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1"/>
  </p:notesMasterIdLst>
  <p:sldIdLst>
    <p:sldId id="399" r:id="rId3"/>
    <p:sldId id="400" r:id="rId4"/>
    <p:sldId id="401" r:id="rId5"/>
    <p:sldId id="402" r:id="rId6"/>
    <p:sldId id="404" r:id="rId7"/>
    <p:sldId id="405" r:id="rId8"/>
    <p:sldId id="403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Dutta" initials="MD" lastIdx="1" clrIdx="0">
    <p:extLst>
      <p:ext uri="{19B8F6BF-5375-455C-9EA6-DF929625EA0E}">
        <p15:presenceInfo xmlns="" xmlns:p15="http://schemas.microsoft.com/office/powerpoint/2012/main" userId="b2a02bd806a326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2" autoAdjust="0"/>
    <p:restoredTop sz="94660"/>
  </p:normalViewPr>
  <p:slideViewPr>
    <p:cSldViewPr snapToGrid="0">
      <p:cViewPr varScale="1">
        <p:scale>
          <a:sx n="59" d="100"/>
          <a:sy n="59" d="100"/>
        </p:scale>
        <p:origin x="-84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70AC6-4411-4DD1-86D9-7A8854C25663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AA98B-BCE1-4F73-A511-223A3E5B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  <a:lvl2pPr algn="just">
              <a:defRPr>
                <a:latin typeface="Times New Roman" pitchFamily="18" charset="0"/>
                <a:cs typeface="Times New Roman" pitchFamily="18" charset="0"/>
              </a:defRPr>
            </a:lvl2pPr>
            <a:lvl3pPr algn="just">
              <a:defRPr>
                <a:latin typeface="Times New Roman" pitchFamily="18" charset="0"/>
                <a:cs typeface="Times New Roman" pitchFamily="18" charset="0"/>
              </a:defRPr>
            </a:lvl3pPr>
            <a:lvl4pPr algn="just">
              <a:defRPr>
                <a:latin typeface="Times New Roman" pitchFamily="18" charset="0"/>
                <a:cs typeface="Times New Roman" pitchFamily="18" charset="0"/>
              </a:defRPr>
            </a:lvl4pPr>
            <a:lvl5pPr algn="just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4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4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3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7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6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9F807E-52CF-46B9-A50F-DD0A9412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155"/>
            <a:ext cx="9144000" cy="9005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IT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6E9A171-80E0-4AD4-9463-4D7207E7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95595"/>
            <a:ext cx="8915399" cy="2008067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LINUX(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20BCA1C06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UNIX File System</a:t>
            </a:r>
            <a:endParaRPr lang="en-US" sz="3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Faculty :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Ananta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Ojha</a:t>
            </a:r>
            <a:endParaRPr lang="en-IN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endParaRPr lang="en-IN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78" y="0"/>
            <a:ext cx="2096022" cy="63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meen\Downloads\WhatsApp Image 2020-08-12 at 8.54.12 A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7" y="0"/>
            <a:ext cx="3319738" cy="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682"/>
            <a:ext cx="10515600" cy="964504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Session-5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76" y="1177447"/>
            <a:ext cx="9651124" cy="49995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System Calls for the File System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</a:rPr>
              <a:t>Open</a:t>
            </a:r>
            <a:endParaRPr lang="en-US" sz="26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9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589" y="559942"/>
            <a:ext cx="4203031" cy="54696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System Calls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47" y="1090863"/>
            <a:ext cx="11213432" cy="30818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IN" sz="2200" dirty="0">
                <a:solidFill>
                  <a:schemeClr val="tx1"/>
                </a:solidFill>
              </a:rPr>
              <a:t>A system call is just </a:t>
            </a:r>
            <a:r>
              <a:rPr lang="en-IN" sz="2200" dirty="0" smtClean="0">
                <a:solidFill>
                  <a:srgbClr val="7030A0"/>
                </a:solidFill>
              </a:rPr>
              <a:t>a </a:t>
            </a:r>
            <a:r>
              <a:rPr lang="en-IN" sz="2200" dirty="0">
                <a:solidFill>
                  <a:srgbClr val="7030A0"/>
                </a:solidFill>
              </a:rPr>
              <a:t>request for the operating system to do something </a:t>
            </a:r>
            <a:r>
              <a:rPr lang="en-IN" sz="2200" dirty="0">
                <a:solidFill>
                  <a:schemeClr val="tx1"/>
                </a:solidFill>
              </a:rPr>
              <a:t>on behalf of the user's program</a:t>
            </a:r>
            <a:r>
              <a:rPr lang="en-IN" sz="2200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IN" sz="2200" dirty="0" smtClean="0">
                <a:solidFill>
                  <a:schemeClr val="tx1"/>
                </a:solidFill>
              </a:rPr>
              <a:t>The </a:t>
            </a:r>
            <a:r>
              <a:rPr lang="en-IN" sz="2200" dirty="0">
                <a:solidFill>
                  <a:schemeClr val="tx1"/>
                </a:solidFill>
              </a:rPr>
              <a:t>system calls are </a:t>
            </a:r>
            <a:r>
              <a:rPr lang="en-IN" sz="2200" dirty="0">
                <a:solidFill>
                  <a:srgbClr val="7030A0"/>
                </a:solidFill>
              </a:rPr>
              <a:t>functions used in the kernel </a:t>
            </a:r>
            <a:r>
              <a:rPr lang="en-IN" sz="2200" dirty="0">
                <a:solidFill>
                  <a:schemeClr val="tx1"/>
                </a:solidFill>
              </a:rPr>
              <a:t>itself. </a:t>
            </a:r>
            <a:r>
              <a:rPr lang="en-IN" sz="2200" dirty="0" smtClean="0">
                <a:solidFill>
                  <a:schemeClr val="tx1"/>
                </a:solidFill>
              </a:rPr>
              <a:t>They act as interfaces between user programs and Unix Kernel. </a:t>
            </a:r>
            <a:r>
              <a:rPr lang="en-IN" dirty="0" smtClean="0">
                <a:solidFill>
                  <a:schemeClr val="tx1"/>
                </a:solidFill>
              </a:rPr>
              <a:t>(To </a:t>
            </a:r>
            <a:r>
              <a:rPr lang="en-IN" dirty="0">
                <a:solidFill>
                  <a:schemeClr val="tx1"/>
                </a:solidFill>
              </a:rPr>
              <a:t>the programmer, the system call appears as a normal C function call</a:t>
            </a:r>
            <a:r>
              <a:rPr lang="en-IN" dirty="0" smtClean="0">
                <a:solidFill>
                  <a:schemeClr val="tx1"/>
                </a:solidFill>
              </a:rPr>
              <a:t>.)</a:t>
            </a:r>
          </a:p>
          <a:p>
            <a:pPr>
              <a:spcBef>
                <a:spcPts val="0"/>
              </a:spcBef>
            </a:pPr>
            <a:r>
              <a:rPr lang="en-IN" sz="2200" dirty="0">
                <a:solidFill>
                  <a:schemeClr val="tx1"/>
                </a:solidFill>
              </a:rPr>
              <a:t>UNIX system calls are used to manage the file system, control processes, and to provide </a:t>
            </a:r>
            <a:r>
              <a:rPr lang="en-IN" sz="2200" dirty="0" err="1">
                <a:solidFill>
                  <a:schemeClr val="tx1"/>
                </a:solidFill>
              </a:rPr>
              <a:t>interprocess</a:t>
            </a:r>
            <a:r>
              <a:rPr lang="en-IN" sz="2200" dirty="0">
                <a:solidFill>
                  <a:schemeClr val="tx1"/>
                </a:solidFill>
              </a:rPr>
              <a:t> communication</a:t>
            </a:r>
            <a:r>
              <a:rPr lang="en-IN" sz="2200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IN" sz="2200" dirty="0" smtClean="0">
                <a:solidFill>
                  <a:schemeClr val="tx1"/>
                </a:solidFill>
              </a:rPr>
              <a:t>These </a:t>
            </a:r>
            <a:r>
              <a:rPr lang="en-IN" sz="2200" dirty="0" smtClean="0">
                <a:solidFill>
                  <a:srgbClr val="7030A0"/>
                </a:solidFill>
              </a:rPr>
              <a:t>system calls use low level algorithms and data structures </a:t>
            </a:r>
            <a:r>
              <a:rPr lang="en-IN" sz="2200" dirty="0" smtClean="0">
                <a:solidFill>
                  <a:schemeClr val="tx1"/>
                </a:solidFill>
              </a:rPr>
              <a:t>discusses earlier.</a:t>
            </a:r>
          </a:p>
          <a:p>
            <a:pPr>
              <a:spcBef>
                <a:spcPts val="0"/>
              </a:spcBef>
            </a:pPr>
            <a:r>
              <a:rPr lang="en-IN" sz="2200" dirty="0" smtClean="0">
                <a:solidFill>
                  <a:schemeClr val="tx1"/>
                </a:solidFill>
              </a:rPr>
              <a:t>There are </a:t>
            </a:r>
            <a:r>
              <a:rPr lang="en-IN" sz="2200" dirty="0" smtClean="0">
                <a:solidFill>
                  <a:srgbClr val="7030A0"/>
                </a:solidFill>
              </a:rPr>
              <a:t>over100 system calls </a:t>
            </a:r>
            <a:r>
              <a:rPr lang="en-IN" sz="2200" dirty="0" smtClean="0">
                <a:solidFill>
                  <a:schemeClr val="tx1"/>
                </a:solidFill>
              </a:rPr>
              <a:t>in UNIX and the number vary among different versions. 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3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443788" y="4370474"/>
            <a:ext cx="680185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Examples: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Accessing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existing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files: </a:t>
            </a: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open, read, write, </a:t>
            </a:r>
            <a:r>
              <a:rPr lang="en-IN" sz="2000" b="1" i="1" dirty="0" err="1">
                <a:latin typeface="Times New Roman" pitchFamily="18" charset="0"/>
                <a:cs typeface="Times New Roman" pitchFamily="18" charset="0"/>
              </a:rPr>
              <a:t>lseek</a:t>
            </a: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files: </a:t>
            </a:r>
            <a:r>
              <a:rPr lang="en-IN" sz="2000" b="1" i="1" dirty="0" err="1" smtClean="0">
                <a:latin typeface="Times New Roman" pitchFamily="18" charset="0"/>
                <a:cs typeface="Times New Roman" pitchFamily="18" charset="0"/>
              </a:rPr>
              <a:t>creat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i="1" dirty="0" err="1">
                <a:latin typeface="Times New Roman" pitchFamily="18" charset="0"/>
                <a:cs typeface="Times New Roman" pitchFamily="18" charset="0"/>
              </a:rPr>
              <a:t>mknod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Manipulate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or file system: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IN" sz="2000" b="1" i="1" dirty="0" err="1" smtClean="0">
                <a:latin typeface="Times New Roman" pitchFamily="18" charset="0"/>
                <a:cs typeface="Times New Roman" pitchFamily="18" charset="0"/>
              </a:rPr>
              <a:t>chdir</a:t>
            </a: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i="1" dirty="0" err="1">
                <a:latin typeface="Times New Roman" pitchFamily="18" charset="0"/>
                <a:cs typeface="Times New Roman" pitchFamily="18" charset="0"/>
              </a:rPr>
              <a:t>chroot</a:t>
            </a: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i="1" dirty="0" err="1">
                <a:latin typeface="Times New Roman" pitchFamily="18" charset="0"/>
                <a:cs typeface="Times New Roman" pitchFamily="18" charset="0"/>
              </a:rPr>
              <a:t>chown</a:t>
            </a: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i="1" dirty="0" err="1" smtClean="0"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stat</a:t>
            </a: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i="1" dirty="0" err="1" smtClean="0">
                <a:latin typeface="Times New Roman" pitchFamily="18" charset="0"/>
                <a:cs typeface="Times New Roman" pitchFamily="18" charset="0"/>
              </a:rPr>
              <a:t>fstat</a:t>
            </a: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063" y="4172736"/>
            <a:ext cx="3753853" cy="2627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9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011" y="624110"/>
            <a:ext cx="2983831" cy="659258"/>
          </a:xfrm>
        </p:spPr>
        <p:txBody>
          <a:bodyPr/>
          <a:lstStyle/>
          <a:p>
            <a:r>
              <a:rPr lang="en-IN" b="1" dirty="0" smtClean="0"/>
              <a:t>Open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747" y="1187117"/>
            <a:ext cx="10076865" cy="50211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Open is the first step to access data in a file.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400" dirty="0" err="1">
                <a:solidFill>
                  <a:srgbClr val="7030A0"/>
                </a:solidFill>
              </a:rPr>
              <a:t>fd</a:t>
            </a:r>
            <a:r>
              <a:rPr lang="en-IN" sz="2400" dirty="0">
                <a:solidFill>
                  <a:srgbClr val="7030A0"/>
                </a:solidFill>
              </a:rPr>
              <a:t> = open (pathname, flags, mode);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Where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 </a:t>
            </a:r>
            <a:r>
              <a:rPr lang="en-IN" sz="2400" b="1" i="1" dirty="0">
                <a:solidFill>
                  <a:srgbClr val="7030A0"/>
                </a:solidFill>
              </a:rPr>
              <a:t>flags</a:t>
            </a:r>
            <a:r>
              <a:rPr lang="en-IN" sz="2400" dirty="0">
                <a:solidFill>
                  <a:schemeClr val="tx1"/>
                </a:solidFill>
              </a:rPr>
              <a:t> indicate the type of open </a:t>
            </a:r>
            <a:endParaRPr lang="en-I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sz="2400" dirty="0" smtClean="0">
                <a:solidFill>
                  <a:schemeClr val="tx1"/>
                </a:solidFill>
              </a:rPr>
              <a:t>Reading only, O_RDONLY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sz="2400" dirty="0" smtClean="0">
                <a:solidFill>
                  <a:schemeClr val="tx1"/>
                </a:solidFill>
              </a:rPr>
              <a:t>Writing only, O_WRONLY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sz="2400" dirty="0" smtClean="0">
                <a:solidFill>
                  <a:schemeClr val="tx1"/>
                </a:solidFill>
              </a:rPr>
              <a:t>Both reading and writing, O_RDWR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sz="2400" dirty="0" smtClean="0">
                <a:solidFill>
                  <a:schemeClr val="tx1"/>
                </a:solidFill>
              </a:rPr>
              <a:t>Write-append, O_WRAP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400" b="1" i="1" dirty="0" smtClean="0">
                <a:solidFill>
                  <a:srgbClr val="7030A0"/>
                </a:solidFill>
              </a:rPr>
              <a:t>mode</a:t>
            </a:r>
            <a:r>
              <a:rPr lang="en-IN" sz="2400" dirty="0">
                <a:solidFill>
                  <a:schemeClr val="tx1"/>
                </a:solidFill>
              </a:rPr>
              <a:t> gives the permissions </a:t>
            </a:r>
            <a:r>
              <a:rPr lang="en-IN" sz="2400" dirty="0">
                <a:solidFill>
                  <a:srgbClr val="7030A0"/>
                </a:solidFill>
              </a:rPr>
              <a:t>if the file is being </a:t>
            </a:r>
            <a:r>
              <a:rPr lang="en-IN" sz="2400" dirty="0" smtClean="0">
                <a:solidFill>
                  <a:srgbClr val="7030A0"/>
                </a:solidFill>
              </a:rPr>
              <a:t>created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400" dirty="0" smtClean="0">
                <a:solidFill>
                  <a:schemeClr val="tx1"/>
                </a:solidFill>
              </a:rPr>
              <a:t>It </a:t>
            </a:r>
            <a:r>
              <a:rPr lang="en-IN" sz="2400" dirty="0">
                <a:solidFill>
                  <a:schemeClr val="tx1"/>
                </a:solidFill>
              </a:rPr>
              <a:t>returns an integer </a:t>
            </a:r>
            <a:r>
              <a:rPr lang="en-IN" sz="2400" b="1" i="1" dirty="0" err="1">
                <a:solidFill>
                  <a:srgbClr val="7030A0"/>
                </a:solidFill>
              </a:rPr>
              <a:t>fd</a:t>
            </a:r>
            <a:r>
              <a:rPr lang="en-IN" sz="2400" dirty="0">
                <a:solidFill>
                  <a:srgbClr val="7030A0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called </a:t>
            </a:r>
            <a:r>
              <a:rPr lang="en-IN" sz="2400" dirty="0">
                <a:solidFill>
                  <a:schemeClr val="tx1"/>
                </a:solidFill>
              </a:rPr>
              <a:t>the user </a:t>
            </a:r>
            <a:r>
              <a:rPr lang="en-IN" sz="2400" dirty="0">
                <a:solidFill>
                  <a:srgbClr val="7030A0"/>
                </a:solidFill>
              </a:rPr>
              <a:t>file </a:t>
            </a:r>
            <a:r>
              <a:rPr lang="en-IN" sz="2400" dirty="0" smtClean="0">
                <a:solidFill>
                  <a:srgbClr val="7030A0"/>
                </a:solidFill>
              </a:rPr>
              <a:t>descriptor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  <a:r>
              <a:rPr lang="en-IN" sz="2400" dirty="0">
                <a:solidFill>
                  <a:schemeClr val="tx1"/>
                </a:solidFill>
              </a:rPr>
              <a:t>Other file </a:t>
            </a:r>
            <a:r>
              <a:rPr lang="en-IN" sz="2400" dirty="0" smtClean="0">
                <a:solidFill>
                  <a:schemeClr val="tx1"/>
                </a:solidFill>
              </a:rPr>
              <a:t>operations (e.g. read, write etc.) </a:t>
            </a:r>
            <a:r>
              <a:rPr lang="en-IN" sz="2400" dirty="0">
                <a:solidFill>
                  <a:schemeClr val="tx1"/>
                </a:solidFill>
              </a:rPr>
              <a:t>use the file descriptor returned by open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82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13348"/>
            <a:ext cx="8911687" cy="6096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Major </a:t>
            </a:r>
            <a:r>
              <a:rPr lang="en-IN" b="1" dirty="0" smtClean="0"/>
              <a:t>Steps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326" y="1171074"/>
            <a:ext cx="10571748" cy="508534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>
                <a:solidFill>
                  <a:schemeClr val="tx1"/>
                </a:solidFill>
              </a:rPr>
              <a:t>kernel </a:t>
            </a:r>
            <a:r>
              <a:rPr lang="en-IN" sz="2400" dirty="0">
                <a:solidFill>
                  <a:srgbClr val="7030A0"/>
                </a:solidFill>
              </a:rPr>
              <a:t>searches</a:t>
            </a:r>
            <a:r>
              <a:rPr lang="en-IN" sz="2400" dirty="0">
                <a:solidFill>
                  <a:schemeClr val="tx1"/>
                </a:solidFill>
              </a:rPr>
              <a:t> the file system for the </a:t>
            </a:r>
            <a:r>
              <a:rPr lang="en-IN" sz="2400" dirty="0">
                <a:solidFill>
                  <a:srgbClr val="7030A0"/>
                </a:solidFill>
              </a:rPr>
              <a:t>file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rgbClr val="7030A0"/>
                </a:solidFill>
              </a:rPr>
              <a:t>pathname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dirty="0" smtClean="0">
                <a:solidFill>
                  <a:srgbClr val="7030A0"/>
                </a:solidFill>
              </a:rPr>
              <a:t>converts it </a:t>
            </a:r>
            <a:r>
              <a:rPr lang="en-IN" sz="2400" dirty="0">
                <a:solidFill>
                  <a:srgbClr val="7030A0"/>
                </a:solidFill>
              </a:rPr>
              <a:t>to </a:t>
            </a:r>
            <a:r>
              <a:rPr lang="en-IN" sz="2400" dirty="0" err="1">
                <a:solidFill>
                  <a:srgbClr val="7030A0"/>
                </a:solidFill>
              </a:rPr>
              <a:t>inode</a:t>
            </a:r>
            <a:r>
              <a:rPr lang="en-IN" sz="2400" dirty="0">
                <a:solidFill>
                  <a:srgbClr val="7030A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using algorithm </a:t>
            </a:r>
            <a:r>
              <a:rPr lang="en-IN" sz="2400" i="1" dirty="0" err="1">
                <a:solidFill>
                  <a:schemeClr val="tx1"/>
                </a:solidFill>
              </a:rPr>
              <a:t>namei</a:t>
            </a:r>
            <a:endParaRPr lang="en-IN" sz="2400" i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After </a:t>
            </a:r>
            <a:r>
              <a:rPr lang="en-IN" sz="2400" dirty="0">
                <a:solidFill>
                  <a:schemeClr val="tx1"/>
                </a:solidFill>
              </a:rPr>
              <a:t>getting the in-core </a:t>
            </a:r>
            <a:r>
              <a:rPr lang="en-IN" sz="2400" dirty="0" err="1">
                <a:solidFill>
                  <a:schemeClr val="tx1"/>
                </a:solidFill>
              </a:rPr>
              <a:t>inode</a:t>
            </a:r>
            <a:r>
              <a:rPr lang="en-IN" sz="2400" dirty="0">
                <a:solidFill>
                  <a:schemeClr val="tx1"/>
                </a:solidFill>
              </a:rPr>
              <a:t> of the file to be opened, the kernel </a:t>
            </a:r>
            <a:r>
              <a:rPr lang="en-IN" sz="2400" dirty="0">
                <a:solidFill>
                  <a:srgbClr val="7030A0"/>
                </a:solidFill>
              </a:rPr>
              <a:t>allocates an entry in the file table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dirty="0">
                <a:solidFill>
                  <a:srgbClr val="7030A0"/>
                </a:solidFill>
              </a:rPr>
              <a:t>sets the offset </a:t>
            </a:r>
            <a:r>
              <a:rPr lang="en-IN" sz="2400" dirty="0">
                <a:solidFill>
                  <a:schemeClr val="tx1"/>
                </a:solidFill>
              </a:rPr>
              <a:t>of the </a:t>
            </a:r>
            <a:r>
              <a:rPr lang="en-IN" sz="2400" dirty="0" smtClean="0">
                <a:solidFill>
                  <a:schemeClr val="tx1"/>
                </a:solidFill>
              </a:rPr>
              <a:t>file.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>
                <a:solidFill>
                  <a:srgbClr val="00B0F0"/>
                </a:solidFill>
              </a:rPr>
              <a:t>offset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rgbClr val="00B0F0"/>
                </a:solidFill>
              </a:rPr>
              <a:t>tells</a:t>
            </a:r>
            <a:r>
              <a:rPr lang="en-IN" sz="2400" dirty="0">
                <a:solidFill>
                  <a:schemeClr val="tx1"/>
                </a:solidFill>
              </a:rPr>
              <a:t> the kernel from </a:t>
            </a:r>
            <a:r>
              <a:rPr lang="en-IN" sz="2400" dirty="0">
                <a:solidFill>
                  <a:srgbClr val="00B0F0"/>
                </a:solidFill>
              </a:rPr>
              <a:t>where to read or write</a:t>
            </a:r>
            <a:r>
              <a:rPr lang="en-IN" sz="2400" dirty="0">
                <a:solidFill>
                  <a:schemeClr val="tx1"/>
                </a:solidFill>
              </a:rPr>
              <a:t> to the file</a:t>
            </a:r>
            <a:r>
              <a:rPr lang="en-IN" sz="2400" dirty="0" smtClean="0">
                <a:solidFill>
                  <a:schemeClr val="tx1"/>
                </a:solidFill>
              </a:rPr>
              <a:t>. In </a:t>
            </a:r>
            <a:r>
              <a:rPr lang="en-IN" sz="2400" dirty="0">
                <a:solidFill>
                  <a:schemeClr val="tx1"/>
                </a:solidFill>
              </a:rPr>
              <a:t>the case of </a:t>
            </a:r>
            <a:r>
              <a:rPr lang="en-IN" sz="2400" i="1" dirty="0">
                <a:solidFill>
                  <a:schemeClr val="tx1"/>
                </a:solidFill>
              </a:rPr>
              <a:t>read</a:t>
            </a:r>
            <a:r>
              <a:rPr lang="en-IN" sz="2400" dirty="0">
                <a:solidFill>
                  <a:schemeClr val="tx1"/>
                </a:solidFill>
              </a:rPr>
              <a:t> and </a:t>
            </a:r>
            <a:r>
              <a:rPr lang="en-IN" sz="2400" i="1" dirty="0" smtClean="0">
                <a:solidFill>
                  <a:schemeClr val="tx1"/>
                </a:solidFill>
              </a:rPr>
              <a:t>write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>
                <a:solidFill>
                  <a:schemeClr val="tx1"/>
                </a:solidFill>
              </a:rPr>
              <a:t>the offset is set to 0, but for </a:t>
            </a:r>
            <a:r>
              <a:rPr lang="en-IN" sz="2400" i="1" dirty="0">
                <a:solidFill>
                  <a:schemeClr val="tx1"/>
                </a:solidFill>
              </a:rPr>
              <a:t>write-append</a:t>
            </a:r>
            <a:r>
              <a:rPr lang="en-IN" sz="2400" dirty="0">
                <a:solidFill>
                  <a:schemeClr val="tx1"/>
                </a:solidFill>
              </a:rPr>
              <a:t> 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>
                <a:solidFill>
                  <a:schemeClr val="tx1"/>
                </a:solidFill>
              </a:rPr>
              <a:t>the offset is set to the size of the file. </a:t>
            </a:r>
            <a:endParaRPr lang="en-IN" sz="2400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Then </a:t>
            </a:r>
            <a:r>
              <a:rPr lang="en-IN" sz="2400" dirty="0">
                <a:solidFill>
                  <a:schemeClr val="tx1"/>
                </a:solidFill>
              </a:rPr>
              <a:t>the kernel </a:t>
            </a:r>
            <a:r>
              <a:rPr lang="en-IN" sz="2400" dirty="0">
                <a:solidFill>
                  <a:srgbClr val="7030A0"/>
                </a:solidFill>
              </a:rPr>
              <a:t>allocates an entry in the </a:t>
            </a:r>
            <a:r>
              <a:rPr lang="en-IN" sz="2400" i="1" dirty="0">
                <a:solidFill>
                  <a:srgbClr val="7030A0"/>
                </a:solidFill>
              </a:rPr>
              <a:t>user file descriptor </a:t>
            </a:r>
            <a:r>
              <a:rPr lang="en-IN" sz="2400" i="1" dirty="0" smtClean="0">
                <a:solidFill>
                  <a:srgbClr val="7030A0"/>
                </a:solidFill>
              </a:rPr>
              <a:t>table</a:t>
            </a:r>
            <a:r>
              <a:rPr lang="en-IN" sz="2400" i="1" dirty="0" smtClean="0">
                <a:solidFill>
                  <a:schemeClr val="tx1"/>
                </a:solidFill>
              </a:rPr>
              <a:t>. </a:t>
            </a: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>
                <a:solidFill>
                  <a:schemeClr val="tx1"/>
                </a:solidFill>
              </a:rPr>
              <a:t>user file </a:t>
            </a:r>
            <a:r>
              <a:rPr lang="en-IN" sz="2400" dirty="0">
                <a:solidFill>
                  <a:srgbClr val="7030A0"/>
                </a:solidFill>
              </a:rPr>
              <a:t>descriptor table entry has a pointer to its file table entry </a:t>
            </a:r>
            <a:r>
              <a:rPr lang="en-IN" sz="2400" dirty="0">
                <a:solidFill>
                  <a:schemeClr val="tx1"/>
                </a:solidFill>
              </a:rPr>
              <a:t>and the </a:t>
            </a:r>
            <a:r>
              <a:rPr lang="en-IN" sz="2400" dirty="0">
                <a:solidFill>
                  <a:srgbClr val="7030A0"/>
                </a:solidFill>
              </a:rPr>
              <a:t>file table entry has a pointer to the in-core </a:t>
            </a:r>
            <a:r>
              <a:rPr lang="en-IN" sz="2400" dirty="0" err="1">
                <a:solidFill>
                  <a:srgbClr val="7030A0"/>
                </a:solidFill>
              </a:rPr>
              <a:t>inode</a:t>
            </a:r>
            <a:r>
              <a:rPr lang="en-IN" sz="2400" dirty="0">
                <a:solidFill>
                  <a:srgbClr val="7030A0"/>
                </a:solidFill>
              </a:rPr>
              <a:t> table entry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  <a:endParaRPr lang="en-IN" sz="2400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If </a:t>
            </a:r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dirty="0">
                <a:solidFill>
                  <a:srgbClr val="7030A0"/>
                </a:solidFill>
              </a:rPr>
              <a:t>file already existed, </a:t>
            </a:r>
            <a:r>
              <a:rPr lang="en-IN" sz="2400" dirty="0" smtClean="0">
                <a:solidFill>
                  <a:srgbClr val="7030A0"/>
                </a:solidFill>
              </a:rPr>
              <a:t>and open for writing</a:t>
            </a:r>
            <a:r>
              <a:rPr lang="en-IN" sz="2400" dirty="0" smtClean="0">
                <a:solidFill>
                  <a:schemeClr val="tx1"/>
                </a:solidFill>
              </a:rPr>
              <a:t>, the </a:t>
            </a:r>
            <a:r>
              <a:rPr lang="en-IN" sz="2400" dirty="0">
                <a:solidFill>
                  <a:schemeClr val="tx1"/>
                </a:solidFill>
              </a:rPr>
              <a:t>kernel truncates the file (releases all existing data blocks and sets the file size to 0) subject to suitable file access permissions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Returns the </a:t>
            </a:r>
            <a:r>
              <a:rPr lang="en-IN" sz="2400" i="1" dirty="0">
                <a:solidFill>
                  <a:schemeClr val="tx1"/>
                </a:solidFill>
              </a:rPr>
              <a:t>file </a:t>
            </a:r>
            <a:r>
              <a:rPr lang="en-IN" sz="2400" i="1" dirty="0" smtClean="0">
                <a:solidFill>
                  <a:schemeClr val="tx1"/>
                </a:solidFill>
              </a:rPr>
              <a:t>descriptor . </a:t>
            </a:r>
            <a:r>
              <a:rPr lang="en-IN" sz="2400" dirty="0" smtClean="0">
                <a:solidFill>
                  <a:schemeClr val="tx1"/>
                </a:solidFill>
              </a:rPr>
              <a:t>The</a:t>
            </a:r>
            <a:r>
              <a:rPr lang="en-IN" sz="2400" dirty="0">
                <a:solidFill>
                  <a:schemeClr val="tx1"/>
                </a:solidFill>
              </a:rPr>
              <a:t> file descriptor returned to the user is nothing but the index of the entry in the user file descriptor table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78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505" y="624110"/>
            <a:ext cx="2582779" cy="643216"/>
          </a:xfrm>
        </p:spPr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2" y="1331495"/>
            <a:ext cx="5213684" cy="385010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If a process executes following code</a:t>
            </a:r>
            <a:r>
              <a:rPr lang="en-IN" sz="2400" dirty="0" smtClean="0">
                <a:solidFill>
                  <a:schemeClr val="tx1"/>
                </a:solidFill>
              </a:rPr>
              <a:t>: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endParaRPr lang="en-IN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sz="2000" b="1" dirty="0">
                <a:solidFill>
                  <a:srgbClr val="7030A0"/>
                </a:solidFill>
              </a:rPr>
              <a:t>fd1 = open ("/</a:t>
            </a:r>
            <a:r>
              <a:rPr lang="en-IN" sz="2000" b="1" dirty="0" err="1">
                <a:solidFill>
                  <a:srgbClr val="7030A0"/>
                </a:solidFill>
              </a:rPr>
              <a:t>etc</a:t>
            </a:r>
            <a:r>
              <a:rPr lang="en-IN" sz="2000" b="1" dirty="0">
                <a:solidFill>
                  <a:srgbClr val="7030A0"/>
                </a:solidFill>
              </a:rPr>
              <a:t>/</a:t>
            </a:r>
            <a:r>
              <a:rPr lang="en-IN" sz="2000" b="1" dirty="0" err="1">
                <a:solidFill>
                  <a:srgbClr val="7030A0"/>
                </a:solidFill>
              </a:rPr>
              <a:t>passwd</a:t>
            </a:r>
            <a:r>
              <a:rPr lang="en-IN" sz="2000" b="1" dirty="0">
                <a:solidFill>
                  <a:srgbClr val="7030A0"/>
                </a:solidFill>
              </a:rPr>
              <a:t>", O_RDONLY);</a:t>
            </a:r>
          </a:p>
          <a:p>
            <a:pPr>
              <a:spcBef>
                <a:spcPts val="0"/>
              </a:spcBef>
            </a:pPr>
            <a:r>
              <a:rPr lang="en-IN" sz="2000" b="1" dirty="0">
                <a:solidFill>
                  <a:srgbClr val="7030A0"/>
                </a:solidFill>
              </a:rPr>
              <a:t>fd2 = open ("local", O_RDWR);</a:t>
            </a:r>
          </a:p>
          <a:p>
            <a:pPr>
              <a:spcBef>
                <a:spcPts val="0"/>
              </a:spcBef>
            </a:pPr>
            <a:r>
              <a:rPr lang="en-IN" sz="2000" b="1" dirty="0">
                <a:solidFill>
                  <a:srgbClr val="7030A0"/>
                </a:solidFill>
              </a:rPr>
              <a:t>fd3 = open ("/</a:t>
            </a:r>
            <a:r>
              <a:rPr lang="en-IN" sz="2000" b="1" dirty="0" err="1">
                <a:solidFill>
                  <a:srgbClr val="7030A0"/>
                </a:solidFill>
              </a:rPr>
              <a:t>etc</a:t>
            </a:r>
            <a:r>
              <a:rPr lang="en-IN" sz="2000" b="1" dirty="0">
                <a:solidFill>
                  <a:srgbClr val="7030A0"/>
                </a:solidFill>
              </a:rPr>
              <a:t>/</a:t>
            </a:r>
            <a:r>
              <a:rPr lang="en-IN" sz="2000" b="1" dirty="0" err="1">
                <a:solidFill>
                  <a:srgbClr val="7030A0"/>
                </a:solidFill>
              </a:rPr>
              <a:t>passwd</a:t>
            </a:r>
            <a:r>
              <a:rPr lang="en-IN" sz="2000" b="1" dirty="0">
                <a:solidFill>
                  <a:srgbClr val="7030A0"/>
                </a:solidFill>
              </a:rPr>
              <a:t>", O_WRONLY);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In </a:t>
            </a:r>
            <a:r>
              <a:rPr lang="en-IN" sz="2400" dirty="0">
                <a:solidFill>
                  <a:schemeClr val="tx1"/>
                </a:solidFill>
              </a:rPr>
              <a:t>this case, the state of the in-core </a:t>
            </a:r>
            <a:r>
              <a:rPr lang="en-IN" sz="2400" dirty="0" err="1">
                <a:solidFill>
                  <a:schemeClr val="tx1"/>
                </a:solidFill>
              </a:rPr>
              <a:t>inode</a:t>
            </a:r>
            <a:r>
              <a:rPr lang="en-IN" sz="2400" dirty="0">
                <a:solidFill>
                  <a:schemeClr val="tx1"/>
                </a:solidFill>
              </a:rPr>
              <a:t> table, file table, and user file descriptor table will be like this:</a:t>
            </a:r>
          </a:p>
          <a:p>
            <a:pPr>
              <a:spcBef>
                <a:spcPts val="0"/>
              </a:spcBef>
            </a:pPr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 descr="Data structures after op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r="2004" b="2546"/>
          <a:stretch/>
        </p:blipFill>
        <p:spPr bwMode="auto">
          <a:xfrm>
            <a:off x="6015788" y="427121"/>
            <a:ext cx="6079958" cy="5893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15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81264"/>
            <a:ext cx="8911687" cy="6096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Algorithm: open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4021" y="1010653"/>
            <a:ext cx="9210592" cy="51655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/*  Algorithm: open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*  Input: pathname, 	 flags,  mode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* Output: file descriptor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 {</a:t>
            </a:r>
            <a:endParaRPr lang="en-IN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convert </a:t>
            </a:r>
            <a:r>
              <a:rPr lang="en-IN" sz="2400" dirty="0" smtClean="0">
                <a:solidFill>
                  <a:schemeClr val="tx1"/>
                </a:solidFill>
              </a:rPr>
              <a:t>file path </a:t>
            </a:r>
            <a:r>
              <a:rPr lang="en-IN" sz="2400" dirty="0">
                <a:solidFill>
                  <a:schemeClr val="tx1"/>
                </a:solidFill>
              </a:rPr>
              <a:t>name to </a:t>
            </a:r>
            <a:r>
              <a:rPr lang="en-IN" sz="2400" dirty="0" err="1">
                <a:solidFill>
                  <a:schemeClr val="tx1"/>
                </a:solidFill>
              </a:rPr>
              <a:t>inode</a:t>
            </a:r>
            <a:r>
              <a:rPr lang="en-IN" sz="2400" dirty="0">
                <a:solidFill>
                  <a:schemeClr val="tx1"/>
                </a:solidFill>
              </a:rPr>
              <a:t> (Algorithm: </a:t>
            </a:r>
            <a:r>
              <a:rPr lang="en-IN" sz="2400" dirty="0" err="1">
                <a:solidFill>
                  <a:schemeClr val="tx1"/>
                </a:solidFill>
              </a:rPr>
              <a:t>namei</a:t>
            </a:r>
            <a:r>
              <a:rPr lang="en-IN" sz="2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if (file does not exist or access is not permitted)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	return (error);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allocate file table entry for </a:t>
            </a:r>
            <a:r>
              <a:rPr lang="en-IN" sz="2400" dirty="0" err="1">
                <a:solidFill>
                  <a:schemeClr val="tx1"/>
                </a:solidFill>
              </a:rPr>
              <a:t>inode</a:t>
            </a:r>
            <a:r>
              <a:rPr lang="en-IN" sz="2400" dirty="0">
                <a:solidFill>
                  <a:schemeClr val="tx1"/>
                </a:solidFill>
              </a:rPr>
              <a:t>, initialize count, offset;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allocate user file descriptor entry, set pointer to file table entry;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if (type of open specifies truncate file)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	free all blocks (algorithm: free);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unlock (</a:t>
            </a:r>
            <a:r>
              <a:rPr lang="en-IN" sz="2400" dirty="0" err="1">
                <a:solidFill>
                  <a:schemeClr val="tx1"/>
                </a:solidFill>
              </a:rPr>
              <a:t>inode</a:t>
            </a:r>
            <a:r>
              <a:rPr lang="en-IN" sz="2400" dirty="0" smtClean="0">
                <a:solidFill>
                  <a:schemeClr val="tx1"/>
                </a:solidFill>
              </a:rPr>
              <a:t>); </a:t>
            </a:r>
            <a:r>
              <a:rPr lang="en-IN" sz="2400" dirty="0">
                <a:solidFill>
                  <a:srgbClr val="7030A0"/>
                </a:solidFill>
              </a:rPr>
              <a:t>/* locked above in </a:t>
            </a:r>
            <a:r>
              <a:rPr lang="en-IN" sz="2400" dirty="0" err="1">
                <a:solidFill>
                  <a:srgbClr val="7030A0"/>
                </a:solidFill>
              </a:rPr>
              <a:t>namei</a:t>
            </a:r>
            <a:r>
              <a:rPr lang="en-IN" sz="2400" dirty="0">
                <a:solidFill>
                  <a:srgbClr val="7030A0"/>
                </a:solidFill>
              </a:rPr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return (user file descriptor);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}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07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11D5D27-585B-4866-94A0-F0B3ECE8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2045"/>
            <a:ext cx="10144027" cy="4119514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8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85" y="292717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5250</TotalTime>
  <Words>418</Words>
  <Application>Microsoft Office PowerPoint</Application>
  <PresentationFormat>Custom</PresentationFormat>
  <Paragraphs>78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Theme1</vt:lpstr>
      <vt:lpstr>Custom Design</vt:lpstr>
      <vt:lpstr>School of Computer Science &amp; IT  Department of BCA</vt:lpstr>
      <vt:lpstr>Session-5</vt:lpstr>
      <vt:lpstr>System Calls</vt:lpstr>
      <vt:lpstr>Open</vt:lpstr>
      <vt:lpstr>Major Steps</vt:lpstr>
      <vt:lpstr>Example</vt:lpstr>
      <vt:lpstr>Algorithm: open</vt:lpstr>
      <vt:lpstr> THANK YOU  Any questions…?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M Dutta</dc:creator>
  <cp:lastModifiedBy>A C Ojha</cp:lastModifiedBy>
  <cp:revision>703</cp:revision>
  <dcterms:created xsi:type="dcterms:W3CDTF">2020-04-29T14:56:43Z</dcterms:created>
  <dcterms:modified xsi:type="dcterms:W3CDTF">2020-10-14T15:21:12Z</dcterms:modified>
</cp:coreProperties>
</file>