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3"/>
  </p:notesMasterIdLst>
  <p:sldIdLst>
    <p:sldId id="399" r:id="rId3"/>
    <p:sldId id="400" r:id="rId4"/>
    <p:sldId id="402" r:id="rId5"/>
    <p:sldId id="405" r:id="rId6"/>
    <p:sldId id="403" r:id="rId7"/>
    <p:sldId id="404" r:id="rId8"/>
    <p:sldId id="406" r:id="rId9"/>
    <p:sldId id="407" r:id="rId10"/>
    <p:sldId id="408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-8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UNIX File System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Session-6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System Calls for the File System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read, write, </a:t>
            </a:r>
            <a:r>
              <a:rPr lang="en-US" sz="2600" b="1" dirty="0" err="1" smtClean="0">
                <a:solidFill>
                  <a:schemeClr val="accent5">
                    <a:lumMod val="75000"/>
                  </a:schemeClr>
                </a:solidFill>
              </a:rPr>
              <a:t>lseek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, close,  </a:t>
            </a:r>
            <a:r>
              <a:rPr lang="en-US" sz="2600" b="1" dirty="0" err="1" smtClean="0">
                <a:solidFill>
                  <a:schemeClr val="accent5">
                    <a:lumMod val="75000"/>
                  </a:schemeClr>
                </a:solidFill>
              </a:rPr>
              <a:t>creat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,  </a:t>
            </a:r>
            <a:r>
              <a:rPr lang="en-US" sz="2600" b="1" dirty="0" err="1" smtClean="0">
                <a:solidFill>
                  <a:schemeClr val="accent5">
                    <a:lumMod val="75000"/>
                  </a:schemeClr>
                </a:solidFill>
              </a:rPr>
              <a:t>mknod</a:t>
            </a:r>
            <a:endParaRPr lang="en-US" sz="26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2983831" cy="659258"/>
          </a:xfrm>
        </p:spPr>
        <p:txBody>
          <a:bodyPr/>
          <a:lstStyle/>
          <a:p>
            <a:r>
              <a:rPr lang="en-IN" b="1" dirty="0" smtClean="0"/>
              <a:t>Read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84" y="1187117"/>
            <a:ext cx="11069053" cy="50211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i="1" dirty="0" smtClean="0">
                <a:solidFill>
                  <a:schemeClr val="tx1"/>
                </a:solidFill>
              </a:rPr>
              <a:t>read</a:t>
            </a:r>
            <a:r>
              <a:rPr lang="en-IN" sz="2400" dirty="0" smtClean="0">
                <a:solidFill>
                  <a:schemeClr val="tx1"/>
                </a:solidFill>
              </a:rPr>
              <a:t> system call for reading a regular file.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Syntax:</a:t>
            </a:r>
            <a:r>
              <a:rPr lang="en-IN" sz="2400" dirty="0" smtClean="0">
                <a:solidFill>
                  <a:srgbClr val="7030A0"/>
                </a:solidFill>
              </a:rPr>
              <a:t> number </a:t>
            </a:r>
            <a:r>
              <a:rPr lang="en-IN" sz="2400" dirty="0">
                <a:solidFill>
                  <a:srgbClr val="7030A0"/>
                </a:solidFill>
              </a:rPr>
              <a:t>= read (fd, buffer, count</a:t>
            </a:r>
            <a:r>
              <a:rPr lang="en-IN" sz="24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IN" sz="2400" dirty="0">
                <a:solidFill>
                  <a:schemeClr val="tx1"/>
                </a:solidFill>
              </a:rPr>
              <a:t>where </a:t>
            </a:r>
            <a:r>
              <a:rPr lang="en-IN" sz="2400" i="1" dirty="0">
                <a:solidFill>
                  <a:srgbClr val="7030A0"/>
                </a:solidFill>
              </a:rPr>
              <a:t>fd</a:t>
            </a:r>
            <a:r>
              <a:rPr lang="en-IN" sz="2400" dirty="0">
                <a:solidFill>
                  <a:schemeClr val="tx1"/>
                </a:solidFill>
              </a:rPr>
              <a:t> is the descriptor returned by </a:t>
            </a:r>
            <a:r>
              <a:rPr lang="en-IN" sz="2400" i="1" dirty="0" smtClean="0">
                <a:solidFill>
                  <a:schemeClr val="tx1"/>
                </a:solidFill>
              </a:rPr>
              <a:t>open </a:t>
            </a:r>
            <a:r>
              <a:rPr lang="en-IN" sz="2400" dirty="0" smtClean="0">
                <a:solidFill>
                  <a:schemeClr val="tx1"/>
                </a:solidFill>
              </a:rPr>
              <a:t>system call, </a:t>
            </a:r>
            <a:r>
              <a:rPr lang="en-IN" sz="2400" i="1" dirty="0" smtClean="0">
                <a:solidFill>
                  <a:srgbClr val="7030A0"/>
                </a:solidFill>
              </a:rPr>
              <a:t>buffer</a:t>
            </a:r>
            <a:r>
              <a:rPr lang="en-IN" sz="2400" dirty="0">
                <a:solidFill>
                  <a:schemeClr val="tx1"/>
                </a:solidFill>
              </a:rPr>
              <a:t> is the address of </a:t>
            </a:r>
            <a:r>
              <a:rPr lang="en-IN" sz="2400" dirty="0" smtClean="0">
                <a:solidFill>
                  <a:schemeClr val="tx1"/>
                </a:solidFill>
              </a:rPr>
              <a:t>a data </a:t>
            </a:r>
            <a:r>
              <a:rPr lang="en-IN" sz="2400" dirty="0">
                <a:solidFill>
                  <a:schemeClr val="tx1"/>
                </a:solidFill>
              </a:rPr>
              <a:t>structure where the data will be </a:t>
            </a:r>
            <a:r>
              <a:rPr lang="en-IN" sz="2400" dirty="0" smtClean="0">
                <a:solidFill>
                  <a:schemeClr val="tx1"/>
                </a:solidFill>
              </a:rPr>
              <a:t>read,</a:t>
            </a:r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i="1" dirty="0">
                <a:solidFill>
                  <a:srgbClr val="7030A0"/>
                </a:solidFill>
              </a:rPr>
              <a:t>count</a:t>
            </a:r>
            <a:r>
              <a:rPr lang="en-IN" sz="2400" dirty="0">
                <a:solidFill>
                  <a:schemeClr val="tx1"/>
                </a:solidFill>
              </a:rPr>
              <a:t> is the number of bytes </a:t>
            </a:r>
            <a:r>
              <a:rPr lang="en-IN" sz="2400" dirty="0" smtClean="0">
                <a:solidFill>
                  <a:schemeClr val="tx1"/>
                </a:solidFill>
              </a:rPr>
              <a:t>user wants to read, and </a:t>
            </a:r>
            <a:r>
              <a:rPr lang="en-IN" sz="2400" dirty="0">
                <a:solidFill>
                  <a:schemeClr val="tx1"/>
                </a:solidFill>
              </a:rPr>
              <a:t>it returns </a:t>
            </a:r>
            <a:r>
              <a:rPr lang="en-IN" sz="2400" i="1" dirty="0" smtClean="0">
                <a:solidFill>
                  <a:srgbClr val="7030A0"/>
                </a:solidFill>
              </a:rPr>
              <a:t>number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of  </a:t>
            </a:r>
            <a:r>
              <a:rPr lang="en-IN" sz="2400" dirty="0">
                <a:solidFill>
                  <a:schemeClr val="tx1"/>
                </a:solidFill>
              </a:rPr>
              <a:t>bytes </a:t>
            </a:r>
            <a:r>
              <a:rPr lang="en-IN" sz="2400" dirty="0" smtClean="0">
                <a:solidFill>
                  <a:schemeClr val="tx1"/>
                </a:solidFill>
              </a:rPr>
              <a:t>actually read. Always, </a:t>
            </a:r>
            <a:r>
              <a:rPr lang="en-IN" sz="2400" i="1" dirty="0" smtClean="0">
                <a:solidFill>
                  <a:schemeClr val="tx1"/>
                </a:solidFill>
              </a:rPr>
              <a:t>number</a:t>
            </a:r>
            <a:r>
              <a:rPr lang="en-IN" sz="2400" dirty="0" smtClean="0">
                <a:solidFill>
                  <a:schemeClr val="tx1"/>
                </a:solidFill>
              </a:rPr>
              <a:t> &lt;= </a:t>
            </a:r>
            <a:r>
              <a:rPr lang="en-IN" sz="2400" i="1" dirty="0" smtClean="0">
                <a:solidFill>
                  <a:schemeClr val="tx1"/>
                </a:solidFill>
              </a:rPr>
              <a:t>count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B050"/>
                </a:solidFill>
              </a:rPr>
              <a:t>Major steps in the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Using fd entry in file descriptor table, get the file table entry and subsequently the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from the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table.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Get the byte offset from the file table, convert the byte offset to disk block </a:t>
            </a:r>
            <a:r>
              <a:rPr lang="en-IN" dirty="0" smtClean="0">
                <a:solidFill>
                  <a:schemeClr val="tx1"/>
                </a:solidFill>
              </a:rPr>
              <a:t>(using </a:t>
            </a:r>
            <a:r>
              <a:rPr lang="en-IN" dirty="0" err="1" smtClean="0">
                <a:solidFill>
                  <a:schemeClr val="tx1"/>
                </a:solidFill>
              </a:rPr>
              <a:t>bmap</a:t>
            </a:r>
            <a:r>
              <a:rPr lang="en-IN" dirty="0" smtClean="0">
                <a:solidFill>
                  <a:schemeClr val="tx1"/>
                </a:solidFill>
              </a:rPr>
              <a:t> algorithm)</a:t>
            </a:r>
            <a:r>
              <a:rPr lang="en-IN" sz="2400" dirty="0" smtClean="0">
                <a:solidFill>
                  <a:schemeClr val="tx1"/>
                </a:solidFill>
              </a:rPr>
              <a:t>, read the disk block </a:t>
            </a:r>
            <a:r>
              <a:rPr lang="en-IN" dirty="0" smtClean="0">
                <a:solidFill>
                  <a:schemeClr val="tx1"/>
                </a:solidFill>
              </a:rPr>
              <a:t>( using bread algorithm) </a:t>
            </a:r>
            <a:r>
              <a:rPr lang="en-IN" sz="2400" dirty="0" smtClean="0">
                <a:solidFill>
                  <a:schemeClr val="tx1"/>
                </a:solidFill>
              </a:rPr>
              <a:t>and put data into the buffer.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Return the total number of bytes read.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i="1" dirty="0" smtClean="0">
                <a:solidFill>
                  <a:schemeClr val="tx1"/>
                </a:solidFill>
              </a:rPr>
              <a:t>write </a:t>
            </a:r>
            <a:r>
              <a:rPr lang="en-IN" sz="2400" dirty="0" smtClean="0">
                <a:solidFill>
                  <a:schemeClr val="tx1"/>
                </a:solidFill>
              </a:rPr>
              <a:t>system </a:t>
            </a:r>
            <a:r>
              <a:rPr lang="en-IN" sz="2400" dirty="0">
                <a:solidFill>
                  <a:schemeClr val="tx1"/>
                </a:solidFill>
              </a:rPr>
              <a:t>call for </a:t>
            </a:r>
            <a:r>
              <a:rPr lang="en-IN" sz="2400" dirty="0" smtClean="0">
                <a:solidFill>
                  <a:schemeClr val="tx1"/>
                </a:solidFill>
              </a:rPr>
              <a:t>writing to a </a:t>
            </a:r>
            <a:r>
              <a:rPr lang="en-IN" sz="2400" dirty="0">
                <a:solidFill>
                  <a:schemeClr val="tx1"/>
                </a:solidFill>
              </a:rPr>
              <a:t>regular file.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Syntax:</a:t>
            </a:r>
            <a:r>
              <a:rPr lang="en-IN" sz="2400" dirty="0">
                <a:solidFill>
                  <a:srgbClr val="7030A0"/>
                </a:solidFill>
              </a:rPr>
              <a:t> number </a:t>
            </a:r>
            <a:r>
              <a:rPr lang="en-IN" sz="2400" dirty="0">
                <a:solidFill>
                  <a:srgbClr val="7030A0"/>
                </a:solidFill>
              </a:rPr>
              <a:t>= </a:t>
            </a:r>
            <a:r>
              <a:rPr lang="en-IN" sz="2400" dirty="0" smtClean="0">
                <a:solidFill>
                  <a:srgbClr val="7030A0"/>
                </a:solidFill>
              </a:rPr>
              <a:t>write (fd</a:t>
            </a:r>
            <a:r>
              <a:rPr lang="en-IN" sz="2400" dirty="0">
                <a:solidFill>
                  <a:srgbClr val="7030A0"/>
                </a:solidFill>
              </a:rPr>
              <a:t>, buffer, count);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where </a:t>
            </a:r>
            <a:r>
              <a:rPr lang="en-IN" sz="2400" i="1" dirty="0">
                <a:solidFill>
                  <a:srgbClr val="7030A0"/>
                </a:solidFill>
              </a:rPr>
              <a:t>fd</a:t>
            </a:r>
            <a:r>
              <a:rPr lang="en-IN" sz="2400" dirty="0">
                <a:solidFill>
                  <a:schemeClr val="tx1"/>
                </a:solidFill>
              </a:rPr>
              <a:t> is the descriptor returned by </a:t>
            </a:r>
            <a:r>
              <a:rPr lang="en-IN" sz="2400" i="1" dirty="0">
                <a:solidFill>
                  <a:schemeClr val="tx1"/>
                </a:solidFill>
              </a:rPr>
              <a:t>open </a:t>
            </a:r>
            <a:r>
              <a:rPr lang="en-IN" sz="2400" dirty="0">
                <a:solidFill>
                  <a:schemeClr val="tx1"/>
                </a:solidFill>
              </a:rPr>
              <a:t>system call, </a:t>
            </a:r>
            <a:r>
              <a:rPr lang="en-IN" sz="2400" i="1" dirty="0">
                <a:solidFill>
                  <a:srgbClr val="7030A0"/>
                </a:solidFill>
              </a:rPr>
              <a:t>buffer</a:t>
            </a:r>
            <a:r>
              <a:rPr lang="en-IN" sz="2400" dirty="0">
                <a:solidFill>
                  <a:schemeClr val="tx1"/>
                </a:solidFill>
              </a:rPr>
              <a:t> is the address of a data structure where the data </a:t>
            </a:r>
            <a:r>
              <a:rPr lang="en-IN" sz="2400" dirty="0" smtClean="0">
                <a:solidFill>
                  <a:schemeClr val="tx1"/>
                </a:solidFill>
              </a:rPr>
              <a:t>is written</a:t>
            </a:r>
            <a:r>
              <a:rPr lang="en-IN" sz="2400" dirty="0" smtClean="0">
                <a:solidFill>
                  <a:schemeClr val="tx1"/>
                </a:solidFill>
              </a:rPr>
              <a:t>,</a:t>
            </a:r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i="1" dirty="0">
                <a:solidFill>
                  <a:srgbClr val="7030A0"/>
                </a:solidFill>
              </a:rPr>
              <a:t>count</a:t>
            </a:r>
            <a:r>
              <a:rPr lang="en-IN" sz="2400" dirty="0">
                <a:solidFill>
                  <a:schemeClr val="tx1"/>
                </a:solidFill>
              </a:rPr>
              <a:t> is the number of bytes user wants to </a:t>
            </a:r>
            <a:r>
              <a:rPr lang="en-IN" sz="2400" dirty="0" smtClean="0">
                <a:solidFill>
                  <a:schemeClr val="tx1"/>
                </a:solidFill>
              </a:rPr>
              <a:t>write, </a:t>
            </a:r>
            <a:r>
              <a:rPr lang="en-IN" sz="2400" dirty="0">
                <a:solidFill>
                  <a:schemeClr val="tx1"/>
                </a:solidFill>
              </a:rPr>
              <a:t>and it returns how many bytes actually </a:t>
            </a:r>
            <a:r>
              <a:rPr lang="en-IN" sz="2400" dirty="0" smtClean="0">
                <a:solidFill>
                  <a:schemeClr val="tx1"/>
                </a:solidFill>
              </a:rPr>
              <a:t>written. </a:t>
            </a:r>
            <a:r>
              <a:rPr lang="en-IN" sz="2400" dirty="0">
                <a:solidFill>
                  <a:schemeClr val="tx1"/>
                </a:solidFill>
              </a:rPr>
              <a:t>Always, </a:t>
            </a:r>
            <a:r>
              <a:rPr lang="en-IN" sz="2400" i="1" dirty="0">
                <a:solidFill>
                  <a:schemeClr val="tx1"/>
                </a:solidFill>
              </a:rPr>
              <a:t>number</a:t>
            </a:r>
            <a:r>
              <a:rPr lang="en-IN" sz="2400" dirty="0">
                <a:solidFill>
                  <a:schemeClr val="tx1"/>
                </a:solidFill>
              </a:rPr>
              <a:t> &lt;= </a:t>
            </a:r>
            <a:r>
              <a:rPr lang="en-IN" sz="2400" i="1" dirty="0">
                <a:solidFill>
                  <a:schemeClr val="tx1"/>
                </a:solidFill>
              </a:rPr>
              <a:t>count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rgbClr val="00B050"/>
                </a:solidFill>
              </a:rPr>
              <a:t>Major steps in the algorithm: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Using </a:t>
            </a:r>
            <a:r>
              <a:rPr lang="en-IN" sz="2000" i="1" dirty="0">
                <a:solidFill>
                  <a:schemeClr val="tx1"/>
                </a:solidFill>
              </a:rPr>
              <a:t>fd</a:t>
            </a:r>
            <a:r>
              <a:rPr lang="en-IN" sz="2000" dirty="0">
                <a:solidFill>
                  <a:schemeClr val="tx1"/>
                </a:solidFill>
              </a:rPr>
              <a:t> entry in file descriptor table, get the file table entry and subsequently the </a:t>
            </a:r>
            <a:r>
              <a:rPr lang="en-IN" sz="2000" dirty="0" err="1">
                <a:solidFill>
                  <a:schemeClr val="tx1"/>
                </a:solidFill>
              </a:rPr>
              <a:t>inode</a:t>
            </a:r>
            <a:r>
              <a:rPr lang="en-IN" sz="2000" dirty="0">
                <a:solidFill>
                  <a:schemeClr val="tx1"/>
                </a:solidFill>
              </a:rPr>
              <a:t> from the </a:t>
            </a:r>
            <a:r>
              <a:rPr lang="en-IN" sz="2000" dirty="0" err="1">
                <a:solidFill>
                  <a:schemeClr val="tx1"/>
                </a:solidFill>
              </a:rPr>
              <a:t>inode</a:t>
            </a:r>
            <a:r>
              <a:rPr lang="en-IN" sz="2000" dirty="0">
                <a:solidFill>
                  <a:schemeClr val="tx1"/>
                </a:solidFill>
              </a:rPr>
              <a:t> table.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</a:rPr>
              <a:t>Get the byte offset from file table, convert </a:t>
            </a:r>
            <a:r>
              <a:rPr lang="en-IN" sz="2000" dirty="0">
                <a:solidFill>
                  <a:schemeClr val="tx1"/>
                </a:solidFill>
              </a:rPr>
              <a:t>the byte offset to disk block (using </a:t>
            </a:r>
            <a:r>
              <a:rPr lang="en-IN" sz="2000" dirty="0" err="1">
                <a:solidFill>
                  <a:schemeClr val="tx1"/>
                </a:solidFill>
              </a:rPr>
              <a:t>bmap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algorithm).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</a:rPr>
              <a:t>If </a:t>
            </a:r>
            <a:r>
              <a:rPr lang="en-IN" sz="2000" dirty="0">
                <a:solidFill>
                  <a:schemeClr val="tx1"/>
                </a:solidFill>
              </a:rPr>
              <a:t>the file does not contain a block </a:t>
            </a:r>
            <a:r>
              <a:rPr lang="en-IN" sz="2000" dirty="0" smtClean="0">
                <a:solidFill>
                  <a:schemeClr val="tx1"/>
                </a:solidFill>
              </a:rPr>
              <a:t>that fits the byte </a:t>
            </a:r>
            <a:r>
              <a:rPr lang="en-IN" sz="2000" dirty="0" smtClean="0">
                <a:solidFill>
                  <a:schemeClr val="tx1"/>
                </a:solidFill>
              </a:rPr>
              <a:t>count to </a:t>
            </a:r>
            <a:r>
              <a:rPr lang="en-IN" sz="2000" dirty="0">
                <a:solidFill>
                  <a:schemeClr val="tx1"/>
                </a:solidFill>
              </a:rPr>
              <a:t>be written, the kernel allocates a new block </a:t>
            </a:r>
            <a:r>
              <a:rPr lang="en-IN" sz="2000" dirty="0" smtClean="0">
                <a:solidFill>
                  <a:schemeClr val="tx1"/>
                </a:solidFill>
              </a:rPr>
              <a:t>using algorithm </a:t>
            </a:r>
            <a:r>
              <a:rPr lang="en-IN" sz="2000" i="1" dirty="0" err="1">
                <a:solidFill>
                  <a:schemeClr val="tx1"/>
                </a:solidFill>
              </a:rPr>
              <a:t>alloc</a:t>
            </a:r>
            <a:r>
              <a:rPr lang="en-IN" sz="2000" i="1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and assigns the block number to the correct position in the </a:t>
            </a:r>
            <a:r>
              <a:rPr lang="en-IN" sz="2000" dirty="0" err="1" smtClean="0">
                <a:solidFill>
                  <a:schemeClr val="tx1"/>
                </a:solidFill>
              </a:rPr>
              <a:t>inode's</a:t>
            </a:r>
            <a:r>
              <a:rPr lang="en-IN" sz="2000" dirty="0" smtClean="0">
                <a:solidFill>
                  <a:schemeClr val="tx1"/>
                </a:solidFill>
              </a:rPr>
              <a:t> table </a:t>
            </a:r>
            <a:r>
              <a:rPr lang="en-IN" sz="2000" dirty="0">
                <a:solidFill>
                  <a:schemeClr val="tx1"/>
                </a:solidFill>
              </a:rPr>
              <a:t>of contents</a:t>
            </a:r>
            <a:r>
              <a:rPr lang="en-IN" sz="2000" dirty="0" smtClean="0">
                <a:solidFill>
                  <a:schemeClr val="tx1"/>
                </a:solidFill>
              </a:rPr>
              <a:t>. </a:t>
            </a:r>
            <a:r>
              <a:rPr lang="en-IN" sz="2000" dirty="0">
                <a:solidFill>
                  <a:schemeClr val="tx1"/>
                </a:solidFill>
              </a:rPr>
              <a:t>If the byte offset is that of an indirect block, the kernel </a:t>
            </a:r>
            <a:r>
              <a:rPr lang="en-IN" sz="2000" dirty="0" smtClean="0">
                <a:solidFill>
                  <a:schemeClr val="tx1"/>
                </a:solidFill>
              </a:rPr>
              <a:t>may </a:t>
            </a:r>
            <a:r>
              <a:rPr lang="en-IN" sz="2000" dirty="0">
                <a:solidFill>
                  <a:schemeClr val="tx1"/>
                </a:solidFill>
              </a:rPr>
              <a:t>have to allocate several blocks for use as indirect blocks and data blocks</a:t>
            </a:r>
            <a:r>
              <a:rPr lang="en-IN" sz="2000" dirty="0" smtClean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When the write is complete, the kernel updates the file size entry </a:t>
            </a:r>
            <a:r>
              <a:rPr lang="en-IN" sz="2000" dirty="0" smtClean="0">
                <a:solidFill>
                  <a:schemeClr val="tx1"/>
                </a:solidFill>
              </a:rPr>
              <a:t>in the </a:t>
            </a:r>
            <a:r>
              <a:rPr lang="en-IN" sz="2000" dirty="0" err="1" smtClean="0">
                <a:solidFill>
                  <a:schemeClr val="tx1"/>
                </a:solidFill>
              </a:rPr>
              <a:t>inode</a:t>
            </a:r>
            <a:r>
              <a:rPr lang="en-IN" sz="2000" dirty="0" smtClean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Return the total number of bytes </a:t>
            </a:r>
            <a:r>
              <a:rPr lang="en-IN" sz="2000" dirty="0" smtClean="0">
                <a:solidFill>
                  <a:schemeClr val="tx1"/>
                </a:solidFill>
              </a:rPr>
              <a:t>written.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2983831" cy="659258"/>
          </a:xfrm>
        </p:spPr>
        <p:txBody>
          <a:bodyPr/>
          <a:lstStyle/>
          <a:p>
            <a:r>
              <a:rPr lang="en-IN" b="1" dirty="0" smtClean="0"/>
              <a:t>Write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2083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dirty="0" smtClean="0">
                <a:solidFill>
                  <a:schemeClr val="tx1"/>
                </a:solidFill>
              </a:rPr>
              <a:t>normal use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i="1" dirty="0">
                <a:solidFill>
                  <a:schemeClr val="tx1"/>
                </a:solidFill>
              </a:rPr>
              <a:t>read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i="1" dirty="0">
                <a:solidFill>
                  <a:schemeClr val="tx1"/>
                </a:solidFill>
              </a:rPr>
              <a:t>write </a:t>
            </a:r>
            <a:r>
              <a:rPr lang="en-IN" sz="2400" dirty="0">
                <a:solidFill>
                  <a:schemeClr val="tx1"/>
                </a:solidFill>
              </a:rPr>
              <a:t>system calls provides sequential access to a </a:t>
            </a:r>
            <a:r>
              <a:rPr lang="en-IN" sz="2400" dirty="0" smtClean="0">
                <a:solidFill>
                  <a:schemeClr val="tx1"/>
                </a:solidFill>
              </a:rPr>
              <a:t>file, but </a:t>
            </a:r>
            <a:r>
              <a:rPr lang="en-IN" sz="2400" dirty="0">
                <a:solidFill>
                  <a:schemeClr val="tx1"/>
                </a:solidFill>
              </a:rPr>
              <a:t>processes can use the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i="1" dirty="0" err="1" smtClean="0">
                <a:solidFill>
                  <a:schemeClr val="tx1"/>
                </a:solidFill>
              </a:rPr>
              <a:t>lseek</a:t>
            </a:r>
            <a:r>
              <a:rPr lang="en-IN" sz="2400" i="1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system call to position the I/O and allow </a:t>
            </a:r>
            <a:r>
              <a:rPr lang="en-IN" sz="2400" dirty="0" smtClean="0">
                <a:solidFill>
                  <a:schemeClr val="tx1"/>
                </a:solidFill>
              </a:rPr>
              <a:t>random access </a:t>
            </a:r>
            <a:r>
              <a:rPr lang="en-IN" sz="2400" dirty="0">
                <a:solidFill>
                  <a:schemeClr val="tx1"/>
                </a:solidFill>
              </a:rPr>
              <a:t>to a file.</a:t>
            </a:r>
            <a:endParaRPr lang="en-IN" sz="2400" i="1" dirty="0" smtClean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Syntax: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position </a:t>
            </a:r>
            <a:r>
              <a:rPr lang="en-IN" sz="2400" dirty="0">
                <a:solidFill>
                  <a:srgbClr val="FF0000"/>
                </a:solidFill>
              </a:rPr>
              <a:t>= </a:t>
            </a:r>
            <a:r>
              <a:rPr lang="en-IN" sz="2400" dirty="0" err="1">
                <a:solidFill>
                  <a:srgbClr val="FF0000"/>
                </a:solidFill>
              </a:rPr>
              <a:t>lseek</a:t>
            </a:r>
            <a:r>
              <a:rPr lang="en-IN" sz="2400" dirty="0">
                <a:solidFill>
                  <a:srgbClr val="FF0000"/>
                </a:solidFill>
              </a:rPr>
              <a:t> (fd, offset, reference);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where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i="1" dirty="0">
                <a:solidFill>
                  <a:srgbClr val="7030A0"/>
                </a:solidFill>
              </a:rPr>
              <a:t>fd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the file descriptor identifying the file, </a:t>
            </a:r>
            <a:r>
              <a:rPr lang="en-IN" sz="2400" i="1" dirty="0" smtClean="0">
                <a:solidFill>
                  <a:srgbClr val="7030A0"/>
                </a:solidFill>
              </a:rPr>
              <a:t>offset</a:t>
            </a:r>
            <a:r>
              <a:rPr lang="en-IN" sz="2400" dirty="0">
                <a:solidFill>
                  <a:schemeClr val="tx1"/>
                </a:solidFill>
              </a:rPr>
              <a:t> is the desired bytes offset and </a:t>
            </a:r>
            <a:r>
              <a:rPr lang="en-IN" sz="2400" i="1" dirty="0">
                <a:solidFill>
                  <a:srgbClr val="7030A0"/>
                </a:solidFill>
              </a:rPr>
              <a:t>reference</a:t>
            </a:r>
            <a:r>
              <a:rPr lang="en-IN" sz="2400" dirty="0">
                <a:solidFill>
                  <a:schemeClr val="tx1"/>
                </a:solidFill>
              </a:rPr>
              <a:t> states whether the byte offset is to be taken from the beginning or current </a:t>
            </a:r>
            <a:r>
              <a:rPr lang="en-IN" sz="2400" dirty="0" smtClean="0">
                <a:solidFill>
                  <a:schemeClr val="tx1"/>
                </a:solidFill>
              </a:rPr>
              <a:t>position of read/write </a:t>
            </a:r>
            <a:r>
              <a:rPr lang="en-IN" sz="2400" dirty="0">
                <a:solidFill>
                  <a:schemeClr val="tx1"/>
                </a:solidFill>
              </a:rPr>
              <a:t>or </a:t>
            </a:r>
            <a:r>
              <a:rPr lang="en-IN" sz="2400" dirty="0" smtClean="0">
                <a:solidFill>
                  <a:schemeClr val="tx1"/>
                </a:solidFill>
              </a:rPr>
              <a:t>from the </a:t>
            </a:r>
            <a:r>
              <a:rPr lang="en-IN" sz="2400" dirty="0">
                <a:solidFill>
                  <a:schemeClr val="tx1"/>
                </a:solidFill>
              </a:rPr>
              <a:t>end of the file. The return value </a:t>
            </a:r>
            <a:r>
              <a:rPr lang="en-IN" sz="2400" i="1" dirty="0">
                <a:solidFill>
                  <a:srgbClr val="7030A0"/>
                </a:solidFill>
              </a:rPr>
              <a:t>position</a:t>
            </a:r>
            <a:r>
              <a:rPr lang="en-IN" sz="2400" dirty="0">
                <a:solidFill>
                  <a:schemeClr val="tx1"/>
                </a:solidFill>
              </a:rPr>
              <a:t> is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dirty="0">
                <a:solidFill>
                  <a:schemeClr val="tx1"/>
                </a:solidFill>
              </a:rPr>
              <a:t>byte offset where the next read/write will start. 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i="1" dirty="0" err="1">
                <a:solidFill>
                  <a:schemeClr val="tx1"/>
                </a:solidFill>
              </a:rPr>
              <a:t>lseek</a:t>
            </a:r>
            <a:r>
              <a:rPr lang="en-IN" sz="2400" dirty="0">
                <a:solidFill>
                  <a:schemeClr val="tx1"/>
                </a:solidFill>
              </a:rPr>
              <a:t> just adjusts the byte offset in the file table.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0" y="624110"/>
            <a:ext cx="8502315" cy="65925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Adjusting the Position of File </a:t>
            </a:r>
            <a:r>
              <a:rPr lang="en-IN" b="1" dirty="0" smtClean="0"/>
              <a:t>I/O: </a:t>
            </a:r>
            <a:r>
              <a:rPr lang="en-IN" b="1" dirty="0" err="1" smtClean="0"/>
              <a:t>lseek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486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A process </a:t>
            </a:r>
            <a:r>
              <a:rPr lang="en-IN" sz="2400" i="1" dirty="0" smtClean="0">
                <a:solidFill>
                  <a:schemeClr val="tx1"/>
                </a:solidFill>
              </a:rPr>
              <a:t>closes </a:t>
            </a:r>
            <a:r>
              <a:rPr lang="en-IN" sz="2400" dirty="0">
                <a:solidFill>
                  <a:schemeClr val="tx1"/>
                </a:solidFill>
              </a:rPr>
              <a:t>an open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file when it no longer wants to access it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Syntax: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close </a:t>
            </a:r>
            <a:r>
              <a:rPr lang="en-IN" sz="2400" dirty="0">
                <a:solidFill>
                  <a:srgbClr val="FF0000"/>
                </a:solidFill>
              </a:rPr>
              <a:t>(fd</a:t>
            </a:r>
            <a:r>
              <a:rPr lang="en-IN" sz="2400" dirty="0" smtClean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where </a:t>
            </a:r>
            <a:r>
              <a:rPr lang="en-IN" sz="2400" i="1" dirty="0">
                <a:solidFill>
                  <a:srgbClr val="7030A0"/>
                </a:solidFill>
              </a:rPr>
              <a:t>fd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the file descriptor for the </a:t>
            </a:r>
            <a:r>
              <a:rPr lang="en-IN" sz="2400" i="1" dirty="0">
                <a:solidFill>
                  <a:schemeClr val="tx1"/>
                </a:solidFill>
              </a:rPr>
              <a:t>open </a:t>
            </a:r>
            <a:r>
              <a:rPr lang="en-IN" sz="2400" dirty="0">
                <a:solidFill>
                  <a:schemeClr val="tx1"/>
                </a:solidFill>
              </a:rPr>
              <a:t>file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B050"/>
                </a:solidFill>
              </a:rPr>
              <a:t>Major </a:t>
            </a:r>
            <a:r>
              <a:rPr lang="en-IN" sz="2400" dirty="0">
                <a:solidFill>
                  <a:srgbClr val="00B050"/>
                </a:solidFill>
              </a:rPr>
              <a:t>steps in the algorithm:</a:t>
            </a:r>
          </a:p>
          <a:p>
            <a:pPr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When closing a file, the kernel </a:t>
            </a:r>
            <a:r>
              <a:rPr lang="en-IN" sz="2400" dirty="0" smtClean="0">
                <a:solidFill>
                  <a:schemeClr val="tx1"/>
                </a:solidFill>
              </a:rPr>
              <a:t>manipulates the </a:t>
            </a:r>
            <a:r>
              <a:rPr lang="en-IN" sz="2400" dirty="0">
                <a:solidFill>
                  <a:schemeClr val="tx1"/>
                </a:solidFill>
              </a:rPr>
              <a:t>entries in the user file descriptor table, file table and the in-core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table.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It </a:t>
            </a:r>
            <a:r>
              <a:rPr lang="en-IN" sz="2400" dirty="0">
                <a:solidFill>
                  <a:schemeClr val="tx1"/>
                </a:solidFill>
              </a:rPr>
              <a:t>decrements the reference count of the corresponding file table </a:t>
            </a:r>
            <a:r>
              <a:rPr lang="en-IN" sz="2400" dirty="0" smtClean="0">
                <a:solidFill>
                  <a:schemeClr val="tx1"/>
                </a:solidFill>
              </a:rPr>
              <a:t>entry. </a:t>
            </a:r>
            <a:r>
              <a:rPr lang="en-IN" sz="2400" dirty="0">
                <a:solidFill>
                  <a:schemeClr val="tx1"/>
                </a:solidFill>
              </a:rPr>
              <a:t>If the reference count becomes 0, it decrements the reference count of the in-core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table entry. If it becomes 0, the in-core </a:t>
            </a:r>
            <a:r>
              <a:rPr lang="en-IN" sz="2400" dirty="0" err="1">
                <a:solidFill>
                  <a:schemeClr val="tx1"/>
                </a:solidFill>
              </a:rPr>
              <a:t>inode</a:t>
            </a:r>
            <a:r>
              <a:rPr lang="en-IN" sz="2400" dirty="0">
                <a:solidFill>
                  <a:schemeClr val="tx1"/>
                </a:solidFill>
              </a:rPr>
              <a:t> is free to be reallocated. </a:t>
            </a:r>
            <a:endParaRPr lang="en-I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IN" sz="2400" dirty="0" smtClean="0">
                <a:solidFill>
                  <a:schemeClr val="tx1"/>
                </a:solidFill>
              </a:rPr>
              <a:t>When </a:t>
            </a:r>
            <a:r>
              <a:rPr lang="en-IN" sz="2400" dirty="0">
                <a:solidFill>
                  <a:schemeClr val="tx1"/>
                </a:solidFill>
              </a:rPr>
              <a:t>a process exits, the kernel examines the active user file descriptors and </a:t>
            </a:r>
            <a:r>
              <a:rPr lang="en-IN" sz="2400" i="1" dirty="0">
                <a:solidFill>
                  <a:schemeClr val="tx1"/>
                </a:solidFill>
              </a:rPr>
              <a:t>close</a:t>
            </a:r>
            <a:r>
              <a:rPr lang="en-IN" sz="2400" dirty="0">
                <a:solidFill>
                  <a:schemeClr val="tx1"/>
                </a:solidFill>
              </a:rPr>
              <a:t>s </a:t>
            </a:r>
            <a:r>
              <a:rPr lang="en-IN" sz="2400" dirty="0" smtClean="0">
                <a:solidFill>
                  <a:schemeClr val="tx1"/>
                </a:solidFill>
              </a:rPr>
              <a:t>each </a:t>
            </a:r>
            <a:r>
              <a:rPr lang="en-IN" sz="2400" dirty="0">
                <a:solidFill>
                  <a:schemeClr val="tx1"/>
                </a:solidFill>
              </a:rPr>
              <a:t>one. Hence, no process can keep a file open after its termination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2983831" cy="659258"/>
          </a:xfrm>
        </p:spPr>
        <p:txBody>
          <a:bodyPr/>
          <a:lstStyle/>
          <a:p>
            <a:r>
              <a:rPr lang="en-IN" b="1" dirty="0" smtClean="0"/>
              <a:t>Close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961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0443" y="1251283"/>
            <a:ext cx="11101136" cy="4957011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i="1" dirty="0">
                <a:solidFill>
                  <a:schemeClr val="tx1"/>
                </a:solidFill>
              </a:rPr>
              <a:t>open </a:t>
            </a:r>
            <a:r>
              <a:rPr lang="en-IN" sz="2400" dirty="0">
                <a:solidFill>
                  <a:schemeClr val="tx1"/>
                </a:solidFill>
              </a:rPr>
              <a:t>system call gives </a:t>
            </a:r>
            <a:r>
              <a:rPr lang="en-IN" sz="2400" i="1" dirty="0">
                <a:solidFill>
                  <a:schemeClr val="tx1"/>
                </a:solidFill>
              </a:rPr>
              <a:t>a </a:t>
            </a:r>
            <a:r>
              <a:rPr lang="en-IN" sz="2400" dirty="0">
                <a:solidFill>
                  <a:schemeClr val="tx1"/>
                </a:solidFill>
              </a:rPr>
              <a:t>process access to an existing file, but the </a:t>
            </a:r>
            <a:r>
              <a:rPr lang="en-IN" sz="2400" i="1" dirty="0" err="1" smtClean="0">
                <a:solidFill>
                  <a:schemeClr val="tx1"/>
                </a:solidFill>
              </a:rPr>
              <a:t>creat</a:t>
            </a:r>
            <a:r>
              <a:rPr lang="en-IN" sz="2400" i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system call </a:t>
            </a:r>
            <a:r>
              <a:rPr lang="en-IN" sz="2400" dirty="0">
                <a:solidFill>
                  <a:schemeClr val="tx1"/>
                </a:solidFill>
              </a:rPr>
              <a:t>creates a new file in the system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2400" dirty="0">
                <a:solidFill>
                  <a:schemeClr val="tx1"/>
                </a:solidFill>
              </a:rPr>
              <a:t>Syntax: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fd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= </a:t>
            </a:r>
            <a:r>
              <a:rPr lang="en-IN" sz="2400" dirty="0" err="1" smtClean="0">
                <a:solidFill>
                  <a:srgbClr val="FF0000"/>
                </a:solidFill>
              </a:rPr>
              <a:t>creat</a:t>
            </a:r>
            <a:r>
              <a:rPr lang="en-IN" sz="2400" dirty="0" smtClean="0">
                <a:solidFill>
                  <a:srgbClr val="FF0000"/>
                </a:solidFill>
              </a:rPr>
              <a:t> (pathname, modes);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where </a:t>
            </a:r>
            <a:r>
              <a:rPr lang="en-IN" sz="2400" dirty="0">
                <a:solidFill>
                  <a:schemeClr val="tx1"/>
                </a:solidFill>
              </a:rPr>
              <a:t>the variables </a:t>
            </a:r>
            <a:r>
              <a:rPr lang="en-IN" sz="2400" i="1" dirty="0">
                <a:solidFill>
                  <a:schemeClr val="tx1"/>
                </a:solidFill>
              </a:rPr>
              <a:t>pathname, modes,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i="1" dirty="0" err="1">
                <a:solidFill>
                  <a:schemeClr val="tx1"/>
                </a:solidFill>
              </a:rPr>
              <a:t>fd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mean the same as they do in </a:t>
            </a: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i="1" dirty="0" smtClean="0">
                <a:solidFill>
                  <a:schemeClr val="tx1"/>
                </a:solidFill>
              </a:rPr>
              <a:t>open </a:t>
            </a:r>
            <a:r>
              <a:rPr lang="en-IN" sz="2400" dirty="0">
                <a:solidFill>
                  <a:schemeClr val="tx1"/>
                </a:solidFill>
              </a:rPr>
              <a:t>system call. </a:t>
            </a:r>
            <a:r>
              <a:rPr lang="en-IN" sz="2400" i="1" dirty="0">
                <a:solidFill>
                  <a:srgbClr val="7030A0"/>
                </a:solidFill>
              </a:rPr>
              <a:t>modes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indicates if </a:t>
            </a:r>
            <a:r>
              <a:rPr lang="en-IN" sz="2400" dirty="0">
                <a:solidFill>
                  <a:schemeClr val="tx1"/>
                </a:solidFill>
              </a:rPr>
              <a:t>the file is being created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If </a:t>
            </a:r>
            <a:r>
              <a:rPr lang="en-IN" sz="2400" dirty="0">
                <a:solidFill>
                  <a:schemeClr val="tx1"/>
                </a:solidFill>
              </a:rPr>
              <a:t>no such file previously existed, the kernel creates a new </a:t>
            </a:r>
            <a:r>
              <a:rPr lang="en-IN" sz="2400" dirty="0" smtClean="0">
                <a:solidFill>
                  <a:schemeClr val="tx1"/>
                </a:solidFill>
              </a:rPr>
              <a:t>file with </a:t>
            </a:r>
            <a:r>
              <a:rPr lang="en-IN" sz="2400" dirty="0">
                <a:solidFill>
                  <a:schemeClr val="tx1"/>
                </a:solidFill>
              </a:rPr>
              <a:t>the specified name and permission modes;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If </a:t>
            </a:r>
            <a:r>
              <a:rPr lang="en-IN" sz="2400" dirty="0">
                <a:solidFill>
                  <a:schemeClr val="tx1"/>
                </a:solidFill>
              </a:rPr>
              <a:t>the file already existed, the </a:t>
            </a:r>
            <a:r>
              <a:rPr lang="en-IN" sz="2400" dirty="0" smtClean="0">
                <a:solidFill>
                  <a:schemeClr val="tx1"/>
                </a:solidFill>
              </a:rPr>
              <a:t>kernel truncates </a:t>
            </a:r>
            <a:r>
              <a:rPr lang="en-IN" sz="2400" dirty="0">
                <a:solidFill>
                  <a:schemeClr val="tx1"/>
                </a:solidFill>
              </a:rPr>
              <a:t>the file (releases all existing data blocks and sets the file size to 0) </a:t>
            </a:r>
            <a:r>
              <a:rPr lang="en-IN" sz="2400" dirty="0" smtClean="0">
                <a:solidFill>
                  <a:schemeClr val="tx1"/>
                </a:solidFill>
              </a:rPr>
              <a:t>subject to </a:t>
            </a:r>
            <a:r>
              <a:rPr lang="en-IN" sz="2400" dirty="0">
                <a:solidFill>
                  <a:schemeClr val="tx1"/>
                </a:solidFill>
              </a:rPr>
              <a:t>suitable file access permissions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9011" y="624110"/>
            <a:ext cx="5342021" cy="659258"/>
          </a:xfrm>
        </p:spPr>
        <p:txBody>
          <a:bodyPr>
            <a:normAutofit/>
          </a:bodyPr>
          <a:lstStyle/>
          <a:p>
            <a:r>
              <a:rPr lang="en-IN" b="1" dirty="0"/>
              <a:t>File </a:t>
            </a:r>
            <a:r>
              <a:rPr lang="en-IN" b="1" dirty="0" smtClean="0"/>
              <a:t>Creation: </a:t>
            </a:r>
            <a:r>
              <a:rPr lang="en-IN" b="1" dirty="0" err="1" smtClean="0"/>
              <a:t>creat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1944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3" y="529389"/>
            <a:ext cx="8758988" cy="564682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 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get </a:t>
            </a:r>
            <a:r>
              <a:rPr lang="en-IN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inode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for file name (algorithm: </a:t>
            </a:r>
            <a:r>
              <a:rPr lang="en-IN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namei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if (file already exists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){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if (not permitted access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){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return (error);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 free 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file blocks (algorithm: free);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else {</a:t>
            </a: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assign free </a:t>
            </a:r>
            <a:r>
              <a:rPr lang="en-IN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inode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from file system (algorithm: </a:t>
            </a:r>
            <a:r>
              <a:rPr lang="en-IN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ialloc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create new directory 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entry in 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parent 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directory;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// i.e. filename, </a:t>
            </a:r>
            <a:r>
              <a:rPr lang="en-IN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inode</a:t>
            </a:r>
            <a:r>
              <a:rPr lang="en-IN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number are entered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allocate file table entry for </a:t>
            </a:r>
            <a:r>
              <a:rPr lang="en-IN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inode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initialize count;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unlock 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inode</a:t>
            </a: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return (user file descriptor);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29390" y="1770057"/>
            <a:ext cx="267903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</a:t>
            </a: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 file name, mode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 file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descriptor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3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624110"/>
            <a:ext cx="9804149" cy="691343"/>
          </a:xfrm>
        </p:spPr>
        <p:txBody>
          <a:bodyPr>
            <a:normAutofit/>
          </a:bodyPr>
          <a:lstStyle/>
          <a:p>
            <a:r>
              <a:rPr lang="en-IN" b="1" dirty="0"/>
              <a:t>Creation of Special </a:t>
            </a:r>
            <a:r>
              <a:rPr lang="en-IN" b="1" dirty="0" smtClean="0"/>
              <a:t>Files</a:t>
            </a:r>
            <a:r>
              <a:rPr lang="en-IN" dirty="0" smtClean="0"/>
              <a:t>: </a:t>
            </a:r>
            <a:r>
              <a:rPr lang="en-IN" i="1" dirty="0" smtClean="0"/>
              <a:t>mknod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63" y="1299411"/>
            <a:ext cx="10459453" cy="4611811"/>
          </a:xfrm>
        </p:spPr>
        <p:txBody>
          <a:bodyPr>
            <a:normAutofit fontScale="925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system call </a:t>
            </a:r>
            <a:r>
              <a:rPr lang="en-IN" sz="2400" i="1" dirty="0">
                <a:solidFill>
                  <a:schemeClr val="tx1"/>
                </a:solidFill>
              </a:rPr>
              <a:t>mknod</a:t>
            </a:r>
            <a:r>
              <a:rPr lang="en-IN" sz="2400" dirty="0">
                <a:solidFill>
                  <a:schemeClr val="tx1"/>
                </a:solidFill>
              </a:rPr>
              <a:t> creates special files including named pipes, device files, and directories</a:t>
            </a:r>
            <a:r>
              <a:rPr lang="en-IN" sz="2400" dirty="0" smtClean="0">
                <a:solidFill>
                  <a:schemeClr val="tx1"/>
                </a:solidFill>
              </a:rPr>
              <a:t>. It </a:t>
            </a:r>
            <a:r>
              <a:rPr lang="en-IN" sz="2400" dirty="0">
                <a:solidFill>
                  <a:schemeClr val="tx1"/>
                </a:solidFill>
              </a:rPr>
              <a:t>is similar to </a:t>
            </a:r>
            <a:r>
              <a:rPr lang="en-IN" sz="2400" i="1" dirty="0" err="1">
                <a:solidFill>
                  <a:schemeClr val="tx1"/>
                </a:solidFill>
              </a:rPr>
              <a:t>creat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i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system call in </a:t>
            </a:r>
            <a:r>
              <a:rPr lang="en-IN" sz="2400" dirty="0">
                <a:solidFill>
                  <a:schemeClr val="tx1"/>
                </a:solidFill>
              </a:rPr>
              <a:t>that the kernel allocates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dirty="0" err="1" smtClean="0">
                <a:solidFill>
                  <a:schemeClr val="tx1"/>
                </a:solidFill>
              </a:rPr>
              <a:t>inode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for the </a:t>
            </a:r>
            <a:r>
              <a:rPr lang="en-IN" sz="2400" dirty="0" smtClean="0">
                <a:solidFill>
                  <a:schemeClr val="tx1"/>
                </a:solidFill>
              </a:rPr>
              <a:t>file.</a:t>
            </a:r>
          </a:p>
          <a:p>
            <a:r>
              <a:rPr lang="en-IN" sz="2400" dirty="0">
                <a:solidFill>
                  <a:schemeClr val="tx1"/>
                </a:solidFill>
              </a:rPr>
              <a:t>Syntax: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mknod </a:t>
            </a:r>
            <a:r>
              <a:rPr lang="en-IN" sz="2400" dirty="0">
                <a:solidFill>
                  <a:srgbClr val="FF0000"/>
                </a:solidFill>
              </a:rPr>
              <a:t>(pathname, type and permissions, </a:t>
            </a:r>
            <a:r>
              <a:rPr lang="en-IN" sz="2400" dirty="0" err="1">
                <a:solidFill>
                  <a:srgbClr val="FF0000"/>
                </a:solidFill>
              </a:rPr>
              <a:t>dev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where </a:t>
            </a:r>
            <a:r>
              <a:rPr lang="en-IN" sz="2400" i="1" dirty="0">
                <a:solidFill>
                  <a:srgbClr val="7030A0"/>
                </a:solidFill>
              </a:rPr>
              <a:t>pathname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the name of the node to be created, </a:t>
            </a:r>
            <a:r>
              <a:rPr lang="en-IN" sz="2400" i="1" dirty="0">
                <a:solidFill>
                  <a:srgbClr val="7030A0"/>
                </a:solidFill>
              </a:rPr>
              <a:t>type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gives the </a:t>
            </a:r>
            <a:r>
              <a:rPr lang="en-IN" sz="2400" dirty="0">
                <a:solidFill>
                  <a:schemeClr val="tx1"/>
                </a:solidFill>
              </a:rPr>
              <a:t>node type (directory, for example) and </a:t>
            </a:r>
            <a:r>
              <a:rPr lang="en-IN" sz="2400" i="1" dirty="0" smtClean="0">
                <a:solidFill>
                  <a:srgbClr val="7030A0"/>
                </a:solidFill>
              </a:rPr>
              <a:t>permissions</a:t>
            </a:r>
            <a:r>
              <a:rPr lang="en-IN" sz="2400" i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gives</a:t>
            </a:r>
            <a:r>
              <a:rPr lang="en-IN" sz="2400" i="1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access </a:t>
            </a:r>
            <a:r>
              <a:rPr lang="en-IN" sz="2400" dirty="0">
                <a:solidFill>
                  <a:schemeClr val="tx1"/>
                </a:solidFill>
              </a:rPr>
              <a:t>permissions for the new file to </a:t>
            </a:r>
            <a:r>
              <a:rPr lang="en-IN" sz="2400" dirty="0" smtClean="0">
                <a:solidFill>
                  <a:schemeClr val="tx1"/>
                </a:solidFill>
              </a:rPr>
              <a:t>be created</a:t>
            </a:r>
            <a:r>
              <a:rPr lang="en-IN" sz="2400" dirty="0">
                <a:solidFill>
                  <a:schemeClr val="tx1"/>
                </a:solidFill>
              </a:rPr>
              <a:t>, and </a:t>
            </a:r>
            <a:r>
              <a:rPr lang="en-IN" sz="2400" i="1" dirty="0" err="1">
                <a:solidFill>
                  <a:srgbClr val="7030A0"/>
                </a:solidFill>
              </a:rPr>
              <a:t>dev</a:t>
            </a:r>
            <a:r>
              <a:rPr lang="en-IN" sz="2400" i="1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specifies the major and minor device numbers for block </a:t>
            </a:r>
            <a:r>
              <a:rPr lang="en-IN" sz="2400" dirty="0" smtClean="0">
                <a:solidFill>
                  <a:schemeClr val="tx1"/>
                </a:solidFill>
              </a:rPr>
              <a:t>and character </a:t>
            </a:r>
            <a:r>
              <a:rPr lang="en-IN" sz="2400" dirty="0">
                <a:solidFill>
                  <a:schemeClr val="tx1"/>
                </a:solidFill>
              </a:rPr>
              <a:t>special </a:t>
            </a:r>
            <a:r>
              <a:rPr lang="en-IN" sz="2400" dirty="0" smtClean="0">
                <a:solidFill>
                  <a:schemeClr val="tx1"/>
                </a:solidFill>
              </a:rPr>
              <a:t>file.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400" i="1" dirty="0" smtClean="0">
                <a:solidFill>
                  <a:schemeClr val="tx1"/>
                </a:solidFill>
              </a:rPr>
              <a:t>Note</a:t>
            </a:r>
            <a:r>
              <a:rPr lang="en-IN" sz="2400" dirty="0" smtClean="0">
                <a:solidFill>
                  <a:schemeClr val="tx1"/>
                </a:solidFill>
              </a:rPr>
              <a:t>: In Ubuntu :  </a:t>
            </a:r>
            <a:r>
              <a:rPr lang="en-IN" sz="2400" dirty="0" err="1" smtClean="0">
                <a:solidFill>
                  <a:srgbClr val="7030A0"/>
                </a:solidFill>
              </a:rPr>
              <a:t>mkfifo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for named pipe; </a:t>
            </a:r>
            <a:r>
              <a:rPr lang="en-IN" sz="2400" dirty="0" smtClean="0">
                <a:solidFill>
                  <a:srgbClr val="7030A0"/>
                </a:solidFill>
              </a:rPr>
              <a:t>mknod </a:t>
            </a:r>
            <a:r>
              <a:rPr lang="en-IN" sz="2400" dirty="0" smtClean="0">
                <a:solidFill>
                  <a:schemeClr val="tx1"/>
                </a:solidFill>
              </a:rPr>
              <a:t>for device file; </a:t>
            </a:r>
            <a:r>
              <a:rPr lang="en-IN" sz="2400" dirty="0" err="1" smtClean="0">
                <a:solidFill>
                  <a:srgbClr val="7030A0"/>
                </a:solidFill>
              </a:rPr>
              <a:t>mkdir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for directory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Named pipe is used in inter-process </a:t>
            </a:r>
            <a:r>
              <a:rPr lang="en-IN" sz="24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364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5540</TotalTime>
  <Words>512</Words>
  <Application>Microsoft Office PowerPoint</Application>
  <PresentationFormat>Custom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Theme1</vt:lpstr>
      <vt:lpstr>Custom Design</vt:lpstr>
      <vt:lpstr>School of Computer Science &amp; IT  Department of BCA</vt:lpstr>
      <vt:lpstr>Session-6</vt:lpstr>
      <vt:lpstr>Read</vt:lpstr>
      <vt:lpstr>Write</vt:lpstr>
      <vt:lpstr>Adjusting the Position of File I/O: lseek</vt:lpstr>
      <vt:lpstr>Close</vt:lpstr>
      <vt:lpstr>File Creation: creat</vt:lpstr>
      <vt:lpstr>PowerPoint Presentation</vt:lpstr>
      <vt:lpstr>Creation of Special Files: mknod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743</cp:revision>
  <dcterms:created xsi:type="dcterms:W3CDTF">2020-04-29T14:56:43Z</dcterms:created>
  <dcterms:modified xsi:type="dcterms:W3CDTF">2020-10-15T04:50:58Z</dcterms:modified>
</cp:coreProperties>
</file>