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3"/>
  </p:notesMasterIdLst>
  <p:sldIdLst>
    <p:sldId id="399" r:id="rId3"/>
    <p:sldId id="400" r:id="rId4"/>
    <p:sldId id="402" r:id="rId5"/>
    <p:sldId id="405" r:id="rId6"/>
    <p:sldId id="403" r:id="rId7"/>
    <p:sldId id="404" r:id="rId8"/>
    <p:sldId id="406" r:id="rId9"/>
    <p:sldId id="409" r:id="rId10"/>
    <p:sldId id="408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xmlns="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-8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UNIX File System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Session-7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System Calls for the File System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Change Directory and </a:t>
            </a:r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Change Root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Change Owner and </a:t>
            </a:r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Change Mode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Stat and </a:t>
            </a:r>
            <a:r>
              <a:rPr lang="en-IN" sz="2800" b="1" dirty="0" err="1" smtClean="0">
                <a:solidFill>
                  <a:schemeClr val="accent5">
                    <a:lumMod val="75000"/>
                  </a:schemeClr>
                </a:solidFill>
              </a:rPr>
              <a:t>Fstat</a:t>
            </a:r>
            <a:endParaRPr lang="en-IN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Pipes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Mount and </a:t>
            </a:r>
            <a:r>
              <a:rPr lang="en-US" sz="2600" b="1" dirty="0" err="1" smtClean="0">
                <a:solidFill>
                  <a:schemeClr val="accent5">
                    <a:lumMod val="75000"/>
                  </a:schemeClr>
                </a:solidFill>
              </a:rPr>
              <a:t>Unmount</a:t>
            </a:r>
            <a:endParaRPr lang="en-US" sz="2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Link and Unlink</a:t>
            </a:r>
            <a:endParaRPr lang="en-US" sz="26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011" y="624110"/>
            <a:ext cx="6336631" cy="659258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IN" sz="2800" b="1" dirty="0">
                <a:solidFill>
                  <a:srgbClr val="FF0000"/>
                </a:solidFill>
              </a:rPr>
              <a:t>Change Directory and Change </a:t>
            </a:r>
            <a:r>
              <a:rPr lang="en-IN" sz="2800" b="1" dirty="0" smtClean="0">
                <a:solidFill>
                  <a:srgbClr val="FF0000"/>
                </a:solidFill>
              </a:rPr>
              <a:t>Root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84" y="1187117"/>
            <a:ext cx="11069053" cy="50211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dirty="0" smtClean="0">
                <a:solidFill>
                  <a:schemeClr val="tx1"/>
                </a:solidFill>
              </a:rPr>
              <a:t>system call </a:t>
            </a:r>
            <a:r>
              <a:rPr lang="en-IN" i="1" dirty="0" err="1" smtClean="0">
                <a:solidFill>
                  <a:schemeClr val="tx1"/>
                </a:solidFill>
              </a:rPr>
              <a:t>chdir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changes </a:t>
            </a:r>
            <a:r>
              <a:rPr lang="en-IN" dirty="0">
                <a:solidFill>
                  <a:schemeClr val="tx1"/>
                </a:solidFill>
              </a:rPr>
              <a:t>the current directory of a process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Syntax: </a:t>
            </a:r>
            <a:r>
              <a:rPr lang="en-IN" dirty="0" err="1" smtClean="0">
                <a:solidFill>
                  <a:srgbClr val="FF0000"/>
                </a:solidFill>
              </a:rPr>
              <a:t>chdir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(pathname);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where </a:t>
            </a:r>
            <a:r>
              <a:rPr lang="en-IN" i="1" dirty="0">
                <a:solidFill>
                  <a:schemeClr val="tx1"/>
                </a:solidFill>
              </a:rPr>
              <a:t>pathname </a:t>
            </a:r>
            <a:r>
              <a:rPr lang="en-IN" dirty="0">
                <a:solidFill>
                  <a:schemeClr val="tx1"/>
                </a:solidFill>
              </a:rPr>
              <a:t>is the directory that becomes the new current directory of </a:t>
            </a:r>
            <a:r>
              <a:rPr lang="en-IN" dirty="0" smtClean="0">
                <a:solidFill>
                  <a:schemeClr val="tx1"/>
                </a:solidFill>
              </a:rPr>
              <a:t>the process.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kernel searches the file system for the </a:t>
            </a:r>
            <a:r>
              <a:rPr lang="en-IN" dirty="0" smtClean="0">
                <a:solidFill>
                  <a:schemeClr val="tx1"/>
                </a:solidFill>
              </a:rPr>
              <a:t>pathname </a:t>
            </a:r>
            <a:r>
              <a:rPr lang="en-IN" dirty="0">
                <a:solidFill>
                  <a:schemeClr val="tx1"/>
                </a:solidFill>
              </a:rPr>
              <a:t>and converts it to </a:t>
            </a:r>
            <a:r>
              <a:rPr lang="en-IN" dirty="0" err="1">
                <a:solidFill>
                  <a:schemeClr val="tx1"/>
                </a:solidFill>
              </a:rPr>
              <a:t>inode</a:t>
            </a:r>
            <a:r>
              <a:rPr lang="en-IN" dirty="0">
                <a:solidFill>
                  <a:schemeClr val="tx1"/>
                </a:solidFill>
              </a:rPr>
              <a:t> using algorithm </a:t>
            </a:r>
            <a:r>
              <a:rPr lang="en-IN" i="1" dirty="0" err="1">
                <a:solidFill>
                  <a:schemeClr val="tx1"/>
                </a:solidFill>
              </a:rPr>
              <a:t>namei</a:t>
            </a:r>
            <a:endParaRPr lang="en-IN" i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If  the file </a:t>
            </a:r>
            <a:r>
              <a:rPr lang="en-IN" dirty="0">
                <a:solidFill>
                  <a:schemeClr val="tx1"/>
                </a:solidFill>
              </a:rPr>
              <a:t>is </a:t>
            </a:r>
            <a:r>
              <a:rPr lang="en-IN" dirty="0" smtClean="0">
                <a:solidFill>
                  <a:srgbClr val="7030A0"/>
                </a:solidFill>
              </a:rPr>
              <a:t>not a </a:t>
            </a:r>
            <a:r>
              <a:rPr lang="en-IN" dirty="0">
                <a:solidFill>
                  <a:srgbClr val="7030A0"/>
                </a:solidFill>
              </a:rPr>
              <a:t>directory </a:t>
            </a:r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dirty="0" smtClean="0">
                <a:solidFill>
                  <a:schemeClr val="tx1"/>
                </a:solidFill>
              </a:rPr>
              <a:t>process owner has </a:t>
            </a:r>
            <a:r>
              <a:rPr lang="en-IN" dirty="0" smtClean="0">
                <a:solidFill>
                  <a:srgbClr val="7030A0"/>
                </a:solidFill>
              </a:rPr>
              <a:t>no access permission </a:t>
            </a:r>
            <a:r>
              <a:rPr lang="en-IN" dirty="0">
                <a:solidFill>
                  <a:schemeClr val="tx1"/>
                </a:solidFill>
              </a:rPr>
              <a:t>to the </a:t>
            </a:r>
            <a:r>
              <a:rPr lang="en-IN" dirty="0" smtClean="0">
                <a:solidFill>
                  <a:schemeClr val="tx1"/>
                </a:solidFill>
              </a:rPr>
              <a:t>directory, it returns error.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Otherwise, unlock the in-core </a:t>
            </a:r>
            <a:r>
              <a:rPr lang="en-IN" dirty="0" err="1" smtClean="0">
                <a:solidFill>
                  <a:schemeClr val="tx1"/>
                </a:solidFill>
              </a:rPr>
              <a:t>inode</a:t>
            </a:r>
            <a:r>
              <a:rPr lang="en-IN" dirty="0" smtClean="0">
                <a:solidFill>
                  <a:schemeClr val="tx1"/>
                </a:solidFill>
              </a:rPr>
              <a:t> of the new directory and release the in-core </a:t>
            </a:r>
            <a:r>
              <a:rPr lang="en-IN" dirty="0" err="1" smtClean="0">
                <a:solidFill>
                  <a:schemeClr val="tx1"/>
                </a:solidFill>
              </a:rPr>
              <a:t>inode</a:t>
            </a:r>
            <a:r>
              <a:rPr lang="en-IN" dirty="0" smtClean="0">
                <a:solidFill>
                  <a:schemeClr val="tx1"/>
                </a:solidFill>
              </a:rPr>
              <a:t> of the old directory using algorithm </a:t>
            </a:r>
            <a:r>
              <a:rPr lang="en-IN" i="1" dirty="0" err="1" smtClean="0">
                <a:solidFill>
                  <a:schemeClr val="tx1"/>
                </a:solidFill>
              </a:rPr>
              <a:t>iput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A process usually uses the global file system root for all path names </a:t>
            </a:r>
            <a:r>
              <a:rPr lang="en-IN" dirty="0" smtClean="0">
                <a:solidFill>
                  <a:schemeClr val="tx1"/>
                </a:solidFill>
              </a:rPr>
              <a:t>starting with "/". Processes </a:t>
            </a:r>
            <a:r>
              <a:rPr lang="en-IN" dirty="0">
                <a:solidFill>
                  <a:schemeClr val="tx1"/>
                </a:solidFill>
              </a:rPr>
              <a:t>can change their current root via </a:t>
            </a:r>
            <a:r>
              <a:rPr lang="en-IN" i="1" dirty="0" err="1">
                <a:solidFill>
                  <a:schemeClr val="tx1"/>
                </a:solidFill>
              </a:rPr>
              <a:t>chroot</a:t>
            </a:r>
            <a:r>
              <a:rPr lang="en-IN" dirty="0">
                <a:solidFill>
                  <a:schemeClr val="tx1"/>
                </a:solidFill>
              </a:rPr>
              <a:t> system call.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Syntax: </a:t>
            </a:r>
            <a:r>
              <a:rPr lang="en-IN" dirty="0" err="1" smtClean="0">
                <a:solidFill>
                  <a:srgbClr val="FF0000"/>
                </a:solidFill>
              </a:rPr>
              <a:t>chroot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(pathname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where </a:t>
            </a:r>
            <a:r>
              <a:rPr lang="en-IN" i="1" dirty="0">
                <a:solidFill>
                  <a:schemeClr val="tx1"/>
                </a:solidFill>
              </a:rPr>
              <a:t>pathname</a:t>
            </a:r>
            <a:r>
              <a:rPr lang="en-IN" b="1" i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is the directory that the kernel subsequently treats as the </a:t>
            </a:r>
            <a:r>
              <a:rPr lang="en-IN" dirty="0" smtClean="0">
                <a:solidFill>
                  <a:schemeClr val="tx1"/>
                </a:solidFill>
              </a:rPr>
              <a:t>process's root </a:t>
            </a:r>
            <a:r>
              <a:rPr lang="en-IN" dirty="0">
                <a:solidFill>
                  <a:schemeClr val="tx1"/>
                </a:solidFill>
              </a:rPr>
              <a:t>directory.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When executing the </a:t>
            </a:r>
            <a:r>
              <a:rPr lang="en-IN" i="1" dirty="0" err="1">
                <a:solidFill>
                  <a:schemeClr val="tx1"/>
                </a:solidFill>
              </a:rPr>
              <a:t>chroot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system call, the kernel follows the </a:t>
            </a:r>
            <a:r>
              <a:rPr lang="en-IN" dirty="0" smtClean="0">
                <a:solidFill>
                  <a:schemeClr val="tx1"/>
                </a:solidFill>
              </a:rPr>
              <a:t>same algorithm </a:t>
            </a:r>
            <a:r>
              <a:rPr lang="en-IN" dirty="0">
                <a:solidFill>
                  <a:schemeClr val="tx1"/>
                </a:solidFill>
              </a:rPr>
              <a:t>as for </a:t>
            </a:r>
            <a:r>
              <a:rPr lang="en-IN" i="1" dirty="0" err="1" smtClean="0">
                <a:solidFill>
                  <a:schemeClr val="tx1"/>
                </a:solidFill>
              </a:rPr>
              <a:t>chdir</a:t>
            </a:r>
            <a:r>
              <a:rPr lang="en-IN" dirty="0" smtClean="0">
                <a:solidFill>
                  <a:schemeClr val="tx1"/>
                </a:solidFill>
              </a:rPr>
              <a:t> system call. </a:t>
            </a:r>
            <a:r>
              <a:rPr lang="en-IN" dirty="0">
                <a:solidFill>
                  <a:schemeClr val="tx1"/>
                </a:solidFill>
              </a:rPr>
              <a:t>However</a:t>
            </a:r>
            <a:r>
              <a:rPr lang="en-IN" dirty="0" smtClean="0">
                <a:solidFill>
                  <a:schemeClr val="tx1"/>
                </a:solidFill>
              </a:rPr>
              <a:t>, since </a:t>
            </a:r>
            <a:r>
              <a:rPr lang="en-IN" dirty="0">
                <a:solidFill>
                  <a:schemeClr val="tx1"/>
                </a:solidFill>
              </a:rPr>
              <a:t>the default root for the kernel is stored in a global variable, it does not </a:t>
            </a:r>
            <a:r>
              <a:rPr lang="en-IN" dirty="0" smtClean="0">
                <a:solidFill>
                  <a:schemeClr val="tx1"/>
                </a:solidFill>
              </a:rPr>
              <a:t>release the </a:t>
            </a:r>
            <a:r>
              <a:rPr lang="en-IN" dirty="0" err="1" smtClean="0">
                <a:solidFill>
                  <a:schemeClr val="tx1"/>
                </a:solidFill>
              </a:rPr>
              <a:t>inode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of the old </a:t>
            </a:r>
            <a:r>
              <a:rPr lang="en-IN" dirty="0" smtClean="0">
                <a:solidFill>
                  <a:schemeClr val="tx1"/>
                </a:solidFill>
              </a:rPr>
              <a:t>root.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new </a:t>
            </a:r>
            <a:r>
              <a:rPr lang="en-IN" dirty="0" err="1" smtClean="0">
                <a:solidFill>
                  <a:schemeClr val="tx1"/>
                </a:solidFill>
              </a:rPr>
              <a:t>inode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is now the logical root of the </a:t>
            </a:r>
            <a:r>
              <a:rPr lang="en-IN" dirty="0" smtClean="0">
                <a:solidFill>
                  <a:schemeClr val="tx1"/>
                </a:solidFill>
              </a:rPr>
              <a:t>file system , </a:t>
            </a:r>
            <a:r>
              <a:rPr lang="en-IN" dirty="0">
                <a:solidFill>
                  <a:schemeClr val="tx1"/>
                </a:solidFill>
              </a:rPr>
              <a:t>meaning that all </a:t>
            </a:r>
            <a:r>
              <a:rPr lang="en-IN" dirty="0" smtClean="0">
                <a:solidFill>
                  <a:schemeClr val="tx1"/>
                </a:solidFill>
              </a:rPr>
              <a:t>pathname </a:t>
            </a:r>
            <a:r>
              <a:rPr lang="en-IN" dirty="0" smtClean="0">
                <a:solidFill>
                  <a:schemeClr val="tx1"/>
                </a:solidFill>
              </a:rPr>
              <a:t>searches that </a:t>
            </a:r>
            <a:r>
              <a:rPr lang="en-IN" dirty="0">
                <a:solidFill>
                  <a:schemeClr val="tx1"/>
                </a:solidFill>
              </a:rPr>
              <a:t>start from root ("/") </a:t>
            </a:r>
            <a:r>
              <a:rPr lang="en-IN" dirty="0" smtClean="0">
                <a:solidFill>
                  <a:schemeClr val="tx1"/>
                </a:solidFill>
              </a:rPr>
              <a:t>will start </a:t>
            </a:r>
            <a:r>
              <a:rPr lang="en-IN" dirty="0">
                <a:solidFill>
                  <a:schemeClr val="tx1"/>
                </a:solidFill>
              </a:rPr>
              <a:t>from this </a:t>
            </a:r>
            <a:r>
              <a:rPr lang="en-IN" dirty="0" err="1" smtClean="0">
                <a:solidFill>
                  <a:schemeClr val="tx1"/>
                </a:solidFill>
              </a:rPr>
              <a:t>inode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Changing the owner or mode </a:t>
            </a:r>
            <a:r>
              <a:rPr lang="en-IN" sz="2000" dirty="0">
                <a:solidFill>
                  <a:schemeClr val="tx1"/>
                </a:solidFill>
              </a:rPr>
              <a:t>(access permissions) </a:t>
            </a:r>
            <a:r>
              <a:rPr lang="en-IN" sz="2400" dirty="0">
                <a:solidFill>
                  <a:schemeClr val="tx1"/>
                </a:solidFill>
              </a:rPr>
              <a:t>of a file are operations on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Syntax: </a:t>
            </a:r>
            <a:r>
              <a:rPr lang="en-IN" sz="2400" dirty="0" err="1" smtClean="0">
                <a:solidFill>
                  <a:srgbClr val="FF0000"/>
                </a:solidFill>
              </a:rPr>
              <a:t>chown</a:t>
            </a:r>
            <a:r>
              <a:rPr lang="en-IN" sz="2400" dirty="0" smtClean="0">
                <a:solidFill>
                  <a:srgbClr val="FF0000"/>
                </a:solidFill>
              </a:rPr>
              <a:t> (pathname</a:t>
            </a:r>
            <a:r>
              <a:rPr lang="en-IN" sz="2400" dirty="0">
                <a:solidFill>
                  <a:srgbClr val="FF0000"/>
                </a:solidFill>
              </a:rPr>
              <a:t>, owner, group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  <a:endParaRPr lang="en-IN" sz="2400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kernel converts the </a:t>
            </a:r>
            <a:r>
              <a:rPr lang="en-IN" sz="2400" dirty="0" smtClean="0">
                <a:solidFill>
                  <a:schemeClr val="tx1"/>
                </a:solidFill>
              </a:rPr>
              <a:t>pathname </a:t>
            </a:r>
            <a:r>
              <a:rPr lang="en-IN" sz="2400" dirty="0">
                <a:solidFill>
                  <a:schemeClr val="tx1"/>
                </a:solidFill>
              </a:rPr>
              <a:t>to an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using algorithm </a:t>
            </a:r>
            <a:r>
              <a:rPr lang="en-IN" sz="2400" i="1" dirty="0" err="1">
                <a:solidFill>
                  <a:schemeClr val="tx1"/>
                </a:solidFill>
              </a:rPr>
              <a:t>namei</a:t>
            </a:r>
            <a:r>
              <a:rPr lang="en-IN" sz="2400" i="1" dirty="0">
                <a:solidFill>
                  <a:schemeClr val="tx1"/>
                </a:solidFill>
              </a:rPr>
              <a:t>. </a:t>
            </a:r>
            <a:endParaRPr lang="en-IN" sz="2400" i="1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Checks the </a:t>
            </a:r>
            <a:r>
              <a:rPr lang="en-IN" sz="2400" dirty="0">
                <a:solidFill>
                  <a:schemeClr val="tx1"/>
                </a:solidFill>
              </a:rPr>
              <a:t>process owner must be </a:t>
            </a:r>
            <a:r>
              <a:rPr lang="en-IN" sz="2400" dirty="0" err="1">
                <a:solidFill>
                  <a:schemeClr val="tx1"/>
                </a:solidFill>
              </a:rPr>
              <a:t>superuser</a:t>
            </a:r>
            <a:r>
              <a:rPr lang="en-IN" sz="2400" dirty="0">
                <a:solidFill>
                  <a:schemeClr val="tx1"/>
                </a:solidFill>
              </a:rPr>
              <a:t> or match that of the </a:t>
            </a:r>
            <a:r>
              <a:rPr lang="en-IN" sz="2400" dirty="0" smtClean="0">
                <a:solidFill>
                  <a:schemeClr val="tx1"/>
                </a:solidFill>
              </a:rPr>
              <a:t>file owner </a:t>
            </a:r>
            <a:r>
              <a:rPr lang="en-IN" sz="2000" dirty="0">
                <a:solidFill>
                  <a:schemeClr val="tx1"/>
                </a:solidFill>
              </a:rPr>
              <a:t>(a process cannot give away something that does not belong to it)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The kernel </a:t>
            </a:r>
            <a:r>
              <a:rPr lang="en-IN" sz="2400" dirty="0">
                <a:solidFill>
                  <a:schemeClr val="tx1"/>
                </a:solidFill>
              </a:rPr>
              <a:t>then </a:t>
            </a:r>
            <a:r>
              <a:rPr lang="en-IN" sz="2400" dirty="0" smtClean="0">
                <a:solidFill>
                  <a:schemeClr val="tx1"/>
                </a:solidFill>
              </a:rPr>
              <a:t>modifies the in-core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of the file with the </a:t>
            </a:r>
            <a:r>
              <a:rPr lang="en-IN" sz="2400" dirty="0">
                <a:solidFill>
                  <a:schemeClr val="tx1"/>
                </a:solidFill>
              </a:rPr>
              <a:t>new owner and </a:t>
            </a:r>
            <a:r>
              <a:rPr lang="en-IN" sz="2400" dirty="0" smtClean="0">
                <a:solidFill>
                  <a:schemeClr val="tx1"/>
                </a:solidFill>
              </a:rPr>
              <a:t>group, </a:t>
            </a:r>
            <a:r>
              <a:rPr lang="en-IN" sz="2400" dirty="0">
                <a:solidFill>
                  <a:schemeClr val="tx1"/>
                </a:solidFill>
              </a:rPr>
              <a:t>and releases </a:t>
            </a:r>
            <a:r>
              <a:rPr lang="en-IN" sz="2400" dirty="0" smtClean="0">
                <a:solidFill>
                  <a:schemeClr val="tx1"/>
                </a:solidFill>
              </a:rPr>
              <a:t>the in-core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using algorithm </a:t>
            </a:r>
            <a:r>
              <a:rPr lang="en-IN" sz="2400" i="1" dirty="0" err="1" smtClean="0">
                <a:solidFill>
                  <a:schemeClr val="tx1"/>
                </a:solidFill>
              </a:rPr>
              <a:t>iput</a:t>
            </a:r>
            <a:r>
              <a:rPr lang="en-IN" sz="2400" dirty="0" smtClean="0">
                <a:solidFill>
                  <a:schemeClr val="tx1"/>
                </a:solidFill>
              </a:rPr>
              <a:t>, t</a:t>
            </a:r>
            <a:r>
              <a:rPr lang="en-IN" sz="2400" dirty="0" smtClean="0">
                <a:solidFill>
                  <a:schemeClr val="tx1"/>
                </a:solidFill>
              </a:rPr>
              <a:t>he </a:t>
            </a:r>
            <a:r>
              <a:rPr lang="en-IN" sz="2400" dirty="0">
                <a:solidFill>
                  <a:schemeClr val="tx1"/>
                </a:solidFill>
              </a:rPr>
              <a:t>kernel writes the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dirty="0" smtClean="0">
                <a:solidFill>
                  <a:schemeClr val="tx1"/>
                </a:solidFill>
              </a:rPr>
              <a:t>disk. </a:t>
            </a:r>
            <a:r>
              <a:rPr lang="en-IN" sz="2400" i="1" dirty="0">
                <a:solidFill>
                  <a:schemeClr val="tx1"/>
                </a:solidFill>
              </a:rPr>
              <a:t>(</a:t>
            </a:r>
            <a:r>
              <a:rPr lang="en-IN" sz="2000" dirty="0">
                <a:solidFill>
                  <a:schemeClr val="tx1"/>
                </a:solidFill>
              </a:rPr>
              <a:t>After the change of ownership, the old owner loses "owner" access rights to the file</a:t>
            </a:r>
            <a:r>
              <a:rPr lang="en-IN" sz="2400" dirty="0" smtClean="0">
                <a:solidFill>
                  <a:schemeClr val="tx1"/>
                </a:solidFill>
              </a:rPr>
              <a:t>.)</a:t>
            </a:r>
          </a:p>
          <a:p>
            <a:pPr>
              <a:spcBef>
                <a:spcPts val="0"/>
              </a:spcBef>
            </a:pPr>
            <a:endParaRPr lang="en-IN" sz="24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Syntax</a:t>
            </a:r>
            <a:r>
              <a:rPr lang="en-IN" sz="2400" dirty="0" smtClean="0">
                <a:solidFill>
                  <a:srgbClr val="FF0000"/>
                </a:solidFill>
              </a:rPr>
              <a:t>: </a:t>
            </a:r>
            <a:r>
              <a:rPr lang="en-IN" sz="2400" dirty="0" err="1" smtClean="0">
                <a:solidFill>
                  <a:srgbClr val="FF0000"/>
                </a:solidFill>
              </a:rPr>
              <a:t>chmod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smtClean="0">
                <a:solidFill>
                  <a:srgbClr val="FF0000"/>
                </a:solidFill>
              </a:rPr>
              <a:t>pathname</a:t>
            </a:r>
            <a:r>
              <a:rPr lang="en-IN" sz="2400" dirty="0">
                <a:solidFill>
                  <a:srgbClr val="FF0000"/>
                </a:solidFill>
              </a:rPr>
              <a:t>, mode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  <a:endParaRPr lang="en-IN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To change </a:t>
            </a:r>
            <a:r>
              <a:rPr lang="en-IN" sz="2400" dirty="0">
                <a:solidFill>
                  <a:schemeClr val="tx1"/>
                </a:solidFill>
              </a:rPr>
              <a:t>the mode of a file, the kernel follows a similar procedure, changing </a:t>
            </a:r>
            <a:r>
              <a:rPr lang="en-IN" sz="2400" dirty="0" smtClean="0">
                <a:solidFill>
                  <a:schemeClr val="tx1"/>
                </a:solidFill>
              </a:rPr>
              <a:t>the mode </a:t>
            </a:r>
            <a:r>
              <a:rPr lang="en-IN" sz="2400" dirty="0">
                <a:solidFill>
                  <a:schemeClr val="tx1"/>
                </a:solidFill>
              </a:rPr>
              <a:t>flags in </a:t>
            </a:r>
            <a:r>
              <a:rPr lang="en-IN" sz="2400" dirty="0" smtClean="0">
                <a:solidFill>
                  <a:schemeClr val="tx1"/>
                </a:solidFill>
              </a:rPr>
              <a:t>the in-core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instead of the owner </a:t>
            </a:r>
            <a:r>
              <a:rPr lang="en-IN" sz="2400" dirty="0" smtClean="0">
                <a:solidFill>
                  <a:schemeClr val="tx1"/>
                </a:solidFill>
              </a:rPr>
              <a:t>and group.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9011" y="624110"/>
            <a:ext cx="8085221" cy="659258"/>
          </a:xfrm>
        </p:spPr>
        <p:txBody>
          <a:bodyPr>
            <a:normAutofit/>
          </a:bodyPr>
          <a:lstStyle/>
          <a:p>
            <a:r>
              <a:rPr lang="en-IN" sz="3200" b="1" dirty="0"/>
              <a:t>Change Owner and Change </a:t>
            </a:r>
            <a:r>
              <a:rPr lang="en-IN" sz="3200" b="1" dirty="0" smtClean="0"/>
              <a:t>Mode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208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system calls </a:t>
            </a:r>
            <a:r>
              <a:rPr lang="en-IN" sz="2400" i="1" dirty="0">
                <a:solidFill>
                  <a:schemeClr val="tx1"/>
                </a:solidFill>
              </a:rPr>
              <a:t>stat</a:t>
            </a:r>
            <a:r>
              <a:rPr lang="en-IN" sz="2400" dirty="0">
                <a:solidFill>
                  <a:schemeClr val="tx1"/>
                </a:solidFill>
              </a:rPr>
              <a:t> and </a:t>
            </a:r>
            <a:r>
              <a:rPr lang="en-IN" sz="2400" i="1" dirty="0" err="1">
                <a:solidFill>
                  <a:schemeClr val="tx1"/>
                </a:solidFill>
              </a:rPr>
              <a:t>fstat</a:t>
            </a:r>
            <a:r>
              <a:rPr lang="en-IN" sz="2400" dirty="0">
                <a:solidFill>
                  <a:schemeClr val="tx1"/>
                </a:solidFill>
              </a:rPr>
              <a:t> allow processes to query the status of files, returning information such as the file type, file owner, access permissions, file size, number of links,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number, and file access times.</a:t>
            </a: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Syntax: </a:t>
            </a:r>
            <a:r>
              <a:rPr lang="en-IN" sz="2400" dirty="0" smtClean="0">
                <a:solidFill>
                  <a:srgbClr val="FF0000"/>
                </a:solidFill>
              </a:rPr>
              <a:t>stat (pathname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n-IN" sz="2400" dirty="0" err="1">
                <a:solidFill>
                  <a:srgbClr val="FF0000"/>
                </a:solidFill>
              </a:rPr>
              <a:t>statbuffer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where </a:t>
            </a:r>
            <a:r>
              <a:rPr lang="en-IN" sz="2400" i="1" dirty="0">
                <a:solidFill>
                  <a:srgbClr val="7030A0"/>
                </a:solidFill>
              </a:rPr>
              <a:t>pathname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a file name</a:t>
            </a:r>
            <a:r>
              <a:rPr lang="en-IN" sz="2400" dirty="0" smtClean="0">
                <a:solidFill>
                  <a:schemeClr val="tx1"/>
                </a:solidFill>
              </a:rPr>
              <a:t>,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i="1" dirty="0" err="1">
                <a:solidFill>
                  <a:srgbClr val="7030A0"/>
                </a:solidFill>
              </a:rPr>
              <a:t>statbuffer</a:t>
            </a:r>
            <a:r>
              <a:rPr lang="en-IN" sz="2400" i="1" dirty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the address of a data structure in the user process that will contain the status information of the file on completion of the call.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kernel </a:t>
            </a:r>
            <a:r>
              <a:rPr lang="en-IN" sz="2400" dirty="0" smtClean="0">
                <a:solidFill>
                  <a:schemeClr val="tx1"/>
                </a:solidFill>
              </a:rPr>
              <a:t>converts the pathname to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dirty="0">
                <a:solidFill>
                  <a:schemeClr val="tx1"/>
                </a:solidFill>
              </a:rPr>
              <a:t>write the fields of the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into </a:t>
            </a:r>
            <a:r>
              <a:rPr lang="en-IN" sz="2400" i="1" dirty="0" err="1" smtClean="0">
                <a:solidFill>
                  <a:srgbClr val="7030A0"/>
                </a:solidFill>
              </a:rPr>
              <a:t>statbuffer</a:t>
            </a:r>
            <a:r>
              <a:rPr lang="en-IN" sz="2400" i="1" dirty="0">
                <a:solidFill>
                  <a:srgbClr val="7030A0"/>
                </a:solidFill>
              </a:rPr>
              <a:t> </a:t>
            </a:r>
            <a:r>
              <a:rPr lang="en-IN" sz="2400" i="1" dirty="0" smtClean="0">
                <a:solidFill>
                  <a:srgbClr val="7030A0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Syntax</a:t>
            </a:r>
            <a:r>
              <a:rPr lang="en-IN" sz="2400" dirty="0" smtClean="0">
                <a:solidFill>
                  <a:schemeClr val="tx1"/>
                </a:solidFill>
              </a:rPr>
              <a:t>: </a:t>
            </a:r>
            <a:r>
              <a:rPr lang="en-IN" sz="2400" dirty="0" err="1" smtClean="0">
                <a:solidFill>
                  <a:srgbClr val="FF0000"/>
                </a:solidFill>
              </a:rPr>
              <a:t>fstat</a:t>
            </a:r>
            <a:r>
              <a:rPr lang="en-IN" sz="2400" dirty="0" smtClean="0">
                <a:solidFill>
                  <a:srgbClr val="FF0000"/>
                </a:solidFill>
              </a:rPr>
              <a:t> (</a:t>
            </a:r>
            <a:r>
              <a:rPr lang="en-IN" sz="2400" dirty="0" err="1" smtClean="0">
                <a:solidFill>
                  <a:srgbClr val="FF0000"/>
                </a:solidFill>
              </a:rPr>
              <a:t>fd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n-IN" sz="2400" dirty="0" err="1">
                <a:solidFill>
                  <a:srgbClr val="FF0000"/>
                </a:solidFill>
              </a:rPr>
              <a:t>statbuffer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i="1" dirty="0" smtClean="0">
                <a:solidFill>
                  <a:schemeClr val="tx1"/>
                </a:solidFill>
              </a:rPr>
              <a:t>where</a:t>
            </a:r>
            <a:r>
              <a:rPr lang="en-IN" sz="2400" i="1" dirty="0" smtClean="0">
                <a:solidFill>
                  <a:srgbClr val="7030A0"/>
                </a:solidFill>
              </a:rPr>
              <a:t> </a:t>
            </a:r>
            <a:r>
              <a:rPr lang="en-IN" sz="2400" i="1" dirty="0" err="1" smtClean="0">
                <a:solidFill>
                  <a:srgbClr val="7030A0"/>
                </a:solidFill>
              </a:rPr>
              <a:t>fd</a:t>
            </a:r>
            <a:r>
              <a:rPr lang="en-IN" sz="2400" i="1" dirty="0" smtClean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a file descriptor returned by a previous </a:t>
            </a:r>
            <a:r>
              <a:rPr lang="en-IN" sz="2400" i="1" dirty="0" smtClean="0">
                <a:solidFill>
                  <a:schemeClr val="tx1"/>
                </a:solidFill>
              </a:rPr>
              <a:t>open </a:t>
            </a:r>
            <a:r>
              <a:rPr lang="en-IN" sz="2400" dirty="0" smtClean="0">
                <a:solidFill>
                  <a:schemeClr val="tx1"/>
                </a:solidFill>
              </a:rPr>
              <a:t>system</a:t>
            </a:r>
            <a:r>
              <a:rPr lang="en-IN" sz="2400" i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call.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 smtClean="0">
                <a:solidFill>
                  <a:schemeClr val="tx1"/>
                </a:solidFill>
              </a:rPr>
              <a:t>system calls </a:t>
            </a:r>
            <a:r>
              <a:rPr lang="en-IN" sz="2400" dirty="0">
                <a:solidFill>
                  <a:schemeClr val="tx1"/>
                </a:solidFill>
              </a:rPr>
              <a:t>simply </a:t>
            </a:r>
            <a:r>
              <a:rPr lang="en-IN" sz="2400" dirty="0" smtClean="0">
                <a:solidFill>
                  <a:schemeClr val="tx1"/>
                </a:solidFill>
              </a:rPr>
              <a:t>get the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of the opened file using the </a:t>
            </a:r>
            <a:r>
              <a:rPr lang="en-IN" sz="2400" i="1" dirty="0" err="1" smtClean="0">
                <a:solidFill>
                  <a:srgbClr val="7030A0"/>
                </a:solidFill>
              </a:rPr>
              <a:t>fd</a:t>
            </a:r>
            <a:r>
              <a:rPr lang="en-IN" sz="2400" dirty="0" smtClean="0">
                <a:solidFill>
                  <a:schemeClr val="tx1"/>
                </a:solidFill>
              </a:rPr>
              <a:t>,  and write </a:t>
            </a:r>
            <a:r>
              <a:rPr lang="en-IN" sz="2400" dirty="0">
                <a:solidFill>
                  <a:schemeClr val="tx1"/>
                </a:solidFill>
              </a:rPr>
              <a:t>the fields of the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into </a:t>
            </a:r>
            <a:r>
              <a:rPr lang="en-IN" sz="2400" i="1" dirty="0" err="1" smtClean="0">
                <a:solidFill>
                  <a:srgbClr val="7030A0"/>
                </a:solidFill>
              </a:rPr>
              <a:t>statbuffer</a:t>
            </a:r>
            <a:r>
              <a:rPr lang="en-IN" sz="2400" i="1" dirty="0" smtClean="0">
                <a:solidFill>
                  <a:srgbClr val="7030A0"/>
                </a:solidFill>
              </a:rPr>
              <a:t> </a:t>
            </a:r>
            <a:r>
              <a:rPr lang="en-IN" sz="2400" i="1" dirty="0" smtClean="0">
                <a:solidFill>
                  <a:schemeClr val="tx1"/>
                </a:solidFill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0" y="624110"/>
            <a:ext cx="8502315" cy="659258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IN" sz="2800" b="1" dirty="0">
                <a:solidFill>
                  <a:srgbClr val="FF0000"/>
                </a:solidFill>
              </a:rPr>
              <a:t>Stat and </a:t>
            </a:r>
            <a:r>
              <a:rPr lang="en-IN" sz="2800" b="1" dirty="0" err="1" smtClean="0">
                <a:solidFill>
                  <a:srgbClr val="FF0000"/>
                </a:solidFill>
              </a:rPr>
              <a:t>Fstat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9621" y="850233"/>
            <a:ext cx="10651958" cy="5358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Pipes allow transfer of data between </a:t>
            </a:r>
            <a:r>
              <a:rPr lang="en-IN" sz="2000" dirty="0" smtClean="0">
                <a:solidFill>
                  <a:schemeClr val="tx1"/>
                </a:solidFill>
              </a:rPr>
              <a:t>processes. </a:t>
            </a:r>
            <a:r>
              <a:rPr lang="en-IN" sz="2000" dirty="0">
                <a:solidFill>
                  <a:schemeClr val="tx1"/>
                </a:solidFill>
              </a:rPr>
              <a:t>There are two kinds of pipes: </a:t>
            </a:r>
            <a:r>
              <a:rPr lang="en-IN" sz="2000" i="1" dirty="0">
                <a:solidFill>
                  <a:schemeClr val="tx1"/>
                </a:solidFill>
              </a:rPr>
              <a:t>named pipes</a:t>
            </a:r>
            <a:r>
              <a:rPr lang="en-IN" sz="2000" dirty="0">
                <a:solidFill>
                  <a:schemeClr val="tx1"/>
                </a:solidFill>
              </a:rPr>
              <a:t> and </a:t>
            </a:r>
            <a:r>
              <a:rPr lang="en-IN" sz="2000" i="1" dirty="0">
                <a:solidFill>
                  <a:schemeClr val="tx1"/>
                </a:solidFill>
              </a:rPr>
              <a:t>unnamed pipes</a:t>
            </a:r>
            <a:r>
              <a:rPr lang="en-IN" sz="2000" dirty="0">
                <a:solidFill>
                  <a:schemeClr val="tx1"/>
                </a:solidFill>
              </a:rPr>
              <a:t>. 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Named pipes are created with </a:t>
            </a:r>
            <a:r>
              <a:rPr lang="en-IN" sz="2000" i="1" dirty="0" err="1" smtClean="0">
                <a:solidFill>
                  <a:schemeClr val="tx1"/>
                </a:solidFill>
              </a:rPr>
              <a:t>mknod</a:t>
            </a:r>
            <a:r>
              <a:rPr lang="en-IN" sz="2000" i="1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system call</a:t>
            </a:r>
            <a:r>
              <a:rPr lang="en-IN" sz="2000" dirty="0">
                <a:solidFill>
                  <a:schemeClr val="tx1"/>
                </a:solidFill>
              </a:rPr>
              <a:t> and unnamed pipes are created with the </a:t>
            </a:r>
            <a:r>
              <a:rPr lang="en-IN" sz="2000" i="1" dirty="0">
                <a:solidFill>
                  <a:schemeClr val="tx1"/>
                </a:solidFill>
              </a:rPr>
              <a:t>pipe</a:t>
            </a:r>
            <a:r>
              <a:rPr lang="en-IN" sz="2000" dirty="0">
                <a:solidFill>
                  <a:schemeClr val="tx1"/>
                </a:solidFill>
              </a:rPr>
              <a:t> system call</a:t>
            </a:r>
            <a:r>
              <a:rPr lang="en-IN" sz="2000" dirty="0" smtClean="0">
                <a:solidFill>
                  <a:schemeClr val="tx1"/>
                </a:solidFill>
              </a:rPr>
              <a:t>. Unnamed pipes are more common.</a:t>
            </a: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Named pipes permanently exist in the </a:t>
            </a:r>
            <a:r>
              <a:rPr lang="en-IN" sz="2000" dirty="0" smtClean="0">
                <a:solidFill>
                  <a:schemeClr val="tx1"/>
                </a:solidFill>
              </a:rPr>
              <a:t>file system </a:t>
            </a:r>
            <a:r>
              <a:rPr lang="en-IN" sz="2000" dirty="0">
                <a:solidFill>
                  <a:schemeClr val="tx1"/>
                </a:solidFill>
              </a:rPr>
              <a:t>hierarchy (subject to their removal by the </a:t>
            </a:r>
            <a:r>
              <a:rPr lang="en-IN" sz="2000" i="1" dirty="0">
                <a:solidFill>
                  <a:schemeClr val="tx1"/>
                </a:solidFill>
              </a:rPr>
              <a:t>unlink </a:t>
            </a:r>
            <a:r>
              <a:rPr lang="en-IN" sz="2000" dirty="0">
                <a:solidFill>
                  <a:schemeClr val="tx1"/>
                </a:solidFill>
              </a:rPr>
              <a:t>system call), but </a:t>
            </a:r>
            <a:r>
              <a:rPr lang="en-IN" sz="2000" dirty="0" smtClean="0">
                <a:solidFill>
                  <a:schemeClr val="tx1"/>
                </a:solidFill>
              </a:rPr>
              <a:t>unnamed pipes </a:t>
            </a:r>
            <a:r>
              <a:rPr lang="en-IN" sz="2000" dirty="0">
                <a:solidFill>
                  <a:schemeClr val="tx1"/>
                </a:solidFill>
              </a:rPr>
              <a:t>are </a:t>
            </a:r>
            <a:r>
              <a:rPr lang="en-IN" sz="2000" dirty="0" smtClean="0">
                <a:solidFill>
                  <a:schemeClr val="tx1"/>
                </a:solidFill>
              </a:rPr>
              <a:t>transient: </a:t>
            </a:r>
            <a:r>
              <a:rPr lang="en-IN" sz="2000" dirty="0">
                <a:solidFill>
                  <a:schemeClr val="tx1"/>
                </a:solidFill>
              </a:rPr>
              <a:t>When all processes finish using the pipe, the kernel reclaims </a:t>
            </a:r>
            <a:r>
              <a:rPr lang="en-IN" sz="2000" dirty="0" smtClean="0">
                <a:solidFill>
                  <a:schemeClr val="tx1"/>
                </a:solidFill>
              </a:rPr>
              <a:t>its </a:t>
            </a:r>
            <a:r>
              <a:rPr lang="en-IN" sz="2000" dirty="0" err="1" smtClean="0">
                <a:solidFill>
                  <a:schemeClr val="tx1"/>
                </a:solidFill>
              </a:rPr>
              <a:t>inode</a:t>
            </a:r>
            <a:r>
              <a:rPr lang="en-IN" sz="2000" dirty="0">
                <a:solidFill>
                  <a:schemeClr val="tx1"/>
                </a:solidFill>
              </a:rPr>
              <a:t>.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</a:rPr>
              <a:t>Access to unnamed pipes is shared only </a:t>
            </a:r>
            <a:r>
              <a:rPr lang="en-IN" sz="2000" dirty="0" smtClean="0">
                <a:solidFill>
                  <a:schemeClr val="tx1"/>
                </a:solidFill>
              </a:rPr>
              <a:t>by child </a:t>
            </a:r>
            <a:r>
              <a:rPr lang="en-IN" sz="2000" dirty="0">
                <a:solidFill>
                  <a:schemeClr val="tx1"/>
                </a:solidFill>
              </a:rPr>
              <a:t>processes. However, named pipes can be shared between any processes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FF0000"/>
                </a:solidFill>
              </a:rPr>
              <a:t>The </a:t>
            </a:r>
            <a:r>
              <a:rPr lang="en-IN" sz="2000" b="1" dirty="0">
                <a:solidFill>
                  <a:srgbClr val="FF0000"/>
                </a:solidFill>
              </a:rPr>
              <a:t>Pipe System Call</a:t>
            </a:r>
            <a:endParaRPr lang="en-IN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Syntax: </a:t>
            </a:r>
            <a:r>
              <a:rPr lang="en-IN" sz="2000" dirty="0" smtClean="0">
                <a:solidFill>
                  <a:srgbClr val="FF0000"/>
                </a:solidFill>
              </a:rPr>
              <a:t>pipe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fdptr</a:t>
            </a:r>
            <a:r>
              <a:rPr lang="en-IN" sz="2000" dirty="0">
                <a:solidFill>
                  <a:srgbClr val="FF0000"/>
                </a:solidFill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</a:rPr>
              <a:t>where </a:t>
            </a:r>
            <a:r>
              <a:rPr lang="en-IN" sz="1800" i="1" dirty="0" err="1">
                <a:solidFill>
                  <a:srgbClr val="7030A0"/>
                </a:solidFill>
              </a:rPr>
              <a:t>fdptr</a:t>
            </a:r>
            <a:r>
              <a:rPr lang="en-IN" sz="1800" dirty="0">
                <a:solidFill>
                  <a:schemeClr val="tx1"/>
                </a:solidFill>
              </a:rPr>
              <a:t> is the pointer to an integer array that will contain the two file descriptors for </a:t>
            </a:r>
            <a:r>
              <a:rPr lang="en-IN" sz="1800" i="1" dirty="0">
                <a:solidFill>
                  <a:schemeClr val="tx1"/>
                </a:solidFill>
              </a:rPr>
              <a:t>reading</a:t>
            </a:r>
            <a:r>
              <a:rPr lang="en-IN" sz="1800" dirty="0">
                <a:solidFill>
                  <a:schemeClr val="tx1"/>
                </a:solidFill>
              </a:rPr>
              <a:t> and </a:t>
            </a:r>
            <a:r>
              <a:rPr lang="en-IN" sz="1800" i="1" dirty="0">
                <a:solidFill>
                  <a:schemeClr val="tx1"/>
                </a:solidFill>
              </a:rPr>
              <a:t>writing</a:t>
            </a:r>
            <a:r>
              <a:rPr lang="en-IN" sz="1800" dirty="0">
                <a:solidFill>
                  <a:schemeClr val="tx1"/>
                </a:solidFill>
              </a:rPr>
              <a:t> the pipe. </a:t>
            </a:r>
            <a:endParaRPr lang="en-IN" sz="1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The kernel creates a pipe file and allocates an </a:t>
            </a:r>
            <a:r>
              <a:rPr lang="en-IN" sz="2000" dirty="0" err="1" smtClean="0">
                <a:solidFill>
                  <a:schemeClr val="tx1"/>
                </a:solidFill>
              </a:rPr>
              <a:t>inode</a:t>
            </a:r>
            <a:r>
              <a:rPr lang="en-IN" sz="2000" dirty="0" smtClean="0">
                <a:solidFill>
                  <a:schemeClr val="tx1"/>
                </a:solidFill>
              </a:rPr>
              <a:t>. It assigns a pair of file descriptors and corresponding file table entries for the pipe.  </a:t>
            </a:r>
          </a:p>
          <a:p>
            <a:pPr>
              <a:spcBef>
                <a:spcPts val="0"/>
              </a:spcBef>
            </a:pPr>
            <a:r>
              <a:rPr lang="en-IN" sz="2000" dirty="0" smtClean="0">
                <a:solidFill>
                  <a:schemeClr val="tx1"/>
                </a:solidFill>
              </a:rPr>
              <a:t>Pipes </a:t>
            </a:r>
            <a:r>
              <a:rPr lang="en-IN" sz="2000" dirty="0">
                <a:solidFill>
                  <a:schemeClr val="tx1"/>
                </a:solidFill>
              </a:rPr>
              <a:t>use the same data structures as used by normal files, the user file descriptor table, </a:t>
            </a:r>
            <a:r>
              <a:rPr lang="en-IN" sz="2000" dirty="0" smtClean="0">
                <a:solidFill>
                  <a:schemeClr val="tx1"/>
                </a:solidFill>
              </a:rPr>
              <a:t>file table, and </a:t>
            </a:r>
            <a:r>
              <a:rPr lang="en-IN" sz="2000" dirty="0">
                <a:solidFill>
                  <a:schemeClr val="tx1"/>
                </a:solidFill>
              </a:rPr>
              <a:t>the in-core </a:t>
            </a:r>
            <a:r>
              <a:rPr lang="en-IN" sz="2000" dirty="0" err="1">
                <a:solidFill>
                  <a:schemeClr val="tx1"/>
                </a:solidFill>
              </a:rPr>
              <a:t>inode</a:t>
            </a:r>
            <a:r>
              <a:rPr lang="en-IN" sz="2000" dirty="0">
                <a:solidFill>
                  <a:schemeClr val="tx1"/>
                </a:solidFill>
              </a:rPr>
              <a:t> table; as a result, the </a:t>
            </a:r>
            <a:r>
              <a:rPr lang="en-IN" sz="2000" dirty="0" smtClean="0">
                <a:solidFill>
                  <a:schemeClr val="tx1"/>
                </a:solidFill>
              </a:rPr>
              <a:t>system calls to </a:t>
            </a:r>
            <a:r>
              <a:rPr lang="en-IN" sz="2000" dirty="0">
                <a:solidFill>
                  <a:schemeClr val="tx1"/>
                </a:solidFill>
              </a:rPr>
              <a:t>read/write files remains </a:t>
            </a:r>
            <a:r>
              <a:rPr lang="en-IN" sz="2000" dirty="0" smtClean="0">
                <a:solidFill>
                  <a:schemeClr val="tx1"/>
                </a:solidFill>
              </a:rPr>
              <a:t>same and </a:t>
            </a:r>
            <a:r>
              <a:rPr lang="en-IN" sz="2000" dirty="0">
                <a:solidFill>
                  <a:schemeClr val="tx1"/>
                </a:solidFill>
              </a:rPr>
              <a:t>the processes do not need to know whether they are reading a normal file or a pipe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76928" y="207015"/>
            <a:ext cx="2983831" cy="659258"/>
          </a:xfrm>
        </p:spPr>
        <p:txBody>
          <a:bodyPr/>
          <a:lstStyle/>
          <a:p>
            <a:r>
              <a:rPr lang="en-IN" b="1" dirty="0" smtClean="0"/>
              <a:t>Pipes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961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2200" dirty="0">
                <a:solidFill>
                  <a:schemeClr val="tx1"/>
                </a:solidFill>
              </a:rPr>
              <a:t>A physical disk may have many logical </a:t>
            </a:r>
            <a:r>
              <a:rPr lang="en-IN" sz="2200" dirty="0" smtClean="0">
                <a:solidFill>
                  <a:schemeClr val="tx1"/>
                </a:solidFill>
              </a:rPr>
              <a:t>partitions, and each </a:t>
            </a:r>
            <a:r>
              <a:rPr lang="en-IN" sz="2200" dirty="0">
                <a:solidFill>
                  <a:schemeClr val="tx1"/>
                </a:solidFill>
              </a:rPr>
              <a:t>partition </a:t>
            </a:r>
            <a:r>
              <a:rPr lang="en-IN" sz="2200" dirty="0" smtClean="0">
                <a:solidFill>
                  <a:schemeClr val="tx1"/>
                </a:solidFill>
              </a:rPr>
              <a:t>can have a </a:t>
            </a:r>
            <a:r>
              <a:rPr lang="en-IN" sz="2200" dirty="0">
                <a:solidFill>
                  <a:schemeClr val="tx1"/>
                </a:solidFill>
              </a:rPr>
              <a:t>file system on </a:t>
            </a:r>
            <a:r>
              <a:rPr lang="en-IN" sz="2200" dirty="0" smtClean="0">
                <a:solidFill>
                  <a:schemeClr val="tx1"/>
                </a:solidFill>
              </a:rPr>
              <a:t>it. The </a:t>
            </a:r>
            <a:r>
              <a:rPr lang="en-IN" sz="2200" b="1" i="1" dirty="0" smtClean="0">
                <a:solidFill>
                  <a:schemeClr val="tx1"/>
                </a:solidFill>
              </a:rPr>
              <a:t>mount </a:t>
            </a:r>
            <a:r>
              <a:rPr lang="en-IN" sz="2200" dirty="0">
                <a:solidFill>
                  <a:schemeClr val="tx1"/>
                </a:solidFill>
              </a:rPr>
              <a:t>system call connects the file system in a specified section of a disk to </a:t>
            </a:r>
            <a:r>
              <a:rPr lang="en-IN" sz="2200" dirty="0" smtClean="0">
                <a:solidFill>
                  <a:schemeClr val="tx1"/>
                </a:solidFill>
              </a:rPr>
              <a:t>the existing </a:t>
            </a:r>
            <a:r>
              <a:rPr lang="en-IN" sz="2200" dirty="0">
                <a:solidFill>
                  <a:schemeClr val="tx1"/>
                </a:solidFill>
              </a:rPr>
              <a:t>file system hierarchy, and the </a:t>
            </a:r>
            <a:r>
              <a:rPr lang="en-IN" sz="2200" b="1" i="1" dirty="0" err="1">
                <a:solidFill>
                  <a:schemeClr val="tx1"/>
                </a:solidFill>
              </a:rPr>
              <a:t>umount</a:t>
            </a:r>
            <a:r>
              <a:rPr lang="en-IN" sz="2200" b="1" i="1" dirty="0">
                <a:solidFill>
                  <a:schemeClr val="tx1"/>
                </a:solidFill>
              </a:rPr>
              <a:t> </a:t>
            </a:r>
            <a:r>
              <a:rPr lang="en-IN" sz="2200" dirty="0">
                <a:solidFill>
                  <a:schemeClr val="tx1"/>
                </a:solidFill>
              </a:rPr>
              <a:t>system call disconnects a file </a:t>
            </a:r>
            <a:r>
              <a:rPr lang="en-IN" sz="2200" dirty="0" smtClean="0">
                <a:solidFill>
                  <a:schemeClr val="tx1"/>
                </a:solidFill>
              </a:rPr>
              <a:t>system from </a:t>
            </a:r>
            <a:r>
              <a:rPr lang="en-IN" sz="2200" dirty="0">
                <a:solidFill>
                  <a:schemeClr val="tx1"/>
                </a:solidFill>
              </a:rPr>
              <a:t>the </a:t>
            </a:r>
            <a:r>
              <a:rPr lang="en-IN" sz="2200" dirty="0" smtClean="0">
                <a:solidFill>
                  <a:schemeClr val="tx1"/>
                </a:solidFill>
              </a:rPr>
              <a:t>hierarchy. </a:t>
            </a:r>
          </a:p>
          <a:p>
            <a:pPr>
              <a:spcBef>
                <a:spcPts val="0"/>
              </a:spcBef>
            </a:pPr>
            <a:r>
              <a:rPr lang="en-IN" sz="2200" dirty="0" smtClean="0">
                <a:solidFill>
                  <a:schemeClr val="tx1"/>
                </a:solidFill>
              </a:rPr>
              <a:t>The </a:t>
            </a:r>
            <a:r>
              <a:rPr lang="en-IN" sz="2200" dirty="0">
                <a:solidFill>
                  <a:schemeClr val="tx1"/>
                </a:solidFill>
              </a:rPr>
              <a:t>kernel only allows the </a:t>
            </a:r>
            <a:r>
              <a:rPr lang="en-IN" sz="2200" dirty="0" err="1">
                <a:solidFill>
                  <a:schemeClr val="tx1"/>
                </a:solidFill>
              </a:rPr>
              <a:t>superuser</a:t>
            </a:r>
            <a:r>
              <a:rPr lang="en-IN" sz="2200" dirty="0">
                <a:solidFill>
                  <a:schemeClr val="tx1"/>
                </a:solidFill>
              </a:rPr>
              <a:t> to </a:t>
            </a:r>
            <a:r>
              <a:rPr lang="en-IN" sz="2200" i="1" dirty="0">
                <a:solidFill>
                  <a:schemeClr val="tx1"/>
                </a:solidFill>
              </a:rPr>
              <a:t>mount</a:t>
            </a:r>
            <a:r>
              <a:rPr lang="en-IN" sz="2200" dirty="0">
                <a:solidFill>
                  <a:schemeClr val="tx1"/>
                </a:solidFill>
              </a:rPr>
              <a:t> or </a:t>
            </a:r>
            <a:r>
              <a:rPr lang="en-IN" sz="2200" i="1" dirty="0" err="1">
                <a:solidFill>
                  <a:schemeClr val="tx1"/>
                </a:solidFill>
              </a:rPr>
              <a:t>unmount</a:t>
            </a:r>
            <a:r>
              <a:rPr lang="en-IN" sz="2200" dirty="0">
                <a:solidFill>
                  <a:schemeClr val="tx1"/>
                </a:solidFill>
              </a:rPr>
              <a:t> file systems. </a:t>
            </a:r>
            <a:endParaRPr lang="en-IN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200" dirty="0" smtClean="0">
                <a:solidFill>
                  <a:schemeClr val="tx1"/>
                </a:solidFill>
              </a:rPr>
              <a:t>Syntax: </a:t>
            </a:r>
            <a:r>
              <a:rPr lang="en-IN" sz="2200" dirty="0" smtClean="0">
                <a:solidFill>
                  <a:srgbClr val="FF0000"/>
                </a:solidFill>
              </a:rPr>
              <a:t>mount </a:t>
            </a:r>
            <a:r>
              <a:rPr lang="en-IN" sz="2200" dirty="0">
                <a:solidFill>
                  <a:srgbClr val="FF0000"/>
                </a:solidFill>
              </a:rPr>
              <a:t>(special pathname, directory pathname, options);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</a:rPr>
              <a:t>where </a:t>
            </a:r>
            <a:r>
              <a:rPr lang="en-IN" sz="2000" i="1" dirty="0">
                <a:solidFill>
                  <a:srgbClr val="7030A0"/>
                </a:solidFill>
              </a:rPr>
              <a:t>special pathname</a:t>
            </a:r>
            <a:r>
              <a:rPr lang="en-IN" sz="2000" dirty="0">
                <a:solidFill>
                  <a:schemeClr val="tx1"/>
                </a:solidFill>
              </a:rPr>
              <a:t> is the name of the device file of the disk </a:t>
            </a:r>
            <a:r>
              <a:rPr lang="en-IN" sz="2000" dirty="0" smtClean="0">
                <a:solidFill>
                  <a:schemeClr val="tx1"/>
                </a:solidFill>
              </a:rPr>
              <a:t>partition whose </a:t>
            </a:r>
            <a:r>
              <a:rPr lang="en-IN" sz="2000" dirty="0">
                <a:solidFill>
                  <a:schemeClr val="tx1"/>
                </a:solidFill>
              </a:rPr>
              <a:t>file system is to be mounted. The </a:t>
            </a:r>
            <a:r>
              <a:rPr lang="en-IN" sz="2000" i="1" dirty="0">
                <a:solidFill>
                  <a:srgbClr val="7030A0"/>
                </a:solidFill>
              </a:rPr>
              <a:t>directory pathname</a:t>
            </a:r>
            <a:r>
              <a:rPr lang="en-IN" sz="2000" dirty="0">
                <a:solidFill>
                  <a:schemeClr val="tx1"/>
                </a:solidFill>
              </a:rPr>
              <a:t> is the path in existing file system where the new file system will be mounted. The </a:t>
            </a:r>
            <a:r>
              <a:rPr lang="en-IN" sz="2000" i="1" dirty="0">
                <a:solidFill>
                  <a:srgbClr val="7030A0"/>
                </a:solidFill>
              </a:rPr>
              <a:t>options</a:t>
            </a:r>
            <a:r>
              <a:rPr lang="en-IN" sz="2000" dirty="0">
                <a:solidFill>
                  <a:schemeClr val="tx1"/>
                </a:solidFill>
              </a:rPr>
              <a:t> indicate whether to mount in a "read-only" manner.</a:t>
            </a:r>
          </a:p>
          <a:p>
            <a:pPr>
              <a:spcBef>
                <a:spcPts val="0"/>
              </a:spcBef>
            </a:pPr>
            <a:r>
              <a:rPr lang="en-IN" sz="2200" dirty="0" smtClean="0">
                <a:solidFill>
                  <a:schemeClr val="tx1"/>
                </a:solidFill>
              </a:rPr>
              <a:t>Once mounted, the </a:t>
            </a:r>
            <a:r>
              <a:rPr lang="en-IN" sz="2200" dirty="0">
                <a:solidFill>
                  <a:schemeClr val="tx1"/>
                </a:solidFill>
              </a:rPr>
              <a:t>processes can seamlessly access this newly mounted file system</a:t>
            </a:r>
            <a:r>
              <a:rPr lang="en-IN" sz="2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200" dirty="0" smtClean="0">
                <a:solidFill>
                  <a:schemeClr val="tx1"/>
                </a:solidFill>
              </a:rPr>
              <a:t>Syntax: </a:t>
            </a:r>
            <a:r>
              <a:rPr lang="en-IN" sz="2200" dirty="0" err="1" smtClean="0">
                <a:solidFill>
                  <a:srgbClr val="FF0000"/>
                </a:solidFill>
              </a:rPr>
              <a:t>unmount</a:t>
            </a:r>
            <a:r>
              <a:rPr lang="en-IN" sz="2200" dirty="0" smtClean="0">
                <a:solidFill>
                  <a:srgbClr val="FF0000"/>
                </a:solidFill>
              </a:rPr>
              <a:t> </a:t>
            </a:r>
            <a:r>
              <a:rPr lang="en-IN" sz="2200" dirty="0">
                <a:solidFill>
                  <a:srgbClr val="FF0000"/>
                </a:solidFill>
              </a:rPr>
              <a:t>(special filename);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where </a:t>
            </a:r>
            <a:r>
              <a:rPr lang="en-IN" sz="2000" dirty="0">
                <a:solidFill>
                  <a:srgbClr val="7030A0"/>
                </a:solidFill>
              </a:rPr>
              <a:t>special filename</a:t>
            </a:r>
            <a:r>
              <a:rPr lang="en-IN" sz="2000" dirty="0">
                <a:solidFill>
                  <a:schemeClr val="tx1"/>
                </a:solidFill>
              </a:rPr>
              <a:t> indicates the file system to be </a:t>
            </a:r>
            <a:r>
              <a:rPr lang="en-IN" sz="2000" dirty="0" err="1">
                <a:solidFill>
                  <a:schemeClr val="tx1"/>
                </a:solidFill>
              </a:rPr>
              <a:t>unmounted</a:t>
            </a:r>
            <a:r>
              <a:rPr lang="en-IN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1" y="624110"/>
            <a:ext cx="9561094" cy="659258"/>
          </a:xfrm>
        </p:spPr>
        <p:txBody>
          <a:bodyPr>
            <a:normAutofit/>
          </a:bodyPr>
          <a:lstStyle/>
          <a:p>
            <a:r>
              <a:rPr lang="en-IN" b="1" dirty="0"/>
              <a:t>Mounting and </a:t>
            </a:r>
            <a:r>
              <a:rPr lang="en-IN" b="1" dirty="0" err="1"/>
              <a:t>Unmounting</a:t>
            </a:r>
            <a:r>
              <a:rPr lang="en-IN" b="1" dirty="0"/>
              <a:t> File Systems</a:t>
            </a:r>
          </a:p>
        </p:txBody>
      </p:sp>
    </p:spTree>
    <p:extLst>
      <p:ext uri="{BB962C8B-B14F-4D97-AF65-F5344CB8AC3E}">
        <p14:creationId xmlns:p14="http://schemas.microsoft.com/office/powerpoint/2010/main" val="221944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20" y="505075"/>
            <a:ext cx="8169191" cy="4881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00612" y="5599192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File System Tree Before and After Mount</a:t>
            </a:r>
          </a:p>
        </p:txBody>
      </p:sp>
    </p:spTree>
    <p:extLst>
      <p:ext uri="{BB962C8B-B14F-4D97-AF65-F5344CB8AC3E}">
        <p14:creationId xmlns:p14="http://schemas.microsoft.com/office/powerpoint/2010/main" val="29092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624110"/>
            <a:ext cx="9804149" cy="691343"/>
          </a:xfrm>
        </p:spPr>
        <p:txBody>
          <a:bodyPr>
            <a:normAutofit/>
          </a:bodyPr>
          <a:lstStyle/>
          <a:p>
            <a:r>
              <a:rPr lang="en-IN" b="1" dirty="0" smtClean="0"/>
              <a:t>Link and Unlink System Calls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63" y="1299411"/>
            <a:ext cx="10459453" cy="46118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 </a:t>
            </a:r>
            <a:r>
              <a:rPr lang="en-IN" sz="2400" i="1" dirty="0">
                <a:solidFill>
                  <a:schemeClr val="tx1"/>
                </a:solidFill>
              </a:rPr>
              <a:t>link</a:t>
            </a:r>
            <a:r>
              <a:rPr lang="en-IN" sz="2400" dirty="0">
                <a:solidFill>
                  <a:schemeClr val="tx1"/>
                </a:solidFill>
              </a:rPr>
              <a:t> system call links a file to a new name in the directory structure. It creates a new directory entry which points to an existing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Syntax: </a:t>
            </a:r>
            <a:r>
              <a:rPr lang="en-IN" sz="2400" dirty="0" smtClean="0">
                <a:solidFill>
                  <a:srgbClr val="FF0000"/>
                </a:solidFill>
              </a:rPr>
              <a:t>link </a:t>
            </a:r>
            <a:r>
              <a:rPr lang="en-IN" sz="2400" dirty="0">
                <a:solidFill>
                  <a:srgbClr val="FF0000"/>
                </a:solidFill>
              </a:rPr>
              <a:t>(source file name, target file name);</a:t>
            </a:r>
          </a:p>
          <a:p>
            <a:r>
              <a:rPr lang="en-IN" sz="2400" dirty="0">
                <a:solidFill>
                  <a:schemeClr val="tx1"/>
                </a:solidFill>
              </a:rPr>
              <a:t>After linking the files, the kernel does not keep track of which file name was the original one. Therefore, no name is treated specially.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 </a:t>
            </a:r>
            <a:r>
              <a:rPr lang="en-IN" sz="2400" i="1" dirty="0">
                <a:solidFill>
                  <a:schemeClr val="tx1"/>
                </a:solidFill>
              </a:rPr>
              <a:t>unlink</a:t>
            </a:r>
            <a:r>
              <a:rPr lang="en-IN" sz="2400" dirty="0">
                <a:solidFill>
                  <a:schemeClr val="tx1"/>
                </a:solidFill>
              </a:rPr>
              <a:t> system call removes a directory entry for a file.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Syntax: </a:t>
            </a:r>
            <a:r>
              <a:rPr lang="en-IN" sz="2400" dirty="0" smtClean="0">
                <a:solidFill>
                  <a:srgbClr val="FF0000"/>
                </a:solidFill>
              </a:rPr>
              <a:t>unlink </a:t>
            </a:r>
            <a:r>
              <a:rPr lang="en-IN" sz="2400" dirty="0">
                <a:solidFill>
                  <a:srgbClr val="FF0000"/>
                </a:solidFill>
              </a:rPr>
              <a:t>(pathname);</a:t>
            </a:r>
          </a:p>
          <a:p>
            <a:r>
              <a:rPr lang="en-IN" sz="2400" dirty="0">
                <a:solidFill>
                  <a:schemeClr val="tx1"/>
                </a:solidFill>
              </a:rPr>
              <a:t>If a process </a:t>
            </a:r>
            <a:r>
              <a:rPr lang="en-IN" sz="2400" i="1" dirty="0">
                <a:solidFill>
                  <a:schemeClr val="tx1"/>
                </a:solidFill>
              </a:rPr>
              <a:t>unlinks </a:t>
            </a:r>
            <a:r>
              <a:rPr lang="en-IN" sz="2400" dirty="0">
                <a:solidFill>
                  <a:schemeClr val="tx1"/>
                </a:solidFill>
              </a:rPr>
              <a:t>a given file, no file is accessible by that name </a:t>
            </a:r>
            <a:r>
              <a:rPr lang="en-IN" sz="2400" dirty="0" smtClean="0">
                <a:solidFill>
                  <a:schemeClr val="tx1"/>
                </a:solidFill>
              </a:rPr>
              <a:t>until another </a:t>
            </a:r>
            <a:r>
              <a:rPr lang="en-IN" sz="2400" dirty="0">
                <a:solidFill>
                  <a:schemeClr val="tx1"/>
                </a:solidFill>
              </a:rPr>
              <a:t>directory entry with that name is created.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364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5850</TotalTime>
  <Words>531</Words>
  <Application>Microsoft Office PowerPoint</Application>
  <PresentationFormat>Custom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Theme1</vt:lpstr>
      <vt:lpstr>Custom Design</vt:lpstr>
      <vt:lpstr>School of Computer Science &amp; IT  Department of BCA</vt:lpstr>
      <vt:lpstr>Session-7</vt:lpstr>
      <vt:lpstr>Change Directory and Change Root</vt:lpstr>
      <vt:lpstr>Change Owner and Change Mode</vt:lpstr>
      <vt:lpstr>Stat and Fstat</vt:lpstr>
      <vt:lpstr>Pipes</vt:lpstr>
      <vt:lpstr>Mounting and Unmounting File Systems</vt:lpstr>
      <vt:lpstr>PowerPoint Presentation</vt:lpstr>
      <vt:lpstr>Link and Unlink System Calls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782</cp:revision>
  <dcterms:created xsi:type="dcterms:W3CDTF">2020-04-29T14:56:43Z</dcterms:created>
  <dcterms:modified xsi:type="dcterms:W3CDTF">2020-10-17T02:12:20Z</dcterms:modified>
</cp:coreProperties>
</file>