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handoutMasterIdLst>
    <p:handoutMasterId r:id="rId16"/>
  </p:handoutMasterIdLst>
  <p:sldIdLst>
    <p:sldId id="399" r:id="rId3"/>
    <p:sldId id="400" r:id="rId4"/>
    <p:sldId id="402" r:id="rId5"/>
    <p:sldId id="405" r:id="rId6"/>
    <p:sldId id="403" r:id="rId7"/>
    <p:sldId id="404" r:id="rId8"/>
    <p:sldId id="410" r:id="rId9"/>
    <p:sldId id="411" r:id="rId10"/>
    <p:sldId id="412" r:id="rId11"/>
    <p:sldId id="406" r:id="rId12"/>
    <p:sldId id="409" r:id="rId13"/>
    <p:sldId id="290" r:id="rId1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BC5-7C13-4654-A94D-5E191406349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63F51-0D9E-4EF1-B95E-DB47F8A99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5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122947"/>
            <a:ext cx="11101136" cy="5229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Joining </a:t>
            </a:r>
            <a:r>
              <a:rPr lang="en-IN" sz="2400" b="1" dirty="0">
                <a:solidFill>
                  <a:schemeClr val="tx1"/>
                </a:solidFill>
              </a:rPr>
              <a:t>Lines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join two lines together: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Put the cursor on the first line to be joined.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Type </a:t>
            </a:r>
            <a:r>
              <a:rPr lang="en-IN" sz="2400" b="1" dirty="0">
                <a:solidFill>
                  <a:srgbClr val="7030A0"/>
                </a:solidFill>
              </a:rPr>
              <a:t>J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join three lines together: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Put the cursor on the first line to be joined.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3J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Undoing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To undo your most recent </a:t>
            </a:r>
            <a:r>
              <a:rPr lang="en-IN" sz="2400" dirty="0" smtClean="0">
                <a:solidFill>
                  <a:schemeClr val="tx1"/>
                </a:solidFill>
              </a:rPr>
              <a:t>editing, </a:t>
            </a:r>
            <a:r>
              <a:rPr lang="en-IN" sz="2400" dirty="0">
                <a:solidFill>
                  <a:schemeClr val="tx1"/>
                </a:solidFill>
              </a:rPr>
              <a:t>type </a:t>
            </a:r>
            <a:r>
              <a:rPr lang="en-IN" sz="2400" b="1" dirty="0">
                <a:solidFill>
                  <a:srgbClr val="7030A0"/>
                </a:solidFill>
              </a:rPr>
              <a:t>u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To undo all the edits on a single line, type </a:t>
            </a:r>
            <a:r>
              <a:rPr lang="en-IN" sz="2400" b="1" dirty="0">
                <a:solidFill>
                  <a:srgbClr val="7030A0"/>
                </a:solidFill>
              </a:rPr>
              <a:t>U (uppercase)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Undoing all edits on a single line only works as long as the cursor stays on that line. Once you move the cursor off a line, you cannot use U to restore the </a:t>
            </a:r>
            <a:r>
              <a:rPr lang="en-IN" sz="2400" dirty="0" smtClean="0">
                <a:solidFill>
                  <a:schemeClr val="tx1"/>
                </a:solidFill>
              </a:rPr>
              <a:t>line.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Repeating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To repeat the most recent editing, type </a:t>
            </a:r>
            <a:r>
              <a:rPr lang="en-IN" sz="2400" b="1" dirty="0" smtClean="0">
                <a:solidFill>
                  <a:srgbClr val="7030A0"/>
                </a:solidFill>
              </a:rPr>
              <a:t>.</a:t>
            </a:r>
            <a:r>
              <a:rPr lang="en-IN" sz="2200" dirty="0" smtClean="0">
                <a:solidFill>
                  <a:schemeClr val="tx1"/>
                </a:solidFill>
              </a:rPr>
              <a:t> (</a:t>
            </a:r>
            <a:r>
              <a:rPr lang="en-IN" sz="2200" dirty="0" smtClean="0">
                <a:solidFill>
                  <a:srgbClr val="7030A0"/>
                </a:solidFill>
              </a:rPr>
              <a:t>dot</a:t>
            </a:r>
            <a:r>
              <a:rPr lang="en-IN" sz="2200" dirty="0" smtClean="0">
                <a:solidFill>
                  <a:schemeClr val="tx1"/>
                </a:solidFill>
              </a:rPr>
              <a:t>).</a:t>
            </a:r>
            <a:endParaRPr lang="en-IN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527857"/>
            <a:ext cx="3834063" cy="659258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 Editing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944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09" y="367436"/>
            <a:ext cx="8911687" cy="819680"/>
          </a:xfrm>
        </p:spPr>
        <p:txBody>
          <a:bodyPr/>
          <a:lstStyle/>
          <a:p>
            <a:r>
              <a:rPr lang="en-IN" b="1" dirty="0" smtClean="0"/>
              <a:t>Save and Quit vi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2" y="1090864"/>
            <a:ext cx="10700085" cy="529389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With </a:t>
            </a:r>
            <a:r>
              <a:rPr lang="en-IN" sz="2000" dirty="0">
                <a:solidFill>
                  <a:schemeClr val="tx1"/>
                </a:solidFill>
              </a:rPr>
              <a:t>vi, you edit a copy of the </a:t>
            </a:r>
            <a:r>
              <a:rPr lang="en-IN" sz="2000" dirty="0" smtClean="0">
                <a:solidFill>
                  <a:schemeClr val="tx1"/>
                </a:solidFill>
              </a:rPr>
              <a:t>file in the Buffer, </a:t>
            </a:r>
            <a:r>
              <a:rPr lang="en-IN" sz="2000" dirty="0">
                <a:solidFill>
                  <a:schemeClr val="tx1"/>
                </a:solidFill>
              </a:rPr>
              <a:t>rather than the original file. Changes are made to the original only when you save your edits.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To save the file and quit</a:t>
            </a:r>
            <a:r>
              <a:rPr lang="en-IN" sz="2000" dirty="0">
                <a:solidFill>
                  <a:schemeClr val="tx1"/>
                </a:solidFill>
              </a:rPr>
              <a:t> vi, </a:t>
            </a:r>
            <a:r>
              <a:rPr lang="en-IN" sz="2000" dirty="0" smtClean="0">
                <a:solidFill>
                  <a:schemeClr val="tx1"/>
                </a:solidFill>
              </a:rPr>
              <a:t>type</a:t>
            </a:r>
            <a:r>
              <a:rPr lang="en-IN" sz="2000" b="1" dirty="0" smtClean="0">
                <a:solidFill>
                  <a:srgbClr val="7030A0"/>
                </a:solidFill>
              </a:rPr>
              <a:t> ZZ </a:t>
            </a:r>
            <a:r>
              <a:rPr lang="en-IN" sz="2000" dirty="0" smtClean="0">
                <a:solidFill>
                  <a:schemeClr val="tx1"/>
                </a:solidFill>
              </a:rPr>
              <a:t>. It doesn’t have any other command to do that.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However, the </a:t>
            </a:r>
            <a:r>
              <a:rPr lang="en-IN" sz="2000" dirty="0">
                <a:solidFill>
                  <a:schemeClr val="tx1"/>
                </a:solidFill>
              </a:rPr>
              <a:t>vi editor </a:t>
            </a:r>
            <a:r>
              <a:rPr lang="en-IN" sz="2000" dirty="0" smtClean="0">
                <a:solidFill>
                  <a:schemeClr val="tx1"/>
                </a:solidFill>
              </a:rPr>
              <a:t>is </a:t>
            </a:r>
            <a:r>
              <a:rPr lang="en-IN" sz="2000" dirty="0">
                <a:solidFill>
                  <a:schemeClr val="tx1"/>
                </a:solidFill>
              </a:rPr>
              <a:t>built on an </a:t>
            </a:r>
            <a:r>
              <a:rPr lang="en-IN" sz="2000" dirty="0" smtClean="0">
                <a:solidFill>
                  <a:schemeClr val="tx1"/>
                </a:solidFill>
              </a:rPr>
              <a:t>earlier </a:t>
            </a:r>
            <a:r>
              <a:rPr lang="en-IN" sz="2000" dirty="0">
                <a:solidFill>
                  <a:schemeClr val="tx1"/>
                </a:solidFill>
              </a:rPr>
              <a:t>Unix text editor called ex. ex commands can be used within vi. ex commands begin with a </a:t>
            </a:r>
            <a:r>
              <a:rPr lang="en-IN" sz="2000" b="1" dirty="0">
                <a:solidFill>
                  <a:srgbClr val="7030A0"/>
                </a:solidFill>
              </a:rPr>
              <a:t>: (colon) </a:t>
            </a:r>
            <a:r>
              <a:rPr lang="en-IN" sz="2000" dirty="0">
                <a:solidFill>
                  <a:schemeClr val="tx1"/>
                </a:solidFill>
              </a:rPr>
              <a:t>and end with a </a:t>
            </a:r>
            <a:r>
              <a:rPr lang="en-IN" sz="2000" b="1" dirty="0">
                <a:solidFill>
                  <a:srgbClr val="7030A0"/>
                </a:solidFill>
              </a:rPr>
              <a:t>&lt;Return&gt;</a:t>
            </a:r>
            <a:r>
              <a:rPr lang="en-IN" sz="2000" dirty="0">
                <a:solidFill>
                  <a:schemeClr val="tx1"/>
                </a:solidFill>
              </a:rPr>
              <a:t>. The command is displayed on the status line as you type. Some ex commands are useful when saving and closing files.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To save the </a:t>
            </a:r>
            <a:r>
              <a:rPr lang="en-IN" sz="2000" dirty="0" smtClean="0">
                <a:solidFill>
                  <a:schemeClr val="tx1"/>
                </a:solidFill>
              </a:rPr>
              <a:t>editing </a:t>
            </a:r>
            <a:r>
              <a:rPr lang="en-IN" sz="2000" dirty="0">
                <a:solidFill>
                  <a:schemeClr val="tx1"/>
                </a:solidFill>
              </a:rPr>
              <a:t>you have made, but leave vi running and your </a:t>
            </a:r>
            <a:r>
              <a:rPr lang="en-IN" sz="2000" dirty="0" smtClean="0">
                <a:solidFill>
                  <a:schemeClr val="tx1"/>
                </a:solidFill>
              </a:rPr>
              <a:t>file open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&lt;Esc</a:t>
            </a:r>
            <a:r>
              <a:rPr lang="en-IN" sz="2000" dirty="0" smtClean="0">
                <a:solidFill>
                  <a:schemeClr val="tx1"/>
                </a:solidFill>
              </a:rPr>
              <a:t>&gt; to come to the Command Mode.</a:t>
            </a:r>
            <a:endParaRPr lang="en-IN" sz="20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Type </a:t>
            </a:r>
            <a:r>
              <a:rPr lang="en-IN" sz="2000" b="1" dirty="0">
                <a:solidFill>
                  <a:srgbClr val="7030A0"/>
                </a:solidFill>
              </a:rPr>
              <a:t>:w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&lt;Return</a:t>
            </a:r>
            <a:r>
              <a:rPr lang="en-IN" sz="2000" dirty="0" smtClean="0">
                <a:solidFill>
                  <a:schemeClr val="tx1"/>
                </a:solidFill>
              </a:rPr>
              <a:t>&gt;.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To save the editing you have made, </a:t>
            </a:r>
            <a:r>
              <a:rPr lang="en-IN" sz="2000" dirty="0" smtClean="0">
                <a:solidFill>
                  <a:schemeClr val="tx1"/>
                </a:solidFill>
              </a:rPr>
              <a:t>and quit vi use </a:t>
            </a:r>
            <a:r>
              <a:rPr lang="en-IN" sz="2000" b="1" dirty="0" smtClean="0">
                <a:solidFill>
                  <a:srgbClr val="7030A0"/>
                </a:solidFill>
              </a:rPr>
              <a:t>:</a:t>
            </a:r>
            <a:r>
              <a:rPr lang="en-IN" sz="2000" b="1" dirty="0" err="1" smtClean="0">
                <a:solidFill>
                  <a:srgbClr val="7030A0"/>
                </a:solidFill>
              </a:rPr>
              <a:t>wq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or</a:t>
            </a:r>
            <a:r>
              <a:rPr lang="en-IN" sz="2000" b="1" dirty="0" smtClean="0">
                <a:solidFill>
                  <a:srgbClr val="7030A0"/>
                </a:solidFill>
              </a:rPr>
              <a:t> :x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quit vi, and discard any changes your have made since last saving: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&lt;Esc&gt;.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Type </a:t>
            </a:r>
            <a:r>
              <a:rPr lang="en-IN" sz="2000" b="1" dirty="0">
                <a:solidFill>
                  <a:srgbClr val="7030A0"/>
                </a:solidFill>
              </a:rPr>
              <a:t>:q!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&lt;Return</a:t>
            </a:r>
            <a:r>
              <a:rPr lang="en-IN" sz="2000" dirty="0" smtClean="0">
                <a:solidFill>
                  <a:schemeClr val="tx1"/>
                </a:solidFill>
              </a:rPr>
              <a:t>&gt;.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If no changes have been made then use </a:t>
            </a:r>
            <a:r>
              <a:rPr lang="en-IN" sz="2000" b="1" dirty="0" smtClean="0">
                <a:solidFill>
                  <a:srgbClr val="7030A0"/>
                </a:solidFill>
              </a:rPr>
              <a:t>:q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Session-1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Introduction Vi Editor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Different Modes</a:t>
            </a:r>
          </a:p>
          <a:p>
            <a:pPr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</a:rPr>
              <a:t>Basic Editing Commands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Save and Quit vi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96" y="463689"/>
            <a:ext cx="6336631" cy="498837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Vi Editor: Introduction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85" y="1155031"/>
            <a:ext cx="7818518" cy="527785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vi (pronounced "</a:t>
            </a:r>
            <a:r>
              <a:rPr lang="en-IN" dirty="0" err="1">
                <a:solidFill>
                  <a:schemeClr val="tx1"/>
                </a:solidFill>
              </a:rPr>
              <a:t>vee</a:t>
            </a:r>
            <a:r>
              <a:rPr lang="en-IN" dirty="0">
                <a:solidFill>
                  <a:schemeClr val="tx1"/>
                </a:solidFill>
              </a:rPr>
              <a:t>-eye") is short for "</a:t>
            </a:r>
            <a:r>
              <a:rPr lang="en-IN" dirty="0" err="1">
                <a:solidFill>
                  <a:schemeClr val="tx1"/>
                </a:solidFill>
              </a:rPr>
              <a:t>vi"sual</a:t>
            </a:r>
            <a:r>
              <a:rPr lang="en-IN" dirty="0">
                <a:solidFill>
                  <a:schemeClr val="tx1"/>
                </a:solidFill>
              </a:rPr>
              <a:t> editor. 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vi </a:t>
            </a:r>
            <a:r>
              <a:rPr lang="en-IN" dirty="0">
                <a:solidFill>
                  <a:schemeClr val="tx1"/>
                </a:solidFill>
              </a:rPr>
              <a:t>is a text </a:t>
            </a:r>
            <a:r>
              <a:rPr lang="en-IN" dirty="0" smtClean="0">
                <a:solidFill>
                  <a:schemeClr val="tx1"/>
                </a:solidFill>
              </a:rPr>
              <a:t>editor with all basic editing features. vi </a:t>
            </a:r>
            <a:r>
              <a:rPr lang="en-IN" dirty="0">
                <a:solidFill>
                  <a:schemeClr val="tx1"/>
                </a:solidFill>
              </a:rPr>
              <a:t>lets you add, change, and delete text, but does not provide such formatting capabilities as </a:t>
            </a:r>
            <a:r>
              <a:rPr lang="en-IN" dirty="0" err="1">
                <a:solidFill>
                  <a:schemeClr val="tx1"/>
                </a:solidFill>
              </a:rPr>
              <a:t>centering</a:t>
            </a:r>
            <a:r>
              <a:rPr lang="en-IN" dirty="0">
                <a:solidFill>
                  <a:schemeClr val="tx1"/>
                </a:solidFill>
              </a:rPr>
              <a:t> lines or indenting </a:t>
            </a:r>
            <a:r>
              <a:rPr lang="en-IN" dirty="0" smtClean="0">
                <a:solidFill>
                  <a:schemeClr val="tx1"/>
                </a:solidFill>
              </a:rPr>
              <a:t>paragraphs etc. like a word </a:t>
            </a:r>
            <a:r>
              <a:rPr lang="en-IN" dirty="0">
                <a:solidFill>
                  <a:schemeClr val="tx1"/>
                </a:solidFill>
              </a:rPr>
              <a:t>processor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You can open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chemeClr val="tx1"/>
                </a:solidFill>
              </a:rPr>
              <a:t>close </a:t>
            </a: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dirty="0" smtClean="0">
                <a:solidFill>
                  <a:schemeClr val="tx1"/>
                </a:solidFill>
              </a:rPr>
              <a:t>file, moving </a:t>
            </a:r>
            <a:r>
              <a:rPr lang="en-IN" dirty="0">
                <a:solidFill>
                  <a:schemeClr val="tx1"/>
                </a:solidFill>
              </a:rPr>
              <a:t>around in a </a:t>
            </a:r>
            <a:r>
              <a:rPr lang="en-IN" dirty="0" smtClean="0">
                <a:solidFill>
                  <a:schemeClr val="tx1"/>
                </a:solidFill>
              </a:rPr>
              <a:t>file and perform elementary editing on the text.</a:t>
            </a:r>
          </a:p>
          <a:p>
            <a:pPr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It is a full-screen editor, and displays </a:t>
            </a:r>
            <a:r>
              <a:rPr lang="en-IN" dirty="0">
                <a:solidFill>
                  <a:schemeClr val="tx1"/>
                </a:solidFill>
              </a:rPr>
              <a:t>a window </a:t>
            </a:r>
            <a:r>
              <a:rPr lang="en-IN" dirty="0" smtClean="0">
                <a:solidFill>
                  <a:schemeClr val="tx1"/>
                </a:solidFill>
              </a:rPr>
              <a:t>of the </a:t>
            </a:r>
            <a:r>
              <a:rPr lang="en-IN" dirty="0">
                <a:solidFill>
                  <a:schemeClr val="tx1"/>
                </a:solidFill>
              </a:rPr>
              <a:t>file being edited that shows 24 lines of </a:t>
            </a:r>
            <a:r>
              <a:rPr lang="en-IN" dirty="0" smtClean="0">
                <a:solidFill>
                  <a:schemeClr val="tx1"/>
                </a:solidFill>
              </a:rPr>
              <a:t> 80 characters each text in a standard terminal.</a:t>
            </a:r>
          </a:p>
          <a:p>
            <a:pPr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</a:rPr>
              <a:t>Syntax: </a:t>
            </a:r>
            <a:r>
              <a:rPr lang="en-IN" b="1" dirty="0" smtClean="0">
                <a:solidFill>
                  <a:srgbClr val="FF0000"/>
                </a:solidFill>
              </a:rPr>
              <a:t>$ vi filename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where </a:t>
            </a:r>
            <a:r>
              <a:rPr lang="en-IN" i="1" dirty="0" smtClean="0">
                <a:solidFill>
                  <a:schemeClr val="tx1"/>
                </a:solidFill>
              </a:rPr>
              <a:t>filename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the name of the </a:t>
            </a:r>
            <a:r>
              <a:rPr lang="en-IN" dirty="0" smtClean="0">
                <a:solidFill>
                  <a:schemeClr val="tx1"/>
                </a:solidFill>
              </a:rPr>
              <a:t>file to open  (an existing or a new one). </a:t>
            </a:r>
            <a:r>
              <a:rPr lang="en-IN" dirty="0">
                <a:solidFill>
                  <a:schemeClr val="tx1"/>
                </a:solidFill>
              </a:rPr>
              <a:t>If the file is not in your current directory, you must use the full pathname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vi Modes: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Command Mode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Input Mode / Edit Mode/ Insert Mode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ex Mode /  Last Line Mode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When </a:t>
            </a:r>
            <a:r>
              <a:rPr lang="en-IN" dirty="0">
                <a:solidFill>
                  <a:schemeClr val="tx1"/>
                </a:solidFill>
              </a:rPr>
              <a:t>you </a:t>
            </a:r>
            <a:r>
              <a:rPr lang="en-IN" dirty="0" smtClean="0">
                <a:solidFill>
                  <a:schemeClr val="tx1"/>
                </a:solidFill>
              </a:rPr>
              <a:t>start the </a:t>
            </a:r>
            <a:r>
              <a:rPr lang="en-IN" dirty="0">
                <a:solidFill>
                  <a:schemeClr val="tx1"/>
                </a:solidFill>
              </a:rPr>
              <a:t>vi editor you will be 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b="1" dirty="0" smtClean="0">
                <a:solidFill>
                  <a:srgbClr val="7030A0"/>
                </a:solidFill>
              </a:rPr>
              <a:t>Command Mode</a:t>
            </a:r>
            <a:r>
              <a:rPr lang="en-IN" dirty="0" smtClean="0">
                <a:solidFill>
                  <a:schemeClr val="tx1"/>
                </a:solidFill>
              </a:rPr>
              <a:t>. You issue commands for editing and moving around the file.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b="1" dirty="0" smtClean="0">
                <a:solidFill>
                  <a:srgbClr val="7030A0"/>
                </a:solidFill>
              </a:rPr>
              <a:t>Input Mode </a:t>
            </a:r>
            <a:r>
              <a:rPr lang="en-IN" dirty="0" smtClean="0">
                <a:solidFill>
                  <a:schemeClr val="tx1"/>
                </a:solidFill>
              </a:rPr>
              <a:t>allows you to enter text into the file, while </a:t>
            </a:r>
            <a:r>
              <a:rPr lang="en-IN" b="1" dirty="0" smtClean="0">
                <a:solidFill>
                  <a:srgbClr val="7030A0"/>
                </a:solidFill>
              </a:rPr>
              <a:t>ex Mode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allows you to exit the editing session and close vi editor.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03" y="1510214"/>
            <a:ext cx="3362827" cy="38157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1251283"/>
            <a:ext cx="11277600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Editing require </a:t>
            </a:r>
            <a:r>
              <a:rPr lang="en-IN" sz="2000" dirty="0">
                <a:solidFill>
                  <a:schemeClr val="tx1"/>
                </a:solidFill>
              </a:rPr>
              <a:t>that you be </a:t>
            </a:r>
            <a:r>
              <a:rPr lang="en-IN" sz="2000" dirty="0" smtClean="0">
                <a:solidFill>
                  <a:schemeClr val="tx1"/>
                </a:solidFill>
              </a:rPr>
              <a:t>in command </a:t>
            </a:r>
            <a:r>
              <a:rPr lang="en-IN" sz="2000" dirty="0">
                <a:solidFill>
                  <a:schemeClr val="tx1"/>
                </a:solidFill>
              </a:rPr>
              <a:t>mode. Many of the editing commands have a different function depending on whether they are typed as upper- or lowercase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Moving the Cursor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move the cursor to another position, you must be in command mode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  <a:r>
              <a:rPr lang="en-IN" sz="2000" dirty="0">
                <a:solidFill>
                  <a:schemeClr val="tx1"/>
                </a:solidFill>
              </a:rPr>
              <a:t>The cursor is controlled with four keys: </a:t>
            </a:r>
            <a:r>
              <a:rPr lang="en-IN" sz="2000" dirty="0">
                <a:solidFill>
                  <a:srgbClr val="7030A0"/>
                </a:solidFill>
              </a:rPr>
              <a:t>h, j, k, l.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h </a:t>
            </a:r>
            <a:r>
              <a:rPr lang="en-IN" sz="2000" dirty="0">
                <a:solidFill>
                  <a:schemeClr val="tx1"/>
                </a:solidFill>
              </a:rPr>
              <a:t>left one space </a:t>
            </a:r>
            <a:endParaRPr lang="en-I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j </a:t>
            </a:r>
            <a:r>
              <a:rPr lang="en-IN" sz="2000" dirty="0">
                <a:solidFill>
                  <a:schemeClr val="tx1"/>
                </a:solidFill>
              </a:rPr>
              <a:t>down one line </a:t>
            </a:r>
            <a:endParaRPr lang="en-I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k </a:t>
            </a:r>
            <a:r>
              <a:rPr lang="en-IN" sz="2000" dirty="0">
                <a:solidFill>
                  <a:schemeClr val="tx1"/>
                </a:solidFill>
              </a:rPr>
              <a:t>up one line </a:t>
            </a:r>
            <a:endParaRPr lang="en-I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l </a:t>
            </a:r>
            <a:r>
              <a:rPr lang="en-IN" sz="2000" dirty="0">
                <a:solidFill>
                  <a:schemeClr val="tx1"/>
                </a:solidFill>
              </a:rPr>
              <a:t>right one space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Inserting Text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insert text in a line: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</a:rPr>
              <a:t>1. Position </a:t>
            </a:r>
            <a:r>
              <a:rPr lang="en-IN" dirty="0">
                <a:solidFill>
                  <a:schemeClr val="tx1"/>
                </a:solidFill>
              </a:rPr>
              <a:t>the cursor where the new text should go.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</a:rPr>
              <a:t>2. Type  </a:t>
            </a:r>
            <a:r>
              <a:rPr lang="en-IN" sz="2000" dirty="0">
                <a:solidFill>
                  <a:srgbClr val="7030A0"/>
                </a:solidFill>
              </a:rPr>
              <a:t>i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</a:rPr>
              <a:t>3. Enter </a:t>
            </a:r>
            <a:r>
              <a:rPr lang="en-IN" dirty="0">
                <a:solidFill>
                  <a:schemeClr val="tx1"/>
                </a:solidFill>
              </a:rPr>
              <a:t>the new text.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The text is inserted BEFORE the cursor.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</a:rPr>
              <a:t>      4</a:t>
            </a:r>
            <a:r>
              <a:rPr lang="en-IN" dirty="0">
                <a:solidFill>
                  <a:schemeClr val="tx1"/>
                </a:solidFill>
              </a:rPr>
              <a:t>. Press &lt;</a:t>
            </a:r>
            <a:r>
              <a:rPr lang="en-IN" b="1" dirty="0">
                <a:solidFill>
                  <a:srgbClr val="7030A0"/>
                </a:solidFill>
              </a:rPr>
              <a:t>Esc</a:t>
            </a:r>
            <a:r>
              <a:rPr lang="en-IN" dirty="0">
                <a:solidFill>
                  <a:schemeClr val="tx1"/>
                </a:solidFill>
              </a:rPr>
              <a:t>&gt; to get back to command mode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8085221" cy="65925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Basic Editing</a:t>
            </a:r>
            <a:endParaRPr lang="en-IN" sz="3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26" y="3117610"/>
            <a:ext cx="6272462" cy="3042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98358" y="1122947"/>
            <a:ext cx="11133221" cy="50853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Replacing Words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replace / change </a:t>
            </a:r>
            <a:r>
              <a:rPr lang="en-IN" sz="2400" dirty="0">
                <a:solidFill>
                  <a:schemeClr val="tx1"/>
                </a:solidFill>
              </a:rPr>
              <a:t>one word with another,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sz="2200" dirty="0" smtClean="0">
                <a:solidFill>
                  <a:schemeClr val="tx1"/>
                </a:solidFill>
              </a:rPr>
              <a:t>1. Move </a:t>
            </a:r>
            <a:r>
              <a:rPr lang="en-IN" sz="2200" dirty="0">
                <a:solidFill>
                  <a:schemeClr val="tx1"/>
                </a:solidFill>
              </a:rPr>
              <a:t>to the start of the incorrect word </a:t>
            </a:r>
            <a:endParaRPr lang="en-IN" sz="2200" dirty="0" smtClean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sz="2200" dirty="0" smtClean="0">
                <a:solidFill>
                  <a:schemeClr val="tx1"/>
                </a:solidFill>
              </a:rPr>
              <a:t>2. Type </a:t>
            </a:r>
            <a:r>
              <a:rPr lang="en-IN" sz="2200" b="1" dirty="0" err="1" smtClean="0">
                <a:solidFill>
                  <a:srgbClr val="7030A0"/>
                </a:solidFill>
              </a:rPr>
              <a:t>cw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last letter of the word to be replaced will turn into a </a:t>
            </a:r>
            <a:r>
              <a:rPr lang="en-IN" sz="2400" dirty="0">
                <a:solidFill>
                  <a:srgbClr val="7030A0"/>
                </a:solidFill>
              </a:rPr>
              <a:t>$</a:t>
            </a:r>
            <a:r>
              <a:rPr lang="en-IN" sz="2400" dirty="0">
                <a:solidFill>
                  <a:schemeClr val="tx1"/>
                </a:solidFill>
              </a:rPr>
              <a:t>. You are now in insert mode and may type the replacement. The new text does not need to be the same length as the original.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200" dirty="0" smtClean="0">
                <a:solidFill>
                  <a:schemeClr val="tx1"/>
                </a:solidFill>
              </a:rPr>
              <a:t>3. Press </a:t>
            </a:r>
            <a:r>
              <a:rPr lang="en-IN" sz="2200" dirty="0">
                <a:solidFill>
                  <a:schemeClr val="tx1"/>
                </a:solidFill>
              </a:rPr>
              <a:t>&lt;Esc&gt; to get back to command mode. </a:t>
            </a:r>
            <a:endParaRPr lang="en-I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To replace /change </a:t>
            </a:r>
            <a:r>
              <a:rPr lang="en-IN" sz="2400" dirty="0">
                <a:solidFill>
                  <a:schemeClr val="tx1"/>
                </a:solidFill>
              </a:rPr>
              <a:t>three words, </a:t>
            </a:r>
            <a:r>
              <a:rPr lang="en-IN" sz="2400" dirty="0" smtClean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3cw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To change the entire line, type </a:t>
            </a:r>
            <a:r>
              <a:rPr lang="en-IN" sz="2400" b="1" dirty="0" smtClean="0">
                <a:solidFill>
                  <a:srgbClr val="7030A0"/>
                </a:solidFill>
              </a:rPr>
              <a:t>cc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Replacing </a:t>
            </a:r>
            <a:r>
              <a:rPr lang="en-IN" sz="2400" b="1" dirty="0">
                <a:solidFill>
                  <a:schemeClr val="tx1"/>
                </a:solidFill>
              </a:rPr>
              <a:t>Lines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change text from the cursor position to the end of the line: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Type </a:t>
            </a:r>
            <a:r>
              <a:rPr lang="en-IN" sz="2200" dirty="0">
                <a:solidFill>
                  <a:srgbClr val="7030A0"/>
                </a:solidFill>
              </a:rPr>
              <a:t>C (uppercase)</a:t>
            </a:r>
            <a:r>
              <a:rPr lang="en-IN" sz="22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Type the replacement text.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Press &lt;Esc</a:t>
            </a:r>
            <a:r>
              <a:rPr lang="en-IN" sz="2200" dirty="0" smtClean="0">
                <a:solidFill>
                  <a:schemeClr val="tx1"/>
                </a:solidFill>
              </a:rPr>
              <a:t>&gt;.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0" y="624110"/>
            <a:ext cx="8502315" cy="659258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rgbClr val="FF0000"/>
                </a:solidFill>
              </a:rPr>
              <a:t>Basic Editing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3368" y="1267325"/>
            <a:ext cx="10748211" cy="49409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Deleting </a:t>
            </a:r>
            <a:r>
              <a:rPr lang="en-IN" sz="2400" b="1" dirty="0">
                <a:solidFill>
                  <a:schemeClr val="tx1"/>
                </a:solidFill>
              </a:rPr>
              <a:t>Characters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delete a character from a file, move the cursor until it is on the incorrect </a:t>
            </a:r>
            <a:r>
              <a:rPr lang="en-IN" sz="2000" dirty="0" smtClean="0">
                <a:solidFill>
                  <a:schemeClr val="tx1"/>
                </a:solidFill>
              </a:rPr>
              <a:t>character, </a:t>
            </a:r>
            <a:r>
              <a:rPr lang="en-IN" sz="2000" dirty="0">
                <a:solidFill>
                  <a:schemeClr val="tx1"/>
                </a:solidFill>
              </a:rPr>
              <a:t>then </a:t>
            </a:r>
            <a:r>
              <a:rPr lang="en-IN" sz="2000" dirty="0" smtClean="0">
                <a:solidFill>
                  <a:schemeClr val="tx1"/>
                </a:solidFill>
              </a:rPr>
              <a:t>type</a:t>
            </a:r>
            <a:r>
              <a:rPr lang="en-IN" sz="2000" b="1" dirty="0" smtClean="0">
                <a:solidFill>
                  <a:srgbClr val="7030A0"/>
                </a:solidFill>
              </a:rPr>
              <a:t> x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character under the cursor disappears.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remove four </a:t>
            </a:r>
            <a:r>
              <a:rPr lang="en-IN" sz="2000" dirty="0" smtClean="0">
                <a:solidFill>
                  <a:schemeClr val="tx1"/>
                </a:solidFill>
              </a:rPr>
              <a:t>characters starting from the cursor position type </a:t>
            </a:r>
            <a:r>
              <a:rPr lang="en-IN" sz="2000" b="1" dirty="0" smtClean="0">
                <a:solidFill>
                  <a:srgbClr val="7030A0"/>
                </a:solidFill>
              </a:rPr>
              <a:t>4x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delete the character before the cursor,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smtClean="0">
                <a:solidFill>
                  <a:srgbClr val="7030A0"/>
                </a:solidFill>
              </a:rPr>
              <a:t>X </a:t>
            </a:r>
            <a:r>
              <a:rPr lang="en-IN" sz="2000" b="1" dirty="0">
                <a:solidFill>
                  <a:srgbClr val="7030A0"/>
                </a:solidFill>
              </a:rPr>
              <a:t>(uppercase) 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Deleting </a:t>
            </a:r>
            <a:r>
              <a:rPr lang="en-IN" sz="2400" b="1" dirty="0">
                <a:solidFill>
                  <a:schemeClr val="tx1"/>
                </a:solidFill>
              </a:rPr>
              <a:t>Words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delete a word, move the cursor to the first letter of the word, and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err="1" smtClean="0">
                <a:solidFill>
                  <a:srgbClr val="7030A0"/>
                </a:solidFill>
              </a:rPr>
              <a:t>dw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This </a:t>
            </a:r>
            <a:r>
              <a:rPr lang="en-IN" sz="2000" dirty="0">
                <a:solidFill>
                  <a:schemeClr val="tx1"/>
                </a:solidFill>
              </a:rPr>
              <a:t>command deletes the word and the space following it</a:t>
            </a:r>
            <a:r>
              <a:rPr lang="en-IN" sz="2000" dirty="0" smtClean="0">
                <a:solidFill>
                  <a:schemeClr val="tx1"/>
                </a:solidFill>
              </a:rPr>
              <a:t>. To </a:t>
            </a:r>
            <a:r>
              <a:rPr lang="en-IN" sz="2000" dirty="0">
                <a:solidFill>
                  <a:schemeClr val="tx1"/>
                </a:solidFill>
              </a:rPr>
              <a:t>delete three words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smtClean="0">
                <a:solidFill>
                  <a:srgbClr val="7030A0"/>
                </a:solidFill>
              </a:rPr>
              <a:t>3dw 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Deleting </a:t>
            </a:r>
            <a:r>
              <a:rPr lang="en-IN" sz="2400" b="1" dirty="0">
                <a:solidFill>
                  <a:schemeClr val="tx1"/>
                </a:solidFill>
              </a:rPr>
              <a:t>Lines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delete a whole line,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err="1" smtClean="0">
                <a:solidFill>
                  <a:srgbClr val="7030A0"/>
                </a:solidFill>
              </a:rPr>
              <a:t>dd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cursor does not have to be at the beginning of the line. Typing </a:t>
            </a:r>
            <a:r>
              <a:rPr lang="en-IN" sz="2000" dirty="0" err="1">
                <a:solidFill>
                  <a:srgbClr val="7030A0"/>
                </a:solidFill>
              </a:rPr>
              <a:t>dd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deletes the entire line containing the cursor and places the cursor at the start of the next line.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delete two lines,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smtClean="0">
                <a:solidFill>
                  <a:srgbClr val="7030A0"/>
                </a:solidFill>
              </a:rPr>
              <a:t>2dd </a:t>
            </a: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delete from the cursor position to the end of the line, </a:t>
            </a:r>
            <a:r>
              <a:rPr lang="en-IN" sz="2000" dirty="0" smtClean="0">
                <a:solidFill>
                  <a:schemeClr val="tx1"/>
                </a:solidFill>
              </a:rPr>
              <a:t>type </a:t>
            </a:r>
            <a:r>
              <a:rPr lang="en-IN" sz="2000" b="1" dirty="0" smtClean="0">
                <a:solidFill>
                  <a:srgbClr val="7030A0"/>
                </a:solidFill>
              </a:rPr>
              <a:t>D </a:t>
            </a:r>
            <a:r>
              <a:rPr lang="en-IN" sz="2000" b="1" dirty="0">
                <a:solidFill>
                  <a:srgbClr val="7030A0"/>
                </a:solidFill>
              </a:rPr>
              <a:t>(uppercase)</a:t>
            </a:r>
          </a:p>
          <a:p>
            <a:pPr>
              <a:spcBef>
                <a:spcPts val="0"/>
              </a:spcBef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41096" y="527858"/>
            <a:ext cx="2983831" cy="659258"/>
          </a:xfrm>
        </p:spPr>
        <p:txBody>
          <a:bodyPr/>
          <a:lstStyle/>
          <a:p>
            <a:r>
              <a:rPr lang="en-IN" b="1" dirty="0" smtClean="0"/>
              <a:t>Basic Editing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96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Text Movement </a:t>
            </a:r>
            <a:r>
              <a:rPr lang="en-IN" sz="2000" dirty="0" smtClean="0">
                <a:solidFill>
                  <a:srgbClr val="00B0F0"/>
                </a:solidFill>
              </a:rPr>
              <a:t>(you can delete text from one place and put it at another place, </a:t>
            </a:r>
            <a:r>
              <a:rPr lang="en-IN" sz="2000" dirty="0" smtClean="0">
                <a:solidFill>
                  <a:srgbClr val="002060"/>
                </a:solidFill>
              </a:rPr>
              <a:t>i.e. </a:t>
            </a:r>
            <a:r>
              <a:rPr lang="en-IN" sz="2000" dirty="0" smtClean="0">
                <a:solidFill>
                  <a:srgbClr val="FF0000"/>
                </a:solidFill>
              </a:rPr>
              <a:t>cut and paste</a:t>
            </a:r>
            <a:r>
              <a:rPr lang="en-IN" sz="2400" dirty="0" smtClean="0">
                <a:solidFill>
                  <a:srgbClr val="00B0F0"/>
                </a:solidFill>
              </a:rPr>
              <a:t>)</a:t>
            </a:r>
            <a:endParaRPr lang="en-IN" sz="24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move a line from one place to another:</a:t>
            </a:r>
            <a:endParaRPr lang="en-IN" sz="2400" dirty="0">
              <a:solidFill>
                <a:schemeClr val="tx1"/>
              </a:solidFill>
            </a:endParaRP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Put the cursor on the </a:t>
            </a:r>
            <a:r>
              <a:rPr lang="en-IN" sz="2400" dirty="0" smtClean="0">
                <a:solidFill>
                  <a:schemeClr val="tx1"/>
                </a:solidFill>
              </a:rPr>
              <a:t>line </a:t>
            </a:r>
            <a:r>
              <a:rPr lang="en-IN" sz="2400" dirty="0">
                <a:solidFill>
                  <a:schemeClr val="tx1"/>
                </a:solidFill>
              </a:rPr>
              <a:t>to be </a:t>
            </a:r>
            <a:r>
              <a:rPr lang="en-IN" sz="2400" dirty="0" smtClean="0">
                <a:solidFill>
                  <a:schemeClr val="tx1"/>
                </a:solidFill>
              </a:rPr>
              <a:t>deleted.</a:t>
            </a:r>
            <a:endParaRPr lang="en-IN" sz="2400" dirty="0">
              <a:solidFill>
                <a:schemeClr val="tx1"/>
              </a:solidFill>
            </a:endParaRP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Type </a:t>
            </a:r>
            <a:r>
              <a:rPr lang="en-IN" sz="2400" b="1" dirty="0" err="1" smtClean="0">
                <a:solidFill>
                  <a:srgbClr val="7030A0"/>
                </a:solidFill>
              </a:rPr>
              <a:t>dd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Move the cursor to the position where you want to put the line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</a:p>
          <a:p>
            <a:pPr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Small </a:t>
            </a:r>
            <a:r>
              <a:rPr lang="en-IN" sz="2000" b="1" dirty="0" smtClean="0">
                <a:solidFill>
                  <a:srgbClr val="7030A0"/>
                </a:solidFill>
              </a:rPr>
              <a:t>p</a:t>
            </a:r>
            <a:r>
              <a:rPr lang="en-IN" sz="2000" dirty="0" smtClean="0">
                <a:solidFill>
                  <a:schemeClr val="tx1"/>
                </a:solidFill>
              </a:rPr>
              <a:t> will put the line below the cursor position while capital </a:t>
            </a:r>
            <a:r>
              <a:rPr lang="en-IN" sz="2000" b="1" dirty="0" smtClean="0">
                <a:solidFill>
                  <a:srgbClr val="7030A0"/>
                </a:solidFill>
              </a:rPr>
              <a:t>P</a:t>
            </a:r>
            <a:r>
              <a:rPr lang="en-IN" sz="2000" dirty="0" smtClean="0">
                <a:solidFill>
                  <a:schemeClr val="tx1"/>
                </a:solidFill>
              </a:rPr>
              <a:t> will put the above the cursor position. You can repeat the put command by moving cursor to different places and paste the text.</a:t>
            </a:r>
          </a:p>
          <a:p>
            <a:pPr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To move several lines associate a number with </a:t>
            </a:r>
            <a:r>
              <a:rPr lang="en-IN" sz="2000" b="1" dirty="0" err="1" smtClean="0">
                <a:solidFill>
                  <a:srgbClr val="7030A0"/>
                </a:solidFill>
              </a:rPr>
              <a:t>dd</a:t>
            </a:r>
            <a:r>
              <a:rPr lang="en-IN" sz="2000" dirty="0" smtClean="0">
                <a:solidFill>
                  <a:schemeClr val="tx1"/>
                </a:solidFill>
              </a:rPr>
              <a:t>, example: 3dd  for 3 lines.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move one or more words, delete the words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dw</a:t>
            </a:r>
            <a:r>
              <a:rPr lang="en-IN" sz="2400" dirty="0" smtClean="0">
                <a:solidFill>
                  <a:schemeClr val="tx1"/>
                </a:solidFill>
              </a:rPr>
              <a:t>, then put the deleted words to the right of the cursor position using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or use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to put the words to the left of the cursor position.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527857"/>
            <a:ext cx="3834063" cy="659258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 Editing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711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Yanking </a:t>
            </a:r>
            <a:r>
              <a:rPr lang="en-IN" sz="2000" dirty="0" smtClean="0">
                <a:solidFill>
                  <a:srgbClr val="00B0F0"/>
                </a:solidFill>
              </a:rPr>
              <a:t>(you can copy text from one place and put it at another place, </a:t>
            </a:r>
            <a:r>
              <a:rPr lang="en-IN" sz="2000" dirty="0" smtClean="0">
                <a:solidFill>
                  <a:srgbClr val="002060"/>
                </a:solidFill>
              </a:rPr>
              <a:t>i.e. </a:t>
            </a:r>
            <a:r>
              <a:rPr lang="en-IN" sz="2000" dirty="0" smtClean="0">
                <a:solidFill>
                  <a:srgbClr val="FF0000"/>
                </a:solidFill>
              </a:rPr>
              <a:t>copy and paste</a:t>
            </a:r>
            <a:r>
              <a:rPr lang="en-IN" sz="2400" dirty="0" smtClean="0">
                <a:solidFill>
                  <a:srgbClr val="00B0F0"/>
                </a:solidFill>
              </a:rPr>
              <a:t>)</a:t>
            </a:r>
            <a:endParaRPr lang="en-IN" sz="24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copy a line from one place to another:</a:t>
            </a:r>
            <a:endParaRPr lang="en-IN" sz="2400" dirty="0">
              <a:solidFill>
                <a:schemeClr val="tx1"/>
              </a:solidFill>
            </a:endParaRP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Put the cursor on the </a:t>
            </a:r>
            <a:r>
              <a:rPr lang="en-IN" sz="2400" dirty="0" smtClean="0">
                <a:solidFill>
                  <a:schemeClr val="tx1"/>
                </a:solidFill>
              </a:rPr>
              <a:t>line </a:t>
            </a:r>
            <a:r>
              <a:rPr lang="en-IN" sz="2400" dirty="0">
                <a:solidFill>
                  <a:schemeClr val="tx1"/>
                </a:solidFill>
              </a:rPr>
              <a:t>to be </a:t>
            </a:r>
            <a:r>
              <a:rPr lang="en-IN" sz="2400" dirty="0" smtClean="0">
                <a:solidFill>
                  <a:schemeClr val="tx1"/>
                </a:solidFill>
              </a:rPr>
              <a:t>copied.</a:t>
            </a:r>
            <a:endParaRPr lang="en-IN" sz="2400" dirty="0">
              <a:solidFill>
                <a:schemeClr val="tx1"/>
              </a:solidFill>
            </a:endParaRP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yy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Move the cursor to the new position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</a:p>
          <a:p>
            <a:pPr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Small </a:t>
            </a:r>
            <a:r>
              <a:rPr lang="en-IN" sz="2000" b="1" dirty="0" smtClean="0">
                <a:solidFill>
                  <a:srgbClr val="7030A0"/>
                </a:solidFill>
              </a:rPr>
              <a:t>p</a:t>
            </a:r>
            <a:r>
              <a:rPr lang="en-IN" sz="2000" dirty="0" smtClean="0">
                <a:solidFill>
                  <a:schemeClr val="tx1"/>
                </a:solidFill>
              </a:rPr>
              <a:t> will put the line below the cursor position while capital </a:t>
            </a:r>
            <a:r>
              <a:rPr lang="en-IN" sz="2000" b="1" dirty="0" smtClean="0">
                <a:solidFill>
                  <a:srgbClr val="7030A0"/>
                </a:solidFill>
              </a:rPr>
              <a:t>P</a:t>
            </a:r>
            <a:r>
              <a:rPr lang="en-IN" sz="2000" dirty="0" smtClean="0">
                <a:solidFill>
                  <a:schemeClr val="tx1"/>
                </a:solidFill>
              </a:rPr>
              <a:t> will put the above the cursor position. You can repeat the put command by moving cursor to different places and paste the text.</a:t>
            </a:r>
          </a:p>
          <a:p>
            <a:pPr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To </a:t>
            </a:r>
            <a:r>
              <a:rPr lang="en-IN" sz="2000" dirty="0" smtClean="0">
                <a:solidFill>
                  <a:schemeClr val="tx1"/>
                </a:solidFill>
              </a:rPr>
              <a:t>copy several </a:t>
            </a:r>
            <a:r>
              <a:rPr lang="en-IN" sz="2000" dirty="0">
                <a:solidFill>
                  <a:schemeClr val="tx1"/>
                </a:solidFill>
              </a:rPr>
              <a:t>lines associate a number with </a:t>
            </a:r>
            <a:r>
              <a:rPr lang="en-IN" sz="2000" b="1" dirty="0" smtClean="0">
                <a:solidFill>
                  <a:srgbClr val="7030A0"/>
                </a:solidFill>
              </a:rPr>
              <a:t>yy</a:t>
            </a:r>
            <a:r>
              <a:rPr lang="en-IN" sz="2000" dirty="0" smtClean="0">
                <a:solidFill>
                  <a:schemeClr val="tx1"/>
                </a:solidFill>
              </a:rPr>
              <a:t>, </a:t>
            </a:r>
            <a:r>
              <a:rPr lang="en-IN" sz="2000" dirty="0">
                <a:solidFill>
                  <a:schemeClr val="tx1"/>
                </a:solidFill>
              </a:rPr>
              <a:t>example: </a:t>
            </a:r>
            <a:r>
              <a:rPr lang="en-IN" sz="2000" dirty="0" smtClean="0">
                <a:solidFill>
                  <a:schemeClr val="tx1"/>
                </a:solidFill>
              </a:rPr>
              <a:t>2yy  </a:t>
            </a:r>
            <a:r>
              <a:rPr lang="en-IN" sz="2000" dirty="0">
                <a:solidFill>
                  <a:schemeClr val="tx1"/>
                </a:solidFill>
              </a:rPr>
              <a:t>for </a:t>
            </a:r>
            <a:r>
              <a:rPr lang="en-IN" sz="2000" dirty="0" smtClean="0">
                <a:solidFill>
                  <a:schemeClr val="tx1"/>
                </a:solidFill>
              </a:rPr>
              <a:t>2 </a:t>
            </a:r>
            <a:r>
              <a:rPr lang="en-IN" sz="2000" dirty="0" smtClean="0">
                <a:solidFill>
                  <a:schemeClr val="tx1"/>
                </a:solidFill>
              </a:rPr>
              <a:t>lines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copy one or more words, copy the words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yw</a:t>
            </a:r>
            <a:r>
              <a:rPr lang="en-IN" sz="2400" dirty="0" smtClean="0">
                <a:solidFill>
                  <a:schemeClr val="tx1"/>
                </a:solidFill>
              </a:rPr>
              <a:t>, then put the copied words to the right of the cursor position using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or use </a:t>
            </a:r>
            <a:r>
              <a:rPr lang="en-IN" sz="2400" b="1" dirty="0" smtClean="0">
                <a:solidFill>
                  <a:srgbClr val="7030A0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 to put the words to the left of the cursor position.</a:t>
            </a:r>
          </a:p>
          <a:p>
            <a:pPr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527857"/>
            <a:ext cx="3834063" cy="659258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 Editing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417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tx1"/>
                </a:solidFill>
              </a:rPr>
              <a:t>Searching String </a:t>
            </a:r>
            <a:endParaRPr lang="en-IN" sz="24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move quickly by searching for text, while in command mode: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Type </a:t>
            </a:r>
            <a:r>
              <a:rPr lang="en-IN" sz="2200" b="1" dirty="0">
                <a:solidFill>
                  <a:srgbClr val="7030A0"/>
                </a:solidFill>
              </a:rPr>
              <a:t>/</a:t>
            </a:r>
            <a:r>
              <a:rPr lang="en-IN" sz="2200" dirty="0">
                <a:solidFill>
                  <a:schemeClr val="tx1"/>
                </a:solidFill>
              </a:rPr>
              <a:t> (</a:t>
            </a:r>
            <a:r>
              <a:rPr lang="en-IN" sz="2200" dirty="0">
                <a:solidFill>
                  <a:srgbClr val="7030A0"/>
                </a:solidFill>
              </a:rPr>
              <a:t>slash</a:t>
            </a:r>
            <a:r>
              <a:rPr lang="en-IN" sz="2200" dirty="0">
                <a:solidFill>
                  <a:schemeClr val="tx1"/>
                </a:solidFill>
              </a:rPr>
              <a:t>).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Enter the text to search for.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Press &lt;</a:t>
            </a:r>
            <a:r>
              <a:rPr lang="en-IN" sz="2200" dirty="0">
                <a:solidFill>
                  <a:srgbClr val="7030A0"/>
                </a:solidFill>
              </a:rPr>
              <a:t>Return</a:t>
            </a:r>
            <a:r>
              <a:rPr lang="en-IN" sz="2200" dirty="0">
                <a:solidFill>
                  <a:schemeClr val="tx1"/>
                </a:solidFill>
              </a:rPr>
              <a:t>&gt;.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The cursor moves to the first occurrence of that text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repeat the search in a forward direction, </a:t>
            </a:r>
            <a:r>
              <a:rPr lang="en-IN" sz="2400" dirty="0" smtClean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dirty="0">
                <a:solidFill>
                  <a:schemeClr val="tx1"/>
                </a:solidFill>
              </a:rPr>
              <a:t>repeat the search in a backward direction, </a:t>
            </a:r>
            <a:r>
              <a:rPr lang="en-IN" sz="2400" dirty="0" smtClean="0">
                <a:solidFill>
                  <a:schemeClr val="tx1"/>
                </a:solidFill>
              </a:rPr>
              <a:t>type </a:t>
            </a:r>
            <a:r>
              <a:rPr lang="en-IN" sz="2400" b="1" dirty="0" smtClean="0">
                <a:solidFill>
                  <a:srgbClr val="7030A0"/>
                </a:solidFill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527857"/>
            <a:ext cx="3834063" cy="659258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 Editing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816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6288</TotalTime>
  <Words>1498</Words>
  <Application>Microsoft Office PowerPoint</Application>
  <PresentationFormat>Custom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Theme1</vt:lpstr>
      <vt:lpstr>Custom Design</vt:lpstr>
      <vt:lpstr>School of Computer Science &amp; IT  Department of BCA</vt:lpstr>
      <vt:lpstr>Session-1</vt:lpstr>
      <vt:lpstr>Vi Editor: Introduction</vt:lpstr>
      <vt:lpstr>Basic Editing</vt:lpstr>
      <vt:lpstr>Basic Editing</vt:lpstr>
      <vt:lpstr>Basic Editing</vt:lpstr>
      <vt:lpstr>Basic Editing</vt:lpstr>
      <vt:lpstr>Basic Editing</vt:lpstr>
      <vt:lpstr>Basic Editing</vt:lpstr>
      <vt:lpstr>Basic Editing</vt:lpstr>
      <vt:lpstr>Save and Quit vi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837</cp:revision>
  <cp:lastPrinted>2020-10-19T06:55:02Z</cp:lastPrinted>
  <dcterms:created xsi:type="dcterms:W3CDTF">2020-04-29T14:56:43Z</dcterms:created>
  <dcterms:modified xsi:type="dcterms:W3CDTF">2020-10-22T05:22:44Z</dcterms:modified>
</cp:coreProperties>
</file>