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4"/>
  </p:notesMasterIdLst>
  <p:handoutMasterIdLst>
    <p:handoutMasterId r:id="rId15"/>
  </p:handoutMasterIdLst>
  <p:sldIdLst>
    <p:sldId id="399" r:id="rId3"/>
    <p:sldId id="400" r:id="rId4"/>
    <p:sldId id="401" r:id="rId5"/>
    <p:sldId id="405" r:id="rId6"/>
    <p:sldId id="402" r:id="rId7"/>
    <p:sldId id="403" r:id="rId8"/>
    <p:sldId id="404" r:id="rId9"/>
    <p:sldId id="406" r:id="rId10"/>
    <p:sldId id="408" r:id="rId11"/>
    <p:sldId id="407" r:id="rId12"/>
    <p:sldId id="290" r:id="rId13"/>
  </p:sldIdLst>
  <p:sldSz cx="12192000" cy="6858000"/>
  <p:notesSz cx="99472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xmlns="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2" autoAdjust="0"/>
    <p:restoredTop sz="94660"/>
  </p:normalViewPr>
  <p:slideViewPr>
    <p:cSldViewPr snapToGrid="0">
      <p:cViewPr varScale="1">
        <p:scale>
          <a:sx n="59" d="100"/>
          <a:sy n="59" d="100"/>
        </p:scale>
        <p:origin x="-8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A1BC5-7C13-4654-A94D-5E191406349D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63F51-0D9E-4EF1-B95E-DB47F8A99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754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6238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728" y="3300412"/>
            <a:ext cx="795782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IT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Editor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21" y="624111"/>
            <a:ext cx="9820191" cy="54696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Another Simple Script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325" y="1299412"/>
            <a:ext cx="6128085" cy="4844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#This is another simple script, no shebang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echo “Hello `</a:t>
            </a:r>
            <a:r>
              <a:rPr lang="en-IN" sz="2400" dirty="0" err="1" smtClean="0">
                <a:solidFill>
                  <a:schemeClr val="tx1"/>
                </a:solidFill>
              </a:rPr>
              <a:t>logname</a:t>
            </a:r>
            <a:r>
              <a:rPr lang="en-IN" sz="2400" dirty="0" smtClean="0">
                <a:solidFill>
                  <a:schemeClr val="tx1"/>
                </a:solidFill>
              </a:rPr>
              <a:t>`, have a nice day!”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echo “Your machine name is: `</a:t>
            </a:r>
            <a:r>
              <a:rPr lang="en-IN" sz="2400" dirty="0" err="1" smtClean="0">
                <a:solidFill>
                  <a:schemeClr val="tx1"/>
                </a:solidFill>
              </a:rPr>
              <a:t>uname</a:t>
            </a:r>
            <a:r>
              <a:rPr lang="en-IN" sz="2400" dirty="0" smtClean="0">
                <a:solidFill>
                  <a:schemeClr val="tx1"/>
                </a:solidFill>
              </a:rPr>
              <a:t> -n`”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echo “Your current working directory is: `</a:t>
            </a:r>
            <a:r>
              <a:rPr lang="en-IN" sz="2400" dirty="0" err="1" smtClean="0">
                <a:solidFill>
                  <a:schemeClr val="tx1"/>
                </a:solidFill>
              </a:rPr>
              <a:t>pwd</a:t>
            </a:r>
            <a:r>
              <a:rPr lang="en-IN" sz="2400" dirty="0" smtClean="0">
                <a:solidFill>
                  <a:schemeClr val="tx1"/>
                </a:solidFill>
              </a:rPr>
              <a:t>`”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echo “Here is the listing:”</a:t>
            </a:r>
          </a:p>
          <a:p>
            <a:pPr marL="0" indent="0">
              <a:buNone/>
            </a:pPr>
            <a:r>
              <a:rPr lang="en-IN" sz="2400" dirty="0" err="1" smtClean="0">
                <a:solidFill>
                  <a:schemeClr val="tx1"/>
                </a:solidFill>
              </a:rPr>
              <a:t>ls</a:t>
            </a:r>
            <a:r>
              <a:rPr lang="en-IN" sz="2400" dirty="0" smtClean="0">
                <a:solidFill>
                  <a:schemeClr val="tx1"/>
                </a:solidFill>
              </a:rPr>
              <a:t> -x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echo “Bye!”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10</a:t>
            </a:fld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75621" y="1556084"/>
            <a:ext cx="4507831" cy="37776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1B03AD"/>
                </a:solidFill>
              </a:rPr>
              <a:t>Explanation</a:t>
            </a:r>
            <a:r>
              <a:rPr lang="en-IN" sz="2400" b="1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`</a:t>
            </a:r>
            <a:r>
              <a:rPr lang="en-IN" dirty="0" err="1" smtClean="0">
                <a:solidFill>
                  <a:schemeClr val="tx1"/>
                </a:solidFill>
              </a:rPr>
              <a:t>logname</a:t>
            </a:r>
            <a:r>
              <a:rPr lang="en-IN" dirty="0" smtClean="0">
                <a:solidFill>
                  <a:schemeClr val="tx1"/>
                </a:solidFill>
              </a:rPr>
              <a:t>` is a command that displays login name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`</a:t>
            </a:r>
            <a:r>
              <a:rPr lang="en-IN" dirty="0" err="1" smtClean="0">
                <a:solidFill>
                  <a:schemeClr val="tx1"/>
                </a:solidFill>
              </a:rPr>
              <a:t>uname</a:t>
            </a:r>
            <a:r>
              <a:rPr lang="en-IN" dirty="0" smtClean="0">
                <a:solidFill>
                  <a:schemeClr val="tx1"/>
                </a:solidFill>
              </a:rPr>
              <a:t> -n` is a command displays system information; -n option displays hostname</a:t>
            </a:r>
          </a:p>
          <a:p>
            <a:r>
              <a:rPr lang="en-IN" dirty="0">
                <a:solidFill>
                  <a:schemeClr val="tx1"/>
                </a:solidFill>
              </a:rPr>
              <a:t>You need to keep in mind the difference between single quotes and back quotes. </a:t>
            </a:r>
            <a:r>
              <a:rPr lang="en-IN" dirty="0" smtClean="0">
                <a:solidFill>
                  <a:schemeClr val="tx1"/>
                </a:solidFill>
              </a:rPr>
              <a:t>Single quotes </a:t>
            </a:r>
            <a:r>
              <a:rPr lang="en-IN" dirty="0">
                <a:solidFill>
                  <a:schemeClr val="tx1"/>
                </a:solidFill>
              </a:rPr>
              <a:t>treat a Linux command as a set of characters. </a:t>
            </a:r>
            <a:r>
              <a:rPr lang="en-IN" dirty="0">
                <a:solidFill>
                  <a:srgbClr val="FF0000"/>
                </a:solidFill>
              </a:rPr>
              <a:t>Back quotes force execution of the </a:t>
            </a:r>
            <a:r>
              <a:rPr lang="en-IN" dirty="0" smtClean="0">
                <a:solidFill>
                  <a:srgbClr val="FF0000"/>
                </a:solidFill>
              </a:rPr>
              <a:t>Linux command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83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11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Session-3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Programming with the Shell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Basics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Types of Shell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Executing Shell Script</a:t>
            </a:r>
          </a:p>
          <a:p>
            <a:pPr lvl="1">
              <a:buFont typeface="Wingdings" pitchFamily="2" charset="2"/>
              <a:buChar char="Ø"/>
            </a:pPr>
            <a:endParaRPr lang="en-US" sz="2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53" y="481264"/>
            <a:ext cx="5358063" cy="62564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Basics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79" y="3564800"/>
            <a:ext cx="11036968" cy="269162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000" b="1" dirty="0" smtClean="0">
                <a:solidFill>
                  <a:srgbClr val="FF0000"/>
                </a:solidFill>
              </a:rPr>
              <a:t>Why Shell Scripts?</a:t>
            </a:r>
          </a:p>
          <a:p>
            <a:pPr>
              <a:spcBef>
                <a:spcPts val="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The </a:t>
            </a:r>
            <a:r>
              <a:rPr lang="en-IN" sz="2000" dirty="0">
                <a:solidFill>
                  <a:schemeClr val="tx1"/>
                </a:solidFill>
              </a:rPr>
              <a:t>shell is a high-level programming </a:t>
            </a:r>
            <a:r>
              <a:rPr lang="en-IN" sz="2000" dirty="0" smtClean="0">
                <a:solidFill>
                  <a:schemeClr val="tx1"/>
                </a:solidFill>
              </a:rPr>
              <a:t>language and </a:t>
            </a:r>
            <a:r>
              <a:rPr lang="en-IN" sz="2000" dirty="0" smtClean="0">
                <a:solidFill>
                  <a:srgbClr val="7030A0"/>
                </a:solidFill>
              </a:rPr>
              <a:t>easier </a:t>
            </a:r>
            <a:r>
              <a:rPr lang="en-IN" sz="2000" dirty="0">
                <a:solidFill>
                  <a:srgbClr val="7030A0"/>
                </a:solidFill>
              </a:rPr>
              <a:t>to learn </a:t>
            </a:r>
            <a:r>
              <a:rPr lang="en-IN" sz="2000" dirty="0">
                <a:solidFill>
                  <a:schemeClr val="tx1"/>
                </a:solidFill>
              </a:rPr>
              <a:t>than </a:t>
            </a:r>
            <a:r>
              <a:rPr lang="en-IN" sz="2000" dirty="0" smtClean="0">
                <a:solidFill>
                  <a:schemeClr val="tx1"/>
                </a:solidFill>
              </a:rPr>
              <a:t>other languages such </a:t>
            </a:r>
            <a:r>
              <a:rPr lang="en-IN" sz="2000" dirty="0">
                <a:solidFill>
                  <a:schemeClr val="tx1"/>
                </a:solidFill>
              </a:rPr>
              <a:t>as C or C++. </a:t>
            </a:r>
            <a:endParaRPr lang="en-I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Shell scripts are </a:t>
            </a:r>
            <a:r>
              <a:rPr lang="en-IN" sz="2000" dirty="0">
                <a:solidFill>
                  <a:schemeClr val="tx1"/>
                </a:solidFill>
              </a:rPr>
              <a:t>generally </a:t>
            </a:r>
            <a:r>
              <a:rPr lang="en-IN" sz="2000" dirty="0">
                <a:solidFill>
                  <a:srgbClr val="7030A0"/>
                </a:solidFill>
              </a:rPr>
              <a:t>faster to write </a:t>
            </a:r>
            <a:r>
              <a:rPr lang="en-IN" sz="2000" dirty="0" smtClean="0">
                <a:solidFill>
                  <a:srgbClr val="7030A0"/>
                </a:solidFill>
              </a:rPr>
              <a:t> and </a:t>
            </a:r>
            <a:r>
              <a:rPr lang="en-IN" sz="2000" dirty="0">
                <a:solidFill>
                  <a:srgbClr val="7030A0"/>
                </a:solidFill>
              </a:rPr>
              <a:t>often easier to debug </a:t>
            </a:r>
            <a:r>
              <a:rPr lang="en-IN" sz="2000" dirty="0" smtClean="0">
                <a:solidFill>
                  <a:schemeClr val="tx1"/>
                </a:solidFill>
              </a:rPr>
              <a:t>than corresponding </a:t>
            </a:r>
            <a:r>
              <a:rPr lang="en-IN" sz="2000" dirty="0">
                <a:solidFill>
                  <a:schemeClr val="tx1"/>
                </a:solidFill>
              </a:rPr>
              <a:t>C </a:t>
            </a:r>
            <a:r>
              <a:rPr lang="en-IN" sz="2000" dirty="0" smtClean="0">
                <a:solidFill>
                  <a:schemeClr val="tx1"/>
                </a:solidFill>
              </a:rPr>
              <a:t>programs.</a:t>
            </a: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S</a:t>
            </a:r>
            <a:r>
              <a:rPr lang="en-IN" sz="2000" dirty="0" smtClean="0">
                <a:solidFill>
                  <a:schemeClr val="tx1"/>
                </a:solidFill>
              </a:rPr>
              <a:t>hell scripts are </a:t>
            </a:r>
            <a:r>
              <a:rPr lang="en-IN" sz="2000" dirty="0">
                <a:solidFill>
                  <a:srgbClr val="7030A0"/>
                </a:solidFill>
              </a:rPr>
              <a:t>interpreted</a:t>
            </a:r>
            <a:r>
              <a:rPr lang="en-IN" sz="2000" dirty="0">
                <a:solidFill>
                  <a:schemeClr val="tx1"/>
                </a:solidFill>
              </a:rPr>
              <a:t> rather than </a:t>
            </a:r>
            <a:r>
              <a:rPr lang="en-IN" sz="2000" dirty="0" smtClean="0">
                <a:solidFill>
                  <a:schemeClr val="tx1"/>
                </a:solidFill>
              </a:rPr>
              <a:t>compiled; No need to convert it to binary executables.</a:t>
            </a: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If you are writing a </a:t>
            </a:r>
            <a:r>
              <a:rPr lang="en-IN" sz="2000" dirty="0" smtClean="0">
                <a:solidFill>
                  <a:schemeClr val="tx1"/>
                </a:solidFill>
              </a:rPr>
              <a:t>program that </a:t>
            </a:r>
            <a:r>
              <a:rPr lang="en-IN" sz="2000" dirty="0" smtClean="0">
                <a:solidFill>
                  <a:srgbClr val="7030A0"/>
                </a:solidFill>
              </a:rPr>
              <a:t>relies heavily </a:t>
            </a:r>
            <a:r>
              <a:rPr lang="en-IN" sz="2000" dirty="0">
                <a:solidFill>
                  <a:srgbClr val="7030A0"/>
                </a:solidFill>
              </a:rPr>
              <a:t>on </a:t>
            </a:r>
            <a:r>
              <a:rPr lang="en-IN" sz="2000" dirty="0" smtClean="0">
                <a:solidFill>
                  <a:srgbClr val="7030A0"/>
                </a:solidFill>
              </a:rPr>
              <a:t>UNIX </a:t>
            </a:r>
            <a:r>
              <a:rPr lang="en-IN" sz="2000" dirty="0">
                <a:solidFill>
                  <a:srgbClr val="7030A0"/>
                </a:solidFill>
              </a:rPr>
              <a:t>commands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smtClean="0">
                <a:solidFill>
                  <a:schemeClr val="tx1"/>
                </a:solidFill>
              </a:rPr>
              <a:t>shell script </a:t>
            </a:r>
            <a:r>
              <a:rPr lang="en-IN" sz="2000" dirty="0">
                <a:solidFill>
                  <a:schemeClr val="tx1"/>
                </a:solidFill>
              </a:rPr>
              <a:t>is an excellent choice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For quickly writing relatively </a:t>
            </a:r>
            <a:r>
              <a:rPr lang="en-IN" sz="2000" dirty="0">
                <a:solidFill>
                  <a:srgbClr val="7030A0"/>
                </a:solidFill>
              </a:rPr>
              <a:t>short </a:t>
            </a:r>
            <a:r>
              <a:rPr lang="en-IN" sz="2000" dirty="0" smtClean="0">
                <a:solidFill>
                  <a:srgbClr val="7030A0"/>
                </a:solidFill>
              </a:rPr>
              <a:t>programs</a:t>
            </a:r>
            <a:r>
              <a:rPr lang="en-IN" sz="2000" dirty="0" smtClean="0">
                <a:solidFill>
                  <a:schemeClr val="tx1"/>
                </a:solidFill>
              </a:rPr>
              <a:t>, shell script is </a:t>
            </a:r>
            <a:r>
              <a:rPr lang="en-IN" sz="2000" dirty="0">
                <a:solidFill>
                  <a:schemeClr val="tx1"/>
                </a:solidFill>
              </a:rPr>
              <a:t>a much better choice, but for </a:t>
            </a:r>
            <a:r>
              <a:rPr lang="en-IN" sz="2000" dirty="0" smtClean="0">
                <a:solidFill>
                  <a:schemeClr val="tx1"/>
                </a:solidFill>
              </a:rPr>
              <a:t>large and complex systems </a:t>
            </a:r>
            <a:r>
              <a:rPr lang="en-IN" sz="2000" dirty="0">
                <a:solidFill>
                  <a:schemeClr val="tx1"/>
                </a:solidFill>
              </a:rPr>
              <a:t>programming </a:t>
            </a:r>
            <a:r>
              <a:rPr lang="en-IN" sz="2000" dirty="0" smtClean="0">
                <a:solidFill>
                  <a:schemeClr val="tx1"/>
                </a:solidFill>
              </a:rPr>
              <a:t>tasks, C </a:t>
            </a:r>
            <a:r>
              <a:rPr lang="en-IN" sz="2000" dirty="0">
                <a:solidFill>
                  <a:schemeClr val="tx1"/>
                </a:solidFill>
              </a:rPr>
              <a:t>is clearly superior.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716" y="336885"/>
            <a:ext cx="2679031" cy="25346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379621" y="1010256"/>
            <a:ext cx="80370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Shell is the </a:t>
            </a:r>
            <a:r>
              <a:rPr lang="en-IN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command interpreter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 it interprets user commands and interacts with the Kernel to perform the tasks on behalf of the user in the Unix/Linux environment.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also offers </a:t>
            </a:r>
            <a:r>
              <a:rPr lang="en-IN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programming capability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using which a user can control how and when commands are to be executed.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Programs written in shell command language are called </a:t>
            </a:r>
            <a:r>
              <a:rPr lang="en-I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shell scripts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At its simplest form a shell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script is just a sequence of commands that have been saved in a file.</a:t>
            </a:r>
          </a:p>
        </p:txBody>
      </p:sp>
    </p:spTree>
    <p:extLst>
      <p:ext uri="{BB962C8B-B14F-4D97-AF65-F5344CB8AC3E}">
        <p14:creationId xmlns:p14="http://schemas.microsoft.com/office/powerpoint/2010/main" val="19050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169" y="624110"/>
            <a:ext cx="9916444" cy="691343"/>
          </a:xfrm>
        </p:spPr>
        <p:txBody>
          <a:bodyPr/>
          <a:lstStyle/>
          <a:p>
            <a:r>
              <a:rPr lang="en-IN" dirty="0" smtClean="0"/>
              <a:t>Some use cases for Shell 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33" y="1299411"/>
            <a:ext cx="10780294" cy="461181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FF0000"/>
                </a:solidFill>
              </a:rPr>
              <a:t>How </a:t>
            </a:r>
            <a:r>
              <a:rPr lang="en-IN" sz="2400" dirty="0" smtClean="0">
                <a:solidFill>
                  <a:srgbClr val="FF0000"/>
                </a:solidFill>
              </a:rPr>
              <a:t>to use</a:t>
            </a:r>
            <a:endParaRPr lang="en-IN" sz="24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Combine </a:t>
            </a:r>
            <a:r>
              <a:rPr lang="en-IN" sz="2400" dirty="0">
                <a:solidFill>
                  <a:schemeClr val="tx1"/>
                </a:solidFill>
              </a:rPr>
              <a:t>lengthy and repetitive sequences of commands into a single, simple </a:t>
            </a:r>
            <a:r>
              <a:rPr lang="en-IN" sz="2400" dirty="0" smtClean="0">
                <a:solidFill>
                  <a:schemeClr val="tx1"/>
                </a:solidFill>
              </a:rPr>
              <a:t>command using shell </a:t>
            </a:r>
            <a:r>
              <a:rPr lang="en-IN" sz="2400" dirty="0" smtClean="0">
                <a:solidFill>
                  <a:srgbClr val="7030A0"/>
                </a:solidFill>
              </a:rPr>
              <a:t>script to work with file system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Generalize a sequence of operations on one set of data, into a </a:t>
            </a:r>
            <a:r>
              <a:rPr lang="en-IN" sz="2400" dirty="0" smtClean="0">
                <a:solidFill>
                  <a:schemeClr val="tx1"/>
                </a:solidFill>
              </a:rPr>
              <a:t>script that </a:t>
            </a:r>
            <a:r>
              <a:rPr lang="en-IN" sz="2400" dirty="0">
                <a:solidFill>
                  <a:schemeClr val="tx1"/>
                </a:solidFill>
              </a:rPr>
              <a:t>can be applied to any similar set of </a:t>
            </a:r>
            <a:r>
              <a:rPr lang="en-IN" sz="2400" dirty="0" smtClean="0">
                <a:solidFill>
                  <a:schemeClr val="tx1"/>
                </a:solidFill>
              </a:rPr>
              <a:t>data </a:t>
            </a:r>
            <a:r>
              <a:rPr lang="en-IN" sz="2400" dirty="0" smtClean="0">
                <a:solidFill>
                  <a:srgbClr val="7030A0"/>
                </a:solidFill>
              </a:rPr>
              <a:t>in text processing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r>
              <a:rPr lang="en-IN" sz="24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Create </a:t>
            </a:r>
            <a:r>
              <a:rPr lang="en-IN" sz="2400" dirty="0">
                <a:solidFill>
                  <a:srgbClr val="7030A0"/>
                </a:solidFill>
              </a:rPr>
              <a:t>new commands </a:t>
            </a:r>
            <a:r>
              <a:rPr lang="en-IN" sz="2400" dirty="0">
                <a:solidFill>
                  <a:schemeClr val="tx1"/>
                </a:solidFill>
              </a:rPr>
              <a:t>using combinations of utilities in ways the original authors never thought of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FF0000"/>
                </a:solidFill>
              </a:rPr>
              <a:t>When </a:t>
            </a:r>
            <a:r>
              <a:rPr lang="en-IN" sz="2400" dirty="0" smtClean="0">
                <a:solidFill>
                  <a:srgbClr val="FF0000"/>
                </a:solidFill>
              </a:rPr>
              <a:t>to use</a:t>
            </a:r>
            <a:endParaRPr lang="en-IN" sz="24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System </a:t>
            </a:r>
            <a:r>
              <a:rPr lang="en-IN" sz="2400" dirty="0">
                <a:solidFill>
                  <a:srgbClr val="7030A0"/>
                </a:solidFill>
              </a:rPr>
              <a:t>boot scripts </a:t>
            </a:r>
            <a:r>
              <a:rPr lang="en-IN" sz="2400" dirty="0" smtClean="0">
                <a:solidFill>
                  <a:schemeClr val="tx1"/>
                </a:solidFill>
              </a:rPr>
              <a:t>to customize Unix/Linux environment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System administrators, for automating many aspects of computer</a:t>
            </a:r>
            <a:r>
              <a:rPr lang="en-IN" sz="2400" dirty="0">
                <a:solidFill>
                  <a:srgbClr val="7030A0"/>
                </a:solidFill>
              </a:rPr>
              <a:t> maintenance</a:t>
            </a:r>
            <a:r>
              <a:rPr lang="en-IN" sz="2400" dirty="0">
                <a:solidFill>
                  <a:schemeClr val="tx1"/>
                </a:solidFill>
              </a:rPr>
              <a:t>, user </a:t>
            </a:r>
            <a:r>
              <a:rPr lang="en-IN" sz="2400" dirty="0">
                <a:solidFill>
                  <a:srgbClr val="7030A0"/>
                </a:solidFill>
              </a:rPr>
              <a:t>account </a:t>
            </a:r>
            <a:r>
              <a:rPr lang="en-IN" sz="2400" dirty="0" smtClean="0">
                <a:solidFill>
                  <a:srgbClr val="7030A0"/>
                </a:solidFill>
              </a:rPr>
              <a:t>creation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rgbClr val="7030A0"/>
                </a:solidFill>
              </a:rPr>
              <a:t>backup</a:t>
            </a:r>
            <a:r>
              <a:rPr lang="en-IN" sz="2400" dirty="0" smtClean="0">
                <a:solidFill>
                  <a:schemeClr val="tx1"/>
                </a:solidFill>
              </a:rPr>
              <a:t> procedure </a:t>
            </a:r>
            <a:r>
              <a:rPr lang="en-IN" sz="2400" dirty="0">
                <a:solidFill>
                  <a:schemeClr val="tx1"/>
                </a:solidFill>
              </a:rPr>
              <a:t>etc.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Application package installation tools </a:t>
            </a:r>
            <a:r>
              <a:rPr lang="en-IN" sz="2400" dirty="0" smtClean="0">
                <a:solidFill>
                  <a:schemeClr val="tx1"/>
                </a:solidFill>
              </a:rPr>
              <a:t>for </a:t>
            </a:r>
            <a:r>
              <a:rPr lang="en-IN" sz="2400" dirty="0" smtClean="0">
                <a:solidFill>
                  <a:srgbClr val="7030A0"/>
                </a:solidFill>
              </a:rPr>
              <a:t>initialization setup</a:t>
            </a:r>
            <a:endParaRPr lang="en-IN" sz="24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Application </a:t>
            </a:r>
            <a:r>
              <a:rPr lang="en-IN" sz="2400" dirty="0" err="1">
                <a:solidFill>
                  <a:schemeClr val="tx1"/>
                </a:solidFill>
              </a:rPr>
              <a:t>startup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scripts, to perform some repeated </a:t>
            </a:r>
            <a:r>
              <a:rPr lang="en-IN" sz="2400" dirty="0" smtClean="0">
                <a:solidFill>
                  <a:srgbClr val="7030A0"/>
                </a:solidFill>
              </a:rPr>
              <a:t>configuration</a:t>
            </a:r>
            <a:r>
              <a:rPr lang="en-IN" sz="2400" dirty="0" smtClean="0">
                <a:solidFill>
                  <a:schemeClr val="tx1"/>
                </a:solidFill>
              </a:rPr>
              <a:t> tasks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547" y="431605"/>
            <a:ext cx="4347411" cy="6271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Types of Shells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1" y="1042736"/>
            <a:ext cx="11117179" cy="567890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</a:rPr>
              <a:t>The original UNIX System shell, </a:t>
            </a:r>
            <a:r>
              <a:rPr lang="en-IN" b="1" dirty="0">
                <a:solidFill>
                  <a:srgbClr val="7030A0"/>
                </a:solidFill>
              </a:rPr>
              <a:t>sh</a:t>
            </a:r>
            <a:r>
              <a:rPr lang="en-IN" dirty="0">
                <a:solidFill>
                  <a:schemeClr val="tx1"/>
                </a:solidFill>
              </a:rPr>
              <a:t>, was written by Steve </a:t>
            </a:r>
            <a:r>
              <a:rPr lang="en-IN" dirty="0" smtClean="0">
                <a:solidFill>
                  <a:schemeClr val="tx1"/>
                </a:solidFill>
              </a:rPr>
              <a:t>Bourne in 1978, </a:t>
            </a:r>
            <a:r>
              <a:rPr lang="en-IN" dirty="0">
                <a:solidFill>
                  <a:schemeClr val="tx1"/>
                </a:solidFill>
              </a:rPr>
              <a:t>and </a:t>
            </a:r>
            <a:r>
              <a:rPr lang="en-IN" dirty="0" smtClean="0">
                <a:solidFill>
                  <a:schemeClr val="tx1"/>
                </a:solidFill>
              </a:rPr>
              <a:t>it </a:t>
            </a:r>
            <a:r>
              <a:rPr lang="en-IN" dirty="0">
                <a:solidFill>
                  <a:schemeClr val="tx1"/>
                </a:solidFill>
              </a:rPr>
              <a:t>is known </a:t>
            </a:r>
            <a:r>
              <a:rPr lang="en-IN" dirty="0" smtClean="0">
                <a:solidFill>
                  <a:schemeClr val="tx1"/>
                </a:solidFill>
              </a:rPr>
              <a:t>after his name. </a:t>
            </a:r>
            <a:r>
              <a:rPr lang="en-IN" dirty="0">
                <a:solidFill>
                  <a:schemeClr val="tx1"/>
                </a:solidFill>
              </a:rPr>
              <a:t>Because it was the first, the </a:t>
            </a:r>
            <a:r>
              <a:rPr lang="en-IN" dirty="0">
                <a:solidFill>
                  <a:srgbClr val="FF0000"/>
                </a:solidFill>
              </a:rPr>
              <a:t>Bourne shell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lacks many enhancements common to </a:t>
            </a:r>
            <a:r>
              <a:rPr lang="en-IN" dirty="0" smtClean="0">
                <a:solidFill>
                  <a:schemeClr val="tx1"/>
                </a:solidFill>
              </a:rPr>
              <a:t>the later </a:t>
            </a:r>
            <a:r>
              <a:rPr lang="en-IN" dirty="0">
                <a:solidFill>
                  <a:schemeClr val="tx1"/>
                </a:solidFill>
              </a:rPr>
              <a:t>shells. It can still be useful for certain tasks </a:t>
            </a:r>
            <a:r>
              <a:rPr lang="en-IN" dirty="0" smtClean="0">
                <a:solidFill>
                  <a:schemeClr val="tx1"/>
                </a:solidFill>
              </a:rPr>
              <a:t>such </a:t>
            </a:r>
            <a:r>
              <a:rPr lang="en-IN" dirty="0">
                <a:solidFill>
                  <a:schemeClr val="tx1"/>
                </a:solidFill>
              </a:rPr>
              <a:t>as </a:t>
            </a:r>
            <a:r>
              <a:rPr lang="en-IN" dirty="0" smtClean="0">
                <a:solidFill>
                  <a:schemeClr val="tx1"/>
                </a:solidFill>
              </a:rPr>
              <a:t>scripting, but almost </a:t>
            </a:r>
            <a:r>
              <a:rPr lang="en-IN" dirty="0">
                <a:solidFill>
                  <a:schemeClr val="tx1"/>
                </a:solidFill>
              </a:rPr>
              <a:t>all users will prefer one of the newer shells for entering commands</a:t>
            </a:r>
            <a:r>
              <a:rPr lang="en-IN" dirty="0" smtClean="0">
                <a:solidFill>
                  <a:schemeClr val="tx1"/>
                </a:solidFill>
              </a:rPr>
              <a:t>. ( part of AT&amp;T version of Unix)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rgbClr val="FF0000"/>
                </a:solidFill>
              </a:rPr>
              <a:t>C shell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b="1" dirty="0" err="1">
                <a:solidFill>
                  <a:srgbClr val="7030A0"/>
                </a:solidFill>
              </a:rPr>
              <a:t>csh</a:t>
            </a:r>
            <a:r>
              <a:rPr lang="en-IN" dirty="0">
                <a:solidFill>
                  <a:schemeClr val="tx1"/>
                </a:solidFill>
              </a:rPr>
              <a:t>, was the first attempt to enhance the original Bourne shell. The syntax was </a:t>
            </a:r>
            <a:r>
              <a:rPr lang="en-IN" dirty="0" smtClean="0">
                <a:solidFill>
                  <a:srgbClr val="1B03AD"/>
                </a:solidFill>
              </a:rPr>
              <a:t>strongly influenced </a:t>
            </a:r>
            <a:r>
              <a:rPr lang="en-IN" dirty="0">
                <a:solidFill>
                  <a:srgbClr val="1B03AD"/>
                </a:solidFill>
              </a:rPr>
              <a:t>by the C programming language</a:t>
            </a:r>
            <a:r>
              <a:rPr lang="en-IN" dirty="0">
                <a:solidFill>
                  <a:schemeClr val="tx1"/>
                </a:solidFill>
              </a:rPr>
              <a:t>. The C shell introduced the concepts of a </a:t>
            </a:r>
            <a:r>
              <a:rPr lang="en-IN" dirty="0" smtClean="0">
                <a:solidFill>
                  <a:schemeClr val="tx1"/>
                </a:solidFill>
              </a:rPr>
              <a:t>command history </a:t>
            </a:r>
            <a:r>
              <a:rPr lang="en-IN" dirty="0">
                <a:solidFill>
                  <a:schemeClr val="tx1"/>
                </a:solidFill>
              </a:rPr>
              <a:t>list, job control, and aliases. However, like </a:t>
            </a:r>
            <a:r>
              <a:rPr lang="en-IN" b="1" dirty="0">
                <a:solidFill>
                  <a:schemeClr val="tx1"/>
                </a:solidFill>
              </a:rPr>
              <a:t>sh</a:t>
            </a:r>
            <a:r>
              <a:rPr lang="en-IN" dirty="0">
                <a:solidFill>
                  <a:schemeClr val="tx1"/>
                </a:solidFill>
              </a:rPr>
              <a:t>, it lacks some important features of later shells. </a:t>
            </a:r>
            <a:r>
              <a:rPr lang="en-IN" dirty="0" smtClean="0">
                <a:solidFill>
                  <a:schemeClr val="tx1"/>
                </a:solidFill>
              </a:rPr>
              <a:t>A common </a:t>
            </a:r>
            <a:r>
              <a:rPr lang="en-IN" dirty="0">
                <a:solidFill>
                  <a:schemeClr val="tx1"/>
                </a:solidFill>
              </a:rPr>
              <a:t>complaint about </a:t>
            </a:r>
            <a:r>
              <a:rPr lang="en-IN" b="1" dirty="0" err="1">
                <a:solidFill>
                  <a:schemeClr val="tx1"/>
                </a:solidFill>
              </a:rPr>
              <a:t>csh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is that the new syntax is not compatible with the Bourne shell, and </a:t>
            </a:r>
            <a:r>
              <a:rPr lang="en-IN" dirty="0" smtClean="0">
                <a:solidFill>
                  <a:schemeClr val="tx1"/>
                </a:solidFill>
              </a:rPr>
              <a:t>so some </a:t>
            </a:r>
            <a:r>
              <a:rPr lang="en-IN" dirty="0">
                <a:solidFill>
                  <a:schemeClr val="tx1"/>
                </a:solidFill>
              </a:rPr>
              <a:t>scripts may not work properly in </a:t>
            </a:r>
            <a:r>
              <a:rPr lang="en-IN" b="1" dirty="0" err="1">
                <a:solidFill>
                  <a:schemeClr val="tx1"/>
                </a:solidFill>
              </a:rPr>
              <a:t>csh</a:t>
            </a:r>
            <a:r>
              <a:rPr lang="en-IN" dirty="0" smtClean="0">
                <a:solidFill>
                  <a:schemeClr val="tx1"/>
                </a:solidFill>
              </a:rPr>
              <a:t>. ( part of BSD version of Unix)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rgbClr val="FF0000"/>
                </a:solidFill>
              </a:rPr>
              <a:t>extended C shell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b="1" dirty="0" err="1">
                <a:solidFill>
                  <a:srgbClr val="7030A0"/>
                </a:solidFill>
              </a:rPr>
              <a:t>tcsh</a:t>
            </a:r>
            <a:r>
              <a:rPr lang="en-IN" dirty="0">
                <a:solidFill>
                  <a:schemeClr val="tx1"/>
                </a:solidFill>
              </a:rPr>
              <a:t>, has replaced </a:t>
            </a:r>
            <a:r>
              <a:rPr lang="en-IN" b="1" dirty="0" err="1">
                <a:solidFill>
                  <a:schemeClr val="tx1"/>
                </a:solidFill>
              </a:rPr>
              <a:t>csh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entirely on some versions of UNIX (including Linux). </a:t>
            </a:r>
            <a:r>
              <a:rPr lang="en-IN" dirty="0" smtClean="0">
                <a:solidFill>
                  <a:schemeClr val="tx1"/>
                </a:solidFill>
              </a:rPr>
              <a:t>It retains </a:t>
            </a:r>
            <a:r>
              <a:rPr lang="en-IN" dirty="0">
                <a:solidFill>
                  <a:schemeClr val="tx1"/>
                </a:solidFill>
              </a:rPr>
              <a:t>all the features of </a:t>
            </a:r>
            <a:r>
              <a:rPr lang="en-IN" b="1" dirty="0" err="1">
                <a:solidFill>
                  <a:schemeClr val="tx1"/>
                </a:solidFill>
              </a:rPr>
              <a:t>csh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and adds command-line editing (a very important shell feature) </a:t>
            </a:r>
            <a:r>
              <a:rPr lang="en-IN" dirty="0" smtClean="0">
                <a:solidFill>
                  <a:schemeClr val="tx1"/>
                </a:solidFill>
              </a:rPr>
              <a:t>and history </a:t>
            </a:r>
            <a:r>
              <a:rPr lang="en-IN" dirty="0">
                <a:solidFill>
                  <a:schemeClr val="tx1"/>
                </a:solidFill>
              </a:rPr>
              <a:t>completion. It is one of the more popular shells, although like </a:t>
            </a:r>
            <a:r>
              <a:rPr lang="en-IN" b="1" dirty="0" err="1">
                <a:solidFill>
                  <a:schemeClr val="tx1"/>
                </a:solidFill>
              </a:rPr>
              <a:t>csh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it has been criticized for </a:t>
            </a:r>
            <a:r>
              <a:rPr lang="en-IN" dirty="0" smtClean="0">
                <a:solidFill>
                  <a:schemeClr val="tx1"/>
                </a:solidFill>
              </a:rPr>
              <a:t>not being </a:t>
            </a:r>
            <a:r>
              <a:rPr lang="en-IN" dirty="0">
                <a:solidFill>
                  <a:schemeClr val="tx1"/>
                </a:solidFill>
              </a:rPr>
              <a:t>compatible with the Bourne shell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 err="1">
                <a:solidFill>
                  <a:srgbClr val="FF0000"/>
                </a:solidFill>
              </a:rPr>
              <a:t>Korn</a:t>
            </a:r>
            <a:r>
              <a:rPr lang="en-IN" dirty="0">
                <a:solidFill>
                  <a:srgbClr val="FF0000"/>
                </a:solidFill>
              </a:rPr>
              <a:t> shell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b="1" dirty="0" err="1">
                <a:solidFill>
                  <a:srgbClr val="7030A0"/>
                </a:solidFill>
              </a:rPr>
              <a:t>ksh</a:t>
            </a:r>
            <a:r>
              <a:rPr lang="en-IN" dirty="0">
                <a:solidFill>
                  <a:schemeClr val="tx1"/>
                </a:solidFill>
              </a:rPr>
              <a:t>, was developed at AT&amp;T Bell Laboratories by David </a:t>
            </a:r>
            <a:r>
              <a:rPr lang="en-IN" dirty="0" err="1">
                <a:solidFill>
                  <a:schemeClr val="tx1"/>
                </a:solidFill>
              </a:rPr>
              <a:t>Korn</a:t>
            </a:r>
            <a:r>
              <a:rPr lang="en-IN" dirty="0">
                <a:solidFill>
                  <a:schemeClr val="tx1"/>
                </a:solidFill>
              </a:rPr>
              <a:t>. </a:t>
            </a:r>
            <a:r>
              <a:rPr lang="en-IN" dirty="0">
                <a:solidFill>
                  <a:srgbClr val="1B03AD"/>
                </a:solidFill>
              </a:rPr>
              <a:t>Unlike the C shell, </a:t>
            </a:r>
            <a:r>
              <a:rPr lang="en-IN" dirty="0" smtClean="0">
                <a:solidFill>
                  <a:srgbClr val="1B03AD"/>
                </a:solidFill>
              </a:rPr>
              <a:t>the </a:t>
            </a:r>
            <a:r>
              <a:rPr lang="en-IN" dirty="0" err="1" smtClean="0">
                <a:solidFill>
                  <a:srgbClr val="1B03AD"/>
                </a:solidFill>
              </a:rPr>
              <a:t>Korn</a:t>
            </a:r>
            <a:r>
              <a:rPr lang="en-IN" dirty="0" smtClean="0">
                <a:solidFill>
                  <a:srgbClr val="1B03AD"/>
                </a:solidFill>
              </a:rPr>
              <a:t> </a:t>
            </a:r>
            <a:r>
              <a:rPr lang="en-IN" dirty="0">
                <a:solidFill>
                  <a:srgbClr val="1B03AD"/>
                </a:solidFill>
              </a:rPr>
              <a:t>shell has a syntax compatible with </a:t>
            </a:r>
            <a:r>
              <a:rPr lang="en-IN" b="1" dirty="0">
                <a:solidFill>
                  <a:srgbClr val="1B03AD"/>
                </a:solidFill>
              </a:rPr>
              <a:t>sh</a:t>
            </a:r>
            <a:r>
              <a:rPr lang="en-IN" dirty="0">
                <a:solidFill>
                  <a:schemeClr val="tx1"/>
                </a:solidFill>
              </a:rPr>
              <a:t>. Like </a:t>
            </a:r>
            <a:r>
              <a:rPr lang="en-IN" b="1" dirty="0" err="1">
                <a:solidFill>
                  <a:schemeClr val="tx1"/>
                </a:solidFill>
              </a:rPr>
              <a:t>tcsh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b="1" dirty="0" err="1">
                <a:solidFill>
                  <a:schemeClr val="tx1"/>
                </a:solidFill>
              </a:rPr>
              <a:t>ksh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includes a command history list, </a:t>
            </a:r>
            <a:r>
              <a:rPr lang="en-IN" dirty="0" smtClean="0">
                <a:solidFill>
                  <a:schemeClr val="tx1"/>
                </a:solidFill>
              </a:rPr>
              <a:t>job control</a:t>
            </a:r>
            <a:r>
              <a:rPr lang="en-IN" dirty="0">
                <a:solidFill>
                  <a:schemeClr val="tx1"/>
                </a:solidFill>
              </a:rPr>
              <a:t>, aliases, and command-line editing. 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rgbClr val="FF0000"/>
                </a:solidFill>
              </a:rPr>
              <a:t>Bourne Again Shell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b="1" dirty="0">
                <a:solidFill>
                  <a:srgbClr val="7030A0"/>
                </a:solidFill>
              </a:rPr>
              <a:t>bash</a:t>
            </a:r>
            <a:r>
              <a:rPr lang="en-IN" dirty="0">
                <a:solidFill>
                  <a:schemeClr val="tx1"/>
                </a:solidFill>
              </a:rPr>
              <a:t>, is part of the GNU project. It extends </a:t>
            </a:r>
            <a:r>
              <a:rPr lang="en-IN" b="1" dirty="0" err="1">
                <a:solidFill>
                  <a:schemeClr val="tx1"/>
                </a:solidFill>
              </a:rPr>
              <a:t>ksh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further, while </a:t>
            </a:r>
            <a:r>
              <a:rPr lang="en-IN" dirty="0" smtClean="0">
                <a:solidFill>
                  <a:schemeClr val="tx1"/>
                </a:solidFill>
              </a:rPr>
              <a:t>remaining compatible </a:t>
            </a:r>
            <a:r>
              <a:rPr lang="en-IN" dirty="0">
                <a:solidFill>
                  <a:schemeClr val="tx1"/>
                </a:solidFill>
              </a:rPr>
              <a:t>with the original Bourne shell syntax, and adds a few features from </a:t>
            </a:r>
            <a:r>
              <a:rPr lang="en-IN" b="1" dirty="0" err="1">
                <a:solidFill>
                  <a:schemeClr val="tx1"/>
                </a:solidFill>
              </a:rPr>
              <a:t>tcsh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as well. </a:t>
            </a:r>
            <a:r>
              <a:rPr lang="en-IN" sz="1900" b="1" dirty="0">
                <a:solidFill>
                  <a:srgbClr val="FF0000"/>
                </a:solidFill>
              </a:rPr>
              <a:t>bash</a:t>
            </a:r>
            <a:r>
              <a:rPr lang="en-IN" sz="1900" b="1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is the </a:t>
            </a:r>
            <a:r>
              <a:rPr lang="en-IN" sz="2200" dirty="0">
                <a:solidFill>
                  <a:srgbClr val="FF0000"/>
                </a:solidFill>
              </a:rPr>
              <a:t>default shell in Linux </a:t>
            </a:r>
            <a:r>
              <a:rPr lang="en-IN" dirty="0">
                <a:solidFill>
                  <a:schemeClr val="tx1"/>
                </a:solidFill>
              </a:rPr>
              <a:t>and may be the most popular shell </a:t>
            </a:r>
            <a:r>
              <a:rPr lang="en-IN" dirty="0" smtClean="0">
                <a:solidFill>
                  <a:schemeClr val="tx1"/>
                </a:solidFill>
              </a:rPr>
              <a:t>today. On </a:t>
            </a:r>
            <a:r>
              <a:rPr lang="en-IN" dirty="0">
                <a:solidFill>
                  <a:schemeClr val="tx1"/>
                </a:solidFill>
              </a:rPr>
              <a:t>some systems, the command </a:t>
            </a:r>
            <a:r>
              <a:rPr lang="en-IN" b="1" dirty="0" smtClean="0">
                <a:solidFill>
                  <a:srgbClr val="FF0000"/>
                </a:solidFill>
              </a:rPr>
              <a:t>sh </a:t>
            </a:r>
            <a:r>
              <a:rPr lang="en-IN" dirty="0" smtClean="0">
                <a:solidFill>
                  <a:srgbClr val="FF0000"/>
                </a:solidFill>
              </a:rPr>
              <a:t>will </a:t>
            </a:r>
            <a:r>
              <a:rPr lang="en-IN" dirty="0">
                <a:solidFill>
                  <a:srgbClr val="FF0000"/>
                </a:solidFill>
              </a:rPr>
              <a:t>run </a:t>
            </a:r>
            <a:r>
              <a:rPr lang="en-IN" b="1" dirty="0">
                <a:solidFill>
                  <a:srgbClr val="FF0000"/>
                </a:solidFill>
              </a:rPr>
              <a:t>bash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instead</a:t>
            </a:r>
            <a:r>
              <a:rPr lang="en-IN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295" y="529389"/>
            <a:ext cx="10395284" cy="882316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3200" dirty="0" smtClean="0">
                <a:solidFill>
                  <a:srgbClr val="FF0000"/>
                </a:solidFill>
              </a:rPr>
              <a:t>Comparison</a:t>
            </a:r>
            <a:r>
              <a:rPr lang="en-IN" sz="2400" dirty="0" smtClean="0">
                <a:solidFill>
                  <a:schemeClr val="tx1"/>
                </a:solidFill>
              </a:rPr>
              <a:t>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err="1" smtClean="0">
                <a:solidFill>
                  <a:srgbClr val="7030A0"/>
                </a:solidFill>
              </a:rPr>
              <a:t>sh</a:t>
            </a:r>
            <a:r>
              <a:rPr lang="en-IN" sz="2400" dirty="0" smtClean="0">
                <a:solidFill>
                  <a:srgbClr val="7030A0"/>
                </a:solidFill>
              </a:rPr>
              <a:t>-Bourne Shell; </a:t>
            </a:r>
            <a:r>
              <a:rPr lang="en-IN" sz="2400" dirty="0" err="1" smtClean="0">
                <a:solidFill>
                  <a:srgbClr val="7030A0"/>
                </a:solidFill>
              </a:rPr>
              <a:t>csh</a:t>
            </a:r>
            <a:r>
              <a:rPr lang="en-IN" sz="2400" dirty="0" smtClean="0">
                <a:solidFill>
                  <a:srgbClr val="7030A0"/>
                </a:solidFill>
              </a:rPr>
              <a:t>-C Shell; </a:t>
            </a:r>
            <a:r>
              <a:rPr lang="en-IN" sz="2400" dirty="0" err="1" smtClean="0">
                <a:solidFill>
                  <a:srgbClr val="7030A0"/>
                </a:solidFill>
              </a:rPr>
              <a:t>ksh-Korn</a:t>
            </a:r>
            <a:r>
              <a:rPr lang="en-IN" sz="2400" dirty="0" smtClean="0">
                <a:solidFill>
                  <a:srgbClr val="7030A0"/>
                </a:solidFill>
              </a:rPr>
              <a:t> Shell; </a:t>
            </a:r>
            <a:r>
              <a:rPr lang="en-IN" sz="2400" dirty="0" err="1" smtClean="0">
                <a:solidFill>
                  <a:srgbClr val="7030A0"/>
                </a:solidFill>
              </a:rPr>
              <a:t>tcsh</a:t>
            </a:r>
            <a:r>
              <a:rPr lang="en-IN" sz="2400" dirty="0" smtClean="0">
                <a:solidFill>
                  <a:srgbClr val="7030A0"/>
                </a:solidFill>
              </a:rPr>
              <a:t>-Extended </a:t>
            </a:r>
            <a:r>
              <a:rPr lang="en-IN" sz="2400" dirty="0">
                <a:solidFill>
                  <a:srgbClr val="7030A0"/>
                </a:solidFill>
              </a:rPr>
              <a:t>C </a:t>
            </a:r>
            <a:r>
              <a:rPr lang="en-IN" sz="2400" dirty="0" smtClean="0">
                <a:solidFill>
                  <a:srgbClr val="7030A0"/>
                </a:solidFill>
              </a:rPr>
              <a:t>Shell;  </a:t>
            </a:r>
            <a:r>
              <a:rPr lang="en-IN" sz="2400" dirty="0" smtClean="0">
                <a:solidFill>
                  <a:srgbClr val="7030A0"/>
                </a:solidFill>
              </a:rPr>
              <a:t>bash-Bourne </a:t>
            </a:r>
            <a:r>
              <a:rPr lang="en-IN" sz="2400" dirty="0">
                <a:solidFill>
                  <a:srgbClr val="7030A0"/>
                </a:solidFill>
              </a:rPr>
              <a:t>Again Shell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14" y="1573629"/>
            <a:ext cx="9211181" cy="471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6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379" y="511816"/>
            <a:ext cx="9868317" cy="56300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Your First Encounter with a Script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58" y="1058778"/>
            <a:ext cx="10764253" cy="54382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IN" sz="2200" b="1" dirty="0" smtClean="0">
                <a:solidFill>
                  <a:srgbClr val="FF0000"/>
                </a:solidFill>
              </a:rPr>
              <a:t>Creating a Script File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Using any text editor of your choice such as vi or </a:t>
            </a:r>
            <a:r>
              <a:rPr lang="en-IN" dirty="0" err="1" smtClean="0">
                <a:solidFill>
                  <a:schemeClr val="tx1"/>
                </a:solidFill>
              </a:rPr>
              <a:t>gedit</a:t>
            </a:r>
            <a:r>
              <a:rPr lang="en-IN" dirty="0" smtClean="0">
                <a:solidFill>
                  <a:schemeClr val="tx1"/>
                </a:solidFill>
              </a:rPr>
              <a:t>, create a new file hello.sh  with the following: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2060"/>
                </a:solidFill>
              </a:rPr>
              <a:t>#!/bin/bash 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2060"/>
                </a:solidFill>
              </a:rPr>
              <a:t># This is </a:t>
            </a:r>
            <a:r>
              <a:rPr lang="en-IN" dirty="0" smtClean="0">
                <a:solidFill>
                  <a:srgbClr val="002060"/>
                </a:solidFill>
              </a:rPr>
              <a:t>my First Script</a:t>
            </a:r>
            <a:endParaRPr lang="en-IN" dirty="0">
              <a:solidFill>
                <a:srgbClr val="002060"/>
              </a:solidFill>
            </a:endParaRP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2060"/>
                </a:solidFill>
              </a:rPr>
              <a:t>echo "Hello World" 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dirty="0" err="1">
                <a:solidFill>
                  <a:srgbClr val="002060"/>
                </a:solidFill>
              </a:rPr>
              <a:t>ls</a:t>
            </a:r>
            <a:r>
              <a:rPr lang="en-IN" dirty="0">
                <a:solidFill>
                  <a:srgbClr val="002060"/>
                </a:solidFill>
              </a:rPr>
              <a:t> 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002060"/>
                </a:solidFill>
              </a:rPr>
              <a:t>date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IN" sz="2200" b="1" dirty="0" smtClean="0">
                <a:solidFill>
                  <a:srgbClr val="FF0000"/>
                </a:solidFill>
              </a:rPr>
              <a:t>Executing a Script File</a:t>
            </a:r>
            <a:endParaRPr lang="en-IN" sz="2200" b="1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Use any of the following ways to execute the script file hello.sh </a:t>
            </a:r>
            <a:r>
              <a:rPr lang="en-IN" dirty="0" smtClean="0">
                <a:solidFill>
                  <a:srgbClr val="1B03AD"/>
                </a:solidFill>
              </a:rPr>
              <a:t>( invoking shell type or using dot command)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700" b="1" dirty="0">
                <a:solidFill>
                  <a:srgbClr val="7030A0"/>
                </a:solidFill>
              </a:rPr>
              <a:t>$ bash </a:t>
            </a:r>
            <a:r>
              <a:rPr lang="en-IN" sz="1700" b="1" dirty="0" smtClean="0">
                <a:solidFill>
                  <a:srgbClr val="7030A0"/>
                </a:solidFill>
              </a:rPr>
              <a:t>hello.sh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700" b="1" dirty="0">
                <a:solidFill>
                  <a:srgbClr val="7030A0"/>
                </a:solidFill>
              </a:rPr>
              <a:t>$ </a:t>
            </a:r>
            <a:r>
              <a:rPr lang="en-IN" sz="1700" b="1" dirty="0" smtClean="0">
                <a:solidFill>
                  <a:srgbClr val="7030A0"/>
                </a:solidFill>
              </a:rPr>
              <a:t>sh hello.sh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700" b="1" dirty="0">
                <a:solidFill>
                  <a:srgbClr val="7030A0"/>
                </a:solidFill>
              </a:rPr>
              <a:t>$ </a:t>
            </a:r>
            <a:r>
              <a:rPr lang="en-IN" sz="1700" b="1" dirty="0" smtClean="0">
                <a:solidFill>
                  <a:srgbClr val="7030A0"/>
                </a:solidFill>
              </a:rPr>
              <a:t>. hello.sh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Use </a:t>
            </a:r>
            <a:r>
              <a:rPr lang="en-IN" dirty="0" err="1" smtClean="0">
                <a:solidFill>
                  <a:schemeClr val="tx1"/>
                </a:solidFill>
              </a:rPr>
              <a:t>chmod</a:t>
            </a:r>
            <a:r>
              <a:rPr lang="en-IN" dirty="0" smtClean="0">
                <a:solidFill>
                  <a:schemeClr val="tx1"/>
                </a:solidFill>
              </a:rPr>
              <a:t> command to </a:t>
            </a:r>
            <a:r>
              <a:rPr lang="en-IN" dirty="0" smtClean="0">
                <a:solidFill>
                  <a:srgbClr val="1B03AD"/>
                </a:solidFill>
              </a:rPr>
              <a:t>make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the script file hello.sh </a:t>
            </a:r>
            <a:r>
              <a:rPr lang="en-IN" dirty="0" smtClean="0">
                <a:solidFill>
                  <a:srgbClr val="1B03AD"/>
                </a:solidFill>
              </a:rPr>
              <a:t>executable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700" b="1" dirty="0">
                <a:solidFill>
                  <a:srgbClr val="7030A0"/>
                </a:solidFill>
              </a:rPr>
              <a:t>$ </a:t>
            </a:r>
            <a:r>
              <a:rPr lang="en-IN" sz="1700" b="1" dirty="0" err="1">
                <a:solidFill>
                  <a:srgbClr val="7030A0"/>
                </a:solidFill>
              </a:rPr>
              <a:t>chmod</a:t>
            </a:r>
            <a:r>
              <a:rPr lang="en-IN" sz="1700" b="1" dirty="0">
                <a:solidFill>
                  <a:srgbClr val="7030A0"/>
                </a:solidFill>
              </a:rPr>
              <a:t> +x </a:t>
            </a:r>
            <a:r>
              <a:rPr lang="en-IN" sz="1700" b="1" dirty="0" smtClean="0">
                <a:solidFill>
                  <a:srgbClr val="7030A0"/>
                </a:solidFill>
              </a:rPr>
              <a:t>hello.sh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Now </a:t>
            </a:r>
            <a:r>
              <a:rPr lang="en-IN" dirty="0">
                <a:solidFill>
                  <a:schemeClr val="tx1"/>
                </a:solidFill>
              </a:rPr>
              <a:t>you can </a:t>
            </a:r>
            <a:r>
              <a:rPr lang="en-IN" dirty="0">
                <a:solidFill>
                  <a:srgbClr val="1B03AD"/>
                </a:solidFill>
              </a:rPr>
              <a:t>execute the </a:t>
            </a:r>
            <a:r>
              <a:rPr lang="en-IN" dirty="0" smtClean="0">
                <a:solidFill>
                  <a:srgbClr val="1B03AD"/>
                </a:solidFill>
              </a:rPr>
              <a:t>file like a command </a:t>
            </a:r>
            <a:r>
              <a:rPr lang="en-IN" dirty="0">
                <a:solidFill>
                  <a:schemeClr val="tx1"/>
                </a:solidFill>
              </a:rPr>
              <a:t>by typing the name of the executable </a:t>
            </a:r>
            <a:r>
              <a:rPr lang="en-IN" dirty="0" smtClean="0">
                <a:solidFill>
                  <a:schemeClr val="tx1"/>
                </a:solidFill>
              </a:rPr>
              <a:t>file and prefixing it with </a:t>
            </a:r>
            <a:r>
              <a:rPr lang="en-IN" dirty="0">
                <a:solidFill>
                  <a:schemeClr val="tx1"/>
                </a:solidFill>
              </a:rPr>
              <a:t>a </a:t>
            </a:r>
            <a:r>
              <a:rPr lang="en-IN" dirty="0" smtClean="0">
                <a:solidFill>
                  <a:schemeClr val="tx1"/>
                </a:solidFill>
              </a:rPr>
              <a:t>dot and </a:t>
            </a:r>
            <a:r>
              <a:rPr lang="en-IN" dirty="0">
                <a:solidFill>
                  <a:schemeClr val="tx1"/>
                </a:solidFill>
              </a:rPr>
              <a:t>slash combination</a:t>
            </a:r>
            <a:r>
              <a:rPr lang="en-IN" dirty="0" smtClean="0">
                <a:solidFill>
                  <a:schemeClr val="tx1"/>
                </a:solidFill>
              </a:rPr>
              <a:t> if </a:t>
            </a:r>
            <a:r>
              <a:rPr lang="en-IN" dirty="0">
                <a:solidFill>
                  <a:schemeClr val="tx1"/>
                </a:solidFill>
              </a:rPr>
              <a:t>the script is in your current </a:t>
            </a:r>
            <a:r>
              <a:rPr lang="en-IN" dirty="0" smtClean="0">
                <a:solidFill>
                  <a:schemeClr val="tx1"/>
                </a:solidFill>
              </a:rPr>
              <a:t>directory.  Here dot refers to current directory and  slash  is pathname separator. </a:t>
            </a:r>
            <a:r>
              <a:rPr lang="en-IN" dirty="0">
                <a:solidFill>
                  <a:schemeClr val="tx1"/>
                </a:solidFill>
              </a:rPr>
              <a:t>If it is in </a:t>
            </a:r>
            <a:r>
              <a:rPr lang="en-IN" dirty="0" smtClean="0">
                <a:solidFill>
                  <a:schemeClr val="tx1"/>
                </a:solidFill>
              </a:rPr>
              <a:t>a different </a:t>
            </a:r>
            <a:r>
              <a:rPr lang="en-IN" dirty="0">
                <a:solidFill>
                  <a:schemeClr val="tx1"/>
                </a:solidFill>
              </a:rPr>
              <a:t>directory, then use </a:t>
            </a:r>
            <a:r>
              <a:rPr lang="en-IN" dirty="0" smtClean="0">
                <a:solidFill>
                  <a:schemeClr val="tx1"/>
                </a:solidFill>
              </a:rPr>
              <a:t> appropriate pathname </a:t>
            </a:r>
            <a:r>
              <a:rPr lang="en-IN" dirty="0">
                <a:solidFill>
                  <a:schemeClr val="tx1"/>
                </a:solidFill>
              </a:rPr>
              <a:t>with the </a:t>
            </a:r>
            <a:r>
              <a:rPr lang="en-IN" dirty="0" smtClean="0">
                <a:solidFill>
                  <a:schemeClr val="tx1"/>
                </a:solidFill>
              </a:rPr>
              <a:t>executable script </a:t>
            </a:r>
            <a:r>
              <a:rPr lang="en-IN" dirty="0">
                <a:solidFill>
                  <a:schemeClr val="tx1"/>
                </a:solidFill>
              </a:rPr>
              <a:t>file </a:t>
            </a:r>
            <a:r>
              <a:rPr lang="en-IN" dirty="0" smtClean="0">
                <a:solidFill>
                  <a:schemeClr val="tx1"/>
                </a:solidFill>
              </a:rPr>
              <a:t>name.</a:t>
            </a:r>
            <a:endParaRPr lang="en-IN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700" b="1" dirty="0" smtClean="0">
                <a:solidFill>
                  <a:srgbClr val="7030A0"/>
                </a:solidFill>
              </a:rPr>
              <a:t>$ </a:t>
            </a:r>
            <a:r>
              <a:rPr lang="en-IN" sz="1700" b="1" dirty="0">
                <a:solidFill>
                  <a:srgbClr val="7030A0"/>
                </a:solidFill>
              </a:rPr>
              <a:t>./hello.sh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2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012" y="479731"/>
            <a:ext cx="7042484" cy="675301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Understanding the First Script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747" y="1235241"/>
            <a:ext cx="10459453" cy="498909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rgbClr val="7030A0"/>
                </a:solidFill>
              </a:rPr>
              <a:t>#!/bin/bash </a:t>
            </a:r>
            <a:r>
              <a:rPr lang="en-IN" sz="2400" dirty="0">
                <a:solidFill>
                  <a:schemeClr val="tx1"/>
                </a:solidFill>
              </a:rPr>
              <a:t>line is called the shebang line.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#! </a:t>
            </a:r>
            <a:r>
              <a:rPr lang="en-IN" sz="2400" dirty="0" smtClean="0">
                <a:solidFill>
                  <a:schemeClr val="tx1"/>
                </a:solidFill>
              </a:rPr>
              <a:t>Character sequence </a:t>
            </a:r>
            <a:r>
              <a:rPr lang="en-IN" sz="2400" dirty="0">
                <a:solidFill>
                  <a:schemeClr val="tx1"/>
                </a:solidFill>
              </a:rPr>
              <a:t>is, in fact, a special construct called a </a:t>
            </a:r>
            <a:r>
              <a:rPr lang="en-IN" sz="2400" i="1" dirty="0">
                <a:solidFill>
                  <a:srgbClr val="7030A0"/>
                </a:solidFill>
              </a:rPr>
              <a:t>shebang</a:t>
            </a:r>
            <a:r>
              <a:rPr lang="en-IN" sz="2400" dirty="0">
                <a:solidFill>
                  <a:schemeClr val="tx1"/>
                </a:solidFill>
              </a:rPr>
              <a:t>. The shebang is used to tell </a:t>
            </a:r>
            <a:r>
              <a:rPr lang="en-IN" sz="2400" dirty="0" smtClean="0">
                <a:solidFill>
                  <a:schemeClr val="tx1"/>
                </a:solidFill>
              </a:rPr>
              <a:t>the system </a:t>
            </a:r>
            <a:r>
              <a:rPr lang="en-IN" sz="2400" dirty="0">
                <a:solidFill>
                  <a:schemeClr val="tx1"/>
                </a:solidFill>
              </a:rPr>
              <a:t>the name of the interpreter that should be used to execute the script that follows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  <a:r>
              <a:rPr lang="en-IN" sz="2400" dirty="0">
                <a:solidFill>
                  <a:schemeClr val="tx1"/>
                </a:solidFill>
              </a:rPr>
              <a:t>This should always be the first line in a Shell script.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If the shell that executes your script is available by prior configurations then the shebang line can be omitted.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The next few lines in the </a:t>
            </a:r>
            <a:r>
              <a:rPr lang="en-IN" sz="2400" dirty="0" smtClean="0">
                <a:solidFill>
                  <a:schemeClr val="tx1"/>
                </a:solidFill>
              </a:rPr>
              <a:t>shell </a:t>
            </a:r>
            <a:r>
              <a:rPr lang="en-IN" sz="2400" dirty="0">
                <a:solidFill>
                  <a:schemeClr val="tx1"/>
                </a:solidFill>
              </a:rPr>
              <a:t>script are self </a:t>
            </a:r>
            <a:r>
              <a:rPr lang="en-IN" sz="2400" dirty="0" smtClean="0">
                <a:solidFill>
                  <a:schemeClr val="tx1"/>
                </a:solidFill>
              </a:rPr>
              <a:t>explanatory: </a:t>
            </a:r>
            <a:endParaRPr lang="en-I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Any </a:t>
            </a:r>
            <a:r>
              <a:rPr lang="en-IN" sz="2400" dirty="0">
                <a:solidFill>
                  <a:srgbClr val="7030A0"/>
                </a:solidFill>
              </a:rPr>
              <a:t>line starting with #</a:t>
            </a:r>
            <a:r>
              <a:rPr lang="en-IN" sz="2400" dirty="0">
                <a:solidFill>
                  <a:schemeClr val="tx1"/>
                </a:solidFill>
              </a:rPr>
              <a:t>, will be treated as a </a:t>
            </a:r>
            <a:r>
              <a:rPr lang="en-IN" sz="2400" dirty="0">
                <a:solidFill>
                  <a:srgbClr val="7030A0"/>
                </a:solidFill>
              </a:rPr>
              <a:t>comment line</a:t>
            </a:r>
            <a:r>
              <a:rPr lang="en-IN" sz="2400" dirty="0">
                <a:solidFill>
                  <a:schemeClr val="tx1"/>
                </a:solidFill>
              </a:rPr>
              <a:t>. An exception to this would be the first line with #!/bin/bash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rgbClr val="7030A0"/>
                </a:solidFill>
              </a:rPr>
              <a:t>echo</a:t>
            </a:r>
            <a:r>
              <a:rPr lang="en-IN" sz="2400" dirty="0">
                <a:solidFill>
                  <a:schemeClr val="tx1"/>
                </a:solidFill>
              </a:rPr>
              <a:t> command will print </a:t>
            </a:r>
            <a:r>
              <a:rPr lang="en-IN" sz="2400" dirty="0" err="1" smtClean="0">
                <a:solidFill>
                  <a:schemeClr val="tx1"/>
                </a:solidFill>
              </a:rPr>
              <a:t>HelloWorld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on the screen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dirty="0" err="1">
                <a:solidFill>
                  <a:srgbClr val="7030A0"/>
                </a:solidFill>
              </a:rPr>
              <a:t>ls</a:t>
            </a:r>
            <a:r>
              <a:rPr lang="en-IN" sz="2400" dirty="0">
                <a:solidFill>
                  <a:srgbClr val="7030A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command will display directory content on the console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rgbClr val="7030A0"/>
                </a:solidFill>
              </a:rPr>
              <a:t>date</a:t>
            </a:r>
            <a:r>
              <a:rPr lang="en-IN" sz="2400" dirty="0">
                <a:solidFill>
                  <a:schemeClr val="tx1"/>
                </a:solidFill>
              </a:rPr>
              <a:t> command will show the current date and time </a:t>
            </a: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File name extension </a:t>
            </a:r>
            <a:r>
              <a:rPr lang="en-IN" sz="2400" dirty="0" smtClean="0">
                <a:solidFill>
                  <a:srgbClr val="7030A0"/>
                </a:solidFill>
              </a:rPr>
              <a:t>.sh </a:t>
            </a:r>
            <a:r>
              <a:rPr lang="en-IN" sz="2400" dirty="0" smtClean="0">
                <a:solidFill>
                  <a:schemeClr val="tx1"/>
                </a:solidFill>
              </a:rPr>
              <a:t>is </a:t>
            </a:r>
            <a:r>
              <a:rPr lang="en-IN" sz="2400" dirty="0" smtClean="0">
                <a:solidFill>
                  <a:srgbClr val="7030A0"/>
                </a:solidFill>
              </a:rPr>
              <a:t>not mandatory</a:t>
            </a: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7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21" y="624110"/>
            <a:ext cx="9820191" cy="6271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Configuring </a:t>
            </a:r>
            <a:r>
              <a:rPr lang="en-IN" b="1" dirty="0" smtClean="0"/>
              <a:t>vi </a:t>
            </a:r>
            <a:r>
              <a:rPr lang="en-IN" b="1" dirty="0"/>
              <a:t>For Script Writing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63" y="1299411"/>
            <a:ext cx="10507579" cy="498909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</a:rPr>
              <a:t>Install the advanced version of </a:t>
            </a:r>
            <a:r>
              <a:rPr lang="en-IN" sz="2400" b="1" dirty="0" smtClean="0">
                <a:solidFill>
                  <a:srgbClr val="7030A0"/>
                </a:solidFill>
              </a:rPr>
              <a:t>vi</a:t>
            </a:r>
            <a:r>
              <a:rPr lang="en-IN" sz="2400" dirty="0" smtClean="0">
                <a:solidFill>
                  <a:schemeClr val="tx1"/>
                </a:solidFill>
              </a:rPr>
              <a:t> to support syntax highlighting</a:t>
            </a:r>
          </a:p>
          <a:p>
            <a:pPr lvl="1">
              <a:spcBef>
                <a:spcPts val="0"/>
              </a:spcBef>
            </a:pPr>
            <a:r>
              <a:rPr lang="en-IN" sz="2400" dirty="0" smtClean="0">
                <a:solidFill>
                  <a:srgbClr val="7030A0"/>
                </a:solidFill>
              </a:rPr>
              <a:t>$ </a:t>
            </a:r>
            <a:r>
              <a:rPr lang="en-IN" sz="2400" dirty="0" err="1" smtClean="0">
                <a:solidFill>
                  <a:srgbClr val="7030A0"/>
                </a:solidFill>
              </a:rPr>
              <a:t>sudo</a:t>
            </a:r>
            <a:r>
              <a:rPr lang="en-IN" sz="2400" dirty="0" smtClean="0">
                <a:solidFill>
                  <a:srgbClr val="7030A0"/>
                </a:solidFill>
              </a:rPr>
              <a:t>  apt   install vim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</a:rPr>
              <a:t>When your script file is open in vi/vim editor use the following configuration settings for ease script development: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Turn </a:t>
            </a:r>
            <a:r>
              <a:rPr lang="en-IN" sz="2400" dirty="0">
                <a:solidFill>
                  <a:schemeClr val="tx1"/>
                </a:solidFill>
              </a:rPr>
              <a:t>on syntax highlighting.</a:t>
            </a:r>
          </a:p>
          <a:p>
            <a:pPr lvl="1">
              <a:spcBef>
                <a:spcPts val="0"/>
              </a:spcBef>
            </a:pPr>
            <a:r>
              <a:rPr lang="en-IN" sz="2400" b="1" dirty="0" smtClean="0">
                <a:solidFill>
                  <a:schemeClr val="tx1"/>
                </a:solidFill>
              </a:rPr>
              <a:t>:</a:t>
            </a:r>
            <a:r>
              <a:rPr lang="en-IN" sz="2400" b="1" dirty="0">
                <a:solidFill>
                  <a:schemeClr val="tx1"/>
                </a:solidFill>
              </a:rPr>
              <a:t>syntax </a:t>
            </a:r>
            <a:r>
              <a:rPr lang="en-IN" sz="2400" b="1" dirty="0" smtClean="0">
                <a:solidFill>
                  <a:schemeClr val="tx1"/>
                </a:solidFill>
              </a:rPr>
              <a:t>on</a:t>
            </a:r>
            <a:endParaRPr lang="en-IN" sz="24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Turn </a:t>
            </a:r>
            <a:r>
              <a:rPr lang="en-IN" sz="2400" dirty="0">
                <a:solidFill>
                  <a:schemeClr val="tx1"/>
                </a:solidFill>
              </a:rPr>
              <a:t>on the option to highlight search results.</a:t>
            </a:r>
          </a:p>
          <a:p>
            <a:pPr lvl="1">
              <a:spcBef>
                <a:spcPts val="0"/>
              </a:spcBef>
            </a:pPr>
            <a:r>
              <a:rPr lang="en-IN" sz="2400" b="1" dirty="0" smtClean="0">
                <a:solidFill>
                  <a:schemeClr val="tx1"/>
                </a:solidFill>
              </a:rPr>
              <a:t>:</a:t>
            </a:r>
            <a:r>
              <a:rPr lang="en-IN" sz="2400" b="1" dirty="0">
                <a:solidFill>
                  <a:schemeClr val="tx1"/>
                </a:solidFill>
              </a:rPr>
              <a:t>set </a:t>
            </a:r>
            <a:r>
              <a:rPr lang="en-IN" sz="2400" b="1" dirty="0" err="1" smtClean="0">
                <a:solidFill>
                  <a:schemeClr val="tx1"/>
                </a:solidFill>
              </a:rPr>
              <a:t>hlsearch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Turn </a:t>
            </a:r>
            <a:r>
              <a:rPr lang="en-IN" sz="2400" dirty="0">
                <a:solidFill>
                  <a:schemeClr val="tx1"/>
                </a:solidFill>
              </a:rPr>
              <a:t>on the “auto indent” feature.</a:t>
            </a:r>
          </a:p>
          <a:p>
            <a:pPr lvl="1">
              <a:spcBef>
                <a:spcPts val="0"/>
              </a:spcBef>
            </a:pPr>
            <a:r>
              <a:rPr lang="en-IN" sz="2400" b="1" dirty="0" smtClean="0">
                <a:solidFill>
                  <a:schemeClr val="tx1"/>
                </a:solidFill>
              </a:rPr>
              <a:t>:</a:t>
            </a:r>
            <a:r>
              <a:rPr lang="en-IN" sz="2400" b="1" dirty="0">
                <a:solidFill>
                  <a:schemeClr val="tx1"/>
                </a:solidFill>
              </a:rPr>
              <a:t>set </a:t>
            </a:r>
            <a:r>
              <a:rPr lang="en-IN" sz="2400" b="1" dirty="0" err="1">
                <a:solidFill>
                  <a:schemeClr val="tx1"/>
                </a:solidFill>
              </a:rPr>
              <a:t>autoindent</a:t>
            </a:r>
            <a:endParaRPr lang="en-IN" sz="24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Turn </a:t>
            </a:r>
            <a:r>
              <a:rPr lang="en-IN" sz="2400" dirty="0">
                <a:solidFill>
                  <a:schemeClr val="tx1"/>
                </a:solidFill>
              </a:rPr>
              <a:t>on line numbering.</a:t>
            </a:r>
          </a:p>
          <a:p>
            <a:pPr lvl="1">
              <a:spcBef>
                <a:spcPts val="0"/>
              </a:spcBef>
            </a:pPr>
            <a:r>
              <a:rPr lang="en-IN" sz="2400" b="1" dirty="0" smtClean="0">
                <a:solidFill>
                  <a:schemeClr val="tx1"/>
                </a:solidFill>
              </a:rPr>
              <a:t>:</a:t>
            </a:r>
            <a:r>
              <a:rPr lang="en-IN" sz="2400" b="1" dirty="0">
                <a:solidFill>
                  <a:schemeClr val="tx1"/>
                </a:solidFill>
              </a:rPr>
              <a:t>set </a:t>
            </a:r>
            <a:r>
              <a:rPr lang="en-IN" sz="2400" b="1" dirty="0" smtClean="0">
                <a:solidFill>
                  <a:schemeClr val="tx1"/>
                </a:solidFill>
              </a:rPr>
              <a:t>number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sets the number of columns occupied by a tab character.</a:t>
            </a:r>
          </a:p>
          <a:p>
            <a:pPr lvl="1">
              <a:spcBef>
                <a:spcPts val="0"/>
              </a:spcBef>
            </a:pPr>
            <a:r>
              <a:rPr lang="en-IN" sz="2400" b="1" dirty="0" smtClean="0">
                <a:solidFill>
                  <a:schemeClr val="tx1"/>
                </a:solidFill>
              </a:rPr>
              <a:t>:</a:t>
            </a:r>
            <a:r>
              <a:rPr lang="en-IN" sz="2400" b="1" dirty="0">
                <a:solidFill>
                  <a:schemeClr val="tx1"/>
                </a:solidFill>
              </a:rPr>
              <a:t>set </a:t>
            </a:r>
            <a:r>
              <a:rPr lang="en-IN" sz="2400" b="1" dirty="0" err="1">
                <a:solidFill>
                  <a:schemeClr val="tx1"/>
                </a:solidFill>
              </a:rPr>
              <a:t>tabstop</a:t>
            </a:r>
            <a:r>
              <a:rPr lang="en-IN" sz="2400" b="1" dirty="0">
                <a:solidFill>
                  <a:schemeClr val="tx1"/>
                </a:solidFill>
              </a:rPr>
              <a:t>=4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6982</TotalTime>
  <Words>1303</Words>
  <Application>Microsoft Office PowerPoint</Application>
  <PresentationFormat>Custom</PresentationFormat>
  <Paragraphs>113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Theme1</vt:lpstr>
      <vt:lpstr>Custom Design</vt:lpstr>
      <vt:lpstr>School of Computer Science &amp; IT  Department of BCA</vt:lpstr>
      <vt:lpstr>Session-3</vt:lpstr>
      <vt:lpstr>Basics</vt:lpstr>
      <vt:lpstr>Some use cases for Shell Script</vt:lpstr>
      <vt:lpstr>Types of Shells</vt:lpstr>
      <vt:lpstr>PowerPoint Presentation</vt:lpstr>
      <vt:lpstr>Your First Encounter with a Script</vt:lpstr>
      <vt:lpstr>Understanding the First Script</vt:lpstr>
      <vt:lpstr>Configuring vi For Script Writing</vt:lpstr>
      <vt:lpstr>Another Simple Script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936</cp:revision>
  <cp:lastPrinted>2020-10-27T07:10:08Z</cp:lastPrinted>
  <dcterms:created xsi:type="dcterms:W3CDTF">2020-04-29T14:56:43Z</dcterms:created>
  <dcterms:modified xsi:type="dcterms:W3CDTF">2020-10-27T07:10:21Z</dcterms:modified>
</cp:coreProperties>
</file>