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1" autoAdjust="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8077200" cy="4572000"/>
          </a:xfrm>
        </p:spPr>
        <p:txBody>
          <a:bodyPr>
            <a:normAutofit fontScale="90000"/>
          </a:bodyPr>
          <a:lstStyle/>
          <a:p>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dirty="0" smtClean="0"/>
              <a:t/>
            </a:r>
            <a:br>
              <a:rPr lang="en-US" dirty="0" smtClean="0"/>
            </a:br>
            <a:endParaRPr lang="en-IN" b="1" dirty="0"/>
          </a:p>
        </p:txBody>
      </p:sp>
      <p:sp>
        <p:nvSpPr>
          <p:cNvPr id="3" name="Subtitle 2"/>
          <p:cNvSpPr>
            <a:spLocks noGrp="1"/>
          </p:cNvSpPr>
          <p:nvPr>
            <p:ph type="subTitle" idx="1"/>
          </p:nvPr>
        </p:nvSpPr>
        <p:spPr>
          <a:xfrm>
            <a:off x="914400" y="533400"/>
            <a:ext cx="6858000" cy="6019800"/>
          </a:xfrm>
        </p:spPr>
        <p:txBody>
          <a:bodyPr/>
          <a:lstStyle/>
          <a:p>
            <a:r>
              <a:rPr lang="en-IN" dirty="0"/>
              <a:t/>
            </a:r>
            <a:br>
              <a:rPr lang="en-IN" dirty="0"/>
            </a:br>
            <a:endParaRPr lang="en-IN" dirty="0" smtClean="0"/>
          </a:p>
          <a:p>
            <a:r>
              <a:rPr lang="en-US" sz="1800" b="1" dirty="0" smtClean="0">
                <a:solidFill>
                  <a:schemeClr val="tx1"/>
                </a:solidFill>
                <a:latin typeface="Times New Roman" pitchFamily="18" charset="0"/>
                <a:cs typeface="Times New Roman" pitchFamily="18" charset="0"/>
              </a:rPr>
              <a:t>UNIT - </a:t>
            </a:r>
            <a:r>
              <a:rPr lang="en-US" sz="1800" b="1" dirty="0" smtClean="0">
                <a:solidFill>
                  <a:schemeClr val="tx1"/>
                </a:solidFill>
                <a:latin typeface="Times New Roman" pitchFamily="18" charset="0"/>
                <a:cs typeface="Times New Roman" pitchFamily="18" charset="0"/>
              </a:rPr>
              <a:t>4 :TRANSACTIONS</a:t>
            </a:r>
            <a:r>
              <a:rPr lang="en-US" sz="1800" dirty="0" smtClean="0">
                <a:solidFill>
                  <a:schemeClr val="tx1"/>
                </a:solidFill>
                <a:latin typeface="Times New Roman" pitchFamily="18" charset="0"/>
                <a:cs typeface="Times New Roman" pitchFamily="18" charset="0"/>
              </a:rPr>
              <a:t/>
            </a:r>
            <a:br>
              <a:rPr lang="en-US" sz="1800" dirty="0" smtClean="0">
                <a:solidFill>
                  <a:schemeClr val="tx1"/>
                </a:solidFill>
                <a:latin typeface="Times New Roman" pitchFamily="18" charset="0"/>
                <a:cs typeface="Times New Roman" pitchFamily="18" charset="0"/>
              </a:rPr>
            </a:br>
            <a:r>
              <a:rPr lang="en-US" sz="1800" dirty="0" smtClean="0">
                <a:solidFill>
                  <a:schemeClr val="tx1"/>
                </a:solidFill>
                <a:latin typeface="Times New Roman" pitchFamily="18" charset="0"/>
                <a:cs typeface="Times New Roman" pitchFamily="18" charset="0"/>
              </a:rPr>
              <a:t> </a:t>
            </a:r>
            <a:br>
              <a:rPr lang="en-US" sz="1800" dirty="0" smtClean="0">
                <a:solidFill>
                  <a:schemeClr val="tx1"/>
                </a:solidFill>
                <a:latin typeface="Times New Roman" pitchFamily="18" charset="0"/>
                <a:cs typeface="Times New Roman" pitchFamily="18" charset="0"/>
              </a:rPr>
            </a:br>
            <a:r>
              <a:rPr lang="en-US" sz="1800" b="1" dirty="0" smtClean="0">
                <a:solidFill>
                  <a:schemeClr val="tx1"/>
                </a:solidFill>
                <a:latin typeface="Times New Roman" pitchFamily="18" charset="0"/>
                <a:cs typeface="Times New Roman" pitchFamily="18" charset="0"/>
              </a:rPr>
              <a:t>SUB </a:t>
            </a:r>
            <a:r>
              <a:rPr lang="en-US" sz="1800" b="1" dirty="0" smtClean="0">
                <a:solidFill>
                  <a:schemeClr val="tx1"/>
                </a:solidFill>
                <a:latin typeface="Times New Roman" pitchFamily="18" charset="0"/>
                <a:cs typeface="Times New Roman" pitchFamily="18" charset="0"/>
              </a:rPr>
              <a:t>:</a:t>
            </a:r>
            <a:r>
              <a:rPr lang="en-US" sz="1800" b="1" dirty="0" smtClean="0">
                <a:solidFill>
                  <a:schemeClr val="tx1"/>
                </a:solidFill>
                <a:latin typeface="Times New Roman" pitchFamily="18" charset="0"/>
                <a:cs typeface="Times New Roman" pitchFamily="18" charset="0"/>
              </a:rPr>
              <a:t>RDBMS</a:t>
            </a:r>
            <a:endParaRPr lang="en-US" sz="2400" b="1" dirty="0" smtClean="0">
              <a:solidFill>
                <a:schemeClr val="tx1"/>
              </a:solidFill>
            </a:endParaRPr>
          </a:p>
          <a:p>
            <a:r>
              <a:rPr lang="en-IN" sz="1800" b="1" dirty="0" smtClean="0">
                <a:solidFill>
                  <a:schemeClr val="tx1"/>
                </a:solidFill>
                <a:latin typeface="Times New Roman" pitchFamily="18" charset="0"/>
                <a:cs typeface="Times New Roman" pitchFamily="18" charset="0"/>
              </a:rPr>
              <a:t>Semester </a:t>
            </a:r>
            <a:r>
              <a:rPr lang="en-IN" sz="1800" b="1" dirty="0" smtClean="0">
                <a:solidFill>
                  <a:schemeClr val="tx1"/>
                </a:solidFill>
                <a:latin typeface="Times New Roman" pitchFamily="18" charset="0"/>
                <a:cs typeface="Times New Roman" pitchFamily="18" charset="0"/>
              </a:rPr>
              <a:t>:</a:t>
            </a:r>
            <a:r>
              <a:rPr lang="en-IN" sz="1800" b="1" dirty="0" smtClean="0">
                <a:solidFill>
                  <a:schemeClr val="tx1"/>
                </a:solidFill>
                <a:latin typeface="Times New Roman" pitchFamily="18" charset="0"/>
                <a:cs typeface="Times New Roman" pitchFamily="18" charset="0"/>
              </a:rPr>
              <a:t>3</a:t>
            </a:r>
            <a:r>
              <a:rPr lang="en-IN" sz="1800" b="1" baseline="30000" dirty="0" smtClean="0">
                <a:solidFill>
                  <a:schemeClr val="tx1"/>
                </a:solidFill>
                <a:latin typeface="Times New Roman" pitchFamily="18" charset="0"/>
                <a:cs typeface="Times New Roman" pitchFamily="18" charset="0"/>
              </a:rPr>
              <a:t>rd</a:t>
            </a:r>
            <a:r>
              <a:rPr lang="en-IN" sz="1800" b="1" dirty="0" smtClean="0">
                <a:solidFill>
                  <a:schemeClr val="tx1"/>
                </a:solidFill>
                <a:latin typeface="Times New Roman" pitchFamily="18" charset="0"/>
                <a:cs typeface="Times New Roman" pitchFamily="18" charset="0"/>
              </a:rPr>
              <a:t> </a:t>
            </a:r>
            <a:r>
              <a:rPr lang="en-IN" sz="1800" b="1" dirty="0" smtClean="0">
                <a:solidFill>
                  <a:schemeClr val="tx1"/>
                </a:solidFill>
                <a:latin typeface="Times New Roman" pitchFamily="18" charset="0"/>
                <a:cs typeface="Times New Roman" pitchFamily="18" charset="0"/>
              </a:rPr>
              <a:t> </a:t>
            </a:r>
            <a:r>
              <a:rPr lang="en-IN" sz="1800" b="1" dirty="0" smtClean="0">
                <a:solidFill>
                  <a:schemeClr val="tx1"/>
                </a:solidFill>
                <a:latin typeface="Times New Roman" pitchFamily="18" charset="0"/>
                <a:cs typeface="Times New Roman" pitchFamily="18" charset="0"/>
              </a:rPr>
              <a:t>sem</a:t>
            </a:r>
          </a:p>
          <a:p>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br>
              <a:rPr lang="en-US" sz="2400" dirty="0" smtClean="0">
                <a:solidFill>
                  <a:schemeClr val="tx1"/>
                </a:solidFill>
              </a:rPr>
            </a:br>
            <a:r>
              <a:rPr lang="en-US" sz="2400" b="1" dirty="0" smtClean="0">
                <a:solidFill>
                  <a:schemeClr val="tx1"/>
                </a:solidFill>
              </a:rPr>
              <a:t>  JAIN UNIVERSITY</a:t>
            </a:r>
            <a:r>
              <a:rPr lang="en-US" sz="2400" dirty="0" smtClean="0">
                <a:solidFill>
                  <a:schemeClr val="tx1"/>
                </a:solidFill>
              </a:rPr>
              <a:t/>
            </a:r>
            <a:br>
              <a:rPr lang="en-US" sz="2400" dirty="0" smtClean="0">
                <a:solidFill>
                  <a:schemeClr val="tx1"/>
                </a:solidFill>
              </a:rPr>
            </a:br>
            <a:r>
              <a:rPr lang="en-US" sz="2400" b="1" dirty="0" smtClean="0">
                <a:solidFill>
                  <a:schemeClr val="tx1"/>
                </a:solidFill>
              </a:rPr>
              <a:t>SCHOOL OF COMPUTER SCIENCE AND IT</a:t>
            </a:r>
            <a:r>
              <a:rPr lang="en-US" sz="2400" dirty="0" smtClean="0">
                <a:solidFill>
                  <a:schemeClr val="tx1"/>
                </a:solidFill>
              </a:rPr>
              <a:t/>
            </a:r>
            <a:br>
              <a:rPr lang="en-US" sz="2400" dirty="0" smtClean="0">
                <a:solidFill>
                  <a:schemeClr val="tx1"/>
                </a:solidFill>
              </a:rPr>
            </a:br>
            <a:r>
              <a:rPr lang="en-US" sz="2400" b="1" dirty="0" smtClean="0">
                <a:solidFill>
                  <a:schemeClr val="tx1"/>
                </a:solidFill>
              </a:rPr>
              <a:t>DEPARTMENT OF BCA </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IN" sz="2400" b="1" dirty="0">
              <a:solidFill>
                <a:schemeClr val="tx1"/>
              </a:solidFill>
            </a:endParaRPr>
          </a:p>
        </p:txBody>
      </p:sp>
    </p:spTree>
    <p:extLst>
      <p:ext uri="{BB962C8B-B14F-4D97-AF65-F5344CB8AC3E}">
        <p14:creationId xmlns:p14="http://schemas.microsoft.com/office/powerpoint/2010/main" xmlns="" val="90122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u="sng" dirty="0" smtClean="0"/>
              <a:t>There are four types of lock protocols available </a:t>
            </a:r>
            <a:endParaRPr lang="en-US" dirty="0"/>
          </a:p>
        </p:txBody>
      </p:sp>
      <p:sp>
        <p:nvSpPr>
          <p:cNvPr id="3" name="Content Placeholder 2"/>
          <p:cNvSpPr>
            <a:spLocks noGrp="1"/>
          </p:cNvSpPr>
          <p:nvPr>
            <p:ph idx="1"/>
          </p:nvPr>
        </p:nvSpPr>
        <p:spPr>
          <a:xfrm>
            <a:off x="457200" y="1371600"/>
            <a:ext cx="8229600" cy="4754563"/>
          </a:xfrm>
        </p:spPr>
        <p:txBody>
          <a:bodyPr/>
          <a:lstStyle/>
          <a:p>
            <a:pPr lvl="0"/>
            <a:r>
              <a:rPr lang="en-US" b="1" dirty="0" smtClean="0"/>
              <a:t>Simplistic Lock Protocol</a:t>
            </a:r>
            <a:endParaRPr lang="en-US" dirty="0" smtClean="0"/>
          </a:p>
          <a:p>
            <a:pPr lvl="0"/>
            <a:r>
              <a:rPr lang="en-US" b="1" dirty="0" smtClean="0"/>
              <a:t>Pre-claiming Lock Protocol</a:t>
            </a:r>
            <a:endParaRPr lang="en-US" dirty="0" smtClean="0"/>
          </a:p>
          <a:p>
            <a:pPr lvl="0"/>
            <a:r>
              <a:rPr lang="en-US" b="1" dirty="0" smtClean="0"/>
              <a:t>Two-Phase Locking 2PL</a:t>
            </a:r>
            <a:endParaRPr lang="en-US" dirty="0" smtClean="0"/>
          </a:p>
          <a:p>
            <a:pPr lvl="0"/>
            <a:r>
              <a:rPr lang="en-US" b="1" dirty="0" smtClean="0"/>
              <a:t>Strict Two-Phase Locking</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One-phase Locking Protocol</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smtClean="0"/>
              <a:t>this method, each transaction locks an item before use and releases the lock as soon as it has finished using it. This locking method provides for maximum concurrency but does not always enforce </a:t>
            </a:r>
            <a:r>
              <a:rPr lang="en-US" dirty="0" err="1" smtClean="0"/>
              <a:t>serializability</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Two-phase Locking Protocol</a:t>
            </a:r>
            <a:r>
              <a:rPr lang="en-US" b="1" dirty="0" smtClean="0"/>
              <a:t/>
            </a:r>
            <a:br>
              <a:rPr lang="en-US" b="1" dirty="0" smtClean="0"/>
            </a:br>
            <a:endParaRPr lang="en-US" dirty="0"/>
          </a:p>
        </p:txBody>
      </p:sp>
      <p:sp>
        <p:nvSpPr>
          <p:cNvPr id="3" name="Content Placeholder 2"/>
          <p:cNvSpPr>
            <a:spLocks noGrp="1"/>
          </p:cNvSpPr>
          <p:nvPr>
            <p:ph idx="1"/>
          </p:nvPr>
        </p:nvSpPr>
        <p:spPr>
          <a:xfrm>
            <a:off x="533400" y="914400"/>
            <a:ext cx="8153400" cy="5211763"/>
          </a:xfrm>
        </p:spPr>
        <p:txBody>
          <a:bodyPr/>
          <a:lstStyle/>
          <a:p>
            <a:pPr algn="just">
              <a:lnSpc>
                <a:spcPct val="80000"/>
              </a:lnSpc>
            </a:pPr>
            <a:r>
              <a:rPr lang="en-US" sz="2900" dirty="0" smtClean="0">
                <a:latin typeface="Times New Roman" pitchFamily="18" charset="0"/>
                <a:cs typeface="Times New Roman" pitchFamily="18" charset="0"/>
              </a:rPr>
              <a:t>In this method, all locking operations precede the first lock-release or unlock operation. The transaction comprise of two phases. In the first phase, a transaction only acquires all the locks it needs and do not release any lock. This is called the expanding or the growing phase. In the second phase, the transaction releases the locks and cannot request any new locks. This is called the shrinking phase.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Intent Locks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 </a:t>
            </a:r>
            <a:r>
              <a:rPr lang="en-US" sz="3700" dirty="0" smtClean="0">
                <a:latin typeface="Times New Roman" pitchFamily="18" charset="0"/>
                <a:cs typeface="Times New Roman" pitchFamily="18" charset="0"/>
              </a:rPr>
              <a:t>When an SQL statement in a transaction first accesses a </a:t>
            </a:r>
            <a:r>
              <a:rPr lang="en-US" sz="3700" dirty="0" err="1" smtClean="0">
                <a:latin typeface="Times New Roman" pitchFamily="18" charset="0"/>
                <a:cs typeface="Times New Roman" pitchFamily="18" charset="0"/>
              </a:rPr>
              <a:t>tablespace</a:t>
            </a:r>
            <a:r>
              <a:rPr lang="en-US" sz="3700" dirty="0" smtClean="0">
                <a:latin typeface="Times New Roman" pitchFamily="18" charset="0"/>
                <a:cs typeface="Times New Roman" pitchFamily="18" charset="0"/>
              </a:rPr>
              <a:t> with a page or row level lock, DB2 first takes a particular type of lock, called an intent lock, at the table and </a:t>
            </a:r>
            <a:r>
              <a:rPr lang="en-US" sz="3700" dirty="0" err="1" smtClean="0">
                <a:latin typeface="Times New Roman" pitchFamily="18" charset="0"/>
                <a:cs typeface="Times New Roman" pitchFamily="18" charset="0"/>
              </a:rPr>
              <a:t>tablespace</a:t>
            </a:r>
            <a:r>
              <a:rPr lang="en-US" sz="3700" dirty="0" smtClean="0">
                <a:latin typeface="Times New Roman" pitchFamily="18" charset="0"/>
                <a:cs typeface="Times New Roman" pitchFamily="18" charset="0"/>
              </a:rPr>
              <a:t> level for a segmented </a:t>
            </a:r>
            <a:r>
              <a:rPr lang="en-US" sz="3700" dirty="0" err="1" smtClean="0">
                <a:latin typeface="Times New Roman" pitchFamily="18" charset="0"/>
                <a:cs typeface="Times New Roman" pitchFamily="18" charset="0"/>
              </a:rPr>
              <a:t>tablespace</a:t>
            </a:r>
            <a:r>
              <a:rPr lang="en-US" sz="3700" dirty="0" smtClean="0">
                <a:latin typeface="Times New Roman" pitchFamily="18" charset="0"/>
                <a:cs typeface="Times New Roman" pitchFamily="18" charset="0"/>
              </a:rPr>
              <a:t> or </a:t>
            </a:r>
            <a:r>
              <a:rPr lang="en-US" sz="3700" dirty="0" err="1" smtClean="0">
                <a:latin typeface="Times New Roman" pitchFamily="18" charset="0"/>
                <a:cs typeface="Times New Roman" pitchFamily="18" charset="0"/>
              </a:rPr>
              <a:t>tablespace</a:t>
            </a:r>
            <a:r>
              <a:rPr lang="en-US" sz="3700" dirty="0" smtClean="0">
                <a:latin typeface="Times New Roman" pitchFamily="18" charset="0"/>
                <a:cs typeface="Times New Roman" pitchFamily="18" charset="0"/>
              </a:rPr>
              <a:t> level for a non-segmented </a:t>
            </a:r>
            <a:r>
              <a:rPr lang="en-US" sz="3700" dirty="0" err="1" smtClean="0">
                <a:latin typeface="Times New Roman" pitchFamily="18" charset="0"/>
                <a:cs typeface="Times New Roman" pitchFamily="18" charset="0"/>
              </a:rPr>
              <a:t>tablespace</a:t>
            </a:r>
            <a:r>
              <a:rPr lang="en-US" sz="3700" dirty="0" smtClean="0">
                <a:latin typeface="Times New Roman" pitchFamily="18" charset="0"/>
                <a:cs typeface="Times New Roman" pitchFamily="18" charset="0"/>
              </a:rPr>
              <a:t>.</a:t>
            </a:r>
          </a:p>
          <a:p>
            <a:pPr lvl="0" algn="just"/>
            <a:r>
              <a:rPr lang="en-US" sz="3700" dirty="0" smtClean="0">
                <a:latin typeface="Times New Roman" pitchFamily="18" charset="0"/>
                <a:cs typeface="Times New Roman" pitchFamily="18" charset="0"/>
              </a:rPr>
              <a:t>Intent locks do not conflict with read locks, so acquiring an intent lock does not block other transactions from reading the same row. </a:t>
            </a:r>
          </a:p>
          <a:p>
            <a:pPr lvl="0" algn="just"/>
            <a:r>
              <a:rPr lang="en-US" sz="3700" dirty="0" smtClean="0">
                <a:latin typeface="Times New Roman" pitchFamily="18" charset="0"/>
                <a:cs typeface="Times New Roman" pitchFamily="18" charset="0"/>
              </a:rPr>
              <a:t>However, intent locks do prevent other transactions from acquiring either an intent lock or a write lock on the same row, guaranteeing that the row cannot be changed by any other transaction before an update.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t>
            </a:r>
            <a:r>
              <a:rPr lang="en-US" b="1" dirty="0" err="1" smtClean="0"/>
              <a:t>Serializability</a:t>
            </a:r>
            <a:r>
              <a:rPr lang="en-US" b="1" dirty="0" smtClean="0"/>
              <a:t> in DBMS?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lgn="just">
              <a:lnSpc>
                <a:spcPct val="80000"/>
              </a:lnSpc>
            </a:pPr>
            <a:r>
              <a:rPr lang="en-US" sz="2600" dirty="0" smtClean="0">
                <a:latin typeface="Times New Roman" pitchFamily="18" charset="0"/>
                <a:cs typeface="Times New Roman" pitchFamily="18" charset="0"/>
              </a:rPr>
              <a:t>When multiple transactions are running concurrently then there is a possibility that the database may be left in an inconsistent state. </a:t>
            </a:r>
          </a:p>
          <a:p>
            <a:pPr lvl="0" algn="just">
              <a:lnSpc>
                <a:spcPct val="80000"/>
              </a:lnSpc>
            </a:pPr>
            <a:r>
              <a:rPr lang="en-US" sz="2600" dirty="0" err="1" smtClean="0">
                <a:latin typeface="Times New Roman" pitchFamily="18" charset="0"/>
                <a:cs typeface="Times New Roman" pitchFamily="18" charset="0"/>
              </a:rPr>
              <a:t>Serializability</a:t>
            </a:r>
            <a:r>
              <a:rPr lang="en-US" sz="2600" dirty="0" smtClean="0">
                <a:latin typeface="Times New Roman" pitchFamily="18" charset="0"/>
                <a:cs typeface="Times New Roman" pitchFamily="18" charset="0"/>
              </a:rPr>
              <a:t> is a concept that helps us to check which schedules are </a:t>
            </a:r>
            <a:r>
              <a:rPr lang="en-US" sz="2600" dirty="0" err="1" smtClean="0">
                <a:latin typeface="Times New Roman" pitchFamily="18" charset="0"/>
                <a:cs typeface="Times New Roman" pitchFamily="18" charset="0"/>
              </a:rPr>
              <a:t>serializable</a:t>
            </a:r>
            <a:r>
              <a:rPr lang="en-US" sz="2600" dirty="0" smtClean="0">
                <a:latin typeface="Times New Roman" pitchFamily="18" charset="0"/>
                <a:cs typeface="Times New Roman" pitchFamily="18" charset="0"/>
              </a:rPr>
              <a:t>. </a:t>
            </a:r>
          </a:p>
          <a:p>
            <a:pPr lvl="0" algn="just">
              <a:lnSpc>
                <a:spcPct val="80000"/>
              </a:lnSpc>
            </a:pPr>
            <a:r>
              <a:rPr lang="en-US" sz="2600" dirty="0" smtClean="0">
                <a:latin typeface="Times New Roman" pitchFamily="18" charset="0"/>
                <a:cs typeface="Times New Roman" pitchFamily="18" charset="0"/>
              </a:rPr>
              <a:t>A </a:t>
            </a:r>
            <a:r>
              <a:rPr lang="en-US" sz="2600" dirty="0" err="1" smtClean="0">
                <a:latin typeface="Times New Roman" pitchFamily="18" charset="0"/>
                <a:cs typeface="Times New Roman" pitchFamily="18" charset="0"/>
              </a:rPr>
              <a:t>serializable</a:t>
            </a:r>
            <a:r>
              <a:rPr lang="en-US" sz="2600" dirty="0" smtClean="0">
                <a:latin typeface="Times New Roman" pitchFamily="18" charset="0"/>
                <a:cs typeface="Times New Roman" pitchFamily="18" charset="0"/>
              </a:rPr>
              <a:t> schedule is the one that always leaves the database in consistent state</a:t>
            </a: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a:t>
            </a:r>
            <a:r>
              <a:rPr lang="en-US" b="1" dirty="0" err="1" smtClean="0"/>
              <a:t>serializable</a:t>
            </a:r>
            <a:r>
              <a:rPr lang="en-US" b="1" dirty="0" smtClean="0"/>
              <a:t> schedule?</a:t>
            </a:r>
            <a:r>
              <a:rPr lang="en-US" dirty="0" smtClean="0"/>
              <a:t/>
            </a:r>
            <a:br>
              <a:rPr lang="en-US" dirty="0" smtClean="0"/>
            </a:br>
            <a:endParaRPr lang="en-US" dirty="0"/>
          </a:p>
        </p:txBody>
      </p:sp>
      <p:sp>
        <p:nvSpPr>
          <p:cNvPr id="3" name="Content Placeholder 2"/>
          <p:cNvSpPr>
            <a:spLocks noGrp="1"/>
          </p:cNvSpPr>
          <p:nvPr>
            <p:ph idx="1"/>
          </p:nvPr>
        </p:nvSpPr>
        <p:spPr>
          <a:xfrm>
            <a:off x="304800" y="914400"/>
            <a:ext cx="8382000" cy="5211763"/>
          </a:xfrm>
        </p:spPr>
        <p:txBody>
          <a:bodyPr>
            <a:normAutofit/>
          </a:bodyPr>
          <a:lstStyle/>
          <a:p>
            <a:pPr algn="just">
              <a:lnSpc>
                <a:spcPct val="80000"/>
              </a:lnSpc>
            </a:pPr>
            <a:r>
              <a:rPr lang="en-US" sz="2600" dirty="0" smtClean="0">
                <a:latin typeface="Times New Roman" pitchFamily="18" charset="0"/>
                <a:cs typeface="Times New Roman" pitchFamily="18" charset="0"/>
              </a:rPr>
              <a:t>A </a:t>
            </a:r>
            <a:r>
              <a:rPr lang="en-US" sz="2600" dirty="0" err="1" smtClean="0">
                <a:latin typeface="Times New Roman" pitchFamily="18" charset="0"/>
                <a:cs typeface="Times New Roman" pitchFamily="18" charset="0"/>
              </a:rPr>
              <a:t>serializable</a:t>
            </a:r>
            <a:r>
              <a:rPr lang="en-US" sz="2600" dirty="0" smtClean="0">
                <a:latin typeface="Times New Roman" pitchFamily="18" charset="0"/>
                <a:cs typeface="Times New Roman" pitchFamily="18" charset="0"/>
              </a:rPr>
              <a:t> schedule always leaves the database in consistent state. </a:t>
            </a:r>
          </a:p>
          <a:p>
            <a:pPr algn="just">
              <a:lnSpc>
                <a:spcPct val="80000"/>
              </a:lnSpc>
            </a:pPr>
            <a:r>
              <a:rPr lang="en-US" sz="2600" dirty="0" smtClean="0">
                <a:latin typeface="Times New Roman" pitchFamily="18" charset="0"/>
                <a:cs typeface="Times New Roman" pitchFamily="18" charset="0"/>
              </a:rPr>
              <a:t>A serial schedule is always a </a:t>
            </a:r>
            <a:r>
              <a:rPr lang="en-US" sz="2600" dirty="0" err="1" smtClean="0">
                <a:latin typeface="Times New Roman" pitchFamily="18" charset="0"/>
                <a:cs typeface="Times New Roman" pitchFamily="18" charset="0"/>
              </a:rPr>
              <a:t>serializable</a:t>
            </a:r>
            <a:r>
              <a:rPr lang="en-US" sz="2600" dirty="0" smtClean="0">
                <a:latin typeface="Times New Roman" pitchFamily="18" charset="0"/>
                <a:cs typeface="Times New Roman" pitchFamily="18" charset="0"/>
              </a:rPr>
              <a:t> schedule because in serial schedule, a transaction only starts when the other transaction finished execution. However a non-serial schedule needs to be checked for </a:t>
            </a:r>
            <a:r>
              <a:rPr lang="en-US" sz="2600" dirty="0" err="1" smtClean="0">
                <a:latin typeface="Times New Roman" pitchFamily="18" charset="0"/>
                <a:cs typeface="Times New Roman" pitchFamily="18" charset="0"/>
              </a:rPr>
              <a:t>Serializability</a:t>
            </a:r>
            <a:r>
              <a:rPr lang="en-US" sz="2600" dirty="0" smtClean="0">
                <a:latin typeface="Times New Roman" pitchFamily="18" charset="0"/>
                <a:cs typeface="Times New Roman" pitchFamily="18" charset="0"/>
              </a:rPr>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Types of </a:t>
            </a:r>
            <a:r>
              <a:rPr lang="en-US" b="1" u="sng" dirty="0" err="1" smtClean="0"/>
              <a:t>Serializability</a:t>
            </a:r>
            <a:r>
              <a:rPr lang="en-US" b="1" u="sng"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b="1" u="sng" dirty="0" smtClean="0"/>
              <a:t>Conflict </a:t>
            </a:r>
            <a:r>
              <a:rPr lang="en-US" b="1" u="sng" dirty="0" err="1" smtClean="0"/>
              <a:t>Serializability</a:t>
            </a:r>
            <a:endParaRPr lang="en-US" dirty="0" smtClean="0"/>
          </a:p>
          <a:p>
            <a:pPr lvl="0"/>
            <a:r>
              <a:rPr lang="en-US" b="1" u="sng" dirty="0" smtClean="0"/>
              <a:t>View </a:t>
            </a:r>
            <a:r>
              <a:rPr lang="en-US" b="1" u="sng" dirty="0" err="1" smtClean="0"/>
              <a:t>Serializability</a:t>
            </a:r>
            <a:endParaRPr lang="en-US"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Deadlock:</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buNone/>
            </a:pPr>
            <a:r>
              <a:rPr lang="en-US" b="1" dirty="0" smtClean="0"/>
              <a:t> </a:t>
            </a:r>
            <a:endParaRPr lang="en-US" dirty="0" smtClean="0"/>
          </a:p>
          <a:p>
            <a:pPr lvl="0" algn="just"/>
            <a:r>
              <a:rPr lang="en-US" sz="3400" dirty="0" smtClean="0">
                <a:latin typeface="Times New Roman" pitchFamily="18" charset="0"/>
                <a:cs typeface="Times New Roman" pitchFamily="18" charset="0"/>
              </a:rPr>
              <a:t>In a multi-process system, deadlock is an unwanted situation that arises in a shared resource environment, where a process indefinitely waits for a resource that is held by another process</a:t>
            </a:r>
            <a:r>
              <a:rPr lang="en-US" sz="3400" b="1" u="sng" dirty="0" smtClean="0">
                <a:latin typeface="Times New Roman" pitchFamily="18" charset="0"/>
                <a:cs typeface="Times New Roman" pitchFamily="18" charset="0"/>
              </a:rPr>
              <a:t>.</a:t>
            </a:r>
            <a:endParaRPr lang="en-US" sz="3400" dirty="0" smtClean="0">
              <a:latin typeface="Times New Roman" pitchFamily="18" charset="0"/>
              <a:cs typeface="Times New Roman" pitchFamily="18" charset="0"/>
            </a:endParaRPr>
          </a:p>
          <a:p>
            <a:pPr lvl="0" algn="just"/>
            <a:r>
              <a:rPr lang="en-US" sz="3400" dirty="0" smtClean="0">
                <a:latin typeface="Times New Roman" pitchFamily="18" charset="0"/>
                <a:cs typeface="Times New Roman" pitchFamily="18" charset="0"/>
              </a:rPr>
              <a:t>For example, assume a set of transactions {T</a:t>
            </a:r>
            <a:r>
              <a:rPr lang="en-US" sz="3400" baseline="-25000" dirty="0" smtClean="0">
                <a:latin typeface="Times New Roman" pitchFamily="18" charset="0"/>
                <a:cs typeface="Times New Roman" pitchFamily="18" charset="0"/>
              </a:rPr>
              <a:t>0</a:t>
            </a:r>
            <a:r>
              <a:rPr lang="en-US" sz="3400" dirty="0" smtClean="0">
                <a:latin typeface="Times New Roman" pitchFamily="18" charset="0"/>
                <a:cs typeface="Times New Roman" pitchFamily="18" charset="0"/>
              </a:rPr>
              <a:t>, T</a:t>
            </a:r>
            <a:r>
              <a:rPr lang="en-US" sz="3400" baseline="-25000" dirty="0" smtClean="0">
                <a:latin typeface="Times New Roman" pitchFamily="18" charset="0"/>
                <a:cs typeface="Times New Roman" pitchFamily="18" charset="0"/>
              </a:rPr>
              <a:t>1</a:t>
            </a:r>
            <a:r>
              <a:rPr lang="en-US" sz="3400" dirty="0" smtClean="0">
                <a:latin typeface="Times New Roman" pitchFamily="18" charset="0"/>
                <a:cs typeface="Times New Roman" pitchFamily="18" charset="0"/>
              </a:rPr>
              <a:t>, T</a:t>
            </a:r>
            <a:r>
              <a:rPr lang="en-US" sz="3400" baseline="-25000" dirty="0" smtClean="0">
                <a:latin typeface="Times New Roman" pitchFamily="18" charset="0"/>
                <a:cs typeface="Times New Roman" pitchFamily="18" charset="0"/>
              </a:rPr>
              <a:t>2</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T</a:t>
            </a:r>
            <a:r>
              <a:rPr lang="en-US" sz="3400" baseline="-25000" dirty="0" err="1" smtClean="0">
                <a:latin typeface="Times New Roman" pitchFamily="18" charset="0"/>
                <a:cs typeface="Times New Roman" pitchFamily="18" charset="0"/>
              </a:rPr>
              <a:t>n</a:t>
            </a:r>
            <a:r>
              <a:rPr lang="en-US" sz="3400" dirty="0" smtClean="0">
                <a:latin typeface="Times New Roman" pitchFamily="18" charset="0"/>
                <a:cs typeface="Times New Roman" pitchFamily="18" charset="0"/>
              </a:rPr>
              <a:t>}. T</a:t>
            </a:r>
            <a:r>
              <a:rPr lang="en-US" sz="3400" baseline="-25000" dirty="0" smtClean="0">
                <a:latin typeface="Times New Roman" pitchFamily="18" charset="0"/>
                <a:cs typeface="Times New Roman" pitchFamily="18" charset="0"/>
              </a:rPr>
              <a:t>0</a:t>
            </a:r>
            <a:r>
              <a:rPr lang="en-US" sz="3400" dirty="0" smtClean="0">
                <a:latin typeface="Times New Roman" pitchFamily="18" charset="0"/>
                <a:cs typeface="Times New Roman" pitchFamily="18" charset="0"/>
              </a:rPr>
              <a:t> needs a resource X to complete its task. </a:t>
            </a:r>
          </a:p>
          <a:p>
            <a:pPr lvl="0" algn="just"/>
            <a:r>
              <a:rPr lang="en-US" sz="3400" dirty="0" smtClean="0">
                <a:latin typeface="Times New Roman" pitchFamily="18" charset="0"/>
                <a:cs typeface="Times New Roman" pitchFamily="18" charset="0"/>
              </a:rPr>
              <a:t>Resource X is held by T</a:t>
            </a:r>
            <a:r>
              <a:rPr lang="en-US" sz="3400" baseline="-25000" dirty="0" smtClean="0">
                <a:latin typeface="Times New Roman" pitchFamily="18" charset="0"/>
                <a:cs typeface="Times New Roman" pitchFamily="18" charset="0"/>
              </a:rPr>
              <a:t>1</a:t>
            </a:r>
            <a:r>
              <a:rPr lang="en-US" sz="3400" dirty="0" smtClean="0">
                <a:latin typeface="Times New Roman" pitchFamily="18" charset="0"/>
                <a:cs typeface="Times New Roman" pitchFamily="18" charset="0"/>
              </a:rPr>
              <a:t>, and T</a:t>
            </a:r>
            <a:r>
              <a:rPr lang="en-US" sz="3400" baseline="-25000" dirty="0" smtClean="0">
                <a:latin typeface="Times New Roman" pitchFamily="18" charset="0"/>
                <a:cs typeface="Times New Roman" pitchFamily="18" charset="0"/>
              </a:rPr>
              <a:t>1</a:t>
            </a:r>
            <a:r>
              <a:rPr lang="en-US" sz="3400" dirty="0" smtClean="0">
                <a:latin typeface="Times New Roman" pitchFamily="18" charset="0"/>
                <a:cs typeface="Times New Roman" pitchFamily="18" charset="0"/>
              </a:rPr>
              <a:t> is waiting for a resource Y, which is held by T</a:t>
            </a:r>
            <a:r>
              <a:rPr lang="en-US" sz="3400" baseline="-25000" dirty="0" smtClean="0">
                <a:latin typeface="Times New Roman" pitchFamily="18" charset="0"/>
                <a:cs typeface="Times New Roman" pitchFamily="18" charset="0"/>
              </a:rPr>
              <a:t>2</a:t>
            </a:r>
            <a:r>
              <a:rPr lang="en-US" sz="3400" dirty="0" smtClean="0">
                <a:latin typeface="Times New Roman" pitchFamily="18" charset="0"/>
                <a:cs typeface="Times New Roman" pitchFamily="18" charset="0"/>
              </a:rPr>
              <a:t>. T</a:t>
            </a:r>
            <a:r>
              <a:rPr lang="en-US" sz="3400" baseline="-25000" dirty="0" smtClean="0">
                <a:latin typeface="Times New Roman" pitchFamily="18" charset="0"/>
                <a:cs typeface="Times New Roman" pitchFamily="18" charset="0"/>
              </a:rPr>
              <a:t>2</a:t>
            </a:r>
            <a:r>
              <a:rPr lang="en-US" sz="3400" dirty="0" smtClean="0">
                <a:latin typeface="Times New Roman" pitchFamily="18" charset="0"/>
                <a:cs typeface="Times New Roman" pitchFamily="18" charset="0"/>
              </a:rPr>
              <a:t> is waiting for resource Z, which is held by T</a:t>
            </a:r>
            <a:r>
              <a:rPr lang="en-US" sz="3400" baseline="-25000" dirty="0" smtClean="0">
                <a:latin typeface="Times New Roman" pitchFamily="18" charset="0"/>
                <a:cs typeface="Times New Roman" pitchFamily="18" charset="0"/>
              </a:rPr>
              <a:t>0</a:t>
            </a:r>
            <a:r>
              <a:rPr lang="en-US" sz="3400" dirty="0" smtClean="0">
                <a:latin typeface="Times New Roman" pitchFamily="18" charset="0"/>
                <a:cs typeface="Times New Roman" pitchFamily="18" charset="0"/>
              </a:rPr>
              <a:t>. </a:t>
            </a:r>
          </a:p>
          <a:p>
            <a:pPr lvl="0" algn="just"/>
            <a:r>
              <a:rPr lang="en-US" sz="3400" dirty="0" smtClean="0">
                <a:latin typeface="Times New Roman" pitchFamily="18" charset="0"/>
                <a:cs typeface="Times New Roman" pitchFamily="18" charset="0"/>
              </a:rPr>
              <a:t>Thus, all the processes wait for each other to release resources. In this situation, none of the processes can finish their task. This situation is known as a deadlock.</a:t>
            </a:r>
          </a:p>
          <a:p>
            <a:pPr algn="just"/>
            <a:r>
              <a:rPr lang="en-US" sz="3400" dirty="0" smtClean="0">
                <a:latin typeface="Times New Roman" pitchFamily="18" charset="0"/>
                <a:cs typeface="Times New Roman" pitchFamily="18" charset="0"/>
              </a:rPr>
              <a:t>Deadlocks are not healthy for a system. In case a system is stuck in a deadlock, the transactions involved in the deadlock are either rolled back or restarted</a:t>
            </a:r>
            <a:endParaRPr lang="en-US" sz="3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Transaction</a:t>
            </a:r>
            <a:endParaRPr lang="en-US"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Transaction </a:t>
            </a:r>
            <a:r>
              <a:rPr lang="en-IN" dirty="0" smtClean="0">
                <a:latin typeface="Times New Roman" pitchFamily="18" charset="0"/>
                <a:cs typeface="Times New Roman" pitchFamily="18" charset="0"/>
              </a:rPr>
              <a:t>is a unit of work that is performed against a database.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Transactions </a:t>
            </a:r>
            <a:r>
              <a:rPr lang="en-IN" dirty="0" smtClean="0">
                <a:latin typeface="Times New Roman" pitchFamily="18" charset="0"/>
                <a:cs typeface="Times New Roman" pitchFamily="18" charset="0"/>
              </a:rPr>
              <a:t>are units or sequences of work accomplished in a logical order, whether in a manual fashion by a user or automatically by some sort of a database program.</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Properties of Transactions</a:t>
            </a:r>
            <a:endParaRPr lang="en-US" dirty="0"/>
          </a:p>
        </p:txBody>
      </p:sp>
      <p:sp>
        <p:nvSpPr>
          <p:cNvPr id="3" name="Content Placeholder 2"/>
          <p:cNvSpPr>
            <a:spLocks noGrp="1"/>
          </p:cNvSpPr>
          <p:nvPr>
            <p:ph idx="1"/>
          </p:nvPr>
        </p:nvSpPr>
        <p:spPr/>
        <p:txBody>
          <a:bodyPr>
            <a:normAutofit fontScale="62500" lnSpcReduction="20000"/>
          </a:bodyPr>
          <a:lstStyle/>
          <a:p>
            <a:pPr lvl="0"/>
            <a:r>
              <a:rPr lang="en-IN" sz="4100" dirty="0" smtClean="0">
                <a:latin typeface="Times New Roman" pitchFamily="18" charset="0"/>
                <a:cs typeface="Times New Roman" pitchFamily="18" charset="0"/>
              </a:rPr>
              <a:t>Atomicity − ensures that all operations within the work unit are completed successfully. Otherwise, the transaction is aborted at the point of failure and all the previous operations are rolled back to their former state.</a:t>
            </a:r>
            <a:endParaRPr lang="en-US" sz="4100" dirty="0" smtClean="0">
              <a:latin typeface="Times New Roman" pitchFamily="18" charset="0"/>
              <a:cs typeface="Times New Roman" pitchFamily="18" charset="0"/>
            </a:endParaRPr>
          </a:p>
          <a:p>
            <a:pPr lvl="0"/>
            <a:r>
              <a:rPr lang="en-IN" sz="4100" dirty="0" smtClean="0">
                <a:latin typeface="Times New Roman" pitchFamily="18" charset="0"/>
                <a:cs typeface="Times New Roman" pitchFamily="18" charset="0"/>
              </a:rPr>
              <a:t>Consistency − ensures that the database properly changes states upon a successfully committed transaction.</a:t>
            </a:r>
            <a:endParaRPr lang="en-US" sz="4100" dirty="0" smtClean="0">
              <a:latin typeface="Times New Roman" pitchFamily="18" charset="0"/>
              <a:cs typeface="Times New Roman" pitchFamily="18" charset="0"/>
            </a:endParaRPr>
          </a:p>
          <a:p>
            <a:pPr lvl="0"/>
            <a:r>
              <a:rPr lang="en-IN" sz="4100" dirty="0" smtClean="0">
                <a:latin typeface="Times New Roman" pitchFamily="18" charset="0"/>
                <a:cs typeface="Times New Roman" pitchFamily="18" charset="0"/>
              </a:rPr>
              <a:t>Isolation − enables transactions to operate independently of and transparent to each other.</a:t>
            </a:r>
            <a:endParaRPr lang="en-US" sz="4100" dirty="0" smtClean="0">
              <a:latin typeface="Times New Roman" pitchFamily="18" charset="0"/>
              <a:cs typeface="Times New Roman" pitchFamily="18" charset="0"/>
            </a:endParaRPr>
          </a:p>
          <a:p>
            <a:pPr lvl="0"/>
            <a:r>
              <a:rPr lang="en-IN" sz="4100" dirty="0" smtClean="0">
                <a:latin typeface="Times New Roman" pitchFamily="18" charset="0"/>
                <a:cs typeface="Times New Roman" pitchFamily="18" charset="0"/>
              </a:rPr>
              <a:t>Durability − ensures that the result or effect of a committed transaction persists in case of a system failure.</a:t>
            </a:r>
            <a:endParaRPr lang="en-US" sz="4100"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t="20203" r="-217"/>
          <a:stretch>
            <a:fillRect/>
          </a:stretch>
        </p:blipFill>
        <p:spPr bwMode="auto">
          <a:xfrm>
            <a:off x="702608" y="2514600"/>
            <a:ext cx="7755592" cy="3611563"/>
          </a:xfrm>
          <a:prstGeom prst="rect">
            <a:avLst/>
          </a:prstGeom>
          <a:noFill/>
          <a:ln>
            <a:noFill/>
          </a:ln>
          <a:effectLs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Transaction Control</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lnSpc>
                <a:spcPct val="80000"/>
              </a:lnSpc>
            </a:pPr>
            <a:r>
              <a:rPr lang="en-IN" sz="2600" dirty="0" smtClean="0">
                <a:latin typeface="Times New Roman" pitchFamily="18" charset="0"/>
                <a:cs typeface="Times New Roman" pitchFamily="18" charset="0"/>
              </a:rPr>
              <a:t>The following commands are used to control transactions.</a:t>
            </a:r>
            <a:endParaRPr lang="en-US" sz="2600" dirty="0" smtClean="0">
              <a:latin typeface="Times New Roman" pitchFamily="18" charset="0"/>
              <a:cs typeface="Times New Roman" pitchFamily="18" charset="0"/>
            </a:endParaRPr>
          </a:p>
          <a:p>
            <a:pPr>
              <a:lnSpc>
                <a:spcPct val="80000"/>
              </a:lnSpc>
            </a:pPr>
            <a:r>
              <a:rPr lang="en-IN" sz="2600" dirty="0" smtClean="0">
                <a:latin typeface="Times New Roman" pitchFamily="18" charset="0"/>
                <a:cs typeface="Times New Roman" pitchFamily="18" charset="0"/>
              </a:rPr>
              <a:t>COMMIT − to save the changes.</a:t>
            </a:r>
            <a:endParaRPr lang="en-US" sz="2600" dirty="0" smtClean="0">
              <a:latin typeface="Times New Roman" pitchFamily="18" charset="0"/>
              <a:cs typeface="Times New Roman" pitchFamily="18" charset="0"/>
            </a:endParaRPr>
          </a:p>
          <a:p>
            <a:pPr>
              <a:lnSpc>
                <a:spcPct val="80000"/>
              </a:lnSpc>
            </a:pPr>
            <a:r>
              <a:rPr lang="en-IN" sz="2600" dirty="0" smtClean="0">
                <a:latin typeface="Times New Roman" pitchFamily="18" charset="0"/>
                <a:cs typeface="Times New Roman" pitchFamily="18" charset="0"/>
              </a:rPr>
              <a:t>ROLLBACK − to roll back the changes.</a:t>
            </a:r>
            <a:endParaRPr lang="en-US" sz="2600" dirty="0" smtClean="0">
              <a:latin typeface="Times New Roman" pitchFamily="18" charset="0"/>
              <a:cs typeface="Times New Roman" pitchFamily="18" charset="0"/>
            </a:endParaRPr>
          </a:p>
          <a:p>
            <a:pPr>
              <a:lnSpc>
                <a:spcPct val="80000"/>
              </a:lnSpc>
            </a:pPr>
            <a:r>
              <a:rPr lang="en-IN" sz="2600" dirty="0" smtClean="0">
                <a:latin typeface="Times New Roman" pitchFamily="18" charset="0"/>
                <a:cs typeface="Times New Roman" pitchFamily="18" charset="0"/>
              </a:rPr>
              <a:t>SAVEPOINT − creates points within the groups of transactions in which to ROLLBACK.</a:t>
            </a:r>
            <a:endParaRPr lang="en-US" sz="2600" dirty="0" smtClean="0">
              <a:latin typeface="Times New Roman" pitchFamily="18" charset="0"/>
              <a:cs typeface="Times New Roman" pitchFamily="18" charset="0"/>
            </a:endParaRPr>
          </a:p>
          <a:p>
            <a:pPr>
              <a:lnSpc>
                <a:spcPct val="80000"/>
              </a:lnSpc>
            </a:pPr>
            <a:r>
              <a:rPr lang="en-IN" sz="2600" dirty="0" smtClean="0">
                <a:latin typeface="Times New Roman" pitchFamily="18" charset="0"/>
                <a:cs typeface="Times New Roman" pitchFamily="18" charset="0"/>
              </a:rPr>
              <a:t>SET TRANSACTION − Places a </a:t>
            </a:r>
            <a:r>
              <a:rPr lang="en-IN" sz="2600" dirty="0" smtClean="0">
                <a:latin typeface="Times New Roman" pitchFamily="18" charset="0"/>
                <a:cs typeface="Times New Roman" pitchFamily="18" charset="0"/>
              </a:rPr>
              <a:t>name</a:t>
            </a:r>
            <a:endParaRPr lang="en-US" sz="26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Transaction </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t="11940" r="-165"/>
          <a:stretch>
            <a:fillRect/>
          </a:stretch>
        </p:blipFill>
        <p:spPr bwMode="auto">
          <a:xfrm>
            <a:off x="1685925" y="2514600"/>
            <a:ext cx="5781675" cy="3120231"/>
          </a:xfrm>
          <a:prstGeom prst="rect">
            <a:avLst/>
          </a:prstGeom>
          <a:noFill/>
          <a:ln>
            <a:noFill/>
          </a:ln>
          <a:effectLs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Transaction </a:t>
            </a:r>
            <a:endParaRPr lang="en-US" dirty="0"/>
          </a:p>
        </p:txBody>
      </p:sp>
      <p:sp>
        <p:nvSpPr>
          <p:cNvPr id="3" name="Content Placeholder 2"/>
          <p:cNvSpPr>
            <a:spLocks noGrp="1"/>
          </p:cNvSpPr>
          <p:nvPr>
            <p:ph idx="1"/>
          </p:nvPr>
        </p:nvSpPr>
        <p:spPr>
          <a:xfrm>
            <a:off x="457200" y="1600200"/>
            <a:ext cx="8458200" cy="4953000"/>
          </a:xfrm>
        </p:spPr>
        <p:txBody>
          <a:bodyPr>
            <a:normAutofit fontScale="40000" lnSpcReduction="20000"/>
          </a:bodyPr>
          <a:lstStyle/>
          <a:p>
            <a:pPr lvl="0"/>
            <a:r>
              <a:rPr lang="en-US" sz="5100" b="1" dirty="0" smtClean="0">
                <a:latin typeface="Times New Roman" pitchFamily="18" charset="0"/>
                <a:cs typeface="Times New Roman" pitchFamily="18" charset="0"/>
              </a:rPr>
              <a:t>Active</a:t>
            </a:r>
            <a:r>
              <a:rPr lang="en-US" sz="5100" dirty="0" smtClean="0">
                <a:latin typeface="Times New Roman" pitchFamily="18" charset="0"/>
                <a:cs typeface="Times New Roman" pitchFamily="18" charset="0"/>
              </a:rPr>
              <a:t> − In this state, the transaction is being executed. This is the initial state of every transaction.</a:t>
            </a:r>
          </a:p>
          <a:p>
            <a:pPr lvl="0"/>
            <a:r>
              <a:rPr lang="en-US" sz="5100" b="1" dirty="0" smtClean="0">
                <a:latin typeface="Times New Roman" pitchFamily="18" charset="0"/>
                <a:cs typeface="Times New Roman" pitchFamily="18" charset="0"/>
              </a:rPr>
              <a:t>Partially Committed</a:t>
            </a:r>
            <a:r>
              <a:rPr lang="en-US" sz="5100" dirty="0" smtClean="0">
                <a:latin typeface="Times New Roman" pitchFamily="18" charset="0"/>
                <a:cs typeface="Times New Roman" pitchFamily="18" charset="0"/>
              </a:rPr>
              <a:t> − When a transaction executes its final operation, it is said to be in a partially committed state.</a:t>
            </a:r>
          </a:p>
          <a:p>
            <a:pPr lvl="0"/>
            <a:r>
              <a:rPr lang="en-US" sz="5100" b="1" dirty="0" smtClean="0">
                <a:latin typeface="Times New Roman" pitchFamily="18" charset="0"/>
                <a:cs typeface="Times New Roman" pitchFamily="18" charset="0"/>
              </a:rPr>
              <a:t>Committed</a:t>
            </a:r>
            <a:r>
              <a:rPr lang="en-US" sz="5100" dirty="0" smtClean="0">
                <a:latin typeface="Times New Roman" pitchFamily="18" charset="0"/>
                <a:cs typeface="Times New Roman" pitchFamily="18" charset="0"/>
              </a:rPr>
              <a:t> − If a transaction executes all its operations successfully, it is said to be committed. All its effects are now permanently established on the database system.</a:t>
            </a:r>
          </a:p>
          <a:p>
            <a:pPr lvl="0"/>
            <a:r>
              <a:rPr lang="en-US" sz="5100" b="1" dirty="0" smtClean="0">
                <a:latin typeface="Times New Roman" pitchFamily="18" charset="0"/>
                <a:cs typeface="Times New Roman" pitchFamily="18" charset="0"/>
              </a:rPr>
              <a:t>Failed</a:t>
            </a:r>
            <a:r>
              <a:rPr lang="en-US" sz="5100" dirty="0" smtClean="0">
                <a:latin typeface="Times New Roman" pitchFamily="18" charset="0"/>
                <a:cs typeface="Times New Roman" pitchFamily="18" charset="0"/>
              </a:rPr>
              <a:t> − A transaction is said to be in a failed state if any of the checks made by the database recovery system fails. A failed transaction can no longer proceed further.</a:t>
            </a:r>
          </a:p>
          <a:p>
            <a:pPr lvl="0"/>
            <a:r>
              <a:rPr lang="en-US" sz="5100" b="1" dirty="0" smtClean="0">
                <a:latin typeface="Times New Roman" pitchFamily="18" charset="0"/>
                <a:cs typeface="Times New Roman" pitchFamily="18" charset="0"/>
              </a:rPr>
              <a:t>Aborted</a:t>
            </a:r>
            <a:r>
              <a:rPr lang="en-US" sz="5100" dirty="0" smtClean="0">
                <a:latin typeface="Times New Roman" pitchFamily="18" charset="0"/>
                <a:cs typeface="Times New Roman" pitchFamily="18" charset="0"/>
              </a:rPr>
              <a:t> − If any of the checks fails and the transaction has reached a failed state, then the recovery manager rolls back all its write operations on the database to bring the database back to its original state where it was prior to the execution of the transaction. Transactions in this state are called aborted. The database recovery module can select one of the two operations after a transaction aborts −</a:t>
            </a:r>
          </a:p>
          <a:p>
            <a:pPr lvl="1"/>
            <a:r>
              <a:rPr lang="en-US" sz="5100" dirty="0" smtClean="0">
                <a:latin typeface="Times New Roman" pitchFamily="18" charset="0"/>
                <a:cs typeface="Times New Roman" pitchFamily="18" charset="0"/>
              </a:rPr>
              <a:t>Re-start the transaction</a:t>
            </a:r>
          </a:p>
          <a:p>
            <a:pPr lvl="1"/>
            <a:r>
              <a:rPr lang="en-US" sz="5100" dirty="0" smtClean="0">
                <a:latin typeface="Times New Roman" pitchFamily="18" charset="0"/>
                <a:cs typeface="Times New Roman" pitchFamily="18" charset="0"/>
              </a:rPr>
              <a:t>Kill the transaction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t>DBMS - Concurrency Control</a:t>
            </a:r>
            <a:r>
              <a:rPr lang="en-US" sz="4000" dirty="0" smtClean="0"/>
              <a:t/>
            </a:r>
            <a:br>
              <a:rPr lang="en-US" sz="4000"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lvl="0">
              <a:lnSpc>
                <a:spcPct val="90000"/>
              </a:lnSpc>
            </a:pPr>
            <a:r>
              <a:rPr lang="en-US" sz="3100" dirty="0" smtClean="0">
                <a:latin typeface="Times New Roman" pitchFamily="18" charset="0"/>
                <a:cs typeface="Times New Roman" pitchFamily="18" charset="0"/>
              </a:rPr>
              <a:t>In a multiprogramming environment where multiple transactions can be executed simultaneously, </a:t>
            </a:r>
          </a:p>
          <a:p>
            <a:pPr lvl="0">
              <a:lnSpc>
                <a:spcPct val="90000"/>
              </a:lnSpc>
            </a:pPr>
            <a:r>
              <a:rPr lang="en-US" sz="3100" dirty="0" smtClean="0">
                <a:latin typeface="Times New Roman" pitchFamily="18" charset="0"/>
                <a:cs typeface="Times New Roman" pitchFamily="18" charset="0"/>
              </a:rPr>
              <a:t>it is highly important to control the concurrency of transactions. </a:t>
            </a:r>
          </a:p>
          <a:p>
            <a:pPr lvl="0">
              <a:lnSpc>
                <a:spcPct val="90000"/>
              </a:lnSpc>
            </a:pPr>
            <a:r>
              <a:rPr lang="en-US" sz="3100" dirty="0" smtClean="0">
                <a:latin typeface="Times New Roman" pitchFamily="18" charset="0"/>
                <a:cs typeface="Times New Roman" pitchFamily="18" charset="0"/>
              </a:rPr>
              <a:t>We have concurrency control protocols to ensure atomicity, isolation, and </a:t>
            </a:r>
            <a:r>
              <a:rPr lang="en-US" sz="3100" dirty="0" err="1" smtClean="0">
                <a:latin typeface="Times New Roman" pitchFamily="18" charset="0"/>
                <a:cs typeface="Times New Roman" pitchFamily="18" charset="0"/>
              </a:rPr>
              <a:t>serializability</a:t>
            </a:r>
            <a:r>
              <a:rPr lang="en-US" sz="3100" dirty="0" smtClean="0">
                <a:latin typeface="Times New Roman" pitchFamily="18" charset="0"/>
                <a:cs typeface="Times New Roman" pitchFamily="18" charset="0"/>
              </a:rPr>
              <a:t> of concurrent transactions. </a:t>
            </a:r>
          </a:p>
          <a:p>
            <a:pPr lvl="0">
              <a:lnSpc>
                <a:spcPct val="90000"/>
              </a:lnSpc>
            </a:pPr>
            <a:r>
              <a:rPr lang="en-US" sz="3100" dirty="0" smtClean="0">
                <a:latin typeface="Times New Roman" pitchFamily="18" charset="0"/>
                <a:cs typeface="Times New Roman" pitchFamily="18" charset="0"/>
              </a:rPr>
              <a:t>Concurrency control protocols can be broadly divided into three categories −</a:t>
            </a:r>
          </a:p>
          <a:p>
            <a:pPr marL="342900" lvl="1" indent="-342900">
              <a:lnSpc>
                <a:spcPct val="90000"/>
              </a:lnSpc>
              <a:buFont typeface="Arial" pitchFamily="34" charset="0"/>
              <a:buChar char="•"/>
            </a:pPr>
            <a:r>
              <a:rPr lang="en-US" sz="3100" dirty="0" smtClean="0">
                <a:latin typeface="Times New Roman" pitchFamily="18" charset="0"/>
                <a:cs typeface="Times New Roman" pitchFamily="18" charset="0"/>
              </a:rPr>
              <a:t>Lock based protocols</a:t>
            </a:r>
          </a:p>
          <a:p>
            <a:pPr marL="342900" lvl="1" indent="-342900">
              <a:lnSpc>
                <a:spcPct val="90000"/>
              </a:lnSpc>
              <a:buFont typeface="Arial" pitchFamily="34" charset="0"/>
              <a:buChar char="•"/>
            </a:pPr>
            <a:r>
              <a:rPr lang="en-US" sz="3100" dirty="0" smtClean="0">
                <a:latin typeface="Times New Roman" pitchFamily="18" charset="0"/>
                <a:cs typeface="Times New Roman" pitchFamily="18" charset="0"/>
              </a:rPr>
              <a:t>Time stamp based protocols</a:t>
            </a:r>
          </a:p>
          <a:p>
            <a:pPr marL="342900" lvl="1" indent="-342900">
              <a:lnSpc>
                <a:spcPct val="90000"/>
              </a:lnSpc>
              <a:buFont typeface="Arial" pitchFamily="34" charset="0"/>
              <a:buChar char="•"/>
            </a:pPr>
            <a:r>
              <a:rPr lang="en-US" sz="3100" dirty="0" smtClean="0">
                <a:latin typeface="Times New Roman" pitchFamily="18" charset="0"/>
                <a:cs typeface="Times New Roman" pitchFamily="18" charset="0"/>
              </a:rPr>
              <a:t>Optimistic Concurrency Control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Lock-based Protocols</a:t>
            </a:r>
            <a:r>
              <a:rPr lang="en-US" sz="4000" dirty="0" smtClean="0"/>
              <a:t/>
            </a:r>
            <a:br>
              <a:rPr lang="en-US" sz="4000"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Database </a:t>
            </a:r>
            <a:r>
              <a:rPr lang="en-US" dirty="0" smtClean="0"/>
              <a:t>systems equipped with lock-based protocols use a mechanism by which any transaction cannot read or write data until it acquires an appropriate lock on it. </a:t>
            </a:r>
            <a:endParaRPr lang="en-US" sz="2800" dirty="0" smtClean="0"/>
          </a:p>
          <a:p>
            <a:r>
              <a:rPr lang="en-US" b="1" dirty="0" smtClean="0"/>
              <a:t>Locks are of two kinds −</a:t>
            </a:r>
            <a:endParaRPr lang="en-US" sz="2800" dirty="0" smtClean="0"/>
          </a:p>
          <a:p>
            <a:pPr lvl="0"/>
            <a:r>
              <a:rPr lang="en-US" b="1" dirty="0" smtClean="0"/>
              <a:t>Binary Locks</a:t>
            </a:r>
            <a:r>
              <a:rPr lang="en-US" dirty="0" smtClean="0"/>
              <a:t> − </a:t>
            </a:r>
            <a:endParaRPr lang="en-US" sz="2800" dirty="0" smtClean="0"/>
          </a:p>
          <a:p>
            <a:pPr lvl="1"/>
            <a:r>
              <a:rPr lang="en-US" dirty="0" smtClean="0"/>
              <a:t>A lock on a data item can be in two states; it is either locked or unlocked.</a:t>
            </a:r>
            <a:endParaRPr lang="en-US" sz="2400" dirty="0" smtClean="0"/>
          </a:p>
          <a:p>
            <a:pPr lvl="0"/>
            <a:r>
              <a:rPr lang="en-US" b="1" dirty="0" smtClean="0"/>
              <a:t>Shared/exclusive</a:t>
            </a:r>
            <a:r>
              <a:rPr lang="en-US" dirty="0" smtClean="0"/>
              <a:t> − </a:t>
            </a:r>
            <a:endParaRPr lang="en-US" sz="2800" dirty="0" smtClean="0"/>
          </a:p>
          <a:p>
            <a:pPr lvl="1"/>
            <a:r>
              <a:rPr lang="en-US" dirty="0" smtClean="0"/>
              <a:t>This type of locking mechanism differentiates the locks based on their uses. </a:t>
            </a:r>
            <a:endParaRPr lang="en-US" sz="2400" dirty="0" smtClean="0"/>
          </a:p>
          <a:p>
            <a:pPr lvl="1"/>
            <a:r>
              <a:rPr lang="en-US" dirty="0" smtClean="0"/>
              <a:t>If a lock is acquired on a data item to perform a write operation, it is an exclusive lock. </a:t>
            </a:r>
            <a:endParaRPr lang="en-US" sz="2400" dirty="0" smtClean="0"/>
          </a:p>
          <a:p>
            <a:pPr lvl="1"/>
            <a:r>
              <a:rPr lang="en-US" dirty="0" smtClean="0"/>
              <a:t>Allowing more than one transaction to write on the same data item would lead the database into an inconsistent state. </a:t>
            </a:r>
            <a:endParaRPr lang="en-US" sz="2400" dirty="0" smtClean="0"/>
          </a:p>
          <a:p>
            <a:pPr lvl="1"/>
            <a:r>
              <a:rPr lang="en-US" dirty="0" smtClean="0"/>
              <a:t>Read locks are shared because no data value is being changed.</a:t>
            </a:r>
            <a:endParaRPr lang="en-US" sz="24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371</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vt:lpstr>
      <vt:lpstr>Transaction</vt:lpstr>
      <vt:lpstr>Properties of Transactions</vt:lpstr>
      <vt:lpstr>Example</vt:lpstr>
      <vt:lpstr>Transaction Control </vt:lpstr>
      <vt:lpstr>State of Transaction </vt:lpstr>
      <vt:lpstr>State of Transaction </vt:lpstr>
      <vt:lpstr>DBMS - Concurrency Control </vt:lpstr>
      <vt:lpstr>Lock-based Protocols </vt:lpstr>
      <vt:lpstr>There are four types of lock protocols available </vt:lpstr>
      <vt:lpstr>One-phase Locking Protocol </vt:lpstr>
      <vt:lpstr>Two-phase Locking Protocol </vt:lpstr>
      <vt:lpstr>Intent Locks</vt:lpstr>
      <vt:lpstr>What is Serializability in DBMS? </vt:lpstr>
      <vt:lpstr>What is a serializable schedule? </vt:lpstr>
      <vt:lpstr>Types of Serializability: </vt:lpstr>
      <vt:lpstr>Deadlock: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user</dc:creator>
  <cp:lastModifiedBy>arun</cp:lastModifiedBy>
  <cp:revision>75</cp:revision>
  <dcterms:created xsi:type="dcterms:W3CDTF">2006-08-16T00:00:00Z</dcterms:created>
  <dcterms:modified xsi:type="dcterms:W3CDTF">2020-05-25T07:24:01Z</dcterms:modified>
</cp:coreProperties>
</file>