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321"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1" r:id="rId25"/>
    <p:sldId id="283" r:id="rId26"/>
    <p:sldId id="284" r:id="rId27"/>
    <p:sldId id="285" r:id="rId28"/>
    <p:sldId id="286" r:id="rId29"/>
    <p:sldId id="288" r:id="rId30"/>
    <p:sldId id="322" r:id="rId31"/>
    <p:sldId id="289" r:id="rId32"/>
    <p:sldId id="290" r:id="rId33"/>
    <p:sldId id="292" r:id="rId34"/>
    <p:sldId id="293" r:id="rId35"/>
    <p:sldId id="295" r:id="rId36"/>
    <p:sldId id="296" r:id="rId37"/>
    <p:sldId id="297" r:id="rId38"/>
    <p:sldId id="298" r:id="rId39"/>
    <p:sldId id="299" r:id="rId40"/>
    <p:sldId id="300" r:id="rId41"/>
    <p:sldId id="301" r:id="rId42"/>
    <p:sldId id="302" r:id="rId43"/>
    <p:sldId id="303"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260" r:id="rId61"/>
    <p:sldId id="324" r:id="rId62"/>
    <p:sldId id="325" r:id="rId63"/>
    <p:sldId id="326" r:id="rId64"/>
    <p:sldId id="327" r:id="rId65"/>
    <p:sldId id="328" r:id="rId66"/>
    <p:sldId id="329" r:id="rId67"/>
    <p:sldId id="330" r:id="rId68"/>
    <p:sldId id="331" r:id="rId69"/>
    <p:sldId id="323" r:id="rId70"/>
    <p:sldId id="332"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4" d="100"/>
          <a:sy n="64" d="100"/>
        </p:scale>
        <p:origin x="-1482"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376C5C7-5192-48E9-810B-684E805BF277}" type="datetimeFigureOut">
              <a:rPr lang="en-IN" smtClean="0"/>
              <a:t>30-04-2020</a:t>
            </a:fld>
            <a:endParaRPr lang="en-IN" dirty="0"/>
          </a:p>
        </p:txBody>
      </p:sp>
      <p:sp>
        <p:nvSpPr>
          <p:cNvPr id="20" name="Footer Placeholder 19"/>
          <p:cNvSpPr>
            <a:spLocks noGrp="1"/>
          </p:cNvSpPr>
          <p:nvPr>
            <p:ph type="ftr" sz="quarter" idx="11"/>
          </p:nvPr>
        </p:nvSpPr>
        <p:spPr/>
        <p:txBody>
          <a:bodyPr/>
          <a:lstStyle>
            <a:extLst/>
          </a:lstStyle>
          <a:p>
            <a:endParaRPr lang="en-IN" dirty="0"/>
          </a:p>
        </p:txBody>
      </p:sp>
      <p:sp>
        <p:nvSpPr>
          <p:cNvPr id="10" name="Slide Number Placeholder 9"/>
          <p:cNvSpPr>
            <a:spLocks noGrp="1"/>
          </p:cNvSpPr>
          <p:nvPr>
            <p:ph type="sldNum" sz="quarter" idx="12"/>
          </p:nvPr>
        </p:nvSpPr>
        <p:spPr/>
        <p:txBody>
          <a:bodyPr/>
          <a:lstStyle>
            <a:extLst/>
          </a:lstStyle>
          <a:p>
            <a:fld id="{74405986-1AF0-422D-BAA7-EBE8E848C081}" type="slidenum">
              <a:rPr lang="en-IN" smtClean="0"/>
              <a:t>‹#›</a:t>
            </a:fld>
            <a:endParaRPr lang="en-IN"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76C5C7-5192-48E9-810B-684E805BF277}" type="datetimeFigureOut">
              <a:rPr lang="en-IN" smtClean="0"/>
              <a:t>30-04-2020</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74405986-1AF0-422D-BAA7-EBE8E848C081}"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76C5C7-5192-48E9-810B-684E805BF277}" type="datetimeFigureOut">
              <a:rPr lang="en-IN" smtClean="0"/>
              <a:t>30-04-2020</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74405986-1AF0-422D-BAA7-EBE8E848C081}"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76C5C7-5192-48E9-810B-684E805BF277}" type="datetimeFigureOut">
              <a:rPr lang="en-IN" smtClean="0"/>
              <a:t>30-04-2020</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74405986-1AF0-422D-BAA7-EBE8E848C081}"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376C5C7-5192-48E9-810B-684E805BF277}" type="datetimeFigureOut">
              <a:rPr lang="en-IN" smtClean="0"/>
              <a:t>30-04-2020</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74405986-1AF0-422D-BAA7-EBE8E848C081}" type="slidenum">
              <a:rPr lang="en-IN" smtClean="0"/>
              <a:t>‹#›</a:t>
            </a:fld>
            <a:endParaRPr lang="en-IN"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376C5C7-5192-48E9-810B-684E805BF277}" type="datetimeFigureOut">
              <a:rPr lang="en-IN" smtClean="0"/>
              <a:t>30-04-2020</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74405986-1AF0-422D-BAA7-EBE8E848C081}"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376C5C7-5192-48E9-810B-684E805BF277}" type="datetimeFigureOut">
              <a:rPr lang="en-IN" smtClean="0"/>
              <a:t>30-04-2020</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74405986-1AF0-422D-BAA7-EBE8E848C081}"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376C5C7-5192-48E9-810B-684E805BF277}" type="datetimeFigureOut">
              <a:rPr lang="en-IN" smtClean="0"/>
              <a:t>30-04-2020</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74405986-1AF0-422D-BAA7-EBE8E848C081}"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0376C5C7-5192-48E9-810B-684E805BF277}" type="datetimeFigureOut">
              <a:rPr lang="en-IN" smtClean="0"/>
              <a:t>30-04-2020</a:t>
            </a:fld>
            <a:endParaRPr lang="en-IN" dirty="0"/>
          </a:p>
        </p:txBody>
      </p:sp>
      <p:sp>
        <p:nvSpPr>
          <p:cNvPr id="3" name="Footer Placeholder 2"/>
          <p:cNvSpPr>
            <a:spLocks noGrp="1"/>
          </p:cNvSpPr>
          <p:nvPr>
            <p:ph type="ftr" sz="quarter" idx="11"/>
          </p:nvPr>
        </p:nvSpPr>
        <p:spPr/>
        <p:txBody>
          <a:bodyPr/>
          <a:lstStyle>
            <a:extLst/>
          </a:lstStyle>
          <a:p>
            <a:endParaRPr lang="en-IN" dirty="0"/>
          </a:p>
        </p:txBody>
      </p:sp>
      <p:sp>
        <p:nvSpPr>
          <p:cNvPr id="4" name="Slide Number Placeholder 3"/>
          <p:cNvSpPr>
            <a:spLocks noGrp="1"/>
          </p:cNvSpPr>
          <p:nvPr>
            <p:ph type="sldNum" sz="quarter" idx="12"/>
          </p:nvPr>
        </p:nvSpPr>
        <p:spPr/>
        <p:txBody>
          <a:bodyPr/>
          <a:lstStyle>
            <a:extLst/>
          </a:lstStyle>
          <a:p>
            <a:fld id="{74405986-1AF0-422D-BAA7-EBE8E848C081}" type="slidenum">
              <a:rPr lang="en-IN" smtClean="0"/>
              <a:t>‹#›</a:t>
            </a:fld>
            <a:endParaRPr lang="en-IN"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376C5C7-5192-48E9-810B-684E805BF277}" type="datetimeFigureOut">
              <a:rPr lang="en-IN" smtClean="0"/>
              <a:t>30-04-2020</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74405986-1AF0-422D-BAA7-EBE8E848C081}"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376C5C7-5192-48E9-810B-684E805BF277}" type="datetimeFigureOut">
              <a:rPr lang="en-IN" smtClean="0"/>
              <a:t>30-04-2020</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74405986-1AF0-422D-BAA7-EBE8E848C081}" type="slidenum">
              <a:rPr lang="en-IN" smtClean="0"/>
              <a:t>‹#›</a:t>
            </a:fld>
            <a:endParaRPr lang="en-IN"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376C5C7-5192-48E9-810B-684E805BF277}" type="datetimeFigureOut">
              <a:rPr lang="en-IN" smtClean="0"/>
              <a:t>30-04-2020</a:t>
            </a:fld>
            <a:endParaRPr lang="en-IN"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4405986-1AF0-422D-BAA7-EBE8E848C081}" type="slidenum">
              <a:rPr lang="en-IN" smtClean="0"/>
              <a:t>‹#›</a:t>
            </a:fld>
            <a:endParaRPr lang="en-IN"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640" y="4581128"/>
            <a:ext cx="7406640" cy="1472184"/>
          </a:xfrm>
        </p:spPr>
        <p:txBody>
          <a:bodyPr>
            <a:normAutofit/>
          </a:bodyPr>
          <a:lstStyle/>
          <a:p>
            <a:r>
              <a:rPr lang="en-IN" dirty="0" smtClean="0"/>
              <a:t>     </a:t>
            </a:r>
            <a:r>
              <a:rPr lang="en-IN" sz="3600" b="1" dirty="0" smtClean="0">
                <a:solidFill>
                  <a:srgbClr val="C00000"/>
                </a:solidFill>
                <a:latin typeface="Times New Roman" pitchFamily="18" charset="0"/>
                <a:cs typeface="Times New Roman" pitchFamily="18" charset="0"/>
              </a:rPr>
              <a:t>UNIT </a:t>
            </a:r>
            <a:r>
              <a:rPr lang="en-IN" sz="3600" b="1" dirty="0" smtClean="0">
                <a:solidFill>
                  <a:srgbClr val="C00000"/>
                </a:solidFill>
                <a:latin typeface="Times New Roman" pitchFamily="18" charset="0"/>
                <a:cs typeface="Times New Roman" pitchFamily="18" charset="0"/>
              </a:rPr>
              <a:t>- 1 : INTRODUCTION</a:t>
            </a:r>
            <a:r>
              <a:rPr lang="en-IN" dirty="0" smtClean="0"/>
              <a:t>		</a:t>
            </a:r>
            <a:endParaRPr lang="en-IN" dirty="0"/>
          </a:p>
        </p:txBody>
      </p:sp>
      <p:sp>
        <p:nvSpPr>
          <p:cNvPr id="3" name="Subtitle 2"/>
          <p:cNvSpPr>
            <a:spLocks noGrp="1"/>
          </p:cNvSpPr>
          <p:nvPr>
            <p:ph type="subTitle" idx="1"/>
          </p:nvPr>
        </p:nvSpPr>
        <p:spPr>
          <a:xfrm>
            <a:off x="1187624" y="3212976"/>
            <a:ext cx="7406640" cy="1224136"/>
          </a:xfrm>
        </p:spPr>
        <p:txBody>
          <a:bodyPr>
            <a:normAutofit/>
          </a:bodyPr>
          <a:lstStyle/>
          <a:p>
            <a:pPr algn="ctr"/>
            <a:r>
              <a:rPr lang="en-IN" sz="3200" b="1" dirty="0" smtClean="0">
                <a:solidFill>
                  <a:srgbClr val="0070C0"/>
                </a:solidFill>
                <a:latin typeface="Times New Roman" pitchFamily="18" charset="0"/>
                <a:cs typeface="Times New Roman" pitchFamily="18" charset="0"/>
              </a:rPr>
              <a:t>SUB : RDBMS</a:t>
            </a:r>
          </a:p>
          <a:p>
            <a:pPr algn="ctr"/>
            <a:r>
              <a:rPr lang="en-IN" sz="3200" b="1" dirty="0" smtClean="0">
                <a:solidFill>
                  <a:srgbClr val="0070C0"/>
                </a:solidFill>
                <a:latin typeface="Times New Roman" pitchFamily="18" charset="0"/>
                <a:cs typeface="Times New Roman" pitchFamily="18" charset="0"/>
              </a:rPr>
              <a:t>SUB CODE : 16BCA3C02</a:t>
            </a:r>
            <a:endParaRPr lang="en-IN" sz="3200" b="1" dirty="0">
              <a:solidFill>
                <a:srgbClr val="0070C0"/>
              </a:solidFill>
              <a:latin typeface="Times New Roman" pitchFamily="18" charset="0"/>
              <a:cs typeface="Times New Roman" pitchFamily="18" charset="0"/>
            </a:endParaRPr>
          </a:p>
        </p:txBody>
      </p:sp>
      <p:sp>
        <p:nvSpPr>
          <p:cNvPr id="4" name="TextBox 3"/>
          <p:cNvSpPr txBox="1"/>
          <p:nvPr/>
        </p:nvSpPr>
        <p:spPr>
          <a:xfrm>
            <a:off x="1526848" y="1700808"/>
            <a:ext cx="6503192" cy="1200329"/>
          </a:xfrm>
          <a:prstGeom prst="rect">
            <a:avLst/>
          </a:prstGeom>
          <a:noFill/>
        </p:spPr>
        <p:txBody>
          <a:bodyPr wrap="none" rtlCol="0">
            <a:spAutoFit/>
          </a:bodyPr>
          <a:lstStyle/>
          <a:p>
            <a:pPr algn="ctr"/>
            <a:r>
              <a:rPr lang="en-IN" sz="2400" b="1" dirty="0" smtClean="0">
                <a:latin typeface="Times New Roman" pitchFamily="18" charset="0"/>
                <a:cs typeface="Times New Roman" pitchFamily="18" charset="0"/>
              </a:rPr>
              <a:t>  JAIN UNIVERSITY</a:t>
            </a:r>
          </a:p>
          <a:p>
            <a:pPr algn="ctr"/>
            <a:r>
              <a:rPr lang="en-IN" sz="2400" b="1" dirty="0" smtClean="0">
                <a:latin typeface="Times New Roman" pitchFamily="18" charset="0"/>
                <a:cs typeface="Times New Roman" pitchFamily="18" charset="0"/>
              </a:rPr>
              <a:t> SCHOOL OF COMPUTER SCIENCE AND IT</a:t>
            </a:r>
          </a:p>
          <a:p>
            <a:pPr algn="ctr"/>
            <a:r>
              <a:rPr lang="en-IN" sz="2400" b="1" dirty="0" smtClean="0">
                <a:latin typeface="Times New Roman" pitchFamily="18" charset="0"/>
                <a:cs typeface="Times New Roman" pitchFamily="18" charset="0"/>
              </a:rPr>
              <a:t>DEPARTMENT OF BCA</a:t>
            </a:r>
            <a:endParaRPr lang="en-IN" sz="2400" b="1" dirty="0">
              <a:latin typeface="Times New Roman" pitchFamily="18" charset="0"/>
              <a:cs typeface="Times New Roman" pitchFamily="18" charset="0"/>
            </a:endParaRPr>
          </a:p>
        </p:txBody>
      </p:sp>
      <p:pic>
        <p:nvPicPr>
          <p:cNvPr id="5" name="image1.png" title="Image"/>
          <p:cNvPicPr preferRelativeResize="0"/>
          <p:nvPr/>
        </p:nvPicPr>
        <p:blipFill>
          <a:blip r:embed="rId2" cstate="print"/>
          <a:stretch>
            <a:fillRect/>
          </a:stretch>
        </p:blipFill>
        <p:spPr>
          <a:xfrm>
            <a:off x="3275856" y="908720"/>
            <a:ext cx="2595767" cy="639316"/>
          </a:xfrm>
          <a:prstGeom prst="rect">
            <a:avLst/>
          </a:prstGeom>
          <a:noFill/>
        </p:spPr>
      </p:pic>
    </p:spTree>
    <p:extLst>
      <p:ext uri="{BB962C8B-B14F-4D97-AF65-F5344CB8AC3E}">
        <p14:creationId xmlns:p14="http://schemas.microsoft.com/office/powerpoint/2010/main" val="10879781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a:bodyPr>
          <a:lstStyle/>
          <a:p>
            <a:pPr marL="82296" indent="0">
              <a:buNone/>
            </a:pPr>
            <a:r>
              <a:rPr lang="en-IN" b="1" dirty="0">
                <a:latin typeface="Times New Roman" pitchFamily="18" charset="0"/>
                <a:cs typeface="Times New Roman" pitchFamily="18" charset="0"/>
              </a:rPr>
              <a:t>Characteristics of the Database Approach</a:t>
            </a:r>
            <a:r>
              <a:rPr lang="en-IN" b="1" dirty="0" smtClean="0">
                <a:latin typeface="Times New Roman" pitchFamily="18" charset="0"/>
                <a:cs typeface="Times New Roman" pitchFamily="18" charset="0"/>
              </a:rPr>
              <a:t>:</a:t>
            </a:r>
          </a:p>
          <a:p>
            <a:pPr marL="82296" indent="0">
              <a:buNone/>
            </a:pPr>
            <a:endParaRPr lang="en-IN" dirty="0">
              <a:latin typeface="Times New Roman" pitchFamily="18" charset="0"/>
              <a:cs typeface="Times New Roman" pitchFamily="18" charset="0"/>
            </a:endParaRPr>
          </a:p>
          <a:p>
            <a:pPr marL="596646" lvl="0" indent="-514350" algn="just">
              <a:lnSpc>
                <a:spcPct val="150000"/>
              </a:lnSpc>
              <a:buFont typeface="+mj-lt"/>
              <a:buAutoNum type="arabicParenR"/>
            </a:pPr>
            <a:r>
              <a:rPr lang="en-IN" sz="2800" dirty="0">
                <a:latin typeface="Times New Roman" pitchFamily="18" charset="0"/>
                <a:cs typeface="Times New Roman" pitchFamily="18" charset="0"/>
              </a:rPr>
              <a:t>Self-Describing Nature of a Database System </a:t>
            </a:r>
            <a:endParaRPr lang="en-IN" sz="2800" dirty="0" smtClean="0">
              <a:latin typeface="Times New Roman" pitchFamily="18" charset="0"/>
              <a:cs typeface="Times New Roman" pitchFamily="18" charset="0"/>
            </a:endParaRPr>
          </a:p>
          <a:p>
            <a:pPr marL="596646" lvl="0" indent="-514350" algn="just">
              <a:lnSpc>
                <a:spcPct val="150000"/>
              </a:lnSpc>
              <a:buFont typeface="+mj-lt"/>
              <a:buAutoNum type="arabicParenR"/>
            </a:pPr>
            <a:r>
              <a:rPr lang="en-IN" sz="2800" dirty="0" smtClean="0">
                <a:latin typeface="Times New Roman" pitchFamily="18" charset="0"/>
                <a:cs typeface="Times New Roman" pitchFamily="18" charset="0"/>
              </a:rPr>
              <a:t>Insulation </a:t>
            </a:r>
            <a:r>
              <a:rPr lang="en-IN" sz="2800" dirty="0">
                <a:latin typeface="Times New Roman" pitchFamily="18" charset="0"/>
                <a:cs typeface="Times New Roman" pitchFamily="18" charset="0"/>
              </a:rPr>
              <a:t>between Programs and Data, and Data Abstraction </a:t>
            </a:r>
            <a:endParaRPr lang="en-IN" sz="2800" dirty="0" smtClean="0">
              <a:latin typeface="Times New Roman" pitchFamily="18" charset="0"/>
              <a:cs typeface="Times New Roman" pitchFamily="18" charset="0"/>
            </a:endParaRPr>
          </a:p>
          <a:p>
            <a:pPr marL="596646" lvl="0" indent="-514350" algn="just">
              <a:lnSpc>
                <a:spcPct val="150000"/>
              </a:lnSpc>
              <a:buFont typeface="+mj-lt"/>
              <a:buAutoNum type="arabicParenR"/>
            </a:pPr>
            <a:r>
              <a:rPr lang="en-IN" sz="2800" dirty="0" smtClean="0">
                <a:latin typeface="Times New Roman" pitchFamily="18" charset="0"/>
                <a:cs typeface="Times New Roman" pitchFamily="18" charset="0"/>
              </a:rPr>
              <a:t> </a:t>
            </a:r>
            <a:r>
              <a:rPr lang="en-IN" sz="2800" dirty="0">
                <a:latin typeface="Times New Roman" pitchFamily="18" charset="0"/>
                <a:cs typeface="Times New Roman" pitchFamily="18" charset="0"/>
              </a:rPr>
              <a:t>Support of Multiple Views of the </a:t>
            </a:r>
            <a:r>
              <a:rPr lang="en-IN" sz="2800" dirty="0" smtClean="0">
                <a:latin typeface="Times New Roman" pitchFamily="18" charset="0"/>
                <a:cs typeface="Times New Roman" pitchFamily="18" charset="0"/>
              </a:rPr>
              <a:t>Data</a:t>
            </a:r>
          </a:p>
          <a:p>
            <a:pPr marL="596646" lvl="0" indent="-514350" algn="just">
              <a:lnSpc>
                <a:spcPct val="150000"/>
              </a:lnSpc>
              <a:buFont typeface="+mj-lt"/>
              <a:buAutoNum type="arabicParenR"/>
            </a:pPr>
            <a:r>
              <a:rPr lang="en-IN" sz="2800" dirty="0" smtClean="0">
                <a:latin typeface="Times New Roman" pitchFamily="18" charset="0"/>
                <a:cs typeface="Times New Roman" pitchFamily="18" charset="0"/>
              </a:rPr>
              <a:t>Sharing </a:t>
            </a:r>
            <a:r>
              <a:rPr lang="en-IN" sz="2800" dirty="0">
                <a:latin typeface="Times New Roman" pitchFamily="18" charset="0"/>
                <a:cs typeface="Times New Roman" pitchFamily="18" charset="0"/>
              </a:rPr>
              <a:t>of Data and Multiuser Transaction Processing </a:t>
            </a:r>
          </a:p>
          <a:p>
            <a:pPr>
              <a:lnSpc>
                <a:spcPct val="150000"/>
              </a:lnSpc>
            </a:pPr>
            <a:endParaRPr lang="en-IN" dirty="0"/>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lstStyle/>
          <a:p>
            <a:pPr marL="596646" lvl="0" indent="-514350" algn="just">
              <a:lnSpc>
                <a:spcPct val="150000"/>
              </a:lnSpc>
              <a:buFont typeface="+mj-lt"/>
              <a:buAutoNum type="arabicParenR"/>
            </a:pPr>
            <a:r>
              <a:rPr lang="en-IN" sz="2400" b="1" u="sng" dirty="0" smtClean="0">
                <a:latin typeface="Times New Roman" pitchFamily="18" charset="0"/>
                <a:cs typeface="Times New Roman" pitchFamily="18" charset="0"/>
              </a:rPr>
              <a:t>Self-Describing Nature of a Database System </a:t>
            </a:r>
          </a:p>
          <a:p>
            <a:endParaRPr lang="en-IN" dirty="0"/>
          </a:p>
        </p:txBody>
      </p:sp>
      <p:sp>
        <p:nvSpPr>
          <p:cNvPr id="2" name="Rectangle 1"/>
          <p:cNvSpPr/>
          <p:nvPr/>
        </p:nvSpPr>
        <p:spPr>
          <a:xfrm>
            <a:off x="1115616" y="1131510"/>
            <a:ext cx="3816424" cy="5139869"/>
          </a:xfrm>
          <a:prstGeom prst="rect">
            <a:avLst/>
          </a:prstGeom>
        </p:spPr>
        <p:txBody>
          <a:bodyPr wrap="square">
            <a:spAutoFit/>
          </a:bodyPr>
          <a:lstStyle/>
          <a:p>
            <a:pPr marL="285750" lvl="0" indent="-285750" algn="just">
              <a:buFont typeface="Arial" pitchFamily="34" charset="0"/>
              <a:buChar char="•"/>
            </a:pPr>
            <a:r>
              <a:rPr lang="en-IN" dirty="0">
                <a:latin typeface="Times New Roman" pitchFamily="18" charset="0"/>
                <a:cs typeface="Times New Roman" pitchFamily="18" charset="0"/>
              </a:rPr>
              <a:t>D</a:t>
            </a:r>
            <a:r>
              <a:rPr lang="en-IN" dirty="0" smtClean="0">
                <a:latin typeface="Times New Roman" pitchFamily="18" charset="0"/>
                <a:cs typeface="Times New Roman" pitchFamily="18" charset="0"/>
              </a:rPr>
              <a:t>atabase </a:t>
            </a:r>
            <a:r>
              <a:rPr lang="en-IN" dirty="0">
                <a:latin typeface="Times New Roman" pitchFamily="18" charset="0"/>
                <a:cs typeface="Times New Roman" pitchFamily="18" charset="0"/>
              </a:rPr>
              <a:t>system contains not only the database itself but also a complete definition or description of the database structure and constraints. </a:t>
            </a:r>
            <a:endParaRPr lang="en-IN" dirty="0" smtClean="0">
              <a:latin typeface="Times New Roman" pitchFamily="18" charset="0"/>
              <a:cs typeface="Times New Roman" pitchFamily="18" charset="0"/>
            </a:endParaRPr>
          </a:p>
          <a:p>
            <a:pPr marL="285750" lvl="0" indent="-285750" algn="just">
              <a:buFont typeface="Arial" pitchFamily="34" charset="0"/>
              <a:buChar char="•"/>
            </a:pPr>
            <a:endParaRPr lang="en-IN" dirty="0">
              <a:latin typeface="Times New Roman" pitchFamily="18" charset="0"/>
              <a:cs typeface="Times New Roman" pitchFamily="18" charset="0"/>
            </a:endParaRPr>
          </a:p>
          <a:p>
            <a:pPr marL="285750" lvl="0" indent="-285750" algn="just">
              <a:buFont typeface="Arial" pitchFamily="34" charset="0"/>
              <a:buChar char="•"/>
            </a:pPr>
            <a:r>
              <a:rPr lang="en-IN" dirty="0">
                <a:latin typeface="Times New Roman" pitchFamily="18" charset="0"/>
                <a:cs typeface="Times New Roman" pitchFamily="18" charset="0"/>
              </a:rPr>
              <a:t>This definition is stored in the </a:t>
            </a:r>
            <a:r>
              <a:rPr lang="en-IN" sz="2000" b="1" dirty="0">
                <a:latin typeface="Times New Roman" pitchFamily="18" charset="0"/>
                <a:cs typeface="Times New Roman" pitchFamily="18" charset="0"/>
              </a:rPr>
              <a:t>DBMS </a:t>
            </a:r>
            <a:r>
              <a:rPr lang="en-IN" sz="2000" b="1" dirty="0" err="1">
                <a:latin typeface="Times New Roman" pitchFamily="18" charset="0"/>
                <a:cs typeface="Times New Roman" pitchFamily="18" charset="0"/>
              </a:rPr>
              <a:t>catalog</a:t>
            </a:r>
            <a:r>
              <a:rPr lang="en-IN" dirty="0">
                <a:latin typeface="Times New Roman" pitchFamily="18" charset="0"/>
                <a:cs typeface="Times New Roman" pitchFamily="18" charset="0"/>
              </a:rPr>
              <a:t>, which contains information such as the structure of each file, the type and storage format of each data item, and various constraints on the data</a:t>
            </a:r>
            <a:r>
              <a:rPr lang="en-IN" dirty="0" smtClean="0">
                <a:latin typeface="Times New Roman" pitchFamily="18" charset="0"/>
                <a:cs typeface="Times New Roman" pitchFamily="18" charset="0"/>
              </a:rPr>
              <a:t>.</a:t>
            </a:r>
          </a:p>
          <a:p>
            <a:pPr lvl="0" algn="just"/>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a:p>
            <a:pPr marL="285750" lvl="0" indent="-285750" algn="just">
              <a:buFont typeface="Arial" pitchFamily="34" charset="0"/>
              <a:buChar char="•"/>
            </a:pPr>
            <a:r>
              <a:rPr lang="en-IN" dirty="0" smtClean="0">
                <a:latin typeface="Times New Roman" pitchFamily="18" charset="0"/>
                <a:cs typeface="Times New Roman" pitchFamily="18" charset="0"/>
              </a:rPr>
              <a:t>The information stored in the </a:t>
            </a:r>
            <a:r>
              <a:rPr lang="en-IN" dirty="0" err="1" smtClean="0">
                <a:latin typeface="Times New Roman" pitchFamily="18" charset="0"/>
                <a:cs typeface="Times New Roman" pitchFamily="18" charset="0"/>
              </a:rPr>
              <a:t>catalog</a:t>
            </a:r>
            <a:r>
              <a:rPr lang="en-IN" dirty="0" smtClean="0">
                <a:latin typeface="Times New Roman" pitchFamily="18" charset="0"/>
                <a:cs typeface="Times New Roman" pitchFamily="18" charset="0"/>
              </a:rPr>
              <a:t> is called </a:t>
            </a:r>
            <a:r>
              <a:rPr lang="en-IN" sz="2000" b="1" dirty="0" smtClean="0">
                <a:latin typeface="Times New Roman" pitchFamily="18" charset="0"/>
                <a:cs typeface="Times New Roman" pitchFamily="18" charset="0"/>
              </a:rPr>
              <a:t>meta-data</a:t>
            </a:r>
            <a:r>
              <a:rPr lang="en-IN" sz="2000" dirty="0" smtClean="0">
                <a:latin typeface="Times New Roman" pitchFamily="18" charset="0"/>
                <a:cs typeface="Times New Roman" pitchFamily="18" charset="0"/>
              </a:rPr>
              <a:t>,</a:t>
            </a:r>
            <a:r>
              <a:rPr lang="en-IN" dirty="0" smtClean="0">
                <a:latin typeface="Times New Roman" pitchFamily="18" charset="0"/>
                <a:cs typeface="Times New Roman" pitchFamily="18" charset="0"/>
              </a:rPr>
              <a:t> and it describes the structure of the primary database (As shown in Figure ). </a:t>
            </a:r>
            <a:endParaRPr lang="en-IN"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4932040" y="980727"/>
            <a:ext cx="4200189" cy="5290651"/>
          </a:xfrm>
          <a:prstGeom prst="rect">
            <a:avLst/>
          </a:prstGeom>
        </p:spPr>
      </p:pic>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260648"/>
            <a:ext cx="8244408" cy="6597352"/>
          </a:xfrm>
        </p:spPr>
        <p:txBody>
          <a:bodyPr>
            <a:normAutofit/>
          </a:bodyPr>
          <a:lstStyle/>
          <a:p>
            <a:pPr marL="82296" lvl="0" indent="0" algn="just">
              <a:buNone/>
            </a:pPr>
            <a:r>
              <a:rPr lang="en-IN" sz="2800" b="1" u="sng" dirty="0">
                <a:latin typeface="Times New Roman" pitchFamily="18" charset="0"/>
                <a:cs typeface="Times New Roman" pitchFamily="18" charset="0"/>
              </a:rPr>
              <a:t>2. Insulation between Programs and Data, and Data Abstraction </a:t>
            </a:r>
          </a:p>
          <a:p>
            <a:pPr algn="just"/>
            <a:r>
              <a:rPr lang="en-IN" sz="2200" dirty="0" smtClean="0">
                <a:latin typeface="Times New Roman" pitchFamily="18" charset="0"/>
                <a:cs typeface="Times New Roman" pitchFamily="18" charset="0"/>
              </a:rPr>
              <a:t>The </a:t>
            </a:r>
            <a:r>
              <a:rPr lang="en-IN" sz="2200" dirty="0">
                <a:latin typeface="Times New Roman" pitchFamily="18" charset="0"/>
                <a:cs typeface="Times New Roman" pitchFamily="18" charset="0"/>
              </a:rPr>
              <a:t>structure of data files is stored in the DBMS </a:t>
            </a:r>
            <a:r>
              <a:rPr lang="en-IN" sz="2200" dirty="0" err="1">
                <a:latin typeface="Times New Roman" pitchFamily="18" charset="0"/>
                <a:cs typeface="Times New Roman" pitchFamily="18" charset="0"/>
              </a:rPr>
              <a:t>catalog</a:t>
            </a:r>
            <a:r>
              <a:rPr lang="en-IN" sz="2200" dirty="0">
                <a:latin typeface="Times New Roman" pitchFamily="18" charset="0"/>
                <a:cs typeface="Times New Roman" pitchFamily="18" charset="0"/>
              </a:rPr>
              <a:t> separately from the access </a:t>
            </a:r>
            <a:r>
              <a:rPr lang="en-IN" sz="2200" dirty="0" smtClean="0">
                <a:latin typeface="Times New Roman" pitchFamily="18" charset="0"/>
                <a:cs typeface="Times New Roman" pitchFamily="18" charset="0"/>
              </a:rPr>
              <a:t>programs - </a:t>
            </a:r>
            <a:r>
              <a:rPr lang="en-IN" sz="2200" b="1" i="1" dirty="0" smtClean="0">
                <a:latin typeface="Times New Roman" pitchFamily="18" charset="0"/>
                <a:cs typeface="Times New Roman" pitchFamily="18" charset="0"/>
              </a:rPr>
              <a:t>program-data </a:t>
            </a:r>
            <a:r>
              <a:rPr lang="en-IN" sz="2200" b="1" i="1" dirty="0">
                <a:latin typeface="Times New Roman" pitchFamily="18" charset="0"/>
                <a:cs typeface="Times New Roman" pitchFamily="18" charset="0"/>
              </a:rPr>
              <a:t>independence</a:t>
            </a:r>
            <a:r>
              <a:rPr lang="en-IN" sz="2200" b="1" i="1" dirty="0" smtClean="0">
                <a:latin typeface="Times New Roman" pitchFamily="18" charset="0"/>
                <a:cs typeface="Times New Roman" pitchFamily="18" charset="0"/>
              </a:rPr>
              <a:t>.</a:t>
            </a:r>
          </a:p>
          <a:p>
            <a:pPr algn="just"/>
            <a:endParaRPr lang="en-IN" sz="2200" dirty="0">
              <a:latin typeface="Times New Roman" pitchFamily="18" charset="0"/>
              <a:cs typeface="Times New Roman" pitchFamily="18" charset="0"/>
            </a:endParaRPr>
          </a:p>
          <a:p>
            <a:pPr algn="just"/>
            <a:r>
              <a:rPr lang="en-IN" sz="2200" dirty="0">
                <a:latin typeface="Times New Roman" pitchFamily="18" charset="0"/>
                <a:cs typeface="Times New Roman" pitchFamily="18" charset="0"/>
              </a:rPr>
              <a:t>User application programs can operate on the data by invoking these </a:t>
            </a:r>
            <a:r>
              <a:rPr lang="en-IN" sz="2200" dirty="0" smtClean="0">
                <a:latin typeface="Times New Roman" pitchFamily="18" charset="0"/>
                <a:cs typeface="Times New Roman" pitchFamily="18" charset="0"/>
              </a:rPr>
              <a:t>operations through </a:t>
            </a:r>
            <a:r>
              <a:rPr lang="en-IN" sz="2200" dirty="0">
                <a:latin typeface="Times New Roman" pitchFamily="18" charset="0"/>
                <a:cs typeface="Times New Roman" pitchFamily="18" charset="0"/>
              </a:rPr>
              <a:t>their names and arguments, regardless of how the operations are </a:t>
            </a:r>
            <a:r>
              <a:rPr lang="en-IN" sz="2200" dirty="0" smtClean="0">
                <a:latin typeface="Times New Roman" pitchFamily="18" charset="0"/>
                <a:cs typeface="Times New Roman" pitchFamily="18" charset="0"/>
              </a:rPr>
              <a:t>implemented - </a:t>
            </a:r>
            <a:r>
              <a:rPr lang="en-IN" sz="2200" b="1" i="1" dirty="0" smtClean="0">
                <a:latin typeface="Times New Roman" pitchFamily="18" charset="0"/>
                <a:cs typeface="Times New Roman" pitchFamily="18" charset="0"/>
              </a:rPr>
              <a:t>program-operation </a:t>
            </a:r>
            <a:r>
              <a:rPr lang="en-IN" sz="2200" b="1" i="1" dirty="0">
                <a:latin typeface="Times New Roman" pitchFamily="18" charset="0"/>
                <a:cs typeface="Times New Roman" pitchFamily="18" charset="0"/>
              </a:rPr>
              <a:t>independence</a:t>
            </a:r>
            <a:r>
              <a:rPr lang="en-IN" sz="2200" b="1" i="1" dirty="0" smtClean="0">
                <a:latin typeface="Times New Roman" pitchFamily="18" charset="0"/>
                <a:cs typeface="Times New Roman" pitchFamily="18" charset="0"/>
              </a:rPr>
              <a:t>.</a:t>
            </a:r>
          </a:p>
          <a:p>
            <a:pPr algn="just"/>
            <a:endParaRPr lang="en-IN" sz="2200" dirty="0">
              <a:latin typeface="Times New Roman" pitchFamily="18" charset="0"/>
              <a:cs typeface="Times New Roman" pitchFamily="18" charset="0"/>
            </a:endParaRPr>
          </a:p>
          <a:p>
            <a:pPr algn="just"/>
            <a:r>
              <a:rPr lang="en-IN" sz="2200" dirty="0">
                <a:latin typeface="Times New Roman" pitchFamily="18" charset="0"/>
                <a:cs typeface="Times New Roman" pitchFamily="18" charset="0"/>
              </a:rPr>
              <a:t>The characteristic that allows program-data independence and </a:t>
            </a:r>
            <a:r>
              <a:rPr lang="en-IN" sz="2200" dirty="0" smtClean="0">
                <a:latin typeface="Times New Roman" pitchFamily="18" charset="0"/>
                <a:cs typeface="Times New Roman" pitchFamily="18" charset="0"/>
              </a:rPr>
              <a:t>program-operation independence - </a:t>
            </a:r>
            <a:r>
              <a:rPr lang="en-IN" sz="2200" b="1" i="1" dirty="0" smtClean="0">
                <a:latin typeface="Times New Roman" pitchFamily="18" charset="0"/>
                <a:cs typeface="Times New Roman" pitchFamily="18" charset="0"/>
              </a:rPr>
              <a:t>data </a:t>
            </a:r>
            <a:r>
              <a:rPr lang="en-IN" sz="2200" b="1" i="1" dirty="0">
                <a:latin typeface="Times New Roman" pitchFamily="18" charset="0"/>
                <a:cs typeface="Times New Roman" pitchFamily="18" charset="0"/>
              </a:rPr>
              <a:t>abstraction</a:t>
            </a:r>
            <a:r>
              <a:rPr lang="en-IN" sz="2200" dirty="0">
                <a:latin typeface="Times New Roman" pitchFamily="18" charset="0"/>
                <a:cs typeface="Times New Roman" pitchFamily="18" charset="0"/>
              </a:rPr>
              <a:t>. </a:t>
            </a:r>
          </a:p>
          <a:p>
            <a:endParaRPr lang="en-IN" dirty="0"/>
          </a:p>
        </p:txBody>
      </p:sp>
      <p:pic>
        <p:nvPicPr>
          <p:cNvPr id="4" name="Picture 3"/>
          <p:cNvPicPr>
            <a:picLocks noChangeAspect="1"/>
          </p:cNvPicPr>
          <p:nvPr/>
        </p:nvPicPr>
        <p:blipFill>
          <a:blip r:embed="rId2"/>
          <a:stretch>
            <a:fillRect/>
          </a:stretch>
        </p:blipFill>
        <p:spPr>
          <a:xfrm>
            <a:off x="2323135" y="4581128"/>
            <a:ext cx="4625129" cy="1768432"/>
          </a:xfrm>
          <a:prstGeom prst="rect">
            <a:avLst/>
          </a:prstGeom>
        </p:spPr>
      </p:pic>
      <p:sp>
        <p:nvSpPr>
          <p:cNvPr id="5" name="Rectangle 4"/>
          <p:cNvSpPr/>
          <p:nvPr/>
        </p:nvSpPr>
        <p:spPr>
          <a:xfrm>
            <a:off x="1187624" y="6199550"/>
            <a:ext cx="7704856" cy="646331"/>
          </a:xfrm>
          <a:prstGeom prst="rect">
            <a:avLst/>
          </a:prstGeom>
        </p:spPr>
        <p:txBody>
          <a:bodyPr wrap="square">
            <a:spAutoFit/>
          </a:bodyPr>
          <a:lstStyle/>
          <a:p>
            <a:pPr algn="just"/>
            <a:r>
              <a:rPr lang="en-IN" b="1" dirty="0" smtClean="0"/>
              <a:t>Fig : Internal </a:t>
            </a:r>
            <a:r>
              <a:rPr lang="en-IN" b="1" dirty="0"/>
              <a:t>storage format for a STUDENT record, based on the database </a:t>
            </a:r>
            <a:r>
              <a:rPr lang="en-IN" b="1" dirty="0" err="1"/>
              <a:t>catalog</a:t>
            </a:r>
            <a:endParaRPr lang="en-IN" b="1" dirty="0"/>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lstStyle/>
          <a:p>
            <a:pPr marL="82296" indent="0">
              <a:buNone/>
            </a:pPr>
            <a:r>
              <a:rPr lang="en-IN" sz="2800" b="1" u="sng" dirty="0" smtClean="0">
                <a:latin typeface="Times New Roman" pitchFamily="18" charset="0"/>
                <a:cs typeface="Times New Roman" pitchFamily="18" charset="0"/>
              </a:rPr>
              <a:t>3. </a:t>
            </a:r>
            <a:r>
              <a:rPr lang="en-IN" sz="2800" b="1" u="sng" dirty="0">
                <a:latin typeface="Times New Roman" pitchFamily="18" charset="0"/>
                <a:cs typeface="Times New Roman" pitchFamily="18" charset="0"/>
              </a:rPr>
              <a:t>Support of Multiple Views of the </a:t>
            </a:r>
            <a:r>
              <a:rPr lang="en-IN" sz="2800" b="1" u="sng" dirty="0" smtClean="0">
                <a:latin typeface="Times New Roman" pitchFamily="18" charset="0"/>
                <a:cs typeface="Times New Roman" pitchFamily="18" charset="0"/>
              </a:rPr>
              <a:t>Data :</a:t>
            </a:r>
          </a:p>
          <a:p>
            <a:pPr marL="82296" indent="0" algn="just">
              <a:buNone/>
            </a:pPr>
            <a:r>
              <a:rPr lang="en-IN" sz="2800" dirty="0"/>
              <a:t>A multiuser DBMS whose users have a variety of distinct applications must provide facilities for defining multiple views. </a:t>
            </a:r>
          </a:p>
          <a:p>
            <a:pPr marL="82296" indent="0">
              <a:buNone/>
            </a:pPr>
            <a:endParaRPr lang="en-IN" sz="2800" b="1" u="sng" dirty="0">
              <a:latin typeface="Times New Roman" pitchFamily="18" charset="0"/>
              <a:cs typeface="Times New Roman" pitchFamily="18" charset="0"/>
            </a:endParaRPr>
          </a:p>
          <a:p>
            <a:endParaRPr lang="en-IN" dirty="0"/>
          </a:p>
        </p:txBody>
      </p:sp>
      <p:pic>
        <p:nvPicPr>
          <p:cNvPr id="4" name="Picture 3"/>
          <p:cNvPicPr>
            <a:picLocks noChangeAspect="1"/>
          </p:cNvPicPr>
          <p:nvPr/>
        </p:nvPicPr>
        <p:blipFill>
          <a:blip r:embed="rId2"/>
          <a:stretch>
            <a:fillRect/>
          </a:stretch>
        </p:blipFill>
        <p:spPr>
          <a:xfrm>
            <a:off x="1331640" y="2389822"/>
            <a:ext cx="7235407" cy="2869092"/>
          </a:xfrm>
          <a:prstGeom prst="rect">
            <a:avLst/>
          </a:prstGeom>
        </p:spPr>
      </p:pic>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lstStyle/>
          <a:p>
            <a:pPr marL="82296" lvl="0" indent="0" algn="just">
              <a:buNone/>
            </a:pPr>
            <a:r>
              <a:rPr lang="en-IN" sz="2800" b="1" u="sng" dirty="0" smtClean="0">
                <a:latin typeface="Times New Roman" pitchFamily="18" charset="0"/>
                <a:cs typeface="Times New Roman" pitchFamily="18" charset="0"/>
              </a:rPr>
              <a:t>4. Sharing </a:t>
            </a:r>
            <a:r>
              <a:rPr lang="en-IN" sz="2800" b="1" u="sng" dirty="0">
                <a:latin typeface="Times New Roman" pitchFamily="18" charset="0"/>
                <a:cs typeface="Times New Roman" pitchFamily="18" charset="0"/>
              </a:rPr>
              <a:t>of Data and Multiuser Transaction Processing </a:t>
            </a:r>
            <a:r>
              <a:rPr lang="en-IN" sz="2800" b="1" u="sng" dirty="0" smtClean="0">
                <a:latin typeface="Times New Roman" pitchFamily="18" charset="0"/>
                <a:cs typeface="Times New Roman" pitchFamily="18" charset="0"/>
              </a:rPr>
              <a:t>:</a:t>
            </a:r>
          </a:p>
          <a:p>
            <a:pPr marL="82296" lvl="0" indent="0" algn="just">
              <a:buNone/>
            </a:pPr>
            <a:endParaRPr lang="en-IN" sz="2800" b="1" u="sng" dirty="0" smtClean="0">
              <a:latin typeface="Times New Roman" pitchFamily="18" charset="0"/>
              <a:cs typeface="Times New Roman" pitchFamily="18" charset="0"/>
            </a:endParaRPr>
          </a:p>
          <a:p>
            <a:pPr algn="just"/>
            <a:r>
              <a:rPr lang="en-IN" sz="2800" dirty="0">
                <a:latin typeface="Times New Roman" pitchFamily="18" charset="0"/>
                <a:cs typeface="Times New Roman" pitchFamily="18" charset="0"/>
              </a:rPr>
              <a:t>DBMS must allow multiple users to access the database at the same time. </a:t>
            </a:r>
            <a:endParaRPr lang="en-IN" sz="2800" dirty="0" smtClean="0">
              <a:latin typeface="Times New Roman" pitchFamily="18" charset="0"/>
              <a:cs typeface="Times New Roman" pitchFamily="18" charset="0"/>
            </a:endParaRPr>
          </a:p>
          <a:p>
            <a:pPr algn="just"/>
            <a:endParaRPr lang="en-IN" sz="2800" dirty="0" smtClean="0">
              <a:latin typeface="Times New Roman" pitchFamily="18" charset="0"/>
              <a:cs typeface="Times New Roman" pitchFamily="18" charset="0"/>
            </a:endParaRPr>
          </a:p>
          <a:p>
            <a:pPr algn="just"/>
            <a:r>
              <a:rPr lang="en-IN" sz="2800" dirty="0" smtClean="0">
                <a:latin typeface="Times New Roman" pitchFamily="18" charset="0"/>
                <a:cs typeface="Times New Roman" pitchFamily="18" charset="0"/>
              </a:rPr>
              <a:t>The </a:t>
            </a:r>
            <a:r>
              <a:rPr lang="en-IN" sz="2800" dirty="0">
                <a:latin typeface="Times New Roman" pitchFamily="18" charset="0"/>
                <a:cs typeface="Times New Roman" pitchFamily="18" charset="0"/>
              </a:rPr>
              <a:t>DBMS must include concurrency control software to ensure that several users trying to update the same data do so in a controlled manner so that the result of the updates is correct.</a:t>
            </a:r>
          </a:p>
          <a:p>
            <a:pPr marL="82296" lvl="0" indent="0" algn="just">
              <a:buNone/>
            </a:pPr>
            <a:endParaRPr lang="en-IN" sz="2800" b="1" dirty="0">
              <a:latin typeface="Times New Roman" pitchFamily="18" charset="0"/>
              <a:cs typeface="Times New Roman" pitchFamily="18" charset="0"/>
            </a:endParaRPr>
          </a:p>
          <a:p>
            <a:endParaRPr lang="en-IN" dirty="0"/>
          </a:p>
          <a:p>
            <a:endParaRPr lang="en-IN" dirty="0"/>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5976664"/>
          </a:xfrm>
        </p:spPr>
        <p:txBody>
          <a:bodyPr/>
          <a:lstStyle/>
          <a:p>
            <a:pPr marL="82296" indent="0">
              <a:buNone/>
            </a:pPr>
            <a:endParaRPr lang="en-IN" sz="1400" b="1" u="sng" dirty="0" smtClean="0">
              <a:latin typeface="Times New Roman" pitchFamily="18" charset="0"/>
              <a:cs typeface="Times New Roman" pitchFamily="18" charset="0"/>
            </a:endParaRPr>
          </a:p>
          <a:p>
            <a:pPr marL="82296" indent="0">
              <a:buNone/>
            </a:pPr>
            <a:r>
              <a:rPr lang="en-IN" b="1" u="sng" dirty="0" smtClean="0">
                <a:latin typeface="Times New Roman" pitchFamily="18" charset="0"/>
                <a:cs typeface="Times New Roman" pitchFamily="18" charset="0"/>
              </a:rPr>
              <a:t>Actors </a:t>
            </a:r>
            <a:r>
              <a:rPr lang="en-IN" b="1" u="sng" dirty="0">
                <a:latin typeface="Times New Roman" pitchFamily="18" charset="0"/>
                <a:cs typeface="Times New Roman" pitchFamily="18" charset="0"/>
              </a:rPr>
              <a:t>on the Scene</a:t>
            </a:r>
            <a:r>
              <a:rPr lang="en-IN" b="1" u="sng" dirty="0" smtClean="0">
                <a:latin typeface="Times New Roman" pitchFamily="18" charset="0"/>
                <a:cs typeface="Times New Roman" pitchFamily="18" charset="0"/>
              </a:rPr>
              <a:t>:</a:t>
            </a:r>
          </a:p>
          <a:p>
            <a:pPr marL="82296" indent="0" algn="just">
              <a:buNone/>
            </a:pPr>
            <a:endParaRPr lang="en-IN" sz="1200" dirty="0" smtClean="0">
              <a:latin typeface="Times New Roman" pitchFamily="18" charset="0"/>
              <a:cs typeface="Times New Roman" pitchFamily="18" charset="0"/>
            </a:endParaRPr>
          </a:p>
          <a:p>
            <a:pPr marL="82296" indent="0" algn="just">
              <a:buNone/>
            </a:pPr>
            <a:r>
              <a:rPr lang="en-IN" sz="2800" dirty="0" smtClean="0">
                <a:latin typeface="Times New Roman" pitchFamily="18" charset="0"/>
                <a:cs typeface="Times New Roman" pitchFamily="18" charset="0"/>
              </a:rPr>
              <a:t>The </a:t>
            </a:r>
            <a:r>
              <a:rPr lang="en-IN" sz="2800" dirty="0">
                <a:latin typeface="Times New Roman" pitchFamily="18" charset="0"/>
                <a:cs typeface="Times New Roman" pitchFamily="18" charset="0"/>
              </a:rPr>
              <a:t>people whose jobs involve the day-to-day use of a large database - </a:t>
            </a:r>
            <a:r>
              <a:rPr lang="en-IN" sz="2800" b="1" i="1" dirty="0">
                <a:latin typeface="Times New Roman" pitchFamily="18" charset="0"/>
                <a:cs typeface="Times New Roman" pitchFamily="18" charset="0"/>
              </a:rPr>
              <a:t>actors on the scene</a:t>
            </a:r>
            <a:r>
              <a:rPr lang="en-IN" sz="2800" dirty="0">
                <a:latin typeface="Times New Roman" pitchFamily="18" charset="0"/>
                <a:cs typeface="Times New Roman" pitchFamily="18" charset="0"/>
              </a:rPr>
              <a:t>. </a:t>
            </a:r>
            <a:endParaRPr lang="en-IN" sz="2800" dirty="0" smtClean="0">
              <a:latin typeface="Times New Roman" pitchFamily="18" charset="0"/>
              <a:cs typeface="Times New Roman" pitchFamily="18" charset="0"/>
            </a:endParaRPr>
          </a:p>
          <a:p>
            <a:pPr marL="82296" indent="0" algn="just">
              <a:buNone/>
            </a:pPr>
            <a:endParaRPr lang="en-IN" sz="2800" dirty="0" smtClean="0">
              <a:latin typeface="Times New Roman" pitchFamily="18" charset="0"/>
              <a:cs typeface="Times New Roman" pitchFamily="18" charset="0"/>
            </a:endParaRPr>
          </a:p>
          <a:p>
            <a:pPr marL="82296" indent="0" algn="just">
              <a:buNone/>
            </a:pPr>
            <a:r>
              <a:rPr lang="en-IN" sz="2800" dirty="0" smtClean="0">
                <a:latin typeface="Times New Roman" pitchFamily="18" charset="0"/>
                <a:cs typeface="Times New Roman" pitchFamily="18" charset="0"/>
              </a:rPr>
              <a:t>They are :</a:t>
            </a:r>
          </a:p>
          <a:p>
            <a:pPr marL="82296" indent="0" algn="just">
              <a:buNone/>
            </a:pPr>
            <a:endParaRPr lang="en-IN" sz="1400" dirty="0" smtClean="0">
              <a:latin typeface="Times New Roman" pitchFamily="18" charset="0"/>
              <a:cs typeface="Times New Roman" pitchFamily="18" charset="0"/>
            </a:endParaRPr>
          </a:p>
          <a:p>
            <a:pPr lvl="0" algn="just"/>
            <a:r>
              <a:rPr lang="en-IN" sz="2800" dirty="0" smtClean="0">
                <a:latin typeface="Times New Roman" pitchFamily="18" charset="0"/>
                <a:cs typeface="Times New Roman" pitchFamily="18" charset="0"/>
              </a:rPr>
              <a:t>Database Administrators </a:t>
            </a:r>
          </a:p>
          <a:p>
            <a:pPr lvl="0" algn="just"/>
            <a:r>
              <a:rPr lang="en-IN" sz="2800" dirty="0" smtClean="0">
                <a:latin typeface="Times New Roman" pitchFamily="18" charset="0"/>
                <a:cs typeface="Times New Roman" pitchFamily="18" charset="0"/>
              </a:rPr>
              <a:t> Database Designers </a:t>
            </a:r>
          </a:p>
          <a:p>
            <a:pPr lvl="0" algn="just"/>
            <a:r>
              <a:rPr lang="en-IN" sz="2800" dirty="0" smtClean="0">
                <a:latin typeface="Times New Roman" pitchFamily="18" charset="0"/>
                <a:cs typeface="Times New Roman" pitchFamily="18" charset="0"/>
              </a:rPr>
              <a:t> </a:t>
            </a:r>
            <a:r>
              <a:rPr lang="en-IN" sz="2800" dirty="0">
                <a:latin typeface="Times New Roman" pitchFamily="18" charset="0"/>
                <a:cs typeface="Times New Roman" pitchFamily="18" charset="0"/>
              </a:rPr>
              <a:t>End Users </a:t>
            </a:r>
          </a:p>
          <a:p>
            <a:pPr lvl="0" algn="just"/>
            <a:r>
              <a:rPr lang="en-IN" sz="2800" dirty="0">
                <a:latin typeface="Times New Roman" pitchFamily="18" charset="0"/>
                <a:cs typeface="Times New Roman" pitchFamily="18" charset="0"/>
              </a:rPr>
              <a:t>System Analysts and Application Programmers (Software Engineers) </a:t>
            </a:r>
          </a:p>
          <a:p>
            <a:pPr marL="82296" indent="0">
              <a:buNone/>
            </a:pPr>
            <a:endParaRPr lang="en-IN" sz="2800" dirty="0"/>
          </a:p>
          <a:p>
            <a:pPr lvl="1" algn="just"/>
            <a:endParaRPr lang="en-IN" sz="2400" dirty="0">
              <a:latin typeface="Times New Roman" pitchFamily="18" charset="0"/>
              <a:cs typeface="Times New Roman" pitchFamily="18" charset="0"/>
            </a:endParaRPr>
          </a:p>
          <a:p>
            <a:pPr algn="just"/>
            <a:endParaRPr lang="en-IN" sz="28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fontScale="92500"/>
          </a:bodyPr>
          <a:lstStyle/>
          <a:p>
            <a:pPr marL="82296" lvl="0" indent="0">
              <a:buNone/>
            </a:pPr>
            <a:r>
              <a:rPr lang="en-IN" b="1" u="sng" dirty="0" smtClean="0">
                <a:latin typeface="Times New Roman" pitchFamily="18" charset="0"/>
                <a:cs typeface="Times New Roman" pitchFamily="18" charset="0"/>
              </a:rPr>
              <a:t>1. Database </a:t>
            </a:r>
            <a:r>
              <a:rPr lang="en-IN" b="1" u="sng" dirty="0">
                <a:latin typeface="Times New Roman" pitchFamily="18" charset="0"/>
                <a:cs typeface="Times New Roman" pitchFamily="18" charset="0"/>
              </a:rPr>
              <a:t>Administrators </a:t>
            </a:r>
          </a:p>
          <a:p>
            <a:pPr lvl="0" algn="just"/>
            <a:endParaRPr lang="en-IN" sz="3000" dirty="0" smtClean="0">
              <a:latin typeface="Times New Roman" pitchFamily="18" charset="0"/>
              <a:cs typeface="Times New Roman" pitchFamily="18" charset="0"/>
            </a:endParaRPr>
          </a:p>
          <a:p>
            <a:pPr lvl="0" algn="just"/>
            <a:r>
              <a:rPr lang="en-IN" sz="3000" dirty="0" smtClean="0">
                <a:latin typeface="Times New Roman" pitchFamily="18" charset="0"/>
                <a:cs typeface="Times New Roman" pitchFamily="18" charset="0"/>
              </a:rPr>
              <a:t>Administering resources (DB and DBMS related s/w) </a:t>
            </a:r>
            <a:r>
              <a:rPr lang="en-IN" sz="3000" dirty="0">
                <a:latin typeface="Times New Roman" pitchFamily="18" charset="0"/>
                <a:cs typeface="Times New Roman" pitchFamily="18" charset="0"/>
              </a:rPr>
              <a:t>is the responsibility of the </a:t>
            </a:r>
            <a:r>
              <a:rPr lang="en-IN" sz="3000" b="1" dirty="0">
                <a:latin typeface="Times New Roman" pitchFamily="18" charset="0"/>
                <a:cs typeface="Times New Roman" pitchFamily="18" charset="0"/>
              </a:rPr>
              <a:t>database administrator (DBA</a:t>
            </a:r>
            <a:r>
              <a:rPr lang="en-IN" sz="3000" b="1" dirty="0" smtClean="0">
                <a:latin typeface="Times New Roman" pitchFamily="18" charset="0"/>
                <a:cs typeface="Times New Roman" pitchFamily="18" charset="0"/>
              </a:rPr>
              <a:t>)</a:t>
            </a:r>
            <a:r>
              <a:rPr lang="en-IN" sz="3000" dirty="0" smtClean="0">
                <a:latin typeface="Times New Roman" pitchFamily="18" charset="0"/>
                <a:cs typeface="Times New Roman" pitchFamily="18" charset="0"/>
              </a:rPr>
              <a:t>.</a:t>
            </a:r>
          </a:p>
          <a:p>
            <a:pPr lvl="0" algn="just"/>
            <a:endParaRPr lang="en-IN" sz="3000" dirty="0">
              <a:latin typeface="Times New Roman" pitchFamily="18" charset="0"/>
              <a:cs typeface="Times New Roman" pitchFamily="18" charset="0"/>
            </a:endParaRPr>
          </a:p>
          <a:p>
            <a:pPr lvl="0" algn="just"/>
            <a:r>
              <a:rPr lang="en-IN" sz="3000" dirty="0">
                <a:latin typeface="Times New Roman" pitchFamily="18" charset="0"/>
                <a:cs typeface="Times New Roman" pitchFamily="18" charset="0"/>
              </a:rPr>
              <a:t>The DBA is responsible for authorizing access to the database, coordinating and monitoring its use, and acquiring software and hardware resources as needed. </a:t>
            </a:r>
            <a:endParaRPr lang="en-IN" sz="3000" dirty="0" smtClean="0">
              <a:latin typeface="Times New Roman" pitchFamily="18" charset="0"/>
              <a:cs typeface="Times New Roman" pitchFamily="18" charset="0"/>
            </a:endParaRPr>
          </a:p>
          <a:p>
            <a:pPr lvl="0" algn="just"/>
            <a:endParaRPr lang="en-IN" sz="3000" dirty="0">
              <a:latin typeface="Times New Roman" pitchFamily="18" charset="0"/>
              <a:cs typeface="Times New Roman" pitchFamily="18" charset="0"/>
            </a:endParaRPr>
          </a:p>
          <a:p>
            <a:pPr lvl="0" algn="just"/>
            <a:r>
              <a:rPr lang="en-IN" sz="3000" dirty="0">
                <a:latin typeface="Times New Roman" pitchFamily="18" charset="0"/>
                <a:cs typeface="Times New Roman" pitchFamily="18" charset="0"/>
              </a:rPr>
              <a:t>The DBA is accountable for problems such as security breaches and poor system response time. </a:t>
            </a:r>
            <a:endParaRPr lang="en-IN" sz="3000" dirty="0" smtClean="0">
              <a:latin typeface="Times New Roman" pitchFamily="18" charset="0"/>
              <a:cs typeface="Times New Roman" pitchFamily="18" charset="0"/>
            </a:endParaRPr>
          </a:p>
          <a:p>
            <a:pPr marL="82296" lvl="0" indent="0" algn="just">
              <a:buNone/>
            </a:pPr>
            <a:endParaRPr lang="en-IN" sz="3000" dirty="0">
              <a:latin typeface="Times New Roman" pitchFamily="18" charset="0"/>
              <a:cs typeface="Times New Roman" pitchFamily="18" charset="0"/>
            </a:endParaRPr>
          </a:p>
          <a:p>
            <a:pPr marL="82296" indent="0">
              <a:buNone/>
            </a:pPr>
            <a:endParaRPr lang="en-IN" dirty="0"/>
          </a:p>
          <a:p>
            <a:endParaRPr lang="en-IN" dirty="0"/>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fontScale="92500"/>
          </a:bodyPr>
          <a:lstStyle/>
          <a:p>
            <a:pPr marL="82296" lvl="0" indent="0">
              <a:buNone/>
            </a:pPr>
            <a:r>
              <a:rPr lang="en-IN" b="1" u="sng" dirty="0" smtClean="0">
                <a:latin typeface="Times New Roman" pitchFamily="18" charset="0"/>
                <a:cs typeface="Times New Roman" pitchFamily="18" charset="0"/>
              </a:rPr>
              <a:t>2. Database </a:t>
            </a:r>
            <a:r>
              <a:rPr lang="en-IN" b="1" u="sng" dirty="0">
                <a:latin typeface="Times New Roman" pitchFamily="18" charset="0"/>
                <a:cs typeface="Times New Roman" pitchFamily="18" charset="0"/>
              </a:rPr>
              <a:t>Designers </a:t>
            </a:r>
            <a:r>
              <a:rPr lang="en-IN" b="1" u="sng" dirty="0" smtClean="0">
                <a:latin typeface="Times New Roman" pitchFamily="18" charset="0"/>
                <a:cs typeface="Times New Roman" pitchFamily="18" charset="0"/>
              </a:rPr>
              <a:t>:</a:t>
            </a:r>
          </a:p>
          <a:p>
            <a:pPr marL="82296" lvl="0" indent="0">
              <a:buNone/>
            </a:pPr>
            <a:endParaRPr lang="en-IN" b="1" u="sng" dirty="0" smtClean="0">
              <a:latin typeface="Times New Roman" pitchFamily="18" charset="0"/>
              <a:cs typeface="Times New Roman" pitchFamily="18" charset="0"/>
            </a:endParaRPr>
          </a:p>
          <a:p>
            <a:pPr lvl="0" algn="just"/>
            <a:r>
              <a:rPr lang="en-IN" sz="3000" dirty="0">
                <a:latin typeface="Times New Roman" pitchFamily="18" charset="0"/>
                <a:cs typeface="Times New Roman" pitchFamily="18" charset="0"/>
              </a:rPr>
              <a:t>They are responsible for identifying the data to be stored in the database and for choosing appropriate structures to represent and store this data. </a:t>
            </a:r>
            <a:endParaRPr lang="en-IN" sz="3000" dirty="0" smtClean="0">
              <a:latin typeface="Times New Roman" pitchFamily="18" charset="0"/>
              <a:cs typeface="Times New Roman" pitchFamily="18" charset="0"/>
            </a:endParaRPr>
          </a:p>
          <a:p>
            <a:pPr lvl="0" algn="just"/>
            <a:endParaRPr lang="en-IN" sz="3000" dirty="0">
              <a:latin typeface="Times New Roman" pitchFamily="18" charset="0"/>
              <a:cs typeface="Times New Roman" pitchFamily="18" charset="0"/>
            </a:endParaRPr>
          </a:p>
          <a:p>
            <a:pPr lvl="0" algn="just"/>
            <a:r>
              <a:rPr lang="en-IN" sz="3000" dirty="0">
                <a:latin typeface="Times New Roman" pitchFamily="18" charset="0"/>
                <a:cs typeface="Times New Roman" pitchFamily="18" charset="0"/>
              </a:rPr>
              <a:t>It is the responsibility of database designers to communicate with all prospective database users in order to understand their requirements and to create a design that meets these requirements</a:t>
            </a:r>
            <a:r>
              <a:rPr lang="en-IN" sz="3000" dirty="0" smtClean="0">
                <a:latin typeface="Times New Roman" pitchFamily="18" charset="0"/>
                <a:cs typeface="Times New Roman" pitchFamily="18" charset="0"/>
              </a:rPr>
              <a:t>.</a:t>
            </a:r>
          </a:p>
          <a:p>
            <a:pPr marL="82296" lvl="0" indent="0" algn="just">
              <a:buNone/>
            </a:pPr>
            <a:endParaRPr lang="en-IN" sz="3000" dirty="0">
              <a:latin typeface="Times New Roman" pitchFamily="18" charset="0"/>
              <a:cs typeface="Times New Roman" pitchFamily="18" charset="0"/>
            </a:endParaRPr>
          </a:p>
          <a:p>
            <a:pPr lvl="0" algn="just"/>
            <a:r>
              <a:rPr lang="en-IN" sz="3000" dirty="0">
                <a:latin typeface="Times New Roman" pitchFamily="18" charset="0"/>
                <a:cs typeface="Times New Roman" pitchFamily="18" charset="0"/>
              </a:rPr>
              <a:t>The final database design must be capable of supporting the requirements of all user groups.</a:t>
            </a:r>
          </a:p>
          <a:p>
            <a:endParaRPr lang="en-IN" dirty="0"/>
          </a:p>
          <a:p>
            <a:pPr marL="82296" lvl="0" indent="0">
              <a:buNone/>
            </a:pPr>
            <a:endParaRPr lang="en-IN" b="1" u="sng"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264696"/>
          </a:xfrm>
        </p:spPr>
        <p:txBody>
          <a:bodyPr>
            <a:normAutofit fontScale="92500" lnSpcReduction="20000"/>
          </a:bodyPr>
          <a:lstStyle/>
          <a:p>
            <a:pPr marL="82296" lvl="0" indent="0" algn="just">
              <a:buNone/>
            </a:pPr>
            <a:r>
              <a:rPr lang="en-IN" b="1" u="sng" dirty="0" smtClean="0">
                <a:latin typeface="Times New Roman" pitchFamily="18" charset="0"/>
                <a:cs typeface="Times New Roman" pitchFamily="18" charset="0"/>
              </a:rPr>
              <a:t>3. End </a:t>
            </a:r>
            <a:r>
              <a:rPr lang="en-IN" b="1" u="sng" dirty="0">
                <a:latin typeface="Times New Roman" pitchFamily="18" charset="0"/>
                <a:cs typeface="Times New Roman" pitchFamily="18" charset="0"/>
              </a:rPr>
              <a:t>Users </a:t>
            </a:r>
            <a:r>
              <a:rPr lang="en-IN" b="1" u="sng" dirty="0" smtClean="0">
                <a:latin typeface="Times New Roman" pitchFamily="18" charset="0"/>
                <a:cs typeface="Times New Roman" pitchFamily="18" charset="0"/>
              </a:rPr>
              <a:t>:</a:t>
            </a:r>
          </a:p>
          <a:p>
            <a:pPr marL="82296" lvl="0" indent="0" algn="just">
              <a:buNone/>
            </a:pPr>
            <a:endParaRPr lang="en-IN" sz="2400" b="1" dirty="0" smtClean="0">
              <a:latin typeface="Times New Roman" pitchFamily="18" charset="0"/>
              <a:cs typeface="Times New Roman" pitchFamily="18" charset="0"/>
            </a:endParaRPr>
          </a:p>
          <a:p>
            <a:pPr marL="82296" lvl="0" indent="0" algn="just">
              <a:buNone/>
            </a:pPr>
            <a:r>
              <a:rPr lang="en-IN" sz="2400" b="1" dirty="0" smtClean="0">
                <a:latin typeface="Times New Roman" pitchFamily="18" charset="0"/>
                <a:cs typeface="Times New Roman" pitchFamily="18" charset="0"/>
              </a:rPr>
              <a:t>End </a:t>
            </a:r>
            <a:r>
              <a:rPr lang="en-IN" sz="2400" b="1" dirty="0">
                <a:latin typeface="Times New Roman" pitchFamily="18" charset="0"/>
                <a:cs typeface="Times New Roman" pitchFamily="18" charset="0"/>
              </a:rPr>
              <a:t>users </a:t>
            </a:r>
            <a:r>
              <a:rPr lang="en-IN" sz="2400" dirty="0">
                <a:latin typeface="Times New Roman" pitchFamily="18" charset="0"/>
                <a:cs typeface="Times New Roman" pitchFamily="18" charset="0"/>
              </a:rPr>
              <a:t>are the people whose jobs require access to the database for querying, </a:t>
            </a:r>
            <a:r>
              <a:rPr lang="en-IN" sz="2400" dirty="0" smtClean="0">
                <a:latin typeface="Times New Roman" pitchFamily="18" charset="0"/>
                <a:cs typeface="Times New Roman" pitchFamily="18" charset="0"/>
              </a:rPr>
              <a:t>updating</a:t>
            </a:r>
            <a:r>
              <a:rPr lang="en-IN" sz="2400" dirty="0">
                <a:latin typeface="Times New Roman" pitchFamily="18" charset="0"/>
                <a:cs typeface="Times New Roman" pitchFamily="18" charset="0"/>
              </a:rPr>
              <a:t>, and generating reports</a:t>
            </a:r>
            <a:r>
              <a:rPr lang="en-IN" sz="2400" dirty="0" smtClean="0">
                <a:latin typeface="Times New Roman" pitchFamily="18" charset="0"/>
                <a:cs typeface="Times New Roman" pitchFamily="18" charset="0"/>
              </a:rPr>
              <a:t>.</a:t>
            </a:r>
          </a:p>
          <a:p>
            <a:pPr marL="82296" lvl="0" indent="0" algn="just">
              <a:buNone/>
            </a:pPr>
            <a:endParaRPr lang="en-IN" sz="2400" dirty="0" smtClean="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The several categories of end users: </a:t>
            </a:r>
          </a:p>
          <a:p>
            <a:pPr marL="82296" indent="0" algn="just">
              <a:buNone/>
            </a:pPr>
            <a:endParaRPr lang="en-IN" sz="2400" dirty="0">
              <a:latin typeface="Times New Roman" pitchFamily="18" charset="0"/>
              <a:cs typeface="Times New Roman" pitchFamily="18" charset="0"/>
            </a:endParaRPr>
          </a:p>
          <a:p>
            <a:pPr marL="82296" indent="0" algn="just">
              <a:buNone/>
            </a:pPr>
            <a:r>
              <a:rPr lang="en-IN" sz="2400" dirty="0">
                <a:latin typeface="Times New Roman" pitchFamily="18" charset="0"/>
                <a:cs typeface="Times New Roman" pitchFamily="18" charset="0"/>
              </a:rPr>
              <a:t>■ </a:t>
            </a:r>
            <a:r>
              <a:rPr lang="en-IN" sz="2400" b="1" dirty="0">
                <a:latin typeface="Times New Roman" pitchFamily="18" charset="0"/>
                <a:cs typeface="Times New Roman" pitchFamily="18" charset="0"/>
              </a:rPr>
              <a:t>Casual end users </a:t>
            </a:r>
            <a:r>
              <a:rPr lang="en-IN" sz="2400" b="1" dirty="0" smtClean="0">
                <a:latin typeface="Times New Roman" pitchFamily="18" charset="0"/>
                <a:cs typeface="Times New Roman" pitchFamily="18" charset="0"/>
              </a:rPr>
              <a:t> : </a:t>
            </a:r>
            <a:r>
              <a:rPr lang="en-IN" sz="2400" dirty="0" smtClean="0">
                <a:latin typeface="Times New Roman" pitchFamily="18" charset="0"/>
                <a:cs typeface="Times New Roman" pitchFamily="18" charset="0"/>
              </a:rPr>
              <a:t>occasionally </a:t>
            </a:r>
            <a:r>
              <a:rPr lang="en-IN" sz="2400" dirty="0">
                <a:latin typeface="Times New Roman" pitchFamily="18" charset="0"/>
                <a:cs typeface="Times New Roman" pitchFamily="18" charset="0"/>
              </a:rPr>
              <a:t>access the </a:t>
            </a:r>
            <a:r>
              <a:rPr lang="en-IN" sz="2400" dirty="0" smtClean="0">
                <a:latin typeface="Times New Roman" pitchFamily="18" charset="0"/>
                <a:cs typeface="Times New Roman" pitchFamily="18" charset="0"/>
              </a:rPr>
              <a:t>database.</a:t>
            </a:r>
            <a:endParaRPr lang="en-IN" sz="2400" dirty="0">
              <a:latin typeface="Times New Roman" pitchFamily="18" charset="0"/>
              <a:cs typeface="Times New Roman" pitchFamily="18" charset="0"/>
            </a:endParaRPr>
          </a:p>
          <a:p>
            <a:pPr marL="82296" indent="0" algn="just">
              <a:buNone/>
            </a:pPr>
            <a:r>
              <a:rPr lang="en-IN" sz="2400" dirty="0">
                <a:latin typeface="Times New Roman" pitchFamily="18" charset="0"/>
                <a:cs typeface="Times New Roman" pitchFamily="18" charset="0"/>
              </a:rPr>
              <a:t> </a:t>
            </a:r>
          </a:p>
          <a:p>
            <a:pPr marL="82296" indent="0" algn="just">
              <a:buNone/>
            </a:pPr>
            <a:r>
              <a:rPr lang="en-IN" sz="2400" dirty="0">
                <a:latin typeface="Times New Roman" pitchFamily="18" charset="0"/>
                <a:cs typeface="Times New Roman" pitchFamily="18" charset="0"/>
              </a:rPr>
              <a:t>■ </a:t>
            </a:r>
            <a:r>
              <a:rPr lang="en-IN" sz="2400" b="1" dirty="0">
                <a:latin typeface="Times New Roman" pitchFamily="18" charset="0"/>
                <a:cs typeface="Times New Roman" pitchFamily="18" charset="0"/>
              </a:rPr>
              <a:t>Naive </a:t>
            </a:r>
            <a:r>
              <a:rPr lang="en-IN" sz="2400" dirty="0">
                <a:latin typeface="Times New Roman" pitchFamily="18" charset="0"/>
                <a:cs typeface="Times New Roman" pitchFamily="18" charset="0"/>
              </a:rPr>
              <a:t>or </a:t>
            </a:r>
            <a:r>
              <a:rPr lang="en-IN" sz="2400" b="1" dirty="0">
                <a:latin typeface="Times New Roman" pitchFamily="18" charset="0"/>
                <a:cs typeface="Times New Roman" pitchFamily="18" charset="0"/>
              </a:rPr>
              <a:t>parametric end users </a:t>
            </a:r>
            <a:r>
              <a:rPr lang="en-IN" sz="2400" b="1" dirty="0" smtClean="0">
                <a:latin typeface="Times New Roman" pitchFamily="18" charset="0"/>
                <a:cs typeface="Times New Roman" pitchFamily="18" charset="0"/>
              </a:rPr>
              <a:t>:</a:t>
            </a:r>
            <a:r>
              <a:rPr lang="en-IN" sz="2400" dirty="0" smtClean="0">
                <a:latin typeface="Times New Roman" pitchFamily="18" charset="0"/>
                <a:cs typeface="Times New Roman" pitchFamily="18" charset="0"/>
              </a:rPr>
              <a:t>Their </a:t>
            </a:r>
            <a:r>
              <a:rPr lang="en-IN" sz="2400" dirty="0">
                <a:latin typeface="Times New Roman" pitchFamily="18" charset="0"/>
                <a:cs typeface="Times New Roman" pitchFamily="18" charset="0"/>
              </a:rPr>
              <a:t>main job function revolves around constantly querying and updating the database, called </a:t>
            </a:r>
            <a:r>
              <a:rPr lang="en-IN" sz="2400" b="1" dirty="0" smtClean="0">
                <a:latin typeface="Times New Roman" pitchFamily="18" charset="0"/>
                <a:cs typeface="Times New Roman" pitchFamily="18" charset="0"/>
              </a:rPr>
              <a:t>canned transaction.</a:t>
            </a:r>
          </a:p>
          <a:p>
            <a:pPr marL="82296" indent="0" algn="just">
              <a:buNone/>
            </a:pPr>
            <a:endParaRPr lang="en-IN" sz="2400" dirty="0">
              <a:latin typeface="Times New Roman" pitchFamily="18" charset="0"/>
              <a:cs typeface="Times New Roman" pitchFamily="18" charset="0"/>
            </a:endParaRPr>
          </a:p>
          <a:p>
            <a:pPr marL="82296" indent="0" algn="just">
              <a:buNone/>
            </a:pPr>
            <a:r>
              <a:rPr lang="en-IN" sz="2400" b="1" dirty="0">
                <a:latin typeface="Times New Roman" pitchFamily="18" charset="0"/>
                <a:cs typeface="Times New Roman" pitchFamily="18" charset="0"/>
              </a:rPr>
              <a:t>■ Standalone users</a:t>
            </a:r>
            <a:r>
              <a:rPr lang="en-IN" sz="2400" dirty="0">
                <a:latin typeface="Times New Roman" pitchFamily="18" charset="0"/>
                <a:cs typeface="Times New Roman" pitchFamily="18" charset="0"/>
              </a:rPr>
              <a:t> maintain personal databases by using ready-made program packages that provide easy-to-use menu-based or graphics-based interfaces. </a:t>
            </a:r>
          </a:p>
          <a:p>
            <a:pPr marL="82296" lvl="0" indent="0">
              <a:buNone/>
            </a:pPr>
            <a:endParaRPr lang="en-IN" sz="2400" dirty="0">
              <a:latin typeface="Times New Roman" pitchFamily="18" charset="0"/>
              <a:cs typeface="Times New Roman" pitchFamily="18" charset="0"/>
            </a:endParaRPr>
          </a:p>
          <a:p>
            <a:pPr marL="82296" indent="0">
              <a:buNone/>
            </a:pPr>
            <a:r>
              <a:rPr lang="en-IN" sz="2400" dirty="0">
                <a:latin typeface="Times New Roman" pitchFamily="18" charset="0"/>
                <a:cs typeface="Times New Roman" pitchFamily="18" charset="0"/>
              </a:rPr>
              <a:t> </a:t>
            </a:r>
          </a:p>
          <a:p>
            <a:pPr lvl="0"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lstStyle/>
          <a:p>
            <a:pPr marL="82296" lvl="0" indent="0" algn="just">
              <a:buNone/>
            </a:pPr>
            <a:r>
              <a:rPr lang="en-IN" sz="2800" b="1" u="sng" dirty="0" smtClean="0">
                <a:latin typeface="Times New Roman" pitchFamily="18" charset="0"/>
                <a:cs typeface="Times New Roman" pitchFamily="18" charset="0"/>
              </a:rPr>
              <a:t>4. System Analysts and Application Programmers (Software Engineers) </a:t>
            </a:r>
          </a:p>
          <a:p>
            <a:endParaRPr lang="en-IN" dirty="0"/>
          </a:p>
          <a:p>
            <a:pPr marL="82296" indent="0">
              <a:buNone/>
            </a:pPr>
            <a:endParaRPr lang="en-IN" dirty="0"/>
          </a:p>
        </p:txBody>
      </p:sp>
      <p:sp>
        <p:nvSpPr>
          <p:cNvPr id="2" name="Rectangle 1"/>
          <p:cNvSpPr/>
          <p:nvPr/>
        </p:nvSpPr>
        <p:spPr>
          <a:xfrm>
            <a:off x="1403648" y="1720840"/>
            <a:ext cx="7416824" cy="3785652"/>
          </a:xfrm>
          <a:prstGeom prst="rect">
            <a:avLst/>
          </a:prstGeom>
        </p:spPr>
        <p:txBody>
          <a:bodyPr wrap="square">
            <a:spAutoFit/>
          </a:bodyPr>
          <a:lstStyle/>
          <a:p>
            <a:pPr lvl="0" algn="just"/>
            <a:r>
              <a:rPr lang="en-IN" sz="2400" b="1" dirty="0">
                <a:latin typeface="Times New Roman" pitchFamily="18" charset="0"/>
                <a:cs typeface="Times New Roman" pitchFamily="18" charset="0"/>
              </a:rPr>
              <a:t>System analysts </a:t>
            </a:r>
            <a:r>
              <a:rPr lang="en-IN" sz="2400" dirty="0">
                <a:latin typeface="Times New Roman" pitchFamily="18" charset="0"/>
                <a:cs typeface="Times New Roman" pitchFamily="18" charset="0"/>
              </a:rPr>
              <a:t>determine the requirements of end users, especially naive and parametric end users, and develop specifications for standard canned transactions </a:t>
            </a:r>
            <a:r>
              <a:rPr lang="en-IN" sz="2400" dirty="0" smtClean="0">
                <a:latin typeface="Times New Roman" pitchFamily="18" charset="0"/>
                <a:cs typeface="Times New Roman" pitchFamily="18" charset="0"/>
              </a:rPr>
              <a:t>that </a:t>
            </a:r>
            <a:r>
              <a:rPr lang="en-IN" sz="2400" dirty="0">
                <a:latin typeface="Times New Roman" pitchFamily="18" charset="0"/>
                <a:cs typeface="Times New Roman" pitchFamily="18" charset="0"/>
              </a:rPr>
              <a:t>meet these requirements.</a:t>
            </a:r>
          </a:p>
          <a:p>
            <a:pPr algn="just"/>
            <a:r>
              <a:rPr lang="en-IN" sz="2400" dirty="0">
                <a:latin typeface="Times New Roman" pitchFamily="18" charset="0"/>
                <a:cs typeface="Times New Roman" pitchFamily="18" charset="0"/>
              </a:rPr>
              <a:t> </a:t>
            </a:r>
          </a:p>
          <a:p>
            <a:pPr lvl="0" algn="just"/>
            <a:r>
              <a:rPr lang="en-IN" sz="2400" b="1" dirty="0">
                <a:latin typeface="Times New Roman" pitchFamily="18" charset="0"/>
                <a:cs typeface="Times New Roman" pitchFamily="18" charset="0"/>
              </a:rPr>
              <a:t>Application programmers </a:t>
            </a:r>
            <a:r>
              <a:rPr lang="en-IN" sz="2400" dirty="0">
                <a:latin typeface="Times New Roman" pitchFamily="18" charset="0"/>
                <a:cs typeface="Times New Roman" pitchFamily="18" charset="0"/>
              </a:rPr>
              <a:t>implement these specifications as </a:t>
            </a:r>
            <a:r>
              <a:rPr lang="en-IN" sz="2400" dirty="0" smtClean="0">
                <a:latin typeface="Times New Roman" pitchFamily="18" charset="0"/>
                <a:cs typeface="Times New Roman" pitchFamily="18" charset="0"/>
              </a:rPr>
              <a:t>programs, then </a:t>
            </a:r>
            <a:r>
              <a:rPr lang="en-IN" sz="2400" dirty="0">
                <a:latin typeface="Times New Roman" pitchFamily="18" charset="0"/>
                <a:cs typeface="Times New Roman" pitchFamily="18" charset="0"/>
              </a:rPr>
              <a:t>they test, debug, document, and maintain these canned transactions. Such analysts and </a:t>
            </a:r>
            <a:r>
              <a:rPr lang="en-IN" sz="2400" dirty="0" smtClean="0">
                <a:latin typeface="Times New Roman" pitchFamily="18" charset="0"/>
                <a:cs typeface="Times New Roman" pitchFamily="18" charset="0"/>
              </a:rPr>
              <a:t>programmers - S</a:t>
            </a:r>
            <a:r>
              <a:rPr lang="en-IN" sz="2400" b="1" dirty="0" smtClean="0">
                <a:latin typeface="Times New Roman" pitchFamily="18" charset="0"/>
                <a:cs typeface="Times New Roman" pitchFamily="18" charset="0"/>
              </a:rPr>
              <a:t>oftware Developers </a:t>
            </a:r>
            <a:r>
              <a:rPr lang="en-IN" sz="2400" dirty="0">
                <a:latin typeface="Times New Roman" pitchFamily="18" charset="0"/>
                <a:cs typeface="Times New Roman" pitchFamily="18" charset="0"/>
              </a:rPr>
              <a:t>or </a:t>
            </a:r>
            <a:r>
              <a:rPr lang="en-IN" sz="2400" b="1" dirty="0" smtClean="0">
                <a:latin typeface="Times New Roman" pitchFamily="18" charset="0"/>
                <a:cs typeface="Times New Roman" pitchFamily="18" charset="0"/>
              </a:rPr>
              <a:t>Software Engineers</a:t>
            </a:r>
            <a:r>
              <a:rPr lang="en-IN" sz="2400" b="1"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a:t>Database systems have become an essential component of life in modern society</a:t>
            </a:r>
          </a:p>
          <a:p>
            <a:r>
              <a:rPr lang="en-IN" dirty="0" smtClean="0"/>
              <a:t>Ex  : </a:t>
            </a:r>
            <a:r>
              <a:rPr lang="en-IN" dirty="0"/>
              <a:t>bank transactions, hotel/airline reservations, grocery store purchases</a:t>
            </a:r>
          </a:p>
          <a:p>
            <a:endParaRPr lang="en-IN" dirty="0"/>
          </a:p>
        </p:txBody>
      </p:sp>
    </p:spTree>
    <p:extLst>
      <p:ext uri="{BB962C8B-B14F-4D97-AF65-F5344CB8AC3E}">
        <p14:creationId xmlns:p14="http://schemas.microsoft.com/office/powerpoint/2010/main" val="7388740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fontScale="77500" lnSpcReduction="20000"/>
          </a:bodyPr>
          <a:lstStyle/>
          <a:p>
            <a:pPr marL="82296" indent="0">
              <a:buNone/>
            </a:pPr>
            <a:r>
              <a:rPr lang="en-IN" b="1" u="sng" dirty="0">
                <a:latin typeface="Times New Roman" pitchFamily="18" charset="0"/>
                <a:cs typeface="Times New Roman" pitchFamily="18" charset="0"/>
              </a:rPr>
              <a:t>Workers behind the Scene </a:t>
            </a:r>
            <a:r>
              <a:rPr lang="en-IN" b="1" u="sng" dirty="0" smtClean="0">
                <a:latin typeface="Times New Roman" pitchFamily="18" charset="0"/>
                <a:cs typeface="Times New Roman" pitchFamily="18" charset="0"/>
              </a:rPr>
              <a:t>:</a:t>
            </a:r>
            <a:endParaRPr lang="en-IN" u="sng" dirty="0">
              <a:latin typeface="Times New Roman" pitchFamily="18" charset="0"/>
              <a:cs typeface="Times New Roman" pitchFamily="18" charset="0"/>
            </a:endParaRPr>
          </a:p>
          <a:p>
            <a:pPr marL="82296" indent="0">
              <a:buNone/>
            </a:pPr>
            <a:endParaRPr lang="en-IN" sz="1400" dirty="0" smtClean="0">
              <a:latin typeface="Times New Roman" pitchFamily="18" charset="0"/>
              <a:cs typeface="Times New Roman" pitchFamily="18" charset="0"/>
            </a:endParaRPr>
          </a:p>
          <a:p>
            <a:pPr marL="82296" indent="0" algn="just">
              <a:buNone/>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people who work to maintain the database system environment but who are not actively interested in the database contents as part of their daily job - </a:t>
            </a:r>
            <a:r>
              <a:rPr lang="en-IN" b="1" i="1" dirty="0">
                <a:latin typeface="Times New Roman" pitchFamily="18" charset="0"/>
                <a:cs typeface="Times New Roman" pitchFamily="18" charset="0"/>
              </a:rPr>
              <a:t>workers behind the scene </a:t>
            </a:r>
            <a:r>
              <a:rPr lang="en-IN" b="1" i="1" dirty="0" smtClean="0">
                <a:latin typeface="Times New Roman" pitchFamily="18" charset="0"/>
                <a:cs typeface="Times New Roman" pitchFamily="18" charset="0"/>
              </a:rPr>
              <a:t>.</a:t>
            </a:r>
          </a:p>
          <a:p>
            <a:pPr marL="82296" indent="0" algn="just">
              <a:buNone/>
            </a:pPr>
            <a:endParaRPr lang="en-IN" dirty="0">
              <a:latin typeface="Times New Roman" pitchFamily="18" charset="0"/>
              <a:cs typeface="Times New Roman" pitchFamily="18" charset="0"/>
            </a:endParaRPr>
          </a:p>
          <a:p>
            <a:pPr lvl="0" algn="just"/>
            <a:r>
              <a:rPr lang="en-IN" b="1" dirty="0">
                <a:latin typeface="Times New Roman" pitchFamily="18" charset="0"/>
                <a:cs typeface="Times New Roman" pitchFamily="18" charset="0"/>
              </a:rPr>
              <a:t>DBMS system designers/implementers:</a:t>
            </a:r>
            <a:r>
              <a:rPr lang="en-IN" dirty="0">
                <a:latin typeface="Times New Roman" pitchFamily="18" charset="0"/>
                <a:cs typeface="Times New Roman" pitchFamily="18" charset="0"/>
              </a:rPr>
              <a:t> provide the DBMS software that is at the foundation of all this! </a:t>
            </a:r>
          </a:p>
          <a:p>
            <a:pPr algn="just"/>
            <a:endParaRPr lang="en-IN" dirty="0">
              <a:latin typeface="Times New Roman" pitchFamily="18" charset="0"/>
              <a:cs typeface="Times New Roman" pitchFamily="18" charset="0"/>
            </a:endParaRPr>
          </a:p>
          <a:p>
            <a:pPr lvl="0" algn="just"/>
            <a:r>
              <a:rPr lang="en-IN" b="1" dirty="0">
                <a:latin typeface="Times New Roman" pitchFamily="18" charset="0"/>
                <a:cs typeface="Times New Roman" pitchFamily="18" charset="0"/>
              </a:rPr>
              <a:t>Tool developers:</a:t>
            </a:r>
            <a:r>
              <a:rPr lang="en-IN" dirty="0">
                <a:latin typeface="Times New Roman" pitchFamily="18" charset="0"/>
                <a:cs typeface="Times New Roman" pitchFamily="18" charset="0"/>
              </a:rPr>
              <a:t> design and implement software tools facilitating database system design, performance monitoring, creation of graphical user interfaces, prototyping, etc. </a:t>
            </a:r>
          </a:p>
          <a:p>
            <a:pPr marL="82296" indent="0" algn="just">
              <a:buNone/>
            </a:pPr>
            <a:endParaRPr lang="en-IN" dirty="0">
              <a:latin typeface="Times New Roman" pitchFamily="18" charset="0"/>
              <a:cs typeface="Times New Roman" pitchFamily="18" charset="0"/>
            </a:endParaRPr>
          </a:p>
          <a:p>
            <a:pPr lvl="0" algn="just"/>
            <a:r>
              <a:rPr lang="en-IN" b="1" dirty="0">
                <a:latin typeface="Times New Roman" pitchFamily="18" charset="0"/>
                <a:cs typeface="Times New Roman" pitchFamily="18" charset="0"/>
              </a:rPr>
              <a:t>Operators and maintenance personnel</a:t>
            </a:r>
            <a:r>
              <a:rPr lang="en-IN" dirty="0">
                <a:latin typeface="Times New Roman" pitchFamily="18" charset="0"/>
                <a:cs typeface="Times New Roman" pitchFamily="18" charset="0"/>
              </a:rPr>
              <a:t>: responsible for the day-to-day operation of the system.</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fontScale="92500" lnSpcReduction="10000"/>
          </a:bodyPr>
          <a:lstStyle/>
          <a:p>
            <a:pPr marL="82296" indent="0">
              <a:buNone/>
            </a:pPr>
            <a:r>
              <a:rPr lang="en-IN" b="1" u="sng" dirty="0">
                <a:latin typeface="Times New Roman" pitchFamily="18" charset="0"/>
                <a:cs typeface="Times New Roman" pitchFamily="18" charset="0"/>
              </a:rPr>
              <a:t>Advantages of Using the </a:t>
            </a:r>
            <a:r>
              <a:rPr lang="en-IN" b="1" u="sng" dirty="0" smtClean="0">
                <a:latin typeface="Times New Roman" pitchFamily="18" charset="0"/>
                <a:cs typeface="Times New Roman" pitchFamily="18" charset="0"/>
              </a:rPr>
              <a:t>DBMS Approach:</a:t>
            </a:r>
            <a:endParaRPr lang="en-IN" u="sng" dirty="0">
              <a:latin typeface="Times New Roman" pitchFamily="18" charset="0"/>
              <a:cs typeface="Times New Roman" pitchFamily="18" charset="0"/>
            </a:endParaRPr>
          </a:p>
          <a:p>
            <a:pPr marL="596646" indent="-514350">
              <a:buFont typeface="+mj-lt"/>
              <a:buAutoNum type="arabicPeriod"/>
            </a:pPr>
            <a:endParaRPr lang="en-IN" sz="2200" dirty="0" smtClean="0">
              <a:latin typeface="Times New Roman" pitchFamily="18" charset="0"/>
              <a:cs typeface="Times New Roman" pitchFamily="18" charset="0"/>
            </a:endParaRPr>
          </a:p>
          <a:p>
            <a:pPr marL="596646" indent="-514350">
              <a:buFont typeface="+mj-lt"/>
              <a:buAutoNum type="arabicPeriod"/>
            </a:pPr>
            <a:r>
              <a:rPr lang="en-IN" sz="2200" dirty="0" smtClean="0">
                <a:latin typeface="Times New Roman" pitchFamily="18" charset="0"/>
                <a:cs typeface="Times New Roman" pitchFamily="18" charset="0"/>
              </a:rPr>
              <a:t>Controlling </a:t>
            </a:r>
            <a:r>
              <a:rPr lang="en-IN" sz="2200" dirty="0">
                <a:latin typeface="Times New Roman" pitchFamily="18" charset="0"/>
                <a:cs typeface="Times New Roman" pitchFamily="18" charset="0"/>
              </a:rPr>
              <a:t>Redundancy </a:t>
            </a:r>
          </a:p>
          <a:p>
            <a:pPr marL="596646" indent="-514350">
              <a:buFont typeface="+mj-lt"/>
              <a:buAutoNum type="arabicPeriod"/>
            </a:pPr>
            <a:r>
              <a:rPr lang="en-IN" sz="2200" dirty="0">
                <a:latin typeface="Times New Roman" pitchFamily="18" charset="0"/>
                <a:cs typeface="Times New Roman" pitchFamily="18" charset="0"/>
              </a:rPr>
              <a:t>Restricting Unauthorized Access </a:t>
            </a:r>
          </a:p>
          <a:p>
            <a:pPr marL="596646" indent="-514350">
              <a:buFont typeface="+mj-lt"/>
              <a:buAutoNum type="arabicPeriod"/>
            </a:pPr>
            <a:r>
              <a:rPr lang="en-IN" sz="2200" dirty="0">
                <a:latin typeface="Times New Roman" pitchFamily="18" charset="0"/>
                <a:cs typeface="Times New Roman" pitchFamily="18" charset="0"/>
              </a:rPr>
              <a:t>Providing Persistent Storage for Program Objects</a:t>
            </a:r>
          </a:p>
          <a:p>
            <a:pPr marL="596646" indent="-514350">
              <a:buFont typeface="+mj-lt"/>
              <a:buAutoNum type="arabicPeriod"/>
            </a:pPr>
            <a:r>
              <a:rPr lang="en-IN" sz="2200" dirty="0">
                <a:latin typeface="Times New Roman" pitchFamily="18" charset="0"/>
                <a:cs typeface="Times New Roman" pitchFamily="18" charset="0"/>
              </a:rPr>
              <a:t>Providing Storage Structures for Efficient Query Processing </a:t>
            </a:r>
          </a:p>
          <a:p>
            <a:pPr marL="596646" indent="-514350">
              <a:buFont typeface="+mj-lt"/>
              <a:buAutoNum type="arabicPeriod"/>
            </a:pPr>
            <a:r>
              <a:rPr lang="en-IN" sz="2200" dirty="0">
                <a:latin typeface="Times New Roman" pitchFamily="18" charset="0"/>
                <a:cs typeface="Times New Roman" pitchFamily="18" charset="0"/>
              </a:rPr>
              <a:t>Providing Backup and Recovery. </a:t>
            </a:r>
          </a:p>
          <a:p>
            <a:pPr marL="596646" indent="-514350">
              <a:buFont typeface="+mj-lt"/>
              <a:buAutoNum type="arabicPeriod"/>
            </a:pPr>
            <a:r>
              <a:rPr lang="en-IN" sz="2200" dirty="0">
                <a:latin typeface="Times New Roman" pitchFamily="18" charset="0"/>
                <a:cs typeface="Times New Roman" pitchFamily="18" charset="0"/>
              </a:rPr>
              <a:t>Providing Multiple User Interfaces</a:t>
            </a:r>
          </a:p>
          <a:p>
            <a:pPr marL="596646" indent="-514350">
              <a:buFont typeface="+mj-lt"/>
              <a:buAutoNum type="arabicPeriod"/>
            </a:pPr>
            <a:r>
              <a:rPr lang="en-IN" sz="2200" dirty="0">
                <a:latin typeface="Times New Roman" pitchFamily="18" charset="0"/>
                <a:cs typeface="Times New Roman" pitchFamily="18" charset="0"/>
              </a:rPr>
              <a:t>Representing Complex Relationships Among Data</a:t>
            </a:r>
          </a:p>
          <a:p>
            <a:pPr marL="596646" indent="-514350">
              <a:buFont typeface="+mj-lt"/>
              <a:buAutoNum type="arabicPeriod"/>
            </a:pPr>
            <a:r>
              <a:rPr lang="en-IN" sz="2200" dirty="0">
                <a:latin typeface="Times New Roman" pitchFamily="18" charset="0"/>
                <a:cs typeface="Times New Roman" pitchFamily="18" charset="0"/>
              </a:rPr>
              <a:t>Enforcing Integrity Constraints</a:t>
            </a:r>
          </a:p>
          <a:p>
            <a:pPr marL="596646" indent="-514350">
              <a:buFont typeface="+mj-lt"/>
              <a:buAutoNum type="arabicPeriod"/>
            </a:pPr>
            <a:r>
              <a:rPr lang="en-IN" sz="2200" dirty="0">
                <a:latin typeface="Times New Roman" pitchFamily="18" charset="0"/>
                <a:cs typeface="Times New Roman" pitchFamily="18" charset="0"/>
              </a:rPr>
              <a:t>Permitting Inference and Actions Via Rules </a:t>
            </a:r>
          </a:p>
          <a:p>
            <a:pPr marL="539496" indent="-457200">
              <a:buFont typeface="+mj-lt"/>
              <a:buAutoNum type="arabicPeriod"/>
            </a:pPr>
            <a:r>
              <a:rPr lang="en-IN" sz="2400" dirty="0">
                <a:latin typeface="Times New Roman" pitchFamily="18" charset="0"/>
                <a:cs typeface="Times New Roman" pitchFamily="18" charset="0"/>
              </a:rPr>
              <a:t>Potential for enforcing standards</a:t>
            </a:r>
          </a:p>
          <a:p>
            <a:pPr marL="539496" indent="-457200">
              <a:buFont typeface="+mj-lt"/>
              <a:buAutoNum type="arabicPeriod"/>
            </a:pPr>
            <a:r>
              <a:rPr lang="en-IN" sz="2400" dirty="0">
                <a:latin typeface="Times New Roman" pitchFamily="18" charset="0"/>
                <a:cs typeface="Times New Roman" pitchFamily="18" charset="0"/>
              </a:rPr>
              <a:t>Reduced application development time</a:t>
            </a:r>
          </a:p>
          <a:p>
            <a:pPr marL="539496" indent="-457200">
              <a:buFont typeface="+mj-lt"/>
              <a:buAutoNum type="arabicPeriod"/>
            </a:pPr>
            <a:r>
              <a:rPr lang="en-IN" sz="2400" dirty="0">
                <a:latin typeface="Times New Roman" pitchFamily="18" charset="0"/>
                <a:cs typeface="Times New Roman" pitchFamily="18" charset="0"/>
              </a:rPr>
              <a:t>Flexibility to change data structures</a:t>
            </a:r>
          </a:p>
          <a:p>
            <a:pPr marL="539496" indent="-457200">
              <a:buFont typeface="+mj-lt"/>
              <a:buAutoNum type="arabicPeriod"/>
            </a:pPr>
            <a:r>
              <a:rPr lang="en-IN" sz="2400" dirty="0">
                <a:latin typeface="Times New Roman" pitchFamily="18" charset="0"/>
                <a:cs typeface="Times New Roman" pitchFamily="18" charset="0"/>
              </a:rPr>
              <a:t>Availability of up-to-date information </a:t>
            </a:r>
          </a:p>
          <a:p>
            <a:pPr marL="539496" indent="-457200">
              <a:buFont typeface="+mj-lt"/>
              <a:buAutoNum type="arabicPeriod"/>
            </a:pPr>
            <a:r>
              <a:rPr lang="en-IN" sz="2400" dirty="0">
                <a:latin typeface="Times New Roman" pitchFamily="18" charset="0"/>
                <a:cs typeface="Times New Roman" pitchFamily="18" charset="0"/>
              </a:rPr>
              <a:t>Economies of scale.</a:t>
            </a:r>
          </a:p>
          <a:p>
            <a:pPr marL="596646" indent="-514350">
              <a:buFont typeface="+mj-lt"/>
              <a:buAutoNum type="arabicPeriod"/>
            </a:pPr>
            <a:endParaRPr lang="en-IN" sz="2200" dirty="0"/>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3768" y="2600077"/>
            <a:ext cx="5310336" cy="1077218"/>
          </a:xfrm>
          <a:prstGeom prst="rect">
            <a:avLst/>
          </a:prstGeom>
        </p:spPr>
        <p:txBody>
          <a:bodyPr wrap="square">
            <a:spAutoFit/>
          </a:bodyPr>
          <a:lstStyle/>
          <a:p>
            <a:pPr algn="ctr"/>
            <a:r>
              <a:rPr lang="en-IN" sz="3200" b="1" u="sng" dirty="0">
                <a:solidFill>
                  <a:srgbClr val="0070C0"/>
                </a:solidFill>
                <a:latin typeface="Times New Roman" pitchFamily="18" charset="0"/>
                <a:cs typeface="Times New Roman" pitchFamily="18" charset="0"/>
              </a:rPr>
              <a:t>Database System Concepts and Architecture </a:t>
            </a:r>
            <a:endParaRPr lang="en-IN" sz="32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lnSpcReduction="10000"/>
          </a:bodyPr>
          <a:lstStyle/>
          <a:p>
            <a:pPr marL="82296" indent="0" algn="just">
              <a:buNone/>
            </a:pPr>
            <a:r>
              <a:rPr lang="en-IN" b="1" u="sng" dirty="0">
                <a:latin typeface="Times New Roman" pitchFamily="18" charset="0"/>
                <a:cs typeface="Times New Roman" pitchFamily="18" charset="0"/>
              </a:rPr>
              <a:t>Database System Concepts </a:t>
            </a:r>
            <a:endParaRPr lang="en-IN" dirty="0">
              <a:latin typeface="Times New Roman" pitchFamily="18" charset="0"/>
              <a:cs typeface="Times New Roman" pitchFamily="18" charset="0"/>
            </a:endParaRPr>
          </a:p>
          <a:p>
            <a:pPr marL="82296" indent="0" algn="just">
              <a:buNone/>
            </a:pPr>
            <a:endParaRPr lang="en-IN" sz="2600" b="1" i="1" u="sng" dirty="0" smtClean="0">
              <a:latin typeface="Times New Roman" pitchFamily="18" charset="0"/>
              <a:cs typeface="Times New Roman" pitchFamily="18" charset="0"/>
            </a:endParaRPr>
          </a:p>
          <a:p>
            <a:pPr marL="82296" indent="0" algn="just">
              <a:buNone/>
            </a:pPr>
            <a:r>
              <a:rPr lang="en-IN" sz="2600" b="1" i="1" u="sng" dirty="0" smtClean="0">
                <a:latin typeface="Times New Roman" pitchFamily="18" charset="0"/>
                <a:cs typeface="Times New Roman" pitchFamily="18" charset="0"/>
              </a:rPr>
              <a:t>Data </a:t>
            </a:r>
            <a:r>
              <a:rPr lang="en-IN" sz="2600" b="1" i="1" u="sng" dirty="0">
                <a:latin typeface="Times New Roman" pitchFamily="18" charset="0"/>
                <a:cs typeface="Times New Roman" pitchFamily="18" charset="0"/>
              </a:rPr>
              <a:t>abstraction</a:t>
            </a:r>
            <a:r>
              <a:rPr lang="en-IN" sz="2600" dirty="0">
                <a:latin typeface="Times New Roman" pitchFamily="18" charset="0"/>
                <a:cs typeface="Times New Roman" pitchFamily="18" charset="0"/>
              </a:rPr>
              <a:t> generally refers to the suppression of  details of data organization and storage, and the highlighting of the essential features for an improved understanding of data. </a:t>
            </a:r>
            <a:endParaRPr lang="en-IN" sz="2600" dirty="0" smtClean="0">
              <a:latin typeface="Times New Roman" pitchFamily="18" charset="0"/>
              <a:cs typeface="Times New Roman" pitchFamily="18" charset="0"/>
            </a:endParaRPr>
          </a:p>
          <a:p>
            <a:pPr marL="82296" indent="0" algn="just">
              <a:buNone/>
            </a:pPr>
            <a:endParaRPr lang="en-IN" sz="2600" dirty="0">
              <a:latin typeface="Times New Roman" pitchFamily="18" charset="0"/>
              <a:cs typeface="Times New Roman" pitchFamily="18" charset="0"/>
            </a:endParaRPr>
          </a:p>
          <a:p>
            <a:pPr marL="82296" indent="0" algn="just">
              <a:buNone/>
            </a:pPr>
            <a:r>
              <a:rPr lang="en-IN" sz="2600" b="1" i="1" u="sng" dirty="0">
                <a:latin typeface="Times New Roman" pitchFamily="18" charset="0"/>
                <a:cs typeface="Times New Roman" pitchFamily="18" charset="0"/>
              </a:rPr>
              <a:t>Data model</a:t>
            </a:r>
            <a:r>
              <a:rPr lang="en-IN" sz="2600" dirty="0">
                <a:latin typeface="Times New Roman" pitchFamily="18" charset="0"/>
                <a:cs typeface="Times New Roman" pitchFamily="18" charset="0"/>
              </a:rPr>
              <a:t>—a collection of concepts that can be used to describe the structure of a database</a:t>
            </a:r>
            <a:r>
              <a:rPr lang="en-IN" sz="2600" dirty="0" smtClean="0">
                <a:latin typeface="Times New Roman" pitchFamily="18" charset="0"/>
                <a:cs typeface="Times New Roman" pitchFamily="18" charset="0"/>
              </a:rPr>
              <a:t>.</a:t>
            </a:r>
          </a:p>
          <a:p>
            <a:pPr marL="82296" indent="0" algn="just">
              <a:buNone/>
            </a:pPr>
            <a:endParaRPr lang="en-IN" sz="2600" dirty="0">
              <a:latin typeface="Times New Roman" pitchFamily="18" charset="0"/>
              <a:cs typeface="Times New Roman" pitchFamily="18" charset="0"/>
            </a:endParaRPr>
          </a:p>
          <a:p>
            <a:pPr marL="82296" indent="0" algn="just">
              <a:buNone/>
            </a:pPr>
            <a:r>
              <a:rPr lang="en-IN" sz="2600" b="1" u="sng" dirty="0">
                <a:latin typeface="Times New Roman" pitchFamily="18" charset="0"/>
                <a:cs typeface="Times New Roman" pitchFamily="18" charset="0"/>
              </a:rPr>
              <a:t>Categories of Data Models:</a:t>
            </a:r>
            <a:endParaRPr lang="en-IN" sz="2600" dirty="0">
              <a:latin typeface="Times New Roman" pitchFamily="18" charset="0"/>
              <a:cs typeface="Times New Roman" pitchFamily="18" charset="0"/>
            </a:endParaRPr>
          </a:p>
          <a:p>
            <a:pPr marL="596646" indent="-514350" algn="just">
              <a:buFont typeface="+mj-lt"/>
              <a:buAutoNum type="arabicPeriod"/>
            </a:pPr>
            <a:r>
              <a:rPr lang="en-IN" sz="2600" dirty="0">
                <a:latin typeface="Times New Roman" pitchFamily="18" charset="0"/>
                <a:cs typeface="Times New Roman" pitchFamily="18" charset="0"/>
              </a:rPr>
              <a:t>High-level or conceptual data models</a:t>
            </a:r>
          </a:p>
          <a:p>
            <a:pPr marL="596646" indent="-514350" algn="just">
              <a:buFont typeface="+mj-lt"/>
              <a:buAutoNum type="arabicPeriod"/>
            </a:pPr>
            <a:r>
              <a:rPr lang="en-IN" sz="2600" dirty="0">
                <a:latin typeface="Times New Roman" pitchFamily="18" charset="0"/>
                <a:cs typeface="Times New Roman" pitchFamily="18" charset="0"/>
              </a:rPr>
              <a:t>low-level or physical data models </a:t>
            </a:r>
            <a:endParaRPr lang="en-IN" sz="2600" dirty="0" smtClean="0">
              <a:latin typeface="Times New Roman" pitchFamily="18" charset="0"/>
              <a:cs typeface="Times New Roman" pitchFamily="18" charset="0"/>
            </a:endParaRPr>
          </a:p>
          <a:p>
            <a:pPr marL="596646" indent="-514350" algn="just">
              <a:buFont typeface="+mj-lt"/>
              <a:buAutoNum type="arabicPeriod"/>
            </a:pPr>
            <a:r>
              <a:rPr lang="en-IN" sz="2600" dirty="0">
                <a:latin typeface="Times New Roman" pitchFamily="18" charset="0"/>
                <a:cs typeface="Times New Roman" pitchFamily="18" charset="0"/>
              </a:rPr>
              <a:t>Representational (or implementation) data models</a:t>
            </a:r>
          </a:p>
          <a:p>
            <a:endParaRPr lang="en-IN" dirty="0"/>
          </a:p>
          <a:p>
            <a:endParaRPr lang="en-IN" dirty="0"/>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fontScale="92500" lnSpcReduction="20000"/>
          </a:bodyPr>
          <a:lstStyle/>
          <a:p>
            <a:pPr marL="82296" indent="0">
              <a:buNone/>
            </a:pPr>
            <a:r>
              <a:rPr lang="en-IN" b="1" u="sng" dirty="0"/>
              <a:t>Categories of Data Models:</a:t>
            </a:r>
            <a:endParaRPr lang="en-IN" dirty="0"/>
          </a:p>
          <a:p>
            <a:pPr lvl="0"/>
            <a:endParaRPr lang="en-IN" b="1" i="1" dirty="0" smtClean="0"/>
          </a:p>
          <a:p>
            <a:pPr marL="82296" lvl="0" indent="0" algn="just">
              <a:buNone/>
            </a:pPr>
            <a:r>
              <a:rPr lang="en-IN" b="1" dirty="0" smtClean="0">
                <a:latin typeface="Times New Roman" pitchFamily="18" charset="0"/>
                <a:cs typeface="Times New Roman" pitchFamily="18" charset="0"/>
              </a:rPr>
              <a:t>1. </a:t>
            </a:r>
            <a:r>
              <a:rPr lang="en-IN" sz="2800" b="1" dirty="0" smtClean="0">
                <a:latin typeface="Times New Roman" pitchFamily="18" charset="0"/>
                <a:cs typeface="Times New Roman" pitchFamily="18" charset="0"/>
              </a:rPr>
              <a:t>High-level </a:t>
            </a:r>
            <a:r>
              <a:rPr lang="en-IN" sz="2800" b="1" dirty="0">
                <a:latin typeface="Times New Roman" pitchFamily="18" charset="0"/>
                <a:cs typeface="Times New Roman" pitchFamily="18" charset="0"/>
              </a:rPr>
              <a:t>or conceptual data models </a:t>
            </a:r>
            <a:r>
              <a:rPr lang="en-IN" sz="2800" b="1"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provide </a:t>
            </a:r>
            <a:r>
              <a:rPr lang="en-IN" sz="2800" dirty="0">
                <a:latin typeface="Times New Roman" pitchFamily="18" charset="0"/>
                <a:cs typeface="Times New Roman" pitchFamily="18" charset="0"/>
              </a:rPr>
              <a:t>concepts that are close to the way many users perceive </a:t>
            </a:r>
            <a:r>
              <a:rPr lang="en-IN" sz="2800" dirty="0" smtClean="0">
                <a:latin typeface="Times New Roman" pitchFamily="18" charset="0"/>
                <a:cs typeface="Times New Roman" pitchFamily="18" charset="0"/>
              </a:rPr>
              <a:t>data.</a:t>
            </a:r>
            <a:endParaRPr lang="en-IN" sz="2800" dirty="0">
              <a:latin typeface="Times New Roman" pitchFamily="18" charset="0"/>
              <a:cs typeface="Times New Roman" pitchFamily="18" charset="0"/>
            </a:endParaRPr>
          </a:p>
          <a:p>
            <a:pPr lvl="0" algn="just"/>
            <a:r>
              <a:rPr lang="en-IN" sz="2800" dirty="0">
                <a:latin typeface="Times New Roman" pitchFamily="18" charset="0"/>
                <a:cs typeface="Times New Roman" pitchFamily="18" charset="0"/>
              </a:rPr>
              <a:t>Conceptual data models use concepts such as entities, attributes, and relationships. </a:t>
            </a:r>
          </a:p>
          <a:p>
            <a:pPr marL="82296" indent="0" algn="just">
              <a:buNone/>
            </a:pPr>
            <a:endParaRPr lang="en-IN" sz="2800" dirty="0">
              <a:latin typeface="Times New Roman" pitchFamily="18" charset="0"/>
              <a:cs typeface="Times New Roman" pitchFamily="18" charset="0"/>
            </a:endParaRPr>
          </a:p>
          <a:p>
            <a:pPr marL="82296" lvl="0" indent="0" algn="just">
              <a:buNone/>
            </a:pPr>
            <a:r>
              <a:rPr lang="en-IN" sz="2800" dirty="0" smtClean="0">
                <a:latin typeface="Times New Roman" pitchFamily="18" charset="0"/>
                <a:cs typeface="Times New Roman" pitchFamily="18" charset="0"/>
              </a:rPr>
              <a:t>2</a:t>
            </a:r>
            <a:r>
              <a:rPr lang="en-IN" sz="2800" b="1" dirty="0" smtClean="0">
                <a:latin typeface="Times New Roman" pitchFamily="18" charset="0"/>
                <a:cs typeface="Times New Roman" pitchFamily="18" charset="0"/>
              </a:rPr>
              <a:t>. low-level </a:t>
            </a:r>
            <a:r>
              <a:rPr lang="en-IN" sz="2800" b="1" dirty="0">
                <a:latin typeface="Times New Roman" pitchFamily="18" charset="0"/>
                <a:cs typeface="Times New Roman" pitchFamily="18" charset="0"/>
              </a:rPr>
              <a:t>or physical data models</a:t>
            </a:r>
            <a:r>
              <a:rPr lang="en-IN" sz="2800" dirty="0">
                <a:latin typeface="Times New Roman" pitchFamily="18" charset="0"/>
                <a:cs typeface="Times New Roman" pitchFamily="18" charset="0"/>
              </a:rPr>
              <a:t> </a:t>
            </a:r>
            <a:r>
              <a:rPr lang="en-IN" sz="2800" dirty="0" smtClean="0">
                <a:latin typeface="Times New Roman" pitchFamily="18" charset="0"/>
                <a:cs typeface="Times New Roman" pitchFamily="18" charset="0"/>
              </a:rPr>
              <a:t>: provide </a:t>
            </a:r>
            <a:r>
              <a:rPr lang="en-IN" sz="2800" dirty="0">
                <a:latin typeface="Times New Roman" pitchFamily="18" charset="0"/>
                <a:cs typeface="Times New Roman" pitchFamily="18" charset="0"/>
              </a:rPr>
              <a:t>concepts that describe the details of how data is stored on the computer storage media.</a:t>
            </a:r>
          </a:p>
          <a:p>
            <a:pPr marL="82296" indent="0" algn="just">
              <a:buNone/>
            </a:pPr>
            <a:endParaRPr lang="en-IN" sz="2800" dirty="0">
              <a:latin typeface="Times New Roman" pitchFamily="18" charset="0"/>
              <a:cs typeface="Times New Roman" pitchFamily="18" charset="0"/>
            </a:endParaRPr>
          </a:p>
          <a:p>
            <a:pPr marL="82296" lvl="0" indent="0" algn="just">
              <a:buNone/>
            </a:pPr>
            <a:r>
              <a:rPr lang="en-IN" sz="2800" b="1" dirty="0" smtClean="0">
                <a:latin typeface="Times New Roman" pitchFamily="18" charset="0"/>
                <a:cs typeface="Times New Roman" pitchFamily="18" charset="0"/>
              </a:rPr>
              <a:t>3. Representational </a:t>
            </a:r>
            <a:r>
              <a:rPr lang="en-IN" sz="2800" b="1" dirty="0">
                <a:latin typeface="Times New Roman" pitchFamily="18" charset="0"/>
                <a:cs typeface="Times New Roman" pitchFamily="18" charset="0"/>
              </a:rPr>
              <a:t>(or implementation) data models</a:t>
            </a:r>
            <a:r>
              <a:rPr lang="en-IN" sz="2800" dirty="0">
                <a:latin typeface="Times New Roman" pitchFamily="18" charset="0"/>
                <a:cs typeface="Times New Roman" pitchFamily="18" charset="0"/>
              </a:rPr>
              <a:t> which provide concepts that may be easily understood by end users. Representational data models hide many details of data storage on disk but can be implemented on a computer system directly. </a:t>
            </a:r>
          </a:p>
          <a:p>
            <a:endParaRPr lang="en-IN" sz="31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lstStyle/>
          <a:p>
            <a:pPr marL="82296" indent="0">
              <a:buNone/>
            </a:pPr>
            <a:endParaRPr lang="en-IN" b="1" dirty="0" smtClean="0"/>
          </a:p>
          <a:p>
            <a:pPr marL="82296" indent="0">
              <a:buNone/>
            </a:pPr>
            <a:r>
              <a:rPr lang="en-IN" b="1" dirty="0" smtClean="0"/>
              <a:t>Types </a:t>
            </a:r>
            <a:r>
              <a:rPr lang="en-IN" b="1" dirty="0"/>
              <a:t>of Data Models: </a:t>
            </a:r>
            <a:endParaRPr lang="en-IN" b="1" dirty="0" smtClean="0"/>
          </a:p>
          <a:p>
            <a:pPr marL="82296" indent="0">
              <a:buNone/>
            </a:pPr>
            <a:endParaRPr lang="en-IN" sz="2800" dirty="0"/>
          </a:p>
          <a:p>
            <a:pPr lvl="3" algn="just">
              <a:lnSpc>
                <a:spcPct val="150000"/>
              </a:lnSpc>
            </a:pPr>
            <a:r>
              <a:rPr lang="en-IN" sz="2800" b="1" dirty="0">
                <a:latin typeface="Times New Roman" pitchFamily="18" charset="0"/>
                <a:cs typeface="Times New Roman" pitchFamily="18" charset="0"/>
              </a:rPr>
              <a:t>Hierarchical Model</a:t>
            </a:r>
            <a:endParaRPr lang="en-IN" sz="2800" dirty="0">
              <a:latin typeface="Times New Roman" pitchFamily="18" charset="0"/>
              <a:cs typeface="Times New Roman" pitchFamily="18" charset="0"/>
            </a:endParaRPr>
          </a:p>
          <a:p>
            <a:pPr lvl="3" algn="just">
              <a:lnSpc>
                <a:spcPct val="150000"/>
              </a:lnSpc>
            </a:pPr>
            <a:r>
              <a:rPr lang="en-IN" sz="2800" b="1" dirty="0">
                <a:latin typeface="Times New Roman" pitchFamily="18" charset="0"/>
                <a:cs typeface="Times New Roman" pitchFamily="18" charset="0"/>
              </a:rPr>
              <a:t>Network Model</a:t>
            </a:r>
            <a:endParaRPr lang="en-IN" sz="2800" dirty="0">
              <a:latin typeface="Times New Roman" pitchFamily="18" charset="0"/>
              <a:cs typeface="Times New Roman" pitchFamily="18" charset="0"/>
            </a:endParaRPr>
          </a:p>
          <a:p>
            <a:pPr lvl="3" algn="just">
              <a:lnSpc>
                <a:spcPct val="150000"/>
              </a:lnSpc>
            </a:pPr>
            <a:r>
              <a:rPr lang="en-IN" sz="2800" b="1" dirty="0">
                <a:latin typeface="Times New Roman" pitchFamily="18" charset="0"/>
                <a:cs typeface="Times New Roman" pitchFamily="18" charset="0"/>
              </a:rPr>
              <a:t>Relational Model</a:t>
            </a:r>
            <a:endParaRPr lang="en-IN" sz="2800" dirty="0">
              <a:latin typeface="Times New Roman" pitchFamily="18" charset="0"/>
              <a:cs typeface="Times New Roman" pitchFamily="18" charset="0"/>
            </a:endParaRPr>
          </a:p>
          <a:p>
            <a:pPr lvl="3" algn="just">
              <a:lnSpc>
                <a:spcPct val="150000"/>
              </a:lnSpc>
            </a:pPr>
            <a:r>
              <a:rPr lang="en-IN" sz="2800" b="1" dirty="0">
                <a:latin typeface="Times New Roman" pitchFamily="18" charset="0"/>
                <a:cs typeface="Times New Roman" pitchFamily="18" charset="0"/>
              </a:rPr>
              <a:t>Object oriented Model</a:t>
            </a:r>
            <a:endParaRPr lang="en-IN" sz="2800" dirty="0">
              <a:latin typeface="Times New Roman" pitchFamily="18" charset="0"/>
              <a:cs typeface="Times New Roman" pitchFamily="18" charset="0"/>
            </a:endParaRPr>
          </a:p>
          <a:p>
            <a:pPr lvl="3" algn="just">
              <a:lnSpc>
                <a:spcPct val="150000"/>
              </a:lnSpc>
            </a:pPr>
            <a:r>
              <a:rPr lang="en-IN" sz="2800" b="1" dirty="0">
                <a:latin typeface="Times New Roman" pitchFamily="18" charset="0"/>
                <a:cs typeface="Times New Roman" pitchFamily="18" charset="0"/>
              </a:rPr>
              <a:t>E-R Model.</a:t>
            </a:r>
            <a:endParaRPr lang="en-IN" sz="2800" dirty="0">
              <a:latin typeface="Times New Roman" pitchFamily="18" charset="0"/>
              <a:cs typeface="Times New Roman" pitchFamily="18" charset="0"/>
            </a:endParaRPr>
          </a:p>
          <a:p>
            <a:pPr algn="just">
              <a:lnSpc>
                <a:spcPct val="150000"/>
              </a:lnSpc>
            </a:pP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a:bodyPr>
          <a:lstStyle/>
          <a:p>
            <a:pPr marL="0" lvl="6" indent="0">
              <a:buNone/>
            </a:pPr>
            <a:r>
              <a:rPr lang="en-IN" sz="2400" b="1" u="sng" dirty="0" smtClean="0">
                <a:latin typeface="Times New Roman" pitchFamily="18" charset="0"/>
                <a:cs typeface="Times New Roman" pitchFamily="18" charset="0"/>
              </a:rPr>
              <a:t>1. Hierarchical </a:t>
            </a:r>
            <a:r>
              <a:rPr lang="en-IN" sz="2400" b="1" u="sng" dirty="0">
                <a:latin typeface="Times New Roman" pitchFamily="18" charset="0"/>
                <a:cs typeface="Times New Roman" pitchFamily="18" charset="0"/>
              </a:rPr>
              <a:t>Model :</a:t>
            </a:r>
            <a:endParaRPr lang="en-IN" sz="2400" b="1"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This database model organizes data into a tree-like-structure, with a single root, to which all the other data is linked. </a:t>
            </a:r>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The </a:t>
            </a:r>
            <a:r>
              <a:rPr lang="en-IN" sz="2400" dirty="0" err="1">
                <a:latin typeface="Times New Roman" pitchFamily="18" charset="0"/>
                <a:cs typeface="Times New Roman" pitchFamily="18" charset="0"/>
              </a:rPr>
              <a:t>heirarchy</a:t>
            </a:r>
            <a:r>
              <a:rPr lang="en-IN" sz="2400" dirty="0">
                <a:latin typeface="Times New Roman" pitchFamily="18" charset="0"/>
                <a:cs typeface="Times New Roman" pitchFamily="18" charset="0"/>
              </a:rPr>
              <a:t> starts from the Root data, and expands like a tree, adding child nodes to the parent nodes. </a:t>
            </a:r>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In </a:t>
            </a:r>
            <a:r>
              <a:rPr lang="en-IN" sz="2400" dirty="0">
                <a:latin typeface="Times New Roman" pitchFamily="18" charset="0"/>
                <a:cs typeface="Times New Roman" pitchFamily="18" charset="0"/>
              </a:rPr>
              <a:t>this model, a child node will only have a single parent node.</a:t>
            </a:r>
          </a:p>
          <a:p>
            <a:pPr marL="82296" indent="0">
              <a:buNone/>
            </a:pPr>
            <a:endParaRPr lang="en-IN" sz="24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1434121" y="3429468"/>
            <a:ext cx="6976016" cy="3023868"/>
          </a:xfrm>
          <a:prstGeom prst="rect">
            <a:avLst/>
          </a:prstGeom>
        </p:spPr>
      </p:pic>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a:bodyPr>
          <a:lstStyle/>
          <a:p>
            <a:pPr marL="0" lvl="6" indent="0" algn="just">
              <a:buNone/>
            </a:pPr>
            <a:r>
              <a:rPr lang="en-IN" sz="2600" b="1" u="sng" dirty="0" smtClean="0">
                <a:latin typeface="Times New Roman" pitchFamily="18" charset="0"/>
                <a:cs typeface="Times New Roman" pitchFamily="18" charset="0"/>
              </a:rPr>
              <a:t>2. Network </a:t>
            </a:r>
            <a:r>
              <a:rPr lang="en-IN" sz="2600" b="1" u="sng" dirty="0">
                <a:latin typeface="Times New Roman" pitchFamily="18" charset="0"/>
                <a:cs typeface="Times New Roman" pitchFamily="18" charset="0"/>
              </a:rPr>
              <a:t>Model:</a:t>
            </a:r>
            <a:endParaRPr lang="en-IN" sz="2600" b="1" dirty="0">
              <a:latin typeface="Times New Roman" pitchFamily="18" charset="0"/>
              <a:cs typeface="Times New Roman" pitchFamily="18" charset="0"/>
            </a:endParaRPr>
          </a:p>
          <a:p>
            <a:pPr marL="457200" indent="-457200" algn="just"/>
            <a:r>
              <a:rPr lang="en-IN" sz="1800" dirty="0">
                <a:latin typeface="Times New Roman" pitchFamily="18" charset="0"/>
                <a:cs typeface="Times New Roman" pitchFamily="18" charset="0"/>
              </a:rPr>
              <a:t>This is an extension of the Hierarchical model</a:t>
            </a:r>
            <a:r>
              <a:rPr lang="en-IN" sz="1800" dirty="0" smtClean="0">
                <a:latin typeface="Times New Roman" pitchFamily="18" charset="0"/>
                <a:cs typeface="Times New Roman" pitchFamily="18" charset="0"/>
              </a:rPr>
              <a:t>.</a:t>
            </a:r>
          </a:p>
          <a:p>
            <a:pPr marL="457200" indent="-457200" algn="just"/>
            <a:r>
              <a:rPr lang="en-IN" sz="1800" dirty="0" smtClean="0">
                <a:latin typeface="Times New Roman" pitchFamily="18" charset="0"/>
                <a:cs typeface="Times New Roman" pitchFamily="18" charset="0"/>
              </a:rPr>
              <a:t>In </a:t>
            </a:r>
            <a:r>
              <a:rPr lang="en-IN" sz="1800" dirty="0">
                <a:latin typeface="Times New Roman" pitchFamily="18" charset="0"/>
                <a:cs typeface="Times New Roman" pitchFamily="18" charset="0"/>
              </a:rPr>
              <a:t>this model data is organised more like a graph, and are allowed to have more than one parent node.</a:t>
            </a:r>
          </a:p>
          <a:p>
            <a:pPr marL="457200" indent="-457200" algn="just"/>
            <a:r>
              <a:rPr lang="en-IN" sz="1800" dirty="0" smtClean="0">
                <a:latin typeface="Times New Roman" pitchFamily="18" charset="0"/>
                <a:cs typeface="Times New Roman" pitchFamily="18" charset="0"/>
              </a:rPr>
              <a:t>In </a:t>
            </a:r>
            <a:r>
              <a:rPr lang="en-IN" sz="1800" dirty="0">
                <a:latin typeface="Times New Roman" pitchFamily="18" charset="0"/>
                <a:cs typeface="Times New Roman" pitchFamily="18" charset="0"/>
              </a:rPr>
              <a:t>this database model data is more related as more relationships are established in this database model. Also, as the data is more related, hence accessing the data is also easier and fast. This database model was used to map many-to-many data relationships.</a:t>
            </a:r>
          </a:p>
          <a:p>
            <a:pPr marL="457200" indent="-457200" algn="just"/>
            <a:r>
              <a:rPr lang="en-IN" sz="1800" dirty="0" smtClean="0">
                <a:latin typeface="Times New Roman" pitchFamily="18" charset="0"/>
                <a:cs typeface="Times New Roman" pitchFamily="18" charset="0"/>
              </a:rPr>
              <a:t>This </a:t>
            </a:r>
            <a:r>
              <a:rPr lang="en-IN" sz="1800" dirty="0">
                <a:latin typeface="Times New Roman" pitchFamily="18" charset="0"/>
                <a:cs typeface="Times New Roman" pitchFamily="18" charset="0"/>
              </a:rPr>
              <a:t>was the most widely used database model, before Relational Model was introduced.</a:t>
            </a:r>
          </a:p>
          <a:p>
            <a:pPr marL="457200" indent="-457200" algn="just"/>
            <a:endParaRPr lang="en-IN" sz="2600" dirty="0">
              <a:latin typeface="Times New Roman" pitchFamily="18" charset="0"/>
              <a:cs typeface="Times New Roman" pitchFamily="18" charset="0"/>
            </a:endParaRPr>
          </a:p>
          <a:p>
            <a:endParaRPr lang="en-IN" dirty="0"/>
          </a:p>
        </p:txBody>
      </p:sp>
      <p:pic>
        <p:nvPicPr>
          <p:cNvPr id="4" name="Picture 3"/>
          <p:cNvPicPr>
            <a:picLocks noChangeAspect="1"/>
          </p:cNvPicPr>
          <p:nvPr/>
        </p:nvPicPr>
        <p:blipFill>
          <a:blip r:embed="rId2"/>
          <a:stretch>
            <a:fillRect/>
          </a:stretch>
        </p:blipFill>
        <p:spPr>
          <a:xfrm>
            <a:off x="1763688" y="3683287"/>
            <a:ext cx="5832648" cy="2834234"/>
          </a:xfrm>
          <a:prstGeom prst="rect">
            <a:avLst/>
          </a:prstGeom>
        </p:spPr>
      </p:pic>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a:bodyPr>
          <a:lstStyle/>
          <a:p>
            <a:pPr marL="0" lvl="6" indent="0" algn="just">
              <a:buNone/>
            </a:pPr>
            <a:r>
              <a:rPr lang="en-IN" sz="2800" b="1" u="sng" dirty="0" smtClean="0">
                <a:latin typeface="Times New Roman" pitchFamily="18" charset="0"/>
                <a:cs typeface="Times New Roman" pitchFamily="18" charset="0"/>
              </a:rPr>
              <a:t>3. Relational </a:t>
            </a:r>
            <a:r>
              <a:rPr lang="en-IN" sz="2800" b="1" u="sng" dirty="0">
                <a:latin typeface="Times New Roman" pitchFamily="18" charset="0"/>
                <a:cs typeface="Times New Roman" pitchFamily="18" charset="0"/>
              </a:rPr>
              <a:t>Model </a:t>
            </a:r>
            <a:r>
              <a:rPr lang="en-IN" sz="2800" b="1" u="sng" dirty="0" smtClean="0">
                <a:latin typeface="Times New Roman" pitchFamily="18" charset="0"/>
                <a:cs typeface="Times New Roman" pitchFamily="18" charset="0"/>
              </a:rPr>
              <a:t>:</a:t>
            </a:r>
            <a:endParaRPr lang="en-IN" sz="2800" b="1" dirty="0">
              <a:latin typeface="Times New Roman" pitchFamily="18" charset="0"/>
              <a:cs typeface="Times New Roman" pitchFamily="18" charset="0"/>
            </a:endParaRPr>
          </a:p>
          <a:p>
            <a:pPr marL="342900" indent="-342900" algn="just">
              <a:buFont typeface="Wingdings" pitchFamily="2" charset="2"/>
              <a:buChar char="§"/>
            </a:pPr>
            <a:r>
              <a:rPr lang="en-IN" sz="2400" dirty="0">
                <a:latin typeface="Times New Roman" pitchFamily="18" charset="0"/>
                <a:cs typeface="Times New Roman" pitchFamily="18" charset="0"/>
              </a:rPr>
              <a:t>In this model, data is organised in two-dimensional tables and the relationship is maintained by storing a common field</a:t>
            </a:r>
            <a:r>
              <a:rPr lang="en-IN" sz="2400" dirty="0" smtClean="0">
                <a:latin typeface="Times New Roman" pitchFamily="18" charset="0"/>
                <a:cs typeface="Times New Roman" pitchFamily="18" charset="0"/>
              </a:rPr>
              <a:t>. This </a:t>
            </a:r>
            <a:r>
              <a:rPr lang="en-IN" sz="2400" dirty="0">
                <a:latin typeface="Times New Roman" pitchFamily="18" charset="0"/>
                <a:cs typeface="Times New Roman" pitchFamily="18" charset="0"/>
              </a:rPr>
              <a:t>model was introduced </a:t>
            </a:r>
            <a:r>
              <a:rPr lang="en-IN" sz="2400" dirty="0" smtClean="0">
                <a:latin typeface="Times New Roman" pitchFamily="18" charset="0"/>
                <a:cs typeface="Times New Roman" pitchFamily="18" charset="0"/>
              </a:rPr>
              <a:t>by E.F </a:t>
            </a:r>
            <a:r>
              <a:rPr lang="en-IN" sz="2400" dirty="0" err="1" smtClean="0">
                <a:latin typeface="Times New Roman" pitchFamily="18" charset="0"/>
                <a:cs typeface="Times New Roman" pitchFamily="18" charset="0"/>
              </a:rPr>
              <a:t>Codd</a:t>
            </a:r>
            <a:r>
              <a:rPr lang="en-IN" sz="2400" dirty="0" smtClean="0">
                <a:latin typeface="Times New Roman" pitchFamily="18" charset="0"/>
                <a:cs typeface="Times New Roman" pitchFamily="18" charset="0"/>
              </a:rPr>
              <a:t> in 1970.</a:t>
            </a:r>
          </a:p>
          <a:p>
            <a:pPr marL="342900" indent="-342900" algn="just">
              <a:buFont typeface="Wingdings" pitchFamily="2" charset="2"/>
              <a:buChar char="§"/>
            </a:pPr>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basic structure of data in the relational model is tables. All the information related to a particular type is stored in rows of that table</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marL="342900" indent="-342900" algn="just">
              <a:buFont typeface="Wingdings" pitchFamily="2" charset="2"/>
              <a:buChar char="§"/>
            </a:pPr>
            <a:r>
              <a:rPr lang="en-IN" sz="2400" dirty="0">
                <a:latin typeface="Times New Roman" pitchFamily="18" charset="0"/>
                <a:cs typeface="Times New Roman" pitchFamily="18" charset="0"/>
              </a:rPr>
              <a:t>Hence, tables are also known as relations in relational model.</a:t>
            </a: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614225"/>
            <a:ext cx="4608512" cy="2910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Autofit/>
          </a:bodyPr>
          <a:lstStyle/>
          <a:p>
            <a:pPr marL="12700" lvl="6" indent="-12700" algn="just">
              <a:buNone/>
            </a:pPr>
            <a:r>
              <a:rPr lang="en-IN" sz="2800" b="1" u="sng" dirty="0" smtClean="0">
                <a:latin typeface="Times New Roman" pitchFamily="18" charset="0"/>
                <a:cs typeface="Times New Roman" pitchFamily="18" charset="0"/>
              </a:rPr>
              <a:t>4. Object </a:t>
            </a:r>
            <a:r>
              <a:rPr lang="en-IN" sz="2800" b="1" u="sng" dirty="0">
                <a:latin typeface="Times New Roman" pitchFamily="18" charset="0"/>
                <a:cs typeface="Times New Roman" pitchFamily="18" charset="0"/>
              </a:rPr>
              <a:t>Oriented Data </a:t>
            </a:r>
            <a:r>
              <a:rPr lang="en-IN" sz="2800" b="1" u="sng" dirty="0" smtClean="0">
                <a:latin typeface="Times New Roman" pitchFamily="18" charset="0"/>
                <a:cs typeface="Times New Roman" pitchFamily="18" charset="0"/>
              </a:rPr>
              <a:t>Model(OODM):</a:t>
            </a:r>
            <a:endParaRPr lang="en-IN" sz="2800" b="1" dirty="0">
              <a:latin typeface="Times New Roman" pitchFamily="18" charset="0"/>
              <a:cs typeface="Times New Roman" pitchFamily="18" charset="0"/>
            </a:endParaRPr>
          </a:p>
          <a:p>
            <a:pPr marL="0" indent="0" algn="just">
              <a:buNone/>
            </a:pPr>
            <a:r>
              <a:rPr lang="en-IN" sz="2800" dirty="0">
                <a:latin typeface="Times New Roman" pitchFamily="18" charset="0"/>
                <a:cs typeface="Times New Roman" pitchFamily="18" charset="0"/>
              </a:rPr>
              <a:t>In the object oriented data </a:t>
            </a:r>
            <a:r>
              <a:rPr lang="en-IN" sz="2800" dirty="0" smtClean="0">
                <a:latin typeface="Times New Roman" pitchFamily="18" charset="0"/>
                <a:cs typeface="Times New Roman" pitchFamily="18" charset="0"/>
              </a:rPr>
              <a:t>model, </a:t>
            </a:r>
            <a:r>
              <a:rPr lang="en-IN" sz="2800" dirty="0">
                <a:latin typeface="Times New Roman" pitchFamily="18" charset="0"/>
                <a:cs typeface="Times New Roman" pitchFamily="18" charset="0"/>
              </a:rPr>
              <a:t>both data and their relationships are contained in a single structure known as an object.</a:t>
            </a:r>
          </a:p>
          <a:p>
            <a:pPr marL="0" indent="0" algn="just">
              <a:buNone/>
            </a:pPr>
            <a:r>
              <a:rPr lang="en-IN" sz="2800" b="1" dirty="0" smtClean="0">
                <a:latin typeface="Times New Roman" pitchFamily="18" charset="0"/>
                <a:cs typeface="Times New Roman" pitchFamily="18" charset="0"/>
              </a:rPr>
              <a:t>The </a:t>
            </a:r>
            <a:r>
              <a:rPr lang="en-IN" sz="2800" b="1" dirty="0">
                <a:latin typeface="Times New Roman" pitchFamily="18" charset="0"/>
                <a:cs typeface="Times New Roman" pitchFamily="18" charset="0"/>
              </a:rPr>
              <a:t>Components of the </a:t>
            </a:r>
            <a:r>
              <a:rPr lang="en-IN" sz="2800" b="1" dirty="0" smtClean="0">
                <a:latin typeface="Times New Roman" pitchFamily="18" charset="0"/>
                <a:cs typeface="Times New Roman" pitchFamily="18" charset="0"/>
              </a:rPr>
              <a:t>OODM : </a:t>
            </a:r>
            <a:endParaRPr lang="en-IN" sz="2800" dirty="0">
              <a:latin typeface="Times New Roman" pitchFamily="18" charset="0"/>
              <a:cs typeface="Times New Roman" pitchFamily="18" charset="0"/>
            </a:endParaRPr>
          </a:p>
          <a:p>
            <a:pPr marL="0" indent="0" algn="just">
              <a:buNone/>
            </a:pPr>
            <a:r>
              <a:rPr lang="en-IN" sz="2800" dirty="0" smtClean="0">
                <a:latin typeface="Times New Roman" pitchFamily="18" charset="0"/>
                <a:cs typeface="Times New Roman" pitchFamily="18" charset="0"/>
              </a:rPr>
              <a:t>An object, Attributes , Classes and Inheritance</a:t>
            </a:r>
            <a:endParaRPr lang="en-IN" sz="28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1994217" y="3284984"/>
            <a:ext cx="5098063" cy="3409593"/>
          </a:xfrm>
          <a:prstGeom prst="rect">
            <a:avLst/>
          </a:prstGeom>
        </p:spPr>
      </p:pic>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188640"/>
            <a:ext cx="7776864" cy="6048672"/>
          </a:xfrm>
        </p:spPr>
        <p:txBody>
          <a:bodyPr>
            <a:normAutofit/>
          </a:bodyPr>
          <a:lstStyle/>
          <a:p>
            <a:pPr marL="82296" indent="0">
              <a:buNone/>
            </a:pPr>
            <a:endParaRPr lang="en-IN" b="1" dirty="0" smtClean="0">
              <a:latin typeface="Calibri" pitchFamily="34" charset="0"/>
              <a:cs typeface="Calibri" pitchFamily="34" charset="0"/>
            </a:endParaRPr>
          </a:p>
          <a:p>
            <a:pPr marL="82296" indent="0">
              <a:buNone/>
            </a:pPr>
            <a:r>
              <a:rPr lang="en-IN" sz="3600" b="1" dirty="0" smtClean="0">
                <a:latin typeface="Calibri" pitchFamily="34" charset="0"/>
                <a:cs typeface="Calibri" pitchFamily="34" charset="0"/>
              </a:rPr>
              <a:t>Database </a:t>
            </a:r>
            <a:r>
              <a:rPr lang="en-IN" sz="3600" b="1" dirty="0">
                <a:latin typeface="Calibri" pitchFamily="34" charset="0"/>
                <a:cs typeface="Calibri" pitchFamily="34" charset="0"/>
              </a:rPr>
              <a:t>:</a:t>
            </a:r>
            <a:r>
              <a:rPr lang="en-IN" sz="2800" dirty="0"/>
              <a:t/>
            </a:r>
            <a:br>
              <a:rPr lang="en-IN" sz="2800" dirty="0"/>
            </a:br>
            <a:r>
              <a:rPr lang="en-IN" sz="2800" dirty="0" smtClean="0">
                <a:latin typeface="Times New Roman" pitchFamily="18" charset="0"/>
                <a:cs typeface="Times New Roman" pitchFamily="18" charset="0"/>
              </a:rPr>
              <a:t>Database </a:t>
            </a:r>
            <a:r>
              <a:rPr lang="en-IN" sz="2800" dirty="0">
                <a:latin typeface="Times New Roman" pitchFamily="18" charset="0"/>
                <a:cs typeface="Times New Roman" pitchFamily="18" charset="0"/>
              </a:rPr>
              <a:t>is a collection of related data</a:t>
            </a:r>
            <a:r>
              <a:rPr lang="en-IN" sz="2800" dirty="0" smtClean="0">
                <a:latin typeface="Times New Roman" pitchFamily="18" charset="0"/>
                <a:cs typeface="Times New Roman" pitchFamily="18" charset="0"/>
              </a:rPr>
              <a:t>.</a:t>
            </a:r>
          </a:p>
          <a:p>
            <a:pPr marL="82296" indent="0">
              <a:buNone/>
            </a:pPr>
            <a:endParaRPr lang="en-IN" sz="2800" dirty="0">
              <a:latin typeface="Times New Roman" pitchFamily="18" charset="0"/>
              <a:cs typeface="Times New Roman" pitchFamily="18" charset="0"/>
            </a:endParaRPr>
          </a:p>
          <a:p>
            <a:pPr marL="82296" indent="0">
              <a:buNone/>
            </a:pPr>
            <a:r>
              <a:rPr lang="en-IN" b="1" dirty="0" smtClean="0">
                <a:latin typeface="Times New Roman" pitchFamily="18" charset="0"/>
                <a:cs typeface="Times New Roman" pitchFamily="18" charset="0"/>
              </a:rPr>
              <a:t>Properties </a:t>
            </a:r>
            <a:r>
              <a:rPr lang="en-IN" b="1" dirty="0">
                <a:latin typeface="Times New Roman" pitchFamily="18" charset="0"/>
                <a:cs typeface="Times New Roman" pitchFamily="18" charset="0"/>
              </a:rPr>
              <a:t>of Database </a:t>
            </a:r>
            <a:r>
              <a:rPr lang="en-IN" b="1"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pPr algn="just"/>
            <a:r>
              <a:rPr lang="en-IN" sz="2800" dirty="0">
                <a:latin typeface="Times New Roman" pitchFamily="18" charset="0"/>
                <a:cs typeface="Times New Roman" pitchFamily="18" charset="0"/>
              </a:rPr>
              <a:t>A database represents some aspect of the real </a:t>
            </a:r>
            <a:r>
              <a:rPr lang="en-IN" sz="2800" dirty="0" smtClean="0">
                <a:latin typeface="Times New Roman" pitchFamily="18" charset="0"/>
                <a:cs typeface="Times New Roman" pitchFamily="18" charset="0"/>
              </a:rPr>
              <a:t>world - </a:t>
            </a:r>
            <a:r>
              <a:rPr lang="en-IN" sz="2800" dirty="0" err="1" smtClean="0">
                <a:latin typeface="Times New Roman" pitchFamily="18" charset="0"/>
                <a:cs typeface="Times New Roman" pitchFamily="18" charset="0"/>
              </a:rPr>
              <a:t>miniworld</a:t>
            </a:r>
            <a:r>
              <a:rPr lang="en-IN" sz="2800" dirty="0" smtClean="0">
                <a:latin typeface="Times New Roman" pitchFamily="18" charset="0"/>
                <a:cs typeface="Times New Roman" pitchFamily="18" charset="0"/>
              </a:rPr>
              <a:t> </a:t>
            </a:r>
            <a:r>
              <a:rPr lang="en-IN" sz="2800" dirty="0">
                <a:latin typeface="Times New Roman" pitchFamily="18" charset="0"/>
                <a:cs typeface="Times New Roman" pitchFamily="18" charset="0"/>
              </a:rPr>
              <a:t>or the universe of discourse (</a:t>
            </a:r>
            <a:r>
              <a:rPr lang="en-IN" sz="2800" dirty="0" err="1">
                <a:latin typeface="Times New Roman" pitchFamily="18" charset="0"/>
                <a:cs typeface="Times New Roman" pitchFamily="18" charset="0"/>
              </a:rPr>
              <a:t>UoD</a:t>
            </a:r>
            <a:r>
              <a:rPr lang="en-IN" sz="2800" dirty="0">
                <a:latin typeface="Times New Roman" pitchFamily="18" charset="0"/>
                <a:cs typeface="Times New Roman" pitchFamily="18" charset="0"/>
              </a:rPr>
              <a:t>). </a:t>
            </a:r>
            <a:endParaRPr lang="en-IN" sz="2800" dirty="0" smtClean="0">
              <a:latin typeface="Times New Roman" pitchFamily="18" charset="0"/>
              <a:cs typeface="Times New Roman" pitchFamily="18" charset="0"/>
            </a:endParaRPr>
          </a:p>
          <a:p>
            <a:pPr algn="just"/>
            <a:r>
              <a:rPr lang="en-IN" sz="2800" dirty="0">
                <a:latin typeface="Times New Roman" pitchFamily="18" charset="0"/>
                <a:cs typeface="Times New Roman" pitchFamily="18" charset="0"/>
              </a:rPr>
              <a:t>A database is a logically coherent collection of data with some inherent meaning. </a:t>
            </a:r>
          </a:p>
          <a:p>
            <a:pPr algn="just"/>
            <a:r>
              <a:rPr lang="en-IN" sz="2800" dirty="0">
                <a:latin typeface="Times New Roman" pitchFamily="18" charset="0"/>
                <a:cs typeface="Times New Roman" pitchFamily="18" charset="0"/>
              </a:rPr>
              <a:t>A database is designed, built, and populated with data for a specific purpose.</a:t>
            </a:r>
          </a:p>
          <a:p>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33681925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632848" cy="6336704"/>
          </a:xfrm>
        </p:spPr>
        <p:txBody>
          <a:bodyPr>
            <a:normAutofit/>
          </a:bodyPr>
          <a:lstStyle/>
          <a:p>
            <a:pPr marL="82296" indent="0" algn="just">
              <a:buNone/>
            </a:pPr>
            <a:endParaRPr lang="en-IN" sz="2800" b="1" u="sng" dirty="0" smtClean="0">
              <a:latin typeface="Times New Roman" pitchFamily="18" charset="0"/>
              <a:cs typeface="Times New Roman" pitchFamily="18" charset="0"/>
            </a:endParaRPr>
          </a:p>
          <a:p>
            <a:pPr marL="82296" indent="0" algn="just">
              <a:buNone/>
            </a:pPr>
            <a:endParaRPr lang="en-IN" sz="2800" b="1" u="sng" dirty="0">
              <a:latin typeface="Times New Roman" pitchFamily="18" charset="0"/>
              <a:cs typeface="Times New Roman" pitchFamily="18" charset="0"/>
            </a:endParaRPr>
          </a:p>
          <a:p>
            <a:pPr marL="82296" indent="0" algn="just">
              <a:buNone/>
            </a:pPr>
            <a:endParaRPr lang="en-IN" sz="2800" b="1" u="sng" dirty="0" smtClean="0">
              <a:latin typeface="Times New Roman" pitchFamily="18" charset="0"/>
              <a:cs typeface="Times New Roman" pitchFamily="18" charset="0"/>
            </a:endParaRPr>
          </a:p>
          <a:p>
            <a:pPr marL="82296" indent="0" algn="just">
              <a:buNone/>
            </a:pPr>
            <a:endParaRPr lang="en-IN" sz="2800" b="1" u="sng" dirty="0">
              <a:latin typeface="Times New Roman" pitchFamily="18" charset="0"/>
              <a:cs typeface="Times New Roman" pitchFamily="18" charset="0"/>
            </a:endParaRPr>
          </a:p>
          <a:p>
            <a:pPr marL="82296" indent="0" algn="just">
              <a:buNone/>
            </a:pPr>
            <a:endParaRPr lang="en-IN" sz="2800" b="1" u="sng" dirty="0" smtClean="0">
              <a:latin typeface="Times New Roman" pitchFamily="18" charset="0"/>
              <a:cs typeface="Times New Roman" pitchFamily="18" charset="0"/>
            </a:endParaRPr>
          </a:p>
          <a:p>
            <a:pPr marL="82296" indent="0" algn="ctr">
              <a:buNone/>
            </a:pPr>
            <a:r>
              <a:rPr lang="en-IN" sz="2800" b="1" u="sng" dirty="0" smtClean="0">
                <a:solidFill>
                  <a:srgbClr val="0000CC"/>
                </a:solidFill>
                <a:latin typeface="Times New Roman" pitchFamily="18" charset="0"/>
                <a:cs typeface="Times New Roman" pitchFamily="18" charset="0"/>
              </a:rPr>
              <a:t>Schemas</a:t>
            </a:r>
            <a:r>
              <a:rPr lang="en-IN" sz="2800" b="1" u="sng" dirty="0">
                <a:solidFill>
                  <a:srgbClr val="0000CC"/>
                </a:solidFill>
                <a:latin typeface="Times New Roman" pitchFamily="18" charset="0"/>
                <a:cs typeface="Times New Roman" pitchFamily="18" charset="0"/>
              </a:rPr>
              <a:t>, Instances, and Database </a:t>
            </a:r>
            <a:r>
              <a:rPr lang="en-IN" sz="2800" b="1" u="sng" dirty="0" smtClean="0">
                <a:solidFill>
                  <a:srgbClr val="0000CC"/>
                </a:solidFill>
                <a:latin typeface="Times New Roman" pitchFamily="18" charset="0"/>
                <a:cs typeface="Times New Roman" pitchFamily="18" charset="0"/>
              </a:rPr>
              <a:t>State</a:t>
            </a:r>
            <a:endParaRPr lang="en-IN" sz="2800" dirty="0">
              <a:solidFill>
                <a:srgbClr val="0000CC"/>
              </a:solidFill>
              <a:latin typeface="Times New Roman" pitchFamily="18" charset="0"/>
              <a:cs typeface="Times New Roman" pitchFamily="18" charset="0"/>
            </a:endParaRPr>
          </a:p>
          <a:p>
            <a:pPr algn="just"/>
            <a:endParaRPr lang="en-IN" sz="26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8836414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a:bodyPr>
          <a:lstStyle/>
          <a:p>
            <a:pPr marL="82296" indent="0" algn="just">
              <a:buNone/>
            </a:pPr>
            <a:r>
              <a:rPr lang="en-IN" sz="2800" b="1" u="sng" dirty="0">
                <a:latin typeface="Times New Roman" pitchFamily="18" charset="0"/>
                <a:cs typeface="Times New Roman" pitchFamily="18" charset="0"/>
              </a:rPr>
              <a:t>Schemas, Instances, and Database State:</a:t>
            </a:r>
            <a:endParaRPr lang="en-IN" sz="2800" dirty="0">
              <a:latin typeface="Times New Roman" pitchFamily="18" charset="0"/>
              <a:cs typeface="Times New Roman" pitchFamily="18" charset="0"/>
            </a:endParaRPr>
          </a:p>
          <a:p>
            <a:pPr algn="just"/>
            <a:endParaRPr lang="en-IN" sz="2600" b="1" dirty="0" smtClean="0">
              <a:latin typeface="Times New Roman" pitchFamily="18" charset="0"/>
              <a:cs typeface="Times New Roman" pitchFamily="18" charset="0"/>
            </a:endParaRPr>
          </a:p>
          <a:p>
            <a:pPr algn="just"/>
            <a:r>
              <a:rPr lang="en-IN" sz="2000" b="1" dirty="0" smtClean="0">
                <a:latin typeface="Times New Roman" pitchFamily="18" charset="0"/>
                <a:cs typeface="Times New Roman" pitchFamily="18" charset="0"/>
              </a:rPr>
              <a:t>Schema</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 The description of a database is called the </a:t>
            </a:r>
            <a:r>
              <a:rPr lang="en-IN" sz="2000" b="1" dirty="0">
                <a:latin typeface="Times New Roman" pitchFamily="18" charset="0"/>
                <a:cs typeface="Times New Roman" pitchFamily="18" charset="0"/>
              </a:rPr>
              <a:t>database schema</a:t>
            </a:r>
            <a:r>
              <a:rPr lang="en-IN" sz="2000" dirty="0">
                <a:latin typeface="Times New Roman" pitchFamily="18" charset="0"/>
                <a:cs typeface="Times New Roman" pitchFamily="18" charset="0"/>
              </a:rPr>
              <a:t>, which is specified during database design and is not expected to change frequently</a:t>
            </a:r>
            <a:r>
              <a:rPr lang="en-IN" sz="2000" dirty="0" smtClean="0">
                <a:latin typeface="Times New Roman" pitchFamily="18" charset="0"/>
                <a:cs typeface="Times New Roman" pitchFamily="18" charset="0"/>
              </a:rPr>
              <a:t>. Sometimes it is called as </a:t>
            </a:r>
            <a:r>
              <a:rPr lang="en-IN" sz="2000" b="1" dirty="0" smtClean="0">
                <a:latin typeface="Times New Roman" pitchFamily="18" charset="0"/>
                <a:cs typeface="Times New Roman" pitchFamily="18" charset="0"/>
              </a:rPr>
              <a:t>intension.</a:t>
            </a:r>
            <a:endParaRPr lang="en-IN" sz="2000" b="1" dirty="0">
              <a:latin typeface="Times New Roman" pitchFamily="18" charset="0"/>
              <a:cs typeface="Times New Roman" pitchFamily="18" charset="0"/>
            </a:endParaRPr>
          </a:p>
          <a:p>
            <a:pPr marL="82296" indent="0" algn="just">
              <a:buNone/>
            </a:pPr>
            <a:endParaRPr lang="en-IN" sz="2000" dirty="0">
              <a:latin typeface="Times New Roman" pitchFamily="18" charset="0"/>
              <a:cs typeface="Times New Roman" pitchFamily="18" charset="0"/>
            </a:endParaRPr>
          </a:p>
          <a:p>
            <a:pPr algn="just"/>
            <a:r>
              <a:rPr lang="en-IN" sz="2000" b="1" dirty="0">
                <a:latin typeface="Times New Roman" pitchFamily="18" charset="0"/>
                <a:cs typeface="Times New Roman" pitchFamily="18" charset="0"/>
              </a:rPr>
              <a:t>Schema Diagram</a:t>
            </a:r>
            <a:r>
              <a:rPr lang="en-IN" sz="2000" dirty="0">
                <a:latin typeface="Times New Roman" pitchFamily="18" charset="0"/>
                <a:cs typeface="Times New Roman" pitchFamily="18" charset="0"/>
              </a:rPr>
              <a:t> A displayed schema is called a schema </a:t>
            </a:r>
            <a:r>
              <a:rPr lang="en-IN" sz="2000" dirty="0" smtClean="0">
                <a:latin typeface="Times New Roman" pitchFamily="18" charset="0"/>
                <a:cs typeface="Times New Roman" pitchFamily="18" charset="0"/>
              </a:rPr>
              <a:t>diagram</a:t>
            </a:r>
            <a:r>
              <a:rPr lang="en-IN" sz="2000" dirty="0">
                <a:latin typeface="Times New Roman" pitchFamily="18" charset="0"/>
                <a:cs typeface="Times New Roman" pitchFamily="18" charset="0"/>
              </a:rPr>
              <a:t>. </a:t>
            </a:r>
            <a:endParaRPr lang="en-IN" sz="2600" dirty="0">
              <a:latin typeface="Times New Roman" pitchFamily="18" charset="0"/>
              <a:cs typeface="Times New Roman" pitchFamily="18" charset="0"/>
            </a:endParaRPr>
          </a:p>
          <a:p>
            <a:endParaRPr lang="en-IN" dirty="0"/>
          </a:p>
        </p:txBody>
      </p:sp>
      <p:pic>
        <p:nvPicPr>
          <p:cNvPr id="4" name="Picture 3"/>
          <p:cNvPicPr>
            <a:picLocks noChangeAspect="1"/>
          </p:cNvPicPr>
          <p:nvPr/>
        </p:nvPicPr>
        <p:blipFill>
          <a:blip r:embed="rId2"/>
          <a:stretch>
            <a:fillRect/>
          </a:stretch>
        </p:blipFill>
        <p:spPr>
          <a:xfrm>
            <a:off x="1847394" y="2996952"/>
            <a:ext cx="6613038" cy="3600400"/>
          </a:xfrm>
          <a:prstGeom prst="rect">
            <a:avLst/>
          </a:prstGeom>
          <a:noFill/>
          <a:ln>
            <a:noFill/>
          </a:ln>
        </p:spPr>
      </p:pic>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a:bodyPr>
          <a:lstStyle/>
          <a:p>
            <a:pPr algn="just">
              <a:buFont typeface="Arial" pitchFamily="34" charset="0"/>
              <a:buChar char="•"/>
            </a:pPr>
            <a:r>
              <a:rPr lang="en-IN" sz="2800" b="1" dirty="0">
                <a:latin typeface="Times New Roman" pitchFamily="18" charset="0"/>
                <a:cs typeface="Times New Roman" pitchFamily="18" charset="0"/>
              </a:rPr>
              <a:t>Schema Construct</a:t>
            </a:r>
            <a:r>
              <a:rPr lang="en-IN" sz="2800" dirty="0">
                <a:latin typeface="Times New Roman" pitchFamily="18" charset="0"/>
                <a:cs typeface="Times New Roman" pitchFamily="18" charset="0"/>
              </a:rPr>
              <a:t>: structure of each record type but not the actual instances of records. </a:t>
            </a:r>
          </a:p>
          <a:p>
            <a:pPr marL="82296" indent="0" algn="just">
              <a:buNone/>
            </a:pPr>
            <a:r>
              <a:rPr lang="en-IN" sz="2800" dirty="0" smtClean="0">
                <a:latin typeface="Times New Roman" pitchFamily="18" charset="0"/>
                <a:cs typeface="Times New Roman" pitchFamily="18" charset="0"/>
              </a:rPr>
              <a:t>	Ex </a:t>
            </a:r>
            <a:r>
              <a:rPr lang="en-IN" sz="2800" dirty="0">
                <a:latin typeface="Times New Roman" pitchFamily="18" charset="0"/>
                <a:cs typeface="Times New Roman" pitchFamily="18" charset="0"/>
              </a:rPr>
              <a:t>: each object in the schema—such as </a:t>
            </a:r>
            <a:r>
              <a:rPr lang="en-IN" sz="2400" dirty="0">
                <a:latin typeface="Times New Roman" pitchFamily="18" charset="0"/>
                <a:cs typeface="Times New Roman" pitchFamily="18" charset="0"/>
              </a:rPr>
              <a:t>STUDENT or </a:t>
            </a:r>
            <a:r>
              <a:rPr lang="en-IN" sz="2400" dirty="0" smtClean="0">
                <a:latin typeface="Times New Roman" pitchFamily="18" charset="0"/>
                <a:cs typeface="Times New Roman" pitchFamily="18" charset="0"/>
              </a:rPr>
              <a:t>COURSE </a:t>
            </a:r>
          </a:p>
          <a:p>
            <a:pPr algn="just">
              <a:buFont typeface="Arial" pitchFamily="34" charset="0"/>
              <a:buChar char="•"/>
            </a:pPr>
            <a:endParaRPr lang="en-IN" sz="2400" dirty="0" smtClean="0">
              <a:latin typeface="Times New Roman" pitchFamily="18" charset="0"/>
              <a:cs typeface="Times New Roman" pitchFamily="18" charset="0"/>
            </a:endParaRPr>
          </a:p>
          <a:p>
            <a:pPr algn="just">
              <a:buFont typeface="Arial" pitchFamily="34" charset="0"/>
              <a:buChar char="•"/>
            </a:pPr>
            <a:r>
              <a:rPr lang="en-IN" sz="2800" b="1" dirty="0" smtClean="0">
                <a:latin typeface="Times New Roman" pitchFamily="18" charset="0"/>
                <a:cs typeface="Times New Roman" pitchFamily="18" charset="0"/>
              </a:rPr>
              <a:t>Snapshot </a:t>
            </a:r>
            <a:r>
              <a:rPr lang="en-IN" sz="2800" b="1" dirty="0">
                <a:latin typeface="Times New Roman" pitchFamily="18" charset="0"/>
                <a:cs typeface="Times New Roman" pitchFamily="18" charset="0"/>
              </a:rPr>
              <a:t>/ Database State:</a:t>
            </a:r>
            <a:r>
              <a:rPr lang="en-IN" sz="2800" dirty="0">
                <a:latin typeface="Times New Roman" pitchFamily="18" charset="0"/>
                <a:cs typeface="Times New Roman" pitchFamily="18" charset="0"/>
              </a:rPr>
              <a:t> The data in the database at a particular moment in time is called a </a:t>
            </a:r>
            <a:r>
              <a:rPr lang="en-IN" sz="2800" b="1" dirty="0">
                <a:latin typeface="Times New Roman" pitchFamily="18" charset="0"/>
                <a:cs typeface="Times New Roman" pitchFamily="18" charset="0"/>
              </a:rPr>
              <a:t>database state </a:t>
            </a:r>
            <a:r>
              <a:rPr lang="en-IN" sz="2800" dirty="0">
                <a:latin typeface="Times New Roman" pitchFamily="18" charset="0"/>
                <a:cs typeface="Times New Roman" pitchFamily="18" charset="0"/>
              </a:rPr>
              <a:t>or </a:t>
            </a:r>
            <a:r>
              <a:rPr lang="en-IN" sz="2800" b="1" dirty="0">
                <a:latin typeface="Times New Roman" pitchFamily="18" charset="0"/>
                <a:cs typeface="Times New Roman" pitchFamily="18" charset="0"/>
              </a:rPr>
              <a:t>snapshot</a:t>
            </a:r>
            <a:r>
              <a:rPr lang="en-IN" sz="2800" dirty="0">
                <a:latin typeface="Times New Roman" pitchFamily="18" charset="0"/>
                <a:cs typeface="Times New Roman" pitchFamily="18" charset="0"/>
              </a:rPr>
              <a:t>. </a:t>
            </a:r>
            <a:r>
              <a:rPr lang="en-IN" sz="2800" dirty="0" smtClean="0">
                <a:latin typeface="Times New Roman" pitchFamily="18" charset="0"/>
                <a:cs typeface="Times New Roman" pitchFamily="18" charset="0"/>
              </a:rPr>
              <a:t>Sometimes it is called as extension</a:t>
            </a:r>
            <a:r>
              <a:rPr lang="en-IN" sz="2800" smtClean="0">
                <a:latin typeface="Times New Roman" pitchFamily="18" charset="0"/>
                <a:cs typeface="Times New Roman" pitchFamily="18" charset="0"/>
              </a:rPr>
              <a:t>.</a:t>
            </a:r>
            <a:r>
              <a:rPr lang="en-IN" sz="2800" b="1">
                <a:latin typeface="Times New Roman" pitchFamily="18" charset="0"/>
                <a:cs typeface="Times New Roman" pitchFamily="18" charset="0"/>
              </a:rPr>
              <a:t> </a:t>
            </a:r>
            <a:endParaRPr lang="en-IN" sz="2800" b="1" smtClean="0">
              <a:latin typeface="Times New Roman" pitchFamily="18" charset="0"/>
              <a:cs typeface="Times New Roman" pitchFamily="18" charset="0"/>
            </a:endParaRPr>
          </a:p>
          <a:p>
            <a:pPr algn="just">
              <a:buFont typeface="Arial" pitchFamily="34" charset="0"/>
              <a:buChar char="•"/>
            </a:pPr>
            <a:endParaRPr lang="en-IN" sz="2800" b="1" dirty="0" smtClean="0">
              <a:latin typeface="Times New Roman" pitchFamily="18" charset="0"/>
              <a:cs typeface="Times New Roman" pitchFamily="18" charset="0"/>
            </a:endParaRPr>
          </a:p>
          <a:p>
            <a:pPr algn="just">
              <a:buFont typeface="Arial" pitchFamily="34" charset="0"/>
              <a:buChar char="•"/>
            </a:pPr>
            <a:r>
              <a:rPr lang="en-IN" sz="2800" b="1" dirty="0" smtClean="0">
                <a:latin typeface="Times New Roman" pitchFamily="18" charset="0"/>
                <a:cs typeface="Times New Roman" pitchFamily="18" charset="0"/>
              </a:rPr>
              <a:t>Schema </a:t>
            </a:r>
            <a:r>
              <a:rPr lang="en-IN" sz="2800" b="1" dirty="0">
                <a:latin typeface="Times New Roman" pitchFamily="18" charset="0"/>
                <a:cs typeface="Times New Roman" pitchFamily="18" charset="0"/>
              </a:rPr>
              <a:t>Evolution</a:t>
            </a:r>
            <a:r>
              <a:rPr lang="en-IN" sz="2800" dirty="0">
                <a:latin typeface="Times New Roman" pitchFamily="18" charset="0"/>
                <a:cs typeface="Times New Roman" pitchFamily="18" charset="0"/>
              </a:rPr>
              <a:t>: It is the ability of a database system to respond to changes in the real world by allowing the schema to evolve.</a:t>
            </a:r>
          </a:p>
          <a:p>
            <a:pPr marL="82296" indent="0" algn="just">
              <a:buNone/>
            </a:pPr>
            <a:endParaRPr lang="en-IN" dirty="0"/>
          </a:p>
          <a:p>
            <a:endParaRPr lang="en-IN" dirty="0"/>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lstStyle/>
          <a:p>
            <a:pPr marL="82296" indent="0">
              <a:buNone/>
            </a:pPr>
            <a:r>
              <a:rPr lang="en-IN" b="1" u="sng" dirty="0" smtClean="0"/>
              <a:t>Three-Schema Architecture: </a:t>
            </a:r>
            <a:endParaRPr lang="en-IN" dirty="0" smtClean="0"/>
          </a:p>
          <a:p>
            <a:pPr marL="82296" indent="0">
              <a:buNone/>
            </a:pPr>
            <a:endParaRPr lang="en-IN" dirty="0"/>
          </a:p>
        </p:txBody>
      </p:sp>
      <p:pic>
        <p:nvPicPr>
          <p:cNvPr id="4" name="Picture 3"/>
          <p:cNvPicPr>
            <a:picLocks noChangeAspect="1"/>
          </p:cNvPicPr>
          <p:nvPr/>
        </p:nvPicPr>
        <p:blipFill>
          <a:blip r:embed="rId2"/>
          <a:stretch>
            <a:fillRect/>
          </a:stretch>
        </p:blipFill>
        <p:spPr>
          <a:xfrm>
            <a:off x="4125583" y="1263356"/>
            <a:ext cx="5018417" cy="4325884"/>
          </a:xfrm>
          <a:prstGeom prst="rect">
            <a:avLst/>
          </a:prstGeom>
          <a:noFill/>
          <a:ln>
            <a:noFill/>
          </a:ln>
        </p:spPr>
      </p:pic>
      <p:sp>
        <p:nvSpPr>
          <p:cNvPr id="2" name="Rectangle 1"/>
          <p:cNvSpPr/>
          <p:nvPr/>
        </p:nvSpPr>
        <p:spPr>
          <a:xfrm>
            <a:off x="1115616" y="1263356"/>
            <a:ext cx="3299301" cy="3046988"/>
          </a:xfrm>
          <a:prstGeom prst="rect">
            <a:avLst/>
          </a:prstGeom>
        </p:spPr>
        <p:txBody>
          <a:bodyPr wrap="none">
            <a:spAutoFit/>
          </a:bodyPr>
          <a:lstStyle/>
          <a:p>
            <a:r>
              <a:rPr lang="en-IN" sz="2400" b="1" dirty="0" smtClean="0">
                <a:latin typeface="Times New Roman" pitchFamily="18" charset="0"/>
                <a:cs typeface="Times New Roman" pitchFamily="18" charset="0"/>
              </a:rPr>
              <a:t>The three levels are :</a:t>
            </a:r>
          </a:p>
          <a:p>
            <a:endParaRPr lang="en-IN" sz="2400" b="1" dirty="0" smtClean="0">
              <a:latin typeface="Times New Roman" pitchFamily="18" charset="0"/>
              <a:cs typeface="Times New Roman" pitchFamily="18" charset="0"/>
            </a:endParaRPr>
          </a:p>
          <a:p>
            <a:pPr marL="342900" indent="-342900">
              <a:buFont typeface="+mj-lt"/>
              <a:buAutoNum type="arabicPeriod"/>
            </a:pPr>
            <a:r>
              <a:rPr lang="en-IN" sz="2400" b="1" dirty="0" smtClean="0">
                <a:latin typeface="Times New Roman" pitchFamily="18" charset="0"/>
                <a:cs typeface="Times New Roman" pitchFamily="18" charset="0"/>
              </a:rPr>
              <a:t>The internal level</a:t>
            </a:r>
          </a:p>
          <a:p>
            <a:pPr marL="342900" indent="-342900">
              <a:buFont typeface="+mj-lt"/>
              <a:buAutoNum type="arabicPeriod"/>
            </a:pPr>
            <a:endParaRPr lang="en-IN" sz="2400" b="1" dirty="0">
              <a:latin typeface="Times New Roman" pitchFamily="18" charset="0"/>
              <a:cs typeface="Times New Roman" pitchFamily="18" charset="0"/>
            </a:endParaRPr>
          </a:p>
          <a:p>
            <a:pPr marL="342900" indent="-342900">
              <a:buFont typeface="+mj-lt"/>
              <a:buAutoNum type="arabicPeriod"/>
            </a:pPr>
            <a:r>
              <a:rPr lang="en-IN" sz="2400" b="1" dirty="0" smtClean="0">
                <a:latin typeface="Times New Roman" pitchFamily="18" charset="0"/>
                <a:cs typeface="Times New Roman" pitchFamily="18" charset="0"/>
              </a:rPr>
              <a:t>The Conceptual level</a:t>
            </a:r>
          </a:p>
          <a:p>
            <a:pPr marL="342900" indent="-342900">
              <a:buFont typeface="+mj-lt"/>
              <a:buAutoNum type="arabicPeriod"/>
            </a:pPr>
            <a:endParaRPr lang="en-IN" sz="2400" b="1" dirty="0">
              <a:latin typeface="Times New Roman" pitchFamily="18" charset="0"/>
              <a:cs typeface="Times New Roman" pitchFamily="18" charset="0"/>
            </a:endParaRPr>
          </a:p>
          <a:p>
            <a:pPr marL="342900" indent="-342900">
              <a:buFont typeface="+mj-lt"/>
              <a:buAutoNum type="arabicPeriod"/>
            </a:pPr>
            <a:r>
              <a:rPr lang="en-IN" sz="2400" b="1" dirty="0" smtClean="0">
                <a:latin typeface="Times New Roman" pitchFamily="18" charset="0"/>
                <a:cs typeface="Times New Roman" pitchFamily="18" charset="0"/>
              </a:rPr>
              <a:t>The </a:t>
            </a:r>
            <a:r>
              <a:rPr lang="en-IN" sz="2400" b="1" dirty="0">
                <a:latin typeface="Times New Roman" pitchFamily="18" charset="0"/>
                <a:cs typeface="Times New Roman" pitchFamily="18" charset="0"/>
              </a:rPr>
              <a:t>external or </a:t>
            </a:r>
            <a:endParaRPr lang="en-IN" sz="2400" b="1" dirty="0" smtClean="0">
              <a:latin typeface="Times New Roman" pitchFamily="18" charset="0"/>
              <a:cs typeface="Times New Roman" pitchFamily="18" charset="0"/>
            </a:endParaRPr>
          </a:p>
          <a:p>
            <a:r>
              <a:rPr lang="en-IN" sz="2400" b="1" dirty="0">
                <a:latin typeface="Times New Roman" pitchFamily="18" charset="0"/>
                <a:cs typeface="Times New Roman" pitchFamily="18" charset="0"/>
              </a:rPr>
              <a:t> </a:t>
            </a:r>
            <a:r>
              <a:rPr lang="en-IN" sz="2400" b="1" dirty="0" smtClean="0">
                <a:latin typeface="Times New Roman" pitchFamily="18" charset="0"/>
                <a:cs typeface="Times New Roman" pitchFamily="18" charset="0"/>
              </a:rPr>
              <a:t>    view level</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a:bodyPr>
          <a:lstStyle/>
          <a:p>
            <a:pPr marL="82296" indent="0">
              <a:buNone/>
            </a:pPr>
            <a:r>
              <a:rPr lang="en-IN" b="1" dirty="0"/>
              <a:t>Data </a:t>
            </a:r>
            <a:r>
              <a:rPr lang="en-IN" b="1" dirty="0" smtClean="0"/>
              <a:t>Independence : </a:t>
            </a:r>
            <a:endParaRPr lang="en-IN" dirty="0"/>
          </a:p>
          <a:p>
            <a:pPr marL="82296" indent="0" algn="just">
              <a:buNone/>
            </a:pPr>
            <a:r>
              <a:rPr lang="en-IN" sz="2600" dirty="0" smtClean="0">
                <a:latin typeface="Times New Roman" pitchFamily="18" charset="0"/>
                <a:cs typeface="Times New Roman" pitchFamily="18" charset="0"/>
              </a:rPr>
              <a:t>It is </a:t>
            </a:r>
            <a:r>
              <a:rPr lang="en-IN" sz="2600" dirty="0">
                <a:latin typeface="Times New Roman" pitchFamily="18" charset="0"/>
                <a:cs typeface="Times New Roman" pitchFamily="18" charset="0"/>
              </a:rPr>
              <a:t>defined as the capacity to change the schema at one level of a database system without having to change the schema at the next higher level. </a:t>
            </a:r>
            <a:endParaRPr lang="en-IN" sz="2600" dirty="0" smtClean="0">
              <a:latin typeface="Times New Roman" pitchFamily="18" charset="0"/>
              <a:cs typeface="Times New Roman" pitchFamily="18" charset="0"/>
            </a:endParaRPr>
          </a:p>
          <a:p>
            <a:pPr marL="82296" indent="0" algn="just">
              <a:buNone/>
            </a:pPr>
            <a:endParaRPr lang="en-IN" sz="2600" dirty="0">
              <a:latin typeface="Times New Roman" pitchFamily="18" charset="0"/>
              <a:cs typeface="Times New Roman" pitchFamily="18" charset="0"/>
            </a:endParaRPr>
          </a:p>
          <a:p>
            <a:pPr marL="82296" indent="0">
              <a:buNone/>
            </a:pPr>
            <a:r>
              <a:rPr lang="en-IN" b="1" u="sng" dirty="0" smtClean="0"/>
              <a:t>Types: </a:t>
            </a:r>
          </a:p>
          <a:p>
            <a:pPr algn="just"/>
            <a:r>
              <a:rPr lang="en-IN" sz="2400" b="1" dirty="0">
                <a:latin typeface="Times New Roman" pitchFamily="18" charset="0"/>
                <a:cs typeface="Times New Roman" pitchFamily="18" charset="0"/>
              </a:rPr>
              <a:t>Logical data independence </a:t>
            </a:r>
            <a:r>
              <a:rPr lang="en-IN" sz="2400" b="1"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is the capacity to change the conceptual schema without having to change external schemas or application programs.</a:t>
            </a:r>
          </a:p>
          <a:p>
            <a:pPr algn="just"/>
            <a:endParaRPr lang="en-IN" sz="2400" dirty="0">
              <a:latin typeface="Times New Roman" pitchFamily="18" charset="0"/>
              <a:cs typeface="Times New Roman" pitchFamily="18" charset="0"/>
            </a:endParaRPr>
          </a:p>
          <a:p>
            <a:pPr algn="just"/>
            <a:r>
              <a:rPr lang="en-IN" sz="2400" b="1" dirty="0">
                <a:latin typeface="Times New Roman" pitchFamily="18" charset="0"/>
                <a:cs typeface="Times New Roman" pitchFamily="18" charset="0"/>
              </a:rPr>
              <a:t>Physical data </a:t>
            </a:r>
            <a:r>
              <a:rPr lang="en-IN" sz="2400" b="1" dirty="0" smtClean="0">
                <a:latin typeface="Times New Roman" pitchFamily="18" charset="0"/>
                <a:cs typeface="Times New Roman" pitchFamily="18" charset="0"/>
              </a:rPr>
              <a:t>independence : </a:t>
            </a:r>
            <a:r>
              <a:rPr lang="en-IN" sz="2400" dirty="0">
                <a:latin typeface="Times New Roman" pitchFamily="18" charset="0"/>
                <a:cs typeface="Times New Roman" pitchFamily="18" charset="0"/>
              </a:rPr>
              <a:t>is the capacity to change the internal schema without having to change the conceptual schema</a:t>
            </a:r>
          </a:p>
          <a:p>
            <a:endParaRPr lang="en-IN" dirty="0"/>
          </a:p>
          <a:p>
            <a:endParaRPr lang="en-IN" dirty="0"/>
          </a:p>
          <a:p>
            <a:endParaRPr lang="en-IN" dirty="0"/>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a:bodyPr>
          <a:lstStyle/>
          <a:p>
            <a:pPr marL="82296" indent="0">
              <a:buNone/>
            </a:pPr>
            <a:r>
              <a:rPr lang="en-IN" b="1" u="sng" dirty="0">
                <a:latin typeface="Times New Roman" pitchFamily="18" charset="0"/>
                <a:cs typeface="Times New Roman" pitchFamily="18" charset="0"/>
              </a:rPr>
              <a:t>Database languages</a:t>
            </a:r>
            <a:r>
              <a:rPr lang="en-IN" b="1" u="sng" dirty="0" smtClean="0">
                <a:latin typeface="Times New Roman" pitchFamily="18" charset="0"/>
                <a:cs typeface="Times New Roman" pitchFamily="18" charset="0"/>
              </a:rPr>
              <a:t>:</a:t>
            </a:r>
          </a:p>
          <a:p>
            <a:pPr marL="82296" indent="0">
              <a:buNone/>
            </a:pPr>
            <a:r>
              <a:rPr lang="en-IN" sz="2800" dirty="0">
                <a:latin typeface="Times New Roman" pitchFamily="18" charset="0"/>
                <a:cs typeface="Times New Roman" pitchFamily="18" charset="0"/>
              </a:rPr>
              <a:t> </a:t>
            </a:r>
            <a:r>
              <a:rPr lang="en-IN" sz="2800" dirty="0" smtClean="0">
                <a:latin typeface="Times New Roman" pitchFamily="18" charset="0"/>
                <a:cs typeface="Times New Roman" pitchFamily="18" charset="0"/>
              </a:rPr>
              <a:t> </a:t>
            </a:r>
          </a:p>
          <a:p>
            <a:pPr marL="82296" indent="0">
              <a:buNone/>
            </a:pPr>
            <a:r>
              <a:rPr lang="en-IN" sz="2800" dirty="0" smtClean="0">
                <a:latin typeface="Times New Roman" pitchFamily="18" charset="0"/>
                <a:cs typeface="Times New Roman" pitchFamily="18" charset="0"/>
              </a:rPr>
              <a:t>Types of  Database Languages are:</a:t>
            </a:r>
          </a:p>
          <a:p>
            <a:pPr marL="82296" indent="0">
              <a:buNone/>
            </a:pPr>
            <a:endParaRPr lang="en-IN" sz="2800" dirty="0" smtClean="0">
              <a:latin typeface="Times New Roman" pitchFamily="18" charset="0"/>
              <a:cs typeface="Times New Roman" pitchFamily="18" charset="0"/>
            </a:endParaRPr>
          </a:p>
          <a:p>
            <a:pPr lvl="0"/>
            <a:r>
              <a:rPr lang="en-IN" sz="2800" b="1" dirty="0">
                <a:latin typeface="Times New Roman" pitchFamily="18" charset="0"/>
                <a:cs typeface="Times New Roman" pitchFamily="18" charset="0"/>
              </a:rPr>
              <a:t>Data Definition Language (</a:t>
            </a:r>
            <a:r>
              <a:rPr lang="en-IN" sz="2800" b="1" dirty="0" smtClean="0">
                <a:latin typeface="Times New Roman" pitchFamily="18" charset="0"/>
                <a:cs typeface="Times New Roman" pitchFamily="18" charset="0"/>
              </a:rPr>
              <a:t>DDL)</a:t>
            </a:r>
            <a:endParaRPr lang="en-IN" sz="2800" dirty="0">
              <a:latin typeface="Times New Roman" pitchFamily="18" charset="0"/>
              <a:cs typeface="Times New Roman" pitchFamily="18" charset="0"/>
            </a:endParaRPr>
          </a:p>
          <a:p>
            <a:pPr lvl="0"/>
            <a:r>
              <a:rPr lang="en-IN" sz="2800" b="1" dirty="0">
                <a:latin typeface="Times New Roman" pitchFamily="18" charset="0"/>
                <a:cs typeface="Times New Roman" pitchFamily="18" charset="0"/>
              </a:rPr>
              <a:t>Storage Definition Language (</a:t>
            </a:r>
            <a:r>
              <a:rPr lang="en-IN" sz="2800" b="1" dirty="0" smtClean="0">
                <a:latin typeface="Times New Roman" pitchFamily="18" charset="0"/>
                <a:cs typeface="Times New Roman" pitchFamily="18" charset="0"/>
              </a:rPr>
              <a:t>SDL)</a:t>
            </a:r>
            <a:endParaRPr lang="en-IN" sz="2800" dirty="0">
              <a:latin typeface="Times New Roman" pitchFamily="18" charset="0"/>
              <a:cs typeface="Times New Roman" pitchFamily="18" charset="0"/>
            </a:endParaRPr>
          </a:p>
          <a:p>
            <a:pPr lvl="0"/>
            <a:r>
              <a:rPr lang="en-IN" sz="2800" b="1" dirty="0">
                <a:latin typeface="Times New Roman" pitchFamily="18" charset="0"/>
                <a:cs typeface="Times New Roman" pitchFamily="18" charset="0"/>
              </a:rPr>
              <a:t>View Definition Language (</a:t>
            </a:r>
            <a:r>
              <a:rPr lang="en-IN" sz="2800" b="1" dirty="0" smtClean="0">
                <a:latin typeface="Times New Roman" pitchFamily="18" charset="0"/>
                <a:cs typeface="Times New Roman" pitchFamily="18" charset="0"/>
              </a:rPr>
              <a:t>VDL)</a:t>
            </a:r>
            <a:endParaRPr lang="en-IN" sz="2800" dirty="0">
              <a:latin typeface="Times New Roman" pitchFamily="18" charset="0"/>
              <a:cs typeface="Times New Roman" pitchFamily="18" charset="0"/>
            </a:endParaRPr>
          </a:p>
          <a:p>
            <a:r>
              <a:rPr lang="en-IN" sz="2800" b="1" dirty="0">
                <a:latin typeface="Times New Roman" pitchFamily="18" charset="0"/>
                <a:cs typeface="Times New Roman" pitchFamily="18" charset="0"/>
              </a:rPr>
              <a:t>Data Manipulation Language </a:t>
            </a:r>
            <a:r>
              <a:rPr lang="en-IN" sz="2800" dirty="0">
                <a:latin typeface="Times New Roman" pitchFamily="18" charset="0"/>
                <a:cs typeface="Times New Roman" pitchFamily="18" charset="0"/>
              </a:rPr>
              <a:t>(</a:t>
            </a:r>
            <a:r>
              <a:rPr lang="en-IN" sz="2800" b="1" dirty="0">
                <a:latin typeface="Times New Roman" pitchFamily="18" charset="0"/>
                <a:cs typeface="Times New Roman" pitchFamily="18" charset="0"/>
              </a:rPr>
              <a:t>DML</a:t>
            </a:r>
            <a:r>
              <a:rPr lang="en-IN" sz="2800" dirty="0" smtClean="0">
                <a:latin typeface="Times New Roman" pitchFamily="18" charset="0"/>
                <a:cs typeface="Times New Roman" pitchFamily="18" charset="0"/>
              </a:rPr>
              <a:t>)</a:t>
            </a:r>
            <a:endParaRPr lang="en-IN" sz="2800" dirty="0">
              <a:latin typeface="Times New Roman" pitchFamily="18" charset="0"/>
              <a:cs typeface="Times New Roman" pitchFamily="18" charset="0"/>
            </a:endParaRPr>
          </a:p>
          <a:p>
            <a:pPr marL="82296" indent="0">
              <a:buNone/>
            </a:pPr>
            <a:endParaRPr lang="en-IN" sz="28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fontScale="85000" lnSpcReduction="10000"/>
          </a:bodyPr>
          <a:lstStyle/>
          <a:p>
            <a:pPr marL="596646" lvl="0" indent="-514350" algn="just">
              <a:buFont typeface="+mj-lt"/>
              <a:buAutoNum type="arabicPeriod"/>
            </a:pPr>
            <a:r>
              <a:rPr lang="en-IN" b="1" dirty="0">
                <a:latin typeface="Times New Roman" pitchFamily="18" charset="0"/>
                <a:cs typeface="Times New Roman" pitchFamily="18" charset="0"/>
              </a:rPr>
              <a:t>Data Definition Language (DDL): </a:t>
            </a:r>
            <a:r>
              <a:rPr lang="en-IN" dirty="0">
                <a:latin typeface="Times New Roman" pitchFamily="18" charset="0"/>
                <a:cs typeface="Times New Roman" pitchFamily="18" charset="0"/>
              </a:rPr>
              <a:t>is used by the DBA and by database designers to </a:t>
            </a:r>
            <a:r>
              <a:rPr lang="en-IN" dirty="0" smtClean="0">
                <a:latin typeface="Times New Roman" pitchFamily="18" charset="0"/>
                <a:cs typeface="Times New Roman" pitchFamily="18" charset="0"/>
              </a:rPr>
              <a:t>define </a:t>
            </a:r>
            <a:r>
              <a:rPr lang="en-IN" dirty="0">
                <a:latin typeface="Times New Roman" pitchFamily="18" charset="0"/>
                <a:cs typeface="Times New Roman" pitchFamily="18" charset="0"/>
              </a:rPr>
              <a:t>schemas.</a:t>
            </a:r>
          </a:p>
          <a:p>
            <a:pPr marL="596646" indent="-514350" algn="just">
              <a:buFont typeface="+mj-lt"/>
              <a:buAutoNum type="arabicPeriod"/>
            </a:pPr>
            <a:endParaRPr lang="en-IN" dirty="0">
              <a:latin typeface="Times New Roman" pitchFamily="18" charset="0"/>
              <a:cs typeface="Times New Roman" pitchFamily="18" charset="0"/>
            </a:endParaRPr>
          </a:p>
          <a:p>
            <a:pPr marL="596646" lvl="0" indent="-514350" algn="just">
              <a:buFont typeface="+mj-lt"/>
              <a:buAutoNum type="arabicPeriod"/>
            </a:pPr>
            <a:r>
              <a:rPr lang="en-IN" b="1" dirty="0">
                <a:latin typeface="Times New Roman" pitchFamily="18" charset="0"/>
                <a:cs typeface="Times New Roman" pitchFamily="18" charset="0"/>
              </a:rPr>
              <a:t>Storage Definition Language (SDL): </a:t>
            </a:r>
            <a:r>
              <a:rPr lang="en-IN" dirty="0">
                <a:latin typeface="Times New Roman" pitchFamily="18" charset="0"/>
                <a:cs typeface="Times New Roman" pitchFamily="18" charset="0"/>
              </a:rPr>
              <a:t>is used to specify the internal schema. The mappings between the two schemas may be specified in either one of these languages</a:t>
            </a:r>
            <a:r>
              <a:rPr lang="en-IN" dirty="0" smtClean="0">
                <a:latin typeface="Times New Roman" pitchFamily="18" charset="0"/>
                <a:cs typeface="Times New Roman" pitchFamily="18" charset="0"/>
              </a:rPr>
              <a:t>.</a:t>
            </a:r>
          </a:p>
          <a:p>
            <a:pPr marL="596646" lvl="0" indent="-514350" algn="just">
              <a:buFont typeface="+mj-lt"/>
              <a:buAutoNum type="arabicPeriod"/>
            </a:pPr>
            <a:endParaRPr lang="en-IN" dirty="0">
              <a:latin typeface="Times New Roman" pitchFamily="18" charset="0"/>
              <a:cs typeface="Times New Roman" pitchFamily="18" charset="0"/>
            </a:endParaRPr>
          </a:p>
          <a:p>
            <a:pPr marL="596646" lvl="0" indent="-514350" algn="just">
              <a:buFont typeface="+mj-lt"/>
              <a:buAutoNum type="arabicPeriod"/>
            </a:pPr>
            <a:r>
              <a:rPr lang="en-IN" b="1" dirty="0">
                <a:latin typeface="Times New Roman" pitchFamily="18" charset="0"/>
                <a:cs typeface="Times New Roman" pitchFamily="18" charset="0"/>
              </a:rPr>
              <a:t>View Definition Language (VDL): </a:t>
            </a:r>
            <a:r>
              <a:rPr lang="en-IN" dirty="0">
                <a:latin typeface="Times New Roman" pitchFamily="18" charset="0"/>
                <a:cs typeface="Times New Roman" pitchFamily="18" charset="0"/>
              </a:rPr>
              <a:t>To specify user views and their mappings to the conceptual schema, but in most DBMSs </a:t>
            </a:r>
            <a:r>
              <a:rPr lang="en-IN" i="1" dirty="0">
                <a:latin typeface="Times New Roman" pitchFamily="18" charset="0"/>
                <a:cs typeface="Times New Roman" pitchFamily="18" charset="0"/>
              </a:rPr>
              <a:t>the DDL is used to define both conceptual and external schemas</a:t>
            </a:r>
            <a:r>
              <a:rPr lang="en-IN" dirty="0">
                <a:latin typeface="Times New Roman" pitchFamily="18" charset="0"/>
                <a:cs typeface="Times New Roman" pitchFamily="18" charset="0"/>
              </a:rPr>
              <a:t>. In relational DBMSs, SQL is used in the role of VDL to define user or application views as results of predefined queries</a:t>
            </a:r>
          </a:p>
          <a:p>
            <a:endParaRPr lang="en-IN" dirty="0"/>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lstStyle/>
          <a:p>
            <a:pPr marL="82296" lvl="0" indent="0" algn="just">
              <a:buNone/>
            </a:pPr>
            <a:r>
              <a:rPr lang="en-IN" dirty="0" smtClean="0"/>
              <a:t>4. </a:t>
            </a:r>
            <a:r>
              <a:rPr lang="en-IN" sz="2400" b="1" dirty="0">
                <a:latin typeface="Times New Roman" pitchFamily="18" charset="0"/>
                <a:cs typeface="Times New Roman" pitchFamily="18" charset="0"/>
              </a:rPr>
              <a:t>Data Manipulation Language (DML): </a:t>
            </a:r>
            <a:r>
              <a:rPr lang="en-IN" sz="2400" dirty="0">
                <a:latin typeface="Times New Roman" pitchFamily="18" charset="0"/>
                <a:cs typeface="Times New Roman" pitchFamily="18" charset="0"/>
              </a:rPr>
              <a:t>Once the database schemas are compiled and the database is populated with data, users must have some means to manipulate the database. Typical manipulations include retrieval, insertion, deletion, and modification of the data. The DBMS provides a set of operations or a language called the (DML) for these purposes.</a:t>
            </a:r>
          </a:p>
          <a:p>
            <a:pPr marL="82296" indent="0">
              <a:buNone/>
            </a:pPr>
            <a:endParaRPr lang="en-IN" dirty="0" smtClean="0"/>
          </a:p>
          <a:p>
            <a:pPr marL="82296" indent="0">
              <a:buNone/>
            </a:pPr>
            <a:r>
              <a:rPr lang="en-IN" dirty="0" smtClean="0"/>
              <a:t>Types: </a:t>
            </a:r>
          </a:p>
          <a:p>
            <a:pPr marL="82296" indent="0">
              <a:buNone/>
            </a:pPr>
            <a:endParaRPr lang="en-IN" sz="1200" dirty="0" smtClean="0"/>
          </a:p>
          <a:p>
            <a:pPr marL="653796" indent="-571500">
              <a:buFont typeface="+mj-lt"/>
              <a:buAutoNum type="romanLcPeriod"/>
            </a:pPr>
            <a:r>
              <a:rPr lang="en-IN" sz="2400" b="1" dirty="0">
                <a:latin typeface="Times New Roman" pitchFamily="18" charset="0"/>
                <a:cs typeface="Times New Roman" pitchFamily="18" charset="0"/>
              </a:rPr>
              <a:t>High-Level </a:t>
            </a:r>
            <a:r>
              <a:rPr lang="en-IN" sz="2400" dirty="0">
                <a:latin typeface="Times New Roman" pitchFamily="18" charset="0"/>
                <a:cs typeface="Times New Roman" pitchFamily="18" charset="0"/>
              </a:rPr>
              <a:t>Or </a:t>
            </a:r>
            <a:r>
              <a:rPr lang="en-IN" sz="2400" b="1" dirty="0">
                <a:latin typeface="Times New Roman" pitchFamily="18" charset="0"/>
                <a:cs typeface="Times New Roman" pitchFamily="18" charset="0"/>
              </a:rPr>
              <a:t>Nonprocedural </a:t>
            </a:r>
            <a:endParaRPr lang="en-IN" sz="2400" dirty="0">
              <a:latin typeface="Times New Roman" pitchFamily="18" charset="0"/>
              <a:cs typeface="Times New Roman" pitchFamily="18" charset="0"/>
            </a:endParaRPr>
          </a:p>
          <a:p>
            <a:pPr marL="653796" indent="-571500">
              <a:buFont typeface="+mj-lt"/>
              <a:buAutoNum type="romanLcPeriod"/>
            </a:pPr>
            <a:r>
              <a:rPr lang="en-IN" sz="2400" dirty="0">
                <a:latin typeface="Times New Roman" pitchFamily="18" charset="0"/>
                <a:cs typeface="Times New Roman" pitchFamily="18" charset="0"/>
              </a:rPr>
              <a:t>A </a:t>
            </a:r>
            <a:r>
              <a:rPr lang="en-IN" sz="2400" b="1" dirty="0" err="1">
                <a:latin typeface="Times New Roman" pitchFamily="18" charset="0"/>
                <a:cs typeface="Times New Roman" pitchFamily="18" charset="0"/>
              </a:rPr>
              <a:t>Lowlevel</a:t>
            </a: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Or </a:t>
            </a:r>
            <a:r>
              <a:rPr lang="en-IN" sz="2400" b="1" dirty="0">
                <a:latin typeface="Times New Roman" pitchFamily="18" charset="0"/>
                <a:cs typeface="Times New Roman" pitchFamily="18" charset="0"/>
              </a:rPr>
              <a:t>Procedural</a:t>
            </a:r>
            <a:endParaRPr lang="en-IN" sz="2400" dirty="0">
              <a:latin typeface="Times New Roman" pitchFamily="18" charset="0"/>
              <a:cs typeface="Times New Roman" pitchFamily="18" charset="0"/>
            </a:endParaRPr>
          </a:p>
          <a:p>
            <a:pPr marL="82296" indent="0">
              <a:buNone/>
            </a:pPr>
            <a:endParaRPr lang="en-IN" dirty="0"/>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lstStyle/>
          <a:p>
            <a:pPr marL="596646" lvl="0" indent="-514350" algn="just">
              <a:buAutoNum type="alphaLcPeriod"/>
            </a:pPr>
            <a:r>
              <a:rPr lang="en-IN" sz="2800" b="1" dirty="0" smtClean="0">
                <a:latin typeface="Times New Roman" pitchFamily="18" charset="0"/>
                <a:cs typeface="Times New Roman" pitchFamily="18" charset="0"/>
              </a:rPr>
              <a:t>High-Level </a:t>
            </a:r>
            <a:r>
              <a:rPr lang="en-IN" sz="2800" dirty="0">
                <a:latin typeface="Times New Roman" pitchFamily="18" charset="0"/>
                <a:cs typeface="Times New Roman" pitchFamily="18" charset="0"/>
              </a:rPr>
              <a:t>Or </a:t>
            </a:r>
            <a:r>
              <a:rPr lang="en-IN" sz="2800" b="1" dirty="0">
                <a:latin typeface="Times New Roman" pitchFamily="18" charset="0"/>
                <a:cs typeface="Times New Roman" pitchFamily="18" charset="0"/>
              </a:rPr>
              <a:t>Nonprocedural </a:t>
            </a:r>
            <a:r>
              <a:rPr lang="en-IN" sz="2800" b="1" dirty="0" smtClean="0">
                <a:latin typeface="Times New Roman" pitchFamily="18" charset="0"/>
                <a:cs typeface="Times New Roman" pitchFamily="18" charset="0"/>
              </a:rPr>
              <a:t> DML</a:t>
            </a:r>
          </a:p>
          <a:p>
            <a:pPr marL="82296" lvl="0" indent="0" algn="just">
              <a:buNone/>
            </a:pPr>
            <a:endParaRPr lang="en-IN" sz="2800" b="1" dirty="0" smtClean="0">
              <a:latin typeface="Times New Roman" pitchFamily="18" charset="0"/>
              <a:cs typeface="Times New Roman" pitchFamily="18" charset="0"/>
            </a:endParaRPr>
          </a:p>
          <a:p>
            <a:pPr lvl="0" algn="just">
              <a:buFont typeface="Arial" pitchFamily="34" charset="0"/>
              <a:buChar char="•"/>
            </a:pPr>
            <a:r>
              <a:rPr lang="en-IN" sz="2800" dirty="0" smtClean="0">
                <a:latin typeface="Times New Roman" pitchFamily="18" charset="0"/>
                <a:cs typeface="Times New Roman" pitchFamily="18" charset="0"/>
              </a:rPr>
              <a:t>DML </a:t>
            </a:r>
            <a:r>
              <a:rPr lang="en-IN" sz="2800" dirty="0">
                <a:latin typeface="Times New Roman" pitchFamily="18" charset="0"/>
                <a:cs typeface="Times New Roman" pitchFamily="18" charset="0"/>
              </a:rPr>
              <a:t>can be used on its own to specify complex database operations concisely. </a:t>
            </a:r>
            <a:endParaRPr lang="en-IN" sz="2800" dirty="0" smtClean="0">
              <a:latin typeface="Times New Roman" pitchFamily="18" charset="0"/>
              <a:cs typeface="Times New Roman" pitchFamily="18" charset="0"/>
            </a:endParaRPr>
          </a:p>
          <a:p>
            <a:pPr lvl="0" algn="just">
              <a:buFont typeface="Arial" pitchFamily="34" charset="0"/>
              <a:buChar char="•"/>
            </a:pPr>
            <a:r>
              <a:rPr lang="en-IN" sz="2800" dirty="0" smtClean="0">
                <a:latin typeface="Times New Roman" pitchFamily="18" charset="0"/>
                <a:cs typeface="Times New Roman" pitchFamily="18" charset="0"/>
              </a:rPr>
              <a:t>Many </a:t>
            </a:r>
            <a:r>
              <a:rPr lang="en-IN" sz="2800" dirty="0">
                <a:latin typeface="Times New Roman" pitchFamily="18" charset="0"/>
                <a:cs typeface="Times New Roman" pitchFamily="18" charset="0"/>
              </a:rPr>
              <a:t>DBMSs  allow high-level DML statements either to be entered interactively from a display monitor or terminal or to be embedded in a general-purpose programming language. </a:t>
            </a:r>
            <a:endParaRPr lang="en-IN" sz="2800" dirty="0" smtClean="0">
              <a:latin typeface="Times New Roman" pitchFamily="18" charset="0"/>
              <a:cs typeface="Times New Roman" pitchFamily="18" charset="0"/>
            </a:endParaRPr>
          </a:p>
          <a:p>
            <a:pPr lvl="0" algn="just">
              <a:buFont typeface="Arial" pitchFamily="34" charset="0"/>
              <a:buChar char="•"/>
            </a:pPr>
            <a:r>
              <a:rPr lang="en-IN" sz="2800" dirty="0" smtClean="0">
                <a:latin typeface="Times New Roman" pitchFamily="18" charset="0"/>
                <a:cs typeface="Times New Roman" pitchFamily="18" charset="0"/>
              </a:rPr>
              <a:t>In </a:t>
            </a:r>
            <a:r>
              <a:rPr lang="en-IN" sz="2800" dirty="0">
                <a:latin typeface="Times New Roman" pitchFamily="18" charset="0"/>
                <a:cs typeface="Times New Roman" pitchFamily="18" charset="0"/>
              </a:rPr>
              <a:t>the latter case, DML statements must be identified within the program so that they can be extracted by a precompiler and processed by the DBMS. </a:t>
            </a:r>
          </a:p>
          <a:p>
            <a:endParaRPr lang="en-IN" dirty="0"/>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a:bodyPr>
          <a:lstStyle/>
          <a:p>
            <a:pPr marL="82296" indent="0">
              <a:buNone/>
            </a:pPr>
            <a:r>
              <a:rPr lang="en-IN" dirty="0" smtClean="0"/>
              <a:t>b. </a:t>
            </a:r>
            <a:r>
              <a:rPr lang="en-IN" b="1" dirty="0" err="1"/>
              <a:t>Lowlevel</a:t>
            </a:r>
            <a:r>
              <a:rPr lang="en-IN" b="1" dirty="0"/>
              <a:t> </a:t>
            </a:r>
            <a:r>
              <a:rPr lang="en-IN" dirty="0"/>
              <a:t>Or </a:t>
            </a:r>
            <a:r>
              <a:rPr lang="en-IN" b="1" dirty="0"/>
              <a:t>Procedural </a:t>
            </a:r>
            <a:r>
              <a:rPr lang="en-IN" dirty="0" smtClean="0"/>
              <a:t>DML :</a:t>
            </a:r>
            <a:endParaRPr lang="en-IN" dirty="0"/>
          </a:p>
          <a:p>
            <a:pPr marL="82296" lvl="0" indent="0" algn="just">
              <a:buNone/>
            </a:pPr>
            <a:r>
              <a:rPr lang="en-IN" sz="2800" dirty="0" smtClean="0">
                <a:latin typeface="Times New Roman" pitchFamily="18" charset="0"/>
                <a:cs typeface="Times New Roman" pitchFamily="18" charset="0"/>
              </a:rPr>
              <a:t>It must </a:t>
            </a:r>
            <a:r>
              <a:rPr lang="en-IN" sz="2800" dirty="0">
                <a:latin typeface="Times New Roman" pitchFamily="18" charset="0"/>
                <a:cs typeface="Times New Roman" pitchFamily="18" charset="0"/>
              </a:rPr>
              <a:t>be embedded in a general-purpose programming language. This type of DML typically retrieves individual records or objects from the database and processes each </a:t>
            </a:r>
            <a:r>
              <a:rPr lang="en-IN" sz="2800" dirty="0" smtClean="0">
                <a:latin typeface="Times New Roman" pitchFamily="18" charset="0"/>
                <a:cs typeface="Times New Roman" pitchFamily="18" charset="0"/>
              </a:rPr>
              <a:t>separately , hence some times it is called as </a:t>
            </a:r>
            <a:r>
              <a:rPr lang="en-IN" sz="2800" b="1" dirty="0" smtClean="0">
                <a:latin typeface="Times New Roman" pitchFamily="18" charset="0"/>
                <a:cs typeface="Times New Roman" pitchFamily="18" charset="0"/>
              </a:rPr>
              <a:t>record – at – a –time.</a:t>
            </a:r>
          </a:p>
          <a:p>
            <a:pPr marL="82296" lvl="0" indent="0" algn="just">
              <a:buNone/>
            </a:pPr>
            <a:endParaRPr lang="en-IN" sz="2800" dirty="0">
              <a:latin typeface="Times New Roman" pitchFamily="18" charset="0"/>
              <a:cs typeface="Times New Roman" pitchFamily="18" charset="0"/>
            </a:endParaRPr>
          </a:p>
          <a:p>
            <a:pPr marL="82296" lvl="0" indent="0" algn="just">
              <a:buNone/>
            </a:pPr>
            <a:r>
              <a:rPr lang="en-IN" sz="2800" b="1" dirty="0" smtClean="0">
                <a:latin typeface="Times New Roman" pitchFamily="18" charset="0"/>
                <a:cs typeface="Times New Roman" pitchFamily="18" charset="0"/>
              </a:rPr>
              <a:t>Ex: DL/1</a:t>
            </a:r>
            <a:r>
              <a:rPr lang="en-IN" sz="2800" b="1" dirty="0">
                <a:latin typeface="Times New Roman" pitchFamily="18" charset="0"/>
                <a:cs typeface="Times New Roman" pitchFamily="18" charset="0"/>
              </a:rPr>
              <a:t>, </a:t>
            </a:r>
            <a:r>
              <a:rPr lang="en-IN" sz="2800" dirty="0">
                <a:latin typeface="Times New Roman" pitchFamily="18" charset="0"/>
                <a:cs typeface="Times New Roman" pitchFamily="18" charset="0"/>
              </a:rPr>
              <a:t>a DML is a low-level DML that uses commands such as GET UNIQUE, GET NEXT, or GET NEXT WITHIN PARENT to navigate from record to record within a hierarchy of records in the database. </a:t>
            </a:r>
          </a:p>
          <a:p>
            <a:pPr marL="82296" indent="0">
              <a:buNone/>
            </a:pPr>
            <a:endParaRPr lang="en-IN" dirty="0"/>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a:bodyPr>
          <a:lstStyle/>
          <a:p>
            <a:pPr marL="82296" indent="0">
              <a:buNone/>
            </a:pPr>
            <a:r>
              <a:rPr lang="en-IN" b="1" dirty="0"/>
              <a:t>Database Management System :</a:t>
            </a:r>
            <a:endParaRPr lang="en-IN" dirty="0"/>
          </a:p>
          <a:p>
            <a:pPr algn="just"/>
            <a:r>
              <a:rPr lang="en-IN" sz="2800" dirty="0" smtClean="0"/>
              <a:t>The </a:t>
            </a:r>
            <a:r>
              <a:rPr lang="en-IN" sz="2800" dirty="0"/>
              <a:t>DBMS is a </a:t>
            </a:r>
            <a:r>
              <a:rPr lang="en-IN" sz="2800" i="1" dirty="0"/>
              <a:t>general-purpose software system </a:t>
            </a:r>
            <a:r>
              <a:rPr lang="en-IN" sz="2800" dirty="0"/>
              <a:t>that facilitates the processes of </a:t>
            </a:r>
            <a:r>
              <a:rPr lang="en-IN" sz="2800" b="1" i="1" dirty="0"/>
              <a:t>defining, constructing, manipulating, </a:t>
            </a:r>
            <a:r>
              <a:rPr lang="en-IN" sz="2800" b="1" dirty="0"/>
              <a:t>and </a:t>
            </a:r>
            <a:r>
              <a:rPr lang="en-IN" sz="2800" b="1" i="1" dirty="0"/>
              <a:t>sharing</a:t>
            </a:r>
            <a:r>
              <a:rPr lang="en-IN" sz="2800" i="1" dirty="0"/>
              <a:t> </a:t>
            </a:r>
            <a:r>
              <a:rPr lang="en-IN" sz="2800" dirty="0"/>
              <a:t>databases among various users and applications. </a:t>
            </a:r>
            <a:endParaRPr lang="en-IN" sz="2800" dirty="0" smtClean="0"/>
          </a:p>
          <a:p>
            <a:pPr algn="just"/>
            <a:endParaRPr lang="en-IN" sz="2800" dirty="0"/>
          </a:p>
          <a:p>
            <a:pPr marL="360363" lvl="0" indent="-279400" algn="just">
              <a:buFont typeface="+mj-lt"/>
              <a:buAutoNum type="romanLcPeriod"/>
              <a:tabLst>
                <a:tab pos="269875" algn="l"/>
              </a:tabLst>
            </a:pPr>
            <a:r>
              <a:rPr lang="en-IN" sz="2800" b="1" dirty="0" smtClean="0">
                <a:latin typeface="Times New Roman" pitchFamily="18" charset="0"/>
                <a:cs typeface="Times New Roman" pitchFamily="18" charset="0"/>
              </a:rPr>
              <a:t>Defining</a:t>
            </a:r>
            <a:r>
              <a:rPr lang="en-IN" sz="2800" dirty="0" smtClean="0">
                <a:latin typeface="Times New Roman" pitchFamily="18" charset="0"/>
                <a:cs typeface="Times New Roman" pitchFamily="18" charset="0"/>
              </a:rPr>
              <a:t> : Data </a:t>
            </a:r>
            <a:r>
              <a:rPr lang="en-IN" sz="2800" dirty="0">
                <a:latin typeface="Times New Roman" pitchFamily="18" charset="0"/>
                <a:cs typeface="Times New Roman" pitchFamily="18" charset="0"/>
              </a:rPr>
              <a:t>types, structures, and constraints of the data to be stored in the data base. </a:t>
            </a:r>
            <a:endParaRPr lang="en-IN" sz="2800" dirty="0" smtClean="0">
              <a:latin typeface="Times New Roman" pitchFamily="18" charset="0"/>
              <a:cs typeface="Times New Roman" pitchFamily="18" charset="0"/>
            </a:endParaRPr>
          </a:p>
          <a:p>
            <a:pPr marL="80963" lvl="0" indent="0" algn="just">
              <a:buNone/>
              <a:tabLst>
                <a:tab pos="269875" algn="l"/>
              </a:tabLst>
            </a:pPr>
            <a:endParaRPr lang="en-IN" sz="2800" dirty="0" smtClean="0">
              <a:latin typeface="Times New Roman" pitchFamily="18" charset="0"/>
              <a:cs typeface="Times New Roman" pitchFamily="18" charset="0"/>
            </a:endParaRPr>
          </a:p>
          <a:p>
            <a:pPr marL="538163" indent="-457200" algn="just">
              <a:tabLst>
                <a:tab pos="269875" algn="l"/>
              </a:tabLst>
            </a:pPr>
            <a:r>
              <a:rPr lang="en-IN" sz="2800" dirty="0" smtClean="0">
                <a:latin typeface="Times New Roman" pitchFamily="18" charset="0"/>
                <a:cs typeface="Times New Roman" pitchFamily="18" charset="0"/>
              </a:rPr>
              <a:t>The </a:t>
            </a:r>
            <a:r>
              <a:rPr lang="en-IN" sz="2800" dirty="0">
                <a:latin typeface="Times New Roman" pitchFamily="18" charset="0"/>
                <a:cs typeface="Times New Roman" pitchFamily="18" charset="0"/>
              </a:rPr>
              <a:t>database definition or descriptive information is also stored by the DBMS in the form of a database </a:t>
            </a:r>
            <a:r>
              <a:rPr lang="en-IN" sz="2800" dirty="0" err="1">
                <a:latin typeface="Times New Roman" pitchFamily="18" charset="0"/>
                <a:cs typeface="Times New Roman" pitchFamily="18" charset="0"/>
              </a:rPr>
              <a:t>catalog</a:t>
            </a:r>
            <a:r>
              <a:rPr lang="en-IN" sz="2800" dirty="0">
                <a:latin typeface="Times New Roman" pitchFamily="18" charset="0"/>
                <a:cs typeface="Times New Roman" pitchFamily="18" charset="0"/>
              </a:rPr>
              <a:t> or </a:t>
            </a:r>
            <a:r>
              <a:rPr lang="en-IN" sz="2800" dirty="0" smtClean="0">
                <a:latin typeface="Times New Roman" pitchFamily="18" charset="0"/>
                <a:cs typeface="Times New Roman" pitchFamily="18" charset="0"/>
              </a:rPr>
              <a:t>dictionary it </a:t>
            </a:r>
            <a:r>
              <a:rPr lang="en-IN" sz="2800" dirty="0">
                <a:latin typeface="Times New Roman" pitchFamily="18" charset="0"/>
                <a:cs typeface="Times New Roman" pitchFamily="18" charset="0"/>
              </a:rPr>
              <a:t>is called </a:t>
            </a:r>
            <a:r>
              <a:rPr lang="en-IN" sz="2800" b="1" dirty="0">
                <a:latin typeface="Times New Roman" pitchFamily="18" charset="0"/>
                <a:cs typeface="Times New Roman" pitchFamily="18" charset="0"/>
              </a:rPr>
              <a:t>meta-data.</a:t>
            </a:r>
          </a:p>
          <a:p>
            <a:pPr algn="just"/>
            <a:endParaRPr lang="en-IN" sz="2800" dirty="0">
              <a:latin typeface="Times New Roman" pitchFamily="18" charset="0"/>
              <a:cs typeface="Times New Roman" pitchFamily="18" charset="0"/>
            </a:endParaRPr>
          </a:p>
          <a:p>
            <a:pPr algn="just"/>
            <a:endParaRPr lang="en-IN" sz="2800" dirty="0"/>
          </a:p>
        </p:txBody>
      </p:sp>
    </p:spTree>
    <p:extLst>
      <p:ext uri="{BB962C8B-B14F-4D97-AF65-F5344CB8AC3E}">
        <p14:creationId xmlns:p14="http://schemas.microsoft.com/office/powerpoint/2010/main" val="2103058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fontScale="92500" lnSpcReduction="20000"/>
          </a:bodyPr>
          <a:lstStyle/>
          <a:p>
            <a:pPr marL="82296" indent="0" algn="just">
              <a:buNone/>
            </a:pPr>
            <a:r>
              <a:rPr lang="en-IN" b="1" u="sng" dirty="0">
                <a:latin typeface="Times New Roman" pitchFamily="18" charset="0"/>
                <a:cs typeface="Times New Roman" pitchFamily="18" charset="0"/>
              </a:rPr>
              <a:t>DBMS Interfaces</a:t>
            </a:r>
            <a:r>
              <a:rPr lang="en-IN" b="1" u="sng" dirty="0" smtClean="0">
                <a:latin typeface="Times New Roman" pitchFamily="18" charset="0"/>
                <a:cs typeface="Times New Roman" pitchFamily="18" charset="0"/>
              </a:rPr>
              <a:t>:</a:t>
            </a:r>
          </a:p>
          <a:p>
            <a:pPr marL="82296" indent="0" algn="just">
              <a:buNone/>
            </a:pPr>
            <a:r>
              <a:rPr lang="en-IN" b="1" u="sng" dirty="0" smtClean="0">
                <a:latin typeface="Times New Roman" pitchFamily="18" charset="0"/>
                <a:cs typeface="Times New Roman" pitchFamily="18" charset="0"/>
              </a:rPr>
              <a:t>Types :</a:t>
            </a:r>
            <a:endParaRPr lang="en-IN" dirty="0">
              <a:latin typeface="Times New Roman" pitchFamily="18" charset="0"/>
              <a:cs typeface="Times New Roman" pitchFamily="18" charset="0"/>
            </a:endParaRPr>
          </a:p>
          <a:p>
            <a:pPr algn="just"/>
            <a:r>
              <a:rPr lang="en-IN" sz="2800" dirty="0">
                <a:latin typeface="Times New Roman" pitchFamily="18" charset="0"/>
                <a:cs typeface="Times New Roman" pitchFamily="18" charset="0"/>
              </a:rPr>
              <a:t>Menu-Based Interfaces for Web Clients or </a:t>
            </a:r>
            <a:r>
              <a:rPr lang="en-IN" sz="2800" dirty="0" smtClean="0">
                <a:latin typeface="Times New Roman" pitchFamily="18" charset="0"/>
                <a:cs typeface="Times New Roman" pitchFamily="18" charset="0"/>
              </a:rPr>
              <a:t>Browsing</a:t>
            </a:r>
          </a:p>
          <a:p>
            <a:pPr algn="just"/>
            <a:endParaRPr lang="en-IN" sz="2800" dirty="0">
              <a:latin typeface="Times New Roman" pitchFamily="18" charset="0"/>
              <a:cs typeface="Times New Roman" pitchFamily="18" charset="0"/>
            </a:endParaRPr>
          </a:p>
          <a:p>
            <a:pPr algn="just"/>
            <a:r>
              <a:rPr lang="en-IN" sz="2800" dirty="0">
                <a:latin typeface="Times New Roman" pitchFamily="18" charset="0"/>
                <a:cs typeface="Times New Roman" pitchFamily="18" charset="0"/>
              </a:rPr>
              <a:t>Forms-Based </a:t>
            </a:r>
            <a:r>
              <a:rPr lang="en-IN" sz="2800" dirty="0" smtClean="0">
                <a:latin typeface="Times New Roman" pitchFamily="18" charset="0"/>
                <a:cs typeface="Times New Roman" pitchFamily="18" charset="0"/>
              </a:rPr>
              <a:t>Interfaces</a:t>
            </a:r>
          </a:p>
          <a:p>
            <a:pPr algn="just"/>
            <a:endParaRPr lang="en-IN" sz="2800" dirty="0">
              <a:latin typeface="Times New Roman" pitchFamily="18" charset="0"/>
              <a:cs typeface="Times New Roman" pitchFamily="18" charset="0"/>
            </a:endParaRPr>
          </a:p>
          <a:p>
            <a:pPr algn="just"/>
            <a:r>
              <a:rPr lang="en-IN" sz="2800" dirty="0">
                <a:latin typeface="Times New Roman" pitchFamily="18" charset="0"/>
                <a:cs typeface="Times New Roman" pitchFamily="18" charset="0"/>
              </a:rPr>
              <a:t>Graphical User </a:t>
            </a:r>
            <a:r>
              <a:rPr lang="en-IN" sz="2800" dirty="0" smtClean="0">
                <a:latin typeface="Times New Roman" pitchFamily="18" charset="0"/>
                <a:cs typeface="Times New Roman" pitchFamily="18" charset="0"/>
              </a:rPr>
              <a:t>Interfaces</a:t>
            </a:r>
          </a:p>
          <a:p>
            <a:pPr algn="just"/>
            <a:endParaRPr lang="en-IN" sz="2800" dirty="0">
              <a:latin typeface="Times New Roman" pitchFamily="18" charset="0"/>
              <a:cs typeface="Times New Roman" pitchFamily="18" charset="0"/>
            </a:endParaRPr>
          </a:p>
          <a:p>
            <a:pPr algn="just"/>
            <a:r>
              <a:rPr lang="en-IN" sz="2800" dirty="0">
                <a:latin typeface="Times New Roman" pitchFamily="18" charset="0"/>
                <a:cs typeface="Times New Roman" pitchFamily="18" charset="0"/>
              </a:rPr>
              <a:t>Natural Language Interfaces</a:t>
            </a:r>
            <a:r>
              <a:rPr lang="en-IN" sz="2800" dirty="0" smtClean="0">
                <a:latin typeface="Times New Roman" pitchFamily="18" charset="0"/>
                <a:cs typeface="Times New Roman" pitchFamily="18" charset="0"/>
              </a:rPr>
              <a:t>.</a:t>
            </a:r>
          </a:p>
          <a:p>
            <a:pPr algn="just"/>
            <a:endParaRPr lang="en-IN" sz="2800" dirty="0">
              <a:latin typeface="Times New Roman" pitchFamily="18" charset="0"/>
              <a:cs typeface="Times New Roman" pitchFamily="18" charset="0"/>
            </a:endParaRPr>
          </a:p>
          <a:p>
            <a:pPr algn="just"/>
            <a:r>
              <a:rPr lang="en-IN" sz="2800" dirty="0">
                <a:latin typeface="Times New Roman" pitchFamily="18" charset="0"/>
                <a:cs typeface="Times New Roman" pitchFamily="18" charset="0"/>
              </a:rPr>
              <a:t>Speech Input and Output</a:t>
            </a:r>
            <a:r>
              <a:rPr lang="en-IN" sz="2800" dirty="0" smtClean="0">
                <a:latin typeface="Times New Roman" pitchFamily="18" charset="0"/>
                <a:cs typeface="Times New Roman" pitchFamily="18" charset="0"/>
              </a:rPr>
              <a:t>.</a:t>
            </a:r>
          </a:p>
          <a:p>
            <a:pPr algn="just"/>
            <a:endParaRPr lang="en-IN" sz="2800" dirty="0">
              <a:latin typeface="Times New Roman" pitchFamily="18" charset="0"/>
              <a:cs typeface="Times New Roman" pitchFamily="18" charset="0"/>
            </a:endParaRPr>
          </a:p>
          <a:p>
            <a:pPr algn="just"/>
            <a:r>
              <a:rPr lang="en-IN" sz="2800" dirty="0">
                <a:latin typeface="Times New Roman" pitchFamily="18" charset="0"/>
                <a:cs typeface="Times New Roman" pitchFamily="18" charset="0"/>
              </a:rPr>
              <a:t>Interfaces for Parametric Users</a:t>
            </a:r>
            <a:r>
              <a:rPr lang="en-IN" sz="2800" dirty="0" smtClean="0">
                <a:latin typeface="Times New Roman" pitchFamily="18" charset="0"/>
                <a:cs typeface="Times New Roman" pitchFamily="18" charset="0"/>
              </a:rPr>
              <a:t>.</a:t>
            </a:r>
          </a:p>
          <a:p>
            <a:pPr algn="just"/>
            <a:endParaRPr lang="en-IN" sz="2800" dirty="0">
              <a:latin typeface="Times New Roman" pitchFamily="18" charset="0"/>
              <a:cs typeface="Times New Roman" pitchFamily="18" charset="0"/>
            </a:endParaRPr>
          </a:p>
          <a:p>
            <a:pPr algn="just"/>
            <a:r>
              <a:rPr lang="en-IN" sz="2800" dirty="0">
                <a:latin typeface="Times New Roman" pitchFamily="18" charset="0"/>
                <a:cs typeface="Times New Roman" pitchFamily="18" charset="0"/>
              </a:rPr>
              <a:t>Interfaces for the DBA. </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lstStyle/>
          <a:p>
            <a:pPr marL="82296" indent="0">
              <a:buNone/>
            </a:pPr>
            <a:endParaRPr lang="en-IN" dirty="0" smtClean="0"/>
          </a:p>
          <a:p>
            <a:pPr marL="82296" indent="0">
              <a:buNone/>
            </a:pPr>
            <a:endParaRPr lang="en-IN" dirty="0"/>
          </a:p>
          <a:p>
            <a:pPr marL="82296" indent="0">
              <a:buNone/>
            </a:pPr>
            <a:endParaRPr lang="en-IN" dirty="0" smtClean="0"/>
          </a:p>
          <a:p>
            <a:pPr marL="82296" indent="0">
              <a:buNone/>
            </a:pPr>
            <a:endParaRPr lang="en-IN" dirty="0" smtClean="0"/>
          </a:p>
          <a:p>
            <a:pPr marL="82296" indent="0">
              <a:buNone/>
            </a:pPr>
            <a:endParaRPr lang="en-IN" dirty="0"/>
          </a:p>
          <a:p>
            <a:pPr marL="82296" indent="0">
              <a:buNone/>
            </a:pPr>
            <a:endParaRPr lang="en-IN" dirty="0"/>
          </a:p>
        </p:txBody>
      </p:sp>
      <p:sp>
        <p:nvSpPr>
          <p:cNvPr id="2" name="Rectangle 1"/>
          <p:cNvSpPr/>
          <p:nvPr/>
        </p:nvSpPr>
        <p:spPr>
          <a:xfrm>
            <a:off x="1436571" y="2420888"/>
            <a:ext cx="7200800" cy="954107"/>
          </a:xfrm>
          <a:prstGeom prst="rect">
            <a:avLst/>
          </a:prstGeom>
        </p:spPr>
        <p:txBody>
          <a:bodyPr wrap="square">
            <a:spAutoFit/>
          </a:bodyPr>
          <a:lstStyle/>
          <a:p>
            <a:pPr algn="ctr"/>
            <a:r>
              <a:rPr lang="en-IN" sz="2800" b="1" dirty="0">
                <a:solidFill>
                  <a:srgbClr val="0000CC"/>
                </a:solidFill>
                <a:latin typeface="Times New Roman" pitchFamily="18" charset="0"/>
                <a:cs typeface="Times New Roman" pitchFamily="18" charset="0"/>
              </a:rPr>
              <a:t>Data Modelling Using the Entity-Relationship (ER) Model</a:t>
            </a:r>
            <a:endParaRPr lang="en-IN" sz="2800" dirty="0">
              <a:solidFill>
                <a:srgbClr val="0000CC"/>
              </a:solidFill>
              <a:latin typeface="Times New Roman" pitchFamily="18" charset="0"/>
              <a:cs typeface="Times New Roman" pitchFamily="18" charset="0"/>
            </a:endParaRPr>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lstStyle/>
          <a:p>
            <a:pPr marL="82296" indent="0">
              <a:buNone/>
            </a:pPr>
            <a:r>
              <a:rPr lang="en-IN" b="1" u="sng" dirty="0">
                <a:latin typeface="Times New Roman" pitchFamily="18" charset="0"/>
                <a:cs typeface="Times New Roman" pitchFamily="18" charset="0"/>
              </a:rPr>
              <a:t>Main Phases Of Database Design </a:t>
            </a:r>
            <a:endParaRPr lang="en-IN" b="1" u="sng" dirty="0" smtClean="0">
              <a:latin typeface="Times New Roman" pitchFamily="18" charset="0"/>
              <a:cs typeface="Times New Roman" pitchFamily="18" charset="0"/>
            </a:endParaRPr>
          </a:p>
          <a:p>
            <a:pPr marL="82296" indent="0">
              <a:buNone/>
            </a:pPr>
            <a:endParaRPr lang="en-IN" dirty="0"/>
          </a:p>
          <a:p>
            <a:endParaRPr lang="en-IN" dirty="0"/>
          </a:p>
        </p:txBody>
      </p:sp>
      <p:pic>
        <p:nvPicPr>
          <p:cNvPr id="4" name="Picture 3"/>
          <p:cNvPicPr>
            <a:picLocks noChangeAspect="1"/>
          </p:cNvPicPr>
          <p:nvPr/>
        </p:nvPicPr>
        <p:blipFill>
          <a:blip r:embed="rId2"/>
          <a:stretch>
            <a:fillRect/>
          </a:stretch>
        </p:blipFill>
        <p:spPr>
          <a:xfrm>
            <a:off x="1209629" y="836712"/>
            <a:ext cx="7034779" cy="5779413"/>
          </a:xfrm>
          <a:prstGeom prst="rect">
            <a:avLst/>
          </a:prstGeom>
        </p:spPr>
      </p:pic>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a:bodyPr>
          <a:lstStyle/>
          <a:p>
            <a:pPr marL="82296" indent="0">
              <a:buNone/>
            </a:pPr>
            <a:r>
              <a:rPr lang="en-IN" b="1" u="sng" dirty="0">
                <a:latin typeface="Times New Roman" pitchFamily="18" charset="0"/>
                <a:cs typeface="Times New Roman" pitchFamily="18" charset="0"/>
              </a:rPr>
              <a:t>Entities and Attributes </a:t>
            </a:r>
            <a:endParaRPr lang="en-IN" u="sng" dirty="0">
              <a:latin typeface="Times New Roman" pitchFamily="18" charset="0"/>
              <a:cs typeface="Times New Roman" pitchFamily="18" charset="0"/>
            </a:endParaRPr>
          </a:p>
          <a:p>
            <a:pPr marL="82296" indent="0" algn="just">
              <a:buNone/>
            </a:pPr>
            <a:r>
              <a:rPr lang="en-IN" sz="2400" b="1" i="1" u="sng" dirty="0">
                <a:latin typeface="Times New Roman" pitchFamily="18" charset="0"/>
                <a:cs typeface="Times New Roman" pitchFamily="18" charset="0"/>
              </a:rPr>
              <a:t>Entity :</a:t>
            </a:r>
            <a:r>
              <a:rPr lang="en-IN" sz="2400" dirty="0">
                <a:latin typeface="Times New Roman" pitchFamily="18" charset="0"/>
                <a:cs typeface="Times New Roman" pitchFamily="18" charset="0"/>
              </a:rPr>
              <a:t> is a </a:t>
            </a:r>
            <a:r>
              <a:rPr lang="en-IN" sz="2400" i="1" dirty="0">
                <a:latin typeface="Times New Roman" pitchFamily="18" charset="0"/>
                <a:cs typeface="Times New Roman" pitchFamily="18" charset="0"/>
              </a:rPr>
              <a:t>thing </a:t>
            </a:r>
            <a:r>
              <a:rPr lang="en-IN" sz="2400" dirty="0">
                <a:latin typeface="Times New Roman" pitchFamily="18" charset="0"/>
                <a:cs typeface="Times New Roman" pitchFamily="18" charset="0"/>
              </a:rPr>
              <a:t>in the real world with an independent existence. An entity may be an object with a physical existence </a:t>
            </a:r>
            <a:r>
              <a:rPr lang="en-IN" sz="2400" dirty="0" smtClean="0">
                <a:latin typeface="Times New Roman" pitchFamily="18" charset="0"/>
                <a:cs typeface="Times New Roman" pitchFamily="18" charset="0"/>
              </a:rPr>
              <a:t>(a </a:t>
            </a:r>
            <a:r>
              <a:rPr lang="en-IN" sz="2400" dirty="0">
                <a:latin typeface="Times New Roman" pitchFamily="18" charset="0"/>
                <a:cs typeface="Times New Roman" pitchFamily="18" charset="0"/>
              </a:rPr>
              <a:t>particular person, car, house, or employee) or it may be an object with a conceptual existence </a:t>
            </a:r>
            <a:r>
              <a:rPr lang="en-IN" sz="2400" dirty="0" smtClean="0">
                <a:latin typeface="Times New Roman" pitchFamily="18" charset="0"/>
                <a:cs typeface="Times New Roman" pitchFamily="18" charset="0"/>
              </a:rPr>
              <a:t>(a </a:t>
            </a:r>
            <a:r>
              <a:rPr lang="en-IN" sz="2400" dirty="0">
                <a:latin typeface="Times New Roman" pitchFamily="18" charset="0"/>
                <a:cs typeface="Times New Roman" pitchFamily="18" charset="0"/>
              </a:rPr>
              <a:t>job, or a university course).</a:t>
            </a:r>
          </a:p>
          <a:p>
            <a:pPr algn="just"/>
            <a:r>
              <a:rPr lang="en-IN" sz="2400" dirty="0">
                <a:latin typeface="Times New Roman" pitchFamily="18" charset="0"/>
                <a:cs typeface="Times New Roman" pitchFamily="18" charset="0"/>
              </a:rPr>
              <a:t>An entity is represented as rectangle in an ER </a:t>
            </a:r>
            <a:r>
              <a:rPr lang="en-IN" sz="2400" dirty="0" smtClean="0">
                <a:latin typeface="Times New Roman" pitchFamily="18" charset="0"/>
                <a:cs typeface="Times New Roman" pitchFamily="18" charset="0"/>
              </a:rPr>
              <a:t>diagram.</a:t>
            </a:r>
          </a:p>
          <a:p>
            <a:pPr algn="just"/>
            <a:endParaRPr lang="en-IN" sz="2400" dirty="0">
              <a:latin typeface="Times New Roman" pitchFamily="18" charset="0"/>
              <a:cs typeface="Times New Roman" pitchFamily="18" charset="0"/>
            </a:endParaRPr>
          </a:p>
          <a:p>
            <a:pPr marL="82296" indent="0" algn="just">
              <a:buNone/>
            </a:pPr>
            <a:r>
              <a:rPr lang="en-IN" sz="2400" dirty="0" smtClean="0">
                <a:latin typeface="Times New Roman" pitchFamily="18" charset="0"/>
                <a:cs typeface="Times New Roman" pitchFamily="18" charset="0"/>
              </a:rPr>
              <a:t>Notation :</a:t>
            </a:r>
          </a:p>
          <a:p>
            <a:pPr marL="82296" indent="0" algn="just">
              <a:buNone/>
            </a:pPr>
            <a:endParaRPr lang="en-IN" sz="2400" dirty="0">
              <a:latin typeface="Times New Roman" pitchFamily="18" charset="0"/>
              <a:cs typeface="Times New Roman" pitchFamily="18" charset="0"/>
            </a:endParaRPr>
          </a:p>
          <a:p>
            <a:pPr marL="82296" indent="0" algn="just">
              <a:buNone/>
            </a:pPr>
            <a:endParaRPr lang="en-IN" sz="2400" dirty="0" smtClean="0">
              <a:latin typeface="Times New Roman" pitchFamily="18" charset="0"/>
              <a:cs typeface="Times New Roman" pitchFamily="18" charset="0"/>
            </a:endParaRPr>
          </a:p>
          <a:p>
            <a:pPr marL="82296" indent="0" algn="just">
              <a:buNone/>
            </a:pPr>
            <a:r>
              <a:rPr lang="en-IN" sz="2400" dirty="0" smtClean="0">
                <a:latin typeface="Times New Roman" pitchFamily="18" charset="0"/>
                <a:cs typeface="Times New Roman" pitchFamily="18" charset="0"/>
              </a:rPr>
              <a:t>Example : </a:t>
            </a:r>
            <a:endParaRPr lang="en-IN" sz="2400" dirty="0">
              <a:latin typeface="Times New Roman" pitchFamily="18" charset="0"/>
              <a:cs typeface="Times New Roman" pitchFamily="18" charset="0"/>
            </a:endParaRPr>
          </a:p>
        </p:txBody>
      </p:sp>
      <p:sp>
        <p:nvSpPr>
          <p:cNvPr id="4" name="Rectangle 3"/>
          <p:cNvSpPr/>
          <p:nvPr/>
        </p:nvSpPr>
        <p:spPr>
          <a:xfrm>
            <a:off x="2699792" y="3501008"/>
            <a:ext cx="194421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2774053" y="4797152"/>
            <a:ext cx="194421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solidFill>
                  <a:schemeClr val="tx1"/>
                </a:solidFill>
                <a:latin typeface="Times New Roman" pitchFamily="18" charset="0"/>
                <a:cs typeface="Times New Roman" pitchFamily="18" charset="0"/>
              </a:rPr>
              <a:t>Student</a:t>
            </a:r>
            <a:endParaRPr lang="en-IN" sz="2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a:bodyPr>
          <a:lstStyle/>
          <a:p>
            <a:pPr marL="82296" indent="0" algn="just">
              <a:buNone/>
            </a:pPr>
            <a:r>
              <a:rPr lang="en-IN" sz="2800" b="1" i="1" u="sng" dirty="0">
                <a:latin typeface="Times New Roman" pitchFamily="18" charset="0"/>
                <a:cs typeface="Times New Roman" pitchFamily="18" charset="0"/>
              </a:rPr>
              <a:t>Attribute :</a:t>
            </a:r>
            <a:r>
              <a:rPr lang="en-IN" sz="2800" dirty="0">
                <a:latin typeface="Times New Roman" pitchFamily="18" charset="0"/>
                <a:cs typeface="Times New Roman" pitchFamily="18" charset="0"/>
              </a:rPr>
              <a:t> The properties that describe entity. </a:t>
            </a:r>
          </a:p>
          <a:p>
            <a:pPr algn="just"/>
            <a:r>
              <a:rPr lang="en-IN" sz="2800" dirty="0">
                <a:latin typeface="Times New Roman" pitchFamily="18" charset="0"/>
                <a:cs typeface="Times New Roman" pitchFamily="18" charset="0"/>
              </a:rPr>
              <a:t>For example, an EMPLOYEE entity may be described by the employee’s name, age, address, salary, and job. </a:t>
            </a:r>
          </a:p>
          <a:p>
            <a:r>
              <a:rPr lang="en-IN" sz="2800" dirty="0">
                <a:latin typeface="Times New Roman" pitchFamily="18" charset="0"/>
                <a:cs typeface="Times New Roman" pitchFamily="18" charset="0"/>
              </a:rPr>
              <a:t>An entity is represented as </a:t>
            </a:r>
            <a:r>
              <a:rPr lang="en-IN" sz="2800" dirty="0" smtClean="0">
                <a:latin typeface="Times New Roman" pitchFamily="18" charset="0"/>
                <a:cs typeface="Times New Roman" pitchFamily="18" charset="0"/>
              </a:rPr>
              <a:t>oval in </a:t>
            </a:r>
            <a:r>
              <a:rPr lang="en-IN" sz="2800" dirty="0">
                <a:latin typeface="Times New Roman" pitchFamily="18" charset="0"/>
                <a:cs typeface="Times New Roman" pitchFamily="18" charset="0"/>
              </a:rPr>
              <a:t>an ER diagram.</a:t>
            </a:r>
          </a:p>
          <a:p>
            <a:pPr marL="82296" indent="0">
              <a:buNone/>
            </a:pPr>
            <a:r>
              <a:rPr lang="en-IN" dirty="0" smtClean="0"/>
              <a:t> </a:t>
            </a:r>
            <a:r>
              <a:rPr lang="en-IN" sz="2800" b="1" dirty="0" smtClean="0">
                <a:latin typeface="Times New Roman" pitchFamily="18" charset="0"/>
                <a:cs typeface="Times New Roman" pitchFamily="18" charset="0"/>
              </a:rPr>
              <a:t>Types : </a:t>
            </a:r>
          </a:p>
          <a:p>
            <a:pPr marL="82296" indent="0">
              <a:buNone/>
            </a:pPr>
            <a:r>
              <a:rPr lang="en-IN" sz="2400" dirty="0" err="1" smtClean="0">
                <a:latin typeface="Times New Roman" pitchFamily="18" charset="0"/>
                <a:cs typeface="Times New Roman" pitchFamily="18" charset="0"/>
              </a:rPr>
              <a:t>a.Simple</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versus Composite</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Notation</a:t>
            </a:r>
            <a:endParaRPr lang="en-IN" sz="2000" dirty="0">
              <a:latin typeface="Times New Roman" pitchFamily="18" charset="0"/>
              <a:cs typeface="Times New Roman" pitchFamily="18" charset="0"/>
            </a:endParaRPr>
          </a:p>
          <a:p>
            <a:pPr marL="82296" indent="0">
              <a:buNone/>
            </a:pPr>
            <a:r>
              <a:rPr lang="en-IN" sz="2400" dirty="0" err="1">
                <a:latin typeface="Times New Roman" pitchFamily="18" charset="0"/>
                <a:cs typeface="Times New Roman" pitchFamily="18" charset="0"/>
              </a:rPr>
              <a:t>b.SingleValued</a:t>
            </a:r>
            <a:r>
              <a:rPr lang="en-IN" sz="2400" dirty="0">
                <a:latin typeface="Times New Roman" pitchFamily="18" charset="0"/>
                <a:cs typeface="Times New Roman" pitchFamily="18" charset="0"/>
              </a:rPr>
              <a:t> versus Multivalued, &amp;</a:t>
            </a:r>
          </a:p>
          <a:p>
            <a:pPr marL="82296" indent="0">
              <a:buNone/>
            </a:pPr>
            <a:r>
              <a:rPr lang="en-IN" sz="2400" dirty="0" err="1">
                <a:latin typeface="Times New Roman" pitchFamily="18" charset="0"/>
                <a:cs typeface="Times New Roman" pitchFamily="18" charset="0"/>
              </a:rPr>
              <a:t>c.Stored</a:t>
            </a:r>
            <a:r>
              <a:rPr lang="en-IN" sz="2400" dirty="0">
                <a:latin typeface="Times New Roman" pitchFamily="18" charset="0"/>
                <a:cs typeface="Times New Roman" pitchFamily="18" charset="0"/>
              </a:rPr>
              <a:t> versus Derived</a:t>
            </a:r>
            <a:r>
              <a:rPr lang="en-IN"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a:p>
            <a:pPr marL="82296" indent="0">
              <a:buNone/>
            </a:pPr>
            <a:r>
              <a:rPr lang="en-IN" sz="2400" dirty="0" err="1">
                <a:latin typeface="Times New Roman" pitchFamily="18" charset="0"/>
                <a:cs typeface="Times New Roman" pitchFamily="18" charset="0"/>
              </a:rPr>
              <a:t>d.Null</a:t>
            </a:r>
            <a:r>
              <a:rPr lang="en-IN" sz="2400" dirty="0">
                <a:latin typeface="Times New Roman" pitchFamily="18" charset="0"/>
                <a:cs typeface="Times New Roman" pitchFamily="18" charset="0"/>
              </a:rPr>
              <a:t> Value for an Attribute</a:t>
            </a:r>
            <a:r>
              <a:rPr lang="en-IN" sz="2000" dirty="0" smtClean="0">
                <a:latin typeface="Times New Roman" pitchFamily="18" charset="0"/>
                <a:cs typeface="Times New Roman" pitchFamily="18" charset="0"/>
              </a:rPr>
              <a:t>.</a:t>
            </a:r>
            <a:r>
              <a:rPr lang="en-IN" sz="2000" b="1" dirty="0">
                <a:latin typeface="Times New Roman" pitchFamily="18" charset="0"/>
                <a:cs typeface="Times New Roman" pitchFamily="18" charset="0"/>
              </a:rPr>
              <a:t> </a:t>
            </a:r>
            <a:r>
              <a:rPr lang="en-IN" sz="2000" b="1" dirty="0" smtClean="0">
                <a:latin typeface="Times New Roman" pitchFamily="18" charset="0"/>
                <a:cs typeface="Times New Roman" pitchFamily="18" charset="0"/>
              </a:rPr>
              <a:t>                                        Example</a:t>
            </a:r>
            <a:endParaRPr lang="en-IN" sz="2000" dirty="0">
              <a:latin typeface="Times New Roman" pitchFamily="18" charset="0"/>
              <a:cs typeface="Times New Roman" pitchFamily="18" charset="0"/>
            </a:endParaRPr>
          </a:p>
          <a:p>
            <a:pPr marL="82296" indent="0">
              <a:buNone/>
            </a:pPr>
            <a:r>
              <a:rPr lang="en-IN" sz="2400" dirty="0" err="1">
                <a:latin typeface="Times New Roman" pitchFamily="18" charset="0"/>
                <a:cs typeface="Times New Roman" pitchFamily="18" charset="0"/>
              </a:rPr>
              <a:t>e.Complex</a:t>
            </a:r>
            <a:r>
              <a:rPr lang="en-IN" sz="2400" dirty="0">
                <a:latin typeface="Times New Roman" pitchFamily="18" charset="0"/>
                <a:cs typeface="Times New Roman" pitchFamily="18" charset="0"/>
              </a:rPr>
              <a:t> attribute.</a:t>
            </a:r>
          </a:p>
          <a:p>
            <a:pPr marL="82296" indent="0">
              <a:buNone/>
            </a:pPr>
            <a:r>
              <a:rPr lang="en-IN" sz="2800" b="1" dirty="0" smtClean="0">
                <a:latin typeface="Times New Roman" pitchFamily="18" charset="0"/>
                <a:cs typeface="Times New Roman" pitchFamily="18" charset="0"/>
              </a:rPr>
              <a:t>  </a:t>
            </a:r>
            <a:endParaRPr lang="en-IN" sz="2800" b="1" dirty="0">
              <a:latin typeface="Times New Roman" pitchFamily="18" charset="0"/>
              <a:cs typeface="Times New Roman" pitchFamily="18" charset="0"/>
            </a:endParaRPr>
          </a:p>
        </p:txBody>
      </p:sp>
      <p:sp>
        <p:nvSpPr>
          <p:cNvPr id="2" name="Oval 1"/>
          <p:cNvSpPr/>
          <p:nvPr/>
        </p:nvSpPr>
        <p:spPr>
          <a:xfrm>
            <a:off x="7092280" y="3692685"/>
            <a:ext cx="1647587"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p:cNvSpPr/>
          <p:nvPr/>
        </p:nvSpPr>
        <p:spPr>
          <a:xfrm>
            <a:off x="7092280" y="5140616"/>
            <a:ext cx="1647587"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latin typeface="Times New Roman" pitchFamily="18" charset="0"/>
                <a:cs typeface="Times New Roman" pitchFamily="18" charset="0"/>
              </a:rPr>
              <a:t>Name</a:t>
            </a:r>
            <a:endParaRPr lang="en-IN" sz="24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a:bodyPr>
          <a:lstStyle/>
          <a:p>
            <a:pPr marL="82296" indent="0">
              <a:buNone/>
            </a:pPr>
            <a:r>
              <a:rPr lang="en-IN" b="1" u="sng" dirty="0" smtClean="0">
                <a:latin typeface="Times New Roman" pitchFamily="18" charset="0"/>
                <a:cs typeface="Times New Roman" pitchFamily="18" charset="0"/>
              </a:rPr>
              <a:t>Types of Attributes </a:t>
            </a:r>
          </a:p>
          <a:p>
            <a:pPr marL="82296" lvl="0" indent="0">
              <a:buNone/>
            </a:pPr>
            <a:r>
              <a:rPr lang="en-IN" sz="2400" b="1" dirty="0" smtClean="0">
                <a:latin typeface="Times New Roman" pitchFamily="18" charset="0"/>
                <a:cs typeface="Times New Roman" pitchFamily="18" charset="0"/>
              </a:rPr>
              <a:t>1. </a:t>
            </a:r>
            <a:r>
              <a:rPr lang="en-IN" sz="2800" b="1" dirty="0" smtClean="0">
                <a:latin typeface="Times New Roman" pitchFamily="18" charset="0"/>
                <a:cs typeface="Times New Roman" pitchFamily="18" charset="0"/>
              </a:rPr>
              <a:t>Composite </a:t>
            </a:r>
            <a:r>
              <a:rPr lang="en-IN" sz="2800" b="1" dirty="0">
                <a:latin typeface="Times New Roman" pitchFamily="18" charset="0"/>
                <a:cs typeface="Times New Roman" pitchFamily="18" charset="0"/>
              </a:rPr>
              <a:t>versus Simple (Atomic) Attributes :</a:t>
            </a:r>
          </a:p>
          <a:p>
            <a:pPr algn="just"/>
            <a:r>
              <a:rPr lang="en-IN" sz="2400" b="1" dirty="0">
                <a:latin typeface="Times New Roman" pitchFamily="18" charset="0"/>
                <a:cs typeface="Times New Roman" pitchFamily="18" charset="0"/>
              </a:rPr>
              <a:t>Composite attributes </a:t>
            </a: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It can </a:t>
            </a:r>
            <a:r>
              <a:rPr lang="en-IN" sz="2400" dirty="0">
                <a:latin typeface="Times New Roman" pitchFamily="18" charset="0"/>
                <a:cs typeface="Times New Roman" pitchFamily="18" charset="0"/>
              </a:rPr>
              <a:t>be divided into smaller subparts</a:t>
            </a:r>
            <a:r>
              <a:rPr lang="en-IN" sz="2400" dirty="0" smtClean="0">
                <a:latin typeface="Times New Roman" pitchFamily="18" charset="0"/>
                <a:cs typeface="Times New Roman" pitchFamily="18" charset="0"/>
              </a:rPr>
              <a:t>. </a:t>
            </a:r>
          </a:p>
          <a:p>
            <a:pPr algn="just"/>
            <a:endParaRPr lang="en-IN" sz="2400" dirty="0">
              <a:latin typeface="Times New Roman" pitchFamily="18" charset="0"/>
              <a:cs typeface="Times New Roman" pitchFamily="18" charset="0"/>
            </a:endParaRPr>
          </a:p>
          <a:p>
            <a:pPr algn="just"/>
            <a:endParaRPr lang="en-IN" sz="2400" b="1" dirty="0" smtClean="0">
              <a:latin typeface="Times New Roman" pitchFamily="18" charset="0"/>
              <a:cs typeface="Times New Roman" pitchFamily="18" charset="0"/>
            </a:endParaRPr>
          </a:p>
          <a:p>
            <a:pPr algn="just"/>
            <a:endParaRPr lang="en-IN" sz="2400" b="1" dirty="0">
              <a:latin typeface="Times New Roman" pitchFamily="18" charset="0"/>
              <a:cs typeface="Times New Roman" pitchFamily="18" charset="0"/>
            </a:endParaRPr>
          </a:p>
          <a:p>
            <a:pPr algn="just"/>
            <a:endParaRPr lang="en-IN" sz="2400" b="1" dirty="0" smtClean="0">
              <a:latin typeface="Times New Roman" pitchFamily="18" charset="0"/>
              <a:cs typeface="Times New Roman" pitchFamily="18" charset="0"/>
            </a:endParaRPr>
          </a:p>
          <a:p>
            <a:pPr algn="just"/>
            <a:endParaRPr lang="en-IN" sz="2400" b="1" dirty="0" smtClean="0">
              <a:latin typeface="Times New Roman" pitchFamily="18" charset="0"/>
              <a:cs typeface="Times New Roman" pitchFamily="18" charset="0"/>
            </a:endParaRPr>
          </a:p>
          <a:p>
            <a:pPr algn="just"/>
            <a:endParaRPr lang="en-IN" sz="2400" b="1" dirty="0">
              <a:latin typeface="Times New Roman" pitchFamily="18" charset="0"/>
              <a:cs typeface="Times New Roman" pitchFamily="18" charset="0"/>
            </a:endParaRPr>
          </a:p>
          <a:p>
            <a:pPr algn="just"/>
            <a:r>
              <a:rPr lang="en-IN" sz="2400" b="1" dirty="0" smtClean="0">
                <a:latin typeface="Times New Roman" pitchFamily="18" charset="0"/>
                <a:cs typeface="Times New Roman" pitchFamily="18" charset="0"/>
              </a:rPr>
              <a:t>Simple </a:t>
            </a:r>
            <a:r>
              <a:rPr lang="en-IN" sz="2400" b="1" dirty="0">
                <a:latin typeface="Times New Roman" pitchFamily="18" charset="0"/>
                <a:cs typeface="Times New Roman" pitchFamily="18" charset="0"/>
              </a:rPr>
              <a:t>Or Atomic Attributes</a:t>
            </a:r>
            <a:r>
              <a:rPr lang="en-IN" sz="2400" dirty="0">
                <a:latin typeface="Times New Roman" pitchFamily="18" charset="0"/>
                <a:cs typeface="Times New Roman" pitchFamily="18" charset="0"/>
              </a:rPr>
              <a:t>: Simple attributes are atomic values, which cannot be divided further. </a:t>
            </a:r>
            <a:endParaRPr lang="en-IN" sz="2400" dirty="0" smtClean="0">
              <a:latin typeface="Times New Roman" pitchFamily="18" charset="0"/>
              <a:cs typeface="Times New Roman" pitchFamily="18" charset="0"/>
            </a:endParaRPr>
          </a:p>
          <a:p>
            <a:pPr marL="82296" indent="0" algn="just">
              <a:buNone/>
            </a:pP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For </a:t>
            </a:r>
            <a:r>
              <a:rPr lang="en-IN" sz="2400" dirty="0">
                <a:latin typeface="Times New Roman" pitchFamily="18" charset="0"/>
                <a:cs typeface="Times New Roman" pitchFamily="18" charset="0"/>
              </a:rPr>
              <a:t>example, a student's phone number is an atomic value of 10 digits.</a:t>
            </a:r>
            <a:endParaRPr lang="en-IN" sz="2400" u="sng"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9" y="2413369"/>
            <a:ext cx="3384376"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7" y="2282301"/>
            <a:ext cx="4032447" cy="1715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763688" y="3997545"/>
            <a:ext cx="6408712" cy="400110"/>
          </a:xfrm>
          <a:prstGeom prst="rect">
            <a:avLst/>
          </a:prstGeom>
          <a:noFill/>
        </p:spPr>
        <p:txBody>
          <a:bodyPr wrap="square" rtlCol="0">
            <a:spAutoFit/>
          </a:bodyPr>
          <a:lstStyle/>
          <a:p>
            <a:r>
              <a:rPr lang="en-IN" sz="2000" b="1" dirty="0" smtClean="0">
                <a:solidFill>
                  <a:schemeClr val="accent5">
                    <a:lumMod val="60000"/>
                    <a:lumOff val="40000"/>
                  </a:schemeClr>
                </a:solidFill>
                <a:latin typeface="Times New Roman" pitchFamily="18" charset="0"/>
                <a:cs typeface="Times New Roman" pitchFamily="18" charset="0"/>
              </a:rPr>
              <a:t>Notation                                                         Example</a:t>
            </a:r>
            <a:endParaRPr lang="en-IN" sz="2000" b="1" dirty="0">
              <a:solidFill>
                <a:schemeClr val="accent5">
                  <a:lumMod val="60000"/>
                  <a:lumOff val="4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lstStyle/>
          <a:p>
            <a:pPr marL="82296" lvl="0" indent="0">
              <a:buNone/>
            </a:pPr>
            <a:r>
              <a:rPr lang="en-IN" sz="2800" dirty="0" smtClean="0">
                <a:latin typeface="Times New Roman" pitchFamily="18" charset="0"/>
                <a:cs typeface="Times New Roman" pitchFamily="18" charset="0"/>
              </a:rPr>
              <a:t>2. </a:t>
            </a:r>
            <a:r>
              <a:rPr lang="en-IN" sz="2800" b="1" u="sng" dirty="0" smtClean="0">
                <a:latin typeface="Times New Roman" pitchFamily="18" charset="0"/>
                <a:cs typeface="Times New Roman" pitchFamily="18" charset="0"/>
              </a:rPr>
              <a:t>Single-Valued versus Multivalued Attributes</a:t>
            </a:r>
            <a:r>
              <a:rPr lang="en-IN" sz="2800" b="1" dirty="0" smtClean="0">
                <a:latin typeface="Times New Roman" pitchFamily="18" charset="0"/>
                <a:cs typeface="Times New Roman" pitchFamily="18" charset="0"/>
              </a:rPr>
              <a:t>. </a:t>
            </a:r>
          </a:p>
          <a:p>
            <a:pPr marL="82296" lvl="0" indent="0">
              <a:buNone/>
            </a:pPr>
            <a:endParaRPr lang="en-IN" sz="2800" b="1" dirty="0" smtClean="0">
              <a:latin typeface="Times New Roman" pitchFamily="18" charset="0"/>
              <a:cs typeface="Times New Roman" pitchFamily="18" charset="0"/>
            </a:endParaRPr>
          </a:p>
          <a:p>
            <a:pPr algn="just"/>
            <a:r>
              <a:rPr lang="en-IN" sz="2400" b="1" dirty="0" smtClean="0">
                <a:latin typeface="Times New Roman" pitchFamily="18" charset="0"/>
                <a:cs typeface="Times New Roman" pitchFamily="18" charset="0"/>
              </a:rPr>
              <a:t>Single-Valued : </a:t>
            </a:r>
            <a:r>
              <a:rPr lang="en-IN" sz="2400" dirty="0" smtClean="0"/>
              <a:t>The </a:t>
            </a:r>
            <a:r>
              <a:rPr lang="en-IN" sz="2400" dirty="0"/>
              <a:t>attributes have a single value for a particular entity; such attributes are called </a:t>
            </a:r>
            <a:r>
              <a:rPr lang="en-IN" sz="2400" b="1" dirty="0"/>
              <a:t>single-valued</a:t>
            </a:r>
            <a:r>
              <a:rPr lang="en-IN" sz="2400" dirty="0"/>
              <a:t>. </a:t>
            </a:r>
          </a:p>
          <a:p>
            <a:pPr lvl="1" algn="just"/>
            <a:r>
              <a:rPr lang="en-IN" sz="2000" dirty="0"/>
              <a:t>For example, Age is a single-valued attribute of a person. </a:t>
            </a:r>
            <a:endParaRPr lang="en-IN" sz="2000" dirty="0" smtClean="0"/>
          </a:p>
          <a:p>
            <a:pPr lvl="1" algn="just"/>
            <a:endParaRPr lang="en-IN" sz="2000" dirty="0"/>
          </a:p>
          <a:p>
            <a:pPr algn="just"/>
            <a:r>
              <a:rPr lang="en-IN" sz="2400" b="1" dirty="0" smtClean="0">
                <a:latin typeface="Times New Roman" pitchFamily="18" charset="0"/>
                <a:cs typeface="Times New Roman" pitchFamily="18" charset="0"/>
              </a:rPr>
              <a:t>Multivalued : </a:t>
            </a:r>
            <a:r>
              <a:rPr lang="en-IN" sz="2400" dirty="0"/>
              <a:t>A multivalued attribute may have a multiple value for a particular </a:t>
            </a:r>
            <a:r>
              <a:rPr lang="en-IN" sz="2400" dirty="0" smtClean="0"/>
              <a:t>entity</a:t>
            </a:r>
          </a:p>
          <a:p>
            <a:pPr lvl="1" algn="just"/>
            <a:r>
              <a:rPr lang="en-IN" sz="2000" dirty="0" smtClean="0"/>
              <a:t>For </a:t>
            </a:r>
            <a:r>
              <a:rPr lang="en-IN" sz="2000" dirty="0"/>
              <a:t>example, the degree of a person.</a:t>
            </a:r>
          </a:p>
          <a:p>
            <a:endParaRPr lang="en-IN" sz="24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1" y="4509120"/>
            <a:ext cx="2448272" cy="1142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4509120"/>
            <a:ext cx="2568490" cy="1143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99792" y="5805264"/>
            <a:ext cx="4896544" cy="400110"/>
          </a:xfrm>
          <a:prstGeom prst="rect">
            <a:avLst/>
          </a:prstGeom>
          <a:noFill/>
        </p:spPr>
        <p:txBody>
          <a:bodyPr wrap="square" rtlCol="0">
            <a:spAutoFit/>
          </a:bodyPr>
          <a:lstStyle/>
          <a:p>
            <a:r>
              <a:rPr lang="en-IN" sz="2000" b="1" dirty="0" smtClean="0">
                <a:solidFill>
                  <a:schemeClr val="accent5">
                    <a:lumMod val="60000"/>
                    <a:lumOff val="40000"/>
                  </a:schemeClr>
                </a:solidFill>
                <a:latin typeface="Times New Roman" pitchFamily="18" charset="0"/>
                <a:cs typeface="Times New Roman" pitchFamily="18" charset="0"/>
              </a:rPr>
              <a:t>Notation                                            Example</a:t>
            </a:r>
            <a:endParaRPr lang="en-IN" sz="2000" b="1" dirty="0">
              <a:solidFill>
                <a:schemeClr val="accent5">
                  <a:lumMod val="60000"/>
                  <a:lumOff val="4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lstStyle/>
          <a:p>
            <a:pPr marL="82296" lvl="0" indent="0">
              <a:buNone/>
            </a:pPr>
            <a:r>
              <a:rPr lang="en-IN" sz="2800" b="1" dirty="0" smtClean="0">
                <a:latin typeface="Times New Roman" pitchFamily="18" charset="0"/>
                <a:cs typeface="Times New Roman" pitchFamily="18" charset="0"/>
              </a:rPr>
              <a:t>3. </a:t>
            </a:r>
            <a:r>
              <a:rPr lang="en-IN" sz="2800" b="1" u="sng" dirty="0">
                <a:latin typeface="Times New Roman" pitchFamily="18" charset="0"/>
                <a:cs typeface="Times New Roman" pitchFamily="18" charset="0"/>
              </a:rPr>
              <a:t>Stored versus Derived </a:t>
            </a:r>
            <a:r>
              <a:rPr lang="en-IN" sz="2800" b="1" u="sng" dirty="0" smtClean="0">
                <a:latin typeface="Times New Roman" pitchFamily="18" charset="0"/>
                <a:cs typeface="Times New Roman" pitchFamily="18" charset="0"/>
              </a:rPr>
              <a:t>Attributes</a:t>
            </a:r>
          </a:p>
          <a:p>
            <a:pPr marL="82296" lvl="0" indent="0">
              <a:buNone/>
            </a:pPr>
            <a:endParaRPr lang="en-IN" sz="2800" b="1" dirty="0">
              <a:latin typeface="Times New Roman" pitchFamily="18" charset="0"/>
              <a:cs typeface="Times New Roman" pitchFamily="18" charset="0"/>
            </a:endParaRPr>
          </a:p>
          <a:p>
            <a:pPr algn="just"/>
            <a:r>
              <a:rPr lang="en-IN" sz="2400" b="1" dirty="0" smtClean="0">
                <a:latin typeface="Times New Roman" pitchFamily="18" charset="0"/>
                <a:cs typeface="Times New Roman" pitchFamily="18" charset="0"/>
              </a:rPr>
              <a:t>Stored attribute </a:t>
            </a:r>
            <a:r>
              <a:rPr lang="en-IN" sz="2400" dirty="0" smtClean="0">
                <a:latin typeface="Times New Roman" pitchFamily="18" charset="0"/>
                <a:cs typeface="Times New Roman" pitchFamily="18" charset="0"/>
              </a:rPr>
              <a:t>: is </a:t>
            </a:r>
            <a:r>
              <a:rPr lang="en-IN" sz="2400" dirty="0">
                <a:latin typeface="Times New Roman" pitchFamily="18" charset="0"/>
                <a:cs typeface="Times New Roman" pitchFamily="18" charset="0"/>
              </a:rPr>
              <a:t>an attribute that cannot be </a:t>
            </a:r>
            <a:r>
              <a:rPr lang="en-IN" sz="2400" dirty="0" smtClean="0">
                <a:latin typeface="Times New Roman" pitchFamily="18" charset="0"/>
                <a:cs typeface="Times New Roman" pitchFamily="18" charset="0"/>
              </a:rPr>
              <a:t>derived</a:t>
            </a:r>
            <a:r>
              <a:rPr lang="en-IN" sz="2400" dirty="0">
                <a:latin typeface="Times New Roman" pitchFamily="18" charset="0"/>
                <a:cs typeface="Times New Roman" pitchFamily="18" charset="0"/>
              </a:rPr>
              <a:t> from other </a:t>
            </a:r>
            <a:r>
              <a:rPr lang="en-IN" sz="2400" dirty="0" smtClean="0">
                <a:latin typeface="Times New Roman" pitchFamily="18" charset="0"/>
                <a:cs typeface="Times New Roman" pitchFamily="18" charset="0"/>
              </a:rPr>
              <a:t>attributes.</a:t>
            </a:r>
          </a:p>
          <a:p>
            <a:pPr lvl="1" algn="just"/>
            <a:r>
              <a:rPr lang="en-IN" sz="1600" dirty="0" smtClean="0">
                <a:latin typeface="Times New Roman" pitchFamily="18" charset="0"/>
                <a:cs typeface="Times New Roman" pitchFamily="18" charset="0"/>
              </a:rPr>
              <a:t>Ex: Date of Birth</a:t>
            </a:r>
          </a:p>
          <a:p>
            <a:pPr lvl="1" algn="just"/>
            <a:endParaRPr lang="en-IN" sz="1600" dirty="0" smtClean="0">
              <a:latin typeface="Times New Roman" pitchFamily="18" charset="0"/>
              <a:cs typeface="Times New Roman" pitchFamily="18" charset="0"/>
            </a:endParaRPr>
          </a:p>
          <a:p>
            <a:pPr algn="just"/>
            <a:r>
              <a:rPr lang="en-IN" sz="2400" b="1" dirty="0" smtClean="0">
                <a:latin typeface="Times New Roman" pitchFamily="18" charset="0"/>
                <a:cs typeface="Times New Roman" pitchFamily="18" charset="0"/>
              </a:rPr>
              <a:t>Derived Attributes : </a:t>
            </a:r>
            <a:r>
              <a:rPr lang="en-IN" sz="2400" dirty="0">
                <a:latin typeface="Times New Roman" pitchFamily="18" charset="0"/>
                <a:cs typeface="Times New Roman" pitchFamily="18" charset="0"/>
              </a:rPr>
              <a:t>is an attribute that can be obtained using another stored </a:t>
            </a:r>
            <a:r>
              <a:rPr lang="en-IN" sz="2400" dirty="0" smtClean="0">
                <a:latin typeface="Times New Roman" pitchFamily="18" charset="0"/>
                <a:cs typeface="Times New Roman" pitchFamily="18" charset="0"/>
              </a:rPr>
              <a:t>attributes.</a:t>
            </a:r>
          </a:p>
          <a:p>
            <a:pPr lvl="1" algn="just"/>
            <a:r>
              <a:rPr lang="en-IN" sz="2000" dirty="0" smtClean="0">
                <a:latin typeface="Times New Roman" pitchFamily="18" charset="0"/>
                <a:cs typeface="Times New Roman" pitchFamily="18" charset="0"/>
              </a:rPr>
              <a:t>Ex : Age attribute can be derived from DOB attribute.</a:t>
            </a:r>
          </a:p>
          <a:p>
            <a:pPr lvl="1" algn="just"/>
            <a:endParaRPr lang="en-IN" sz="2000" dirty="0" smtClean="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3" y="4293096"/>
            <a:ext cx="2778621" cy="926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4293096"/>
            <a:ext cx="2421015" cy="859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339752" y="5461193"/>
            <a:ext cx="5328591" cy="400110"/>
          </a:xfrm>
          <a:prstGeom prst="rect">
            <a:avLst/>
          </a:prstGeom>
          <a:noFill/>
        </p:spPr>
        <p:txBody>
          <a:bodyPr wrap="square" rtlCol="0">
            <a:spAutoFit/>
          </a:bodyPr>
          <a:lstStyle/>
          <a:p>
            <a:r>
              <a:rPr lang="en-IN" sz="2000" b="1" dirty="0" smtClean="0">
                <a:solidFill>
                  <a:schemeClr val="accent5">
                    <a:lumMod val="60000"/>
                    <a:lumOff val="40000"/>
                  </a:schemeClr>
                </a:solidFill>
                <a:latin typeface="Times New Roman" pitchFamily="18" charset="0"/>
                <a:cs typeface="Times New Roman" pitchFamily="18" charset="0"/>
              </a:rPr>
              <a:t>     Notation                                   Example</a:t>
            </a:r>
            <a:endParaRPr lang="en-IN" sz="2000" b="1" dirty="0">
              <a:solidFill>
                <a:schemeClr val="accent5">
                  <a:lumMod val="60000"/>
                  <a:lumOff val="4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fontScale="92500" lnSpcReduction="20000"/>
          </a:bodyPr>
          <a:lstStyle/>
          <a:p>
            <a:pPr marL="82296" indent="0">
              <a:buNone/>
            </a:pPr>
            <a:r>
              <a:rPr lang="en-IN" sz="2800" b="1" u="sng" dirty="0" smtClean="0">
                <a:latin typeface="Times New Roman" pitchFamily="18" charset="0"/>
                <a:cs typeface="Times New Roman" pitchFamily="18" charset="0"/>
              </a:rPr>
              <a:t>4. Null Values for an attribute :</a:t>
            </a:r>
          </a:p>
          <a:p>
            <a:pPr marL="82296" indent="0" algn="just">
              <a:buNone/>
            </a:pPr>
            <a:r>
              <a:rPr lang="en-IN" sz="2800" dirty="0">
                <a:latin typeface="Times New Roman" pitchFamily="18" charset="0"/>
                <a:cs typeface="Times New Roman" pitchFamily="18" charset="0"/>
              </a:rPr>
              <a:t>It is a value to be considered when a particular entity may not have an applicable value for an attribute.</a:t>
            </a:r>
          </a:p>
          <a:p>
            <a:pPr marL="82296" indent="0" algn="just">
              <a:buNone/>
            </a:pPr>
            <a:endParaRPr lang="en-IN" sz="2800" dirty="0">
              <a:latin typeface="Times New Roman" pitchFamily="18" charset="0"/>
              <a:cs typeface="Times New Roman" pitchFamily="18" charset="0"/>
            </a:endParaRPr>
          </a:p>
          <a:p>
            <a:pPr algn="just"/>
            <a:r>
              <a:rPr lang="en-IN" sz="2600" dirty="0">
                <a:latin typeface="Times New Roman" pitchFamily="18" charset="0"/>
                <a:cs typeface="Times New Roman" pitchFamily="18" charset="0"/>
              </a:rPr>
              <a:t>For example, the </a:t>
            </a:r>
            <a:r>
              <a:rPr lang="en-IN" sz="2600" dirty="0" err="1" smtClean="0">
                <a:latin typeface="Times New Roman" pitchFamily="18" charset="0"/>
                <a:cs typeface="Times New Roman" pitchFamily="18" charset="0"/>
              </a:rPr>
              <a:t>Apartment_number</a:t>
            </a:r>
            <a:r>
              <a:rPr lang="en-IN" sz="2600" dirty="0" smtClean="0">
                <a:latin typeface="Times New Roman" pitchFamily="18" charset="0"/>
                <a:cs typeface="Times New Roman" pitchFamily="18" charset="0"/>
              </a:rPr>
              <a:t> </a:t>
            </a:r>
            <a:r>
              <a:rPr lang="en-IN" sz="2600" dirty="0">
                <a:latin typeface="Times New Roman" pitchFamily="18" charset="0"/>
                <a:cs typeface="Times New Roman" pitchFamily="18" charset="0"/>
              </a:rPr>
              <a:t>attribute of an address applies only to addresses that are in apartment buildings and not to other types of residences, such as single-family homes. </a:t>
            </a:r>
          </a:p>
          <a:p>
            <a:pPr marL="82296" indent="0" algn="just">
              <a:buNone/>
            </a:pPr>
            <a:endParaRPr lang="en-IN" sz="2800" dirty="0">
              <a:latin typeface="Times New Roman" pitchFamily="18" charset="0"/>
              <a:cs typeface="Times New Roman" pitchFamily="18" charset="0"/>
            </a:endParaRPr>
          </a:p>
          <a:p>
            <a:pPr algn="just"/>
            <a:r>
              <a:rPr lang="en-IN" sz="2600" dirty="0">
                <a:latin typeface="Times New Roman" pitchFamily="18" charset="0"/>
                <a:cs typeface="Times New Roman" pitchFamily="18" charset="0"/>
              </a:rPr>
              <a:t>The unknown category of NULL can be further classified into two cases. </a:t>
            </a:r>
          </a:p>
          <a:p>
            <a:pPr lvl="1" algn="just"/>
            <a:r>
              <a:rPr lang="en-IN" sz="2200" dirty="0">
                <a:latin typeface="Times New Roman" pitchFamily="18" charset="0"/>
                <a:cs typeface="Times New Roman" pitchFamily="18" charset="0"/>
              </a:rPr>
              <a:t>The first case arises </a:t>
            </a:r>
            <a:r>
              <a:rPr lang="en-IN" sz="2200" b="1" dirty="0">
                <a:latin typeface="Times New Roman" pitchFamily="18" charset="0"/>
                <a:cs typeface="Times New Roman" pitchFamily="18" charset="0"/>
              </a:rPr>
              <a:t>when it is known that the attribute value exists but is missing—for </a:t>
            </a:r>
            <a:r>
              <a:rPr lang="en-IN" sz="2200" dirty="0">
                <a:latin typeface="Times New Roman" pitchFamily="18" charset="0"/>
                <a:cs typeface="Times New Roman" pitchFamily="18" charset="0"/>
              </a:rPr>
              <a:t>instance, if the Height attribute of a person is listed as NULL</a:t>
            </a:r>
            <a:r>
              <a:rPr lang="en-IN" sz="2200" dirty="0" smtClean="0">
                <a:latin typeface="Times New Roman" pitchFamily="18" charset="0"/>
                <a:cs typeface="Times New Roman" pitchFamily="18" charset="0"/>
              </a:rPr>
              <a:t>.</a:t>
            </a:r>
          </a:p>
          <a:p>
            <a:pPr marL="82296" indent="0" algn="just">
              <a:buNone/>
            </a:pPr>
            <a:r>
              <a:rPr lang="en-IN" sz="2600" dirty="0" smtClean="0">
                <a:latin typeface="Times New Roman" pitchFamily="18" charset="0"/>
                <a:cs typeface="Times New Roman" pitchFamily="18" charset="0"/>
              </a:rPr>
              <a:t> </a:t>
            </a:r>
            <a:endParaRPr lang="en-IN" sz="2600" dirty="0">
              <a:latin typeface="Times New Roman" pitchFamily="18" charset="0"/>
              <a:cs typeface="Times New Roman" pitchFamily="18" charset="0"/>
            </a:endParaRPr>
          </a:p>
          <a:p>
            <a:pPr lvl="1" algn="just"/>
            <a:r>
              <a:rPr lang="en-IN" sz="2200" dirty="0">
                <a:latin typeface="Times New Roman" pitchFamily="18" charset="0"/>
                <a:cs typeface="Times New Roman" pitchFamily="18" charset="0"/>
              </a:rPr>
              <a:t>The second case arises </a:t>
            </a:r>
            <a:r>
              <a:rPr lang="en-IN" sz="2200" b="1" dirty="0">
                <a:latin typeface="Times New Roman" pitchFamily="18" charset="0"/>
                <a:cs typeface="Times New Roman" pitchFamily="18" charset="0"/>
              </a:rPr>
              <a:t>when it is not known whether the attribute value exists</a:t>
            </a:r>
            <a:r>
              <a:rPr lang="en-IN" sz="2200" dirty="0">
                <a:latin typeface="Times New Roman" pitchFamily="18" charset="0"/>
                <a:cs typeface="Times New Roman" pitchFamily="18" charset="0"/>
              </a:rPr>
              <a:t>—for example, if the </a:t>
            </a:r>
            <a:r>
              <a:rPr lang="en-IN" sz="2200" dirty="0" err="1">
                <a:latin typeface="Times New Roman" pitchFamily="18" charset="0"/>
                <a:cs typeface="Times New Roman" pitchFamily="18" charset="0"/>
              </a:rPr>
              <a:t>Home_phone</a:t>
            </a:r>
            <a:r>
              <a:rPr lang="en-IN" sz="2200" dirty="0">
                <a:latin typeface="Times New Roman" pitchFamily="18" charset="0"/>
                <a:cs typeface="Times New Roman" pitchFamily="18" charset="0"/>
              </a:rPr>
              <a:t> attribute of a person is NULL.</a:t>
            </a:r>
          </a:p>
          <a:p>
            <a:endParaRPr lang="en-IN" sz="2800" dirty="0"/>
          </a:p>
          <a:p>
            <a:pPr marL="82296" indent="0">
              <a:buNone/>
            </a:pPr>
            <a:endParaRPr lang="en-IN" sz="28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a:bodyPr>
          <a:lstStyle/>
          <a:p>
            <a:pPr marL="82296" lvl="0" indent="0">
              <a:buNone/>
            </a:pPr>
            <a:r>
              <a:rPr lang="en-IN" sz="2800" b="1" u="sng" dirty="0" smtClean="0">
                <a:latin typeface="Times New Roman" pitchFamily="18" charset="0"/>
                <a:cs typeface="Times New Roman" pitchFamily="18" charset="0"/>
              </a:rPr>
              <a:t>5. Complex </a:t>
            </a:r>
            <a:r>
              <a:rPr lang="en-IN" sz="2800" b="1" u="sng" dirty="0">
                <a:latin typeface="Times New Roman" pitchFamily="18" charset="0"/>
                <a:cs typeface="Times New Roman" pitchFamily="18" charset="0"/>
              </a:rPr>
              <a:t>Attributes</a:t>
            </a:r>
            <a:r>
              <a:rPr lang="en-IN" sz="2800" b="1" dirty="0">
                <a:latin typeface="Times New Roman" pitchFamily="18" charset="0"/>
                <a:cs typeface="Times New Roman" pitchFamily="18" charset="0"/>
              </a:rPr>
              <a:t>: </a:t>
            </a:r>
          </a:p>
          <a:p>
            <a:pPr marL="82296" indent="0" algn="just">
              <a:buNone/>
            </a:pPr>
            <a:r>
              <a:rPr lang="en-IN" sz="2600" dirty="0">
                <a:latin typeface="Times New Roman" pitchFamily="18" charset="0"/>
                <a:cs typeface="Times New Roman" pitchFamily="18" charset="0"/>
              </a:rPr>
              <a:t>Combination of a composite and multivalued attributes. It can be represented </a:t>
            </a:r>
            <a:r>
              <a:rPr lang="en-IN" sz="2600" dirty="0" smtClean="0">
                <a:latin typeface="Times New Roman" pitchFamily="18" charset="0"/>
                <a:cs typeface="Times New Roman" pitchFamily="18" charset="0"/>
              </a:rPr>
              <a:t>as arbitrary nesting by grouping components of a composite attribute between </a:t>
            </a:r>
            <a:r>
              <a:rPr lang="en-IN" sz="2600" dirty="0">
                <a:latin typeface="Times New Roman" pitchFamily="18" charset="0"/>
                <a:cs typeface="Times New Roman" pitchFamily="18" charset="0"/>
              </a:rPr>
              <a:t>parentheses () and separating the components with commas, and by displaying multivalued attributes between braces { }. Such attributes are called complex attributes. </a:t>
            </a:r>
          </a:p>
          <a:p>
            <a:pPr marL="82296" indent="0">
              <a:buNone/>
            </a:pPr>
            <a:endParaRPr lang="en-IN" sz="2600" dirty="0">
              <a:latin typeface="Times New Roman" pitchFamily="18" charset="0"/>
              <a:cs typeface="Times New Roman" pitchFamily="18" charset="0"/>
            </a:endParaRPr>
          </a:p>
          <a:p>
            <a:endParaRPr lang="en-IN" dirty="0"/>
          </a:p>
        </p:txBody>
      </p:sp>
      <p:pic>
        <p:nvPicPr>
          <p:cNvPr id="4" name="Picture 3"/>
          <p:cNvPicPr>
            <a:picLocks noChangeAspect="1"/>
          </p:cNvPicPr>
          <p:nvPr/>
        </p:nvPicPr>
        <p:blipFill>
          <a:blip r:embed="rId2"/>
          <a:stretch>
            <a:fillRect/>
          </a:stretch>
        </p:blipFill>
        <p:spPr>
          <a:xfrm>
            <a:off x="1475657" y="4077072"/>
            <a:ext cx="7173092" cy="1984132"/>
          </a:xfrm>
          <a:prstGeom prst="rect">
            <a:avLst/>
          </a:prstGeom>
        </p:spPr>
      </p:pic>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lnSpcReduction="10000"/>
          </a:bodyPr>
          <a:lstStyle/>
          <a:p>
            <a:pPr marL="82296" indent="0" algn="just">
              <a:buNone/>
            </a:pPr>
            <a:r>
              <a:rPr lang="en-IN" b="1" dirty="0">
                <a:latin typeface="Times New Roman" pitchFamily="18" charset="0"/>
                <a:cs typeface="Times New Roman" pitchFamily="18" charset="0"/>
              </a:rPr>
              <a:t>Database Management System </a:t>
            </a:r>
            <a:r>
              <a:rPr lang="en-IN" b="1" dirty="0" smtClean="0">
                <a:latin typeface="Times New Roman" pitchFamily="18" charset="0"/>
                <a:cs typeface="Times New Roman" pitchFamily="18" charset="0"/>
              </a:rPr>
              <a:t>(</a:t>
            </a:r>
            <a:r>
              <a:rPr lang="en-IN" b="1" dirty="0" err="1" smtClean="0">
                <a:latin typeface="Times New Roman" pitchFamily="18" charset="0"/>
                <a:cs typeface="Times New Roman" pitchFamily="18" charset="0"/>
              </a:rPr>
              <a:t>Contd</a:t>
            </a:r>
            <a:r>
              <a:rPr lang="en-IN" b="1"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pPr lvl="0" algn="just"/>
            <a:endParaRPr lang="en-IN" dirty="0" smtClean="0">
              <a:latin typeface="Times New Roman" pitchFamily="18" charset="0"/>
              <a:cs typeface="Times New Roman" pitchFamily="18" charset="0"/>
            </a:endParaRPr>
          </a:p>
          <a:p>
            <a:pPr lvl="0" algn="just"/>
            <a:r>
              <a:rPr lang="en-IN" b="1" dirty="0" smtClean="0">
                <a:latin typeface="Times New Roman" pitchFamily="18" charset="0"/>
                <a:cs typeface="Times New Roman" pitchFamily="18" charset="0"/>
              </a:rPr>
              <a:t>Constructing :</a:t>
            </a:r>
            <a:r>
              <a:rPr lang="en-IN" dirty="0" smtClean="0">
                <a:latin typeface="Times New Roman" pitchFamily="18" charset="0"/>
                <a:cs typeface="Times New Roman" pitchFamily="18" charset="0"/>
              </a:rPr>
              <a:t> Storing </a:t>
            </a:r>
            <a:r>
              <a:rPr lang="en-IN" dirty="0">
                <a:latin typeface="Times New Roman" pitchFamily="18" charset="0"/>
                <a:cs typeface="Times New Roman" pitchFamily="18" charset="0"/>
              </a:rPr>
              <a:t>the data on some storage medium that is controlled by the DBMS</a:t>
            </a:r>
            <a:r>
              <a:rPr lang="en-IN" dirty="0" smtClean="0">
                <a:latin typeface="Times New Roman" pitchFamily="18" charset="0"/>
                <a:cs typeface="Times New Roman" pitchFamily="18" charset="0"/>
              </a:rPr>
              <a:t>.</a:t>
            </a:r>
          </a:p>
          <a:p>
            <a:pPr lvl="0" algn="just"/>
            <a:endParaRPr lang="en-IN" dirty="0" smtClean="0">
              <a:latin typeface="Times New Roman" pitchFamily="18" charset="0"/>
              <a:cs typeface="Times New Roman" pitchFamily="18" charset="0"/>
            </a:endParaRPr>
          </a:p>
          <a:p>
            <a:pPr lvl="0" algn="just"/>
            <a:r>
              <a:rPr lang="en-IN" b="1" dirty="0"/>
              <a:t>Manipulating </a:t>
            </a:r>
            <a:r>
              <a:rPr lang="en-IN" b="1" dirty="0" smtClean="0"/>
              <a:t>: </a:t>
            </a:r>
            <a:r>
              <a:rPr lang="en-IN" dirty="0" smtClean="0"/>
              <a:t>querying, updating </a:t>
            </a:r>
            <a:r>
              <a:rPr lang="en-IN" dirty="0"/>
              <a:t>the database </a:t>
            </a:r>
            <a:r>
              <a:rPr lang="en-IN" dirty="0" smtClean="0"/>
              <a:t>reflect </a:t>
            </a:r>
            <a:r>
              <a:rPr lang="en-IN" dirty="0"/>
              <a:t>changes in the </a:t>
            </a:r>
            <a:r>
              <a:rPr lang="en-IN" dirty="0" smtClean="0"/>
              <a:t>mini world</a:t>
            </a:r>
            <a:r>
              <a:rPr lang="en-IN" dirty="0"/>
              <a:t>, and generating reports from the data. </a:t>
            </a:r>
          </a:p>
          <a:p>
            <a:pPr algn="just"/>
            <a:endParaRPr lang="en-IN" dirty="0"/>
          </a:p>
          <a:p>
            <a:pPr lvl="0" algn="just"/>
            <a:r>
              <a:rPr lang="en-IN" b="1" dirty="0"/>
              <a:t>Sharing</a:t>
            </a:r>
            <a:r>
              <a:rPr lang="en-IN" dirty="0"/>
              <a:t> </a:t>
            </a:r>
            <a:r>
              <a:rPr lang="en-IN" dirty="0" smtClean="0"/>
              <a:t>: allows multiple </a:t>
            </a:r>
            <a:r>
              <a:rPr lang="en-IN" dirty="0"/>
              <a:t>users and programs to access the database simultaneously. </a:t>
            </a:r>
          </a:p>
          <a:p>
            <a:pPr algn="just"/>
            <a:endParaRPr lang="en-IN" dirty="0"/>
          </a:p>
          <a:p>
            <a:pPr lvl="0" algn="just"/>
            <a:endParaRPr lang="en-IN" dirty="0">
              <a:latin typeface="Times New Roman" pitchFamily="18" charset="0"/>
              <a:cs typeface="Times New Roman" pitchFamily="18" charset="0"/>
            </a:endParaRPr>
          </a:p>
          <a:p>
            <a:pPr algn="just"/>
            <a:endParaRPr lang="en-IN" dirty="0"/>
          </a:p>
        </p:txBody>
      </p:sp>
    </p:spTree>
    <p:extLst>
      <p:ext uri="{BB962C8B-B14F-4D97-AF65-F5344CB8AC3E}">
        <p14:creationId xmlns:p14="http://schemas.microsoft.com/office/powerpoint/2010/main" val="37486992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lstStyle/>
          <a:p>
            <a:pPr marL="82296" indent="0">
              <a:buNone/>
            </a:pPr>
            <a:endParaRPr lang="en-IN" b="1" dirty="0" smtClean="0"/>
          </a:p>
          <a:p>
            <a:pPr marL="82296" indent="0">
              <a:buNone/>
            </a:pPr>
            <a:endParaRPr lang="en-IN" b="1" dirty="0"/>
          </a:p>
          <a:p>
            <a:pPr marL="82296" indent="0">
              <a:buNone/>
            </a:pPr>
            <a:endParaRPr lang="en-IN" b="1" dirty="0" smtClean="0"/>
          </a:p>
          <a:p>
            <a:pPr marL="82296" indent="0">
              <a:buNone/>
            </a:pPr>
            <a:endParaRPr lang="en-IN" b="1" dirty="0"/>
          </a:p>
          <a:p>
            <a:pPr marL="82296" indent="0">
              <a:buNone/>
            </a:pPr>
            <a:endParaRPr lang="en-IN" sz="2800" b="1" dirty="0" smtClean="0">
              <a:solidFill>
                <a:srgbClr val="0000CC"/>
              </a:solidFill>
              <a:latin typeface="Times New Roman" pitchFamily="18" charset="0"/>
              <a:cs typeface="Times New Roman" pitchFamily="18" charset="0"/>
            </a:endParaRPr>
          </a:p>
          <a:p>
            <a:pPr marL="82296" indent="0">
              <a:buNone/>
            </a:pPr>
            <a:r>
              <a:rPr lang="en-IN" sz="2800" b="1" dirty="0">
                <a:solidFill>
                  <a:srgbClr val="0000CC"/>
                </a:solidFill>
                <a:latin typeface="Times New Roman" pitchFamily="18" charset="0"/>
                <a:cs typeface="Times New Roman" pitchFamily="18" charset="0"/>
              </a:rPr>
              <a:t> </a:t>
            </a:r>
            <a:r>
              <a:rPr lang="en-IN" sz="2800" b="1" dirty="0" smtClean="0">
                <a:solidFill>
                  <a:srgbClr val="0000CC"/>
                </a:solidFill>
                <a:latin typeface="Times New Roman" pitchFamily="18" charset="0"/>
                <a:cs typeface="Times New Roman" pitchFamily="18" charset="0"/>
              </a:rPr>
              <a:t> Entity </a:t>
            </a:r>
            <a:r>
              <a:rPr lang="en-IN" sz="2800" b="1" dirty="0">
                <a:solidFill>
                  <a:srgbClr val="0000CC"/>
                </a:solidFill>
                <a:latin typeface="Times New Roman" pitchFamily="18" charset="0"/>
                <a:cs typeface="Times New Roman" pitchFamily="18" charset="0"/>
              </a:rPr>
              <a:t>Types, Entity Sets, Keys, and Value Sets</a:t>
            </a:r>
            <a:endParaRPr lang="en-IN" sz="2800" dirty="0">
              <a:solidFill>
                <a:srgbClr val="0000CC"/>
              </a:solidFill>
              <a:latin typeface="Times New Roman" pitchFamily="18" charset="0"/>
              <a:cs typeface="Times New Roman" pitchFamily="18" charset="0"/>
            </a:endParaRPr>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lstStyle/>
          <a:p>
            <a:pPr marL="82296" indent="0" algn="just">
              <a:buNone/>
            </a:pPr>
            <a:r>
              <a:rPr lang="en-IN" sz="2800" b="1" u="sng" dirty="0" smtClean="0">
                <a:latin typeface="Times New Roman" pitchFamily="18" charset="0"/>
                <a:cs typeface="Times New Roman" pitchFamily="18" charset="0"/>
              </a:rPr>
              <a:t>Entity Types: </a:t>
            </a:r>
            <a:r>
              <a:rPr lang="en-IN" sz="2400" dirty="0" smtClean="0">
                <a:latin typeface="Times New Roman" pitchFamily="18" charset="0"/>
                <a:cs typeface="Times New Roman" pitchFamily="18" charset="0"/>
              </a:rPr>
              <a:t>Defines </a:t>
            </a:r>
            <a:r>
              <a:rPr lang="en-IN" sz="2400" dirty="0">
                <a:latin typeface="Times New Roman" pitchFamily="18" charset="0"/>
                <a:cs typeface="Times New Roman" pitchFamily="18" charset="0"/>
              </a:rPr>
              <a:t>a collection (or set) of entities that have the same attributes.</a:t>
            </a:r>
          </a:p>
          <a:p>
            <a:pPr marL="82296" indent="0" algn="just">
              <a:buNone/>
            </a:pPr>
            <a:r>
              <a:rPr lang="en-IN" sz="2400" dirty="0" err="1" smtClean="0">
                <a:latin typeface="Times New Roman" pitchFamily="18" charset="0"/>
                <a:cs typeface="Times New Roman" pitchFamily="18" charset="0"/>
              </a:rPr>
              <a:t>Example:shows</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two entity </a:t>
            </a:r>
            <a:r>
              <a:rPr lang="en-IN" sz="2400" dirty="0" smtClean="0">
                <a:latin typeface="Times New Roman" pitchFamily="18" charset="0"/>
                <a:cs typeface="Times New Roman" pitchFamily="18" charset="0"/>
              </a:rPr>
              <a:t>types EMPLOYEE </a:t>
            </a:r>
            <a:r>
              <a:rPr lang="en-IN" sz="2400" dirty="0">
                <a:latin typeface="Times New Roman" pitchFamily="18" charset="0"/>
                <a:cs typeface="Times New Roman" pitchFamily="18" charset="0"/>
              </a:rPr>
              <a:t>and </a:t>
            </a:r>
            <a:r>
              <a:rPr lang="en-IN" sz="2400" dirty="0" smtClean="0">
                <a:latin typeface="Times New Roman" pitchFamily="18" charset="0"/>
                <a:cs typeface="Times New Roman" pitchFamily="18" charset="0"/>
              </a:rPr>
              <a:t>COMPANY.</a:t>
            </a:r>
            <a:endParaRPr lang="en-IN" sz="2400" dirty="0">
              <a:latin typeface="Times New Roman" pitchFamily="18" charset="0"/>
              <a:cs typeface="Times New Roman" pitchFamily="18" charset="0"/>
            </a:endParaRPr>
          </a:p>
          <a:p>
            <a:pPr marL="82296" indent="0" algn="just">
              <a:buNone/>
            </a:pPr>
            <a:r>
              <a:rPr lang="en-IN" sz="2800" b="1" i="1" u="sng" dirty="0">
                <a:latin typeface="Times New Roman" pitchFamily="18" charset="0"/>
                <a:cs typeface="Times New Roman" pitchFamily="18" charset="0"/>
              </a:rPr>
              <a:t>Entity Sets:</a:t>
            </a:r>
            <a:r>
              <a:rPr lang="en-IN" sz="2800" u="sng" dirty="0">
                <a:latin typeface="Times New Roman" pitchFamily="18" charset="0"/>
                <a:cs typeface="Times New Roman" pitchFamily="18" charset="0"/>
              </a:rPr>
              <a:t> </a:t>
            </a:r>
            <a:r>
              <a:rPr lang="en-IN" sz="2400" dirty="0">
                <a:latin typeface="Times New Roman" pitchFamily="18" charset="0"/>
                <a:cs typeface="Times New Roman" pitchFamily="18" charset="0"/>
              </a:rPr>
              <a:t>The collection of all entities of a particular entity type in the database at any point in time is called an entity set.</a:t>
            </a:r>
          </a:p>
          <a:p>
            <a:pPr marL="82296" indent="0" algn="just">
              <a:buNone/>
            </a:pPr>
            <a:endParaRPr lang="en-IN" b="1" u="sng"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2771800" y="3284984"/>
            <a:ext cx="5365312" cy="3261512"/>
          </a:xfrm>
          <a:prstGeom prst="rect">
            <a:avLst/>
          </a:prstGeom>
        </p:spPr>
      </p:pic>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a:bodyPr>
          <a:lstStyle/>
          <a:p>
            <a:pPr marL="82296" indent="0" algn="just">
              <a:buNone/>
            </a:pPr>
            <a:r>
              <a:rPr lang="en-IN" sz="2400" b="1" dirty="0" smtClean="0">
                <a:latin typeface="Times New Roman" pitchFamily="18" charset="0"/>
                <a:cs typeface="Times New Roman" pitchFamily="18" charset="0"/>
              </a:rPr>
              <a:t>Key </a:t>
            </a:r>
            <a:r>
              <a:rPr lang="en-IN" sz="2400" b="1" dirty="0">
                <a:latin typeface="Times New Roman" pitchFamily="18" charset="0"/>
                <a:cs typeface="Times New Roman" pitchFamily="18" charset="0"/>
              </a:rPr>
              <a:t>Attributes of an Entity Type</a:t>
            </a:r>
            <a:r>
              <a:rPr lang="en-IN" sz="2400" dirty="0">
                <a:latin typeface="Times New Roman" pitchFamily="18" charset="0"/>
                <a:cs typeface="Times New Roman" pitchFamily="18" charset="0"/>
              </a:rPr>
              <a:t>: An entity type usually has one or more attributes whose values are distinct for each individual entity in the entity set. Such an attribute is called a key attribute, and its values can be used to identify each entity uniquely.</a:t>
            </a:r>
          </a:p>
          <a:p>
            <a:pPr marL="82296" indent="0" algn="just">
              <a:buNone/>
            </a:pPr>
            <a:r>
              <a:rPr lang="en-IN" sz="2400" dirty="0" smtClean="0">
                <a:latin typeface="Times New Roman" pitchFamily="18" charset="0"/>
                <a:cs typeface="Times New Roman" pitchFamily="18" charset="0"/>
              </a:rPr>
              <a:t>	Ex </a:t>
            </a:r>
            <a:r>
              <a:rPr lang="en-IN" sz="2400" dirty="0">
                <a:latin typeface="Times New Roman" pitchFamily="18" charset="0"/>
                <a:cs typeface="Times New Roman" pitchFamily="18" charset="0"/>
              </a:rPr>
              <a:t>: USN, </a:t>
            </a:r>
            <a:r>
              <a:rPr lang="en-IN" sz="2400" dirty="0" smtClean="0">
                <a:latin typeface="Times New Roman" pitchFamily="18" charset="0"/>
                <a:cs typeface="Times New Roman" pitchFamily="18" charset="0"/>
              </a:rPr>
              <a:t>SSN, Mobile Number </a:t>
            </a:r>
            <a:r>
              <a:rPr lang="en-IN" sz="2400" dirty="0">
                <a:latin typeface="Times New Roman" pitchFamily="18" charset="0"/>
                <a:cs typeface="Times New Roman" pitchFamily="18" charset="0"/>
              </a:rPr>
              <a:t>etc.</a:t>
            </a:r>
          </a:p>
          <a:p>
            <a:pPr marL="82296" indent="0" algn="just">
              <a:buNone/>
            </a:pPr>
            <a:r>
              <a:rPr lang="en-IN"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a:p>
            <a:pPr marL="82296" indent="0" algn="just">
              <a:buNone/>
            </a:pPr>
            <a:r>
              <a:rPr lang="en-IN" sz="2400" b="1" dirty="0">
                <a:latin typeface="Times New Roman" pitchFamily="18" charset="0"/>
                <a:cs typeface="Times New Roman" pitchFamily="18" charset="0"/>
              </a:rPr>
              <a:t>Weak Entity Type :</a:t>
            </a:r>
            <a:r>
              <a:rPr lang="en-IN" sz="2400" dirty="0">
                <a:latin typeface="Times New Roman" pitchFamily="18" charset="0"/>
                <a:cs typeface="Times New Roman" pitchFamily="18" charset="0"/>
              </a:rPr>
              <a:t> Entity types that do not have key attributes of their own are called weak entity type.</a:t>
            </a:r>
          </a:p>
          <a:p>
            <a:endParaRPr lang="en-IN" sz="2400" dirty="0"/>
          </a:p>
          <a:p>
            <a:pPr marL="82296" indent="0">
              <a:buNone/>
            </a:pPr>
            <a:endParaRPr lang="en-IN" dirty="0" smtClean="0"/>
          </a:p>
          <a:p>
            <a:pPr marL="82296" indent="0">
              <a:buNone/>
            </a:pPr>
            <a:endParaRPr lang="en-IN" dirty="0"/>
          </a:p>
          <a:p>
            <a:pPr marL="82296" indent="0">
              <a:buNone/>
            </a:pPr>
            <a:r>
              <a:rPr lang="en-IN" dirty="0" smtClean="0"/>
              <a:t>             </a:t>
            </a:r>
            <a:r>
              <a:rPr lang="en-IN" sz="2400" b="1" dirty="0" smtClean="0">
                <a:solidFill>
                  <a:schemeClr val="accent5">
                    <a:lumMod val="60000"/>
                    <a:lumOff val="40000"/>
                  </a:schemeClr>
                </a:solidFill>
                <a:latin typeface="Times New Roman" pitchFamily="18" charset="0"/>
                <a:cs typeface="Times New Roman" pitchFamily="18" charset="0"/>
              </a:rPr>
              <a:t>Notation                             Example</a:t>
            </a:r>
            <a:endParaRPr lang="en-IN" sz="2400" b="1" dirty="0">
              <a:solidFill>
                <a:schemeClr val="accent5">
                  <a:lumMod val="60000"/>
                  <a:lumOff val="40000"/>
                </a:schemeClr>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6" y="1844824"/>
            <a:ext cx="2071289" cy="107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411760" y="4077072"/>
            <a:ext cx="2448272" cy="11521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 name="Group 6"/>
          <p:cNvGrpSpPr/>
          <p:nvPr/>
        </p:nvGrpSpPr>
        <p:grpSpPr>
          <a:xfrm>
            <a:off x="5292080" y="4229219"/>
            <a:ext cx="2520280" cy="1296144"/>
            <a:chOff x="2627784" y="4077072"/>
            <a:chExt cx="2952328" cy="1296144"/>
          </a:xfrm>
        </p:grpSpPr>
        <p:sp>
          <p:nvSpPr>
            <p:cNvPr id="4" name="Rectangle 3"/>
            <p:cNvSpPr/>
            <p:nvPr/>
          </p:nvSpPr>
          <p:spPr>
            <a:xfrm>
              <a:off x="2627784" y="4077072"/>
              <a:ext cx="2952328" cy="12961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rgbClr val="0000CC"/>
                  </a:solidFill>
                  <a:latin typeface="Times New Roman" pitchFamily="18" charset="0"/>
                  <a:cs typeface="Times New Roman" pitchFamily="18" charset="0"/>
                </a:rPr>
                <a:t>Dependent</a:t>
              </a:r>
              <a:endParaRPr lang="en-IN" sz="2400" b="1" dirty="0">
                <a:solidFill>
                  <a:srgbClr val="0000CC"/>
                </a:solidFill>
                <a:latin typeface="Times New Roman" pitchFamily="18" charset="0"/>
                <a:cs typeface="Times New Roman" pitchFamily="18" charset="0"/>
              </a:endParaRPr>
            </a:p>
          </p:txBody>
        </p:sp>
        <p:sp>
          <p:nvSpPr>
            <p:cNvPr id="6" name="Rectangle 5"/>
            <p:cNvSpPr/>
            <p:nvPr/>
          </p:nvSpPr>
          <p:spPr>
            <a:xfrm>
              <a:off x="2771800" y="4257092"/>
              <a:ext cx="2592288" cy="936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 name="Group 8"/>
          <p:cNvGrpSpPr/>
          <p:nvPr/>
        </p:nvGrpSpPr>
        <p:grpSpPr>
          <a:xfrm>
            <a:off x="1867146" y="4229219"/>
            <a:ext cx="2520280" cy="1296144"/>
            <a:chOff x="2627784" y="4077072"/>
            <a:chExt cx="2952328" cy="1296144"/>
          </a:xfrm>
        </p:grpSpPr>
        <p:sp>
          <p:nvSpPr>
            <p:cNvPr id="10" name="Rectangle 9"/>
            <p:cNvSpPr/>
            <p:nvPr/>
          </p:nvSpPr>
          <p:spPr>
            <a:xfrm>
              <a:off x="2627784" y="4077072"/>
              <a:ext cx="2952328" cy="12961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p:cNvSpPr/>
            <p:nvPr/>
          </p:nvSpPr>
          <p:spPr>
            <a:xfrm>
              <a:off x="2771800" y="4257092"/>
              <a:ext cx="2592288" cy="936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lstStyle/>
          <a:p>
            <a:pPr marL="82296" indent="0" algn="ctr">
              <a:buNone/>
            </a:pPr>
            <a:endParaRPr lang="en-IN" sz="2400" b="1" u="sng" dirty="0" smtClean="0">
              <a:solidFill>
                <a:srgbClr val="0000CC"/>
              </a:solidFill>
              <a:latin typeface="Times New Roman" pitchFamily="18" charset="0"/>
              <a:cs typeface="Times New Roman" pitchFamily="18" charset="0"/>
            </a:endParaRPr>
          </a:p>
          <a:p>
            <a:pPr marL="82296" indent="0" algn="ctr">
              <a:buNone/>
            </a:pPr>
            <a:endParaRPr lang="en-IN" sz="2400" b="1" u="sng" dirty="0">
              <a:solidFill>
                <a:srgbClr val="0000CC"/>
              </a:solidFill>
              <a:latin typeface="Times New Roman" pitchFamily="18" charset="0"/>
              <a:cs typeface="Times New Roman" pitchFamily="18" charset="0"/>
            </a:endParaRPr>
          </a:p>
          <a:p>
            <a:pPr marL="82296" indent="0" algn="ctr">
              <a:buNone/>
            </a:pPr>
            <a:endParaRPr lang="en-IN" sz="2400" b="1" u="sng" dirty="0" smtClean="0">
              <a:solidFill>
                <a:srgbClr val="0000CC"/>
              </a:solidFill>
              <a:latin typeface="Times New Roman" pitchFamily="18" charset="0"/>
              <a:cs typeface="Times New Roman" pitchFamily="18" charset="0"/>
            </a:endParaRPr>
          </a:p>
          <a:p>
            <a:pPr marL="82296" indent="0" algn="ctr">
              <a:buNone/>
            </a:pPr>
            <a:endParaRPr lang="en-IN" sz="2400" b="1" u="sng" dirty="0">
              <a:solidFill>
                <a:srgbClr val="0000CC"/>
              </a:solidFill>
              <a:latin typeface="Times New Roman" pitchFamily="18" charset="0"/>
              <a:cs typeface="Times New Roman" pitchFamily="18" charset="0"/>
            </a:endParaRPr>
          </a:p>
          <a:p>
            <a:pPr marL="82296" indent="0" algn="ctr">
              <a:buNone/>
            </a:pPr>
            <a:endParaRPr lang="en-IN" sz="2400" b="1" u="sng" dirty="0" smtClean="0">
              <a:solidFill>
                <a:srgbClr val="0000CC"/>
              </a:solidFill>
              <a:latin typeface="Times New Roman" pitchFamily="18" charset="0"/>
              <a:cs typeface="Times New Roman" pitchFamily="18" charset="0"/>
            </a:endParaRPr>
          </a:p>
          <a:p>
            <a:pPr marL="82296" indent="0" algn="ctr">
              <a:buNone/>
            </a:pPr>
            <a:endParaRPr lang="en-IN" sz="2400" b="1" u="sng" dirty="0">
              <a:solidFill>
                <a:srgbClr val="0000CC"/>
              </a:solidFill>
              <a:latin typeface="Times New Roman" pitchFamily="18" charset="0"/>
              <a:cs typeface="Times New Roman" pitchFamily="18" charset="0"/>
            </a:endParaRPr>
          </a:p>
          <a:p>
            <a:pPr marL="82296" indent="0" algn="ctr">
              <a:buNone/>
            </a:pPr>
            <a:r>
              <a:rPr lang="en-IN" sz="2800" b="1" u="sng" dirty="0" smtClean="0">
                <a:solidFill>
                  <a:srgbClr val="0000CC"/>
                </a:solidFill>
                <a:latin typeface="Times New Roman" pitchFamily="18" charset="0"/>
                <a:cs typeface="Times New Roman" pitchFamily="18" charset="0"/>
              </a:rPr>
              <a:t>Relationship </a:t>
            </a:r>
            <a:r>
              <a:rPr lang="en-IN" sz="2800" b="1" u="sng" dirty="0">
                <a:solidFill>
                  <a:srgbClr val="0000CC"/>
                </a:solidFill>
                <a:latin typeface="Times New Roman" pitchFamily="18" charset="0"/>
                <a:cs typeface="Times New Roman" pitchFamily="18" charset="0"/>
              </a:rPr>
              <a:t>Types, Relationship Sets, Roles, and Structural Constraints</a:t>
            </a:r>
            <a:endParaRPr lang="en-IN" sz="2800" dirty="0">
              <a:solidFill>
                <a:srgbClr val="0000CC"/>
              </a:solidFill>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a:bodyPr>
          <a:lstStyle/>
          <a:p>
            <a:pPr marL="82296" indent="0" algn="just">
              <a:buNone/>
            </a:pPr>
            <a:r>
              <a:rPr lang="en-IN" sz="2400" b="1" dirty="0" smtClean="0">
                <a:latin typeface="Times New Roman" pitchFamily="18" charset="0"/>
                <a:cs typeface="Times New Roman" pitchFamily="18" charset="0"/>
              </a:rPr>
              <a:t>Relationship </a:t>
            </a:r>
            <a:r>
              <a:rPr lang="en-IN" sz="2400" b="1" dirty="0">
                <a:latin typeface="Times New Roman" pitchFamily="18" charset="0"/>
                <a:cs typeface="Times New Roman" pitchFamily="18" charset="0"/>
              </a:rPr>
              <a:t>Type  : </a:t>
            </a:r>
            <a:r>
              <a:rPr lang="en-IN" sz="2000" i="1" dirty="0">
                <a:latin typeface="Times New Roman" pitchFamily="18" charset="0"/>
                <a:cs typeface="Times New Roman" pitchFamily="18" charset="0"/>
              </a:rPr>
              <a:t>R </a:t>
            </a:r>
            <a:r>
              <a:rPr lang="en-IN" sz="2000" dirty="0">
                <a:latin typeface="Times New Roman" pitchFamily="18" charset="0"/>
                <a:cs typeface="Times New Roman" pitchFamily="18" charset="0"/>
              </a:rPr>
              <a:t>among </a:t>
            </a:r>
            <a:r>
              <a:rPr lang="en-IN" sz="2000" i="1" dirty="0">
                <a:latin typeface="Times New Roman" pitchFamily="18" charset="0"/>
                <a:cs typeface="Times New Roman" pitchFamily="18" charset="0"/>
              </a:rPr>
              <a:t>n </a:t>
            </a:r>
            <a:r>
              <a:rPr lang="en-IN" sz="2000" dirty="0">
                <a:latin typeface="Times New Roman" pitchFamily="18" charset="0"/>
                <a:cs typeface="Times New Roman" pitchFamily="18" charset="0"/>
              </a:rPr>
              <a:t>entity types </a:t>
            </a:r>
            <a:r>
              <a:rPr lang="en-IN" sz="2000" i="1" dirty="0">
                <a:latin typeface="Times New Roman" pitchFamily="18" charset="0"/>
                <a:cs typeface="Times New Roman" pitchFamily="18" charset="0"/>
              </a:rPr>
              <a:t>E</a:t>
            </a:r>
            <a:r>
              <a:rPr lang="en-IN" sz="2000" dirty="0">
                <a:latin typeface="Times New Roman" pitchFamily="18" charset="0"/>
                <a:cs typeface="Times New Roman" pitchFamily="18" charset="0"/>
              </a:rPr>
              <a:t>1, </a:t>
            </a:r>
            <a:r>
              <a:rPr lang="en-IN" sz="2000" i="1" dirty="0">
                <a:latin typeface="Times New Roman" pitchFamily="18" charset="0"/>
                <a:cs typeface="Times New Roman" pitchFamily="18" charset="0"/>
              </a:rPr>
              <a:t>E</a:t>
            </a:r>
            <a:r>
              <a:rPr lang="en-IN" sz="2000" dirty="0">
                <a:latin typeface="Times New Roman" pitchFamily="18" charset="0"/>
                <a:cs typeface="Times New Roman" pitchFamily="18" charset="0"/>
              </a:rPr>
              <a:t>2, ..., </a:t>
            </a:r>
            <a:r>
              <a:rPr lang="en-IN" sz="2000" i="1" dirty="0">
                <a:latin typeface="Times New Roman" pitchFamily="18" charset="0"/>
                <a:cs typeface="Times New Roman" pitchFamily="18" charset="0"/>
              </a:rPr>
              <a:t>En </a:t>
            </a:r>
            <a:r>
              <a:rPr lang="en-IN" sz="2000" dirty="0">
                <a:latin typeface="Times New Roman" pitchFamily="18" charset="0"/>
                <a:cs typeface="Times New Roman" pitchFamily="18" charset="0"/>
              </a:rPr>
              <a:t>defines a set of association</a:t>
            </a:r>
          </a:p>
          <a:p>
            <a:pPr marL="82296" indent="0" algn="just">
              <a:buNone/>
            </a:pPr>
            <a:r>
              <a:rPr lang="en-IN" sz="2000" dirty="0">
                <a:latin typeface="Times New Roman" pitchFamily="18" charset="0"/>
                <a:cs typeface="Times New Roman" pitchFamily="18" charset="0"/>
              </a:rPr>
              <a:t> </a:t>
            </a:r>
          </a:p>
          <a:p>
            <a:pPr marL="82296" indent="0" algn="just">
              <a:buNone/>
            </a:pPr>
            <a:r>
              <a:rPr lang="en-IN" sz="2400" b="1" dirty="0" smtClean="0">
                <a:latin typeface="Times New Roman" pitchFamily="18" charset="0"/>
                <a:cs typeface="Times New Roman" pitchFamily="18" charset="0"/>
              </a:rPr>
              <a:t>Relationship </a:t>
            </a:r>
            <a:r>
              <a:rPr lang="en-IN" sz="2400" b="1" dirty="0">
                <a:latin typeface="Times New Roman" pitchFamily="18" charset="0"/>
                <a:cs typeface="Times New Roman" pitchFamily="18" charset="0"/>
              </a:rPr>
              <a:t>Set</a:t>
            </a:r>
            <a:r>
              <a:rPr lang="en-IN" sz="2400" dirty="0">
                <a:latin typeface="Times New Roman" pitchFamily="18" charset="0"/>
                <a:cs typeface="Times New Roman" pitchFamily="18" charset="0"/>
              </a:rPr>
              <a:t> : </a:t>
            </a:r>
            <a:r>
              <a:rPr lang="en-IN" sz="2000" dirty="0">
                <a:latin typeface="Times New Roman" pitchFamily="18" charset="0"/>
                <a:cs typeface="Times New Roman" pitchFamily="18" charset="0"/>
              </a:rPr>
              <a:t>Entities from the entity types.</a:t>
            </a:r>
          </a:p>
          <a:p>
            <a:pPr algn="just"/>
            <a:endParaRPr lang="en-IN" sz="2000" dirty="0">
              <a:latin typeface="Times New Roman" pitchFamily="18" charset="0"/>
              <a:cs typeface="Times New Roman" pitchFamily="18" charset="0"/>
            </a:endParaRPr>
          </a:p>
          <a:p>
            <a:pPr marL="82296" indent="0" algn="just">
              <a:buNone/>
            </a:pPr>
            <a:r>
              <a:rPr lang="en-IN" sz="2400" b="1" dirty="0">
                <a:latin typeface="Times New Roman" pitchFamily="18" charset="0"/>
                <a:cs typeface="Times New Roman" pitchFamily="18" charset="0"/>
              </a:rPr>
              <a:t>Relationship Instances :</a:t>
            </a:r>
            <a:r>
              <a:rPr lang="en-IN" sz="2400" dirty="0">
                <a:latin typeface="Times New Roman" pitchFamily="18" charset="0"/>
                <a:cs typeface="Times New Roman" pitchFamily="18" charset="0"/>
              </a:rPr>
              <a:t> </a:t>
            </a:r>
            <a:r>
              <a:rPr lang="en-IN" sz="2000" dirty="0">
                <a:latin typeface="Times New Roman" pitchFamily="18" charset="0"/>
                <a:cs typeface="Times New Roman" pitchFamily="18" charset="0"/>
              </a:rPr>
              <a:t>The relationship set R is a set of relationship instances </a:t>
            </a:r>
            <a:r>
              <a:rPr lang="en-IN" sz="2000" dirty="0" err="1">
                <a:latin typeface="Times New Roman" pitchFamily="18" charset="0"/>
                <a:cs typeface="Times New Roman" pitchFamily="18" charset="0"/>
              </a:rPr>
              <a:t>ri</a:t>
            </a:r>
            <a:r>
              <a:rPr lang="en-IN" sz="2000" dirty="0">
                <a:latin typeface="Times New Roman" pitchFamily="18" charset="0"/>
                <a:cs typeface="Times New Roman" pitchFamily="18" charset="0"/>
              </a:rPr>
              <a:t>, where each </a:t>
            </a:r>
            <a:r>
              <a:rPr lang="en-IN" sz="2000" dirty="0" err="1">
                <a:latin typeface="Times New Roman" pitchFamily="18" charset="0"/>
                <a:cs typeface="Times New Roman" pitchFamily="18" charset="0"/>
              </a:rPr>
              <a:t>ri</a:t>
            </a:r>
            <a:r>
              <a:rPr lang="en-IN" sz="2000" dirty="0">
                <a:latin typeface="Times New Roman" pitchFamily="18" charset="0"/>
                <a:cs typeface="Times New Roman" pitchFamily="18" charset="0"/>
              </a:rPr>
              <a:t> associates n individual entities (e1, e2, ..., en), and each entity </a:t>
            </a:r>
            <a:r>
              <a:rPr lang="en-IN" sz="2000" dirty="0" err="1">
                <a:latin typeface="Times New Roman" pitchFamily="18" charset="0"/>
                <a:cs typeface="Times New Roman" pitchFamily="18" charset="0"/>
              </a:rPr>
              <a:t>ej</a:t>
            </a:r>
            <a:r>
              <a:rPr lang="en-IN" sz="2000" dirty="0">
                <a:latin typeface="Times New Roman" pitchFamily="18" charset="0"/>
                <a:cs typeface="Times New Roman" pitchFamily="18" charset="0"/>
              </a:rPr>
              <a:t> in </a:t>
            </a:r>
            <a:r>
              <a:rPr lang="en-IN" sz="2000" dirty="0" err="1">
                <a:latin typeface="Times New Roman" pitchFamily="18" charset="0"/>
                <a:cs typeface="Times New Roman" pitchFamily="18" charset="0"/>
              </a:rPr>
              <a:t>ri</a:t>
            </a:r>
            <a:r>
              <a:rPr lang="en-IN" sz="2000" dirty="0">
                <a:latin typeface="Times New Roman" pitchFamily="18" charset="0"/>
                <a:cs typeface="Times New Roman" pitchFamily="18" charset="0"/>
              </a:rPr>
              <a:t> is a member of entity set </a:t>
            </a:r>
            <a:r>
              <a:rPr lang="en-IN" sz="2000" dirty="0" err="1">
                <a:latin typeface="Times New Roman" pitchFamily="18" charset="0"/>
                <a:cs typeface="Times New Roman" pitchFamily="18" charset="0"/>
              </a:rPr>
              <a:t>Ej</a:t>
            </a:r>
            <a:r>
              <a:rPr lang="en-IN" sz="2000" dirty="0">
                <a:latin typeface="Times New Roman" pitchFamily="18" charset="0"/>
                <a:cs typeface="Times New Roman" pitchFamily="18" charset="0"/>
              </a:rPr>
              <a:t>.</a:t>
            </a:r>
          </a:p>
          <a:p>
            <a:pPr marL="82296" indent="0">
              <a:buNone/>
            </a:pPr>
            <a:endParaRPr lang="en-IN" dirty="0"/>
          </a:p>
          <a:p>
            <a:endParaRPr lang="en-IN" dirty="0"/>
          </a:p>
        </p:txBody>
      </p:sp>
      <p:pic>
        <p:nvPicPr>
          <p:cNvPr id="4" name="Picture 3"/>
          <p:cNvPicPr>
            <a:picLocks noChangeAspect="1"/>
          </p:cNvPicPr>
          <p:nvPr/>
        </p:nvPicPr>
        <p:blipFill>
          <a:blip r:embed="rId2"/>
          <a:stretch>
            <a:fillRect/>
          </a:stretch>
        </p:blipFill>
        <p:spPr>
          <a:xfrm>
            <a:off x="5148063" y="3429000"/>
            <a:ext cx="3924373" cy="3057544"/>
          </a:xfrm>
          <a:prstGeom prst="rect">
            <a:avLst/>
          </a:prstGeom>
        </p:spPr>
      </p:pic>
      <p:sp>
        <p:nvSpPr>
          <p:cNvPr id="2" name="TextBox 1"/>
          <p:cNvSpPr txBox="1"/>
          <p:nvPr/>
        </p:nvSpPr>
        <p:spPr>
          <a:xfrm>
            <a:off x="1259632" y="3624222"/>
            <a:ext cx="3672408" cy="2954655"/>
          </a:xfrm>
          <a:prstGeom prst="rect">
            <a:avLst/>
          </a:prstGeom>
          <a:noFill/>
        </p:spPr>
        <p:txBody>
          <a:bodyPr wrap="square" rtlCol="0">
            <a:spAutoFit/>
          </a:bodyPr>
          <a:lstStyle/>
          <a:p>
            <a:pPr algn="just"/>
            <a:r>
              <a:rPr lang="en-IN" sz="2400" b="1" dirty="0" smtClean="0">
                <a:solidFill>
                  <a:schemeClr val="accent5">
                    <a:lumMod val="60000"/>
                    <a:lumOff val="40000"/>
                  </a:schemeClr>
                </a:solidFill>
                <a:latin typeface="Times New Roman" pitchFamily="18" charset="0"/>
                <a:cs typeface="Times New Roman" pitchFamily="18" charset="0"/>
              </a:rPr>
              <a:t>Note:</a:t>
            </a:r>
            <a:r>
              <a:rPr lang="en-IN" b="1" dirty="0" smtClean="0">
                <a:latin typeface="Times New Roman" pitchFamily="18" charset="0"/>
                <a:cs typeface="Times New Roman" pitchFamily="18" charset="0"/>
              </a:rPr>
              <a:t> </a:t>
            </a:r>
          </a:p>
          <a:p>
            <a:pPr algn="just"/>
            <a:r>
              <a:rPr lang="en-IN" dirty="0" smtClean="0">
                <a:latin typeface="Times New Roman" pitchFamily="18" charset="0"/>
                <a:cs typeface="Times New Roman" pitchFamily="18" charset="0"/>
              </a:rPr>
              <a:t>In </a:t>
            </a:r>
            <a:r>
              <a:rPr lang="en-IN" dirty="0">
                <a:latin typeface="Times New Roman" pitchFamily="18" charset="0"/>
                <a:cs typeface="Times New Roman" pitchFamily="18" charset="0"/>
              </a:rPr>
              <a:t>ER diagrams, relationship types are displayed as </a:t>
            </a:r>
            <a:r>
              <a:rPr lang="en-IN" b="1" dirty="0">
                <a:latin typeface="Times New Roman" pitchFamily="18" charset="0"/>
                <a:cs typeface="Times New Roman" pitchFamily="18" charset="0"/>
              </a:rPr>
              <a:t>diamond-shaped boxes</a:t>
            </a:r>
            <a:r>
              <a:rPr lang="en-IN" dirty="0">
                <a:latin typeface="Times New Roman" pitchFamily="18" charset="0"/>
                <a:cs typeface="Times New Roman" pitchFamily="18" charset="0"/>
              </a:rPr>
              <a:t>, which are connected by straight lines to the rectangular boxes representing the participating entity types. The </a:t>
            </a:r>
            <a:r>
              <a:rPr lang="en-IN" b="1" dirty="0">
                <a:latin typeface="Times New Roman" pitchFamily="18" charset="0"/>
                <a:cs typeface="Times New Roman" pitchFamily="18" charset="0"/>
              </a:rPr>
              <a:t>relationship name is displayed</a:t>
            </a:r>
            <a:r>
              <a:rPr lang="en-IN" dirty="0">
                <a:latin typeface="Times New Roman" pitchFamily="18" charset="0"/>
                <a:cs typeface="Times New Roman" pitchFamily="18" charset="0"/>
              </a:rPr>
              <a:t> in the </a:t>
            </a:r>
            <a:r>
              <a:rPr lang="en-IN" b="1" dirty="0">
                <a:latin typeface="Times New Roman" pitchFamily="18" charset="0"/>
                <a:cs typeface="Times New Roman" pitchFamily="18" charset="0"/>
              </a:rPr>
              <a:t>diamond-shaped box</a:t>
            </a:r>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a:bodyPr>
          <a:lstStyle/>
          <a:p>
            <a:pPr marL="82296" indent="0" algn="just">
              <a:buNone/>
            </a:pPr>
            <a:r>
              <a:rPr lang="en-IN" sz="2400" b="1" u="sng" dirty="0">
                <a:latin typeface="Times New Roman" pitchFamily="18" charset="0"/>
                <a:cs typeface="Times New Roman" pitchFamily="18" charset="0"/>
              </a:rPr>
              <a:t>Relationship Degree, Role Names, and Recursive Relationships</a:t>
            </a:r>
            <a:endParaRPr lang="en-IN" sz="2400" b="1" dirty="0">
              <a:latin typeface="Times New Roman" pitchFamily="18" charset="0"/>
              <a:cs typeface="Times New Roman" pitchFamily="18" charset="0"/>
            </a:endParaRPr>
          </a:p>
          <a:p>
            <a:pPr marL="82296" indent="0">
              <a:buNone/>
            </a:pPr>
            <a:r>
              <a:rPr lang="en-IN" sz="2400" b="1" dirty="0">
                <a:latin typeface="Times New Roman" pitchFamily="18" charset="0"/>
                <a:cs typeface="Times New Roman" pitchFamily="18" charset="0"/>
              </a:rPr>
              <a:t>Degree of a Relationship Type</a:t>
            </a:r>
            <a:r>
              <a:rPr lang="en-IN" sz="2400" dirty="0">
                <a:latin typeface="Times New Roman" pitchFamily="18" charset="0"/>
                <a:cs typeface="Times New Roman" pitchFamily="18" charset="0"/>
              </a:rPr>
              <a:t>: The degree of a relationship type is the number of participating entity types. </a:t>
            </a:r>
          </a:p>
          <a:p>
            <a:pPr algn="just"/>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WORKS_FOR relationship is of degree </a:t>
            </a:r>
            <a:r>
              <a:rPr lang="en-IN" sz="2400" dirty="0" smtClean="0">
                <a:latin typeface="Times New Roman" pitchFamily="18" charset="0"/>
                <a:cs typeface="Times New Roman" pitchFamily="18" charset="0"/>
              </a:rPr>
              <a:t>two. A </a:t>
            </a:r>
            <a:r>
              <a:rPr lang="en-IN" sz="2400" dirty="0">
                <a:latin typeface="Times New Roman" pitchFamily="18" charset="0"/>
                <a:cs typeface="Times New Roman" pitchFamily="18" charset="0"/>
              </a:rPr>
              <a:t>relationship type of degree two is called binary, and one of degree three is called ternary. </a:t>
            </a:r>
          </a:p>
          <a:p>
            <a:pPr lvl="1" algn="just"/>
            <a:r>
              <a:rPr lang="en-IN" sz="2000" dirty="0" smtClean="0">
                <a:latin typeface="Times New Roman" pitchFamily="18" charset="0"/>
                <a:cs typeface="Times New Roman" pitchFamily="18" charset="0"/>
              </a:rPr>
              <a:t>An </a:t>
            </a:r>
            <a:r>
              <a:rPr lang="en-IN" sz="2000" dirty="0">
                <a:latin typeface="Times New Roman" pitchFamily="18" charset="0"/>
                <a:cs typeface="Times New Roman" pitchFamily="18" charset="0"/>
              </a:rPr>
              <a:t>example of a ternary relationship is SUPPLY, shown in below </a:t>
            </a:r>
            <a:r>
              <a:rPr lang="en-IN" sz="2000" dirty="0" smtClean="0">
                <a:latin typeface="Times New Roman" pitchFamily="18" charset="0"/>
                <a:cs typeface="Times New Roman" pitchFamily="18" charset="0"/>
              </a:rPr>
              <a:t>Fig, </a:t>
            </a:r>
            <a:r>
              <a:rPr lang="en-IN" sz="2000" dirty="0">
                <a:latin typeface="Times New Roman" pitchFamily="18" charset="0"/>
                <a:cs typeface="Times New Roman" pitchFamily="18" charset="0"/>
              </a:rPr>
              <a:t>where each relationship instance </a:t>
            </a:r>
            <a:r>
              <a:rPr lang="en-IN" sz="2000" dirty="0" err="1">
                <a:latin typeface="Times New Roman" pitchFamily="18" charset="0"/>
                <a:cs typeface="Times New Roman" pitchFamily="18" charset="0"/>
              </a:rPr>
              <a:t>ri</a:t>
            </a:r>
            <a:r>
              <a:rPr lang="en-IN" sz="2000" dirty="0">
                <a:latin typeface="Times New Roman" pitchFamily="18" charset="0"/>
                <a:cs typeface="Times New Roman" pitchFamily="18" charset="0"/>
              </a:rPr>
              <a:t> associates three entities—a supplier s, a part </a:t>
            </a:r>
            <a:r>
              <a:rPr lang="en-IN" sz="2000" dirty="0" err="1">
                <a:latin typeface="Times New Roman" pitchFamily="18" charset="0"/>
                <a:cs typeface="Times New Roman" pitchFamily="18" charset="0"/>
              </a:rPr>
              <a:t>p,and</a:t>
            </a:r>
            <a:r>
              <a:rPr lang="en-IN" sz="2000" dirty="0">
                <a:latin typeface="Times New Roman" pitchFamily="18" charset="0"/>
                <a:cs typeface="Times New Roman" pitchFamily="18" charset="0"/>
              </a:rPr>
              <a:t> a project j—whenever s supplies part p to project j.</a:t>
            </a:r>
          </a:p>
          <a:p>
            <a:endParaRPr lang="en-IN" dirty="0"/>
          </a:p>
          <a:p>
            <a:endParaRPr lang="en-IN" dirty="0"/>
          </a:p>
        </p:txBody>
      </p:sp>
      <p:pic>
        <p:nvPicPr>
          <p:cNvPr id="4" name="Picture 3"/>
          <p:cNvPicPr>
            <a:picLocks noChangeAspect="1"/>
          </p:cNvPicPr>
          <p:nvPr/>
        </p:nvPicPr>
        <p:blipFill>
          <a:blip r:embed="rId2"/>
          <a:stretch>
            <a:fillRect/>
          </a:stretch>
        </p:blipFill>
        <p:spPr>
          <a:xfrm>
            <a:off x="4932040" y="4124325"/>
            <a:ext cx="3638550" cy="2733675"/>
          </a:xfrm>
          <a:prstGeom prst="rect">
            <a:avLst/>
          </a:prstGeom>
        </p:spPr>
      </p:pic>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lnSpcReduction="10000"/>
          </a:bodyPr>
          <a:lstStyle/>
          <a:p>
            <a:pPr marL="82296" indent="0" algn="just">
              <a:buNone/>
            </a:pPr>
            <a:r>
              <a:rPr lang="en-IN" sz="2400" b="1" u="sng" dirty="0">
                <a:latin typeface="Times New Roman" pitchFamily="18" charset="0"/>
                <a:cs typeface="Times New Roman" pitchFamily="18" charset="0"/>
              </a:rPr>
              <a:t>Constraints on Binary Relationship Types</a:t>
            </a:r>
            <a:endParaRPr lang="en-IN" sz="2400" dirty="0">
              <a:latin typeface="Times New Roman" pitchFamily="18" charset="0"/>
              <a:cs typeface="Times New Roman" pitchFamily="18" charset="0"/>
            </a:endParaRPr>
          </a:p>
          <a:p>
            <a:pPr marL="82296" indent="0" algn="just">
              <a:buNone/>
            </a:pPr>
            <a:r>
              <a:rPr lang="en-IN" sz="2400" dirty="0" smtClean="0">
                <a:latin typeface="Times New Roman" pitchFamily="18" charset="0"/>
                <a:cs typeface="Times New Roman" pitchFamily="18" charset="0"/>
              </a:rPr>
              <a:t>Two </a:t>
            </a:r>
            <a:r>
              <a:rPr lang="en-IN" sz="2400" dirty="0">
                <a:latin typeface="Times New Roman" pitchFamily="18" charset="0"/>
                <a:cs typeface="Times New Roman" pitchFamily="18" charset="0"/>
              </a:rPr>
              <a:t>main types of binary relationship constraints: </a:t>
            </a:r>
            <a:r>
              <a:rPr lang="en-IN" sz="2400" dirty="0" smtClean="0">
                <a:latin typeface="Times New Roman" pitchFamily="18" charset="0"/>
                <a:cs typeface="Times New Roman" pitchFamily="18" charset="0"/>
              </a:rPr>
              <a:t>  </a:t>
            </a:r>
          </a:p>
          <a:p>
            <a:pPr marL="723900" indent="-4763" algn="just">
              <a:buFont typeface="Wingdings" pitchFamily="2" charset="2"/>
              <a:buChar char="ü"/>
              <a:tabLst>
                <a:tab pos="1079500" algn="l"/>
              </a:tabLst>
            </a:pPr>
            <a:r>
              <a:rPr lang="en-IN" sz="2400" b="1" dirty="0" smtClean="0">
                <a:latin typeface="Times New Roman" pitchFamily="18" charset="0"/>
                <a:cs typeface="Times New Roman" pitchFamily="18" charset="0"/>
              </a:rPr>
              <a:t>cardinality </a:t>
            </a:r>
            <a:r>
              <a:rPr lang="en-IN" sz="2400" b="1" dirty="0">
                <a:latin typeface="Times New Roman" pitchFamily="18" charset="0"/>
                <a:cs typeface="Times New Roman" pitchFamily="18" charset="0"/>
              </a:rPr>
              <a:t>ratio and </a:t>
            </a:r>
            <a:endParaRPr lang="en-IN" sz="2400" b="1" dirty="0" smtClean="0">
              <a:latin typeface="Times New Roman" pitchFamily="18" charset="0"/>
              <a:cs typeface="Times New Roman" pitchFamily="18" charset="0"/>
            </a:endParaRPr>
          </a:p>
          <a:p>
            <a:pPr marL="723900" indent="-4763" algn="just">
              <a:buFont typeface="Wingdings" pitchFamily="2" charset="2"/>
              <a:buChar char="ü"/>
              <a:tabLst>
                <a:tab pos="1079500" algn="l"/>
              </a:tabLst>
            </a:pPr>
            <a:r>
              <a:rPr lang="en-IN" sz="2400" b="1" dirty="0" smtClean="0">
                <a:latin typeface="Times New Roman" pitchFamily="18" charset="0"/>
                <a:cs typeface="Times New Roman" pitchFamily="18" charset="0"/>
              </a:rPr>
              <a:t>participation</a:t>
            </a:r>
            <a:r>
              <a:rPr lang="en-IN" sz="2400" b="1"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marL="82296" indent="0" algn="just">
              <a:buNone/>
            </a:pPr>
            <a:endParaRPr lang="en-IN" sz="2400" b="1" dirty="0" smtClean="0">
              <a:latin typeface="Times New Roman" pitchFamily="18" charset="0"/>
              <a:cs typeface="Times New Roman" pitchFamily="18" charset="0"/>
            </a:endParaRPr>
          </a:p>
          <a:p>
            <a:pPr marL="82296" indent="0" algn="just">
              <a:buNone/>
            </a:pPr>
            <a:r>
              <a:rPr lang="en-IN" sz="2400" b="1" dirty="0" smtClean="0">
                <a:latin typeface="Times New Roman" pitchFamily="18" charset="0"/>
                <a:cs typeface="Times New Roman" pitchFamily="18" charset="0"/>
              </a:rPr>
              <a:t>Cardinality </a:t>
            </a:r>
            <a:r>
              <a:rPr lang="en-IN" sz="2400" b="1" dirty="0">
                <a:latin typeface="Times New Roman" pitchFamily="18" charset="0"/>
                <a:cs typeface="Times New Roman" pitchFamily="18" charset="0"/>
              </a:rPr>
              <a:t>Ratios for Binary Relationships : </a:t>
            </a:r>
            <a:r>
              <a:rPr lang="en-IN" sz="2400" dirty="0">
                <a:latin typeface="Times New Roman" pitchFamily="18" charset="0"/>
                <a:cs typeface="Times New Roman" pitchFamily="18" charset="0"/>
              </a:rPr>
              <a:t>The cardinality ratio for a binary relationship specifies the maximum number of relationship instances that an entity can participate in.</a:t>
            </a:r>
          </a:p>
          <a:p>
            <a:pPr marL="82296" indent="0" algn="just">
              <a:buNone/>
            </a:pPr>
            <a:endParaRPr lang="en-IN" sz="2400" dirty="0">
              <a:latin typeface="Times New Roman" pitchFamily="18" charset="0"/>
              <a:cs typeface="Times New Roman" pitchFamily="18" charset="0"/>
            </a:endParaRPr>
          </a:p>
          <a:p>
            <a:pPr marL="82296" indent="0" algn="just">
              <a:buNone/>
            </a:pPr>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possible cardinality ratios for binary relationship types are </a:t>
            </a:r>
            <a:r>
              <a:rPr lang="en-IN" sz="2400" dirty="0" smtClean="0">
                <a:latin typeface="Times New Roman" pitchFamily="18" charset="0"/>
                <a:cs typeface="Times New Roman" pitchFamily="18" charset="0"/>
              </a:rPr>
              <a:t>:</a:t>
            </a:r>
          </a:p>
          <a:p>
            <a:pPr marL="1249363" indent="-342900" algn="just">
              <a:buFont typeface="Wingdings" pitchFamily="2" charset="2"/>
              <a:buChar char="ü"/>
            </a:pPr>
            <a:r>
              <a:rPr lang="en-IN" sz="2400" b="1" dirty="0" smtClean="0">
                <a:latin typeface="Times New Roman" pitchFamily="18" charset="0"/>
                <a:cs typeface="Times New Roman" pitchFamily="18" charset="0"/>
              </a:rPr>
              <a:t>1:1</a:t>
            </a:r>
          </a:p>
          <a:p>
            <a:pPr marL="1249363" indent="-342900" algn="just">
              <a:buFont typeface="Wingdings" pitchFamily="2" charset="2"/>
              <a:buChar char="ü"/>
            </a:pPr>
            <a:r>
              <a:rPr lang="en-IN" sz="2400" b="1" dirty="0" smtClean="0">
                <a:latin typeface="Times New Roman" pitchFamily="18" charset="0"/>
                <a:cs typeface="Times New Roman" pitchFamily="18" charset="0"/>
              </a:rPr>
              <a:t>1:N </a:t>
            </a:r>
          </a:p>
          <a:p>
            <a:pPr marL="1249363" indent="-342900" algn="just">
              <a:buFont typeface="Wingdings" pitchFamily="2" charset="2"/>
              <a:buChar char="ü"/>
            </a:pPr>
            <a:r>
              <a:rPr lang="en-IN" sz="2400" b="1" dirty="0" smtClean="0">
                <a:latin typeface="Times New Roman" pitchFamily="18" charset="0"/>
                <a:cs typeface="Times New Roman" pitchFamily="18" charset="0"/>
              </a:rPr>
              <a:t>N:1</a:t>
            </a:r>
          </a:p>
          <a:p>
            <a:pPr marL="1249363" indent="-342900" algn="just">
              <a:buFont typeface="Wingdings" pitchFamily="2" charset="2"/>
              <a:buChar char="ü"/>
            </a:pPr>
            <a:r>
              <a:rPr lang="en-IN" sz="2400" b="1" dirty="0" smtClean="0">
                <a:latin typeface="Times New Roman" pitchFamily="18" charset="0"/>
                <a:cs typeface="Times New Roman" pitchFamily="18" charset="0"/>
              </a:rPr>
              <a:t>M:N</a:t>
            </a:r>
            <a:endParaRPr lang="en-IN" sz="24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lstStyle/>
          <a:p>
            <a:pPr marL="539496" lvl="0" indent="-457200" algn="just">
              <a:buFont typeface="+mj-lt"/>
              <a:buAutoNum type="arabicParenR"/>
            </a:pPr>
            <a:r>
              <a:rPr lang="en-IN" sz="2400" b="1" dirty="0" smtClean="0">
                <a:latin typeface="Times New Roman" pitchFamily="18" charset="0"/>
                <a:cs typeface="Times New Roman" pitchFamily="18" charset="0"/>
              </a:rPr>
              <a:t>1:1 </a:t>
            </a:r>
            <a:r>
              <a:rPr lang="en-IN" sz="2400" b="1" dirty="0">
                <a:latin typeface="Times New Roman" pitchFamily="18" charset="0"/>
                <a:cs typeface="Times New Roman" pitchFamily="18" charset="0"/>
              </a:rPr>
              <a:t>(One to One) cardinality ratio : </a:t>
            </a:r>
            <a:r>
              <a:rPr lang="en-IN" sz="2400" dirty="0">
                <a:latin typeface="Times New Roman" pitchFamily="18" charset="0"/>
                <a:cs typeface="Times New Roman" pitchFamily="18" charset="0"/>
              </a:rPr>
              <a:t>If an entity [a record] of one entity set is associated with maximum of one entity of the other entity set, then the relationship type is said to be </a:t>
            </a:r>
            <a:r>
              <a:rPr lang="en-IN" sz="2400" dirty="0" smtClean="0">
                <a:latin typeface="Times New Roman" pitchFamily="18" charset="0"/>
                <a:cs typeface="Times New Roman" pitchFamily="18" charset="0"/>
              </a:rPr>
              <a:t>one-to-one</a:t>
            </a:r>
            <a:r>
              <a:rPr lang="en-IN" sz="2400" dirty="0">
                <a:latin typeface="Times New Roman" pitchFamily="18" charset="0"/>
                <a:cs typeface="Times New Roman" pitchFamily="18" charset="0"/>
              </a:rPr>
              <a:t>.</a:t>
            </a:r>
          </a:p>
          <a:p>
            <a:pPr marL="82296" indent="0">
              <a:buNone/>
            </a:pPr>
            <a:endParaRPr lang="en-IN" dirty="0"/>
          </a:p>
        </p:txBody>
      </p:sp>
      <p:pic>
        <p:nvPicPr>
          <p:cNvPr id="4" name="Picture 3"/>
          <p:cNvPicPr>
            <a:picLocks noChangeAspect="1"/>
          </p:cNvPicPr>
          <p:nvPr/>
        </p:nvPicPr>
        <p:blipFill>
          <a:blip r:embed="rId2"/>
          <a:stretch>
            <a:fillRect/>
          </a:stretch>
        </p:blipFill>
        <p:spPr>
          <a:xfrm>
            <a:off x="1979712" y="2397125"/>
            <a:ext cx="5616623" cy="3643518"/>
          </a:xfrm>
          <a:prstGeom prst="rect">
            <a:avLst/>
          </a:prstGeom>
        </p:spPr>
      </p:pic>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lstStyle/>
          <a:p>
            <a:pPr marL="82296" lvl="0" indent="0" algn="just">
              <a:buNone/>
            </a:pPr>
            <a:r>
              <a:rPr lang="en-IN" sz="2400" b="1" dirty="0" smtClean="0">
                <a:latin typeface="Times New Roman" pitchFamily="18" charset="0"/>
                <a:cs typeface="Times New Roman" pitchFamily="18" charset="0"/>
              </a:rPr>
              <a:t>2) 1:N </a:t>
            </a:r>
            <a:r>
              <a:rPr lang="en-IN" sz="2400" b="1" dirty="0">
                <a:latin typeface="Times New Roman" pitchFamily="18" charset="0"/>
                <a:cs typeface="Times New Roman" pitchFamily="18" charset="0"/>
              </a:rPr>
              <a:t>(One to Many) : </a:t>
            </a:r>
            <a:r>
              <a:rPr lang="en-IN" sz="2400" dirty="0">
                <a:latin typeface="Times New Roman" pitchFamily="18" charset="0"/>
                <a:cs typeface="Times New Roman" pitchFamily="18" charset="0"/>
              </a:rPr>
              <a:t>If an entity of one entity set is associated with zero or more entities of the other entity set, then the cardinality ratio is said to be one-to-many from one side entity set to the many side entity set.</a:t>
            </a:r>
          </a:p>
          <a:p>
            <a:endParaRPr lang="en-IN" dirty="0"/>
          </a:p>
          <a:p>
            <a:endParaRPr lang="en-IN" dirty="0"/>
          </a:p>
        </p:txBody>
      </p:sp>
      <p:pic>
        <p:nvPicPr>
          <p:cNvPr id="4" name="Picture 3"/>
          <p:cNvPicPr>
            <a:picLocks noChangeAspect="1"/>
          </p:cNvPicPr>
          <p:nvPr/>
        </p:nvPicPr>
        <p:blipFill>
          <a:blip r:embed="rId2"/>
          <a:stretch>
            <a:fillRect/>
          </a:stretch>
        </p:blipFill>
        <p:spPr>
          <a:xfrm>
            <a:off x="2051720" y="2867024"/>
            <a:ext cx="6466326" cy="2290168"/>
          </a:xfrm>
          <a:prstGeom prst="rect">
            <a:avLst/>
          </a:prstGeom>
        </p:spPr>
      </p:pic>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lstStyle/>
          <a:p>
            <a:pPr marL="82296" lvl="0" indent="0" algn="just">
              <a:buNone/>
            </a:pPr>
            <a:r>
              <a:rPr lang="en-IN" dirty="0" smtClean="0"/>
              <a:t>3) </a:t>
            </a:r>
            <a:r>
              <a:rPr lang="en-IN" sz="2400" b="1" dirty="0">
                <a:latin typeface="Times New Roman" pitchFamily="18" charset="0"/>
                <a:cs typeface="Times New Roman" pitchFamily="18" charset="0"/>
              </a:rPr>
              <a:t>N:1 (Many to One) :</a:t>
            </a:r>
            <a:r>
              <a:rPr lang="en-IN" sz="2400" dirty="0">
                <a:latin typeface="Times New Roman" pitchFamily="18" charset="0"/>
                <a:cs typeface="Times New Roman" pitchFamily="18" charset="0"/>
              </a:rPr>
              <a:t> An entity in set A can be associated with at most one entity in set B and an entity in set B can be associated with any number (zero or more) of entities in set A.</a:t>
            </a:r>
          </a:p>
          <a:p>
            <a:pPr marL="82296" indent="0">
              <a:buNone/>
            </a:pPr>
            <a:endParaRPr lang="en-IN" dirty="0"/>
          </a:p>
        </p:txBody>
      </p:sp>
      <p:pic>
        <p:nvPicPr>
          <p:cNvPr id="4" name="Picture 3"/>
          <p:cNvPicPr>
            <a:picLocks noChangeAspect="1"/>
          </p:cNvPicPr>
          <p:nvPr/>
        </p:nvPicPr>
        <p:blipFill>
          <a:blip r:embed="rId2"/>
          <a:stretch>
            <a:fillRect/>
          </a:stretch>
        </p:blipFill>
        <p:spPr>
          <a:xfrm>
            <a:off x="1763688" y="3148329"/>
            <a:ext cx="6912768" cy="1432799"/>
          </a:xfrm>
          <a:prstGeom prst="rect">
            <a:avLst/>
          </a:prstGeom>
        </p:spPr>
      </p:pic>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a:bodyPr>
          <a:lstStyle/>
          <a:p>
            <a:pPr marL="82296" indent="0">
              <a:buNone/>
            </a:pPr>
            <a:endParaRPr lang="en-IN" dirty="0" smtClean="0">
              <a:latin typeface="Times New Roman" pitchFamily="18" charset="0"/>
              <a:cs typeface="Times New Roman" pitchFamily="18" charset="0"/>
            </a:endParaRPr>
          </a:p>
          <a:p>
            <a:pPr marL="82296" indent="0">
              <a:buNone/>
            </a:pPr>
            <a:r>
              <a:rPr lang="en-IN" b="1" dirty="0" smtClean="0">
                <a:latin typeface="Times New Roman" pitchFamily="18" charset="0"/>
                <a:cs typeface="Times New Roman" pitchFamily="18" charset="0"/>
              </a:rPr>
              <a:t>Functions </a:t>
            </a:r>
            <a:r>
              <a:rPr lang="en-IN" dirty="0">
                <a:latin typeface="Times New Roman" pitchFamily="18" charset="0"/>
                <a:cs typeface="Times New Roman" pitchFamily="18" charset="0"/>
              </a:rPr>
              <a:t>provided by the DBMS includes </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pPr lvl="0"/>
            <a:endParaRPr lang="en-IN" dirty="0" smtClean="0">
              <a:latin typeface="Times New Roman" pitchFamily="18" charset="0"/>
              <a:cs typeface="Times New Roman" pitchFamily="18" charset="0"/>
            </a:endParaRPr>
          </a:p>
          <a:p>
            <a:pPr lvl="0"/>
            <a:r>
              <a:rPr lang="en-IN" b="1" dirty="0" smtClean="0">
                <a:latin typeface="Times New Roman" pitchFamily="18" charset="0"/>
                <a:cs typeface="Times New Roman" pitchFamily="18" charset="0"/>
              </a:rPr>
              <a:t>Protecting </a:t>
            </a:r>
            <a:r>
              <a:rPr lang="en-IN" b="1" dirty="0">
                <a:latin typeface="Times New Roman" pitchFamily="18" charset="0"/>
                <a:cs typeface="Times New Roman" pitchFamily="18" charset="0"/>
              </a:rPr>
              <a:t>the database </a:t>
            </a:r>
          </a:p>
          <a:p>
            <a:pPr lvl="1"/>
            <a:r>
              <a:rPr lang="en-IN" dirty="0">
                <a:latin typeface="Times New Roman" pitchFamily="18" charset="0"/>
                <a:cs typeface="Times New Roman" pitchFamily="18" charset="0"/>
              </a:rPr>
              <a:t>H</a:t>
            </a:r>
            <a:r>
              <a:rPr lang="en-IN" dirty="0" smtClean="0">
                <a:latin typeface="Times New Roman" pitchFamily="18" charset="0"/>
                <a:cs typeface="Times New Roman" pitchFamily="18" charset="0"/>
              </a:rPr>
              <a:t>ardware </a:t>
            </a:r>
            <a:r>
              <a:rPr lang="en-IN" dirty="0">
                <a:latin typeface="Times New Roman" pitchFamily="18" charset="0"/>
                <a:cs typeface="Times New Roman" pitchFamily="18" charset="0"/>
              </a:rPr>
              <a:t>or software malfunction (or crashes) </a:t>
            </a:r>
            <a:r>
              <a:rPr lang="en-IN" dirty="0" smtClean="0">
                <a:latin typeface="Times New Roman" pitchFamily="18" charset="0"/>
                <a:cs typeface="Times New Roman" pitchFamily="18" charset="0"/>
              </a:rPr>
              <a:t> </a:t>
            </a:r>
          </a:p>
          <a:p>
            <a:pPr lvl="1"/>
            <a:r>
              <a:rPr lang="en-IN" i="1" dirty="0" smtClean="0">
                <a:latin typeface="Times New Roman" pitchFamily="18" charset="0"/>
                <a:cs typeface="Times New Roman" pitchFamily="18" charset="0"/>
              </a:rPr>
              <a:t>security protection</a:t>
            </a:r>
            <a:endParaRPr lang="en-IN" dirty="0" smtClean="0">
              <a:latin typeface="Times New Roman" pitchFamily="18" charset="0"/>
              <a:cs typeface="Times New Roman" pitchFamily="18" charset="0"/>
            </a:endParaRPr>
          </a:p>
          <a:p>
            <a:pPr lvl="0"/>
            <a:endParaRPr lang="en-IN" dirty="0">
              <a:latin typeface="Times New Roman" pitchFamily="18" charset="0"/>
              <a:cs typeface="Times New Roman" pitchFamily="18" charset="0"/>
            </a:endParaRPr>
          </a:p>
          <a:p>
            <a:pPr lvl="0"/>
            <a:r>
              <a:rPr lang="en-IN" dirty="0">
                <a:latin typeface="Times New Roman" pitchFamily="18" charset="0"/>
                <a:cs typeface="Times New Roman" pitchFamily="18" charset="0"/>
              </a:rPr>
              <a:t> </a:t>
            </a:r>
            <a:r>
              <a:rPr lang="en-IN" b="1" dirty="0">
                <a:latin typeface="Times New Roman" pitchFamily="18" charset="0"/>
                <a:cs typeface="Times New Roman" pitchFamily="18" charset="0"/>
              </a:rPr>
              <a:t>Maintaining it over a long period of time </a:t>
            </a:r>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lstStyle/>
          <a:p>
            <a:pPr marL="82296" lvl="0" indent="0" algn="just">
              <a:buNone/>
            </a:pPr>
            <a:r>
              <a:rPr lang="en-IN" dirty="0" smtClean="0"/>
              <a:t>4) </a:t>
            </a:r>
            <a:r>
              <a:rPr lang="en-IN" sz="2400" b="1" dirty="0">
                <a:latin typeface="Times New Roman" pitchFamily="18" charset="0"/>
                <a:cs typeface="Times New Roman" pitchFamily="18" charset="0"/>
              </a:rPr>
              <a:t>M:N (Many to Many) </a:t>
            </a:r>
            <a:r>
              <a:rPr lang="en-IN" sz="2400" dirty="0">
                <a:latin typeface="Times New Roman" pitchFamily="18" charset="0"/>
                <a:cs typeface="Times New Roman" pitchFamily="18" charset="0"/>
              </a:rPr>
              <a:t>: An entity in set A can be associated with any number (zero or more) of entities in set B and an entity in set B can be associated with any number (zero or more) of entities in set A.</a:t>
            </a:r>
          </a:p>
          <a:p>
            <a:pPr marL="82296" indent="0">
              <a:buNone/>
            </a:pPr>
            <a:endParaRPr lang="en-IN" dirty="0"/>
          </a:p>
        </p:txBody>
      </p:sp>
      <p:pic>
        <p:nvPicPr>
          <p:cNvPr id="4" name="Picture 3"/>
          <p:cNvPicPr>
            <a:picLocks noChangeAspect="1"/>
          </p:cNvPicPr>
          <p:nvPr/>
        </p:nvPicPr>
        <p:blipFill>
          <a:blip r:embed="rId2"/>
          <a:stretch>
            <a:fillRect/>
          </a:stretch>
        </p:blipFill>
        <p:spPr>
          <a:xfrm>
            <a:off x="1350645" y="2995930"/>
            <a:ext cx="7521575" cy="1945238"/>
          </a:xfrm>
          <a:prstGeom prst="rect">
            <a:avLst/>
          </a:prstGeom>
        </p:spPr>
      </p:pic>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a:bodyPr>
          <a:lstStyle/>
          <a:p>
            <a:pPr marL="82296" indent="0" algn="just">
              <a:buNone/>
            </a:pPr>
            <a:r>
              <a:rPr lang="en-IN" sz="2800" b="1" u="sng" dirty="0">
                <a:latin typeface="Times New Roman" pitchFamily="18" charset="0"/>
                <a:cs typeface="Times New Roman" pitchFamily="18" charset="0"/>
              </a:rPr>
              <a:t>Participation Constraints and Existence Dependencies </a:t>
            </a:r>
            <a:endParaRPr lang="en-IN" sz="2800" u="sng" dirty="0">
              <a:latin typeface="Times New Roman" pitchFamily="18" charset="0"/>
              <a:cs typeface="Times New Roman" pitchFamily="18" charset="0"/>
            </a:endParaRPr>
          </a:p>
          <a:p>
            <a:pPr marL="82296" indent="0" algn="just">
              <a:buNone/>
            </a:pPr>
            <a:endParaRPr lang="en-IN" sz="2800" dirty="0">
              <a:latin typeface="Times New Roman" pitchFamily="18" charset="0"/>
              <a:cs typeface="Times New Roman" pitchFamily="18" charset="0"/>
            </a:endParaRPr>
          </a:p>
          <a:p>
            <a:pPr marL="82296" indent="0" algn="just">
              <a:buNone/>
            </a:pPr>
            <a:r>
              <a:rPr lang="en-IN" sz="2800" dirty="0">
                <a:latin typeface="Times New Roman" pitchFamily="18" charset="0"/>
                <a:cs typeface="Times New Roman" pitchFamily="18" charset="0"/>
              </a:rPr>
              <a:t>The </a:t>
            </a:r>
            <a:r>
              <a:rPr lang="en-IN" sz="2800" b="1" dirty="0">
                <a:latin typeface="Times New Roman" pitchFamily="18" charset="0"/>
                <a:cs typeface="Times New Roman" pitchFamily="18" charset="0"/>
              </a:rPr>
              <a:t>participation constraint </a:t>
            </a:r>
            <a:r>
              <a:rPr lang="en-IN" sz="2800" dirty="0">
                <a:latin typeface="Times New Roman" pitchFamily="18" charset="0"/>
                <a:cs typeface="Times New Roman" pitchFamily="18" charset="0"/>
              </a:rPr>
              <a:t>specifies whether the existence of an entity depends on its being related to another entity via the relationship type. </a:t>
            </a:r>
          </a:p>
          <a:p>
            <a:pPr marL="82296" indent="0" algn="just">
              <a:buNone/>
            </a:pPr>
            <a:r>
              <a:rPr lang="en-IN" sz="2800" dirty="0" smtClean="0">
                <a:latin typeface="Times New Roman" pitchFamily="18" charset="0"/>
                <a:cs typeface="Times New Roman" pitchFamily="18" charset="0"/>
              </a:rPr>
              <a:t> </a:t>
            </a:r>
            <a:endParaRPr lang="en-IN" sz="2800" dirty="0">
              <a:latin typeface="Times New Roman" pitchFamily="18" charset="0"/>
              <a:cs typeface="Times New Roman" pitchFamily="18" charset="0"/>
            </a:endParaRPr>
          </a:p>
          <a:p>
            <a:pPr marL="82296" indent="0" algn="just">
              <a:buNone/>
            </a:pPr>
            <a:r>
              <a:rPr lang="en-IN" sz="2800" dirty="0">
                <a:latin typeface="Times New Roman" pitchFamily="18" charset="0"/>
                <a:cs typeface="Times New Roman" pitchFamily="18" charset="0"/>
              </a:rPr>
              <a:t>There are two types of participation constraints—</a:t>
            </a:r>
          </a:p>
          <a:p>
            <a:pPr marL="365125" lvl="0" indent="534988" algn="just"/>
            <a:r>
              <a:rPr lang="en-IN" sz="2800" b="1" dirty="0">
                <a:latin typeface="Times New Roman" pitchFamily="18" charset="0"/>
                <a:cs typeface="Times New Roman" pitchFamily="18" charset="0"/>
              </a:rPr>
              <a:t>Total </a:t>
            </a:r>
            <a:r>
              <a:rPr lang="en-IN" sz="2800" b="1" dirty="0" smtClean="0">
                <a:latin typeface="Times New Roman" pitchFamily="18" charset="0"/>
                <a:cs typeface="Times New Roman" pitchFamily="18" charset="0"/>
              </a:rPr>
              <a:t>Participation And </a:t>
            </a:r>
            <a:endParaRPr lang="en-IN" sz="2800" dirty="0">
              <a:latin typeface="Times New Roman" pitchFamily="18" charset="0"/>
              <a:cs typeface="Times New Roman" pitchFamily="18" charset="0"/>
            </a:endParaRPr>
          </a:p>
          <a:p>
            <a:pPr marL="365125" lvl="0" indent="534988" algn="just"/>
            <a:r>
              <a:rPr lang="en-IN" sz="2800" b="1" dirty="0" smtClean="0">
                <a:latin typeface="Times New Roman" pitchFamily="18" charset="0"/>
                <a:cs typeface="Times New Roman" pitchFamily="18" charset="0"/>
              </a:rPr>
              <a:t>Partial Participation</a:t>
            </a:r>
            <a:endParaRPr lang="en-IN" sz="2800" dirty="0">
              <a:latin typeface="Times New Roman" pitchFamily="18" charset="0"/>
              <a:cs typeface="Times New Roman" pitchFamily="18" charset="0"/>
            </a:endParaRPr>
          </a:p>
          <a:p>
            <a:endParaRPr lang="en-IN" dirty="0"/>
          </a:p>
          <a:p>
            <a:pPr marL="82296" lvl="0" indent="0" algn="just">
              <a:buNone/>
            </a:pPr>
            <a:endParaRPr lang="en-IN" dirty="0"/>
          </a:p>
        </p:txBody>
      </p:sp>
    </p:spTree>
    <p:extLst>
      <p:ext uri="{BB962C8B-B14F-4D97-AF65-F5344CB8AC3E}">
        <p14:creationId xmlns:p14="http://schemas.microsoft.com/office/powerpoint/2010/main" val="12912956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a:bodyPr>
          <a:lstStyle/>
          <a:p>
            <a:pPr marL="82296" lvl="0" indent="0" algn="just">
              <a:buNone/>
            </a:pPr>
            <a:r>
              <a:rPr lang="en-IN" sz="2200" b="1" dirty="0">
                <a:latin typeface="Times New Roman" pitchFamily="18" charset="0"/>
                <a:cs typeface="Times New Roman" pitchFamily="18" charset="0"/>
              </a:rPr>
              <a:t>Total participation</a:t>
            </a:r>
            <a:r>
              <a:rPr lang="en-IN" sz="2200" dirty="0">
                <a:latin typeface="Times New Roman" pitchFamily="18" charset="0"/>
                <a:cs typeface="Times New Roman" pitchFamily="18" charset="0"/>
              </a:rPr>
              <a:t> : The participation of EMPLOYEE in WORKS_FOR is called </a:t>
            </a:r>
            <a:r>
              <a:rPr lang="en-IN" sz="2200" b="1" dirty="0">
                <a:latin typeface="Times New Roman" pitchFamily="18" charset="0"/>
                <a:cs typeface="Times New Roman" pitchFamily="18" charset="0"/>
              </a:rPr>
              <a:t>total participation</a:t>
            </a:r>
            <a:r>
              <a:rPr lang="en-IN" sz="2200" dirty="0">
                <a:latin typeface="Times New Roman" pitchFamily="18" charset="0"/>
                <a:cs typeface="Times New Roman" pitchFamily="18" charset="0"/>
              </a:rPr>
              <a:t>, meaning that every entity in </a:t>
            </a:r>
            <a:r>
              <a:rPr lang="en-IN" sz="2200" i="1" dirty="0">
                <a:latin typeface="Times New Roman" pitchFamily="18" charset="0"/>
                <a:cs typeface="Times New Roman" pitchFamily="18" charset="0"/>
              </a:rPr>
              <a:t>the total set </a:t>
            </a:r>
            <a:r>
              <a:rPr lang="en-IN" sz="2200" dirty="0">
                <a:latin typeface="Times New Roman" pitchFamily="18" charset="0"/>
                <a:cs typeface="Times New Roman" pitchFamily="18" charset="0"/>
              </a:rPr>
              <a:t>of employee entities must be related to a department entity via WORKS_FOR. Total participation is also called </a:t>
            </a:r>
            <a:r>
              <a:rPr lang="en-IN" sz="2200" b="1" dirty="0">
                <a:latin typeface="Times New Roman" pitchFamily="18" charset="0"/>
                <a:cs typeface="Times New Roman" pitchFamily="18" charset="0"/>
              </a:rPr>
              <a:t>existence dependency</a:t>
            </a:r>
            <a:r>
              <a:rPr lang="en-IN" sz="2200" dirty="0">
                <a:latin typeface="Times New Roman" pitchFamily="18" charset="0"/>
                <a:cs typeface="Times New Roman" pitchFamily="18" charset="0"/>
              </a:rPr>
              <a:t>.</a:t>
            </a:r>
          </a:p>
          <a:p>
            <a:pPr marL="82296" indent="0" algn="just">
              <a:buNone/>
            </a:pPr>
            <a:r>
              <a:rPr lang="en-IN" sz="2200" dirty="0">
                <a:latin typeface="Times New Roman" pitchFamily="18" charset="0"/>
                <a:cs typeface="Times New Roman" pitchFamily="18" charset="0"/>
              </a:rPr>
              <a:t> </a:t>
            </a:r>
          </a:p>
          <a:p>
            <a:pPr marL="82296" lvl="0" indent="0" algn="just">
              <a:buNone/>
            </a:pPr>
            <a:r>
              <a:rPr lang="en-IN" sz="2200" b="1" dirty="0">
                <a:latin typeface="Times New Roman" pitchFamily="18" charset="0"/>
                <a:cs typeface="Times New Roman" pitchFamily="18" charset="0"/>
              </a:rPr>
              <a:t>Partial </a:t>
            </a:r>
            <a:r>
              <a:rPr lang="en-IN" sz="2200" b="1" dirty="0" err="1">
                <a:latin typeface="Times New Roman" pitchFamily="18" charset="0"/>
                <a:cs typeface="Times New Roman" pitchFamily="18" charset="0"/>
              </a:rPr>
              <a:t>Participaion</a:t>
            </a:r>
            <a:r>
              <a:rPr lang="en-IN" sz="2200" b="1" dirty="0">
                <a:latin typeface="Times New Roman" pitchFamily="18" charset="0"/>
                <a:cs typeface="Times New Roman" pitchFamily="18" charset="0"/>
              </a:rPr>
              <a:t> :</a:t>
            </a:r>
            <a:r>
              <a:rPr lang="en-IN" sz="2200" dirty="0">
                <a:latin typeface="Times New Roman" pitchFamily="18" charset="0"/>
                <a:cs typeface="Times New Roman" pitchFamily="18" charset="0"/>
              </a:rPr>
              <a:t>, meaning that </a:t>
            </a:r>
            <a:r>
              <a:rPr lang="en-IN" sz="2200" i="1" dirty="0">
                <a:latin typeface="Times New Roman" pitchFamily="18" charset="0"/>
                <a:cs typeface="Times New Roman" pitchFamily="18" charset="0"/>
              </a:rPr>
              <a:t>some </a:t>
            </a:r>
            <a:r>
              <a:rPr lang="en-IN" sz="2200" dirty="0">
                <a:latin typeface="Times New Roman" pitchFamily="18" charset="0"/>
                <a:cs typeface="Times New Roman" pitchFamily="18" charset="0"/>
              </a:rPr>
              <a:t>or </a:t>
            </a:r>
            <a:r>
              <a:rPr lang="en-IN" sz="2200" i="1" dirty="0">
                <a:latin typeface="Times New Roman" pitchFamily="18" charset="0"/>
                <a:cs typeface="Times New Roman" pitchFamily="18" charset="0"/>
              </a:rPr>
              <a:t>part of the set of </a:t>
            </a:r>
            <a:r>
              <a:rPr lang="en-IN" sz="2200" dirty="0">
                <a:latin typeface="Times New Roman" pitchFamily="18" charset="0"/>
                <a:cs typeface="Times New Roman" pitchFamily="18" charset="0"/>
              </a:rPr>
              <a:t>employee entities are related to some entity</a:t>
            </a:r>
          </a:p>
          <a:p>
            <a:pPr marL="82296" indent="0" algn="just">
              <a:buNone/>
            </a:pPr>
            <a:endParaRPr lang="en-IN" sz="2200" dirty="0" smtClean="0">
              <a:latin typeface="Times New Roman" pitchFamily="18" charset="0"/>
              <a:cs typeface="Times New Roman" pitchFamily="18" charset="0"/>
            </a:endParaRPr>
          </a:p>
          <a:p>
            <a:pPr marL="82296" indent="0" algn="just">
              <a:buNone/>
            </a:pPr>
            <a:r>
              <a:rPr lang="en-IN" sz="2200" dirty="0" smtClean="0">
                <a:latin typeface="Times New Roman" pitchFamily="18" charset="0"/>
                <a:cs typeface="Times New Roman" pitchFamily="18" charset="0"/>
              </a:rPr>
              <a:t>The </a:t>
            </a:r>
            <a:r>
              <a:rPr lang="en-IN" sz="2200" dirty="0">
                <a:latin typeface="Times New Roman" pitchFamily="18" charset="0"/>
                <a:cs typeface="Times New Roman" pitchFamily="18" charset="0"/>
              </a:rPr>
              <a:t>cardinality ratio and participation constraints together, is called </a:t>
            </a:r>
            <a:r>
              <a:rPr lang="en-IN" sz="2200" b="1" dirty="0">
                <a:latin typeface="Times New Roman" pitchFamily="18" charset="0"/>
                <a:cs typeface="Times New Roman" pitchFamily="18" charset="0"/>
              </a:rPr>
              <a:t>structural constraints</a:t>
            </a:r>
            <a:r>
              <a:rPr lang="en-IN" sz="2200" dirty="0">
                <a:latin typeface="Times New Roman" pitchFamily="18" charset="0"/>
                <a:cs typeface="Times New Roman" pitchFamily="18" charset="0"/>
              </a:rPr>
              <a:t> of a relationship type.</a:t>
            </a:r>
          </a:p>
          <a:p>
            <a:pPr marL="82296" indent="0" algn="just">
              <a:buNone/>
            </a:pPr>
            <a:r>
              <a:rPr lang="en-IN" sz="2200" dirty="0">
                <a:latin typeface="Times New Roman" pitchFamily="18" charset="0"/>
                <a:cs typeface="Times New Roman" pitchFamily="18" charset="0"/>
              </a:rPr>
              <a:t> </a:t>
            </a:r>
          </a:p>
          <a:p>
            <a:pPr marL="82296" indent="0" algn="just">
              <a:buNone/>
            </a:pPr>
            <a:r>
              <a:rPr lang="en-IN" sz="2200" dirty="0">
                <a:latin typeface="Times New Roman" pitchFamily="18" charset="0"/>
                <a:cs typeface="Times New Roman" pitchFamily="18" charset="0"/>
              </a:rPr>
              <a:t>In ER diagrams, total participation (or existence dependency) is displayed as a </a:t>
            </a:r>
            <a:r>
              <a:rPr lang="en-IN" sz="2200" b="1" dirty="0">
                <a:latin typeface="Times New Roman" pitchFamily="18" charset="0"/>
                <a:cs typeface="Times New Roman" pitchFamily="18" charset="0"/>
              </a:rPr>
              <a:t>double line </a:t>
            </a:r>
            <a:r>
              <a:rPr lang="en-IN" sz="2200" dirty="0">
                <a:latin typeface="Times New Roman" pitchFamily="18" charset="0"/>
                <a:cs typeface="Times New Roman" pitchFamily="18" charset="0"/>
              </a:rPr>
              <a:t>connecting the participating entity type to the relationship, whereas partial participation is represented by a </a:t>
            </a:r>
            <a:r>
              <a:rPr lang="en-IN" sz="2200" b="1" dirty="0">
                <a:latin typeface="Times New Roman" pitchFamily="18" charset="0"/>
                <a:cs typeface="Times New Roman" pitchFamily="18" charset="0"/>
              </a:rPr>
              <a:t>single line</a:t>
            </a:r>
            <a:r>
              <a:rPr lang="en-IN" sz="2200" dirty="0">
                <a:latin typeface="Times New Roman" pitchFamily="18" charset="0"/>
                <a:cs typeface="Times New Roman" pitchFamily="18" charset="0"/>
              </a:rPr>
              <a:t>. </a:t>
            </a:r>
          </a:p>
          <a:p>
            <a:endParaRPr lang="en-IN" dirty="0"/>
          </a:p>
          <a:p>
            <a:pPr marL="82296" lvl="0" indent="0" algn="just">
              <a:buNone/>
            </a:pPr>
            <a:endParaRPr lang="en-IN" dirty="0"/>
          </a:p>
        </p:txBody>
      </p:sp>
    </p:spTree>
    <p:extLst>
      <p:ext uri="{BB962C8B-B14F-4D97-AF65-F5344CB8AC3E}">
        <p14:creationId xmlns:p14="http://schemas.microsoft.com/office/powerpoint/2010/main" val="12912956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627784" y="885824"/>
            <a:ext cx="5256584" cy="5783535"/>
          </a:xfrm>
          <a:prstGeom prst="rect">
            <a:avLst/>
          </a:prstGeom>
        </p:spPr>
      </p:pic>
      <p:sp>
        <p:nvSpPr>
          <p:cNvPr id="2" name="Rectangle 1"/>
          <p:cNvSpPr/>
          <p:nvPr/>
        </p:nvSpPr>
        <p:spPr>
          <a:xfrm>
            <a:off x="1259632" y="260648"/>
            <a:ext cx="6336704" cy="461665"/>
          </a:xfrm>
          <a:prstGeom prst="rect">
            <a:avLst/>
          </a:prstGeom>
        </p:spPr>
        <p:txBody>
          <a:bodyPr wrap="square">
            <a:spAutoFit/>
          </a:bodyPr>
          <a:lstStyle/>
          <a:p>
            <a:r>
              <a:rPr lang="en-IN" sz="2400" b="1" u="sng" dirty="0">
                <a:latin typeface="Times New Roman" pitchFamily="18" charset="0"/>
                <a:cs typeface="Times New Roman" pitchFamily="18" charset="0"/>
              </a:rPr>
              <a:t>Notations for ER Diagram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2912956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a:bodyPr>
          <a:lstStyle/>
          <a:p>
            <a:pPr marL="82296" lvl="0" indent="0" algn="ctr">
              <a:buNone/>
            </a:pPr>
            <a:endParaRPr lang="en-IN" sz="4400" b="1" dirty="0" smtClean="0">
              <a:solidFill>
                <a:srgbClr val="0000CC"/>
              </a:solidFill>
              <a:latin typeface="Times New Roman" pitchFamily="18" charset="0"/>
              <a:cs typeface="Times New Roman" pitchFamily="18" charset="0"/>
            </a:endParaRPr>
          </a:p>
          <a:p>
            <a:pPr marL="82296" lvl="0" indent="0" algn="ctr">
              <a:buNone/>
            </a:pPr>
            <a:endParaRPr lang="en-IN" sz="4400" b="1" dirty="0">
              <a:solidFill>
                <a:srgbClr val="0000CC"/>
              </a:solidFill>
              <a:latin typeface="Times New Roman" pitchFamily="18" charset="0"/>
              <a:cs typeface="Times New Roman" pitchFamily="18" charset="0"/>
            </a:endParaRPr>
          </a:p>
          <a:p>
            <a:pPr marL="82296" lvl="0" indent="0" algn="ctr">
              <a:buNone/>
            </a:pPr>
            <a:endParaRPr lang="en-IN" sz="4400" b="1" dirty="0" smtClean="0">
              <a:solidFill>
                <a:srgbClr val="0000CC"/>
              </a:solidFill>
              <a:latin typeface="Times New Roman" pitchFamily="18" charset="0"/>
              <a:cs typeface="Times New Roman" pitchFamily="18" charset="0"/>
            </a:endParaRPr>
          </a:p>
          <a:p>
            <a:pPr marL="82296" lvl="0" indent="0" algn="ctr">
              <a:buNone/>
            </a:pPr>
            <a:endParaRPr lang="en-IN" sz="800" b="1" dirty="0">
              <a:solidFill>
                <a:srgbClr val="0000CC"/>
              </a:solidFill>
              <a:latin typeface="Times New Roman" pitchFamily="18" charset="0"/>
              <a:cs typeface="Times New Roman" pitchFamily="18" charset="0"/>
            </a:endParaRPr>
          </a:p>
          <a:p>
            <a:pPr marL="82296" lvl="0" indent="0" algn="ctr">
              <a:buNone/>
            </a:pPr>
            <a:r>
              <a:rPr lang="en-IN" sz="4400" b="1" dirty="0" smtClean="0">
                <a:solidFill>
                  <a:srgbClr val="0000CC"/>
                </a:solidFill>
                <a:latin typeface="Times New Roman" pitchFamily="18" charset="0"/>
                <a:cs typeface="Times New Roman" pitchFamily="18" charset="0"/>
              </a:rPr>
              <a:t>ER - Diagram</a:t>
            </a:r>
            <a:endParaRPr lang="en-IN" sz="4400" b="1" dirty="0">
              <a:solidFill>
                <a:srgbClr val="0000CC"/>
              </a:solidFill>
              <a:latin typeface="Times New Roman" pitchFamily="18" charset="0"/>
              <a:cs typeface="Times New Roman" pitchFamily="18" charset="0"/>
            </a:endParaRPr>
          </a:p>
        </p:txBody>
      </p:sp>
    </p:spTree>
    <p:extLst>
      <p:ext uri="{BB962C8B-B14F-4D97-AF65-F5344CB8AC3E}">
        <p14:creationId xmlns:p14="http://schemas.microsoft.com/office/powerpoint/2010/main" val="12912956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a:bodyPr>
          <a:lstStyle/>
          <a:p>
            <a:pPr marL="82296" indent="0" algn="just">
              <a:buNone/>
            </a:pPr>
            <a:r>
              <a:rPr lang="en-IN" sz="2400" b="1" u="sng" dirty="0" smtClean="0">
                <a:latin typeface="Times New Roman" pitchFamily="18" charset="0"/>
                <a:cs typeface="Times New Roman" pitchFamily="18" charset="0"/>
              </a:rPr>
              <a:t>Entity–relationship </a:t>
            </a:r>
            <a:r>
              <a:rPr lang="en-IN" sz="2400" b="1" u="sng" dirty="0">
                <a:latin typeface="Times New Roman" pitchFamily="18" charset="0"/>
                <a:cs typeface="Times New Roman" pitchFamily="18" charset="0"/>
              </a:rPr>
              <a:t>model (ER </a:t>
            </a:r>
            <a:r>
              <a:rPr lang="en-IN" sz="2400" b="1" u="sng" dirty="0" smtClean="0">
                <a:latin typeface="Times New Roman" pitchFamily="18" charset="0"/>
                <a:cs typeface="Times New Roman" pitchFamily="18" charset="0"/>
              </a:rPr>
              <a:t>model)</a:t>
            </a:r>
            <a:r>
              <a:rPr lang="en-IN" sz="2400" u="sng"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 It describes </a:t>
            </a:r>
            <a:r>
              <a:rPr lang="en-IN" sz="2400" dirty="0">
                <a:latin typeface="Times New Roman" pitchFamily="18" charset="0"/>
                <a:cs typeface="Times New Roman" pitchFamily="18" charset="0"/>
              </a:rPr>
              <a:t>the structure of a database with the help of a diagram, which is known as </a:t>
            </a:r>
            <a:r>
              <a:rPr lang="en-IN" sz="2400" b="1" dirty="0">
                <a:latin typeface="Times New Roman" pitchFamily="18" charset="0"/>
                <a:cs typeface="Times New Roman" pitchFamily="18" charset="0"/>
              </a:rPr>
              <a:t>Entity Relationship Diagram (ER Diagram)</a:t>
            </a:r>
            <a:r>
              <a:rPr lang="en-IN" sz="2400" dirty="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An </a:t>
            </a:r>
            <a:r>
              <a:rPr lang="en-IN" sz="2400" dirty="0">
                <a:latin typeface="Times New Roman" pitchFamily="18" charset="0"/>
                <a:cs typeface="Times New Roman" pitchFamily="18" charset="0"/>
              </a:rPr>
              <a:t>ER model is a design or blueprint of a database that can later be implemented as a database. </a:t>
            </a:r>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main components of E-R model are: entity set and relationship set.</a:t>
            </a:r>
          </a:p>
          <a:p>
            <a:pPr marL="82296" lvl="0" indent="0" algn="just">
              <a:buNone/>
            </a:pPr>
            <a:endParaRPr lang="en-IN" sz="24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1691681" y="3222661"/>
            <a:ext cx="6428382" cy="3158667"/>
          </a:xfrm>
          <a:prstGeom prst="rect">
            <a:avLst/>
          </a:prstGeom>
        </p:spPr>
      </p:pic>
    </p:spTree>
    <p:extLst>
      <p:ext uri="{BB962C8B-B14F-4D97-AF65-F5344CB8AC3E}">
        <p14:creationId xmlns:p14="http://schemas.microsoft.com/office/powerpoint/2010/main" val="12912956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a:bodyPr>
          <a:lstStyle/>
          <a:p>
            <a:pPr marL="82296" indent="0" algn="just">
              <a:buNone/>
            </a:pPr>
            <a:r>
              <a:rPr lang="en-IN" sz="2600" b="1" u="sng" dirty="0">
                <a:latin typeface="Times New Roman" pitchFamily="18" charset="0"/>
                <a:cs typeface="Times New Roman" pitchFamily="18" charset="0"/>
              </a:rPr>
              <a:t>Notations and </a:t>
            </a:r>
            <a:r>
              <a:rPr lang="en-IN" sz="2600" b="1" u="sng" dirty="0" smtClean="0">
                <a:latin typeface="Times New Roman" pitchFamily="18" charset="0"/>
                <a:cs typeface="Times New Roman" pitchFamily="18" charset="0"/>
              </a:rPr>
              <a:t>their </a:t>
            </a:r>
            <a:r>
              <a:rPr lang="en-IN" sz="2600" b="1" u="sng" dirty="0">
                <a:latin typeface="Times New Roman" pitchFamily="18" charset="0"/>
                <a:cs typeface="Times New Roman" pitchFamily="18" charset="0"/>
              </a:rPr>
              <a:t>meaning in an E-R Diagram:</a:t>
            </a:r>
          </a:p>
          <a:p>
            <a:pPr marL="82296" indent="0" algn="just">
              <a:buNone/>
            </a:pPr>
            <a:r>
              <a:rPr lang="en-IN" sz="2600" b="1" i="1" dirty="0">
                <a:latin typeface="Times New Roman" pitchFamily="18" charset="0"/>
                <a:cs typeface="Times New Roman" pitchFamily="18" charset="0"/>
              </a:rPr>
              <a:t> </a:t>
            </a:r>
            <a:endParaRPr lang="en-IN" sz="2600" dirty="0">
              <a:latin typeface="Times New Roman" pitchFamily="18" charset="0"/>
              <a:cs typeface="Times New Roman" pitchFamily="18" charset="0"/>
            </a:endParaRPr>
          </a:p>
          <a:p>
            <a:pPr marL="82296" lvl="0" indent="0" algn="just">
              <a:buNone/>
            </a:pPr>
            <a:endParaRPr lang="en-IN" dirty="0"/>
          </a:p>
        </p:txBody>
      </p:sp>
      <p:sp>
        <p:nvSpPr>
          <p:cNvPr id="4" name="TextBox 3"/>
          <p:cNvSpPr txBox="1"/>
          <p:nvPr/>
        </p:nvSpPr>
        <p:spPr>
          <a:xfrm>
            <a:off x="1043609" y="908720"/>
            <a:ext cx="4608512" cy="5016758"/>
          </a:xfrm>
          <a:prstGeom prst="rect">
            <a:avLst/>
          </a:prstGeom>
          <a:noFill/>
        </p:spPr>
        <p:txBody>
          <a:bodyPr wrap="square" rtlCol="0">
            <a:spAutoFit/>
          </a:bodyPr>
          <a:lstStyle/>
          <a:p>
            <a:pPr marL="82296" indent="0" algn="just">
              <a:lnSpc>
                <a:spcPct val="150000"/>
              </a:lnSpc>
              <a:buNone/>
            </a:pPr>
            <a:r>
              <a:rPr lang="en-IN" sz="2000" b="1" dirty="0">
                <a:latin typeface="Times New Roman" pitchFamily="18" charset="0"/>
                <a:cs typeface="Times New Roman" pitchFamily="18" charset="0"/>
              </a:rPr>
              <a:t>Rectangle:</a:t>
            </a:r>
            <a:r>
              <a:rPr lang="en-IN" sz="2000" dirty="0">
                <a:latin typeface="Times New Roman" pitchFamily="18" charset="0"/>
                <a:cs typeface="Times New Roman" pitchFamily="18" charset="0"/>
              </a:rPr>
              <a:t> Represents Entity sets.</a:t>
            </a:r>
          </a:p>
          <a:p>
            <a:pPr marL="82296" indent="0" algn="just">
              <a:lnSpc>
                <a:spcPct val="150000"/>
              </a:lnSpc>
              <a:buNone/>
            </a:pPr>
            <a:r>
              <a:rPr lang="en-IN" sz="2000" b="1" dirty="0">
                <a:latin typeface="Times New Roman" pitchFamily="18" charset="0"/>
                <a:cs typeface="Times New Roman" pitchFamily="18" charset="0"/>
              </a:rPr>
              <a:t>Ellipses</a:t>
            </a:r>
            <a:r>
              <a:rPr lang="en-IN" sz="2000" dirty="0">
                <a:latin typeface="Times New Roman" pitchFamily="18" charset="0"/>
                <a:cs typeface="Times New Roman" pitchFamily="18" charset="0"/>
              </a:rPr>
              <a:t>: Attributes</a:t>
            </a:r>
          </a:p>
          <a:p>
            <a:pPr marL="82296" indent="0" algn="just">
              <a:lnSpc>
                <a:spcPct val="150000"/>
              </a:lnSpc>
              <a:buNone/>
            </a:pPr>
            <a:r>
              <a:rPr lang="en-IN" sz="2000" b="1" dirty="0">
                <a:latin typeface="Times New Roman" pitchFamily="18" charset="0"/>
                <a:cs typeface="Times New Roman" pitchFamily="18" charset="0"/>
              </a:rPr>
              <a:t>Diamonds</a:t>
            </a:r>
            <a:r>
              <a:rPr lang="en-IN" sz="2000" dirty="0">
                <a:latin typeface="Times New Roman" pitchFamily="18" charset="0"/>
                <a:cs typeface="Times New Roman" pitchFamily="18" charset="0"/>
              </a:rPr>
              <a:t>: Relationship Set</a:t>
            </a:r>
          </a:p>
          <a:p>
            <a:pPr marL="82296" indent="0" algn="just">
              <a:lnSpc>
                <a:spcPct val="150000"/>
              </a:lnSpc>
              <a:buNone/>
            </a:pPr>
            <a:r>
              <a:rPr lang="en-IN" sz="2000" b="1" dirty="0">
                <a:latin typeface="Times New Roman" pitchFamily="18" charset="0"/>
                <a:cs typeface="Times New Roman" pitchFamily="18" charset="0"/>
              </a:rPr>
              <a:t>Lines:</a:t>
            </a:r>
            <a:r>
              <a:rPr lang="en-IN" sz="2000" dirty="0">
                <a:latin typeface="Times New Roman" pitchFamily="18" charset="0"/>
                <a:cs typeface="Times New Roman" pitchFamily="18" charset="0"/>
              </a:rPr>
              <a:t> They link attributes to Entity Sets and Entity sets to Relationship Set</a:t>
            </a:r>
          </a:p>
          <a:p>
            <a:pPr marL="82296" indent="0" algn="just">
              <a:lnSpc>
                <a:spcPct val="150000"/>
              </a:lnSpc>
              <a:buNone/>
            </a:pPr>
            <a:r>
              <a:rPr lang="en-IN" sz="2000" b="1" dirty="0">
                <a:latin typeface="Times New Roman" pitchFamily="18" charset="0"/>
                <a:cs typeface="Times New Roman" pitchFamily="18" charset="0"/>
              </a:rPr>
              <a:t>Double Ellipses:</a:t>
            </a:r>
            <a:r>
              <a:rPr lang="en-IN" sz="2000" dirty="0">
                <a:latin typeface="Times New Roman" pitchFamily="18" charset="0"/>
                <a:cs typeface="Times New Roman" pitchFamily="18" charset="0"/>
              </a:rPr>
              <a:t> Multivalued Attributes </a:t>
            </a:r>
          </a:p>
          <a:p>
            <a:pPr marL="82296" indent="0" algn="just">
              <a:lnSpc>
                <a:spcPct val="150000"/>
              </a:lnSpc>
              <a:buNone/>
            </a:pPr>
            <a:r>
              <a:rPr lang="en-IN" sz="2000" b="1" dirty="0">
                <a:latin typeface="Times New Roman" pitchFamily="18" charset="0"/>
                <a:cs typeface="Times New Roman" pitchFamily="18" charset="0"/>
              </a:rPr>
              <a:t>Dashed Ellipses</a:t>
            </a:r>
            <a:r>
              <a:rPr lang="en-IN" sz="2000" dirty="0">
                <a:latin typeface="Times New Roman" pitchFamily="18" charset="0"/>
                <a:cs typeface="Times New Roman" pitchFamily="18" charset="0"/>
              </a:rPr>
              <a:t>: Derived Attributes</a:t>
            </a:r>
          </a:p>
          <a:p>
            <a:pPr marL="82296" indent="0" algn="just">
              <a:lnSpc>
                <a:spcPct val="150000"/>
              </a:lnSpc>
              <a:buNone/>
            </a:pPr>
            <a:r>
              <a:rPr lang="en-IN" sz="2000" b="1" dirty="0">
                <a:latin typeface="Times New Roman" pitchFamily="18" charset="0"/>
                <a:cs typeface="Times New Roman" pitchFamily="18" charset="0"/>
              </a:rPr>
              <a:t>Double Rectangles</a:t>
            </a:r>
            <a:r>
              <a:rPr lang="en-IN" sz="2000" dirty="0">
                <a:latin typeface="Times New Roman" pitchFamily="18" charset="0"/>
                <a:cs typeface="Times New Roman" pitchFamily="18" charset="0"/>
              </a:rPr>
              <a:t>: Weak Entity Sets</a:t>
            </a:r>
          </a:p>
          <a:p>
            <a:pPr marL="82296" indent="0" algn="just">
              <a:lnSpc>
                <a:spcPct val="150000"/>
              </a:lnSpc>
              <a:buNone/>
            </a:pPr>
            <a:r>
              <a:rPr lang="en-IN" sz="2000" b="1" dirty="0">
                <a:latin typeface="Times New Roman" pitchFamily="18" charset="0"/>
                <a:cs typeface="Times New Roman" pitchFamily="18" charset="0"/>
              </a:rPr>
              <a:t>Double Lines</a:t>
            </a:r>
            <a:r>
              <a:rPr lang="en-IN" sz="2000" dirty="0">
                <a:latin typeface="Times New Roman" pitchFamily="18" charset="0"/>
                <a:cs typeface="Times New Roman" pitchFamily="18" charset="0"/>
              </a:rPr>
              <a:t>: Total participation of an entity in a relationship set.</a:t>
            </a:r>
          </a:p>
          <a:p>
            <a:endParaRPr lang="en-IN" sz="2000" dirty="0"/>
          </a:p>
        </p:txBody>
      </p:sp>
      <p:pic>
        <p:nvPicPr>
          <p:cNvPr id="5" name="Picture 4"/>
          <p:cNvPicPr>
            <a:picLocks noChangeAspect="1"/>
          </p:cNvPicPr>
          <p:nvPr/>
        </p:nvPicPr>
        <p:blipFill>
          <a:blip r:embed="rId2"/>
          <a:stretch>
            <a:fillRect/>
          </a:stretch>
        </p:blipFill>
        <p:spPr>
          <a:xfrm>
            <a:off x="5660215" y="1161608"/>
            <a:ext cx="3248139" cy="2160240"/>
          </a:xfrm>
          <a:prstGeom prst="rect">
            <a:avLst/>
          </a:prstGeom>
        </p:spPr>
      </p:pic>
    </p:spTree>
    <p:extLst>
      <p:ext uri="{BB962C8B-B14F-4D97-AF65-F5344CB8AC3E}">
        <p14:creationId xmlns:p14="http://schemas.microsoft.com/office/powerpoint/2010/main" val="129129564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lstStyle/>
          <a:p>
            <a:pPr marL="82296" indent="0" algn="just">
              <a:buNone/>
            </a:pPr>
            <a:r>
              <a:rPr lang="en-IN" b="1" u="sng" dirty="0">
                <a:latin typeface="Times New Roman" pitchFamily="18" charset="0"/>
                <a:cs typeface="Times New Roman" pitchFamily="18" charset="0"/>
              </a:rPr>
              <a:t>Components of ER Diagram</a:t>
            </a:r>
            <a:endParaRPr lang="en-IN" u="sng" dirty="0">
              <a:latin typeface="Times New Roman" pitchFamily="18" charset="0"/>
              <a:cs typeface="Times New Roman" pitchFamily="18" charset="0"/>
            </a:endParaRPr>
          </a:p>
          <a:p>
            <a:pPr marL="82296" lvl="0" indent="0" algn="just">
              <a:buNone/>
            </a:pPr>
            <a:endParaRPr lang="en-IN" dirty="0"/>
          </a:p>
        </p:txBody>
      </p:sp>
      <p:pic>
        <p:nvPicPr>
          <p:cNvPr id="4" name="Picture 3"/>
          <p:cNvPicPr>
            <a:picLocks noChangeAspect="1"/>
          </p:cNvPicPr>
          <p:nvPr/>
        </p:nvPicPr>
        <p:blipFill>
          <a:blip r:embed="rId2"/>
          <a:stretch>
            <a:fillRect/>
          </a:stretch>
        </p:blipFill>
        <p:spPr>
          <a:xfrm>
            <a:off x="1415592" y="1340768"/>
            <a:ext cx="7620904" cy="4691864"/>
          </a:xfrm>
          <a:prstGeom prst="rect">
            <a:avLst/>
          </a:prstGeom>
        </p:spPr>
      </p:pic>
    </p:spTree>
    <p:extLst>
      <p:ext uri="{BB962C8B-B14F-4D97-AF65-F5344CB8AC3E}">
        <p14:creationId xmlns:p14="http://schemas.microsoft.com/office/powerpoint/2010/main" val="129129564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15616" y="1109662"/>
            <a:ext cx="7776864" cy="5496160"/>
          </a:xfrm>
          <a:prstGeom prst="rect">
            <a:avLst/>
          </a:prstGeom>
        </p:spPr>
      </p:pic>
      <p:sp>
        <p:nvSpPr>
          <p:cNvPr id="5" name="Rectangle 4"/>
          <p:cNvSpPr/>
          <p:nvPr/>
        </p:nvSpPr>
        <p:spPr>
          <a:xfrm>
            <a:off x="1259632" y="260648"/>
            <a:ext cx="6552728" cy="461665"/>
          </a:xfrm>
          <a:prstGeom prst="rect">
            <a:avLst/>
          </a:prstGeom>
        </p:spPr>
        <p:txBody>
          <a:bodyPr wrap="square">
            <a:spAutoFit/>
          </a:bodyPr>
          <a:lstStyle/>
          <a:p>
            <a:r>
              <a:rPr lang="en-IN" sz="2400" b="1" u="sng" dirty="0">
                <a:latin typeface="Times New Roman" pitchFamily="18" charset="0"/>
                <a:cs typeface="Times New Roman" pitchFamily="18" charset="0"/>
              </a:rPr>
              <a:t>Example : ER diagram for Company Database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29129564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a:bodyPr>
          <a:lstStyle/>
          <a:p>
            <a:pPr marL="82296" lvl="0" indent="0" algn="just">
              <a:buNone/>
            </a:pPr>
            <a:endParaRPr lang="en-IN" sz="1100" b="1" u="sng" dirty="0" smtClean="0">
              <a:latin typeface="Times New Roman" pitchFamily="18" charset="0"/>
              <a:cs typeface="Times New Roman" pitchFamily="18" charset="0"/>
            </a:endParaRPr>
          </a:p>
          <a:p>
            <a:pPr marL="82296" lvl="0" indent="0" algn="just">
              <a:buNone/>
            </a:pPr>
            <a:r>
              <a:rPr lang="en-IN" sz="2800" b="1" u="sng" dirty="0" smtClean="0">
                <a:latin typeface="Times New Roman" pitchFamily="18" charset="0"/>
                <a:cs typeface="Times New Roman" pitchFamily="18" charset="0"/>
              </a:rPr>
              <a:t>E-R Diagrams:</a:t>
            </a:r>
          </a:p>
          <a:p>
            <a:pPr marL="596646" lvl="0" indent="-514350" algn="just">
              <a:buAutoNum type="arabicPeriod"/>
            </a:pPr>
            <a:r>
              <a:rPr lang="en-IN" sz="2400" dirty="0" smtClean="0">
                <a:latin typeface="Times New Roman" pitchFamily="18" charset="0"/>
                <a:cs typeface="Times New Roman" pitchFamily="18" charset="0"/>
              </a:rPr>
              <a:t>Employee Database</a:t>
            </a:r>
          </a:p>
          <a:p>
            <a:pPr marL="596646" lvl="0" indent="-514350" algn="just">
              <a:buAutoNum type="arabicPeriod"/>
            </a:pPr>
            <a:r>
              <a:rPr lang="en-IN" sz="2400" dirty="0" smtClean="0">
                <a:latin typeface="Times New Roman" pitchFamily="18" charset="0"/>
                <a:cs typeface="Times New Roman" pitchFamily="18" charset="0"/>
              </a:rPr>
              <a:t>Car Database</a:t>
            </a:r>
          </a:p>
          <a:p>
            <a:pPr marL="596646" lvl="0" indent="-514350" algn="just">
              <a:buAutoNum type="arabicPeriod"/>
            </a:pPr>
            <a:r>
              <a:rPr lang="en-IN" sz="2400" dirty="0" smtClean="0">
                <a:latin typeface="Times New Roman" pitchFamily="18" charset="0"/>
                <a:cs typeface="Times New Roman" pitchFamily="18" charset="0"/>
              </a:rPr>
              <a:t>Movie Database</a:t>
            </a:r>
          </a:p>
          <a:p>
            <a:pPr marL="596646" lvl="0" indent="-514350" algn="just">
              <a:buAutoNum type="arabicPeriod"/>
            </a:pPr>
            <a:r>
              <a:rPr lang="en-IN" sz="2400" dirty="0" smtClean="0">
                <a:latin typeface="Times New Roman" pitchFamily="18" charset="0"/>
                <a:cs typeface="Times New Roman" pitchFamily="18" charset="0"/>
              </a:rPr>
              <a:t>Faculty Database</a:t>
            </a:r>
          </a:p>
          <a:p>
            <a:pPr marL="596646" lvl="0" indent="-514350" algn="just">
              <a:buAutoNum type="arabicPeriod"/>
            </a:pPr>
            <a:r>
              <a:rPr lang="en-IN" sz="2400" dirty="0" smtClean="0">
                <a:latin typeface="Times New Roman" pitchFamily="18" charset="0"/>
                <a:cs typeface="Times New Roman" pitchFamily="18" charset="0"/>
              </a:rPr>
              <a:t>Project Database </a:t>
            </a:r>
          </a:p>
          <a:p>
            <a:pPr marL="596646" lvl="0" indent="-514350" algn="just">
              <a:buAutoNum type="arabicPeriod"/>
            </a:pPr>
            <a:r>
              <a:rPr lang="en-IN" sz="2400" dirty="0" smtClean="0">
                <a:latin typeface="Times New Roman" pitchFamily="18" charset="0"/>
                <a:cs typeface="Times New Roman" pitchFamily="18" charset="0"/>
              </a:rPr>
              <a:t>Hospital Database</a:t>
            </a:r>
          </a:p>
          <a:p>
            <a:pPr marL="596646" lvl="0" indent="-514350" algn="just">
              <a:buAutoNum type="arabicPeriod"/>
            </a:pPr>
            <a:r>
              <a:rPr lang="en-IN" sz="2400" dirty="0" smtClean="0">
                <a:latin typeface="Times New Roman" pitchFamily="18" charset="0"/>
                <a:cs typeface="Times New Roman" pitchFamily="18" charset="0"/>
              </a:rPr>
              <a:t>Railway System database</a:t>
            </a:r>
          </a:p>
          <a:p>
            <a:pPr marL="596646" lvl="0" indent="-514350" algn="just">
              <a:buAutoNum type="arabicPeriod"/>
            </a:pPr>
            <a:r>
              <a:rPr lang="en-IN" sz="2400" dirty="0" smtClean="0">
                <a:latin typeface="Times New Roman" pitchFamily="18" charset="0"/>
                <a:cs typeface="Times New Roman" pitchFamily="18" charset="0"/>
              </a:rPr>
              <a:t>Airlines Database</a:t>
            </a:r>
          </a:p>
          <a:p>
            <a:pPr marL="596646" lvl="0" indent="-514350" algn="just">
              <a:buAutoNum type="arabicPeriod"/>
            </a:pPr>
            <a:r>
              <a:rPr lang="en-IN" sz="2400" dirty="0" smtClean="0">
                <a:latin typeface="Times New Roman" pitchFamily="18" charset="0"/>
                <a:cs typeface="Times New Roman" pitchFamily="18" charset="0"/>
              </a:rPr>
              <a:t>Travel management System</a:t>
            </a:r>
          </a:p>
          <a:p>
            <a:pPr marL="596646" lvl="0" indent="-514350" algn="just">
              <a:buAutoNum type="arabicPeriod"/>
            </a:pPr>
            <a:r>
              <a:rPr lang="en-IN" sz="2400" dirty="0" smtClean="0">
                <a:latin typeface="Times New Roman" pitchFamily="18" charset="0"/>
                <a:cs typeface="Times New Roman" pitchFamily="18" charset="0"/>
              </a:rPr>
              <a:t>Library Management System</a:t>
            </a:r>
          </a:p>
          <a:p>
            <a:pPr marL="596646" lvl="0" indent="-514350" algn="just">
              <a:buAutoNum type="arabicPeriod"/>
            </a:pPr>
            <a:r>
              <a:rPr lang="en-IN" sz="2400" dirty="0" smtClean="0">
                <a:latin typeface="Times New Roman" pitchFamily="18" charset="0"/>
                <a:cs typeface="Times New Roman" pitchFamily="18" charset="0"/>
              </a:rPr>
              <a:t>Blood Donation Database</a:t>
            </a:r>
            <a:r>
              <a:rPr lang="en-IN" sz="2400" dirty="0" smtClean="0">
                <a:latin typeface="Times New Roman" pitchFamily="18" charset="0"/>
                <a:cs typeface="Times New Roman" pitchFamily="18" charset="0"/>
              </a:rPr>
              <a:t> </a:t>
            </a:r>
          </a:p>
          <a:p>
            <a:pPr marL="596646" lvl="0" indent="-514350" algn="just">
              <a:buAutoNum type="arabicPeriod"/>
            </a:pPr>
            <a:r>
              <a:rPr lang="en-IN" sz="2400" dirty="0" smtClean="0">
                <a:latin typeface="Times New Roman" pitchFamily="18" charset="0"/>
                <a:cs typeface="Times New Roman" pitchFamily="18" charset="0"/>
              </a:rPr>
              <a:t>Hotel management System </a:t>
            </a:r>
            <a:r>
              <a:rPr lang="en-IN" sz="2400" dirty="0" smtClean="0">
                <a:latin typeface="Times New Roman" pitchFamily="18" charset="0"/>
                <a:cs typeface="Times New Roman" pitchFamily="18" charset="0"/>
              </a:rPr>
              <a:t>etc.,</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8344166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lstStyle/>
          <a:p>
            <a:pPr marL="82296" indent="0">
              <a:buNone/>
            </a:pPr>
            <a:r>
              <a:rPr lang="en-IN" b="1" dirty="0" smtClean="0">
                <a:latin typeface="Times New Roman" pitchFamily="18" charset="0"/>
                <a:cs typeface="Times New Roman" pitchFamily="18" charset="0"/>
              </a:rPr>
              <a:t>DATABASE SYSTEM:</a:t>
            </a:r>
            <a:endParaRPr lang="en-IN" b="1"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1547665" y="764704"/>
            <a:ext cx="6624736" cy="5328592"/>
          </a:xfrm>
          <a:prstGeom prst="rect">
            <a:avLst/>
          </a:prstGeom>
        </p:spPr>
      </p:pic>
      <p:sp>
        <p:nvSpPr>
          <p:cNvPr id="5" name="Rectangle 4"/>
          <p:cNvSpPr/>
          <p:nvPr/>
        </p:nvSpPr>
        <p:spPr>
          <a:xfrm>
            <a:off x="2652517" y="6093296"/>
            <a:ext cx="4505272" cy="369332"/>
          </a:xfrm>
          <a:prstGeom prst="rect">
            <a:avLst/>
          </a:prstGeom>
        </p:spPr>
        <p:txBody>
          <a:bodyPr wrap="none">
            <a:spAutoFit/>
          </a:bodyPr>
          <a:lstStyle/>
          <a:p>
            <a:r>
              <a:rPr lang="en-IN" b="1" dirty="0"/>
              <a:t>Fig : A Simplified Database Environment</a:t>
            </a:r>
            <a:endParaRPr lang="en-IN" dirty="0"/>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56+ Thank You Message for Teacher From Students and Paren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938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75656" y="642578"/>
            <a:ext cx="5184576" cy="5572844"/>
          </a:xfrm>
          <a:prstGeom prst="rect">
            <a:avLst/>
          </a:prstGeom>
        </p:spPr>
      </p:pic>
      <p:sp>
        <p:nvSpPr>
          <p:cNvPr id="2" name="Rectangle 1"/>
          <p:cNvSpPr/>
          <p:nvPr/>
        </p:nvSpPr>
        <p:spPr>
          <a:xfrm>
            <a:off x="1475656" y="188640"/>
            <a:ext cx="2376264" cy="584775"/>
          </a:xfrm>
          <a:prstGeom prst="rect">
            <a:avLst/>
          </a:prstGeom>
        </p:spPr>
        <p:txBody>
          <a:bodyPr wrap="square">
            <a:spAutoFit/>
          </a:bodyPr>
          <a:lstStyle/>
          <a:p>
            <a:r>
              <a:rPr lang="en-IN" sz="3200" b="1" dirty="0">
                <a:latin typeface="Times New Roman" pitchFamily="18" charset="0"/>
                <a:cs typeface="Times New Roman" pitchFamily="18" charset="0"/>
              </a:rPr>
              <a:t>Example :</a:t>
            </a:r>
            <a:endParaRPr lang="en-IN" sz="3200" dirty="0">
              <a:latin typeface="Times New Roman" pitchFamily="18" charset="0"/>
              <a:cs typeface="Times New Roman" pitchFamily="18" charset="0"/>
            </a:endParaRPr>
          </a:p>
        </p:txBody>
      </p:sp>
      <p:sp>
        <p:nvSpPr>
          <p:cNvPr id="5" name="Rectangle 4"/>
          <p:cNvSpPr/>
          <p:nvPr/>
        </p:nvSpPr>
        <p:spPr>
          <a:xfrm>
            <a:off x="4572000" y="5517232"/>
            <a:ext cx="4464496" cy="646331"/>
          </a:xfrm>
          <a:prstGeom prst="rect">
            <a:avLst/>
          </a:prstGeom>
        </p:spPr>
        <p:txBody>
          <a:bodyPr wrap="square">
            <a:spAutoFit/>
          </a:bodyPr>
          <a:lstStyle/>
          <a:p>
            <a:pPr algn="just"/>
            <a:r>
              <a:rPr lang="en-IN" b="1" dirty="0"/>
              <a:t>Fig </a:t>
            </a:r>
            <a:r>
              <a:rPr lang="en-IN" b="1" dirty="0" smtClean="0"/>
              <a:t> </a:t>
            </a:r>
            <a:r>
              <a:rPr lang="en-IN" b="1" dirty="0"/>
              <a:t>: </a:t>
            </a:r>
            <a:r>
              <a:rPr lang="en-IN" b="1" dirty="0" smtClean="0"/>
              <a:t> A </a:t>
            </a:r>
            <a:r>
              <a:rPr lang="en-IN" b="1" dirty="0"/>
              <a:t>database that stores student and course information.</a:t>
            </a:r>
            <a:endParaRPr lang="en-IN" dirty="0"/>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60648"/>
            <a:ext cx="7848872" cy="6336704"/>
          </a:xfrm>
        </p:spPr>
        <p:txBody>
          <a:bodyPr>
            <a:normAutofit fontScale="77500" lnSpcReduction="20000"/>
          </a:bodyPr>
          <a:lstStyle/>
          <a:p>
            <a:pPr marL="82296" indent="0">
              <a:buNone/>
            </a:pPr>
            <a:r>
              <a:rPr lang="en-IN" sz="4100" b="1" dirty="0">
                <a:latin typeface="Times New Roman" pitchFamily="18" charset="0"/>
                <a:cs typeface="Times New Roman" pitchFamily="18" charset="0"/>
              </a:rPr>
              <a:t>Requirements Specification and Analysis:</a:t>
            </a:r>
            <a:endParaRPr lang="en-IN" sz="4100" dirty="0">
              <a:latin typeface="Times New Roman" pitchFamily="18" charset="0"/>
              <a:cs typeface="Times New Roman" pitchFamily="18" charset="0"/>
            </a:endParaRPr>
          </a:p>
          <a:p>
            <a:pPr marL="82296" lvl="0" indent="0">
              <a:buNone/>
            </a:pPr>
            <a:endParaRPr lang="en-IN" dirty="0" smtClean="0"/>
          </a:p>
          <a:p>
            <a:pPr marL="82296" lvl="0" indent="0">
              <a:buNone/>
            </a:pPr>
            <a:r>
              <a:rPr lang="en-IN" dirty="0" smtClean="0"/>
              <a:t>Three phases of </a:t>
            </a:r>
            <a:r>
              <a:rPr lang="en-IN" b="1" dirty="0" smtClean="0"/>
              <a:t>requirements </a:t>
            </a:r>
            <a:r>
              <a:rPr lang="en-IN" b="1" dirty="0"/>
              <a:t>specification and </a:t>
            </a:r>
            <a:r>
              <a:rPr lang="en-IN" b="1" dirty="0" smtClean="0"/>
              <a:t>analysis</a:t>
            </a:r>
            <a:r>
              <a:rPr lang="en-IN" dirty="0"/>
              <a:t> </a:t>
            </a:r>
            <a:r>
              <a:rPr lang="en-IN" dirty="0" smtClean="0"/>
              <a:t>:</a:t>
            </a:r>
            <a:endParaRPr lang="en-IN" dirty="0"/>
          </a:p>
          <a:p>
            <a:endParaRPr lang="en-IN" dirty="0"/>
          </a:p>
          <a:p>
            <a:pPr marL="653796" lvl="0" indent="-571500" algn="just">
              <a:buFont typeface="+mj-lt"/>
              <a:buAutoNum type="romanLcPeriod"/>
            </a:pPr>
            <a:r>
              <a:rPr lang="en-IN" b="1" dirty="0">
                <a:latin typeface="Times New Roman" pitchFamily="18" charset="0"/>
                <a:cs typeface="Times New Roman" pitchFamily="18" charset="0"/>
              </a:rPr>
              <a:t>Conceptual design: </a:t>
            </a:r>
            <a:r>
              <a:rPr lang="en-IN" dirty="0" smtClean="0">
                <a:latin typeface="Times New Roman" pitchFamily="18" charset="0"/>
                <a:cs typeface="Times New Roman" pitchFamily="18" charset="0"/>
              </a:rPr>
              <a:t>Include </a:t>
            </a:r>
            <a:r>
              <a:rPr lang="en-IN" dirty="0">
                <a:latin typeface="Times New Roman" pitchFamily="18" charset="0"/>
                <a:cs typeface="Times New Roman" pitchFamily="18" charset="0"/>
              </a:rPr>
              <a:t>design interactions, experience and </a:t>
            </a:r>
            <a:r>
              <a:rPr lang="en-IN" dirty="0" smtClean="0">
                <a:latin typeface="Times New Roman" pitchFamily="18" charset="0"/>
                <a:cs typeface="Times New Roman" pitchFamily="18" charset="0"/>
              </a:rPr>
              <a:t>strategies which </a:t>
            </a:r>
            <a:r>
              <a:rPr lang="en-IN" dirty="0">
                <a:latin typeface="Times New Roman" pitchFamily="18" charset="0"/>
                <a:cs typeface="Times New Roman" pitchFamily="18" charset="0"/>
              </a:rPr>
              <a:t>are documented in detail.</a:t>
            </a:r>
          </a:p>
          <a:p>
            <a:pPr marL="653796" indent="-571500" algn="just">
              <a:buFont typeface="+mj-lt"/>
              <a:buAutoNum type="romanLcPeriod"/>
            </a:pPr>
            <a:endParaRPr lang="en-IN" dirty="0">
              <a:latin typeface="Times New Roman" pitchFamily="18" charset="0"/>
              <a:cs typeface="Times New Roman" pitchFamily="18" charset="0"/>
            </a:endParaRPr>
          </a:p>
          <a:p>
            <a:pPr marL="653796" lvl="0" indent="-571500" algn="just">
              <a:buFont typeface="+mj-lt"/>
              <a:buAutoNum type="romanLcPeriod"/>
            </a:pPr>
            <a:r>
              <a:rPr lang="en-IN" b="1" dirty="0">
                <a:latin typeface="Times New Roman" pitchFamily="18" charset="0"/>
                <a:cs typeface="Times New Roman" pitchFamily="18" charset="0"/>
              </a:rPr>
              <a:t>Logical design:</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Conceptual design can </a:t>
            </a:r>
            <a:r>
              <a:rPr lang="en-IN" dirty="0">
                <a:latin typeface="Times New Roman" pitchFamily="18" charset="0"/>
                <a:cs typeface="Times New Roman" pitchFamily="18" charset="0"/>
              </a:rPr>
              <a:t>be expressed in a data model implemented in a commercial DBMS. (Logical relationship, constraints </a:t>
            </a:r>
            <a:r>
              <a:rPr lang="en-IN" dirty="0" err="1">
                <a:latin typeface="Times New Roman" pitchFamily="18" charset="0"/>
                <a:cs typeface="Times New Roman" pitchFamily="18" charset="0"/>
              </a:rPr>
              <a:t>etc</a:t>
            </a:r>
            <a:r>
              <a:rPr lang="en-IN" dirty="0">
                <a:latin typeface="Times New Roman" pitchFamily="18" charset="0"/>
                <a:cs typeface="Times New Roman" pitchFamily="18" charset="0"/>
              </a:rPr>
              <a:t>,).</a:t>
            </a:r>
          </a:p>
          <a:p>
            <a:pPr marL="653796" indent="-571500" algn="just">
              <a:buFont typeface="+mj-lt"/>
              <a:buAutoNum type="romanLcPeriod"/>
            </a:pPr>
            <a:endParaRPr lang="en-IN" dirty="0">
              <a:latin typeface="Times New Roman" pitchFamily="18" charset="0"/>
              <a:cs typeface="Times New Roman" pitchFamily="18" charset="0"/>
            </a:endParaRPr>
          </a:p>
          <a:p>
            <a:pPr marL="653796" lvl="0" indent="-571500" algn="just">
              <a:buFont typeface="+mj-lt"/>
              <a:buAutoNum type="romanLcPeriod"/>
            </a:pPr>
            <a:r>
              <a:rPr lang="en-IN" b="1" dirty="0" smtClean="0">
                <a:latin typeface="Times New Roman" pitchFamily="18" charset="0"/>
                <a:cs typeface="Times New Roman" pitchFamily="18" charset="0"/>
              </a:rPr>
              <a:t>Physical design</a:t>
            </a:r>
            <a:r>
              <a:rPr lang="en-IN" dirty="0" smtClean="0">
                <a:latin typeface="Times New Roman" pitchFamily="18" charset="0"/>
                <a:cs typeface="Times New Roman" pitchFamily="18" charset="0"/>
              </a:rPr>
              <a:t>: The </a:t>
            </a:r>
            <a:r>
              <a:rPr lang="en-IN" dirty="0">
                <a:latin typeface="Times New Roman" pitchFamily="18" charset="0"/>
                <a:cs typeface="Times New Roman" pitchFamily="18" charset="0"/>
              </a:rPr>
              <a:t>database design is implemented, populated with actual data, and continuously maintained to reflect the state of the mini world.</a:t>
            </a:r>
          </a:p>
          <a:p>
            <a:pPr marL="653796" indent="-571500" algn="just">
              <a:buFont typeface="+mj-lt"/>
              <a:buAutoNum type="romanLcPeriod"/>
            </a:pPr>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5111743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2992</TotalTime>
  <Words>3589</Words>
  <Application>Microsoft Office PowerPoint</Application>
  <PresentationFormat>On-screen Show (4:3)</PresentationFormat>
  <Paragraphs>436</Paragraphs>
  <Slides>70</Slides>
  <Notes>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Solstice</vt:lpstr>
      <vt:lpstr>     UNIT - 1 : INTRODUCTION  </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- 1 : INTRODUCTION</dc:title>
  <dc:creator>bhavana gowda</dc:creator>
  <cp:lastModifiedBy>bhavana gowda</cp:lastModifiedBy>
  <cp:revision>43</cp:revision>
  <dcterms:created xsi:type="dcterms:W3CDTF">2020-04-29T04:01:36Z</dcterms:created>
  <dcterms:modified xsi:type="dcterms:W3CDTF">2020-05-01T05:59:55Z</dcterms:modified>
</cp:coreProperties>
</file>