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9144000"/>
  <p:notesSz cx="6858000" cy="9144000"/>
  <p:embeddedFontLst>
    <p:embeddedFont>
      <p:font typeface="Gill Sans"/>
      <p:regular r:id="rId61"/>
      <p:bold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7" roundtripDataSignature="AMtx7mhXzYorK5LEoUIR14rjNyhzXYE2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BE761D-BAEE-48B1-9286-2A016B734FC8}">
  <a:tblStyle styleId="{33BE761D-BAEE-48B1-9286-2A016B734FC8}"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0"/>
          </a:solidFill>
        </a:fill>
      </a:tcStyle>
    </a:wholeTbl>
    <a:band1H>
      <a:tcTxStyle/>
      <a:tcStyle>
        <a:fill>
          <a:solidFill>
            <a:srgbClr val="CCDBE1"/>
          </a:solidFill>
        </a:fill>
      </a:tcStyle>
    </a:band1H>
    <a:band2H>
      <a:tcTxStyle/>
    </a:band2H>
    <a:band1V>
      <a:tcTxStyle/>
      <a:tcStyle>
        <a:fill>
          <a:solidFill>
            <a:srgbClr val="CCDBE1"/>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5D8962D-4FF9-411A-8892-9FEBC4518CC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GillSans-bold.fntdata"/><Relationship Id="rId61" Type="http://schemas.openxmlformats.org/officeDocument/2006/relationships/font" Target="fonts/GillSans-regular.fntdata"/><Relationship Id="rId20" Type="http://schemas.openxmlformats.org/officeDocument/2006/relationships/slide" Target="slides/slide14.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6.xml"/><Relationship Id="rId66" Type="http://schemas.openxmlformats.org/officeDocument/2006/relationships/font" Target="fonts/OpenSans-boldItalic.fntdata"/><Relationship Id="rId21" Type="http://schemas.openxmlformats.org/officeDocument/2006/relationships/slide" Target="slides/slide15.xml"/><Relationship Id="rId65"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67" Type="http://customschemas.google.com/relationships/presentationmetadata" Target="meta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56"/>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6"/>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19" name="Google Shape;19;p5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22" name="Google Shape;22;p56"/>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3" name="Google Shape;23;p56"/>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6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65"/>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7" name="Google Shape;87;p6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66"/>
          <p:cNvSpPr txBox="1"/>
          <p:nvPr>
            <p:ph type="title"/>
          </p:nvPr>
        </p:nvSpPr>
        <p:spPr>
          <a:xfrm rot="5400000">
            <a:off x="4846637"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66"/>
          <p:cNvSpPr txBox="1"/>
          <p:nvPr>
            <p:ph idx="1" type="body"/>
          </p:nvPr>
        </p:nvSpPr>
        <p:spPr>
          <a:xfrm rot="5400000">
            <a:off x="998537"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3" name="Google Shape;93;p6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7"/>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7" name="Google Shape;27;p5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0" name="Shape 30"/>
        <p:cNvGrpSpPr/>
        <p:nvPr/>
      </p:nvGrpSpPr>
      <p:grpSpPr>
        <a:xfrm>
          <a:off x="0" y="0"/>
          <a:ext cx="0" cy="0"/>
          <a:chOff x="0" y="0"/>
          <a:chExt cx="0" cy="0"/>
        </a:xfrm>
      </p:grpSpPr>
      <p:sp>
        <p:nvSpPr>
          <p:cNvPr id="31" name="Google Shape;31;p58"/>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 name="Google Shape;32;p58"/>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8"/>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4" name="Google Shape;34;p5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37" name="Google Shape;37;p58"/>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 name="Google Shape;38;p58"/>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 name="Google Shape;39;p58"/>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59"/>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9"/>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3" name="Google Shape;43;p59"/>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4" name="Google Shape;44;p5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7" name="Shape 47"/>
        <p:cNvGrpSpPr/>
        <p:nvPr/>
      </p:nvGrpSpPr>
      <p:grpSpPr>
        <a:xfrm>
          <a:off x="0" y="0"/>
          <a:ext cx="0" cy="0"/>
          <a:chOff x="0" y="0"/>
          <a:chExt cx="0" cy="0"/>
        </a:xfrm>
      </p:grpSpPr>
      <p:sp>
        <p:nvSpPr>
          <p:cNvPr id="48" name="Google Shape;48;p60"/>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0"/>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0" name="Google Shape;50;p60"/>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1" name="Google Shape;51;p60"/>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2" name="Google Shape;52;p60"/>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6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1"/>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1" name="Shape 61"/>
        <p:cNvGrpSpPr/>
        <p:nvPr/>
      </p:nvGrpSpPr>
      <p:grpSpPr>
        <a:xfrm>
          <a:off x="0" y="0"/>
          <a:ext cx="0" cy="0"/>
          <a:chOff x="0" y="0"/>
          <a:chExt cx="0" cy="0"/>
        </a:xfrm>
      </p:grpSpPr>
      <p:sp>
        <p:nvSpPr>
          <p:cNvPr id="62" name="Google Shape;62;p62"/>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3" name="Google Shape;63;p6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66" name="Google Shape;66;p62"/>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63"/>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63"/>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0" name="Google Shape;70;p63"/>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1" name="Google Shape;71;p6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64"/>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79" name="Google Shape;79;p64"/>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0" name="Google Shape;80;p64"/>
          <p:cNvSpPr/>
          <p:nvPr>
            <p:ph idx="2" type="pic"/>
          </p:nvPr>
        </p:nvSpPr>
        <p:spPr>
          <a:xfrm>
            <a:off x="838200" y="1143003"/>
            <a:ext cx="4419600" cy="3514531"/>
          </a:xfrm>
          <a:prstGeom prst="roundRect">
            <a:avLst>
              <a:gd fmla="val 783" name="adj"/>
            </a:avLst>
          </a:prstGeom>
          <a:solidFill>
            <a:schemeClr val="lt2"/>
          </a:solidFill>
          <a:ln>
            <a:noFill/>
          </a:ln>
        </p:spPr>
        <p:txBody>
          <a:bodyPr anchorCtr="0" anchor="t" bIns="45700" lIns="91425" spcFirstLastPara="1" rIns="91425" wrap="square" tIns="274300">
            <a:normAutofit/>
          </a:bodyPr>
          <a:lstStyle>
            <a:lvl1pPr lvl="0" marR="0" rtl="0" algn="l">
              <a:lnSpc>
                <a:spcPct val="100000"/>
              </a:lnSpc>
              <a:spcBef>
                <a:spcPts val="600"/>
              </a:spcBef>
              <a:spcAft>
                <a:spcPts val="0"/>
              </a:spcAft>
              <a:buClr>
                <a:schemeClr val="accent1"/>
              </a:buClr>
              <a:buSzPts val="2560"/>
              <a:buFont typeface="Noto Sans Symbols"/>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lvl="2"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lvl="3"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lvl="4"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lvl="5"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81" name="Google Shape;81;p64"/>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2" name="Google Shape;82;p64"/>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3" name="Google Shape;83;p64"/>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5" name="Shape 5"/>
        <p:cNvGrpSpPr/>
        <p:nvPr/>
      </p:nvGrpSpPr>
      <p:grpSpPr>
        <a:xfrm>
          <a:off x="0" y="0"/>
          <a:ext cx="0" cy="0"/>
          <a:chOff x="0" y="0"/>
          <a:chExt cx="0" cy="0"/>
        </a:xfrm>
      </p:grpSpPr>
      <p:sp>
        <p:nvSpPr>
          <p:cNvPr id="6" name="Google Shape;6;p55"/>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 name="Google Shape;7;p55"/>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 name="Google Shape;8;p55"/>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 name="Google Shape;9;p55"/>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 name="Google Shape;10;p5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2" name="Google Shape;12;p5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5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5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15" name="Google Shape;15;p55"/>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beginnersbook.com/2015/04/transitive-dependency-in-dbms/" TargetMode="External"/><Relationship Id="rId4" Type="http://schemas.openxmlformats.org/officeDocument/2006/relationships/hyperlink" Target="https://beginnersbook.com/2015/04/candidate-key-in-dbm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beginnersbook.com/2015/04/functional-dependency-in-dbm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1331640" y="4581128"/>
            <a:ext cx="7406640" cy="147218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     </a:t>
            </a:r>
            <a:r>
              <a:rPr b="1" lang="en-IN" sz="3600">
                <a:solidFill>
                  <a:srgbClr val="C00000"/>
                </a:solidFill>
                <a:latin typeface="Times New Roman"/>
                <a:ea typeface="Times New Roman"/>
                <a:cs typeface="Times New Roman"/>
                <a:sym typeface="Times New Roman"/>
              </a:rPr>
              <a:t>UNIT - 3 :DATABASE DESIGN</a:t>
            </a:r>
            <a:r>
              <a:rPr lang="en-IN"/>
              <a:t>	</a:t>
            </a:r>
            <a:endParaRPr/>
          </a:p>
        </p:txBody>
      </p:sp>
      <p:sp>
        <p:nvSpPr>
          <p:cNvPr id="101" name="Google Shape;101;p1"/>
          <p:cNvSpPr txBox="1"/>
          <p:nvPr>
            <p:ph idx="1" type="subTitle"/>
          </p:nvPr>
        </p:nvSpPr>
        <p:spPr>
          <a:xfrm>
            <a:off x="1187624" y="3212976"/>
            <a:ext cx="7406640" cy="1224136"/>
          </a:xfrm>
          <a:prstGeom prst="rect">
            <a:avLst/>
          </a:prstGeom>
          <a:noFill/>
          <a:ln>
            <a:noFill/>
          </a:ln>
        </p:spPr>
        <p:txBody>
          <a:bodyPr anchorCtr="0" anchor="t" bIns="45700" lIns="91425" spcFirstLastPara="1" rIns="91425" wrap="square" tIns="0">
            <a:normAutofit/>
          </a:bodyPr>
          <a:lstStyle/>
          <a:p>
            <a:pPr indent="0" lvl="0" marL="27432" rtl="0" algn="ctr">
              <a:lnSpc>
                <a:spcPct val="100000"/>
              </a:lnSpc>
              <a:spcBef>
                <a:spcPts val="0"/>
              </a:spcBef>
              <a:spcAft>
                <a:spcPts val="0"/>
              </a:spcAft>
              <a:buSzPts val="2560"/>
              <a:buNone/>
            </a:pPr>
            <a:r>
              <a:rPr b="1" lang="en-IN" sz="3200">
                <a:solidFill>
                  <a:srgbClr val="0070C0"/>
                </a:solidFill>
                <a:latin typeface="Times New Roman"/>
                <a:ea typeface="Times New Roman"/>
                <a:cs typeface="Times New Roman"/>
                <a:sym typeface="Times New Roman"/>
              </a:rPr>
              <a:t>SUB : RDBMS</a:t>
            </a:r>
            <a:endParaRPr/>
          </a:p>
          <a:p>
            <a:pPr indent="0" lvl="0" marL="27432" rtl="0" algn="ctr">
              <a:lnSpc>
                <a:spcPct val="100000"/>
              </a:lnSpc>
              <a:spcBef>
                <a:spcPts val="600"/>
              </a:spcBef>
              <a:spcAft>
                <a:spcPts val="0"/>
              </a:spcAft>
              <a:buSzPts val="2560"/>
              <a:buNone/>
            </a:pPr>
            <a:r>
              <a:rPr b="1" lang="en-IN" sz="3200">
                <a:solidFill>
                  <a:srgbClr val="0070C0"/>
                </a:solidFill>
                <a:latin typeface="Times New Roman"/>
                <a:ea typeface="Times New Roman"/>
                <a:cs typeface="Times New Roman"/>
                <a:sym typeface="Times New Roman"/>
              </a:rPr>
              <a:t>SUB CODE : 16BCA3C02</a:t>
            </a:r>
            <a:endParaRPr b="1" sz="3200">
              <a:solidFill>
                <a:srgbClr val="0070C0"/>
              </a:solidFill>
              <a:latin typeface="Times New Roman"/>
              <a:ea typeface="Times New Roman"/>
              <a:cs typeface="Times New Roman"/>
              <a:sym typeface="Times New Roman"/>
            </a:endParaRPr>
          </a:p>
        </p:txBody>
      </p:sp>
      <p:sp>
        <p:nvSpPr>
          <p:cNvPr id="102" name="Google Shape;102;p1"/>
          <p:cNvSpPr txBox="1"/>
          <p:nvPr/>
        </p:nvSpPr>
        <p:spPr>
          <a:xfrm>
            <a:off x="1526848" y="1700808"/>
            <a:ext cx="650319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400" u="none" cap="none" strike="noStrike">
                <a:solidFill>
                  <a:schemeClr val="dk1"/>
                </a:solidFill>
                <a:latin typeface="Times New Roman"/>
                <a:ea typeface="Times New Roman"/>
                <a:cs typeface="Times New Roman"/>
                <a:sym typeface="Times New Roman"/>
              </a:rPr>
              <a:t>  JAIN UNIVERSITY</a:t>
            </a:r>
            <a:endParaRPr/>
          </a:p>
          <a:p>
            <a:pPr indent="0" lvl="0" marL="0" marR="0" rtl="0" algn="ctr">
              <a:spcBef>
                <a:spcPts val="0"/>
              </a:spcBef>
              <a:spcAft>
                <a:spcPts val="0"/>
              </a:spcAft>
              <a:buNone/>
            </a:pPr>
            <a:r>
              <a:rPr b="1" i="0" lang="en-IN" sz="2400" u="none" cap="none" strike="noStrike">
                <a:solidFill>
                  <a:schemeClr val="dk1"/>
                </a:solidFill>
                <a:latin typeface="Times New Roman"/>
                <a:ea typeface="Times New Roman"/>
                <a:cs typeface="Times New Roman"/>
                <a:sym typeface="Times New Roman"/>
              </a:rPr>
              <a:t> SCHOOL OF COMPUTER SCIENCE AND IT</a:t>
            </a:r>
            <a:endParaRPr/>
          </a:p>
          <a:p>
            <a:pPr indent="0" lvl="0" marL="0" marR="0" rtl="0" algn="ctr">
              <a:spcBef>
                <a:spcPts val="0"/>
              </a:spcBef>
              <a:spcAft>
                <a:spcPts val="0"/>
              </a:spcAft>
              <a:buNone/>
            </a:pPr>
            <a:r>
              <a:rPr b="1" i="0" lang="en-IN" sz="2400" u="none" cap="none" strike="noStrike">
                <a:solidFill>
                  <a:schemeClr val="dk1"/>
                </a:solidFill>
                <a:latin typeface="Times New Roman"/>
                <a:ea typeface="Times New Roman"/>
                <a:cs typeface="Times New Roman"/>
                <a:sym typeface="Times New Roman"/>
              </a:rPr>
              <a:t>DEPARTMENT OF BCA</a:t>
            </a:r>
            <a:endParaRPr b="1" i="0" sz="2400" u="none" cap="none" strike="noStrike">
              <a:solidFill>
                <a:schemeClr val="dk1"/>
              </a:solidFill>
              <a:latin typeface="Times New Roman"/>
              <a:ea typeface="Times New Roman"/>
              <a:cs typeface="Times New Roman"/>
              <a:sym typeface="Times New Roman"/>
            </a:endParaRPr>
          </a:p>
        </p:txBody>
      </p:sp>
      <p:pic>
        <p:nvPicPr>
          <p:cNvPr id="103" name="Google Shape;103;p1" title="Image"/>
          <p:cNvPicPr preferRelativeResize="0"/>
          <p:nvPr/>
        </p:nvPicPr>
        <p:blipFill rotWithShape="1">
          <a:blip r:embed="rId3">
            <a:alphaModFix/>
          </a:blip>
          <a:srcRect b="0" l="0" r="0" t="0"/>
          <a:stretch/>
        </p:blipFill>
        <p:spPr>
          <a:xfrm>
            <a:off x="3275856" y="908720"/>
            <a:ext cx="2595767" cy="6393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idx="1" type="body"/>
          </p:nvPr>
        </p:nvSpPr>
        <p:spPr>
          <a:xfrm>
            <a:off x="1115616" y="188640"/>
            <a:ext cx="7818072" cy="6552728"/>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1920"/>
              <a:buNone/>
            </a:pPr>
            <a:r>
              <a:rPr b="1" lang="en-IN" sz="2400"/>
              <a:t>2. Dependency Preservation </a:t>
            </a:r>
            <a:r>
              <a:rPr lang="en-IN" sz="2400"/>
              <a:t>Dependency is an important constraint on the database.</a:t>
            </a:r>
            <a:endParaRPr/>
          </a:p>
          <a:p>
            <a:pPr indent="-283464" lvl="0" marL="365760" rtl="0" algn="l">
              <a:lnSpc>
                <a:spcPct val="100000"/>
              </a:lnSpc>
              <a:spcBef>
                <a:spcPts val="600"/>
              </a:spcBef>
              <a:spcAft>
                <a:spcPts val="0"/>
              </a:spcAft>
              <a:buSzPts val="1920"/>
              <a:buChar char="⚫"/>
            </a:pPr>
            <a:r>
              <a:rPr lang="en-IN" sz="2400"/>
              <a:t>Every dependency must be satisfied by at least one decomposed table.</a:t>
            </a:r>
            <a:endParaRPr/>
          </a:p>
          <a:p>
            <a:pPr indent="-283464" lvl="0" marL="365760" rtl="0" algn="l">
              <a:lnSpc>
                <a:spcPct val="100000"/>
              </a:lnSpc>
              <a:spcBef>
                <a:spcPts val="600"/>
              </a:spcBef>
              <a:spcAft>
                <a:spcPts val="0"/>
              </a:spcAft>
              <a:buSzPts val="1920"/>
              <a:buChar char="⚫"/>
            </a:pPr>
            <a:r>
              <a:rPr lang="en-IN" sz="2400"/>
              <a:t>If {A → B} holds, then two sets are functional dependent. And, it becomes more useful for checking the dependency easily if both sets in a same relation.</a:t>
            </a:r>
            <a:endParaRPr/>
          </a:p>
          <a:p>
            <a:pPr indent="-161543" lvl="0" marL="365760" rtl="0" algn="l">
              <a:lnSpc>
                <a:spcPct val="100000"/>
              </a:lnSpc>
              <a:spcBef>
                <a:spcPts val="600"/>
              </a:spcBef>
              <a:spcAft>
                <a:spcPts val="0"/>
              </a:spcAft>
              <a:buSzPts val="1920"/>
              <a:buNone/>
            </a:pPr>
            <a:r>
              <a:t/>
            </a:r>
            <a:endParaRPr sz="2400"/>
          </a:p>
          <a:p>
            <a:pPr indent="0" lvl="0" marL="82296" rtl="0" algn="l">
              <a:lnSpc>
                <a:spcPct val="100000"/>
              </a:lnSpc>
              <a:spcBef>
                <a:spcPts val="600"/>
              </a:spcBef>
              <a:spcAft>
                <a:spcPts val="0"/>
              </a:spcAft>
              <a:buSzPts val="1920"/>
              <a:buNone/>
            </a:pPr>
            <a:r>
              <a:rPr lang="en-IN" sz="2400"/>
              <a:t>For example, suppose there is a relation R (A, B, C, D) with functional dependency set </a:t>
            </a:r>
            <a:endParaRPr/>
          </a:p>
          <a:p>
            <a:pPr indent="-283464" lvl="0" marL="365760" rtl="0" algn="l">
              <a:lnSpc>
                <a:spcPct val="100000"/>
              </a:lnSpc>
              <a:spcBef>
                <a:spcPts val="600"/>
              </a:spcBef>
              <a:spcAft>
                <a:spcPts val="0"/>
              </a:spcAft>
              <a:buSzPts val="1920"/>
              <a:buChar char="⚫"/>
            </a:pPr>
            <a:r>
              <a:rPr lang="en-IN" sz="2400"/>
              <a:t>(A-&gt;BC). The relational R is decomposed into R1 (ABC) and R2 (AD) which is dependency preserving because FD A-&gt;BC is a part of relation R1(ABC).</a:t>
            </a:r>
            <a:endParaRPr/>
          </a:p>
          <a:p>
            <a:pPr indent="0" lvl="0" marL="82296" rtl="0" algn="l">
              <a:lnSpc>
                <a:spcPct val="100000"/>
              </a:lnSpc>
              <a:spcBef>
                <a:spcPts val="600"/>
              </a:spcBef>
              <a:spcAft>
                <a:spcPts val="0"/>
              </a:spcAft>
              <a:buSzPts val="1920"/>
              <a:buNone/>
            </a:pPr>
            <a:r>
              <a:rPr lang="en-IN" sz="2400"/>
              <a:t> </a:t>
            </a:r>
            <a:endParaRPr/>
          </a:p>
          <a:p>
            <a:pPr indent="-161543" lvl="0" marL="365760" rtl="0" algn="l">
              <a:lnSpc>
                <a:spcPct val="100000"/>
              </a:lnSpc>
              <a:spcBef>
                <a:spcPts val="600"/>
              </a:spcBef>
              <a:spcAft>
                <a:spcPts val="0"/>
              </a:spcAft>
              <a:buSzPts val="192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idx="1" type="body"/>
          </p:nvPr>
        </p:nvSpPr>
        <p:spPr>
          <a:xfrm>
            <a:off x="1115616" y="188640"/>
            <a:ext cx="7818072" cy="6552728"/>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1920"/>
              <a:buNone/>
            </a:pPr>
            <a:r>
              <a:rPr b="1" lang="en-IN" sz="2400"/>
              <a:t>3. Lack of Data Redundancy </a:t>
            </a:r>
            <a:r>
              <a:rPr lang="en-IN" sz="2400"/>
              <a:t>Lack of Data Redundancy is also known as a </a:t>
            </a:r>
            <a:r>
              <a:rPr b="1" lang="en-IN" sz="2400"/>
              <a:t>Repetition of Information.</a:t>
            </a:r>
            <a:endParaRPr/>
          </a:p>
          <a:p>
            <a:pPr indent="0" lvl="0" marL="82296" rtl="0" algn="l">
              <a:lnSpc>
                <a:spcPct val="100000"/>
              </a:lnSpc>
              <a:spcBef>
                <a:spcPts val="600"/>
              </a:spcBef>
              <a:spcAft>
                <a:spcPts val="0"/>
              </a:spcAft>
              <a:buSzPts val="1920"/>
              <a:buNone/>
            </a:pPr>
            <a:r>
              <a:t/>
            </a:r>
            <a:endParaRPr sz="2400"/>
          </a:p>
          <a:p>
            <a:pPr indent="-283464" lvl="0" marL="365760" rtl="0" algn="l">
              <a:lnSpc>
                <a:spcPct val="100000"/>
              </a:lnSpc>
              <a:spcBef>
                <a:spcPts val="600"/>
              </a:spcBef>
              <a:spcAft>
                <a:spcPts val="0"/>
              </a:spcAft>
              <a:buSzPts val="1920"/>
              <a:buChar char="⚫"/>
            </a:pPr>
            <a:r>
              <a:rPr lang="en-IN" sz="2400"/>
              <a:t>The proper decomposition should not suffer from any data redundancy.</a:t>
            </a:r>
            <a:endParaRPr/>
          </a:p>
          <a:p>
            <a:pPr indent="-161543" lvl="0" marL="365760" rtl="0" algn="l">
              <a:lnSpc>
                <a:spcPct val="100000"/>
              </a:lnSpc>
              <a:spcBef>
                <a:spcPts val="600"/>
              </a:spcBef>
              <a:spcAft>
                <a:spcPts val="0"/>
              </a:spcAft>
              <a:buSzPts val="1920"/>
              <a:buNone/>
            </a:pPr>
            <a:r>
              <a:t/>
            </a:r>
            <a:endParaRPr sz="2400"/>
          </a:p>
          <a:p>
            <a:pPr indent="-283464" lvl="0" marL="365760" rtl="0" algn="l">
              <a:lnSpc>
                <a:spcPct val="100000"/>
              </a:lnSpc>
              <a:spcBef>
                <a:spcPts val="600"/>
              </a:spcBef>
              <a:spcAft>
                <a:spcPts val="0"/>
              </a:spcAft>
              <a:buSzPts val="1920"/>
              <a:buChar char="⚫"/>
            </a:pPr>
            <a:r>
              <a:rPr lang="en-IN" sz="2400"/>
              <a:t>The careless decomposition may cause a problem with the data.</a:t>
            </a:r>
            <a:endParaRPr/>
          </a:p>
          <a:p>
            <a:pPr indent="0" lvl="0" marL="82296" rtl="0" algn="l">
              <a:lnSpc>
                <a:spcPct val="100000"/>
              </a:lnSpc>
              <a:spcBef>
                <a:spcPts val="600"/>
              </a:spcBef>
              <a:spcAft>
                <a:spcPts val="0"/>
              </a:spcAft>
              <a:buSzPts val="1920"/>
              <a:buNone/>
            </a:pPr>
            <a:r>
              <a:t/>
            </a:r>
            <a:endParaRPr sz="2400"/>
          </a:p>
          <a:p>
            <a:pPr indent="-283464" lvl="0" marL="365760" rtl="0" algn="l">
              <a:lnSpc>
                <a:spcPct val="100000"/>
              </a:lnSpc>
              <a:spcBef>
                <a:spcPts val="600"/>
              </a:spcBef>
              <a:spcAft>
                <a:spcPts val="0"/>
              </a:spcAft>
              <a:buSzPts val="1920"/>
              <a:buChar char="⚫"/>
            </a:pPr>
            <a:r>
              <a:rPr lang="en-IN" sz="2400"/>
              <a:t>The lack of data redundancy property may be achieved by Normalization process.</a:t>
            </a:r>
            <a:endParaRPr/>
          </a:p>
          <a:p>
            <a:pPr indent="0" lvl="0" marL="82296" rtl="0" algn="l">
              <a:lnSpc>
                <a:spcPct val="100000"/>
              </a:lnSpc>
              <a:spcBef>
                <a:spcPts val="600"/>
              </a:spcBef>
              <a:spcAft>
                <a:spcPts val="0"/>
              </a:spcAft>
              <a:buSzPts val="1920"/>
              <a:buNone/>
            </a:pPr>
            <a:r>
              <a:rPr lang="en-IN" sz="2400"/>
              <a:t> </a:t>
            </a:r>
            <a:endParaRPr/>
          </a:p>
          <a:p>
            <a:pPr indent="-161543" lvl="0" marL="365760" rtl="0" algn="l">
              <a:lnSpc>
                <a:spcPct val="100000"/>
              </a:lnSpc>
              <a:spcBef>
                <a:spcPts val="600"/>
              </a:spcBef>
              <a:spcAft>
                <a:spcPts val="0"/>
              </a:spcAft>
              <a:buSzPts val="1920"/>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idx="1" type="body"/>
          </p:nvPr>
        </p:nvSpPr>
        <p:spPr>
          <a:xfrm>
            <a:off x="1115616" y="260648"/>
            <a:ext cx="7848872" cy="6336704"/>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2368"/>
              <a:buNone/>
            </a:pPr>
            <a:r>
              <a:rPr b="1" lang="en-IN" sz="2960" u="sng"/>
              <a:t>Normalization</a:t>
            </a:r>
            <a:r>
              <a:rPr b="1" lang="en-IN" sz="2405" u="sng"/>
              <a:t>:  </a:t>
            </a:r>
            <a:r>
              <a:rPr lang="en-IN" sz="2405"/>
              <a:t>Normalization is a database design technique which organizes tables in a manner that reduces redundancy, maintains consistency and dependency of data.</a:t>
            </a:r>
            <a:endParaRPr/>
          </a:p>
          <a:p>
            <a:pPr indent="-161289" lvl="0" marL="365760" rtl="0" algn="l">
              <a:lnSpc>
                <a:spcPct val="100000"/>
              </a:lnSpc>
              <a:spcBef>
                <a:spcPts val="600"/>
              </a:spcBef>
              <a:spcAft>
                <a:spcPts val="0"/>
              </a:spcAft>
              <a:buSzPts val="1924"/>
              <a:buNone/>
            </a:pPr>
            <a:r>
              <a:t/>
            </a:r>
            <a:endParaRPr sz="2405"/>
          </a:p>
          <a:p>
            <a:pPr indent="-283464" lvl="0" marL="365760" rtl="0" algn="l">
              <a:lnSpc>
                <a:spcPct val="100000"/>
              </a:lnSpc>
              <a:spcBef>
                <a:spcPts val="600"/>
              </a:spcBef>
              <a:spcAft>
                <a:spcPts val="0"/>
              </a:spcAft>
              <a:buSzPts val="1924"/>
              <a:buChar char="⚫"/>
            </a:pPr>
            <a:r>
              <a:rPr lang="en-IN" sz="2405"/>
              <a:t>It divides larger tables to smaller tables and links them using relationships.</a:t>
            </a:r>
            <a:endParaRPr/>
          </a:p>
          <a:p>
            <a:pPr indent="-161289" lvl="0" marL="365760" rtl="0" algn="l">
              <a:lnSpc>
                <a:spcPct val="100000"/>
              </a:lnSpc>
              <a:spcBef>
                <a:spcPts val="600"/>
              </a:spcBef>
              <a:spcAft>
                <a:spcPts val="0"/>
              </a:spcAft>
              <a:buSzPts val="1924"/>
              <a:buNone/>
            </a:pPr>
            <a:r>
              <a:t/>
            </a:r>
            <a:endParaRPr sz="2405"/>
          </a:p>
          <a:p>
            <a:pPr indent="-283464" lvl="0" marL="365760" rtl="0" algn="l">
              <a:lnSpc>
                <a:spcPct val="100000"/>
              </a:lnSpc>
              <a:spcBef>
                <a:spcPts val="600"/>
              </a:spcBef>
              <a:spcAft>
                <a:spcPts val="0"/>
              </a:spcAft>
              <a:buSzPts val="1924"/>
              <a:buChar char="⚫"/>
            </a:pPr>
            <a:r>
              <a:rPr lang="en-IN" sz="2405"/>
              <a:t>Normalization of data can be considered a process of analyzing the given relation schemas based on their FDs and primary keys to achieve the desirable properties of</a:t>
            </a:r>
            <a:endParaRPr/>
          </a:p>
          <a:p>
            <a:pPr indent="0" lvl="0" marL="82296" rtl="0" algn="l">
              <a:lnSpc>
                <a:spcPct val="100000"/>
              </a:lnSpc>
              <a:spcBef>
                <a:spcPts val="600"/>
              </a:spcBef>
              <a:spcAft>
                <a:spcPts val="0"/>
              </a:spcAft>
              <a:buSzPts val="1924"/>
              <a:buNone/>
            </a:pPr>
            <a:r>
              <a:t/>
            </a:r>
            <a:endParaRPr sz="2405"/>
          </a:p>
          <a:p>
            <a:pPr indent="-283464" lvl="0" marL="365760" rtl="0" algn="l">
              <a:lnSpc>
                <a:spcPct val="100000"/>
              </a:lnSpc>
              <a:spcBef>
                <a:spcPts val="600"/>
              </a:spcBef>
              <a:spcAft>
                <a:spcPts val="0"/>
              </a:spcAft>
              <a:buSzPts val="1924"/>
              <a:buChar char="⚫"/>
            </a:pPr>
            <a:r>
              <a:rPr lang="en-IN" sz="2405"/>
              <a:t>(1) minimizing redundancy </a:t>
            </a:r>
            <a:endParaRPr sz="2405"/>
          </a:p>
          <a:p>
            <a:pPr indent="-283464" lvl="0" marL="365760" rtl="0" algn="l">
              <a:lnSpc>
                <a:spcPct val="100000"/>
              </a:lnSpc>
              <a:spcBef>
                <a:spcPts val="600"/>
              </a:spcBef>
              <a:spcAft>
                <a:spcPts val="0"/>
              </a:spcAft>
              <a:buSzPts val="1924"/>
              <a:buChar char="⚫"/>
            </a:pPr>
            <a:r>
              <a:rPr lang="en-IN" sz="2405"/>
              <a:t>(2) minimizing the insertion, deletion, and update anomalies</a:t>
            </a:r>
            <a:endParaRPr sz="240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idx="1" type="body"/>
          </p:nvPr>
        </p:nvSpPr>
        <p:spPr>
          <a:xfrm>
            <a:off x="1115616" y="260648"/>
            <a:ext cx="7848872" cy="6336704"/>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Char char="⚫"/>
            </a:pPr>
            <a:r>
              <a:rPr b="1" lang="en-IN" sz="2800" u="sng"/>
              <a:t>What is an Anomaly: </a:t>
            </a:r>
            <a:r>
              <a:rPr lang="en-IN" sz="2600"/>
              <a:t>A Problem that can occur in poorly unplanned, un normalized data base were all the data is stored in a one table(a flat file database)</a:t>
            </a:r>
            <a:endParaRPr/>
          </a:p>
          <a:p>
            <a:pPr indent="-151384" lvl="0" marL="365760" rtl="0" algn="l">
              <a:lnSpc>
                <a:spcPct val="100000"/>
              </a:lnSpc>
              <a:spcBef>
                <a:spcPts val="600"/>
              </a:spcBef>
              <a:spcAft>
                <a:spcPts val="0"/>
              </a:spcAft>
              <a:buSzPts val="2080"/>
              <a:buNone/>
            </a:pPr>
            <a:r>
              <a:t/>
            </a:r>
            <a:endParaRPr sz="2600"/>
          </a:p>
          <a:p>
            <a:pPr indent="0" lvl="0" marL="82296" rtl="0" algn="l">
              <a:lnSpc>
                <a:spcPct val="100000"/>
              </a:lnSpc>
              <a:spcBef>
                <a:spcPts val="600"/>
              </a:spcBef>
              <a:spcAft>
                <a:spcPts val="0"/>
              </a:spcAft>
              <a:buSzPts val="2080"/>
              <a:buNone/>
            </a:pPr>
            <a:r>
              <a:rPr lang="en-IN" sz="2600"/>
              <a:t>There are three types of anomalies that occur when the database is not normalized. These are –</a:t>
            </a:r>
            <a:endParaRPr/>
          </a:p>
          <a:p>
            <a:pPr indent="-151384" lvl="0" marL="365760" rtl="0" algn="l">
              <a:lnSpc>
                <a:spcPct val="100000"/>
              </a:lnSpc>
              <a:spcBef>
                <a:spcPts val="600"/>
              </a:spcBef>
              <a:spcAft>
                <a:spcPts val="0"/>
              </a:spcAft>
              <a:buSzPts val="2080"/>
              <a:buNone/>
            </a:pPr>
            <a:r>
              <a:t/>
            </a:r>
            <a:endParaRPr sz="2600"/>
          </a:p>
          <a:p>
            <a:pPr indent="0" lvl="0" marL="82296" rtl="0" algn="l">
              <a:lnSpc>
                <a:spcPct val="100000"/>
              </a:lnSpc>
              <a:spcBef>
                <a:spcPts val="600"/>
              </a:spcBef>
              <a:spcAft>
                <a:spcPts val="0"/>
              </a:spcAft>
              <a:buSzPts val="2080"/>
              <a:buNone/>
            </a:pPr>
            <a:r>
              <a:rPr lang="en-IN" sz="2600"/>
              <a:t> 1. Insert    </a:t>
            </a:r>
            <a:endParaRPr/>
          </a:p>
          <a:p>
            <a:pPr indent="0" lvl="0" marL="82296" rtl="0" algn="l">
              <a:lnSpc>
                <a:spcPct val="100000"/>
              </a:lnSpc>
              <a:spcBef>
                <a:spcPts val="600"/>
              </a:spcBef>
              <a:spcAft>
                <a:spcPts val="0"/>
              </a:spcAft>
              <a:buSzPts val="2080"/>
              <a:buNone/>
            </a:pPr>
            <a:r>
              <a:rPr lang="en-IN" sz="2600"/>
              <a:t> 2.  Update    </a:t>
            </a:r>
            <a:endParaRPr/>
          </a:p>
          <a:p>
            <a:pPr indent="0" lvl="0" marL="82296" rtl="0" algn="l">
              <a:lnSpc>
                <a:spcPct val="100000"/>
              </a:lnSpc>
              <a:spcBef>
                <a:spcPts val="600"/>
              </a:spcBef>
              <a:spcAft>
                <a:spcPts val="0"/>
              </a:spcAft>
              <a:buSzPts val="2080"/>
              <a:buNone/>
            </a:pPr>
            <a:r>
              <a:rPr lang="en-IN" sz="2600"/>
              <a:t> 3.  Delete</a:t>
            </a:r>
            <a:endParaRPr sz="2600"/>
          </a:p>
          <a:p>
            <a:pPr indent="0" lvl="0" marL="82296" rtl="0" algn="l">
              <a:lnSpc>
                <a:spcPct val="100000"/>
              </a:lnSpc>
              <a:spcBef>
                <a:spcPts val="600"/>
              </a:spcBef>
              <a:spcAft>
                <a:spcPts val="0"/>
              </a:spcAft>
              <a:buSzPts val="2080"/>
              <a:buNone/>
            </a:pPr>
            <a:r>
              <a:t/>
            </a: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idx="1" type="body"/>
          </p:nvPr>
        </p:nvSpPr>
        <p:spPr>
          <a:xfrm>
            <a:off x="1115616" y="260648"/>
            <a:ext cx="7848872" cy="6336704"/>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Char char="⚫"/>
            </a:pPr>
            <a:r>
              <a:rPr lang="en-IN" sz="2800"/>
              <a:t>1. </a:t>
            </a:r>
            <a:r>
              <a:rPr b="1" lang="en-IN" sz="2800"/>
              <a:t>An insert  anomaly</a:t>
            </a:r>
            <a:r>
              <a:rPr lang="en-IN" sz="2800"/>
              <a:t> occurs when certain attributes  cannot be inserted into the database without the presences of other attributes </a:t>
            </a:r>
            <a:endParaRPr sz="2800"/>
          </a:p>
          <a:p>
            <a:pPr indent="0" lvl="0" marL="82296" rtl="0" algn="l">
              <a:lnSpc>
                <a:spcPct val="100000"/>
              </a:lnSpc>
              <a:spcBef>
                <a:spcPts val="600"/>
              </a:spcBef>
              <a:spcAft>
                <a:spcPts val="0"/>
              </a:spcAft>
              <a:buSzPts val="2240"/>
              <a:buNone/>
            </a:pPr>
            <a:r>
              <a:t/>
            </a:r>
            <a:endParaRPr sz="2800"/>
          </a:p>
          <a:p>
            <a:pPr indent="-283464" lvl="0" marL="365760" rtl="0" algn="l">
              <a:lnSpc>
                <a:spcPct val="100000"/>
              </a:lnSpc>
              <a:spcBef>
                <a:spcPts val="600"/>
              </a:spcBef>
              <a:spcAft>
                <a:spcPts val="0"/>
              </a:spcAft>
              <a:buSzPts val="2240"/>
              <a:buChar char="⚫"/>
            </a:pPr>
            <a:r>
              <a:rPr lang="en-IN" sz="2800"/>
              <a:t>2. An delete anomaly occurs when certain attributes are lost due to deletion of other attributes</a:t>
            </a:r>
            <a:endParaRPr/>
          </a:p>
          <a:p>
            <a:pPr indent="0" lvl="0" marL="82296" rtl="0" algn="l">
              <a:lnSpc>
                <a:spcPct val="100000"/>
              </a:lnSpc>
              <a:spcBef>
                <a:spcPts val="600"/>
              </a:spcBef>
              <a:spcAft>
                <a:spcPts val="0"/>
              </a:spcAft>
              <a:buSzPts val="2240"/>
              <a:buNone/>
            </a:pPr>
            <a:r>
              <a:t/>
            </a:r>
            <a:endParaRPr sz="2800"/>
          </a:p>
          <a:p>
            <a:pPr indent="-283464" lvl="0" marL="365760" rtl="0" algn="l">
              <a:lnSpc>
                <a:spcPct val="100000"/>
              </a:lnSpc>
              <a:spcBef>
                <a:spcPts val="600"/>
              </a:spcBef>
              <a:spcAft>
                <a:spcPts val="0"/>
              </a:spcAft>
              <a:buSzPts val="2240"/>
              <a:buChar char="⚫"/>
            </a:pPr>
            <a:r>
              <a:rPr lang="en-IN" sz="2800"/>
              <a:t>3. An update anomaly exists when one or more instances of duplicated data is updated, but not all</a:t>
            </a:r>
            <a:endParaRPr sz="2800"/>
          </a:p>
          <a:p>
            <a:pPr indent="0" lvl="0" marL="82296" rtl="0" algn="l">
              <a:lnSpc>
                <a:spcPct val="100000"/>
              </a:lnSpc>
              <a:spcBef>
                <a:spcPts val="600"/>
              </a:spcBef>
              <a:spcAft>
                <a:spcPts val="0"/>
              </a:spcAft>
              <a:buSzPts val="2080"/>
              <a:buNone/>
            </a:pPr>
            <a:r>
              <a:t/>
            </a: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idx="1" type="body"/>
          </p:nvPr>
        </p:nvSpPr>
        <p:spPr>
          <a:xfrm>
            <a:off x="1115616" y="260648"/>
            <a:ext cx="7848872" cy="6336704"/>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2240"/>
              <a:buNone/>
            </a:pPr>
            <a:r>
              <a:rPr b="1" lang="en-IN" sz="2800"/>
              <a:t>Example</a:t>
            </a:r>
            <a:r>
              <a:rPr lang="en-IN" sz="2800"/>
              <a:t>:</a:t>
            </a:r>
            <a:r>
              <a:rPr lang="en-IN" sz="2400"/>
              <a:t> Suppose a manufacturing company stores the employee details in a table named employee that has four attributes: emp_id, emp_name, emp_address and emp_dept </a:t>
            </a:r>
            <a:endParaRPr sz="2400"/>
          </a:p>
          <a:p>
            <a:pPr indent="0" lvl="0" marL="82296" rtl="0" algn="l">
              <a:lnSpc>
                <a:spcPct val="100000"/>
              </a:lnSpc>
              <a:spcBef>
                <a:spcPts val="600"/>
              </a:spcBef>
              <a:spcAft>
                <a:spcPts val="0"/>
              </a:spcAft>
              <a:buSzPts val="1920"/>
              <a:buNone/>
            </a:pPr>
            <a:r>
              <a:rPr lang="en-IN" sz="2400"/>
              <a:t>At some point of time the table looks like this:</a:t>
            </a:r>
            <a:endParaRPr/>
          </a:p>
          <a:p>
            <a:pPr indent="0" lvl="0" marL="82296" rtl="0" algn="l">
              <a:lnSpc>
                <a:spcPct val="100000"/>
              </a:lnSpc>
              <a:spcBef>
                <a:spcPts val="600"/>
              </a:spcBef>
              <a:spcAft>
                <a:spcPts val="0"/>
              </a:spcAft>
              <a:buSzPts val="1920"/>
              <a:buNone/>
            </a:pPr>
            <a:r>
              <a:t/>
            </a:r>
            <a:endParaRPr sz="2400"/>
          </a:p>
          <a:p>
            <a:pPr indent="0" lvl="0" marL="82296" rtl="0" algn="l">
              <a:lnSpc>
                <a:spcPct val="100000"/>
              </a:lnSpc>
              <a:spcBef>
                <a:spcPts val="600"/>
              </a:spcBef>
              <a:spcAft>
                <a:spcPts val="0"/>
              </a:spcAft>
              <a:buSzPts val="2080"/>
              <a:buNone/>
            </a:pPr>
            <a:r>
              <a:t/>
            </a:r>
            <a:endParaRPr sz="2600"/>
          </a:p>
        </p:txBody>
      </p:sp>
      <p:graphicFrame>
        <p:nvGraphicFramePr>
          <p:cNvPr id="178" name="Google Shape;178;p15"/>
          <p:cNvGraphicFramePr/>
          <p:nvPr/>
        </p:nvGraphicFramePr>
        <p:xfrm>
          <a:off x="1115617" y="1916832"/>
          <a:ext cx="3000000" cy="3000000"/>
        </p:xfrm>
        <a:graphic>
          <a:graphicData uri="http://schemas.openxmlformats.org/drawingml/2006/table">
            <a:tbl>
              <a:tblPr>
                <a:noFill/>
                <a:tableStyleId>{33BE761D-BAEE-48B1-9286-2A016B734FC8}</a:tableStyleId>
              </a:tblPr>
              <a:tblGrid>
                <a:gridCol w="1944225"/>
                <a:gridCol w="1944225"/>
                <a:gridCol w="1944225"/>
                <a:gridCol w="1944225"/>
              </a:tblGrid>
              <a:tr h="688575">
                <a:tc>
                  <a:txBody>
                    <a:bodyPr/>
                    <a:lstStyle/>
                    <a:p>
                      <a:pPr indent="0" lvl="0" marL="457200" marR="0" rtl="0" algn="ctr">
                        <a:lnSpc>
                          <a:spcPct val="86666"/>
                        </a:lnSpc>
                        <a:spcBef>
                          <a:spcPts val="0"/>
                        </a:spcBef>
                        <a:spcAft>
                          <a:spcPts val="0"/>
                        </a:spcAft>
                        <a:buNone/>
                      </a:pPr>
                      <a:r>
                        <a:rPr lang="en-IN" sz="1800" u="none" cap="none" strike="noStrike"/>
                        <a:t>emp_id</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emp_name</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emp_address</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emp_dept</a:t>
                      </a:r>
                      <a:endParaRPr sz="1800" u="none" cap="none" strike="noStrike">
                        <a:latin typeface="Calibri"/>
                        <a:ea typeface="Calibri"/>
                        <a:cs typeface="Calibri"/>
                        <a:sym typeface="Calibri"/>
                      </a:endParaRPr>
                    </a:p>
                  </a:txBody>
                  <a:tcPr marT="57150" marB="57150" marR="91450" marL="91450" anchor="ctr"/>
                </a:tc>
              </a:tr>
              <a:tr h="688575">
                <a:tc>
                  <a:txBody>
                    <a:bodyPr/>
                    <a:lstStyle/>
                    <a:p>
                      <a:pPr indent="0" lvl="0" marL="457200" marR="0" rtl="0" algn="ctr">
                        <a:lnSpc>
                          <a:spcPct val="86666"/>
                        </a:lnSpc>
                        <a:spcBef>
                          <a:spcPts val="0"/>
                        </a:spcBef>
                        <a:spcAft>
                          <a:spcPts val="0"/>
                        </a:spcAft>
                        <a:buNone/>
                      </a:pPr>
                      <a:r>
                        <a:rPr lang="en-IN" sz="1800" u="none" cap="none" strike="noStrike"/>
                        <a:t>101</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Rick</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Delhi</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D001</a:t>
                      </a:r>
                      <a:endParaRPr sz="1800" u="none" cap="none" strike="noStrike">
                        <a:latin typeface="Calibri"/>
                        <a:ea typeface="Calibri"/>
                        <a:cs typeface="Calibri"/>
                        <a:sym typeface="Calibri"/>
                      </a:endParaRPr>
                    </a:p>
                  </a:txBody>
                  <a:tcPr marT="57150" marB="57150" marR="91450" marL="91450" anchor="ctr"/>
                </a:tc>
              </a:tr>
              <a:tr h="688575">
                <a:tc>
                  <a:txBody>
                    <a:bodyPr/>
                    <a:lstStyle/>
                    <a:p>
                      <a:pPr indent="0" lvl="0" marL="457200" marR="0" rtl="0" algn="ctr">
                        <a:lnSpc>
                          <a:spcPct val="86666"/>
                        </a:lnSpc>
                        <a:spcBef>
                          <a:spcPts val="0"/>
                        </a:spcBef>
                        <a:spcAft>
                          <a:spcPts val="0"/>
                        </a:spcAft>
                        <a:buNone/>
                      </a:pPr>
                      <a:r>
                        <a:rPr lang="en-IN" sz="1800" u="none" cap="none" strike="noStrike"/>
                        <a:t>102</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Rick</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Delhi</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D002</a:t>
                      </a:r>
                      <a:endParaRPr sz="1800" u="none" cap="none" strike="noStrike">
                        <a:latin typeface="Calibri"/>
                        <a:ea typeface="Calibri"/>
                        <a:cs typeface="Calibri"/>
                        <a:sym typeface="Calibri"/>
                      </a:endParaRPr>
                    </a:p>
                  </a:txBody>
                  <a:tcPr marT="57150" marB="57150" marR="91450" marL="91450" anchor="ctr"/>
                </a:tc>
              </a:tr>
              <a:tr h="688575">
                <a:tc>
                  <a:txBody>
                    <a:bodyPr/>
                    <a:lstStyle/>
                    <a:p>
                      <a:pPr indent="0" lvl="0" marL="457200" marR="0" rtl="0" algn="ctr">
                        <a:lnSpc>
                          <a:spcPct val="86666"/>
                        </a:lnSpc>
                        <a:spcBef>
                          <a:spcPts val="0"/>
                        </a:spcBef>
                        <a:spcAft>
                          <a:spcPts val="0"/>
                        </a:spcAft>
                        <a:buNone/>
                      </a:pPr>
                      <a:r>
                        <a:rPr lang="en-IN" sz="1800" u="none" cap="none" strike="noStrike"/>
                        <a:t>102</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Maggie</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Agra</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D890</a:t>
                      </a:r>
                      <a:endParaRPr sz="1800" u="none" cap="none" strike="noStrike">
                        <a:latin typeface="Calibri"/>
                        <a:ea typeface="Calibri"/>
                        <a:cs typeface="Calibri"/>
                        <a:sym typeface="Calibri"/>
                      </a:endParaRPr>
                    </a:p>
                  </a:txBody>
                  <a:tcPr marT="57150" marB="57150" marR="91450" marL="91450" anchor="ctr"/>
                </a:tc>
              </a:tr>
              <a:tr h="789100">
                <a:tc>
                  <a:txBody>
                    <a:bodyPr/>
                    <a:lstStyle/>
                    <a:p>
                      <a:pPr indent="0" lvl="0" marL="457200" marR="0" rtl="0" algn="ctr">
                        <a:lnSpc>
                          <a:spcPct val="86666"/>
                        </a:lnSpc>
                        <a:spcBef>
                          <a:spcPts val="0"/>
                        </a:spcBef>
                        <a:spcAft>
                          <a:spcPts val="0"/>
                        </a:spcAft>
                        <a:buNone/>
                      </a:pPr>
                      <a:r>
                        <a:rPr lang="en-IN" sz="1800" u="none" cap="none" strike="noStrike"/>
                        <a:t>166</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Glenn</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Chennai</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D900</a:t>
                      </a:r>
                      <a:endParaRPr sz="1800" u="none" cap="none" strike="noStrike">
                        <a:latin typeface="Calibri"/>
                        <a:ea typeface="Calibri"/>
                        <a:cs typeface="Calibri"/>
                        <a:sym typeface="Calibri"/>
                      </a:endParaRPr>
                    </a:p>
                  </a:txBody>
                  <a:tcPr marT="57150" marB="57150" marR="91450" marL="91450" anchor="ctr"/>
                </a:tc>
              </a:tr>
              <a:tr h="1209125">
                <a:tc>
                  <a:txBody>
                    <a:bodyPr/>
                    <a:lstStyle/>
                    <a:p>
                      <a:pPr indent="0" lvl="0" marL="457200" marR="0" rtl="0" algn="ctr">
                        <a:lnSpc>
                          <a:spcPct val="86666"/>
                        </a:lnSpc>
                        <a:spcBef>
                          <a:spcPts val="0"/>
                        </a:spcBef>
                        <a:spcAft>
                          <a:spcPts val="0"/>
                        </a:spcAft>
                        <a:buNone/>
                      </a:pPr>
                      <a:r>
                        <a:rPr lang="en-IN" sz="1800" u="none" cap="none" strike="noStrike"/>
                        <a:t>167</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Glenn</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Chennai</a:t>
                      </a:r>
                      <a:endParaRPr sz="1800" u="none" cap="none" strike="noStrike">
                        <a:latin typeface="Calibri"/>
                        <a:ea typeface="Calibri"/>
                        <a:cs typeface="Calibri"/>
                        <a:sym typeface="Calibri"/>
                      </a:endParaRPr>
                    </a:p>
                  </a:txBody>
                  <a:tcPr marT="57150" marB="57150" marR="91450" marL="91450" anchor="ctr"/>
                </a:tc>
                <a:tc>
                  <a:txBody>
                    <a:bodyPr/>
                    <a:lstStyle/>
                    <a:p>
                      <a:pPr indent="0" lvl="0" marL="457200" marR="0" rtl="0" algn="ctr">
                        <a:lnSpc>
                          <a:spcPct val="86666"/>
                        </a:lnSpc>
                        <a:spcBef>
                          <a:spcPts val="0"/>
                        </a:spcBef>
                        <a:spcAft>
                          <a:spcPts val="0"/>
                        </a:spcAft>
                        <a:buNone/>
                      </a:pPr>
                      <a:r>
                        <a:rPr lang="en-IN" sz="1800" u="none" cap="none" strike="noStrike"/>
                        <a:t>D900</a:t>
                      </a:r>
                      <a:endParaRPr sz="1800" u="none" cap="none" strike="noStrike">
                        <a:latin typeface="Calibri"/>
                        <a:ea typeface="Calibri"/>
                        <a:cs typeface="Calibri"/>
                        <a:sym typeface="Calibri"/>
                      </a:endParaRPr>
                    </a:p>
                  </a:txBody>
                  <a:tcPr marT="57150" marB="57150" marR="91450" marL="9145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idx="1" type="body"/>
          </p:nvPr>
        </p:nvSpPr>
        <p:spPr>
          <a:xfrm>
            <a:off x="1115616" y="260648"/>
            <a:ext cx="7848872" cy="6336704"/>
          </a:xfrm>
          <a:prstGeom prst="rect">
            <a:avLst/>
          </a:prstGeom>
          <a:noFill/>
          <a:ln>
            <a:noFill/>
          </a:ln>
        </p:spPr>
        <p:txBody>
          <a:bodyPr anchorCtr="0" anchor="t" bIns="45700" lIns="91425" spcFirstLastPara="1" rIns="91425" wrap="square" tIns="45700">
            <a:normAutofit/>
          </a:bodyPr>
          <a:lstStyle/>
          <a:p>
            <a:pPr indent="-141223" lvl="0" marL="365760" rtl="0" algn="l">
              <a:lnSpc>
                <a:spcPct val="100000"/>
              </a:lnSpc>
              <a:spcBef>
                <a:spcPts val="0"/>
              </a:spcBef>
              <a:spcAft>
                <a:spcPts val="0"/>
              </a:spcAft>
              <a:buSzPts val="2240"/>
              <a:buNone/>
            </a:pPr>
            <a:r>
              <a:t/>
            </a:r>
            <a:endParaRPr b="1" sz="2800" u="sng"/>
          </a:p>
          <a:p>
            <a:pPr indent="-283464" lvl="0" marL="365760" rtl="0" algn="l">
              <a:lnSpc>
                <a:spcPct val="100000"/>
              </a:lnSpc>
              <a:spcBef>
                <a:spcPts val="600"/>
              </a:spcBef>
              <a:spcAft>
                <a:spcPts val="0"/>
              </a:spcAft>
              <a:buSzPts val="2240"/>
              <a:buChar char="⚫"/>
            </a:pPr>
            <a:r>
              <a:rPr b="1" lang="en-IN" sz="2800" u="sng"/>
              <a:t>Update anomaly:</a:t>
            </a:r>
            <a:r>
              <a:rPr lang="en-IN" sz="2800"/>
              <a:t> In the above table we have two rows for employee Rick as he belongs to two departments of the company. If we want to update the address of Rick then we have to update the same in two rows or the data will become inconsistent. If somehow, the correct address gets updated in one department but not in other then as per the database, Rick would be having two different addresses, which is not correct and would lead to inconsistent data.</a:t>
            </a:r>
            <a:endParaRPr/>
          </a:p>
          <a:p>
            <a:pPr indent="0" lvl="0" marL="82296" rtl="0" algn="l">
              <a:lnSpc>
                <a:spcPct val="100000"/>
              </a:lnSpc>
              <a:spcBef>
                <a:spcPts val="600"/>
              </a:spcBef>
              <a:spcAft>
                <a:spcPts val="0"/>
              </a:spcAft>
              <a:buSzPts val="1920"/>
              <a:buNone/>
            </a:pPr>
            <a:r>
              <a:t/>
            </a:r>
            <a:endParaRPr sz="2400"/>
          </a:p>
          <a:p>
            <a:pPr indent="0" lvl="0" marL="82296" rtl="0" algn="l">
              <a:lnSpc>
                <a:spcPct val="100000"/>
              </a:lnSpc>
              <a:spcBef>
                <a:spcPts val="600"/>
              </a:spcBef>
              <a:spcAft>
                <a:spcPts val="0"/>
              </a:spcAft>
              <a:buSzPts val="2080"/>
              <a:buNone/>
            </a:pPr>
            <a:r>
              <a:t/>
            </a:r>
            <a:endParaRPr sz="2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idx="1" type="body"/>
          </p:nvPr>
        </p:nvSpPr>
        <p:spPr>
          <a:xfrm>
            <a:off x="1115616" y="260648"/>
            <a:ext cx="7848872" cy="6336704"/>
          </a:xfrm>
          <a:prstGeom prst="rect">
            <a:avLst/>
          </a:prstGeom>
          <a:noFill/>
          <a:ln>
            <a:noFill/>
          </a:ln>
        </p:spPr>
        <p:txBody>
          <a:bodyPr anchorCtr="0" anchor="t" bIns="45700" lIns="91425" spcFirstLastPara="1" rIns="91425" wrap="square" tIns="45700">
            <a:normAutofit/>
          </a:bodyPr>
          <a:lstStyle/>
          <a:p>
            <a:pPr indent="-141223" lvl="0" marL="365760" rtl="0" algn="l">
              <a:lnSpc>
                <a:spcPct val="100000"/>
              </a:lnSpc>
              <a:spcBef>
                <a:spcPts val="0"/>
              </a:spcBef>
              <a:spcAft>
                <a:spcPts val="0"/>
              </a:spcAft>
              <a:buSzPts val="2240"/>
              <a:buNone/>
            </a:pPr>
            <a:r>
              <a:t/>
            </a:r>
            <a:endParaRPr b="1" sz="2800" u="sng"/>
          </a:p>
          <a:p>
            <a:pPr indent="-141223" lvl="0" marL="365760" rtl="0" algn="l">
              <a:lnSpc>
                <a:spcPct val="100000"/>
              </a:lnSpc>
              <a:spcBef>
                <a:spcPts val="600"/>
              </a:spcBef>
              <a:spcAft>
                <a:spcPts val="0"/>
              </a:spcAft>
              <a:buSzPts val="2240"/>
              <a:buNone/>
            </a:pPr>
            <a:r>
              <a:t/>
            </a:r>
            <a:endParaRPr b="1" sz="2800" u="sng"/>
          </a:p>
          <a:p>
            <a:pPr indent="-283464" lvl="0" marL="365760" rtl="0" algn="l">
              <a:lnSpc>
                <a:spcPct val="100000"/>
              </a:lnSpc>
              <a:spcBef>
                <a:spcPts val="600"/>
              </a:spcBef>
              <a:spcAft>
                <a:spcPts val="0"/>
              </a:spcAft>
              <a:buSzPts val="2240"/>
              <a:buChar char="⚫"/>
            </a:pPr>
            <a:r>
              <a:rPr b="1" lang="en-IN" sz="2800" u="sng"/>
              <a:t>Insert anomaly:</a:t>
            </a:r>
            <a:r>
              <a:rPr lang="en-IN" sz="2800"/>
              <a:t> Suppose a new employee joins the company, who is under training and currently not assigned to any department then we would not be able to insert the data into the table if emp_dept field doesn’t allow nulls.</a:t>
            </a:r>
            <a:endParaRPr sz="2800"/>
          </a:p>
          <a:p>
            <a:pPr indent="0" lvl="0" marL="82296" rtl="0" algn="l">
              <a:lnSpc>
                <a:spcPct val="100000"/>
              </a:lnSpc>
              <a:spcBef>
                <a:spcPts val="600"/>
              </a:spcBef>
              <a:spcAft>
                <a:spcPts val="0"/>
              </a:spcAft>
              <a:buSzPts val="1920"/>
              <a:buNone/>
            </a:pPr>
            <a:r>
              <a:t/>
            </a:r>
            <a:endParaRPr sz="2400"/>
          </a:p>
          <a:p>
            <a:pPr indent="0" lvl="0" marL="82296" rtl="0" algn="l">
              <a:lnSpc>
                <a:spcPct val="100000"/>
              </a:lnSpc>
              <a:spcBef>
                <a:spcPts val="600"/>
              </a:spcBef>
              <a:spcAft>
                <a:spcPts val="0"/>
              </a:spcAft>
              <a:buSzPts val="2080"/>
              <a:buNone/>
            </a:pPr>
            <a:r>
              <a:t/>
            </a:r>
            <a:endParaRPr sz="2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idx="1" type="body"/>
          </p:nvPr>
        </p:nvSpPr>
        <p:spPr>
          <a:xfrm>
            <a:off x="1115616" y="260648"/>
            <a:ext cx="7848872" cy="6336704"/>
          </a:xfrm>
          <a:prstGeom prst="rect">
            <a:avLst/>
          </a:prstGeom>
          <a:noFill/>
          <a:ln>
            <a:noFill/>
          </a:ln>
        </p:spPr>
        <p:txBody>
          <a:bodyPr anchorCtr="0" anchor="t" bIns="45700" lIns="91425" spcFirstLastPara="1" rIns="91425" wrap="square" tIns="45700">
            <a:normAutofit/>
          </a:bodyPr>
          <a:lstStyle/>
          <a:p>
            <a:pPr indent="-141223" lvl="0" marL="365760" rtl="0" algn="l">
              <a:lnSpc>
                <a:spcPct val="100000"/>
              </a:lnSpc>
              <a:spcBef>
                <a:spcPts val="0"/>
              </a:spcBef>
              <a:spcAft>
                <a:spcPts val="0"/>
              </a:spcAft>
              <a:buSzPts val="2240"/>
              <a:buNone/>
            </a:pPr>
            <a:r>
              <a:t/>
            </a:r>
            <a:endParaRPr b="1" sz="2800" u="sng"/>
          </a:p>
          <a:p>
            <a:pPr indent="-141223" lvl="0" marL="365760" rtl="0" algn="l">
              <a:lnSpc>
                <a:spcPct val="100000"/>
              </a:lnSpc>
              <a:spcBef>
                <a:spcPts val="600"/>
              </a:spcBef>
              <a:spcAft>
                <a:spcPts val="0"/>
              </a:spcAft>
              <a:buSzPts val="2240"/>
              <a:buNone/>
            </a:pPr>
            <a:r>
              <a:t/>
            </a:r>
            <a:endParaRPr b="1" sz="2800" u="sng"/>
          </a:p>
          <a:p>
            <a:pPr indent="-283464" lvl="0" marL="365760" rtl="0" algn="l">
              <a:lnSpc>
                <a:spcPct val="100000"/>
              </a:lnSpc>
              <a:spcBef>
                <a:spcPts val="600"/>
              </a:spcBef>
              <a:spcAft>
                <a:spcPts val="0"/>
              </a:spcAft>
              <a:buSzPts val="2240"/>
              <a:buChar char="⚫"/>
            </a:pPr>
            <a:r>
              <a:rPr b="1" lang="en-IN" sz="2800" u="sng"/>
              <a:t>Delete anomaly:</a:t>
            </a:r>
            <a:r>
              <a:rPr lang="en-IN" sz="2800"/>
              <a:t> Suppose, if at a point of time the company closes the department D890 then deleting the rows that are having emp_dept as D890 would also delete the information of employee Maggie since she is assigned only to this department.</a:t>
            </a:r>
            <a:endParaRPr sz="2800"/>
          </a:p>
          <a:p>
            <a:pPr indent="0" lvl="0" marL="82296" rtl="0" algn="l">
              <a:lnSpc>
                <a:spcPct val="100000"/>
              </a:lnSpc>
              <a:spcBef>
                <a:spcPts val="600"/>
              </a:spcBef>
              <a:spcAft>
                <a:spcPts val="0"/>
              </a:spcAft>
              <a:buSzPts val="1920"/>
              <a:buNone/>
            </a:pPr>
            <a:r>
              <a:t/>
            </a:r>
            <a:endParaRPr sz="2400"/>
          </a:p>
          <a:p>
            <a:pPr indent="0" lvl="0" marL="82296" rtl="0" algn="l">
              <a:lnSpc>
                <a:spcPct val="100000"/>
              </a:lnSpc>
              <a:spcBef>
                <a:spcPts val="600"/>
              </a:spcBef>
              <a:spcAft>
                <a:spcPts val="0"/>
              </a:spcAft>
              <a:buSzPts val="2080"/>
              <a:buNone/>
            </a:pPr>
            <a:r>
              <a:t/>
            </a:r>
            <a:endParaRPr sz="2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idx="1" type="body"/>
          </p:nvPr>
        </p:nvSpPr>
        <p:spPr>
          <a:xfrm>
            <a:off x="1115616" y="260648"/>
            <a:ext cx="7848872" cy="6336704"/>
          </a:xfrm>
          <a:prstGeom prst="rect">
            <a:avLst/>
          </a:prstGeom>
          <a:noFill/>
          <a:ln>
            <a:noFill/>
          </a:ln>
        </p:spPr>
        <p:txBody>
          <a:bodyPr anchorCtr="0" anchor="t" bIns="45700" lIns="91425" spcFirstLastPara="1" rIns="91425" wrap="square" tIns="45700">
            <a:normAutofit/>
          </a:bodyPr>
          <a:lstStyle/>
          <a:p>
            <a:pPr indent="-141223" lvl="0" marL="365760" rtl="0" algn="l">
              <a:lnSpc>
                <a:spcPct val="100000"/>
              </a:lnSpc>
              <a:spcBef>
                <a:spcPts val="0"/>
              </a:spcBef>
              <a:spcAft>
                <a:spcPts val="0"/>
              </a:spcAft>
              <a:buSzPts val="2240"/>
              <a:buNone/>
            </a:pPr>
            <a:r>
              <a:t/>
            </a:r>
            <a:endParaRPr b="1" sz="2800" u="sng"/>
          </a:p>
          <a:p>
            <a:pPr indent="0" lvl="0" marL="82296" rtl="0" algn="l">
              <a:lnSpc>
                <a:spcPct val="100000"/>
              </a:lnSpc>
              <a:spcBef>
                <a:spcPts val="600"/>
              </a:spcBef>
              <a:spcAft>
                <a:spcPts val="0"/>
              </a:spcAft>
              <a:buSzPts val="2240"/>
              <a:buNone/>
            </a:pPr>
            <a:r>
              <a:rPr lang="en-IN" sz="2800"/>
              <a:t>Types of Normal Forms</a:t>
            </a:r>
            <a:endParaRPr/>
          </a:p>
          <a:p>
            <a:pPr indent="0" lvl="0" marL="82296" rtl="0" algn="l">
              <a:lnSpc>
                <a:spcPct val="100000"/>
              </a:lnSpc>
              <a:spcBef>
                <a:spcPts val="600"/>
              </a:spcBef>
              <a:spcAft>
                <a:spcPts val="0"/>
              </a:spcAft>
              <a:buSzPts val="1920"/>
              <a:buNone/>
            </a:pPr>
            <a:r>
              <a:t/>
            </a:r>
            <a:endParaRPr sz="2400"/>
          </a:p>
          <a:p>
            <a:pPr indent="0" lvl="0" marL="82296" rtl="0" algn="l">
              <a:lnSpc>
                <a:spcPct val="100000"/>
              </a:lnSpc>
              <a:spcBef>
                <a:spcPts val="600"/>
              </a:spcBef>
              <a:spcAft>
                <a:spcPts val="0"/>
              </a:spcAft>
              <a:buSzPts val="2240"/>
              <a:buNone/>
            </a:pPr>
            <a:r>
              <a:rPr lang="en-IN" sz="2800"/>
              <a:t>1.First Normal Form</a:t>
            </a:r>
            <a:endParaRPr/>
          </a:p>
          <a:p>
            <a:pPr indent="0" lvl="0" marL="82296" rtl="0" algn="l">
              <a:lnSpc>
                <a:spcPct val="100000"/>
              </a:lnSpc>
              <a:spcBef>
                <a:spcPts val="600"/>
              </a:spcBef>
              <a:spcAft>
                <a:spcPts val="0"/>
              </a:spcAft>
              <a:buSzPts val="2240"/>
              <a:buNone/>
            </a:pPr>
            <a:r>
              <a:rPr lang="en-IN" sz="2800"/>
              <a:t>2. Second Normal Form</a:t>
            </a:r>
            <a:endParaRPr/>
          </a:p>
          <a:p>
            <a:pPr indent="0" lvl="0" marL="82296" rtl="0" algn="l">
              <a:lnSpc>
                <a:spcPct val="100000"/>
              </a:lnSpc>
              <a:spcBef>
                <a:spcPts val="600"/>
              </a:spcBef>
              <a:spcAft>
                <a:spcPts val="0"/>
              </a:spcAft>
              <a:buSzPts val="2240"/>
              <a:buNone/>
            </a:pPr>
            <a:r>
              <a:rPr lang="en-IN" sz="2800"/>
              <a:t>3.Third Normal Form</a:t>
            </a:r>
            <a:endParaRPr/>
          </a:p>
          <a:p>
            <a:pPr indent="0" lvl="0" marL="82296" rtl="0" algn="l">
              <a:lnSpc>
                <a:spcPct val="100000"/>
              </a:lnSpc>
              <a:spcBef>
                <a:spcPts val="600"/>
              </a:spcBef>
              <a:spcAft>
                <a:spcPts val="0"/>
              </a:spcAft>
              <a:buSzPts val="2240"/>
              <a:buNone/>
            </a:pPr>
            <a:r>
              <a:rPr lang="en-IN" sz="2800"/>
              <a:t>4. Boyce Codd Normal Form</a:t>
            </a:r>
            <a:endParaRPr/>
          </a:p>
          <a:p>
            <a:pPr indent="0" lvl="0" marL="82296" rtl="0" algn="l">
              <a:lnSpc>
                <a:spcPct val="100000"/>
              </a:lnSpc>
              <a:spcBef>
                <a:spcPts val="600"/>
              </a:spcBef>
              <a:spcAft>
                <a:spcPts val="0"/>
              </a:spcAft>
              <a:buSzPts val="2240"/>
              <a:buNone/>
            </a:pPr>
            <a:r>
              <a:rPr lang="en-IN" sz="2800"/>
              <a:t>5. Fourth Normal form</a:t>
            </a:r>
            <a:endParaRPr/>
          </a:p>
          <a:p>
            <a:pPr indent="0" lvl="0" marL="82296" rtl="0" algn="l">
              <a:lnSpc>
                <a:spcPct val="100000"/>
              </a:lnSpc>
              <a:spcBef>
                <a:spcPts val="600"/>
              </a:spcBef>
              <a:spcAft>
                <a:spcPts val="0"/>
              </a:spcAft>
              <a:buSzPts val="2240"/>
              <a:buNone/>
            </a:pPr>
            <a:r>
              <a:rPr lang="en-IN" sz="2800"/>
              <a:t>5. Fifth Normal Form</a:t>
            </a:r>
            <a:endParaRPr/>
          </a:p>
          <a:p>
            <a:pPr indent="0" lvl="0" marL="82296" rtl="0" algn="l">
              <a:lnSpc>
                <a:spcPct val="100000"/>
              </a:lnSpc>
              <a:spcBef>
                <a:spcPts val="600"/>
              </a:spcBef>
              <a:spcAft>
                <a:spcPts val="0"/>
              </a:spcAft>
              <a:buSzPts val="2080"/>
              <a:buNone/>
            </a:pPr>
            <a:r>
              <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Functional Dependency</a:t>
            </a:r>
            <a:endParaRPr/>
          </a:p>
        </p:txBody>
      </p:sp>
      <p:sp>
        <p:nvSpPr>
          <p:cNvPr id="109" name="Google Shape;109;p2"/>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90000"/>
              </a:lnSpc>
              <a:spcBef>
                <a:spcPts val="0"/>
              </a:spcBef>
              <a:spcAft>
                <a:spcPts val="0"/>
              </a:spcAft>
              <a:buSzPts val="1920"/>
              <a:buChar char="⚫"/>
            </a:pPr>
            <a:r>
              <a:rPr b="1" lang="en-IN" sz="2400" u="sng"/>
              <a:t>Functional dependency </a:t>
            </a:r>
            <a:r>
              <a:rPr lang="en-IN" sz="2400"/>
              <a:t>is a relationship that exists when one attribute uniquely determines another attribute.</a:t>
            </a:r>
            <a:endParaRPr/>
          </a:p>
          <a:p>
            <a:pPr indent="-283464" lvl="0" marL="365760" rtl="0" algn="l">
              <a:lnSpc>
                <a:spcPct val="90000"/>
              </a:lnSpc>
              <a:spcBef>
                <a:spcPts val="600"/>
              </a:spcBef>
              <a:spcAft>
                <a:spcPts val="0"/>
              </a:spcAft>
              <a:buSzPts val="1920"/>
              <a:buChar char="⚫"/>
            </a:pPr>
            <a:r>
              <a:rPr lang="en-IN" sz="2400"/>
              <a:t>The functional dependency is a relationship that exists between two attributes</a:t>
            </a:r>
            <a:endParaRPr/>
          </a:p>
          <a:p>
            <a:pPr indent="-161543" lvl="0" marL="365760" rtl="0" algn="l">
              <a:lnSpc>
                <a:spcPct val="90000"/>
              </a:lnSpc>
              <a:spcBef>
                <a:spcPts val="600"/>
              </a:spcBef>
              <a:spcAft>
                <a:spcPts val="0"/>
              </a:spcAft>
              <a:buSzPts val="1920"/>
              <a:buNone/>
            </a:pPr>
            <a:r>
              <a:t/>
            </a:r>
            <a:endParaRPr sz="2400"/>
          </a:p>
          <a:p>
            <a:pPr indent="-283464" lvl="0" marL="365760" rtl="0" algn="l">
              <a:lnSpc>
                <a:spcPct val="90000"/>
              </a:lnSpc>
              <a:spcBef>
                <a:spcPts val="600"/>
              </a:spcBef>
              <a:spcAft>
                <a:spcPts val="0"/>
              </a:spcAft>
              <a:buSzPts val="1920"/>
              <a:buChar char="⚫"/>
            </a:pPr>
            <a:r>
              <a:rPr lang="en-IN" sz="2400"/>
              <a:t>If R is a relation with attributes X and Y, a functional dependency between the attributes is represented as </a:t>
            </a:r>
            <a:endParaRPr/>
          </a:p>
          <a:p>
            <a:pPr indent="0" lvl="0" marL="82296" rtl="0" algn="l">
              <a:lnSpc>
                <a:spcPct val="90000"/>
              </a:lnSpc>
              <a:spcBef>
                <a:spcPts val="600"/>
              </a:spcBef>
              <a:spcAft>
                <a:spcPts val="0"/>
              </a:spcAft>
              <a:buSzPts val="1920"/>
              <a:buNone/>
            </a:pPr>
            <a:r>
              <a:rPr lang="en-IN" sz="2400"/>
              <a:t>    X-&gt;Y, which specifies Y is functionally dependent on X. </a:t>
            </a:r>
            <a:endParaRPr sz="2400"/>
          </a:p>
          <a:p>
            <a:pPr indent="0" lvl="0" marL="82296" rtl="0" algn="l">
              <a:lnSpc>
                <a:spcPct val="90000"/>
              </a:lnSpc>
              <a:spcBef>
                <a:spcPts val="600"/>
              </a:spcBef>
              <a:spcAft>
                <a:spcPts val="0"/>
              </a:spcAft>
              <a:buSzPts val="1920"/>
              <a:buNone/>
            </a:pPr>
            <a:r>
              <a:t/>
            </a:r>
            <a:endParaRPr sz="2400"/>
          </a:p>
          <a:p>
            <a:pPr indent="-283464" lvl="0" marL="365760" rtl="0" algn="l">
              <a:lnSpc>
                <a:spcPct val="90000"/>
              </a:lnSpc>
              <a:spcBef>
                <a:spcPts val="600"/>
              </a:spcBef>
              <a:spcAft>
                <a:spcPts val="0"/>
              </a:spcAft>
              <a:buSzPts val="1920"/>
              <a:buChar char="⚫"/>
            </a:pPr>
            <a:r>
              <a:rPr lang="en-IN" sz="2400"/>
              <a:t>Here X is a determinant set and Y is a dependent attribute. </a:t>
            </a:r>
            <a:endParaRPr/>
          </a:p>
          <a:p>
            <a:pPr indent="0" lvl="0" marL="82296" rtl="0" algn="l">
              <a:lnSpc>
                <a:spcPct val="90000"/>
              </a:lnSpc>
              <a:spcBef>
                <a:spcPts val="600"/>
              </a:spcBef>
              <a:spcAft>
                <a:spcPts val="0"/>
              </a:spcAft>
              <a:buSzPts val="1920"/>
              <a:buNone/>
            </a:pPr>
            <a:r>
              <a:t/>
            </a:r>
            <a:endParaRPr sz="2400"/>
          </a:p>
          <a:p>
            <a:pPr indent="-161543" lvl="0" marL="365760" rtl="0" algn="l">
              <a:lnSpc>
                <a:spcPct val="90000"/>
              </a:lnSpc>
              <a:spcBef>
                <a:spcPts val="600"/>
              </a:spcBef>
              <a:spcAft>
                <a:spcPts val="0"/>
              </a:spcAft>
              <a:buSzPts val="1920"/>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idx="1" type="body"/>
          </p:nvPr>
        </p:nvSpPr>
        <p:spPr>
          <a:xfrm>
            <a:off x="1115616" y="260648"/>
            <a:ext cx="7848872" cy="6336704"/>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2240"/>
              <a:buNone/>
            </a:pPr>
            <a:r>
              <a:rPr b="1" lang="en-IN" sz="2800" u="sng"/>
              <a:t>First Normal Form (1NF)</a:t>
            </a:r>
            <a:endParaRPr/>
          </a:p>
          <a:p>
            <a:pPr indent="0" lvl="0" marL="82296" rtl="0" algn="l">
              <a:lnSpc>
                <a:spcPct val="100000"/>
              </a:lnSpc>
              <a:spcBef>
                <a:spcPts val="600"/>
              </a:spcBef>
              <a:spcAft>
                <a:spcPts val="0"/>
              </a:spcAft>
              <a:buSzPts val="2240"/>
              <a:buNone/>
            </a:pPr>
            <a:r>
              <a:t/>
            </a:r>
            <a:endParaRPr b="1" sz="2800" u="sng"/>
          </a:p>
          <a:p>
            <a:pPr indent="-283464" lvl="0" marL="365760" rtl="0" algn="l">
              <a:lnSpc>
                <a:spcPct val="100000"/>
              </a:lnSpc>
              <a:spcBef>
                <a:spcPts val="600"/>
              </a:spcBef>
              <a:spcAft>
                <a:spcPts val="0"/>
              </a:spcAft>
              <a:buSzPts val="2240"/>
              <a:buChar char="⚫"/>
            </a:pPr>
            <a:r>
              <a:rPr lang="en-IN" sz="2800"/>
              <a:t>A relation will be 1NF if it contains an atomic value.</a:t>
            </a:r>
            <a:endParaRPr/>
          </a:p>
          <a:p>
            <a:pPr indent="-283464" lvl="0" marL="365760" rtl="0" algn="l">
              <a:lnSpc>
                <a:spcPct val="100000"/>
              </a:lnSpc>
              <a:spcBef>
                <a:spcPts val="600"/>
              </a:spcBef>
              <a:spcAft>
                <a:spcPts val="0"/>
              </a:spcAft>
              <a:buSzPts val="2240"/>
              <a:buChar char="⚫"/>
            </a:pPr>
            <a:r>
              <a:rPr lang="en-IN" sz="2800"/>
              <a:t>It states that an attribute of a table cannot hold multiple values. It must hold only single-valued attribute.</a:t>
            </a:r>
            <a:endParaRPr/>
          </a:p>
          <a:p>
            <a:pPr indent="-283464" lvl="0" marL="365760" rtl="0" algn="l">
              <a:lnSpc>
                <a:spcPct val="100000"/>
              </a:lnSpc>
              <a:spcBef>
                <a:spcPts val="600"/>
              </a:spcBef>
              <a:spcAft>
                <a:spcPts val="0"/>
              </a:spcAft>
              <a:buSzPts val="2240"/>
              <a:buChar char="⚫"/>
            </a:pPr>
            <a:r>
              <a:rPr lang="en-IN" sz="2800"/>
              <a:t>First normal form disallows the multi-valued attribute, composite attribute, and their combinations.</a:t>
            </a:r>
            <a:endParaRPr/>
          </a:p>
          <a:p>
            <a:pPr indent="0" lvl="0" marL="82296" rtl="0" algn="l">
              <a:lnSpc>
                <a:spcPct val="100000"/>
              </a:lnSpc>
              <a:spcBef>
                <a:spcPts val="600"/>
              </a:spcBef>
              <a:spcAft>
                <a:spcPts val="0"/>
              </a:spcAft>
              <a:buSzPts val="2080"/>
              <a:buNone/>
            </a:pPr>
            <a:r>
              <a:t/>
            </a: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idx="1" type="body"/>
          </p:nvPr>
        </p:nvSpPr>
        <p:spPr>
          <a:xfrm>
            <a:off x="1115616" y="260648"/>
            <a:ext cx="7848872" cy="6336704"/>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Char char="⚫"/>
            </a:pPr>
            <a:r>
              <a:rPr lang="en-IN" sz="2800"/>
              <a:t>Example: Relation EMPLOYEE is not in 1NF because of multi-valued attribute EMP_PHONE.</a:t>
            </a:r>
            <a:endParaRPr/>
          </a:p>
          <a:p>
            <a:pPr indent="0" lvl="0" marL="82296" rtl="0" algn="l">
              <a:lnSpc>
                <a:spcPct val="100000"/>
              </a:lnSpc>
              <a:spcBef>
                <a:spcPts val="600"/>
              </a:spcBef>
              <a:spcAft>
                <a:spcPts val="0"/>
              </a:spcAft>
              <a:buSzPts val="1920"/>
              <a:buNone/>
            </a:pPr>
            <a:r>
              <a:rPr lang="en-IN" sz="2400"/>
              <a:t>EMPLOYEE table:</a:t>
            </a:r>
            <a:endParaRPr/>
          </a:p>
          <a:p>
            <a:pPr indent="0" lvl="0" marL="82296" rtl="0" algn="l">
              <a:lnSpc>
                <a:spcPct val="100000"/>
              </a:lnSpc>
              <a:spcBef>
                <a:spcPts val="600"/>
              </a:spcBef>
              <a:spcAft>
                <a:spcPts val="0"/>
              </a:spcAft>
              <a:buSzPts val="2080"/>
              <a:buNone/>
            </a:pPr>
            <a:r>
              <a:t/>
            </a:r>
            <a:endParaRPr sz="2600"/>
          </a:p>
        </p:txBody>
      </p:sp>
      <p:graphicFrame>
        <p:nvGraphicFramePr>
          <p:cNvPr id="209" name="Google Shape;209;p21"/>
          <p:cNvGraphicFramePr/>
          <p:nvPr/>
        </p:nvGraphicFramePr>
        <p:xfrm>
          <a:off x="1331641" y="1916833"/>
          <a:ext cx="3000000" cy="3000000"/>
        </p:xfrm>
        <a:graphic>
          <a:graphicData uri="http://schemas.openxmlformats.org/drawingml/2006/table">
            <a:tbl>
              <a:tblPr bandRow="1" firstCol="1" firstRow="1">
                <a:noFill/>
                <a:tableStyleId>{33BE761D-BAEE-48B1-9286-2A016B734FC8}</a:tableStyleId>
              </a:tblPr>
              <a:tblGrid>
                <a:gridCol w="1438350"/>
                <a:gridCol w="1973775"/>
                <a:gridCol w="2112925"/>
                <a:gridCol w="2035775"/>
              </a:tblGrid>
              <a:tr h="947475">
                <a:tc>
                  <a:txBody>
                    <a:bodyPr/>
                    <a:lstStyle/>
                    <a:p>
                      <a:pPr indent="0" lvl="0" marL="0" marR="0" rtl="0" algn="l">
                        <a:lnSpc>
                          <a:spcPct val="115000"/>
                        </a:lnSpc>
                        <a:spcBef>
                          <a:spcPts val="0"/>
                        </a:spcBef>
                        <a:spcAft>
                          <a:spcPts val="0"/>
                        </a:spcAft>
                        <a:buNone/>
                      </a:pPr>
                      <a:r>
                        <a:rPr lang="en-IN" sz="1600" u="none" cap="none" strike="noStrike"/>
                        <a:t>EMP_ID</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600" u="none" cap="none" strike="noStrike"/>
                        <a:t>EMP_NAME</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600" u="none" cap="none" strike="noStrike"/>
                        <a:t>EMP_PHONE</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600" u="none" cap="none" strike="noStrike"/>
                        <a:t>EMP_STATE</a:t>
                      </a:r>
                      <a:endParaRPr sz="1600" u="none" cap="none" strike="noStrike">
                        <a:latin typeface="Calibri"/>
                        <a:ea typeface="Calibri"/>
                        <a:cs typeface="Calibri"/>
                        <a:sym typeface="Calibri"/>
                      </a:endParaRPr>
                    </a:p>
                  </a:txBody>
                  <a:tcPr marT="114300" marB="114300" marR="114300" marL="114300"/>
                </a:tc>
              </a:tr>
              <a:tr h="1206550">
                <a:tc>
                  <a:txBody>
                    <a:bodyPr/>
                    <a:lstStyle/>
                    <a:p>
                      <a:pPr indent="0" lvl="0" marL="190500" marR="0" rtl="0" algn="l">
                        <a:lnSpc>
                          <a:spcPct val="107812"/>
                        </a:lnSpc>
                        <a:spcBef>
                          <a:spcPts val="0"/>
                        </a:spcBef>
                        <a:spcAft>
                          <a:spcPts val="0"/>
                        </a:spcAft>
                        <a:buNone/>
                      </a:pPr>
                      <a:r>
                        <a:rPr lang="en-IN" sz="1600" u="none" cap="none" strike="noStrike"/>
                        <a:t>14</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John</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7272826385,</a:t>
                      </a:r>
                      <a:br>
                        <a:rPr lang="en-IN" sz="1600" u="none" cap="none" strike="noStrike"/>
                      </a:br>
                      <a:r>
                        <a:rPr lang="en-IN" sz="1600" u="none" cap="none" strike="noStrike"/>
                        <a:t>9064738238</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UP</a:t>
                      </a:r>
                      <a:endParaRPr sz="1600" u="none" cap="none" strike="noStrike">
                        <a:latin typeface="Calibri"/>
                        <a:ea typeface="Calibri"/>
                        <a:cs typeface="Calibri"/>
                        <a:sym typeface="Calibri"/>
                      </a:endParaRPr>
                    </a:p>
                  </a:txBody>
                  <a:tcPr marT="76200" marB="76200" marR="76200" marL="76200"/>
                </a:tc>
              </a:tr>
              <a:tr h="743900">
                <a:tc>
                  <a:txBody>
                    <a:bodyPr/>
                    <a:lstStyle/>
                    <a:p>
                      <a:pPr indent="0" lvl="0" marL="190500" marR="0" rtl="0" algn="l">
                        <a:lnSpc>
                          <a:spcPct val="107812"/>
                        </a:lnSpc>
                        <a:spcBef>
                          <a:spcPts val="0"/>
                        </a:spcBef>
                        <a:spcAft>
                          <a:spcPts val="0"/>
                        </a:spcAft>
                        <a:buNone/>
                      </a:pPr>
                      <a:r>
                        <a:rPr lang="en-IN" sz="1600" u="none" cap="none" strike="noStrike"/>
                        <a:t>20</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Harry</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8574783832</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Bihar</a:t>
                      </a:r>
                      <a:endParaRPr sz="1600" u="none" cap="none" strike="noStrike">
                        <a:latin typeface="Calibri"/>
                        <a:ea typeface="Calibri"/>
                        <a:cs typeface="Calibri"/>
                        <a:sym typeface="Calibri"/>
                      </a:endParaRPr>
                    </a:p>
                  </a:txBody>
                  <a:tcPr marT="76200" marB="76200" marR="76200" marL="76200"/>
                </a:tc>
              </a:tr>
              <a:tr h="1206550">
                <a:tc>
                  <a:txBody>
                    <a:bodyPr/>
                    <a:lstStyle/>
                    <a:p>
                      <a:pPr indent="0" lvl="0" marL="190500" marR="0" rtl="0" algn="l">
                        <a:lnSpc>
                          <a:spcPct val="107812"/>
                        </a:lnSpc>
                        <a:spcBef>
                          <a:spcPts val="0"/>
                        </a:spcBef>
                        <a:spcAft>
                          <a:spcPts val="0"/>
                        </a:spcAft>
                        <a:buNone/>
                      </a:pPr>
                      <a:r>
                        <a:rPr lang="en-IN" sz="1600" u="none" cap="none" strike="noStrike"/>
                        <a:t>12</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Sam</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7390372389,</a:t>
                      </a:r>
                      <a:br>
                        <a:rPr lang="en-IN" sz="1600" u="none" cap="none" strike="noStrike"/>
                      </a:br>
                      <a:r>
                        <a:rPr lang="en-IN" sz="1600" u="none" cap="none" strike="noStrike"/>
                        <a:t>8589830302</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Punjab</a:t>
                      </a:r>
                      <a:endParaRPr sz="1600" u="none" cap="none" strike="noStrike">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idx="1" type="body"/>
          </p:nvPr>
        </p:nvSpPr>
        <p:spPr>
          <a:xfrm>
            <a:off x="1187624" y="332656"/>
            <a:ext cx="7848872" cy="6336704"/>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1920"/>
              <a:buNone/>
            </a:pPr>
            <a:r>
              <a:rPr lang="en-IN" sz="2400"/>
              <a:t>The decomposition of the EMPLOYEE table into 1NF has been shown below:</a:t>
            </a:r>
            <a:endParaRPr sz="2400"/>
          </a:p>
          <a:p>
            <a:pPr indent="0" lvl="0" marL="82296" rtl="0" algn="l">
              <a:lnSpc>
                <a:spcPct val="100000"/>
              </a:lnSpc>
              <a:spcBef>
                <a:spcPts val="600"/>
              </a:spcBef>
              <a:spcAft>
                <a:spcPts val="0"/>
              </a:spcAft>
              <a:buSzPts val="2080"/>
              <a:buNone/>
            </a:pPr>
            <a:r>
              <a:t/>
            </a:r>
            <a:endParaRPr sz="2600"/>
          </a:p>
        </p:txBody>
      </p:sp>
      <p:graphicFrame>
        <p:nvGraphicFramePr>
          <p:cNvPr id="215" name="Google Shape;215;p22"/>
          <p:cNvGraphicFramePr/>
          <p:nvPr/>
        </p:nvGraphicFramePr>
        <p:xfrm>
          <a:off x="1187625" y="1196752"/>
          <a:ext cx="3000000" cy="3000000"/>
        </p:xfrm>
        <a:graphic>
          <a:graphicData uri="http://schemas.openxmlformats.org/drawingml/2006/table">
            <a:tbl>
              <a:tblPr bandRow="1" firstCol="1" firstRow="1">
                <a:noFill/>
                <a:tableStyleId>{33BE761D-BAEE-48B1-9286-2A016B734FC8}</a:tableStyleId>
              </a:tblPr>
              <a:tblGrid>
                <a:gridCol w="1452050"/>
                <a:gridCol w="1992575"/>
                <a:gridCol w="2133050"/>
                <a:gridCol w="2055175"/>
              </a:tblGrid>
              <a:tr h="1052550">
                <a:tc>
                  <a:txBody>
                    <a:bodyPr/>
                    <a:lstStyle/>
                    <a:p>
                      <a:pPr indent="0" lvl="0" marL="0" marR="0" rtl="0" algn="l">
                        <a:lnSpc>
                          <a:spcPct val="115000"/>
                        </a:lnSpc>
                        <a:spcBef>
                          <a:spcPts val="0"/>
                        </a:spcBef>
                        <a:spcAft>
                          <a:spcPts val="0"/>
                        </a:spcAft>
                        <a:buNone/>
                      </a:pPr>
                      <a:r>
                        <a:rPr lang="en-IN" sz="1600" u="none" cap="none" strike="noStrike"/>
                        <a:t>EMP_ID</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600" u="none" cap="none" strike="noStrike"/>
                        <a:t>EMP_NAME</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600" u="none" cap="none" strike="noStrike"/>
                        <a:t>EMP_PHONE</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600" u="none" cap="none" strike="noStrike"/>
                        <a:t>EMP_STATE</a:t>
                      </a:r>
                      <a:endParaRPr sz="1600" u="none" cap="none" strike="noStrike">
                        <a:latin typeface="Calibri"/>
                        <a:ea typeface="Calibri"/>
                        <a:cs typeface="Calibri"/>
                        <a:sym typeface="Calibri"/>
                      </a:endParaRPr>
                    </a:p>
                  </a:txBody>
                  <a:tcPr marT="114300" marB="114300" marR="114300" marL="114300"/>
                </a:tc>
              </a:tr>
              <a:tr h="826400">
                <a:tc>
                  <a:txBody>
                    <a:bodyPr/>
                    <a:lstStyle/>
                    <a:p>
                      <a:pPr indent="0" lvl="0" marL="190500" marR="0" rtl="0" algn="l">
                        <a:lnSpc>
                          <a:spcPct val="107812"/>
                        </a:lnSpc>
                        <a:spcBef>
                          <a:spcPts val="0"/>
                        </a:spcBef>
                        <a:spcAft>
                          <a:spcPts val="0"/>
                        </a:spcAft>
                        <a:buNone/>
                      </a:pPr>
                      <a:r>
                        <a:rPr lang="en-IN" sz="1600" u="none" cap="none" strike="noStrike"/>
                        <a:t>14</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John</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7272826385</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UP</a:t>
                      </a:r>
                      <a:endParaRPr sz="1600" u="none" cap="none" strike="noStrike">
                        <a:latin typeface="Calibri"/>
                        <a:ea typeface="Calibri"/>
                        <a:cs typeface="Calibri"/>
                        <a:sym typeface="Calibri"/>
                      </a:endParaRPr>
                    </a:p>
                  </a:txBody>
                  <a:tcPr marT="76200" marB="76200" marR="76200" marL="76200"/>
                </a:tc>
              </a:tr>
              <a:tr h="826400">
                <a:tc>
                  <a:txBody>
                    <a:bodyPr/>
                    <a:lstStyle/>
                    <a:p>
                      <a:pPr indent="0" lvl="0" marL="190500" marR="0" rtl="0" algn="l">
                        <a:lnSpc>
                          <a:spcPct val="107812"/>
                        </a:lnSpc>
                        <a:spcBef>
                          <a:spcPts val="0"/>
                        </a:spcBef>
                        <a:spcAft>
                          <a:spcPts val="0"/>
                        </a:spcAft>
                        <a:buNone/>
                      </a:pPr>
                      <a:r>
                        <a:rPr lang="en-IN" sz="1600" u="none" cap="none" strike="noStrike"/>
                        <a:t>14</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John</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9064738238</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UP</a:t>
                      </a:r>
                      <a:endParaRPr sz="1600" u="none" cap="none" strike="noStrike">
                        <a:latin typeface="Calibri"/>
                        <a:ea typeface="Calibri"/>
                        <a:cs typeface="Calibri"/>
                        <a:sym typeface="Calibri"/>
                      </a:endParaRPr>
                    </a:p>
                  </a:txBody>
                  <a:tcPr marT="76200" marB="76200" marR="76200" marL="76200"/>
                </a:tc>
              </a:tr>
              <a:tr h="826400">
                <a:tc>
                  <a:txBody>
                    <a:bodyPr/>
                    <a:lstStyle/>
                    <a:p>
                      <a:pPr indent="0" lvl="0" marL="190500" marR="0" rtl="0" algn="l">
                        <a:lnSpc>
                          <a:spcPct val="107812"/>
                        </a:lnSpc>
                        <a:spcBef>
                          <a:spcPts val="0"/>
                        </a:spcBef>
                        <a:spcAft>
                          <a:spcPts val="0"/>
                        </a:spcAft>
                        <a:buNone/>
                      </a:pPr>
                      <a:r>
                        <a:rPr lang="en-IN" sz="1600" u="none" cap="none" strike="noStrike"/>
                        <a:t>20</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Harry</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8574783832</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Bihar</a:t>
                      </a:r>
                      <a:endParaRPr sz="1600" u="none" cap="none" strike="noStrike">
                        <a:latin typeface="Calibri"/>
                        <a:ea typeface="Calibri"/>
                        <a:cs typeface="Calibri"/>
                        <a:sym typeface="Calibri"/>
                      </a:endParaRPr>
                    </a:p>
                  </a:txBody>
                  <a:tcPr marT="76200" marB="76200" marR="76200" marL="76200"/>
                </a:tc>
              </a:tr>
              <a:tr h="826400">
                <a:tc>
                  <a:txBody>
                    <a:bodyPr/>
                    <a:lstStyle/>
                    <a:p>
                      <a:pPr indent="0" lvl="0" marL="190500" marR="0" rtl="0" algn="l">
                        <a:lnSpc>
                          <a:spcPct val="107812"/>
                        </a:lnSpc>
                        <a:spcBef>
                          <a:spcPts val="0"/>
                        </a:spcBef>
                        <a:spcAft>
                          <a:spcPts val="0"/>
                        </a:spcAft>
                        <a:buNone/>
                      </a:pPr>
                      <a:r>
                        <a:rPr lang="en-IN" sz="1600" u="none" cap="none" strike="noStrike"/>
                        <a:t>12</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Sam</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7390372389</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Punjab</a:t>
                      </a:r>
                      <a:endParaRPr sz="1600" u="none" cap="none" strike="noStrike">
                        <a:latin typeface="Calibri"/>
                        <a:ea typeface="Calibri"/>
                        <a:cs typeface="Calibri"/>
                        <a:sym typeface="Calibri"/>
                      </a:endParaRPr>
                    </a:p>
                  </a:txBody>
                  <a:tcPr marT="76200" marB="76200" marR="76200" marL="76200"/>
                </a:tc>
              </a:tr>
              <a:tr h="826400">
                <a:tc>
                  <a:txBody>
                    <a:bodyPr/>
                    <a:lstStyle/>
                    <a:p>
                      <a:pPr indent="0" lvl="0" marL="190500" marR="0" rtl="0" algn="l">
                        <a:lnSpc>
                          <a:spcPct val="107812"/>
                        </a:lnSpc>
                        <a:spcBef>
                          <a:spcPts val="0"/>
                        </a:spcBef>
                        <a:spcAft>
                          <a:spcPts val="0"/>
                        </a:spcAft>
                        <a:buNone/>
                      </a:pPr>
                      <a:r>
                        <a:rPr lang="en-IN" sz="1600" u="none" cap="none" strike="noStrike"/>
                        <a:t>12</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Sam</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8589830302</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Punjab</a:t>
                      </a:r>
                      <a:endParaRPr sz="1600" u="none" cap="none" strike="noStrike">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p:nvPr/>
        </p:nvSpPr>
        <p:spPr>
          <a:xfrm>
            <a:off x="1028342" y="260648"/>
            <a:ext cx="7720122"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sng" cap="none" strike="noStrike">
                <a:solidFill>
                  <a:schemeClr val="dk1"/>
                </a:solidFill>
                <a:latin typeface="Gill Sans"/>
                <a:ea typeface="Gill Sans"/>
                <a:cs typeface="Gill Sans"/>
                <a:sym typeface="Gill Sans"/>
              </a:rPr>
              <a:t>Second normal form (2NF)</a:t>
            </a:r>
            <a:endParaRPr/>
          </a:p>
          <a:p>
            <a:pPr indent="0" lvl="0" marL="0" marR="0" rtl="0" algn="l">
              <a:spcBef>
                <a:spcPts val="0"/>
              </a:spcBef>
              <a:spcAft>
                <a:spcPts val="0"/>
              </a:spcAft>
              <a:buNone/>
            </a:pPr>
            <a:r>
              <a:t/>
            </a:r>
            <a:endParaRPr b="1"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400">
                <a:solidFill>
                  <a:schemeClr val="dk1"/>
                </a:solidFill>
                <a:latin typeface="Gill Sans"/>
                <a:ea typeface="Gill Sans"/>
                <a:cs typeface="Gill Sans"/>
                <a:sym typeface="Gill Sans"/>
              </a:rPr>
              <a:t>Before we learn about the second normal form, we need to understand the following −</a:t>
            </a:r>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IN" sz="2400">
                <a:solidFill>
                  <a:schemeClr val="dk1"/>
                </a:solidFill>
                <a:latin typeface="Gill Sans"/>
                <a:ea typeface="Gill Sans"/>
                <a:cs typeface="Gill Sans"/>
                <a:sym typeface="Gill Sans"/>
              </a:rPr>
              <a:t>Prime attribute</a:t>
            </a:r>
            <a:r>
              <a:rPr lang="en-IN" sz="2400">
                <a:solidFill>
                  <a:schemeClr val="dk1"/>
                </a:solidFill>
                <a:latin typeface="Gill Sans"/>
                <a:ea typeface="Gill Sans"/>
                <a:cs typeface="Gill Sans"/>
                <a:sym typeface="Gill Sans"/>
              </a:rPr>
              <a:t> − An attribute, which is a part of the primary key, is known as a prime attribute.</a:t>
            </a:r>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IN" sz="2400">
                <a:solidFill>
                  <a:schemeClr val="dk1"/>
                </a:solidFill>
                <a:latin typeface="Gill Sans"/>
                <a:ea typeface="Gill Sans"/>
                <a:cs typeface="Gill Sans"/>
                <a:sym typeface="Gill Sans"/>
              </a:rPr>
              <a:t>Non-prime attribute</a:t>
            </a:r>
            <a:r>
              <a:rPr lang="en-IN" sz="2400">
                <a:solidFill>
                  <a:schemeClr val="dk1"/>
                </a:solidFill>
                <a:latin typeface="Gill Sans"/>
                <a:ea typeface="Gill Sans"/>
                <a:cs typeface="Gill Sans"/>
                <a:sym typeface="Gill Sans"/>
              </a:rPr>
              <a:t> − An attribute, which is not a part of the prime-key, is said to be a non-prime attribute.</a:t>
            </a:r>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400">
                <a:solidFill>
                  <a:schemeClr val="dk1"/>
                </a:solidFill>
                <a:latin typeface="Gill Sans"/>
                <a:ea typeface="Gill Sans"/>
                <a:cs typeface="Gill Sans"/>
                <a:sym typeface="Gill Sans"/>
              </a:rPr>
              <a:t>The second normal form says that it should be in 1NF and every non-prime attribute should be fully functionally dependent on prime key attribute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idx="1" type="body"/>
          </p:nvPr>
        </p:nvSpPr>
        <p:spPr>
          <a:xfrm>
            <a:off x="1187624" y="116632"/>
            <a:ext cx="7746064" cy="6131768"/>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1920"/>
              <a:buNone/>
            </a:pPr>
            <a:r>
              <a:rPr b="1" lang="en-IN" sz="2400"/>
              <a:t>Example</a:t>
            </a:r>
            <a:r>
              <a:rPr lang="en-IN" sz="2400"/>
              <a:t>: Suppose a school wants to store the data of teachers and the subjects they teach. They create a table that looks like this: Since a teacher can teach more than one subjects, the table can have multiple rows for a same teacher.</a:t>
            </a:r>
            <a:endParaRPr/>
          </a:p>
          <a:p>
            <a:pPr indent="-120903" lvl="0" marL="365760" rtl="0" algn="l">
              <a:lnSpc>
                <a:spcPct val="100000"/>
              </a:lnSpc>
              <a:spcBef>
                <a:spcPts val="600"/>
              </a:spcBef>
              <a:spcAft>
                <a:spcPts val="0"/>
              </a:spcAft>
              <a:buSzPts val="2560"/>
              <a:buNone/>
            </a:pPr>
            <a:r>
              <a:t/>
            </a:r>
            <a:endParaRPr/>
          </a:p>
          <a:p>
            <a:pPr indent="-120903" lvl="0" marL="365760" rtl="0" algn="l">
              <a:lnSpc>
                <a:spcPct val="100000"/>
              </a:lnSpc>
              <a:spcBef>
                <a:spcPts val="600"/>
              </a:spcBef>
              <a:spcAft>
                <a:spcPts val="0"/>
              </a:spcAft>
              <a:buSzPts val="2560"/>
              <a:buNone/>
            </a:pPr>
            <a:r>
              <a:t/>
            </a:r>
            <a:endParaRPr/>
          </a:p>
        </p:txBody>
      </p:sp>
      <p:graphicFrame>
        <p:nvGraphicFramePr>
          <p:cNvPr id="226" name="Google Shape;226;p24"/>
          <p:cNvGraphicFramePr/>
          <p:nvPr/>
        </p:nvGraphicFramePr>
        <p:xfrm>
          <a:off x="1331639" y="2060848"/>
          <a:ext cx="3000000" cy="3000000"/>
        </p:xfrm>
        <a:graphic>
          <a:graphicData uri="http://schemas.openxmlformats.org/drawingml/2006/table">
            <a:tbl>
              <a:tblPr bandRow="1" firstCol="1" firstRow="1">
                <a:noFill/>
                <a:tableStyleId>{33BE761D-BAEE-48B1-9286-2A016B734FC8}</a:tableStyleId>
              </a:tblPr>
              <a:tblGrid>
                <a:gridCol w="2471700"/>
                <a:gridCol w="2472575"/>
                <a:gridCol w="2472575"/>
              </a:tblGrid>
              <a:tr h="472350">
                <a:tc>
                  <a:txBody>
                    <a:bodyPr/>
                    <a:lstStyle/>
                    <a:p>
                      <a:pPr indent="0" lvl="0" marL="0" marR="0" rtl="0" algn="l">
                        <a:spcBef>
                          <a:spcPts val="0"/>
                        </a:spcBef>
                        <a:spcAft>
                          <a:spcPts val="0"/>
                        </a:spcAft>
                        <a:buNone/>
                      </a:pPr>
                      <a:r>
                        <a:rPr lang="en-IN" sz="1600" u="none" cap="none" strike="noStrike"/>
                        <a:t>           Tacher Id</a:t>
                      </a:r>
                      <a:endParaRPr sz="16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IN" sz="1600" u="none" cap="none" strike="noStrike"/>
                        <a:t>         Subject</a:t>
                      </a:r>
                      <a:endParaRPr sz="1600" u="none" cap="none" strike="noStrike">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IN" sz="1600" u="none" cap="none" strike="noStrike"/>
                        <a:t>      Teacher Age</a:t>
                      </a:r>
                      <a:endParaRPr sz="1600" u="none" cap="none" strike="noStrike">
                        <a:latin typeface="Calibri"/>
                        <a:ea typeface="Calibri"/>
                        <a:cs typeface="Calibri"/>
                        <a:sym typeface="Calibri"/>
                      </a:endParaRPr>
                    </a:p>
                  </a:txBody>
                  <a:tcPr marT="0" marB="0" marR="68575" marL="68575"/>
                </a:tc>
              </a:tr>
              <a:tr h="811175">
                <a:tc>
                  <a:txBody>
                    <a:bodyPr/>
                    <a:lstStyle/>
                    <a:p>
                      <a:pPr indent="0" lvl="0" marL="0" marR="0" rtl="0" algn="ctr">
                        <a:lnSpc>
                          <a:spcPct val="200000"/>
                        </a:lnSpc>
                        <a:spcBef>
                          <a:spcPts val="0"/>
                        </a:spcBef>
                        <a:spcAft>
                          <a:spcPts val="0"/>
                        </a:spcAft>
                        <a:buNone/>
                      </a:pPr>
                      <a:r>
                        <a:rPr lang="en-IN" sz="1600" u="none" cap="none" strike="noStrike"/>
                        <a:t>111</a:t>
                      </a:r>
                      <a:endParaRPr sz="16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200000"/>
                        </a:lnSpc>
                        <a:spcBef>
                          <a:spcPts val="0"/>
                        </a:spcBef>
                        <a:spcAft>
                          <a:spcPts val="0"/>
                        </a:spcAft>
                        <a:buNone/>
                      </a:pPr>
                      <a:r>
                        <a:rPr lang="en-IN" sz="1600" u="none" cap="none" strike="noStrike"/>
                        <a:t>Maths</a:t>
                      </a:r>
                      <a:endParaRPr sz="16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200000"/>
                        </a:lnSpc>
                        <a:spcBef>
                          <a:spcPts val="0"/>
                        </a:spcBef>
                        <a:spcAft>
                          <a:spcPts val="0"/>
                        </a:spcAft>
                        <a:buNone/>
                      </a:pPr>
                      <a:r>
                        <a:rPr lang="en-IN" sz="1600" u="none" cap="none" strike="noStrike"/>
                        <a:t>38</a:t>
                      </a:r>
                      <a:endParaRPr sz="1600" u="none" cap="none" strike="noStrike">
                        <a:latin typeface="Calibri"/>
                        <a:ea typeface="Calibri"/>
                        <a:cs typeface="Calibri"/>
                        <a:sym typeface="Calibri"/>
                      </a:endParaRPr>
                    </a:p>
                  </a:txBody>
                  <a:tcPr marT="0" marB="0" marR="68575" marL="68575" anchor="ctr"/>
                </a:tc>
              </a:tr>
              <a:tr h="799475">
                <a:tc>
                  <a:txBody>
                    <a:bodyPr/>
                    <a:lstStyle/>
                    <a:p>
                      <a:pPr indent="0" lvl="0" marL="0" marR="0" rtl="0" algn="ctr">
                        <a:lnSpc>
                          <a:spcPct val="200000"/>
                        </a:lnSpc>
                        <a:spcBef>
                          <a:spcPts val="0"/>
                        </a:spcBef>
                        <a:spcAft>
                          <a:spcPts val="0"/>
                        </a:spcAft>
                        <a:buNone/>
                      </a:pPr>
                      <a:r>
                        <a:rPr lang="en-IN" sz="1600" u="none" cap="none" strike="noStrike"/>
                        <a:t>111</a:t>
                      </a:r>
                      <a:endParaRPr sz="16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200000"/>
                        </a:lnSpc>
                        <a:spcBef>
                          <a:spcPts val="0"/>
                        </a:spcBef>
                        <a:spcAft>
                          <a:spcPts val="0"/>
                        </a:spcAft>
                        <a:buNone/>
                      </a:pPr>
                      <a:r>
                        <a:rPr lang="en-IN" sz="1600" u="none" cap="none" strike="noStrike"/>
                        <a:t>Physics</a:t>
                      </a:r>
                      <a:endParaRPr sz="16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200000"/>
                        </a:lnSpc>
                        <a:spcBef>
                          <a:spcPts val="0"/>
                        </a:spcBef>
                        <a:spcAft>
                          <a:spcPts val="0"/>
                        </a:spcAft>
                        <a:buNone/>
                      </a:pPr>
                      <a:r>
                        <a:rPr lang="en-IN" sz="1600" u="none" cap="none" strike="noStrike"/>
                        <a:t>38</a:t>
                      </a:r>
                      <a:endParaRPr sz="1600" u="none" cap="none" strike="noStrike">
                        <a:latin typeface="Calibri"/>
                        <a:ea typeface="Calibri"/>
                        <a:cs typeface="Calibri"/>
                        <a:sym typeface="Calibri"/>
                      </a:endParaRPr>
                    </a:p>
                  </a:txBody>
                  <a:tcPr marT="0" marB="0" marR="68575" marL="68575" anchor="ctr"/>
                </a:tc>
              </a:tr>
              <a:tr h="687150">
                <a:tc>
                  <a:txBody>
                    <a:bodyPr/>
                    <a:lstStyle/>
                    <a:p>
                      <a:pPr indent="0" lvl="0" marL="0" marR="0" rtl="0" algn="ctr">
                        <a:lnSpc>
                          <a:spcPct val="200000"/>
                        </a:lnSpc>
                        <a:spcBef>
                          <a:spcPts val="0"/>
                        </a:spcBef>
                        <a:spcAft>
                          <a:spcPts val="0"/>
                        </a:spcAft>
                        <a:buNone/>
                      </a:pPr>
                      <a:r>
                        <a:rPr lang="en-IN" sz="1600" u="none" cap="none" strike="noStrike"/>
                        <a:t>222</a:t>
                      </a:r>
                      <a:endParaRPr sz="16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200000"/>
                        </a:lnSpc>
                        <a:spcBef>
                          <a:spcPts val="0"/>
                        </a:spcBef>
                        <a:spcAft>
                          <a:spcPts val="0"/>
                        </a:spcAft>
                        <a:buNone/>
                      </a:pPr>
                      <a:r>
                        <a:rPr lang="en-IN" sz="1600" u="none" cap="none" strike="noStrike"/>
                        <a:t>Biology</a:t>
                      </a:r>
                      <a:endParaRPr sz="16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200000"/>
                        </a:lnSpc>
                        <a:spcBef>
                          <a:spcPts val="0"/>
                        </a:spcBef>
                        <a:spcAft>
                          <a:spcPts val="0"/>
                        </a:spcAft>
                        <a:buNone/>
                      </a:pPr>
                      <a:r>
                        <a:rPr lang="en-IN" sz="1600" u="none" cap="none" strike="noStrike"/>
                        <a:t>38</a:t>
                      </a:r>
                      <a:endParaRPr sz="1600" u="none" cap="none" strike="noStrike">
                        <a:latin typeface="Calibri"/>
                        <a:ea typeface="Calibri"/>
                        <a:cs typeface="Calibri"/>
                        <a:sym typeface="Calibri"/>
                      </a:endParaRPr>
                    </a:p>
                  </a:txBody>
                  <a:tcPr marT="0" marB="0" marR="68575" marL="68575" anchor="ctr"/>
                </a:tc>
              </a:tr>
              <a:tr h="811175">
                <a:tc>
                  <a:txBody>
                    <a:bodyPr/>
                    <a:lstStyle/>
                    <a:p>
                      <a:pPr indent="0" lvl="0" marL="0" marR="0" rtl="0" algn="ctr">
                        <a:lnSpc>
                          <a:spcPct val="200000"/>
                        </a:lnSpc>
                        <a:spcBef>
                          <a:spcPts val="0"/>
                        </a:spcBef>
                        <a:spcAft>
                          <a:spcPts val="0"/>
                        </a:spcAft>
                        <a:buNone/>
                      </a:pPr>
                      <a:r>
                        <a:rPr lang="en-IN" sz="1600" u="none" cap="none" strike="noStrike"/>
                        <a:t>333</a:t>
                      </a:r>
                      <a:endParaRPr sz="16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200000"/>
                        </a:lnSpc>
                        <a:spcBef>
                          <a:spcPts val="0"/>
                        </a:spcBef>
                        <a:spcAft>
                          <a:spcPts val="0"/>
                        </a:spcAft>
                        <a:buNone/>
                      </a:pPr>
                      <a:r>
                        <a:rPr lang="en-IN" sz="1600" u="none" cap="none" strike="noStrike"/>
                        <a:t>Physics</a:t>
                      </a:r>
                      <a:endParaRPr sz="16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200000"/>
                        </a:lnSpc>
                        <a:spcBef>
                          <a:spcPts val="0"/>
                        </a:spcBef>
                        <a:spcAft>
                          <a:spcPts val="0"/>
                        </a:spcAft>
                        <a:buNone/>
                      </a:pPr>
                      <a:r>
                        <a:rPr lang="en-IN" sz="1600" u="none" cap="none" strike="noStrike"/>
                        <a:t>40</a:t>
                      </a:r>
                      <a:endParaRPr sz="1600" u="none" cap="none" strike="noStrike">
                        <a:latin typeface="Calibri"/>
                        <a:ea typeface="Calibri"/>
                        <a:cs typeface="Calibri"/>
                        <a:sym typeface="Calibri"/>
                      </a:endParaRPr>
                    </a:p>
                  </a:txBody>
                  <a:tcPr marT="0" marB="0" marR="68575" marL="68575" anchor="ctr"/>
                </a:tc>
              </a:tr>
              <a:tr h="811175">
                <a:tc>
                  <a:txBody>
                    <a:bodyPr/>
                    <a:lstStyle/>
                    <a:p>
                      <a:pPr indent="0" lvl="0" marL="0" marR="0" rtl="0" algn="ctr">
                        <a:lnSpc>
                          <a:spcPct val="200000"/>
                        </a:lnSpc>
                        <a:spcBef>
                          <a:spcPts val="0"/>
                        </a:spcBef>
                        <a:spcAft>
                          <a:spcPts val="0"/>
                        </a:spcAft>
                        <a:buNone/>
                      </a:pPr>
                      <a:r>
                        <a:rPr lang="en-IN" sz="1600" u="none" cap="none" strike="noStrike"/>
                        <a:t>333</a:t>
                      </a:r>
                      <a:endParaRPr sz="16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200000"/>
                        </a:lnSpc>
                        <a:spcBef>
                          <a:spcPts val="0"/>
                        </a:spcBef>
                        <a:spcAft>
                          <a:spcPts val="0"/>
                        </a:spcAft>
                        <a:buNone/>
                      </a:pPr>
                      <a:r>
                        <a:rPr lang="en-IN" sz="1600" u="none" cap="none" strike="noStrike"/>
                        <a:t>Chemistry</a:t>
                      </a:r>
                      <a:endParaRPr sz="16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200000"/>
                        </a:lnSpc>
                        <a:spcBef>
                          <a:spcPts val="0"/>
                        </a:spcBef>
                        <a:spcAft>
                          <a:spcPts val="0"/>
                        </a:spcAft>
                        <a:buNone/>
                      </a:pPr>
                      <a:r>
                        <a:rPr lang="en-IN" sz="1600" u="none" cap="none" strike="noStrike"/>
                        <a:t>40</a:t>
                      </a:r>
                      <a:endParaRPr sz="16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idx="1" type="body"/>
          </p:nvPr>
        </p:nvSpPr>
        <p:spPr>
          <a:xfrm>
            <a:off x="1187624" y="260648"/>
            <a:ext cx="7746064" cy="5987752"/>
          </a:xfrm>
          <a:prstGeom prst="rect">
            <a:avLst/>
          </a:prstGeom>
          <a:noFill/>
          <a:ln>
            <a:noFill/>
          </a:ln>
        </p:spPr>
        <p:txBody>
          <a:bodyPr anchorCtr="0" anchor="t" bIns="45700" lIns="91425" spcFirstLastPara="1" rIns="91425" wrap="square" tIns="45700">
            <a:normAutofit/>
          </a:bodyPr>
          <a:lstStyle/>
          <a:p>
            <a:pPr indent="0" lvl="0" marL="82296" rtl="0" algn="l">
              <a:lnSpc>
                <a:spcPct val="90000"/>
              </a:lnSpc>
              <a:spcBef>
                <a:spcPts val="0"/>
              </a:spcBef>
              <a:spcAft>
                <a:spcPts val="0"/>
              </a:spcAft>
              <a:buSzPts val="2176"/>
              <a:buNone/>
            </a:pPr>
            <a:r>
              <a:rPr b="1" lang="en-IN" sz="2720"/>
              <a:t>Candidate Keys</a:t>
            </a:r>
            <a:r>
              <a:rPr lang="en-IN" sz="2720"/>
              <a:t>: {teacher_id, subject}</a:t>
            </a:r>
            <a:endParaRPr sz="2720"/>
          </a:p>
          <a:p>
            <a:pPr indent="0" lvl="0" marL="82296" rtl="0" algn="l">
              <a:lnSpc>
                <a:spcPct val="90000"/>
              </a:lnSpc>
              <a:spcBef>
                <a:spcPts val="600"/>
              </a:spcBef>
              <a:spcAft>
                <a:spcPts val="0"/>
              </a:spcAft>
              <a:buSzPts val="2176"/>
              <a:buNone/>
            </a:pPr>
            <a:br>
              <a:rPr lang="en-IN" sz="2720"/>
            </a:br>
            <a:r>
              <a:rPr b="1" lang="en-IN" sz="2720"/>
              <a:t>Non prime attribute</a:t>
            </a:r>
            <a:r>
              <a:rPr lang="en-IN" sz="2720"/>
              <a:t>: teacher_age</a:t>
            </a:r>
            <a:endParaRPr sz="2720"/>
          </a:p>
          <a:p>
            <a:pPr indent="-145287" lvl="0" marL="365760" rtl="0" algn="l">
              <a:lnSpc>
                <a:spcPct val="90000"/>
              </a:lnSpc>
              <a:spcBef>
                <a:spcPts val="600"/>
              </a:spcBef>
              <a:spcAft>
                <a:spcPts val="0"/>
              </a:spcAft>
              <a:buSzPts val="2176"/>
              <a:buNone/>
            </a:pPr>
            <a:r>
              <a:t/>
            </a:r>
            <a:endParaRPr sz="2720"/>
          </a:p>
          <a:p>
            <a:pPr indent="-283464" lvl="0" marL="365760" rtl="0" algn="l">
              <a:lnSpc>
                <a:spcPct val="90000"/>
              </a:lnSpc>
              <a:spcBef>
                <a:spcPts val="600"/>
              </a:spcBef>
              <a:spcAft>
                <a:spcPts val="0"/>
              </a:spcAft>
              <a:buSzPts val="1904"/>
              <a:buChar char="⚫"/>
            </a:pPr>
            <a:r>
              <a:rPr lang="en-IN" sz="2380"/>
              <a:t>The table is in 1 NF because each attribute has atomic values. However, it is not in 2NF because non -key attribute teacher_age is dependent on teacher_id alone which is a proper subset of candidate key. </a:t>
            </a:r>
            <a:endParaRPr sz="2380"/>
          </a:p>
          <a:p>
            <a:pPr indent="0" lvl="0" marL="82296" rtl="0" algn="l">
              <a:lnSpc>
                <a:spcPct val="90000"/>
              </a:lnSpc>
              <a:spcBef>
                <a:spcPts val="600"/>
              </a:spcBef>
              <a:spcAft>
                <a:spcPts val="0"/>
              </a:spcAft>
              <a:buSzPts val="1904"/>
              <a:buNone/>
            </a:pPr>
            <a:r>
              <a:t/>
            </a:r>
            <a:endParaRPr sz="2380"/>
          </a:p>
          <a:p>
            <a:pPr indent="-283464" lvl="0" marL="365760" rtl="0" algn="l">
              <a:lnSpc>
                <a:spcPct val="90000"/>
              </a:lnSpc>
              <a:spcBef>
                <a:spcPts val="600"/>
              </a:spcBef>
              <a:spcAft>
                <a:spcPts val="0"/>
              </a:spcAft>
              <a:buSzPts val="1904"/>
              <a:buChar char="⚫"/>
            </a:pPr>
            <a:r>
              <a:rPr lang="en-IN" sz="2380"/>
              <a:t>This violates the rule for 2NF as the rule says “non-key attributes are fully functional dependent on the primary key.”.</a:t>
            </a:r>
            <a:endParaRPr sz="2380"/>
          </a:p>
          <a:p>
            <a:pPr indent="-145287" lvl="0" marL="365760" rtl="0" algn="l">
              <a:lnSpc>
                <a:spcPct val="90000"/>
              </a:lnSpc>
              <a:spcBef>
                <a:spcPts val="600"/>
              </a:spcBef>
              <a:spcAft>
                <a:spcPts val="0"/>
              </a:spcAft>
              <a:buSzPts val="2176"/>
              <a:buNone/>
            </a:pPr>
            <a:r>
              <a:t/>
            </a:r>
            <a:endParaRPr sz="2720"/>
          </a:p>
          <a:p>
            <a:pPr indent="0" lvl="0" marL="82296" rtl="0" algn="l">
              <a:lnSpc>
                <a:spcPct val="90000"/>
              </a:lnSpc>
              <a:spcBef>
                <a:spcPts val="600"/>
              </a:spcBef>
              <a:spcAft>
                <a:spcPts val="0"/>
              </a:spcAft>
              <a:buSzPts val="2176"/>
              <a:buNone/>
            </a:pPr>
            <a:br>
              <a:rPr lang="en-IN" sz="2720"/>
            </a:br>
            <a:endParaRPr sz="272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idx="1" type="body"/>
          </p:nvPr>
        </p:nvSpPr>
        <p:spPr>
          <a:xfrm>
            <a:off x="1187624" y="260648"/>
            <a:ext cx="7746064" cy="5987752"/>
          </a:xfrm>
          <a:prstGeom prst="rect">
            <a:avLst/>
          </a:prstGeom>
          <a:noFill/>
          <a:ln>
            <a:noFill/>
          </a:ln>
        </p:spPr>
        <p:txBody>
          <a:bodyPr anchorCtr="0" anchor="t" bIns="45700" lIns="91425" spcFirstLastPara="1" rIns="91425" wrap="square" tIns="45700">
            <a:normAutofit/>
          </a:bodyPr>
          <a:lstStyle/>
          <a:p>
            <a:pPr indent="-120903" lvl="0" marL="365760" rtl="0" algn="l">
              <a:lnSpc>
                <a:spcPct val="100000"/>
              </a:lnSpc>
              <a:spcBef>
                <a:spcPts val="0"/>
              </a:spcBef>
              <a:spcAft>
                <a:spcPts val="0"/>
              </a:spcAft>
              <a:buSzPts val="2560"/>
              <a:buNone/>
            </a:pPr>
            <a:r>
              <a:t/>
            </a:r>
            <a:endParaRPr/>
          </a:p>
          <a:p>
            <a:pPr indent="0" lvl="0" marL="82296" rtl="0" algn="l">
              <a:lnSpc>
                <a:spcPct val="100000"/>
              </a:lnSpc>
              <a:spcBef>
                <a:spcPts val="600"/>
              </a:spcBef>
              <a:spcAft>
                <a:spcPts val="0"/>
              </a:spcAft>
              <a:buSzPts val="2560"/>
              <a:buNone/>
            </a:pPr>
            <a:br>
              <a:rPr lang="en-IN"/>
            </a:br>
            <a:endParaRPr/>
          </a:p>
        </p:txBody>
      </p:sp>
      <p:graphicFrame>
        <p:nvGraphicFramePr>
          <p:cNvPr id="237" name="Google Shape;237;p26"/>
          <p:cNvGraphicFramePr/>
          <p:nvPr/>
        </p:nvGraphicFramePr>
        <p:xfrm>
          <a:off x="1475656" y="188640"/>
          <a:ext cx="3000000" cy="3000000"/>
        </p:xfrm>
        <a:graphic>
          <a:graphicData uri="http://schemas.openxmlformats.org/drawingml/2006/table">
            <a:tbl>
              <a:tblPr bandRow="1" firstCol="1" firstRow="1">
                <a:noFill/>
                <a:tableStyleId>{33BE761D-BAEE-48B1-9286-2A016B734FC8}</a:tableStyleId>
              </a:tblPr>
              <a:tblGrid>
                <a:gridCol w="1744975"/>
                <a:gridCol w="1744975"/>
              </a:tblGrid>
              <a:tr h="782950">
                <a:tc>
                  <a:txBody>
                    <a:bodyPr/>
                    <a:lstStyle/>
                    <a:p>
                      <a:pPr indent="0" lvl="0" marL="0" marR="0" rtl="0" algn="ctr">
                        <a:lnSpc>
                          <a:spcPct val="200000"/>
                        </a:lnSpc>
                        <a:spcBef>
                          <a:spcPts val="0"/>
                        </a:spcBef>
                        <a:spcAft>
                          <a:spcPts val="0"/>
                        </a:spcAft>
                        <a:buNone/>
                      </a:pPr>
                      <a:r>
                        <a:rPr lang="en-IN" sz="1600" u="none" cap="none" strike="noStrike"/>
                        <a:t>teacher_id</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teacher_age</a:t>
                      </a:r>
                      <a:endParaRPr sz="1600" u="none" cap="none" strike="noStrike">
                        <a:latin typeface="Calibri"/>
                        <a:ea typeface="Calibri"/>
                        <a:cs typeface="Calibri"/>
                        <a:sym typeface="Calibri"/>
                      </a:endParaRPr>
                    </a:p>
                  </a:txBody>
                  <a:tcPr marT="57150" marB="57150" marR="0" marL="0" anchor="ctr"/>
                </a:tc>
              </a:tr>
              <a:tr h="772800">
                <a:tc>
                  <a:txBody>
                    <a:bodyPr/>
                    <a:lstStyle/>
                    <a:p>
                      <a:pPr indent="0" lvl="0" marL="0" marR="0" rtl="0" algn="ctr">
                        <a:lnSpc>
                          <a:spcPct val="200000"/>
                        </a:lnSpc>
                        <a:spcBef>
                          <a:spcPts val="0"/>
                        </a:spcBef>
                        <a:spcAft>
                          <a:spcPts val="0"/>
                        </a:spcAft>
                        <a:buNone/>
                      </a:pPr>
                      <a:r>
                        <a:rPr lang="en-IN" sz="1600" u="none" cap="none" strike="noStrike"/>
                        <a:t>111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38</a:t>
                      </a:r>
                      <a:endParaRPr sz="1600" u="none" cap="none" strike="noStrike">
                        <a:latin typeface="Calibri"/>
                        <a:ea typeface="Calibri"/>
                        <a:cs typeface="Calibri"/>
                        <a:sym typeface="Calibri"/>
                      </a:endParaRPr>
                    </a:p>
                  </a:txBody>
                  <a:tcPr marT="57150" marB="57150" marR="0" marL="0" anchor="ctr"/>
                </a:tc>
              </a:tr>
              <a:tr h="772800">
                <a:tc>
                  <a:txBody>
                    <a:bodyPr/>
                    <a:lstStyle/>
                    <a:p>
                      <a:pPr indent="0" lvl="0" marL="0" marR="0" rtl="0" algn="ctr">
                        <a:lnSpc>
                          <a:spcPct val="200000"/>
                        </a:lnSpc>
                        <a:spcBef>
                          <a:spcPts val="0"/>
                        </a:spcBef>
                        <a:spcAft>
                          <a:spcPts val="0"/>
                        </a:spcAft>
                        <a:buNone/>
                      </a:pPr>
                      <a:r>
                        <a:rPr lang="en-IN" sz="1600" u="none" cap="none" strike="noStrike"/>
                        <a:t>222</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38</a:t>
                      </a:r>
                      <a:endParaRPr sz="1600" u="none" cap="none" strike="noStrike">
                        <a:latin typeface="Calibri"/>
                        <a:ea typeface="Calibri"/>
                        <a:cs typeface="Calibri"/>
                        <a:sym typeface="Calibri"/>
                      </a:endParaRPr>
                    </a:p>
                  </a:txBody>
                  <a:tcPr marT="57150" marB="57150" marR="0" marL="0" anchor="ctr"/>
                </a:tc>
              </a:tr>
              <a:tr h="772800">
                <a:tc>
                  <a:txBody>
                    <a:bodyPr/>
                    <a:lstStyle/>
                    <a:p>
                      <a:pPr indent="0" lvl="0" marL="0" marR="0" rtl="0" algn="ctr">
                        <a:lnSpc>
                          <a:spcPct val="200000"/>
                        </a:lnSpc>
                        <a:spcBef>
                          <a:spcPts val="0"/>
                        </a:spcBef>
                        <a:spcAft>
                          <a:spcPts val="0"/>
                        </a:spcAft>
                        <a:buNone/>
                      </a:pPr>
                      <a:r>
                        <a:rPr lang="en-IN" sz="1600" u="none" cap="none" strike="noStrike"/>
                        <a:t>333</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40</a:t>
                      </a:r>
                      <a:endParaRPr sz="1600" u="none" cap="none" strike="noStrike">
                        <a:latin typeface="Calibri"/>
                        <a:ea typeface="Calibri"/>
                        <a:cs typeface="Calibri"/>
                        <a:sym typeface="Calibri"/>
                      </a:endParaRPr>
                    </a:p>
                  </a:txBody>
                  <a:tcPr marT="57150" marB="57150" marR="0" marL="0" anchor="ctr"/>
                </a:tc>
              </a:tr>
            </a:tbl>
          </a:graphicData>
        </a:graphic>
      </p:graphicFrame>
      <p:graphicFrame>
        <p:nvGraphicFramePr>
          <p:cNvPr id="238" name="Google Shape;238;p26"/>
          <p:cNvGraphicFramePr/>
          <p:nvPr/>
        </p:nvGraphicFramePr>
        <p:xfrm>
          <a:off x="5436096" y="1988840"/>
          <a:ext cx="3000000" cy="3000000"/>
        </p:xfrm>
        <a:graphic>
          <a:graphicData uri="http://schemas.openxmlformats.org/drawingml/2006/table">
            <a:tbl>
              <a:tblPr bandRow="1" firstCol="1" firstRow="1">
                <a:noFill/>
                <a:tableStyleId>{33BE761D-BAEE-48B1-9286-2A016B734FC8}</a:tableStyleId>
              </a:tblPr>
              <a:tblGrid>
                <a:gridCol w="1788225"/>
                <a:gridCol w="1788225"/>
              </a:tblGrid>
              <a:tr h="739775">
                <a:tc>
                  <a:txBody>
                    <a:bodyPr/>
                    <a:lstStyle/>
                    <a:p>
                      <a:pPr indent="0" lvl="0" marL="0" marR="0" rtl="0" algn="ctr">
                        <a:lnSpc>
                          <a:spcPct val="200000"/>
                        </a:lnSpc>
                        <a:spcBef>
                          <a:spcPts val="0"/>
                        </a:spcBef>
                        <a:spcAft>
                          <a:spcPts val="0"/>
                        </a:spcAft>
                        <a:buNone/>
                      </a:pPr>
                      <a:r>
                        <a:rPr lang="en-IN" sz="1600" u="none" cap="none" strike="noStrike"/>
                        <a:t>teacher_id</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subject</a:t>
                      </a:r>
                      <a:endParaRPr sz="1600" u="none" cap="none" strike="noStrike">
                        <a:latin typeface="Calibri"/>
                        <a:ea typeface="Calibri"/>
                        <a:cs typeface="Calibri"/>
                        <a:sym typeface="Calibri"/>
                      </a:endParaRPr>
                    </a:p>
                  </a:txBody>
                  <a:tcPr marT="57150" marB="57150" marR="0" marL="0" anchor="ctr"/>
                </a:tc>
              </a:tr>
              <a:tr h="739775">
                <a:tc>
                  <a:txBody>
                    <a:bodyPr/>
                    <a:lstStyle/>
                    <a:p>
                      <a:pPr indent="0" lvl="0" marL="0" marR="0" rtl="0" algn="ctr">
                        <a:lnSpc>
                          <a:spcPct val="200000"/>
                        </a:lnSpc>
                        <a:spcBef>
                          <a:spcPts val="0"/>
                        </a:spcBef>
                        <a:spcAft>
                          <a:spcPts val="0"/>
                        </a:spcAft>
                        <a:buNone/>
                      </a:pPr>
                      <a:r>
                        <a:rPr lang="en-IN" sz="1600" u="none" cap="none" strike="noStrike"/>
                        <a:t>111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Maths</a:t>
                      </a:r>
                      <a:endParaRPr sz="1600" u="none" cap="none" strike="noStrike">
                        <a:latin typeface="Calibri"/>
                        <a:ea typeface="Calibri"/>
                        <a:cs typeface="Calibri"/>
                        <a:sym typeface="Calibri"/>
                      </a:endParaRPr>
                    </a:p>
                  </a:txBody>
                  <a:tcPr marT="57150" marB="57150" marR="0" marL="0" anchor="ctr"/>
                </a:tc>
              </a:tr>
              <a:tr h="739775">
                <a:tc>
                  <a:txBody>
                    <a:bodyPr/>
                    <a:lstStyle/>
                    <a:p>
                      <a:pPr indent="0" lvl="0" marL="0" marR="0" rtl="0" algn="ctr">
                        <a:lnSpc>
                          <a:spcPct val="200000"/>
                        </a:lnSpc>
                        <a:spcBef>
                          <a:spcPts val="0"/>
                        </a:spcBef>
                        <a:spcAft>
                          <a:spcPts val="0"/>
                        </a:spcAft>
                        <a:buNone/>
                      </a:pPr>
                      <a:r>
                        <a:rPr lang="en-IN" sz="1600" u="none" cap="none" strike="noStrike"/>
                        <a:t>111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Physics</a:t>
                      </a:r>
                      <a:endParaRPr sz="1600" u="none" cap="none" strike="noStrike">
                        <a:latin typeface="Calibri"/>
                        <a:ea typeface="Calibri"/>
                        <a:cs typeface="Calibri"/>
                        <a:sym typeface="Calibri"/>
                      </a:endParaRPr>
                    </a:p>
                  </a:txBody>
                  <a:tcPr marT="57150" marB="57150" marR="0" marL="0" anchor="ctr"/>
                </a:tc>
              </a:tr>
              <a:tr h="749300">
                <a:tc>
                  <a:txBody>
                    <a:bodyPr/>
                    <a:lstStyle/>
                    <a:p>
                      <a:pPr indent="0" lvl="0" marL="0" marR="0" rtl="0" algn="ctr">
                        <a:lnSpc>
                          <a:spcPct val="200000"/>
                        </a:lnSpc>
                        <a:spcBef>
                          <a:spcPts val="0"/>
                        </a:spcBef>
                        <a:spcAft>
                          <a:spcPts val="0"/>
                        </a:spcAft>
                        <a:buNone/>
                      </a:pPr>
                      <a:r>
                        <a:rPr lang="en-IN" sz="1600" u="none" cap="none" strike="noStrike"/>
                        <a:t>222</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Biology</a:t>
                      </a:r>
                      <a:endParaRPr sz="1600" u="none" cap="none" strike="noStrike">
                        <a:latin typeface="Calibri"/>
                        <a:ea typeface="Calibri"/>
                        <a:cs typeface="Calibri"/>
                        <a:sym typeface="Calibri"/>
                      </a:endParaRPr>
                    </a:p>
                  </a:txBody>
                  <a:tcPr marT="57150" marB="57150" marR="0" marL="0" anchor="ctr"/>
                </a:tc>
              </a:tr>
              <a:tr h="739775">
                <a:tc>
                  <a:txBody>
                    <a:bodyPr/>
                    <a:lstStyle/>
                    <a:p>
                      <a:pPr indent="0" lvl="0" marL="0" marR="0" rtl="0" algn="ctr">
                        <a:lnSpc>
                          <a:spcPct val="200000"/>
                        </a:lnSpc>
                        <a:spcBef>
                          <a:spcPts val="0"/>
                        </a:spcBef>
                        <a:spcAft>
                          <a:spcPts val="0"/>
                        </a:spcAft>
                        <a:buNone/>
                      </a:pPr>
                      <a:r>
                        <a:rPr lang="en-IN" sz="1600" u="none" cap="none" strike="noStrike"/>
                        <a:t>333</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Physics</a:t>
                      </a:r>
                      <a:endParaRPr sz="1600" u="none" cap="none" strike="noStrike">
                        <a:latin typeface="Calibri"/>
                        <a:ea typeface="Calibri"/>
                        <a:cs typeface="Calibri"/>
                        <a:sym typeface="Calibri"/>
                      </a:endParaRPr>
                    </a:p>
                  </a:txBody>
                  <a:tcPr marT="57150" marB="57150" marR="0" marL="0" anchor="ctr"/>
                </a:tc>
              </a:tr>
              <a:tr h="739775">
                <a:tc>
                  <a:txBody>
                    <a:bodyPr/>
                    <a:lstStyle/>
                    <a:p>
                      <a:pPr indent="0" lvl="0" marL="0" marR="0" rtl="0" algn="ctr">
                        <a:lnSpc>
                          <a:spcPct val="200000"/>
                        </a:lnSpc>
                        <a:spcBef>
                          <a:spcPts val="0"/>
                        </a:spcBef>
                        <a:spcAft>
                          <a:spcPts val="0"/>
                        </a:spcAft>
                        <a:buNone/>
                      </a:pPr>
                      <a:r>
                        <a:rPr lang="en-IN" sz="1600" u="none" cap="none" strike="noStrike"/>
                        <a:t>333</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Chemistry</a:t>
                      </a:r>
                      <a:endParaRPr sz="1600" u="none" cap="none" strike="noStrike">
                        <a:latin typeface="Calibri"/>
                        <a:ea typeface="Calibri"/>
                        <a:cs typeface="Calibri"/>
                        <a:sym typeface="Calibri"/>
                      </a:endParaRPr>
                    </a:p>
                  </a:txBody>
                  <a:tcPr marT="57150" marB="57150" marR="0" marL="0" anchor="ctr"/>
                </a:tc>
              </a:tr>
            </a:tbl>
          </a:graphicData>
        </a:graphic>
      </p:graphicFrame>
      <p:sp>
        <p:nvSpPr>
          <p:cNvPr id="239" name="Google Shape;239;p26"/>
          <p:cNvSpPr/>
          <p:nvPr/>
        </p:nvSpPr>
        <p:spPr>
          <a:xfrm>
            <a:off x="827584" y="5445224"/>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Gill Sans"/>
                <a:ea typeface="Gill Sans"/>
                <a:cs typeface="Gill Sans"/>
                <a:sym typeface="Gill Sans"/>
              </a:rPr>
              <a:t>Now the tables comply with Second normal form (2NF).</a:t>
            </a:r>
            <a:endParaRPr sz="1800">
              <a:solidFill>
                <a:schemeClr val="dk1"/>
              </a:solidFill>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idx="1" type="body"/>
          </p:nvPr>
        </p:nvSpPr>
        <p:spPr>
          <a:xfrm>
            <a:off x="1187624" y="260648"/>
            <a:ext cx="7746064" cy="5987752"/>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IN"/>
              <a:t> </a:t>
            </a:r>
            <a:endParaRPr/>
          </a:p>
          <a:p>
            <a:pPr indent="0" lvl="0" marL="82296" rtl="0" algn="l">
              <a:lnSpc>
                <a:spcPct val="100000"/>
              </a:lnSpc>
              <a:spcBef>
                <a:spcPts val="600"/>
              </a:spcBef>
              <a:spcAft>
                <a:spcPts val="0"/>
              </a:spcAft>
              <a:buSzPts val="2560"/>
              <a:buNone/>
            </a:pPr>
            <a:br>
              <a:rPr lang="en-IN"/>
            </a:br>
            <a:endParaRPr/>
          </a:p>
        </p:txBody>
      </p:sp>
      <p:sp>
        <p:nvSpPr>
          <p:cNvPr id="245" name="Google Shape;245;p27"/>
          <p:cNvSpPr/>
          <p:nvPr/>
        </p:nvSpPr>
        <p:spPr>
          <a:xfrm>
            <a:off x="1043608" y="260648"/>
            <a:ext cx="7776864" cy="267765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ctr">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ctr">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ctr">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ctr">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ctr">
              <a:spcBef>
                <a:spcPts val="0"/>
              </a:spcBef>
              <a:spcAft>
                <a:spcPts val="0"/>
              </a:spcAft>
              <a:buNone/>
            </a:pPr>
            <a:r>
              <a:rPr lang="en-IN" sz="2400">
                <a:solidFill>
                  <a:schemeClr val="dk1"/>
                </a:solidFill>
                <a:latin typeface="Gill Sans"/>
                <a:ea typeface="Gill Sans"/>
                <a:cs typeface="Gill Sans"/>
                <a:sym typeface="Gill Sans"/>
              </a:rPr>
              <a:t>Before studying  Third Normal form (3NF) we will see about candidate key and super key</a:t>
            </a:r>
            <a:endParaRPr sz="2400">
              <a:solidFill>
                <a:schemeClr val="dk1"/>
              </a:solidFill>
              <a:latin typeface="Gill Sans"/>
              <a:ea typeface="Gill Sans"/>
              <a:cs typeface="Gill Sans"/>
              <a:sym typeface="Gill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idx="1" type="body"/>
          </p:nvPr>
        </p:nvSpPr>
        <p:spPr>
          <a:xfrm>
            <a:off x="971600" y="508849"/>
            <a:ext cx="7947992" cy="6224736"/>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1920"/>
              <a:buNone/>
            </a:pPr>
            <a:r>
              <a:rPr b="1" lang="en-IN" sz="2400"/>
              <a:t>Super key</a:t>
            </a:r>
            <a:endParaRPr b="1" sz="2400"/>
          </a:p>
          <a:p>
            <a:pPr indent="-283464" lvl="0" marL="365760" rtl="0" algn="l">
              <a:lnSpc>
                <a:spcPct val="100000"/>
              </a:lnSpc>
              <a:spcBef>
                <a:spcPts val="600"/>
              </a:spcBef>
              <a:spcAft>
                <a:spcPts val="0"/>
              </a:spcAft>
              <a:buSzPts val="1920"/>
              <a:buChar char="⚫"/>
            </a:pPr>
            <a:r>
              <a:rPr lang="en-IN" sz="2400"/>
              <a:t>A super key is a group of single or multiple keys which identifies rows in a table. A Super key may have additional attributes that are not needed for unique identification</a:t>
            </a:r>
            <a:r>
              <a:rPr lang="en-IN"/>
              <a:t>.</a:t>
            </a:r>
            <a:endParaRPr/>
          </a:p>
          <a:p>
            <a:pPr indent="-120903" lvl="0" marL="365760" rtl="0" algn="l">
              <a:lnSpc>
                <a:spcPct val="100000"/>
              </a:lnSpc>
              <a:spcBef>
                <a:spcPts val="600"/>
              </a:spcBef>
              <a:spcAft>
                <a:spcPts val="0"/>
              </a:spcAft>
              <a:buSzPts val="2560"/>
              <a:buNone/>
            </a:pPr>
            <a:r>
              <a:t/>
            </a:r>
            <a:endParaRPr/>
          </a:p>
        </p:txBody>
      </p:sp>
      <p:graphicFrame>
        <p:nvGraphicFramePr>
          <p:cNvPr id="251" name="Google Shape;251;p28"/>
          <p:cNvGraphicFramePr/>
          <p:nvPr/>
        </p:nvGraphicFramePr>
        <p:xfrm>
          <a:off x="1403648" y="3861048"/>
          <a:ext cx="3000000" cy="3000000"/>
        </p:xfrm>
        <a:graphic>
          <a:graphicData uri="http://schemas.openxmlformats.org/drawingml/2006/table">
            <a:tbl>
              <a:tblPr>
                <a:noFill/>
                <a:tableStyleId>{95D8962D-4FF9-411A-8892-9FEBC4518CC4}</a:tableStyleId>
              </a:tblPr>
              <a:tblGrid>
                <a:gridCol w="2472275"/>
                <a:gridCol w="2472275"/>
                <a:gridCol w="2472275"/>
              </a:tblGrid>
              <a:tr h="648075">
                <a:tc>
                  <a:txBody>
                    <a:bodyPr/>
                    <a:lstStyle/>
                    <a:p>
                      <a:pPr indent="0" lvl="0" marL="0" marR="0" rtl="0" algn="l">
                        <a:spcBef>
                          <a:spcPts val="0"/>
                        </a:spcBef>
                        <a:spcAft>
                          <a:spcPts val="0"/>
                        </a:spcAft>
                        <a:buNone/>
                      </a:pPr>
                      <a:r>
                        <a:rPr b="1" lang="en-IN" sz="2400" u="none" cap="none" strike="noStrike"/>
                        <a:t>EmpSSN</a:t>
                      </a:r>
                      <a:endParaRPr sz="2400" u="none" cap="none" strike="noStrike"/>
                    </a:p>
                  </a:txBody>
                  <a:tcPr marT="76200" marB="76200" marR="76200" marL="76200">
                    <a:lnL cap="flat" cmpd="sng" w="12700">
                      <a:solidFill>
                        <a:srgbClr val="D0C94E"/>
                      </a:solidFill>
                      <a:prstDash val="solid"/>
                      <a:round/>
                      <a:headEnd len="sm" w="sm" type="none"/>
                      <a:tailEnd len="sm" w="sm" type="none"/>
                    </a:lnL>
                    <a:lnR cap="flat" cmpd="sng" w="12700">
                      <a:solidFill>
                        <a:srgbClr val="E0C94E"/>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400" u="none" cap="none" strike="noStrike"/>
                        <a:t>EmpNum</a:t>
                      </a:r>
                      <a:endParaRPr sz="2400" u="none" cap="none" strike="noStrike"/>
                    </a:p>
                  </a:txBody>
                  <a:tcPr marT="76200" marB="76200" marR="76200" marL="76200">
                    <a:lnL cap="flat" cmpd="sng" w="12700">
                      <a:solidFill>
                        <a:srgbClr val="E0C94E"/>
                      </a:solidFill>
                      <a:prstDash val="solid"/>
                      <a:round/>
                      <a:headEnd len="sm" w="sm" type="none"/>
                      <a:tailEnd len="sm" w="sm" type="none"/>
                    </a:lnL>
                    <a:lnR cap="flat" cmpd="sng" w="12700">
                      <a:solidFill>
                        <a:srgbClr val="F0C94E"/>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400" u="none" cap="none" strike="noStrike"/>
                        <a:t>Empname</a:t>
                      </a:r>
                      <a:endParaRPr sz="2400" u="none" cap="none" strike="noStrike"/>
                    </a:p>
                  </a:txBody>
                  <a:tcPr marT="76200" marB="76200" marR="76200" marL="76200">
                    <a:lnL cap="flat" cmpd="sng" w="12700">
                      <a:solidFill>
                        <a:srgbClr val="F0C94E"/>
                      </a:solidFill>
                      <a:prstDash val="solid"/>
                      <a:round/>
                      <a:headEnd len="sm" w="sm" type="none"/>
                      <a:tailEnd len="sm" w="sm" type="none"/>
                    </a:lnL>
                    <a:lnR cap="flat" cmpd="sng" w="12700">
                      <a:solidFill>
                        <a:srgbClr val="D0C74E"/>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648075">
                <a:tc>
                  <a:txBody>
                    <a:bodyPr/>
                    <a:lstStyle/>
                    <a:p>
                      <a:pPr indent="0" lvl="0" marL="0" marR="0" rtl="0" algn="l">
                        <a:spcBef>
                          <a:spcPts val="0"/>
                        </a:spcBef>
                        <a:spcAft>
                          <a:spcPts val="0"/>
                        </a:spcAft>
                        <a:buNone/>
                      </a:pPr>
                      <a:r>
                        <a:rPr lang="en-IN" sz="2400" u="none" cap="none" strike="noStrike"/>
                        <a:t>9812345098</a:t>
                      </a:r>
                      <a:endParaRPr/>
                    </a:p>
                  </a:txBody>
                  <a:tcPr marT="76200" marB="76200" marR="76200" marL="76200">
                    <a:lnL cap="flat" cmpd="sng" w="12700">
                      <a:solidFill>
                        <a:srgbClr val="605104"/>
                      </a:solidFill>
                      <a:prstDash val="solid"/>
                      <a:round/>
                      <a:headEnd len="sm" w="sm" type="none"/>
                      <a:tailEnd len="sm" w="sm" type="none"/>
                    </a:lnL>
                    <a:lnR cap="flat" cmpd="sng" w="12700">
                      <a:solidFill>
                        <a:srgbClr val="80933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2400" u="none" cap="none" strike="noStrike"/>
                        <a:t>AB05</a:t>
                      </a:r>
                      <a:endParaRPr/>
                    </a:p>
                  </a:txBody>
                  <a:tcPr marT="76200" marB="76200" marR="76200" marL="76200">
                    <a:lnL cap="flat" cmpd="sng" w="12700">
                      <a:solidFill>
                        <a:srgbClr val="80933F"/>
                      </a:solidFill>
                      <a:prstDash val="solid"/>
                      <a:round/>
                      <a:headEnd len="sm" w="sm" type="none"/>
                      <a:tailEnd len="sm" w="sm" type="none"/>
                    </a:lnL>
                    <a:lnR cap="flat" cmpd="sng" w="12700">
                      <a:solidFill>
                        <a:srgbClr val="00CA4E"/>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2400" u="none" cap="none" strike="noStrike"/>
                        <a:t>Shown</a:t>
                      </a:r>
                      <a:endParaRPr/>
                    </a:p>
                  </a:txBody>
                  <a:tcPr marT="76200" marB="76200" marR="76200" marL="76200">
                    <a:lnL cap="flat" cmpd="sng" w="12700">
                      <a:solidFill>
                        <a:srgbClr val="00CA4E"/>
                      </a:solidFill>
                      <a:prstDash val="solid"/>
                      <a:round/>
                      <a:headEnd len="sm" w="sm" type="none"/>
                      <a:tailEnd len="sm" w="sm" type="none"/>
                    </a:lnL>
                    <a:lnR cap="flat" cmpd="sng" w="12700">
                      <a:solidFill>
                        <a:srgbClr val="D0933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48075">
                <a:tc>
                  <a:txBody>
                    <a:bodyPr/>
                    <a:lstStyle/>
                    <a:p>
                      <a:pPr indent="0" lvl="0" marL="0" marR="0" rtl="0" algn="l">
                        <a:spcBef>
                          <a:spcPts val="0"/>
                        </a:spcBef>
                        <a:spcAft>
                          <a:spcPts val="0"/>
                        </a:spcAft>
                        <a:buNone/>
                      </a:pPr>
                      <a:r>
                        <a:rPr lang="en-IN" sz="2400" u="none" cap="none" strike="noStrike"/>
                        <a:t>9876512345</a:t>
                      </a:r>
                      <a:endParaRPr/>
                    </a:p>
                  </a:txBody>
                  <a:tcPr marT="76200" marB="76200" marR="76200" marL="76200">
                    <a:lnL cap="flat" cmpd="sng" w="12700">
                      <a:solidFill>
                        <a:srgbClr val="C0F961"/>
                      </a:solidFill>
                      <a:prstDash val="solid"/>
                      <a:round/>
                      <a:headEnd len="sm" w="sm" type="none"/>
                      <a:tailEnd len="sm" w="sm" type="none"/>
                    </a:lnL>
                    <a:lnR cap="flat" cmpd="sng" w="12700">
                      <a:solidFill>
                        <a:srgbClr val="C0983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IN" sz="2400" u="none" cap="none" strike="noStrike"/>
                        <a:t>AB06</a:t>
                      </a:r>
                      <a:endParaRPr/>
                    </a:p>
                  </a:txBody>
                  <a:tcPr marT="76200" marB="76200" marR="76200" marL="76200">
                    <a:lnL cap="flat" cmpd="sng" w="12700">
                      <a:solidFill>
                        <a:srgbClr val="C0983F"/>
                      </a:solidFill>
                      <a:prstDash val="solid"/>
                      <a:round/>
                      <a:headEnd len="sm" w="sm" type="none"/>
                      <a:tailEnd len="sm" w="sm" type="none"/>
                    </a:lnL>
                    <a:lnR cap="flat" cmpd="sng" w="12700">
                      <a:solidFill>
                        <a:srgbClr val="40FA61"/>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IN" sz="2400" u="none" cap="none" strike="noStrike"/>
                        <a:t>Roslyn</a:t>
                      </a:r>
                      <a:endParaRPr/>
                    </a:p>
                  </a:txBody>
                  <a:tcPr marT="76200" marB="76200" marR="76200" marL="76200">
                    <a:lnL cap="flat" cmpd="sng" w="12700">
                      <a:solidFill>
                        <a:srgbClr val="40FA61"/>
                      </a:solidFill>
                      <a:prstDash val="solid"/>
                      <a:round/>
                      <a:headEnd len="sm" w="sm" type="none"/>
                      <a:tailEnd len="sm" w="sm" type="none"/>
                    </a:lnL>
                    <a:lnR cap="flat" cmpd="sng" w="12700">
                      <a:solidFill>
                        <a:srgbClr val="00CA4E"/>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648075">
                <a:tc>
                  <a:txBody>
                    <a:bodyPr/>
                    <a:lstStyle/>
                    <a:p>
                      <a:pPr indent="0" lvl="0" marL="0" marR="0" rtl="0" algn="l">
                        <a:spcBef>
                          <a:spcPts val="0"/>
                        </a:spcBef>
                        <a:spcAft>
                          <a:spcPts val="0"/>
                        </a:spcAft>
                        <a:buNone/>
                      </a:pPr>
                      <a:r>
                        <a:rPr lang="en-IN" sz="2400" u="none" cap="none" strike="noStrike"/>
                        <a:t>199937890</a:t>
                      </a:r>
                      <a:endParaRPr/>
                    </a:p>
                  </a:txBody>
                  <a:tcPr marT="76200" marB="76200" marR="76200" marL="76200">
                    <a:lnL cap="flat" cmpd="sng" w="12700">
                      <a:solidFill>
                        <a:srgbClr val="A0FA61"/>
                      </a:solidFill>
                      <a:prstDash val="solid"/>
                      <a:round/>
                      <a:headEnd len="sm" w="sm" type="none"/>
                      <a:tailEnd len="sm" w="sm" type="none"/>
                    </a:lnL>
                    <a:lnR cap="flat" cmpd="sng" w="12700">
                      <a:solidFill>
                        <a:srgbClr val="D0C74E"/>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D0B74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2400" u="none" cap="none" strike="noStrike"/>
                        <a:t>AB07</a:t>
                      </a:r>
                      <a:endParaRPr/>
                    </a:p>
                  </a:txBody>
                  <a:tcPr marT="76200" marB="76200" marR="76200" marL="76200">
                    <a:lnL cap="flat" cmpd="sng" w="12700">
                      <a:solidFill>
                        <a:srgbClr val="D0C74E"/>
                      </a:solidFill>
                      <a:prstDash val="solid"/>
                      <a:round/>
                      <a:headEnd len="sm" w="sm" type="none"/>
                      <a:tailEnd len="sm" w="sm" type="none"/>
                    </a:lnL>
                    <a:lnR cap="flat" cmpd="sng" w="12700">
                      <a:solidFill>
                        <a:srgbClr val="C0FA61"/>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605104"/>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2400" u="none" cap="none" strike="noStrike"/>
                        <a:t>James</a:t>
                      </a:r>
                      <a:endParaRPr/>
                    </a:p>
                  </a:txBody>
                  <a:tcPr marT="76200" marB="76200" marR="76200" marL="76200">
                    <a:lnL cap="flat" cmpd="sng" w="12700">
                      <a:solidFill>
                        <a:srgbClr val="C0FA61"/>
                      </a:solidFill>
                      <a:prstDash val="solid"/>
                      <a:round/>
                      <a:headEnd len="sm" w="sm" type="none"/>
                      <a:tailEnd len="sm" w="sm" type="none"/>
                    </a:lnL>
                    <a:lnR cap="flat" cmpd="sng" w="12700">
                      <a:solidFill>
                        <a:srgbClr val="40FA61"/>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A0933F"/>
                      </a:solidFill>
                      <a:prstDash val="solid"/>
                      <a:round/>
                      <a:headEnd len="sm" w="sm" type="none"/>
                      <a:tailEnd len="sm" w="sm" type="none"/>
                    </a:lnB>
                    <a:solidFill>
                      <a:srgbClr val="FFFFFF"/>
                    </a:solidFill>
                  </a:tcPr>
                </a:tc>
              </a:tr>
            </a:tbl>
          </a:graphicData>
        </a:graphic>
      </p:graphicFrame>
      <p:sp>
        <p:nvSpPr>
          <p:cNvPr id="252" name="Google Shape;252;p28"/>
          <p:cNvSpPr/>
          <p:nvPr/>
        </p:nvSpPr>
        <p:spPr>
          <a:xfrm>
            <a:off x="1403648" y="2420888"/>
            <a:ext cx="8229600" cy="120032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Gill Sans"/>
              <a:buNone/>
            </a:pPr>
            <a:r>
              <a:rPr lang="en-IN" sz="2400">
                <a:solidFill>
                  <a:schemeClr val="dk1"/>
                </a:solidFill>
                <a:latin typeface="Gill Sans"/>
                <a:ea typeface="Gill Sans"/>
                <a:cs typeface="Gill Sans"/>
                <a:sym typeface="Gill Sans"/>
              </a:rPr>
              <a:t>Example:</a:t>
            </a:r>
            <a:endParaRPr/>
          </a:p>
          <a:p>
            <a:pPr indent="0" lvl="0" marL="0" marR="0" rtl="0" algn="l">
              <a:lnSpc>
                <a:spcPct val="100000"/>
              </a:lnSpc>
              <a:spcBef>
                <a:spcPts val="0"/>
              </a:spcBef>
              <a:spcAft>
                <a:spcPts val="0"/>
              </a:spcAft>
              <a:buClr>
                <a:schemeClr val="dk1"/>
              </a:buClr>
              <a:buSzPts val="2400"/>
              <a:buFont typeface="Gill Sans"/>
              <a:buNone/>
            </a:pPr>
            <a:r>
              <a:rPr lang="en-IN" sz="2400">
                <a:solidFill>
                  <a:schemeClr val="dk1"/>
                </a:solidFill>
                <a:latin typeface="Gill Sans"/>
                <a:ea typeface="Gill Sans"/>
                <a:cs typeface="Gill Sans"/>
                <a:sym typeface="Gill Sans"/>
              </a:rPr>
              <a:t>In the below-given example, EmpSSN and EmpNum name are superkeys.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idx="1" type="body"/>
          </p:nvPr>
        </p:nvSpPr>
        <p:spPr>
          <a:xfrm>
            <a:off x="152400" y="76200"/>
            <a:ext cx="8839200" cy="6705600"/>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1600"/>
              <a:buNone/>
            </a:pPr>
            <a:r>
              <a:rPr b="1" lang="en-IN" sz="2000"/>
              <a:t>Candidate Key</a:t>
            </a:r>
            <a:endParaRPr b="1" sz="2000"/>
          </a:p>
          <a:p>
            <a:pPr indent="-283464" lvl="0" marL="365760" rtl="0" algn="ctr">
              <a:lnSpc>
                <a:spcPct val="100000"/>
              </a:lnSpc>
              <a:spcBef>
                <a:spcPts val="600"/>
              </a:spcBef>
              <a:spcAft>
                <a:spcPts val="0"/>
              </a:spcAft>
              <a:buSzPts val="1600"/>
              <a:buChar char="⚫"/>
            </a:pPr>
            <a:r>
              <a:rPr lang="en-IN" sz="2000"/>
              <a:t>A super key with no repeated attribute is called candidate key.  The Primary key should be selected from the candidate keys. Every table must have at least a single candidate key.</a:t>
            </a:r>
            <a:endParaRPr sz="2000"/>
          </a:p>
          <a:p>
            <a:pPr indent="0" lvl="0" marL="82296" rtl="0" algn="l">
              <a:lnSpc>
                <a:spcPct val="100000"/>
              </a:lnSpc>
              <a:spcBef>
                <a:spcPts val="600"/>
              </a:spcBef>
              <a:spcAft>
                <a:spcPts val="0"/>
              </a:spcAft>
              <a:buSzPts val="1600"/>
              <a:buNone/>
            </a:pPr>
            <a:r>
              <a:rPr b="1" lang="en-IN" sz="2000"/>
              <a:t>         Properties of Candidate key</a:t>
            </a:r>
            <a:endParaRPr/>
          </a:p>
          <a:p>
            <a:pPr indent="0" lvl="0" marL="82296" rtl="0" algn="l">
              <a:lnSpc>
                <a:spcPct val="100000"/>
              </a:lnSpc>
              <a:spcBef>
                <a:spcPts val="600"/>
              </a:spcBef>
              <a:spcAft>
                <a:spcPts val="0"/>
              </a:spcAft>
              <a:buSzPts val="1600"/>
              <a:buNone/>
            </a:pPr>
            <a:r>
              <a:rPr b="1" lang="en-IN" sz="2000"/>
              <a:t>          </a:t>
            </a:r>
            <a:r>
              <a:rPr lang="en-IN" sz="2000"/>
              <a:t>It must contain unique values</a:t>
            </a:r>
            <a:endParaRPr/>
          </a:p>
          <a:p>
            <a:pPr indent="0" lvl="0" marL="82296" rtl="0" algn="l">
              <a:lnSpc>
                <a:spcPct val="100000"/>
              </a:lnSpc>
              <a:spcBef>
                <a:spcPts val="600"/>
              </a:spcBef>
              <a:spcAft>
                <a:spcPts val="0"/>
              </a:spcAft>
              <a:buSzPts val="1600"/>
              <a:buNone/>
            </a:pPr>
            <a:r>
              <a:rPr lang="en-IN" sz="2000"/>
              <a:t>          Candidate key may have multiple attributes</a:t>
            </a:r>
            <a:endParaRPr/>
          </a:p>
          <a:p>
            <a:pPr indent="0" lvl="0" marL="82296" rtl="0" algn="l">
              <a:lnSpc>
                <a:spcPct val="100000"/>
              </a:lnSpc>
              <a:spcBef>
                <a:spcPts val="600"/>
              </a:spcBef>
              <a:spcAft>
                <a:spcPts val="0"/>
              </a:spcAft>
              <a:buSzPts val="1600"/>
              <a:buNone/>
            </a:pPr>
            <a:r>
              <a:rPr lang="en-IN" sz="2000"/>
              <a:t>           Must not contain null values</a:t>
            </a:r>
            <a:endParaRPr/>
          </a:p>
          <a:p>
            <a:pPr indent="0" lvl="0" marL="82296" rtl="0" algn="l">
              <a:lnSpc>
                <a:spcPct val="100000"/>
              </a:lnSpc>
              <a:spcBef>
                <a:spcPts val="600"/>
              </a:spcBef>
              <a:spcAft>
                <a:spcPts val="0"/>
              </a:spcAft>
              <a:buSzPts val="1600"/>
              <a:buNone/>
            </a:pPr>
            <a:r>
              <a:rPr lang="en-IN" sz="2000"/>
              <a:t>           It should contain minimum fields to ensure uniqueness</a:t>
            </a:r>
            <a:endParaRPr/>
          </a:p>
          <a:p>
            <a:pPr indent="0" lvl="0" marL="82296" rtl="0" algn="l">
              <a:lnSpc>
                <a:spcPct val="100000"/>
              </a:lnSpc>
              <a:spcBef>
                <a:spcPts val="600"/>
              </a:spcBef>
              <a:spcAft>
                <a:spcPts val="0"/>
              </a:spcAft>
              <a:buSzPts val="1600"/>
              <a:buNone/>
            </a:pPr>
            <a:r>
              <a:rPr lang="en-IN" sz="2000"/>
              <a:t>           Uniquely identify each record in a table</a:t>
            </a:r>
            <a:endParaRPr/>
          </a:p>
          <a:p>
            <a:pPr indent="-181864" lvl="0" marL="365760" rtl="0" algn="l">
              <a:lnSpc>
                <a:spcPct val="100000"/>
              </a:lnSpc>
              <a:spcBef>
                <a:spcPts val="600"/>
              </a:spcBef>
              <a:spcAft>
                <a:spcPts val="0"/>
              </a:spcAft>
              <a:buSzPts val="1600"/>
              <a:buNone/>
            </a:pPr>
            <a:r>
              <a:t/>
            </a:r>
            <a:endParaRPr sz="2000"/>
          </a:p>
          <a:p>
            <a:pPr indent="-181864" lvl="0" marL="365760" rtl="0" algn="l">
              <a:lnSpc>
                <a:spcPct val="100000"/>
              </a:lnSpc>
              <a:spcBef>
                <a:spcPts val="600"/>
              </a:spcBef>
              <a:spcAft>
                <a:spcPts val="0"/>
              </a:spcAft>
              <a:buSzPts val="1600"/>
              <a:buNone/>
            </a:pPr>
            <a:r>
              <a:t/>
            </a:r>
            <a:endParaRPr sz="2000"/>
          </a:p>
        </p:txBody>
      </p:sp>
      <p:pic>
        <p:nvPicPr>
          <p:cNvPr id="258" name="Google Shape;258;p29"/>
          <p:cNvPicPr preferRelativeResize="0"/>
          <p:nvPr/>
        </p:nvPicPr>
        <p:blipFill rotWithShape="1">
          <a:blip r:embed="rId3">
            <a:alphaModFix/>
          </a:blip>
          <a:srcRect b="0" l="0" r="0" t="0"/>
          <a:stretch/>
        </p:blipFill>
        <p:spPr>
          <a:xfrm>
            <a:off x="755576" y="3741440"/>
            <a:ext cx="7855024" cy="29641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idx="1" type="body"/>
          </p:nvPr>
        </p:nvSpPr>
        <p:spPr>
          <a:xfrm>
            <a:off x="1115616" y="188640"/>
            <a:ext cx="7776864" cy="6048672"/>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2560"/>
              <a:buNone/>
            </a:pPr>
            <a:r>
              <a:t/>
            </a:r>
            <a:endParaRPr b="1">
              <a:latin typeface="Calibri"/>
              <a:ea typeface="Calibri"/>
              <a:cs typeface="Calibri"/>
              <a:sym typeface="Calibri"/>
            </a:endParaRPr>
          </a:p>
          <a:p>
            <a:pPr indent="-283464" lvl="0" marL="365760" rtl="0" algn="l">
              <a:lnSpc>
                <a:spcPct val="110000"/>
              </a:lnSpc>
              <a:spcBef>
                <a:spcPts val="600"/>
              </a:spcBef>
              <a:spcAft>
                <a:spcPts val="0"/>
              </a:spcAft>
              <a:buSzPts val="2080"/>
              <a:buChar char="⚫"/>
            </a:pPr>
            <a:r>
              <a:rPr b="1" lang="en-IN" sz="2600"/>
              <a:t>Example: </a:t>
            </a:r>
            <a:r>
              <a:rPr lang="en-IN" sz="2600"/>
              <a:t>Assume we have an employee table with attributes: Emp_Id, Emp_Name, Emp_Address.</a:t>
            </a:r>
            <a:endParaRPr/>
          </a:p>
          <a:p>
            <a:pPr indent="-151384" lvl="0" marL="365760" rtl="0" algn="l">
              <a:lnSpc>
                <a:spcPct val="110000"/>
              </a:lnSpc>
              <a:spcBef>
                <a:spcPts val="600"/>
              </a:spcBef>
              <a:spcAft>
                <a:spcPts val="0"/>
              </a:spcAft>
              <a:buSzPts val="2080"/>
              <a:buNone/>
            </a:pPr>
            <a:r>
              <a:t/>
            </a:r>
            <a:endParaRPr sz="2600"/>
          </a:p>
          <a:p>
            <a:pPr indent="-283464" lvl="0" marL="365760" rtl="0" algn="l">
              <a:lnSpc>
                <a:spcPct val="110000"/>
              </a:lnSpc>
              <a:spcBef>
                <a:spcPts val="600"/>
              </a:spcBef>
              <a:spcAft>
                <a:spcPts val="0"/>
              </a:spcAft>
              <a:buSzPts val="2080"/>
              <a:buChar char="⚫"/>
            </a:pPr>
            <a:r>
              <a:rPr lang="en-IN" sz="2600"/>
              <a:t>Here Emp_Id attribute can uniquely identify the Emp_Name attribute of employee table because if we know the Emp_Id, we can tell that employee name associated with it.</a:t>
            </a:r>
            <a:endParaRPr/>
          </a:p>
          <a:p>
            <a:pPr indent="-151384" lvl="0" marL="365760" rtl="0" algn="l">
              <a:lnSpc>
                <a:spcPct val="110000"/>
              </a:lnSpc>
              <a:spcBef>
                <a:spcPts val="600"/>
              </a:spcBef>
              <a:spcAft>
                <a:spcPts val="0"/>
              </a:spcAft>
              <a:buSzPts val="2080"/>
              <a:buNone/>
            </a:pPr>
            <a:r>
              <a:t/>
            </a:r>
            <a:endParaRPr sz="2600"/>
          </a:p>
          <a:p>
            <a:pPr indent="-283464" lvl="0" marL="365760" rtl="0" algn="l">
              <a:lnSpc>
                <a:spcPct val="110000"/>
              </a:lnSpc>
              <a:spcBef>
                <a:spcPts val="600"/>
              </a:spcBef>
              <a:spcAft>
                <a:spcPts val="0"/>
              </a:spcAft>
              <a:buSzPts val="2080"/>
              <a:buChar char="⚫"/>
            </a:pPr>
            <a:r>
              <a:rPr b="1" lang="en-IN" sz="2600"/>
              <a:t>Functional dependency can be written as:</a:t>
            </a:r>
            <a:endParaRPr/>
          </a:p>
          <a:p>
            <a:pPr indent="-283464" lvl="0" marL="365760" rtl="0" algn="l">
              <a:lnSpc>
                <a:spcPct val="110000"/>
              </a:lnSpc>
              <a:spcBef>
                <a:spcPts val="600"/>
              </a:spcBef>
              <a:spcAft>
                <a:spcPts val="0"/>
              </a:spcAft>
              <a:buSzPts val="2080"/>
              <a:buChar char="⚫"/>
            </a:pPr>
            <a:r>
              <a:rPr lang="en-IN" sz="2600"/>
              <a:t>Emp_Id → Emp_Name  </a:t>
            </a:r>
            <a:endParaRPr/>
          </a:p>
          <a:p>
            <a:pPr indent="-141223" lvl="0" marL="365760" rtl="0" algn="l">
              <a:lnSpc>
                <a:spcPct val="100000"/>
              </a:lnSpc>
              <a:spcBef>
                <a:spcPts val="600"/>
              </a:spcBef>
              <a:spcAft>
                <a:spcPts val="0"/>
              </a:spcAft>
              <a:buSzPts val="2240"/>
              <a:buNone/>
            </a:pPr>
            <a:r>
              <a:t/>
            </a:r>
            <a:endParaRPr sz="2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idx="1" type="body"/>
          </p:nvPr>
        </p:nvSpPr>
        <p:spPr>
          <a:xfrm>
            <a:off x="1187624" y="260648"/>
            <a:ext cx="7746064" cy="5987752"/>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2560"/>
              <a:buNone/>
            </a:pPr>
            <a:r>
              <a:rPr b="1" lang="en-IN" u="sng"/>
              <a:t>Third Normal form (3NF)</a:t>
            </a:r>
            <a:endParaRPr b="1"/>
          </a:p>
          <a:p>
            <a:pPr indent="0" lvl="0" marL="82296" rtl="0" algn="l">
              <a:lnSpc>
                <a:spcPct val="100000"/>
              </a:lnSpc>
              <a:spcBef>
                <a:spcPts val="600"/>
              </a:spcBef>
              <a:spcAft>
                <a:spcPts val="0"/>
              </a:spcAft>
              <a:buSzPts val="1920"/>
              <a:buNone/>
            </a:pPr>
            <a:r>
              <a:rPr lang="en-IN" sz="2400"/>
              <a:t>A table design is said to be in 3NF if both the following conditions hold:</a:t>
            </a:r>
            <a:endParaRPr/>
          </a:p>
          <a:p>
            <a:pPr indent="0" lvl="0" marL="82296" rtl="0" algn="l">
              <a:lnSpc>
                <a:spcPct val="100000"/>
              </a:lnSpc>
              <a:spcBef>
                <a:spcPts val="600"/>
              </a:spcBef>
              <a:spcAft>
                <a:spcPts val="0"/>
              </a:spcAft>
              <a:buSzPts val="1920"/>
              <a:buNone/>
            </a:pPr>
            <a:r>
              <a:t/>
            </a:r>
            <a:endParaRPr sz="2400"/>
          </a:p>
          <a:p>
            <a:pPr indent="-283464" lvl="0" marL="365760" rtl="0" algn="l">
              <a:lnSpc>
                <a:spcPct val="100000"/>
              </a:lnSpc>
              <a:spcBef>
                <a:spcPts val="600"/>
              </a:spcBef>
              <a:spcAft>
                <a:spcPts val="0"/>
              </a:spcAft>
              <a:buSzPts val="1920"/>
              <a:buChar char="⚫"/>
            </a:pPr>
            <a:r>
              <a:rPr lang="en-IN" sz="2400"/>
              <a:t>Table must be in 2NF</a:t>
            </a:r>
            <a:endParaRPr/>
          </a:p>
          <a:p>
            <a:pPr indent="-283464" lvl="0" marL="365760" rtl="0" algn="l">
              <a:lnSpc>
                <a:spcPct val="100000"/>
              </a:lnSpc>
              <a:spcBef>
                <a:spcPts val="600"/>
              </a:spcBef>
              <a:spcAft>
                <a:spcPts val="0"/>
              </a:spcAft>
              <a:buSzPts val="1920"/>
              <a:buChar char="⚫"/>
            </a:pPr>
            <a:r>
              <a:rPr lang="en-IN" sz="2400" u="sng">
                <a:solidFill>
                  <a:schemeClr val="hlink"/>
                </a:solidFill>
                <a:hlinkClick r:id="rId3"/>
              </a:rPr>
              <a:t>Transitive functional dependency</a:t>
            </a:r>
            <a:r>
              <a:rPr lang="en-IN" sz="2400"/>
              <a:t> of non-prime attribute on any super key should be removed.</a:t>
            </a:r>
            <a:endParaRPr/>
          </a:p>
          <a:p>
            <a:pPr indent="0" lvl="0" marL="82296" rtl="0" algn="l">
              <a:lnSpc>
                <a:spcPct val="100000"/>
              </a:lnSpc>
              <a:spcBef>
                <a:spcPts val="600"/>
              </a:spcBef>
              <a:spcAft>
                <a:spcPts val="0"/>
              </a:spcAft>
              <a:buSzPts val="1920"/>
              <a:buNone/>
            </a:pPr>
            <a:r>
              <a:t/>
            </a:r>
            <a:endParaRPr sz="2400"/>
          </a:p>
          <a:p>
            <a:pPr indent="-283464" lvl="0" marL="365760" rtl="0" algn="l">
              <a:lnSpc>
                <a:spcPct val="100000"/>
              </a:lnSpc>
              <a:spcBef>
                <a:spcPts val="600"/>
              </a:spcBef>
              <a:spcAft>
                <a:spcPts val="0"/>
              </a:spcAft>
              <a:buSzPts val="1920"/>
              <a:buChar char="⚫"/>
            </a:pPr>
            <a:r>
              <a:rPr lang="en-IN" sz="2400"/>
              <a:t>An attribute that is not part of any </a:t>
            </a:r>
            <a:r>
              <a:rPr lang="en-IN" sz="2400" u="sng">
                <a:solidFill>
                  <a:schemeClr val="hlink"/>
                </a:solidFill>
                <a:hlinkClick r:id="rId4"/>
              </a:rPr>
              <a:t>candidate key</a:t>
            </a:r>
            <a:r>
              <a:rPr lang="en-IN" sz="2400"/>
              <a:t> is known as non-prime attribute.</a:t>
            </a:r>
            <a:endParaRPr/>
          </a:p>
          <a:p>
            <a:pPr indent="0" lvl="0" marL="82296" rtl="0" algn="l">
              <a:lnSpc>
                <a:spcPct val="100000"/>
              </a:lnSpc>
              <a:spcBef>
                <a:spcPts val="600"/>
              </a:spcBef>
              <a:spcAft>
                <a:spcPts val="0"/>
              </a:spcAft>
              <a:buSzPts val="1920"/>
              <a:buNone/>
            </a:pPr>
            <a:r>
              <a:t/>
            </a:r>
            <a:endParaRPr sz="2400"/>
          </a:p>
          <a:p>
            <a:pPr indent="-283464" lvl="0" marL="365760" rtl="0" algn="l">
              <a:lnSpc>
                <a:spcPct val="100000"/>
              </a:lnSpc>
              <a:spcBef>
                <a:spcPts val="600"/>
              </a:spcBef>
              <a:spcAft>
                <a:spcPts val="0"/>
              </a:spcAft>
              <a:buSzPts val="1920"/>
              <a:buChar char="⚫"/>
            </a:pPr>
            <a:r>
              <a:rPr lang="en-IN" sz="2400" u="sng"/>
              <a:t>An attribute that is a part of one of the candidate keys is known as prime attribute.</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idx="1" type="body"/>
          </p:nvPr>
        </p:nvSpPr>
        <p:spPr>
          <a:xfrm>
            <a:off x="1259632" y="260648"/>
            <a:ext cx="7674056" cy="5987752"/>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920"/>
              <a:buChar char="⚫"/>
            </a:pPr>
            <a:r>
              <a:rPr b="1" lang="en-IN" sz="2400"/>
              <a:t>Example</a:t>
            </a:r>
            <a:r>
              <a:rPr lang="en-IN" sz="2400"/>
              <a:t>: Suppose a company wants to store the complete address of each employee, they create a table named employee_details that looks like this:</a:t>
            </a:r>
            <a:endParaRPr/>
          </a:p>
          <a:p>
            <a:pPr indent="-161543" lvl="0" marL="365760" rtl="0" algn="l">
              <a:lnSpc>
                <a:spcPct val="100000"/>
              </a:lnSpc>
              <a:spcBef>
                <a:spcPts val="600"/>
              </a:spcBef>
              <a:spcAft>
                <a:spcPts val="0"/>
              </a:spcAft>
              <a:buSzPts val="1920"/>
              <a:buNone/>
            </a:pPr>
            <a:r>
              <a:t/>
            </a:r>
            <a:endParaRPr sz="2400"/>
          </a:p>
        </p:txBody>
      </p:sp>
      <p:graphicFrame>
        <p:nvGraphicFramePr>
          <p:cNvPr id="269" name="Google Shape;269;p31"/>
          <p:cNvGraphicFramePr/>
          <p:nvPr/>
        </p:nvGraphicFramePr>
        <p:xfrm>
          <a:off x="1403647" y="1556790"/>
          <a:ext cx="3000000" cy="3000000"/>
        </p:xfrm>
        <a:graphic>
          <a:graphicData uri="http://schemas.openxmlformats.org/drawingml/2006/table">
            <a:tbl>
              <a:tblPr bandRow="1" firstCol="1" firstRow="1">
                <a:noFill/>
                <a:tableStyleId>{33BE761D-BAEE-48B1-9286-2A016B734FC8}</a:tableStyleId>
              </a:tblPr>
              <a:tblGrid>
                <a:gridCol w="760025"/>
                <a:gridCol w="1187250"/>
                <a:gridCol w="971725"/>
                <a:gridCol w="1187250"/>
                <a:gridCol w="1510900"/>
                <a:gridCol w="1511650"/>
              </a:tblGrid>
              <a:tr h="768075">
                <a:tc>
                  <a:txBody>
                    <a:bodyPr/>
                    <a:lstStyle/>
                    <a:p>
                      <a:pPr indent="0" lvl="0" marL="0" marR="0" rtl="0" algn="ctr">
                        <a:lnSpc>
                          <a:spcPct val="200000"/>
                        </a:lnSpc>
                        <a:spcBef>
                          <a:spcPts val="0"/>
                        </a:spcBef>
                        <a:spcAft>
                          <a:spcPts val="0"/>
                        </a:spcAft>
                        <a:buNone/>
                      </a:pPr>
                      <a:r>
                        <a:rPr lang="en-IN" sz="1600" u="none" cap="none" strike="noStrike"/>
                        <a:t>emp_id</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emp_name</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emp_zip</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emp_state</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emp_city</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emp_district</a:t>
                      </a:r>
                      <a:endParaRPr sz="1600" u="none" cap="none" strike="noStrike">
                        <a:latin typeface="Calibri"/>
                        <a:ea typeface="Calibri"/>
                        <a:cs typeface="Calibri"/>
                        <a:sym typeface="Calibri"/>
                      </a:endParaRPr>
                    </a:p>
                  </a:txBody>
                  <a:tcPr marT="57150" marB="57150" marR="0" marL="0" anchor="ctr"/>
                </a:tc>
              </a:tr>
              <a:tr h="768075">
                <a:tc>
                  <a:txBody>
                    <a:bodyPr/>
                    <a:lstStyle/>
                    <a:p>
                      <a:pPr indent="0" lvl="0" marL="0" marR="0" rtl="0" algn="ctr">
                        <a:lnSpc>
                          <a:spcPct val="200000"/>
                        </a:lnSpc>
                        <a:spcBef>
                          <a:spcPts val="0"/>
                        </a:spcBef>
                        <a:spcAft>
                          <a:spcPts val="0"/>
                        </a:spcAft>
                        <a:buNone/>
                      </a:pPr>
                      <a:r>
                        <a:rPr lang="en-IN" sz="1600" u="none" cap="none" strike="noStrike"/>
                        <a:t>1001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John</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282005</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UP</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Agra</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Dayal Bagh</a:t>
                      </a:r>
                      <a:endParaRPr sz="1600" u="none" cap="none" strike="noStrike">
                        <a:latin typeface="Calibri"/>
                        <a:ea typeface="Calibri"/>
                        <a:cs typeface="Calibri"/>
                        <a:sym typeface="Calibri"/>
                      </a:endParaRPr>
                    </a:p>
                  </a:txBody>
                  <a:tcPr marT="57150" marB="57150" marR="0" marL="0" anchor="ctr"/>
                </a:tc>
              </a:tr>
              <a:tr h="768075">
                <a:tc>
                  <a:txBody>
                    <a:bodyPr/>
                    <a:lstStyle/>
                    <a:p>
                      <a:pPr indent="0" lvl="0" marL="0" marR="0" rtl="0" algn="ctr">
                        <a:lnSpc>
                          <a:spcPct val="200000"/>
                        </a:lnSpc>
                        <a:spcBef>
                          <a:spcPts val="0"/>
                        </a:spcBef>
                        <a:spcAft>
                          <a:spcPts val="0"/>
                        </a:spcAft>
                        <a:buNone/>
                      </a:pPr>
                      <a:r>
                        <a:rPr lang="en-IN" sz="1600" u="none" cap="none" strike="noStrike"/>
                        <a:t>1002</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Ajeet</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222008</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TN</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Chennai</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M-City</a:t>
                      </a:r>
                      <a:endParaRPr sz="1600" u="none" cap="none" strike="noStrike">
                        <a:latin typeface="Calibri"/>
                        <a:ea typeface="Calibri"/>
                        <a:cs typeface="Calibri"/>
                        <a:sym typeface="Calibri"/>
                      </a:endParaRPr>
                    </a:p>
                  </a:txBody>
                  <a:tcPr marT="57150" marB="57150" marR="0" marL="0" anchor="ctr"/>
                </a:tc>
              </a:tr>
              <a:tr h="768075">
                <a:tc>
                  <a:txBody>
                    <a:bodyPr/>
                    <a:lstStyle/>
                    <a:p>
                      <a:pPr indent="0" lvl="0" marL="0" marR="0" rtl="0" algn="ctr">
                        <a:lnSpc>
                          <a:spcPct val="200000"/>
                        </a:lnSpc>
                        <a:spcBef>
                          <a:spcPts val="0"/>
                        </a:spcBef>
                        <a:spcAft>
                          <a:spcPts val="0"/>
                        </a:spcAft>
                        <a:buNone/>
                      </a:pPr>
                      <a:r>
                        <a:rPr lang="en-IN" sz="1600" u="none" cap="none" strike="noStrike"/>
                        <a:t>1006</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Lora</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282007</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TN</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Chennai</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Urrapakkam</a:t>
                      </a:r>
                      <a:endParaRPr sz="1600" u="none" cap="none" strike="noStrike">
                        <a:latin typeface="Calibri"/>
                        <a:ea typeface="Calibri"/>
                        <a:cs typeface="Calibri"/>
                        <a:sym typeface="Calibri"/>
                      </a:endParaRPr>
                    </a:p>
                  </a:txBody>
                  <a:tcPr marT="57150" marB="57150" marR="0" marL="0" anchor="ctr"/>
                </a:tc>
              </a:tr>
              <a:tr h="768075">
                <a:tc>
                  <a:txBody>
                    <a:bodyPr/>
                    <a:lstStyle/>
                    <a:p>
                      <a:pPr indent="0" lvl="0" marL="0" marR="0" rtl="0" algn="ctr">
                        <a:lnSpc>
                          <a:spcPct val="200000"/>
                        </a:lnSpc>
                        <a:spcBef>
                          <a:spcPts val="0"/>
                        </a:spcBef>
                        <a:spcAft>
                          <a:spcPts val="0"/>
                        </a:spcAft>
                        <a:buNone/>
                      </a:pPr>
                      <a:r>
                        <a:rPr lang="en-IN" sz="1600" u="none" cap="none" strike="noStrike"/>
                        <a:t>1101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Lilly</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292008</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UK</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Pauri</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Bhagwan</a:t>
                      </a:r>
                      <a:endParaRPr sz="1600" u="none" cap="none" strike="noStrike">
                        <a:latin typeface="Calibri"/>
                        <a:ea typeface="Calibri"/>
                        <a:cs typeface="Calibri"/>
                        <a:sym typeface="Calibri"/>
                      </a:endParaRPr>
                    </a:p>
                  </a:txBody>
                  <a:tcPr marT="57150" marB="57150" marR="0" marL="0" anchor="ctr"/>
                </a:tc>
              </a:tr>
              <a:tr h="768075">
                <a:tc>
                  <a:txBody>
                    <a:bodyPr/>
                    <a:lstStyle/>
                    <a:p>
                      <a:pPr indent="0" lvl="0" marL="0" marR="0" rtl="0" algn="ctr">
                        <a:lnSpc>
                          <a:spcPct val="200000"/>
                        </a:lnSpc>
                        <a:spcBef>
                          <a:spcPts val="0"/>
                        </a:spcBef>
                        <a:spcAft>
                          <a:spcPts val="0"/>
                        </a:spcAft>
                        <a:buNone/>
                      </a:pPr>
                      <a:r>
                        <a:rPr lang="en-IN" sz="1600" u="none" cap="none" strike="noStrike"/>
                        <a:t>1201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Steve</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222999</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MP</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Gwalior</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Ratan</a:t>
                      </a:r>
                      <a:endParaRPr sz="1600" u="none" cap="none" strike="noStrike">
                        <a:latin typeface="Calibri"/>
                        <a:ea typeface="Calibri"/>
                        <a:cs typeface="Calibri"/>
                        <a:sym typeface="Calibri"/>
                      </a:endParaRPr>
                    </a:p>
                  </a:txBody>
                  <a:tcPr marT="57150" marB="57150" marR="0" marL="0"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idx="1" type="body"/>
          </p:nvPr>
        </p:nvSpPr>
        <p:spPr>
          <a:xfrm>
            <a:off x="1115616" y="116632"/>
            <a:ext cx="7818072" cy="6131768"/>
          </a:xfrm>
          <a:prstGeom prst="rect">
            <a:avLst/>
          </a:prstGeom>
          <a:noFill/>
          <a:ln>
            <a:noFill/>
          </a:ln>
        </p:spPr>
        <p:txBody>
          <a:bodyPr anchorCtr="0" anchor="t" bIns="45700" lIns="91425" spcFirstLastPara="1" rIns="91425" wrap="square" tIns="45700">
            <a:normAutofit/>
          </a:bodyPr>
          <a:lstStyle/>
          <a:p>
            <a:pPr indent="-120903" lvl="0" marL="365760" rtl="0" algn="l">
              <a:lnSpc>
                <a:spcPct val="100000"/>
              </a:lnSpc>
              <a:spcBef>
                <a:spcPts val="0"/>
              </a:spcBef>
              <a:spcAft>
                <a:spcPts val="0"/>
              </a:spcAft>
              <a:buSzPts val="2560"/>
              <a:buNone/>
            </a:pPr>
            <a:r>
              <a:t/>
            </a:r>
            <a:endParaRPr/>
          </a:p>
          <a:p>
            <a:pPr indent="0" lvl="0" marL="82296" rtl="0" algn="l">
              <a:lnSpc>
                <a:spcPct val="100000"/>
              </a:lnSpc>
              <a:spcBef>
                <a:spcPts val="600"/>
              </a:spcBef>
              <a:spcAft>
                <a:spcPts val="0"/>
              </a:spcAft>
              <a:buSzPts val="1920"/>
              <a:buNone/>
            </a:pPr>
            <a:r>
              <a:rPr b="1" lang="en-IN" sz="2400"/>
              <a:t>Super keys</a:t>
            </a:r>
            <a:r>
              <a:rPr lang="en-IN" sz="2400"/>
              <a:t>: {emp_id}, {emp_id, emp_name}, {emp_id, emp_name, emp_zip}…so on</a:t>
            </a:r>
            <a:endParaRPr/>
          </a:p>
          <a:p>
            <a:pPr indent="0" lvl="0" marL="82296" rtl="0" algn="l">
              <a:lnSpc>
                <a:spcPct val="100000"/>
              </a:lnSpc>
              <a:spcBef>
                <a:spcPts val="600"/>
              </a:spcBef>
              <a:spcAft>
                <a:spcPts val="0"/>
              </a:spcAft>
              <a:buSzPts val="1920"/>
              <a:buNone/>
            </a:pPr>
            <a:br>
              <a:rPr lang="en-IN" sz="2400"/>
            </a:br>
            <a:r>
              <a:rPr b="1" lang="en-IN" sz="2400"/>
              <a:t>Candidate Keys</a:t>
            </a:r>
            <a:r>
              <a:rPr lang="en-IN" sz="2400"/>
              <a:t>: {emp_id}</a:t>
            </a:r>
            <a:br>
              <a:rPr lang="en-IN" sz="2400"/>
            </a:br>
            <a:r>
              <a:rPr b="1" lang="en-IN" sz="2400"/>
              <a:t>Non-prime attributes</a:t>
            </a:r>
            <a:r>
              <a:rPr lang="en-IN" sz="2400"/>
              <a:t>: all attributes except emp_id are non-prime as they are not part of any candidate keys.</a:t>
            </a:r>
            <a:endParaRPr/>
          </a:p>
          <a:p>
            <a:pPr indent="-161543" lvl="0" marL="365760" rtl="0" algn="l">
              <a:lnSpc>
                <a:spcPct val="100000"/>
              </a:lnSpc>
              <a:spcBef>
                <a:spcPts val="600"/>
              </a:spcBef>
              <a:spcAft>
                <a:spcPts val="0"/>
              </a:spcAft>
              <a:buSzPts val="1920"/>
              <a:buNone/>
            </a:pPr>
            <a:r>
              <a:t/>
            </a:r>
            <a:endParaRPr sz="2400"/>
          </a:p>
          <a:p>
            <a:pPr indent="0" lvl="0" marL="82296" rtl="0" algn="l">
              <a:lnSpc>
                <a:spcPct val="100000"/>
              </a:lnSpc>
              <a:spcBef>
                <a:spcPts val="600"/>
              </a:spcBef>
              <a:spcAft>
                <a:spcPts val="0"/>
              </a:spcAft>
              <a:buSzPts val="1920"/>
              <a:buNone/>
            </a:pPr>
            <a:r>
              <a:rPr lang="en-IN" sz="2400"/>
              <a:t>Here, emp_state, emp_city &amp; emp_district dependent on emp_zip. And, emp_zip is dependent on emp_id that makes non-prime attributes (emp_state, emp_city &amp; emp_district) transitively dependent on super key (emp_id). This violates the rule of 3NF.</a:t>
            </a:r>
            <a:endParaRPr/>
          </a:p>
          <a:p>
            <a:pPr indent="-120903" lvl="0" marL="365760" rtl="0" algn="l">
              <a:lnSpc>
                <a:spcPct val="100000"/>
              </a:lnSpc>
              <a:spcBef>
                <a:spcPts val="600"/>
              </a:spcBef>
              <a:spcAft>
                <a:spcPts val="0"/>
              </a:spcAft>
              <a:buSzPts val="256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idx="1" type="body"/>
          </p:nvPr>
        </p:nvSpPr>
        <p:spPr>
          <a:xfrm>
            <a:off x="1043608" y="0"/>
            <a:ext cx="8100392" cy="6248400"/>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1600"/>
              <a:buNone/>
            </a:pPr>
            <a:r>
              <a:rPr lang="en-IN" sz="2000"/>
              <a:t>To make this table complies with 3NF we have to break the table into two tables to remove the transitive dependency</a:t>
            </a:r>
            <a:r>
              <a:rPr lang="en-IN" sz="2400"/>
              <a:t>:</a:t>
            </a:r>
            <a:endParaRPr/>
          </a:p>
          <a:p>
            <a:pPr indent="-120903" lvl="0" marL="365760" rtl="0" algn="l">
              <a:lnSpc>
                <a:spcPct val="100000"/>
              </a:lnSpc>
              <a:spcBef>
                <a:spcPts val="600"/>
              </a:spcBef>
              <a:spcAft>
                <a:spcPts val="0"/>
              </a:spcAft>
              <a:buSzPts val="2560"/>
              <a:buNone/>
            </a:pPr>
            <a:r>
              <a:t/>
            </a:r>
            <a:endParaRPr/>
          </a:p>
        </p:txBody>
      </p:sp>
      <p:graphicFrame>
        <p:nvGraphicFramePr>
          <p:cNvPr id="280" name="Google Shape;280;p33"/>
          <p:cNvGraphicFramePr/>
          <p:nvPr/>
        </p:nvGraphicFramePr>
        <p:xfrm>
          <a:off x="1259632" y="764704"/>
          <a:ext cx="3000000" cy="3000000"/>
        </p:xfrm>
        <a:graphic>
          <a:graphicData uri="http://schemas.openxmlformats.org/drawingml/2006/table">
            <a:tbl>
              <a:tblPr bandRow="1" firstCol="1" firstRow="1">
                <a:noFill/>
                <a:tableStyleId>{33BE761D-BAEE-48B1-9286-2A016B734FC8}</a:tableStyleId>
              </a:tblPr>
              <a:tblGrid>
                <a:gridCol w="1013600"/>
                <a:gridCol w="1204800"/>
                <a:gridCol w="1310000"/>
              </a:tblGrid>
              <a:tr h="480050">
                <a:tc>
                  <a:txBody>
                    <a:bodyPr/>
                    <a:lstStyle/>
                    <a:p>
                      <a:pPr indent="0" lvl="0" marL="0" marR="0" rtl="0" algn="ctr">
                        <a:lnSpc>
                          <a:spcPct val="200000"/>
                        </a:lnSpc>
                        <a:spcBef>
                          <a:spcPts val="0"/>
                        </a:spcBef>
                        <a:spcAft>
                          <a:spcPts val="0"/>
                        </a:spcAft>
                        <a:buNone/>
                      </a:pPr>
                      <a:r>
                        <a:rPr lang="en-IN" sz="1600" u="none" cap="none" strike="noStrike"/>
                        <a:t>emp_id</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emp_name</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emp_zip</a:t>
                      </a:r>
                      <a:endParaRPr sz="1600" u="none" cap="none" strike="noStrike">
                        <a:latin typeface="Calibri"/>
                        <a:ea typeface="Calibri"/>
                        <a:cs typeface="Calibri"/>
                        <a:sym typeface="Calibri"/>
                      </a:endParaRPr>
                    </a:p>
                  </a:txBody>
                  <a:tcPr marT="57150" marB="57150" marR="0" marL="0" anchor="ctr"/>
                </a:tc>
              </a:tr>
              <a:tr h="480050">
                <a:tc>
                  <a:txBody>
                    <a:bodyPr/>
                    <a:lstStyle/>
                    <a:p>
                      <a:pPr indent="0" lvl="0" marL="0" marR="0" rtl="0" algn="ctr">
                        <a:lnSpc>
                          <a:spcPct val="200000"/>
                        </a:lnSpc>
                        <a:spcBef>
                          <a:spcPts val="0"/>
                        </a:spcBef>
                        <a:spcAft>
                          <a:spcPts val="0"/>
                        </a:spcAft>
                        <a:buNone/>
                      </a:pPr>
                      <a:r>
                        <a:rPr lang="en-IN" sz="1600" u="none" cap="none" strike="noStrike"/>
                        <a:t>1001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John</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282005</a:t>
                      </a:r>
                      <a:endParaRPr sz="1600" u="none" cap="none" strike="noStrike">
                        <a:latin typeface="Calibri"/>
                        <a:ea typeface="Calibri"/>
                        <a:cs typeface="Calibri"/>
                        <a:sym typeface="Calibri"/>
                      </a:endParaRPr>
                    </a:p>
                  </a:txBody>
                  <a:tcPr marT="57150" marB="57150" marR="0" marL="0" anchor="ctr"/>
                </a:tc>
              </a:tr>
              <a:tr h="480050">
                <a:tc>
                  <a:txBody>
                    <a:bodyPr/>
                    <a:lstStyle/>
                    <a:p>
                      <a:pPr indent="0" lvl="0" marL="0" marR="0" rtl="0" algn="ctr">
                        <a:lnSpc>
                          <a:spcPct val="200000"/>
                        </a:lnSpc>
                        <a:spcBef>
                          <a:spcPts val="0"/>
                        </a:spcBef>
                        <a:spcAft>
                          <a:spcPts val="0"/>
                        </a:spcAft>
                        <a:buNone/>
                      </a:pPr>
                      <a:r>
                        <a:rPr lang="en-IN" sz="1600" u="none" cap="none" strike="noStrike"/>
                        <a:t>1002</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Ajeet</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222008</a:t>
                      </a:r>
                      <a:endParaRPr sz="1600" u="none" cap="none" strike="noStrike">
                        <a:latin typeface="Calibri"/>
                        <a:ea typeface="Calibri"/>
                        <a:cs typeface="Calibri"/>
                        <a:sym typeface="Calibri"/>
                      </a:endParaRPr>
                    </a:p>
                  </a:txBody>
                  <a:tcPr marT="57150" marB="57150" marR="0" marL="0" anchor="ctr"/>
                </a:tc>
              </a:tr>
              <a:tr h="480050">
                <a:tc>
                  <a:txBody>
                    <a:bodyPr/>
                    <a:lstStyle/>
                    <a:p>
                      <a:pPr indent="0" lvl="0" marL="0" marR="0" rtl="0" algn="ctr">
                        <a:lnSpc>
                          <a:spcPct val="200000"/>
                        </a:lnSpc>
                        <a:spcBef>
                          <a:spcPts val="0"/>
                        </a:spcBef>
                        <a:spcAft>
                          <a:spcPts val="0"/>
                        </a:spcAft>
                        <a:buNone/>
                      </a:pPr>
                      <a:r>
                        <a:rPr lang="en-IN" sz="1600" u="none" cap="none" strike="noStrike"/>
                        <a:t>1006</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Lora</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282007</a:t>
                      </a:r>
                      <a:endParaRPr sz="1600" u="none" cap="none" strike="noStrike">
                        <a:latin typeface="Calibri"/>
                        <a:ea typeface="Calibri"/>
                        <a:cs typeface="Calibri"/>
                        <a:sym typeface="Calibri"/>
                      </a:endParaRPr>
                    </a:p>
                  </a:txBody>
                  <a:tcPr marT="57150" marB="57150" marR="0" marL="0" anchor="ctr"/>
                </a:tc>
              </a:tr>
              <a:tr h="480050">
                <a:tc>
                  <a:txBody>
                    <a:bodyPr/>
                    <a:lstStyle/>
                    <a:p>
                      <a:pPr indent="0" lvl="0" marL="0" marR="0" rtl="0" algn="ctr">
                        <a:lnSpc>
                          <a:spcPct val="200000"/>
                        </a:lnSpc>
                        <a:spcBef>
                          <a:spcPts val="0"/>
                        </a:spcBef>
                        <a:spcAft>
                          <a:spcPts val="0"/>
                        </a:spcAft>
                        <a:buNone/>
                      </a:pPr>
                      <a:r>
                        <a:rPr lang="en-IN" sz="1600" u="none" cap="none" strike="noStrike"/>
                        <a:t>1101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Lilly</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292008</a:t>
                      </a:r>
                      <a:endParaRPr sz="1600" u="none" cap="none" strike="noStrike">
                        <a:latin typeface="Calibri"/>
                        <a:ea typeface="Calibri"/>
                        <a:cs typeface="Calibri"/>
                        <a:sym typeface="Calibri"/>
                      </a:endParaRPr>
                    </a:p>
                  </a:txBody>
                  <a:tcPr marT="57150" marB="57150" marR="0" marL="0" anchor="ctr"/>
                </a:tc>
              </a:tr>
              <a:tr h="480050">
                <a:tc>
                  <a:txBody>
                    <a:bodyPr/>
                    <a:lstStyle/>
                    <a:p>
                      <a:pPr indent="0" lvl="0" marL="0" marR="0" rtl="0" algn="ctr">
                        <a:lnSpc>
                          <a:spcPct val="200000"/>
                        </a:lnSpc>
                        <a:spcBef>
                          <a:spcPts val="0"/>
                        </a:spcBef>
                        <a:spcAft>
                          <a:spcPts val="0"/>
                        </a:spcAft>
                        <a:buNone/>
                      </a:pPr>
                      <a:r>
                        <a:rPr lang="en-IN" sz="1600" u="none" cap="none" strike="noStrike"/>
                        <a:t>1201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Steve</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222999</a:t>
                      </a:r>
                      <a:endParaRPr sz="1600" u="none" cap="none" strike="noStrike">
                        <a:latin typeface="Calibri"/>
                        <a:ea typeface="Calibri"/>
                        <a:cs typeface="Calibri"/>
                        <a:sym typeface="Calibri"/>
                      </a:endParaRPr>
                    </a:p>
                  </a:txBody>
                  <a:tcPr marT="57150" marB="57150" marR="0" marL="0" anchor="ctr"/>
                </a:tc>
              </a:tr>
            </a:tbl>
          </a:graphicData>
        </a:graphic>
      </p:graphicFrame>
      <p:graphicFrame>
        <p:nvGraphicFramePr>
          <p:cNvPr id="281" name="Google Shape;281;p33"/>
          <p:cNvGraphicFramePr/>
          <p:nvPr/>
        </p:nvGraphicFramePr>
        <p:xfrm>
          <a:off x="3491880" y="4149080"/>
          <a:ext cx="3000000" cy="3000000"/>
        </p:xfrm>
        <a:graphic>
          <a:graphicData uri="http://schemas.openxmlformats.org/drawingml/2006/table">
            <a:tbl>
              <a:tblPr bandRow="1" firstCol="1" firstRow="1">
                <a:noFill/>
                <a:tableStyleId>{33BE761D-BAEE-48B1-9286-2A016B734FC8}</a:tableStyleId>
              </a:tblPr>
              <a:tblGrid>
                <a:gridCol w="815350"/>
                <a:gridCol w="1170300"/>
                <a:gridCol w="1350000"/>
                <a:gridCol w="1800225"/>
              </a:tblGrid>
              <a:tr h="172525">
                <a:tc>
                  <a:txBody>
                    <a:bodyPr/>
                    <a:lstStyle/>
                    <a:p>
                      <a:pPr indent="0" lvl="0" marL="0" marR="0" rtl="0" algn="ctr">
                        <a:lnSpc>
                          <a:spcPct val="200000"/>
                        </a:lnSpc>
                        <a:spcBef>
                          <a:spcPts val="0"/>
                        </a:spcBef>
                        <a:spcAft>
                          <a:spcPts val="0"/>
                        </a:spcAft>
                        <a:buNone/>
                      </a:pPr>
                      <a:r>
                        <a:rPr lang="en-IN" sz="1600" u="none" cap="none" strike="noStrike"/>
                        <a:t>emp_zip</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emp_state</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emp_city</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emp_district</a:t>
                      </a:r>
                      <a:endParaRPr sz="1600" u="none" cap="none" strike="noStrike">
                        <a:latin typeface="Calibri"/>
                        <a:ea typeface="Calibri"/>
                        <a:cs typeface="Calibri"/>
                        <a:sym typeface="Calibri"/>
                      </a:endParaRPr>
                    </a:p>
                  </a:txBody>
                  <a:tcPr marT="57150" marB="57150" marR="0" marL="0" anchor="ctr"/>
                </a:tc>
              </a:tr>
              <a:tr h="203200">
                <a:tc>
                  <a:txBody>
                    <a:bodyPr/>
                    <a:lstStyle/>
                    <a:p>
                      <a:pPr indent="0" lvl="0" marL="0" marR="0" rtl="0" algn="ctr">
                        <a:lnSpc>
                          <a:spcPct val="200000"/>
                        </a:lnSpc>
                        <a:spcBef>
                          <a:spcPts val="0"/>
                        </a:spcBef>
                        <a:spcAft>
                          <a:spcPts val="0"/>
                        </a:spcAft>
                        <a:buNone/>
                      </a:pPr>
                      <a:r>
                        <a:rPr lang="en-IN" sz="1600" u="none" cap="none" strike="noStrike"/>
                        <a:t>282005</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UP</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Agra</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Dayal Bagh</a:t>
                      </a:r>
                      <a:endParaRPr sz="1600" u="none" cap="none" strike="noStrike">
                        <a:latin typeface="Calibri"/>
                        <a:ea typeface="Calibri"/>
                        <a:cs typeface="Calibri"/>
                        <a:sym typeface="Calibri"/>
                      </a:endParaRPr>
                    </a:p>
                  </a:txBody>
                  <a:tcPr marT="57150" marB="57150" marR="0" marL="0" anchor="ctr"/>
                </a:tc>
              </a:tr>
              <a:tr h="203200">
                <a:tc>
                  <a:txBody>
                    <a:bodyPr/>
                    <a:lstStyle/>
                    <a:p>
                      <a:pPr indent="0" lvl="0" marL="0" marR="0" rtl="0" algn="ctr">
                        <a:lnSpc>
                          <a:spcPct val="200000"/>
                        </a:lnSpc>
                        <a:spcBef>
                          <a:spcPts val="0"/>
                        </a:spcBef>
                        <a:spcAft>
                          <a:spcPts val="0"/>
                        </a:spcAft>
                        <a:buNone/>
                      </a:pPr>
                      <a:r>
                        <a:rPr lang="en-IN" sz="1600" u="none" cap="none" strike="noStrike"/>
                        <a:t>222008</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TN</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Chennai</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M-City</a:t>
                      </a:r>
                      <a:endParaRPr sz="1600" u="none" cap="none" strike="noStrike">
                        <a:latin typeface="Calibri"/>
                        <a:ea typeface="Calibri"/>
                        <a:cs typeface="Calibri"/>
                        <a:sym typeface="Calibri"/>
                      </a:endParaRPr>
                    </a:p>
                  </a:txBody>
                  <a:tcPr marT="57150" marB="57150" marR="0" marL="0" anchor="ctr"/>
                </a:tc>
              </a:tr>
              <a:tr h="203200">
                <a:tc>
                  <a:txBody>
                    <a:bodyPr/>
                    <a:lstStyle/>
                    <a:p>
                      <a:pPr indent="0" lvl="0" marL="0" marR="0" rtl="0" algn="ctr">
                        <a:lnSpc>
                          <a:spcPct val="200000"/>
                        </a:lnSpc>
                        <a:spcBef>
                          <a:spcPts val="0"/>
                        </a:spcBef>
                        <a:spcAft>
                          <a:spcPts val="0"/>
                        </a:spcAft>
                        <a:buNone/>
                      </a:pPr>
                      <a:r>
                        <a:rPr lang="en-IN" sz="1600" u="none" cap="none" strike="noStrike"/>
                        <a:t>282007</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TN</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Chennai</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Urrapakkam</a:t>
                      </a:r>
                      <a:endParaRPr sz="1600" u="none" cap="none" strike="noStrike">
                        <a:latin typeface="Calibri"/>
                        <a:ea typeface="Calibri"/>
                        <a:cs typeface="Calibri"/>
                        <a:sym typeface="Calibri"/>
                      </a:endParaRPr>
                    </a:p>
                  </a:txBody>
                  <a:tcPr marT="57150" marB="57150" marR="0" marL="0" anchor="ctr"/>
                </a:tc>
              </a:tr>
              <a:tr h="203200">
                <a:tc>
                  <a:txBody>
                    <a:bodyPr/>
                    <a:lstStyle/>
                    <a:p>
                      <a:pPr indent="0" lvl="0" marL="0" marR="0" rtl="0" algn="ctr">
                        <a:lnSpc>
                          <a:spcPct val="200000"/>
                        </a:lnSpc>
                        <a:spcBef>
                          <a:spcPts val="0"/>
                        </a:spcBef>
                        <a:spcAft>
                          <a:spcPts val="0"/>
                        </a:spcAft>
                        <a:buNone/>
                      </a:pPr>
                      <a:r>
                        <a:rPr lang="en-IN" sz="1600" u="none" cap="none" strike="noStrike"/>
                        <a:t>292008</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UK</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Pauri</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Bhagwan</a:t>
                      </a:r>
                      <a:endParaRPr sz="1600" u="none" cap="none" strike="noStrike">
                        <a:latin typeface="Calibri"/>
                        <a:ea typeface="Calibri"/>
                        <a:cs typeface="Calibri"/>
                        <a:sym typeface="Calibri"/>
                      </a:endParaRPr>
                    </a:p>
                  </a:txBody>
                  <a:tcPr marT="57150" marB="57150" marR="0" marL="0" anchor="ctr"/>
                </a:tc>
              </a:tr>
              <a:tr h="203200">
                <a:tc>
                  <a:txBody>
                    <a:bodyPr/>
                    <a:lstStyle/>
                    <a:p>
                      <a:pPr indent="0" lvl="0" marL="0" marR="0" rtl="0" algn="ctr">
                        <a:lnSpc>
                          <a:spcPct val="200000"/>
                        </a:lnSpc>
                        <a:spcBef>
                          <a:spcPts val="0"/>
                        </a:spcBef>
                        <a:spcAft>
                          <a:spcPts val="0"/>
                        </a:spcAft>
                        <a:buNone/>
                      </a:pPr>
                      <a:r>
                        <a:rPr lang="en-IN" sz="1600" u="none" cap="none" strike="noStrike"/>
                        <a:t>222999</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MP</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Gwalior</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Ratan</a:t>
                      </a:r>
                      <a:endParaRPr sz="1600" u="none" cap="none" strike="noStrike">
                        <a:latin typeface="Calibri"/>
                        <a:ea typeface="Calibri"/>
                        <a:cs typeface="Calibri"/>
                        <a:sym typeface="Calibri"/>
                      </a:endParaRPr>
                    </a:p>
                  </a:txBody>
                  <a:tcPr marT="57150" marB="57150" marR="0" marL="0"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idx="1" type="body"/>
          </p:nvPr>
        </p:nvSpPr>
        <p:spPr>
          <a:xfrm>
            <a:off x="1187624" y="260648"/>
            <a:ext cx="7498080" cy="4800600"/>
          </a:xfrm>
          <a:prstGeom prst="rect">
            <a:avLst/>
          </a:prstGeom>
          <a:noFill/>
          <a:ln>
            <a:noFill/>
          </a:ln>
        </p:spPr>
        <p:txBody>
          <a:bodyPr anchorCtr="0" anchor="t" bIns="45700" lIns="91425" spcFirstLastPara="1" rIns="91425" wrap="square" tIns="45700">
            <a:normAutofit/>
          </a:bodyPr>
          <a:lstStyle/>
          <a:p>
            <a:pPr indent="0" lvl="0" marL="82296" rtl="0" algn="l">
              <a:lnSpc>
                <a:spcPct val="90000"/>
              </a:lnSpc>
              <a:spcBef>
                <a:spcPts val="0"/>
              </a:spcBef>
              <a:spcAft>
                <a:spcPts val="0"/>
              </a:spcAft>
              <a:buSzPts val="2368"/>
              <a:buNone/>
            </a:pPr>
            <a:r>
              <a:rPr b="1" lang="en-IN" sz="2960" u="sng"/>
              <a:t>Boyce Codd normal form (BCNF)</a:t>
            </a:r>
            <a:endParaRPr/>
          </a:p>
          <a:p>
            <a:pPr indent="0" lvl="0" marL="82296" rtl="0" algn="l">
              <a:lnSpc>
                <a:spcPct val="90000"/>
              </a:lnSpc>
              <a:spcBef>
                <a:spcPts val="600"/>
              </a:spcBef>
              <a:spcAft>
                <a:spcPts val="0"/>
              </a:spcAft>
              <a:buSzPts val="2368"/>
              <a:buNone/>
            </a:pPr>
            <a:r>
              <a:t/>
            </a:r>
            <a:endParaRPr b="1" sz="2960"/>
          </a:p>
          <a:p>
            <a:pPr indent="-283464" lvl="0" marL="365760" rtl="0" algn="l">
              <a:lnSpc>
                <a:spcPct val="90000"/>
              </a:lnSpc>
              <a:spcBef>
                <a:spcPts val="600"/>
              </a:spcBef>
              <a:spcAft>
                <a:spcPts val="0"/>
              </a:spcAft>
              <a:buSzPts val="1776"/>
              <a:buChar char="⚫"/>
            </a:pPr>
            <a:r>
              <a:rPr lang="en-IN" sz="2220"/>
              <a:t>It is an advance version of 3NF that’s why it is also referred as 3.5NF. BCNF is stricter than 3NF. </a:t>
            </a:r>
            <a:endParaRPr sz="2220"/>
          </a:p>
          <a:p>
            <a:pPr indent="-170687" lvl="0" marL="365760" rtl="0" algn="l">
              <a:lnSpc>
                <a:spcPct val="90000"/>
              </a:lnSpc>
              <a:spcBef>
                <a:spcPts val="600"/>
              </a:spcBef>
              <a:spcAft>
                <a:spcPts val="0"/>
              </a:spcAft>
              <a:buSzPts val="1776"/>
              <a:buNone/>
            </a:pPr>
            <a:r>
              <a:t/>
            </a:r>
            <a:endParaRPr sz="2220"/>
          </a:p>
          <a:p>
            <a:pPr indent="-283464" lvl="0" marL="365760" rtl="0" algn="l">
              <a:lnSpc>
                <a:spcPct val="90000"/>
              </a:lnSpc>
              <a:spcBef>
                <a:spcPts val="600"/>
              </a:spcBef>
              <a:spcAft>
                <a:spcPts val="0"/>
              </a:spcAft>
              <a:buSzPts val="1776"/>
              <a:buChar char="⚫"/>
            </a:pPr>
            <a:r>
              <a:rPr lang="en-IN" sz="2220"/>
              <a:t>A table complies with BCNF if it is in 3NF and for every </a:t>
            </a:r>
            <a:r>
              <a:rPr lang="en-IN" sz="2220" u="sng">
                <a:solidFill>
                  <a:schemeClr val="hlink"/>
                </a:solidFill>
                <a:hlinkClick r:id="rId3"/>
              </a:rPr>
              <a:t>functional dependency</a:t>
            </a:r>
            <a:r>
              <a:rPr lang="en-IN" sz="2220"/>
              <a:t> X-&gt;Y, X should be the super key of the table</a:t>
            </a:r>
            <a:r>
              <a:rPr lang="en-IN" sz="2960"/>
              <a:t>.</a:t>
            </a:r>
            <a:endParaRPr/>
          </a:p>
          <a:p>
            <a:pPr indent="-133096" lvl="0" marL="365760" rtl="0" algn="l">
              <a:lnSpc>
                <a:spcPct val="90000"/>
              </a:lnSpc>
              <a:spcBef>
                <a:spcPts val="600"/>
              </a:spcBef>
              <a:spcAft>
                <a:spcPts val="0"/>
              </a:spcAft>
              <a:buSzPts val="2368"/>
              <a:buNone/>
            </a:pPr>
            <a:r>
              <a:t/>
            </a:r>
            <a:endParaRPr sz="2960"/>
          </a:p>
          <a:p>
            <a:pPr indent="0" lvl="0" marL="82296" rtl="0" algn="l">
              <a:lnSpc>
                <a:spcPct val="90000"/>
              </a:lnSpc>
              <a:spcBef>
                <a:spcPts val="600"/>
              </a:spcBef>
              <a:spcAft>
                <a:spcPts val="0"/>
              </a:spcAft>
              <a:buSzPts val="1924"/>
              <a:buNone/>
            </a:pPr>
            <a:r>
              <a:rPr b="1" lang="en-IN" sz="2405"/>
              <a:t>Example</a:t>
            </a:r>
            <a:r>
              <a:rPr lang="en-IN" sz="2405"/>
              <a:t>: Suppose there is a company where in employees work in </a:t>
            </a:r>
            <a:r>
              <a:rPr b="1" lang="en-IN" sz="2405"/>
              <a:t>more than one department</a:t>
            </a:r>
            <a:r>
              <a:rPr lang="en-IN" sz="2405"/>
              <a:t>. They store the data like this</a:t>
            </a:r>
            <a:r>
              <a:rPr lang="en-IN" sz="2960"/>
              <a:t>:</a:t>
            </a:r>
            <a:endParaRPr/>
          </a:p>
          <a:p>
            <a:pPr indent="-133096" lvl="0" marL="365760" rtl="0" algn="l">
              <a:lnSpc>
                <a:spcPct val="90000"/>
              </a:lnSpc>
              <a:spcBef>
                <a:spcPts val="600"/>
              </a:spcBef>
              <a:spcAft>
                <a:spcPts val="0"/>
              </a:spcAft>
              <a:buSzPts val="2368"/>
              <a:buNone/>
            </a:pPr>
            <a:r>
              <a:t/>
            </a:r>
            <a:endParaRPr sz="296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graphicFrame>
        <p:nvGraphicFramePr>
          <p:cNvPr id="291" name="Google Shape;291;p35"/>
          <p:cNvGraphicFramePr/>
          <p:nvPr/>
        </p:nvGraphicFramePr>
        <p:xfrm>
          <a:off x="1403648" y="260650"/>
          <a:ext cx="3000000" cy="3000000"/>
        </p:xfrm>
        <a:graphic>
          <a:graphicData uri="http://schemas.openxmlformats.org/drawingml/2006/table">
            <a:tbl>
              <a:tblPr bandRow="1" firstCol="1" firstRow="1">
                <a:noFill/>
                <a:tableStyleId>{33BE761D-BAEE-48B1-9286-2A016B734FC8}</a:tableStyleId>
              </a:tblPr>
              <a:tblGrid>
                <a:gridCol w="873375"/>
                <a:gridCol w="1732200"/>
                <a:gridCol w="1917275"/>
                <a:gridCol w="885600"/>
                <a:gridCol w="1504300"/>
              </a:tblGrid>
              <a:tr h="1152125">
                <a:tc>
                  <a:txBody>
                    <a:bodyPr/>
                    <a:lstStyle/>
                    <a:p>
                      <a:pPr indent="0" lvl="0" marL="0" marR="0" rtl="0" algn="l">
                        <a:lnSpc>
                          <a:spcPct val="200000"/>
                        </a:lnSpc>
                        <a:spcBef>
                          <a:spcPts val="0"/>
                        </a:spcBef>
                        <a:spcAft>
                          <a:spcPts val="0"/>
                        </a:spcAft>
                        <a:buNone/>
                      </a:pPr>
                      <a:r>
                        <a:rPr lang="en-IN" sz="1600" u="none" cap="none" strike="noStrike"/>
                        <a:t>emp_id</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emp_nationality</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emp_dept</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dept_type</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dept_no_of_emp</a:t>
                      </a:r>
                      <a:endParaRPr sz="1600" u="none" cap="none" strike="noStrike">
                        <a:latin typeface="Calibri"/>
                        <a:ea typeface="Calibri"/>
                        <a:cs typeface="Calibri"/>
                        <a:sym typeface="Calibri"/>
                      </a:endParaRPr>
                    </a:p>
                  </a:txBody>
                  <a:tcPr marT="57150" marB="57150" marR="0" marL="0" anchor="ctr"/>
                </a:tc>
              </a:tr>
              <a:tr h="1152125">
                <a:tc>
                  <a:txBody>
                    <a:bodyPr/>
                    <a:lstStyle/>
                    <a:p>
                      <a:pPr indent="0" lvl="0" marL="0" marR="0" rtl="0" algn="l">
                        <a:lnSpc>
                          <a:spcPct val="200000"/>
                        </a:lnSpc>
                        <a:spcBef>
                          <a:spcPts val="0"/>
                        </a:spcBef>
                        <a:spcAft>
                          <a:spcPts val="0"/>
                        </a:spcAft>
                        <a:buNone/>
                      </a:pPr>
                      <a:r>
                        <a:rPr lang="en-IN" sz="1600" u="none" cap="none" strike="noStrike"/>
                        <a:t>1001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Austrian</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Production and planning</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D001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200</a:t>
                      </a:r>
                      <a:endParaRPr sz="1600" u="none" cap="none" strike="noStrike">
                        <a:latin typeface="Calibri"/>
                        <a:ea typeface="Calibri"/>
                        <a:cs typeface="Calibri"/>
                        <a:sym typeface="Calibri"/>
                      </a:endParaRPr>
                    </a:p>
                  </a:txBody>
                  <a:tcPr marT="57150" marB="57150" marR="0" marL="0" anchor="ctr"/>
                </a:tc>
              </a:tr>
              <a:tr h="1152125">
                <a:tc>
                  <a:txBody>
                    <a:bodyPr/>
                    <a:lstStyle/>
                    <a:p>
                      <a:pPr indent="0" lvl="0" marL="0" marR="0" rtl="0" algn="l">
                        <a:lnSpc>
                          <a:spcPct val="200000"/>
                        </a:lnSpc>
                        <a:spcBef>
                          <a:spcPts val="0"/>
                        </a:spcBef>
                        <a:spcAft>
                          <a:spcPts val="0"/>
                        </a:spcAft>
                        <a:buNone/>
                      </a:pPr>
                      <a:r>
                        <a:rPr lang="en-IN" sz="1600" u="none" cap="none" strike="noStrike"/>
                        <a:t>1001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Austrian</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stores</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D001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250</a:t>
                      </a:r>
                      <a:endParaRPr sz="1600" u="none" cap="none" strike="noStrike">
                        <a:latin typeface="Calibri"/>
                        <a:ea typeface="Calibri"/>
                        <a:cs typeface="Calibri"/>
                        <a:sym typeface="Calibri"/>
                      </a:endParaRPr>
                    </a:p>
                  </a:txBody>
                  <a:tcPr marT="57150" marB="57150" marR="0" marL="0" anchor="ctr"/>
                </a:tc>
              </a:tr>
              <a:tr h="1152125">
                <a:tc>
                  <a:txBody>
                    <a:bodyPr/>
                    <a:lstStyle/>
                    <a:p>
                      <a:pPr indent="0" lvl="0" marL="0" marR="0" rtl="0" algn="l">
                        <a:lnSpc>
                          <a:spcPct val="200000"/>
                        </a:lnSpc>
                        <a:spcBef>
                          <a:spcPts val="0"/>
                        </a:spcBef>
                        <a:spcAft>
                          <a:spcPts val="0"/>
                        </a:spcAft>
                        <a:buNone/>
                      </a:pPr>
                      <a:r>
                        <a:rPr lang="en-IN" sz="1600" u="none" cap="none" strike="noStrike"/>
                        <a:t>1002</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American</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design and technical support</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D134</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100</a:t>
                      </a:r>
                      <a:endParaRPr sz="1600" u="none" cap="none" strike="noStrike">
                        <a:latin typeface="Calibri"/>
                        <a:ea typeface="Calibri"/>
                        <a:cs typeface="Calibri"/>
                        <a:sym typeface="Calibri"/>
                      </a:endParaRPr>
                    </a:p>
                  </a:txBody>
                  <a:tcPr marT="57150" marB="57150" marR="0" marL="0" anchor="ctr"/>
                </a:tc>
              </a:tr>
              <a:tr h="1152125">
                <a:tc>
                  <a:txBody>
                    <a:bodyPr/>
                    <a:lstStyle/>
                    <a:p>
                      <a:pPr indent="0" lvl="0" marL="0" marR="0" rtl="0" algn="l">
                        <a:lnSpc>
                          <a:spcPct val="200000"/>
                        </a:lnSpc>
                        <a:spcBef>
                          <a:spcPts val="0"/>
                        </a:spcBef>
                        <a:spcAft>
                          <a:spcPts val="0"/>
                        </a:spcAft>
                        <a:buNone/>
                      </a:pPr>
                      <a:r>
                        <a:rPr lang="en-IN" sz="1600" u="none" cap="none" strike="noStrike"/>
                        <a:t>1002</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American</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Purchasing department</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D134</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l">
                        <a:lnSpc>
                          <a:spcPct val="200000"/>
                        </a:lnSpc>
                        <a:spcBef>
                          <a:spcPts val="0"/>
                        </a:spcBef>
                        <a:spcAft>
                          <a:spcPts val="0"/>
                        </a:spcAft>
                        <a:buNone/>
                      </a:pPr>
                      <a:r>
                        <a:rPr lang="en-IN" sz="1600" u="none" cap="none" strike="noStrike"/>
                        <a:t>600</a:t>
                      </a:r>
                      <a:endParaRPr sz="1600" u="none" cap="none" strike="noStrike">
                        <a:latin typeface="Calibri"/>
                        <a:ea typeface="Calibri"/>
                        <a:cs typeface="Calibri"/>
                        <a:sym typeface="Calibri"/>
                      </a:endParaRPr>
                    </a:p>
                  </a:txBody>
                  <a:tcPr marT="57150" marB="57150" marR="0" marL="0"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idx="1" type="body"/>
          </p:nvPr>
        </p:nvSpPr>
        <p:spPr>
          <a:xfrm>
            <a:off x="1259632" y="188640"/>
            <a:ext cx="7674056" cy="6059760"/>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1920"/>
              <a:buNone/>
            </a:pPr>
            <a:r>
              <a:rPr b="1" lang="en-IN" sz="2400"/>
              <a:t>Functional dependencies in the table above</a:t>
            </a:r>
            <a:r>
              <a:rPr lang="en-IN" sz="2400"/>
              <a:t>:</a:t>
            </a:r>
            <a:br>
              <a:rPr lang="en-IN" sz="2400"/>
            </a:br>
            <a:r>
              <a:rPr lang="en-IN" sz="2400"/>
              <a:t>emp_id -&gt; emp_nationality</a:t>
            </a:r>
            <a:br>
              <a:rPr lang="en-IN" sz="2400"/>
            </a:br>
            <a:r>
              <a:rPr lang="en-IN" sz="2400"/>
              <a:t>emp_dept -&gt; {dept_type, dept_no_of_emp}</a:t>
            </a:r>
            <a:endParaRPr/>
          </a:p>
          <a:p>
            <a:pPr indent="0" lvl="0" marL="82296" rtl="0" algn="l">
              <a:lnSpc>
                <a:spcPct val="100000"/>
              </a:lnSpc>
              <a:spcBef>
                <a:spcPts val="600"/>
              </a:spcBef>
              <a:spcAft>
                <a:spcPts val="0"/>
              </a:spcAft>
              <a:buSzPts val="1920"/>
              <a:buNone/>
            </a:pPr>
            <a:r>
              <a:t/>
            </a:r>
            <a:endParaRPr sz="2400"/>
          </a:p>
          <a:p>
            <a:pPr indent="0" lvl="0" marL="82296" rtl="0" algn="l">
              <a:lnSpc>
                <a:spcPct val="100000"/>
              </a:lnSpc>
              <a:spcBef>
                <a:spcPts val="600"/>
              </a:spcBef>
              <a:spcAft>
                <a:spcPts val="0"/>
              </a:spcAft>
              <a:buSzPts val="1920"/>
              <a:buNone/>
            </a:pPr>
            <a:r>
              <a:rPr b="1" lang="en-IN" sz="2400"/>
              <a:t>Candidate key</a:t>
            </a:r>
            <a:r>
              <a:rPr lang="en-IN" sz="2400"/>
              <a:t>: {emp_id, emp_dept}</a:t>
            </a:r>
            <a:endParaRPr/>
          </a:p>
          <a:p>
            <a:pPr indent="0" lvl="0" marL="82296" rtl="0" algn="l">
              <a:lnSpc>
                <a:spcPct val="100000"/>
              </a:lnSpc>
              <a:spcBef>
                <a:spcPts val="600"/>
              </a:spcBef>
              <a:spcAft>
                <a:spcPts val="0"/>
              </a:spcAft>
              <a:buSzPts val="1920"/>
              <a:buNone/>
            </a:pPr>
            <a:r>
              <a:rPr lang="en-IN" sz="2400"/>
              <a:t>The table is not in BCNF as neither emp_id nor emp_dept alone are keys.</a:t>
            </a:r>
            <a:endParaRPr/>
          </a:p>
          <a:p>
            <a:pPr indent="0" lvl="0" marL="82296" rtl="0" algn="l">
              <a:lnSpc>
                <a:spcPct val="100000"/>
              </a:lnSpc>
              <a:spcBef>
                <a:spcPts val="600"/>
              </a:spcBef>
              <a:spcAft>
                <a:spcPts val="0"/>
              </a:spcAft>
              <a:buSzPts val="1920"/>
              <a:buNone/>
            </a:pPr>
            <a:r>
              <a:t/>
            </a:r>
            <a:endParaRPr sz="2400"/>
          </a:p>
          <a:p>
            <a:pPr indent="-120903" lvl="0" marL="365760"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1920"/>
              <a:buNone/>
            </a:pPr>
            <a:r>
              <a:rPr b="1" lang="en-IN" sz="2400"/>
              <a:t>To make the table comply with BCNF we can break the table in three tables like this:</a:t>
            </a:r>
            <a:br>
              <a:rPr b="1" lang="en-IN" sz="2400"/>
            </a:br>
            <a:r>
              <a:rPr b="1" lang="en-IN" sz="2400"/>
              <a:t>emp_nationality table:</a:t>
            </a:r>
            <a:endParaRPr/>
          </a:p>
          <a:p>
            <a:pPr indent="-120903" lvl="0" marL="365760" rtl="0" algn="l">
              <a:lnSpc>
                <a:spcPct val="100000"/>
              </a:lnSpc>
              <a:spcBef>
                <a:spcPts val="600"/>
              </a:spcBef>
              <a:spcAft>
                <a:spcPts val="0"/>
              </a:spcAft>
              <a:buSzPts val="256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aphicFrame>
        <p:nvGraphicFramePr>
          <p:cNvPr id="301" name="Google Shape;301;p37"/>
          <p:cNvGraphicFramePr/>
          <p:nvPr/>
        </p:nvGraphicFramePr>
        <p:xfrm>
          <a:off x="2483768" y="1700808"/>
          <a:ext cx="3000000" cy="3000000"/>
        </p:xfrm>
        <a:graphic>
          <a:graphicData uri="http://schemas.openxmlformats.org/drawingml/2006/table">
            <a:tbl>
              <a:tblPr bandRow="1" firstCol="1" firstRow="1">
                <a:noFill/>
                <a:tableStyleId>{33BE761D-BAEE-48B1-9286-2A016B734FC8}</a:tableStyleId>
              </a:tblPr>
              <a:tblGrid>
                <a:gridCol w="1848375"/>
                <a:gridCol w="2760125"/>
              </a:tblGrid>
              <a:tr h="960100">
                <a:tc>
                  <a:txBody>
                    <a:bodyPr/>
                    <a:lstStyle/>
                    <a:p>
                      <a:pPr indent="0" lvl="0" marL="0" marR="0" rtl="0" algn="ctr">
                        <a:lnSpc>
                          <a:spcPct val="200000"/>
                        </a:lnSpc>
                        <a:spcBef>
                          <a:spcPts val="0"/>
                        </a:spcBef>
                        <a:spcAft>
                          <a:spcPts val="0"/>
                        </a:spcAft>
                        <a:buNone/>
                      </a:pPr>
                      <a:r>
                        <a:rPr lang="en-IN" sz="1600" u="none" cap="none" strike="noStrike"/>
                        <a:t>emp_id</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emp_nationality</a:t>
                      </a:r>
                      <a:endParaRPr sz="1600" u="none" cap="none" strike="noStrike">
                        <a:latin typeface="Calibri"/>
                        <a:ea typeface="Calibri"/>
                        <a:cs typeface="Calibri"/>
                        <a:sym typeface="Calibri"/>
                      </a:endParaRPr>
                    </a:p>
                  </a:txBody>
                  <a:tcPr marT="57150" marB="57150" marR="0" marL="0" anchor="ctr"/>
                </a:tc>
              </a:tr>
              <a:tr h="960100">
                <a:tc>
                  <a:txBody>
                    <a:bodyPr/>
                    <a:lstStyle/>
                    <a:p>
                      <a:pPr indent="0" lvl="0" marL="0" marR="0" rtl="0" algn="ctr">
                        <a:lnSpc>
                          <a:spcPct val="200000"/>
                        </a:lnSpc>
                        <a:spcBef>
                          <a:spcPts val="0"/>
                        </a:spcBef>
                        <a:spcAft>
                          <a:spcPts val="0"/>
                        </a:spcAft>
                        <a:buNone/>
                      </a:pPr>
                      <a:r>
                        <a:rPr lang="en-IN" sz="1600" u="none" cap="none" strike="noStrike"/>
                        <a:t>1001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Austrian</a:t>
                      </a:r>
                      <a:endParaRPr sz="1600" u="none" cap="none" strike="noStrike">
                        <a:latin typeface="Calibri"/>
                        <a:ea typeface="Calibri"/>
                        <a:cs typeface="Calibri"/>
                        <a:sym typeface="Calibri"/>
                      </a:endParaRPr>
                    </a:p>
                  </a:txBody>
                  <a:tcPr marT="57150" marB="57150" marR="0" marL="0" anchor="ctr"/>
                </a:tc>
              </a:tr>
              <a:tr h="960100">
                <a:tc>
                  <a:txBody>
                    <a:bodyPr/>
                    <a:lstStyle/>
                    <a:p>
                      <a:pPr indent="0" lvl="0" marL="0" marR="0" rtl="0" algn="ctr">
                        <a:lnSpc>
                          <a:spcPct val="200000"/>
                        </a:lnSpc>
                        <a:spcBef>
                          <a:spcPts val="0"/>
                        </a:spcBef>
                        <a:spcAft>
                          <a:spcPts val="0"/>
                        </a:spcAft>
                        <a:buNone/>
                      </a:pPr>
                      <a:r>
                        <a:rPr lang="en-IN" sz="1600" u="none" cap="none" strike="noStrike"/>
                        <a:t>1002</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American</a:t>
                      </a:r>
                      <a:endParaRPr sz="1600" u="none" cap="none" strike="noStrike">
                        <a:latin typeface="Calibri"/>
                        <a:ea typeface="Calibri"/>
                        <a:cs typeface="Calibri"/>
                        <a:sym typeface="Calibri"/>
                      </a:endParaRPr>
                    </a:p>
                  </a:txBody>
                  <a:tcPr marT="57150" marB="57150" marR="0" marL="0" anchor="ct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38"/>
          <p:cNvPicPr preferRelativeResize="0"/>
          <p:nvPr>
            <p:ph idx="1" type="body"/>
          </p:nvPr>
        </p:nvPicPr>
        <p:blipFill rotWithShape="1">
          <a:blip r:embed="rId3">
            <a:alphaModFix/>
          </a:blip>
          <a:srcRect b="0" l="0" r="0" t="0"/>
          <a:stretch/>
        </p:blipFill>
        <p:spPr>
          <a:xfrm>
            <a:off x="731526" y="116632"/>
            <a:ext cx="8016937" cy="671755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aphicFrame>
        <p:nvGraphicFramePr>
          <p:cNvPr id="311" name="Google Shape;311;p39"/>
          <p:cNvGraphicFramePr/>
          <p:nvPr/>
        </p:nvGraphicFramePr>
        <p:xfrm>
          <a:off x="1979712" y="692696"/>
          <a:ext cx="3000000" cy="3000000"/>
        </p:xfrm>
        <a:graphic>
          <a:graphicData uri="http://schemas.openxmlformats.org/drawingml/2006/table">
            <a:tbl>
              <a:tblPr bandRow="1" firstCol="1" firstRow="1">
                <a:noFill/>
                <a:tableStyleId>{33BE761D-BAEE-48B1-9286-2A016B734FC8}</a:tableStyleId>
              </a:tblPr>
              <a:tblGrid>
                <a:gridCol w="2511700"/>
                <a:gridCol w="3536950"/>
              </a:tblGrid>
              <a:tr h="662475">
                <a:tc>
                  <a:txBody>
                    <a:bodyPr/>
                    <a:lstStyle/>
                    <a:p>
                      <a:pPr indent="0" lvl="0" marL="0" marR="0" rtl="0" algn="ctr">
                        <a:lnSpc>
                          <a:spcPct val="200000"/>
                        </a:lnSpc>
                        <a:spcBef>
                          <a:spcPts val="0"/>
                        </a:spcBef>
                        <a:spcAft>
                          <a:spcPts val="0"/>
                        </a:spcAft>
                        <a:buNone/>
                      </a:pPr>
                      <a:r>
                        <a:rPr lang="en-IN" sz="1600" u="none" cap="none" strike="noStrike"/>
                        <a:t>emp_id</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emp_dept</a:t>
                      </a:r>
                      <a:endParaRPr sz="1600" u="none" cap="none" strike="noStrike">
                        <a:latin typeface="Calibri"/>
                        <a:ea typeface="Calibri"/>
                        <a:cs typeface="Calibri"/>
                        <a:sym typeface="Calibri"/>
                      </a:endParaRPr>
                    </a:p>
                  </a:txBody>
                  <a:tcPr marT="57150" marB="57150" marR="0" marL="0" anchor="ctr"/>
                </a:tc>
              </a:tr>
              <a:tr h="662475">
                <a:tc>
                  <a:txBody>
                    <a:bodyPr/>
                    <a:lstStyle/>
                    <a:p>
                      <a:pPr indent="0" lvl="0" marL="0" marR="0" rtl="0" algn="ctr">
                        <a:lnSpc>
                          <a:spcPct val="200000"/>
                        </a:lnSpc>
                        <a:spcBef>
                          <a:spcPts val="0"/>
                        </a:spcBef>
                        <a:spcAft>
                          <a:spcPts val="0"/>
                        </a:spcAft>
                        <a:buNone/>
                      </a:pPr>
                      <a:r>
                        <a:rPr lang="en-IN" sz="1600" u="none" cap="none" strike="noStrike"/>
                        <a:t>1001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Production and planning</a:t>
                      </a:r>
                      <a:endParaRPr sz="1600" u="none" cap="none" strike="noStrike">
                        <a:latin typeface="Calibri"/>
                        <a:ea typeface="Calibri"/>
                        <a:cs typeface="Calibri"/>
                        <a:sym typeface="Calibri"/>
                      </a:endParaRPr>
                    </a:p>
                  </a:txBody>
                  <a:tcPr marT="57150" marB="57150" marR="0" marL="0" anchor="ctr"/>
                </a:tc>
              </a:tr>
              <a:tr h="662475">
                <a:tc>
                  <a:txBody>
                    <a:bodyPr/>
                    <a:lstStyle/>
                    <a:p>
                      <a:pPr indent="0" lvl="0" marL="0" marR="0" rtl="0" algn="ctr">
                        <a:lnSpc>
                          <a:spcPct val="200000"/>
                        </a:lnSpc>
                        <a:spcBef>
                          <a:spcPts val="0"/>
                        </a:spcBef>
                        <a:spcAft>
                          <a:spcPts val="0"/>
                        </a:spcAft>
                        <a:buNone/>
                      </a:pPr>
                      <a:r>
                        <a:rPr lang="en-IN" sz="1600" u="none" cap="none" strike="noStrike"/>
                        <a:t>1001</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stores</a:t>
                      </a:r>
                      <a:endParaRPr sz="1600" u="none" cap="none" strike="noStrike">
                        <a:latin typeface="Calibri"/>
                        <a:ea typeface="Calibri"/>
                        <a:cs typeface="Calibri"/>
                        <a:sym typeface="Calibri"/>
                      </a:endParaRPr>
                    </a:p>
                  </a:txBody>
                  <a:tcPr marT="57150" marB="57150" marR="0" marL="0" anchor="ctr"/>
                </a:tc>
              </a:tr>
              <a:tr h="748875">
                <a:tc>
                  <a:txBody>
                    <a:bodyPr/>
                    <a:lstStyle/>
                    <a:p>
                      <a:pPr indent="0" lvl="0" marL="0" marR="0" rtl="0" algn="ctr">
                        <a:lnSpc>
                          <a:spcPct val="200000"/>
                        </a:lnSpc>
                        <a:spcBef>
                          <a:spcPts val="0"/>
                        </a:spcBef>
                        <a:spcAft>
                          <a:spcPts val="0"/>
                        </a:spcAft>
                        <a:buNone/>
                      </a:pPr>
                      <a:r>
                        <a:rPr lang="en-IN" sz="1600" u="none" cap="none" strike="noStrike"/>
                        <a:t>1002</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design and technical support</a:t>
                      </a:r>
                      <a:endParaRPr sz="1600" u="none" cap="none" strike="noStrike">
                        <a:latin typeface="Calibri"/>
                        <a:ea typeface="Calibri"/>
                        <a:cs typeface="Calibri"/>
                        <a:sym typeface="Calibri"/>
                      </a:endParaRPr>
                    </a:p>
                  </a:txBody>
                  <a:tcPr marT="57150" marB="57150" marR="0" marL="0" anchor="ctr"/>
                </a:tc>
              </a:tr>
              <a:tr h="662475">
                <a:tc>
                  <a:txBody>
                    <a:bodyPr/>
                    <a:lstStyle/>
                    <a:p>
                      <a:pPr indent="0" lvl="0" marL="0" marR="0" rtl="0" algn="ctr">
                        <a:lnSpc>
                          <a:spcPct val="200000"/>
                        </a:lnSpc>
                        <a:spcBef>
                          <a:spcPts val="0"/>
                        </a:spcBef>
                        <a:spcAft>
                          <a:spcPts val="0"/>
                        </a:spcAft>
                        <a:buNone/>
                      </a:pPr>
                      <a:r>
                        <a:rPr lang="en-IN" sz="1600" u="none" cap="none" strike="noStrike"/>
                        <a:t>1002</a:t>
                      </a:r>
                      <a:endParaRPr sz="1600" u="none" cap="none" strike="noStrike">
                        <a:latin typeface="Calibri"/>
                        <a:ea typeface="Calibri"/>
                        <a:cs typeface="Calibri"/>
                        <a:sym typeface="Calibri"/>
                      </a:endParaRPr>
                    </a:p>
                  </a:txBody>
                  <a:tcPr marT="57150" marB="57150" marR="0" marL="0" anchor="ctr"/>
                </a:tc>
                <a:tc>
                  <a:txBody>
                    <a:bodyPr/>
                    <a:lstStyle/>
                    <a:p>
                      <a:pPr indent="0" lvl="0" marL="0" marR="0" rtl="0" algn="ctr">
                        <a:lnSpc>
                          <a:spcPct val="200000"/>
                        </a:lnSpc>
                        <a:spcBef>
                          <a:spcPts val="0"/>
                        </a:spcBef>
                        <a:spcAft>
                          <a:spcPts val="0"/>
                        </a:spcAft>
                        <a:buNone/>
                      </a:pPr>
                      <a:r>
                        <a:rPr lang="en-IN" sz="1600" u="none" cap="none" strike="noStrike"/>
                        <a:t>Purchasing department</a:t>
                      </a:r>
                      <a:endParaRPr sz="1600" u="none" cap="none" strike="noStrike">
                        <a:latin typeface="Calibri"/>
                        <a:ea typeface="Calibri"/>
                        <a:cs typeface="Calibri"/>
                        <a:sym typeface="Calibri"/>
                      </a:endParaRPr>
                    </a:p>
                  </a:txBody>
                  <a:tcPr marT="57150" marB="57150" marR="0" marL="0" anchor="ctr"/>
                </a:tc>
              </a:tr>
            </a:tbl>
          </a:graphicData>
        </a:graphic>
      </p:graphicFrame>
      <p:sp>
        <p:nvSpPr>
          <p:cNvPr id="312" name="Google Shape;312;p39"/>
          <p:cNvSpPr/>
          <p:nvPr/>
        </p:nvSpPr>
        <p:spPr>
          <a:xfrm>
            <a:off x="1691680" y="4444663"/>
            <a:ext cx="4572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Gill Sans"/>
                <a:ea typeface="Gill Sans"/>
                <a:cs typeface="Gill Sans"/>
                <a:sym typeface="Gill Sans"/>
              </a:rPr>
              <a:t>Functional dependencies</a:t>
            </a:r>
            <a:r>
              <a:rPr lang="en-IN" sz="1800">
                <a:solidFill>
                  <a:schemeClr val="dk1"/>
                </a:solidFill>
                <a:latin typeface="Gill Sans"/>
                <a:ea typeface="Gill Sans"/>
                <a:cs typeface="Gill Sans"/>
                <a:sym typeface="Gill Sans"/>
              </a:rPr>
              <a:t>:</a:t>
            </a:r>
            <a:br>
              <a:rPr lang="en-IN" sz="1800">
                <a:solidFill>
                  <a:schemeClr val="dk1"/>
                </a:solidFill>
                <a:latin typeface="Gill Sans"/>
                <a:ea typeface="Gill Sans"/>
                <a:cs typeface="Gill Sans"/>
                <a:sym typeface="Gill Sans"/>
              </a:rPr>
            </a:br>
            <a:r>
              <a:rPr lang="en-IN" sz="1800">
                <a:solidFill>
                  <a:schemeClr val="dk1"/>
                </a:solidFill>
                <a:latin typeface="Gill Sans"/>
                <a:ea typeface="Gill Sans"/>
                <a:cs typeface="Gill Sans"/>
                <a:sym typeface="Gill Sans"/>
              </a:rPr>
              <a:t>emp_id -&gt; emp_nationality</a:t>
            </a:r>
            <a:br>
              <a:rPr lang="en-IN" sz="1800">
                <a:solidFill>
                  <a:schemeClr val="dk1"/>
                </a:solidFill>
                <a:latin typeface="Gill Sans"/>
                <a:ea typeface="Gill Sans"/>
                <a:cs typeface="Gill Sans"/>
                <a:sym typeface="Gill Sans"/>
              </a:rPr>
            </a:br>
            <a:r>
              <a:rPr lang="en-IN" sz="1800">
                <a:solidFill>
                  <a:schemeClr val="dk1"/>
                </a:solidFill>
                <a:latin typeface="Gill Sans"/>
                <a:ea typeface="Gill Sans"/>
                <a:cs typeface="Gill Sans"/>
                <a:sym typeface="Gill Sans"/>
              </a:rPr>
              <a:t>emp_dept -&gt; {dept_type, dept_no_of_emp}</a:t>
            </a:r>
            <a:endParaRPr/>
          </a:p>
          <a:p>
            <a:pPr indent="0" lvl="0" marL="0" marR="0" rtl="0" algn="l">
              <a:spcBef>
                <a:spcPts val="0"/>
              </a:spcBef>
              <a:spcAft>
                <a:spcPts val="0"/>
              </a:spcAft>
              <a:buNone/>
            </a:pPr>
            <a:r>
              <a:rPr b="1" lang="en-IN" sz="1800">
                <a:solidFill>
                  <a:schemeClr val="dk1"/>
                </a:solidFill>
                <a:latin typeface="Gill Sans"/>
                <a:ea typeface="Gill Sans"/>
                <a:cs typeface="Gill Sans"/>
                <a:sym typeface="Gill Sans"/>
              </a:rPr>
              <a:t>Candidate keys</a:t>
            </a:r>
            <a:r>
              <a:rPr lang="en-IN" sz="1800">
                <a:solidFill>
                  <a:schemeClr val="dk1"/>
                </a:solidFill>
                <a:latin typeface="Gill Sans"/>
                <a:ea typeface="Gill Sans"/>
                <a:cs typeface="Gill Sans"/>
                <a:sym typeface="Gill Sans"/>
              </a:rPr>
              <a:t>:</a:t>
            </a:r>
            <a:br>
              <a:rPr lang="en-IN" sz="1800">
                <a:solidFill>
                  <a:schemeClr val="dk1"/>
                </a:solidFill>
                <a:latin typeface="Gill Sans"/>
                <a:ea typeface="Gill Sans"/>
                <a:cs typeface="Gill Sans"/>
                <a:sym typeface="Gill Sans"/>
              </a:rPr>
            </a:br>
            <a:r>
              <a:rPr lang="en-IN" sz="1800">
                <a:solidFill>
                  <a:schemeClr val="dk1"/>
                </a:solidFill>
                <a:latin typeface="Gill Sans"/>
                <a:ea typeface="Gill Sans"/>
                <a:cs typeface="Gill Sans"/>
                <a:sym typeface="Gill Sans"/>
              </a:rPr>
              <a:t>For first table: emp_id</a:t>
            </a:r>
            <a:br>
              <a:rPr lang="en-IN" sz="1800">
                <a:solidFill>
                  <a:schemeClr val="dk1"/>
                </a:solidFill>
                <a:latin typeface="Gill Sans"/>
                <a:ea typeface="Gill Sans"/>
                <a:cs typeface="Gill Sans"/>
                <a:sym typeface="Gill Sans"/>
              </a:rPr>
            </a:br>
            <a:r>
              <a:rPr lang="en-IN" sz="1800">
                <a:solidFill>
                  <a:schemeClr val="dk1"/>
                </a:solidFill>
                <a:latin typeface="Gill Sans"/>
                <a:ea typeface="Gill Sans"/>
                <a:cs typeface="Gill Sans"/>
                <a:sym typeface="Gill Sans"/>
              </a:rPr>
              <a:t>For second table: emp_dept</a:t>
            </a:r>
            <a:br>
              <a:rPr lang="en-IN" sz="1800">
                <a:solidFill>
                  <a:schemeClr val="dk1"/>
                </a:solidFill>
                <a:latin typeface="Gill Sans"/>
                <a:ea typeface="Gill Sans"/>
                <a:cs typeface="Gill Sans"/>
                <a:sym typeface="Gill Sans"/>
              </a:rPr>
            </a:br>
            <a:r>
              <a:rPr lang="en-IN" sz="1800">
                <a:solidFill>
                  <a:schemeClr val="dk1"/>
                </a:solidFill>
                <a:latin typeface="Gill Sans"/>
                <a:ea typeface="Gill Sans"/>
                <a:cs typeface="Gill Sans"/>
                <a:sym typeface="Gill Sans"/>
              </a:rPr>
              <a:t>For third table: {emp_id, emp_dept}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idx="1" type="body"/>
          </p:nvPr>
        </p:nvSpPr>
        <p:spPr>
          <a:xfrm>
            <a:off x="1115616" y="260648"/>
            <a:ext cx="7848872" cy="6336704"/>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2240"/>
              <a:buNone/>
            </a:pPr>
            <a:r>
              <a:rPr b="1" lang="en-IN" sz="2800" u="sng"/>
              <a:t>Decomposition:</a:t>
            </a:r>
            <a:endParaRPr sz="2800"/>
          </a:p>
          <a:p>
            <a:pPr indent="-283464" lvl="0" marL="365760" rtl="0" algn="l">
              <a:lnSpc>
                <a:spcPct val="100000"/>
              </a:lnSpc>
              <a:spcBef>
                <a:spcPts val="600"/>
              </a:spcBef>
              <a:spcAft>
                <a:spcPts val="0"/>
              </a:spcAft>
              <a:buSzPts val="2080"/>
              <a:buChar char="⚫"/>
            </a:pPr>
            <a:r>
              <a:rPr lang="en-IN" sz="2600"/>
              <a:t>Decomposition is the process of breaking down in parts or elements.</a:t>
            </a:r>
            <a:endParaRPr/>
          </a:p>
          <a:p>
            <a:pPr indent="-283464" lvl="0" marL="365760" rtl="0" algn="l">
              <a:lnSpc>
                <a:spcPct val="100000"/>
              </a:lnSpc>
              <a:spcBef>
                <a:spcPts val="600"/>
              </a:spcBef>
              <a:spcAft>
                <a:spcPts val="0"/>
              </a:spcAft>
              <a:buSzPts val="2080"/>
              <a:buChar char="⚫"/>
            </a:pPr>
            <a:r>
              <a:rPr lang="en-IN" sz="2600"/>
              <a:t>It replaces a relation with a collection of smaller relations.</a:t>
            </a:r>
            <a:endParaRPr/>
          </a:p>
          <a:p>
            <a:pPr indent="-283464" lvl="0" marL="365760" rtl="0" algn="l">
              <a:lnSpc>
                <a:spcPct val="100000"/>
              </a:lnSpc>
              <a:spcBef>
                <a:spcPts val="600"/>
              </a:spcBef>
              <a:spcAft>
                <a:spcPts val="0"/>
              </a:spcAft>
              <a:buSzPts val="2080"/>
              <a:buChar char="⚫"/>
            </a:pPr>
            <a:r>
              <a:rPr lang="en-IN" sz="2600"/>
              <a:t>It breaks the table into multiple tables in a database.</a:t>
            </a:r>
            <a:endParaRPr/>
          </a:p>
          <a:p>
            <a:pPr indent="-283464" lvl="0" marL="365760" rtl="0" algn="l">
              <a:lnSpc>
                <a:spcPct val="100000"/>
              </a:lnSpc>
              <a:spcBef>
                <a:spcPts val="600"/>
              </a:spcBef>
              <a:spcAft>
                <a:spcPts val="0"/>
              </a:spcAft>
              <a:buSzPts val="2080"/>
              <a:buChar char="⚫"/>
            </a:pPr>
            <a:r>
              <a:rPr lang="en-IN" sz="2600"/>
              <a:t>It should always be lossless, because it confirms that the information in the original relation can be accurately reconstructed based on the decomposed relations.</a:t>
            </a:r>
            <a:endParaRPr/>
          </a:p>
          <a:p>
            <a:pPr indent="-283464" lvl="0" marL="365760" rtl="0" algn="l">
              <a:lnSpc>
                <a:spcPct val="100000"/>
              </a:lnSpc>
              <a:spcBef>
                <a:spcPts val="600"/>
              </a:spcBef>
              <a:spcAft>
                <a:spcPts val="0"/>
              </a:spcAft>
              <a:buSzPts val="2080"/>
              <a:buChar char="⚫"/>
            </a:pPr>
            <a:r>
              <a:rPr lang="en-IN" sz="2600"/>
              <a:t>If the relation has no proper decomposition, then it may lead to problems like loss of information. </a:t>
            </a:r>
            <a:endParaRPr sz="2600"/>
          </a:p>
          <a:p>
            <a:pPr indent="-283464" lvl="0" marL="365760" rtl="0" algn="l">
              <a:lnSpc>
                <a:spcPct val="100000"/>
              </a:lnSpc>
              <a:spcBef>
                <a:spcPts val="600"/>
              </a:spcBef>
              <a:spcAft>
                <a:spcPts val="0"/>
              </a:spcAft>
              <a:buSzPts val="2080"/>
              <a:buChar char="⚫"/>
            </a:pPr>
            <a:r>
              <a:rPr lang="en-IN" sz="2600"/>
              <a:t>Decomposition is used to eliminate some of the problems of bad design like anomalies, inconsistencies, and redundancy.</a:t>
            </a:r>
            <a:endParaRPr sz="2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idx="1" type="body"/>
          </p:nvPr>
        </p:nvSpPr>
        <p:spPr>
          <a:xfrm>
            <a:off x="1115616" y="260648"/>
            <a:ext cx="7818072" cy="5987752"/>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2560"/>
              <a:buNone/>
            </a:pPr>
            <a:r>
              <a:rPr b="1" lang="en-IN" u="sng"/>
              <a:t>4</a:t>
            </a:r>
            <a:r>
              <a:rPr b="1" baseline="30000" lang="en-IN" u="sng"/>
              <a:t>th</a:t>
            </a:r>
            <a:r>
              <a:rPr b="1" lang="en-IN" u="sng"/>
              <a:t> Normal Form</a:t>
            </a:r>
            <a:endParaRPr/>
          </a:p>
          <a:p>
            <a:pPr indent="-283464" lvl="0" marL="365760" rtl="0" algn="l">
              <a:lnSpc>
                <a:spcPct val="100000"/>
              </a:lnSpc>
              <a:spcBef>
                <a:spcPts val="600"/>
              </a:spcBef>
              <a:spcAft>
                <a:spcPts val="0"/>
              </a:spcAft>
              <a:buSzPts val="1920"/>
              <a:buChar char="⚫"/>
            </a:pPr>
            <a:r>
              <a:rPr lang="en-IN" sz="2400"/>
              <a:t>For a table to satisfy the Fourth Normal Form, it should satisfy the following two conditions:</a:t>
            </a:r>
            <a:endParaRPr/>
          </a:p>
          <a:p>
            <a:pPr indent="0" lvl="0" marL="82296" rtl="0" algn="l">
              <a:lnSpc>
                <a:spcPct val="100000"/>
              </a:lnSpc>
              <a:spcBef>
                <a:spcPts val="600"/>
              </a:spcBef>
              <a:spcAft>
                <a:spcPts val="0"/>
              </a:spcAft>
              <a:buSzPts val="1920"/>
              <a:buNone/>
            </a:pPr>
            <a:r>
              <a:t/>
            </a:r>
            <a:endParaRPr sz="2400"/>
          </a:p>
          <a:p>
            <a:pPr indent="-283464" lvl="0" marL="365760" rtl="0" algn="l">
              <a:lnSpc>
                <a:spcPct val="100000"/>
              </a:lnSpc>
              <a:spcBef>
                <a:spcPts val="600"/>
              </a:spcBef>
              <a:spcAft>
                <a:spcPts val="0"/>
              </a:spcAft>
              <a:buSzPts val="1920"/>
              <a:buChar char="⚫"/>
            </a:pPr>
            <a:r>
              <a:rPr lang="en-IN" sz="2400"/>
              <a:t>It should be in the </a:t>
            </a:r>
            <a:r>
              <a:rPr b="1" lang="en-IN" sz="2400"/>
              <a:t>Boyce-Codd Normal Form</a:t>
            </a:r>
            <a:r>
              <a:rPr lang="en-IN" sz="2400"/>
              <a:t>.</a:t>
            </a:r>
            <a:endParaRPr/>
          </a:p>
          <a:p>
            <a:pPr indent="0" lvl="0" marL="82296" rtl="0" algn="l">
              <a:lnSpc>
                <a:spcPct val="100000"/>
              </a:lnSpc>
              <a:spcBef>
                <a:spcPts val="600"/>
              </a:spcBef>
              <a:spcAft>
                <a:spcPts val="0"/>
              </a:spcAft>
              <a:buSzPts val="1920"/>
              <a:buNone/>
            </a:pPr>
            <a:r>
              <a:t/>
            </a:r>
            <a:endParaRPr sz="2400"/>
          </a:p>
          <a:p>
            <a:pPr indent="-283464" lvl="0" marL="365760" rtl="0" algn="l">
              <a:lnSpc>
                <a:spcPct val="100000"/>
              </a:lnSpc>
              <a:spcBef>
                <a:spcPts val="600"/>
              </a:spcBef>
              <a:spcAft>
                <a:spcPts val="0"/>
              </a:spcAft>
              <a:buSzPts val="1920"/>
              <a:buChar char="⚫"/>
            </a:pPr>
            <a:r>
              <a:rPr lang="en-IN" sz="2400"/>
              <a:t>And, the table should not have any </a:t>
            </a:r>
            <a:r>
              <a:rPr b="1" lang="en-IN" sz="2400"/>
              <a:t>Multi-valued Dependency</a:t>
            </a:r>
            <a:r>
              <a:rPr lang="en-IN" sz="2400"/>
              <a:t>.ie 2 independent multivalued attributes should not be dependent on same key attribute.</a:t>
            </a:r>
            <a:endParaRPr/>
          </a:p>
          <a:p>
            <a:pPr indent="-120903" lvl="0" marL="365760" rtl="0" algn="l">
              <a:lnSpc>
                <a:spcPct val="100000"/>
              </a:lnSpc>
              <a:spcBef>
                <a:spcPts val="600"/>
              </a:spcBef>
              <a:spcAft>
                <a:spcPts val="0"/>
              </a:spcAft>
              <a:buSzPts val="256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idx="1" type="body"/>
          </p:nvPr>
        </p:nvSpPr>
        <p:spPr>
          <a:xfrm>
            <a:off x="1259632" y="260648"/>
            <a:ext cx="7498080" cy="4800600"/>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1920"/>
              <a:buNone/>
            </a:pPr>
            <a:r>
              <a:rPr b="1" lang="en-IN" sz="2400" u="sng"/>
              <a:t>What is Multi-valued Dependency?</a:t>
            </a:r>
            <a:endParaRPr sz="2400"/>
          </a:p>
          <a:p>
            <a:pPr indent="-161543" lvl="0" marL="365760" rtl="0" algn="l">
              <a:lnSpc>
                <a:spcPct val="100000"/>
              </a:lnSpc>
              <a:spcBef>
                <a:spcPts val="600"/>
              </a:spcBef>
              <a:spcAft>
                <a:spcPts val="0"/>
              </a:spcAft>
              <a:buSzPts val="1920"/>
              <a:buNone/>
            </a:pPr>
            <a:r>
              <a:t/>
            </a:r>
            <a:endParaRPr sz="2400"/>
          </a:p>
          <a:p>
            <a:pPr indent="-283464" lvl="0" marL="365760" rtl="0" algn="l">
              <a:lnSpc>
                <a:spcPct val="100000"/>
              </a:lnSpc>
              <a:spcBef>
                <a:spcPts val="600"/>
              </a:spcBef>
              <a:spcAft>
                <a:spcPts val="0"/>
              </a:spcAft>
              <a:buSzPts val="1920"/>
              <a:buChar char="⚫"/>
            </a:pPr>
            <a:r>
              <a:rPr lang="en-IN" sz="2400"/>
              <a:t>A table is said to have multi-valued dependency, if the following conditions are true,</a:t>
            </a:r>
            <a:endParaRPr/>
          </a:p>
          <a:p>
            <a:pPr indent="0" lvl="0" marL="82296" rtl="0" algn="l">
              <a:lnSpc>
                <a:spcPct val="100000"/>
              </a:lnSpc>
              <a:spcBef>
                <a:spcPts val="600"/>
              </a:spcBef>
              <a:spcAft>
                <a:spcPts val="0"/>
              </a:spcAft>
              <a:buSzPts val="1920"/>
              <a:buNone/>
            </a:pPr>
            <a:r>
              <a:t/>
            </a:r>
            <a:endParaRPr sz="2400"/>
          </a:p>
          <a:p>
            <a:pPr indent="-283464" lvl="0" marL="365760" rtl="0" algn="l">
              <a:lnSpc>
                <a:spcPct val="100000"/>
              </a:lnSpc>
              <a:spcBef>
                <a:spcPts val="600"/>
              </a:spcBef>
              <a:spcAft>
                <a:spcPts val="0"/>
              </a:spcAft>
              <a:buSzPts val="1920"/>
              <a:buChar char="⚫"/>
            </a:pPr>
            <a:r>
              <a:rPr lang="en-IN" sz="2400"/>
              <a:t>For a dependency A → B, if for a single value of A, multiple value of B exists, then the table may have multi-valued dependency.</a:t>
            </a:r>
            <a:endParaRPr/>
          </a:p>
          <a:p>
            <a:pPr indent="-120903" lvl="0" marL="365760" rtl="0" algn="l">
              <a:lnSpc>
                <a:spcPct val="100000"/>
              </a:lnSpc>
              <a:spcBef>
                <a:spcPts val="600"/>
              </a:spcBef>
              <a:spcAft>
                <a:spcPts val="0"/>
              </a:spcAft>
              <a:buSzPts val="256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graphicFrame>
        <p:nvGraphicFramePr>
          <p:cNvPr id="327" name="Google Shape;327;p42"/>
          <p:cNvGraphicFramePr/>
          <p:nvPr/>
        </p:nvGraphicFramePr>
        <p:xfrm>
          <a:off x="1475656" y="260648"/>
          <a:ext cx="3000000" cy="3000000"/>
        </p:xfrm>
        <a:graphic>
          <a:graphicData uri="http://schemas.openxmlformats.org/drawingml/2006/table">
            <a:tbl>
              <a:tblPr bandRow="1" firstCol="1" firstRow="1">
                <a:noFill/>
                <a:tableStyleId>{33BE761D-BAEE-48B1-9286-2A016B734FC8}</a:tableStyleId>
              </a:tblPr>
              <a:tblGrid>
                <a:gridCol w="908900"/>
                <a:gridCol w="1194400"/>
                <a:gridCol w="1857125"/>
              </a:tblGrid>
              <a:tr h="547250">
                <a:tc>
                  <a:txBody>
                    <a:bodyPr/>
                    <a:lstStyle/>
                    <a:p>
                      <a:pPr indent="0" lvl="0" marL="0" marR="0" rtl="0" algn="ctr">
                        <a:lnSpc>
                          <a:spcPct val="115000"/>
                        </a:lnSpc>
                        <a:spcBef>
                          <a:spcPts val="0"/>
                        </a:spcBef>
                        <a:spcAft>
                          <a:spcPts val="0"/>
                        </a:spcAft>
                        <a:buNone/>
                      </a:pPr>
                      <a:r>
                        <a:rPr lang="en-IN" sz="1600" u="none" cap="none" strike="noStrike"/>
                        <a:t>s_id</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course</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hobby</a:t>
                      </a:r>
                      <a:endParaRPr sz="1600" u="none" cap="none" strike="noStrike">
                        <a:latin typeface="Calibri"/>
                        <a:ea typeface="Calibri"/>
                        <a:cs typeface="Calibri"/>
                        <a:sym typeface="Calibri"/>
                      </a:endParaRPr>
                    </a:p>
                  </a:txBody>
                  <a:tcPr marT="76200" marB="76200" marR="76200" marL="76200"/>
                </a:tc>
              </a:tr>
              <a:tr h="547250">
                <a:tc>
                  <a:txBody>
                    <a:bodyPr/>
                    <a:lstStyle/>
                    <a:p>
                      <a:pPr indent="0" lvl="0" marL="0" marR="0" rtl="0" algn="ctr">
                        <a:lnSpc>
                          <a:spcPct val="115000"/>
                        </a:lnSpc>
                        <a:spcBef>
                          <a:spcPts val="0"/>
                        </a:spcBef>
                        <a:spcAft>
                          <a:spcPts val="0"/>
                        </a:spcAft>
                        <a:buNone/>
                      </a:pPr>
                      <a:r>
                        <a:rPr lang="en-IN" sz="1600" u="none" cap="none" strike="noStrike"/>
                        <a:t>1</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Science</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Cricket</a:t>
                      </a:r>
                      <a:endParaRPr sz="1600" u="none" cap="none" strike="noStrike">
                        <a:latin typeface="Calibri"/>
                        <a:ea typeface="Calibri"/>
                        <a:cs typeface="Calibri"/>
                        <a:sym typeface="Calibri"/>
                      </a:endParaRPr>
                    </a:p>
                  </a:txBody>
                  <a:tcPr marT="76200" marB="76200" marR="76200" marL="76200"/>
                </a:tc>
              </a:tr>
              <a:tr h="547250">
                <a:tc>
                  <a:txBody>
                    <a:bodyPr/>
                    <a:lstStyle/>
                    <a:p>
                      <a:pPr indent="0" lvl="0" marL="0" marR="0" rtl="0" algn="ctr">
                        <a:lnSpc>
                          <a:spcPct val="115000"/>
                        </a:lnSpc>
                        <a:spcBef>
                          <a:spcPts val="0"/>
                        </a:spcBef>
                        <a:spcAft>
                          <a:spcPts val="0"/>
                        </a:spcAft>
                        <a:buNone/>
                      </a:pPr>
                      <a:r>
                        <a:rPr lang="en-IN" sz="1600" u="none" cap="none" strike="noStrike"/>
                        <a:t>1</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Maths</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Hockey</a:t>
                      </a:r>
                      <a:endParaRPr sz="1600" u="none" cap="none" strike="noStrike">
                        <a:latin typeface="Calibri"/>
                        <a:ea typeface="Calibri"/>
                        <a:cs typeface="Calibri"/>
                        <a:sym typeface="Calibri"/>
                      </a:endParaRPr>
                    </a:p>
                  </a:txBody>
                  <a:tcPr marT="76200" marB="76200" marR="76200" marL="76200"/>
                </a:tc>
              </a:tr>
              <a:tr h="547250">
                <a:tc>
                  <a:txBody>
                    <a:bodyPr/>
                    <a:lstStyle/>
                    <a:p>
                      <a:pPr indent="0" lvl="0" marL="0" marR="0" rtl="0" algn="ctr">
                        <a:lnSpc>
                          <a:spcPct val="115000"/>
                        </a:lnSpc>
                        <a:spcBef>
                          <a:spcPts val="0"/>
                        </a:spcBef>
                        <a:spcAft>
                          <a:spcPts val="0"/>
                        </a:spcAft>
                        <a:buNone/>
                      </a:pPr>
                      <a:r>
                        <a:rPr lang="en-IN" sz="1600" u="none" cap="none" strike="noStrike"/>
                        <a:t>2</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C#</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Cricket</a:t>
                      </a:r>
                      <a:endParaRPr sz="1600" u="none" cap="none" strike="noStrike">
                        <a:latin typeface="Calibri"/>
                        <a:ea typeface="Calibri"/>
                        <a:cs typeface="Calibri"/>
                        <a:sym typeface="Calibri"/>
                      </a:endParaRPr>
                    </a:p>
                  </a:txBody>
                  <a:tcPr marT="76200" marB="76200" marR="76200" marL="76200"/>
                </a:tc>
              </a:tr>
              <a:tr h="547250">
                <a:tc>
                  <a:txBody>
                    <a:bodyPr/>
                    <a:lstStyle/>
                    <a:p>
                      <a:pPr indent="0" lvl="0" marL="0" marR="0" rtl="0" algn="ctr">
                        <a:lnSpc>
                          <a:spcPct val="115000"/>
                        </a:lnSpc>
                        <a:spcBef>
                          <a:spcPts val="0"/>
                        </a:spcBef>
                        <a:spcAft>
                          <a:spcPts val="0"/>
                        </a:spcAft>
                        <a:buNone/>
                      </a:pPr>
                      <a:r>
                        <a:rPr lang="en-IN" sz="1600" u="none" cap="none" strike="noStrike"/>
                        <a:t>2</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Php</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Hockey</a:t>
                      </a:r>
                      <a:endParaRPr sz="1600" u="none" cap="none" strike="noStrike">
                        <a:latin typeface="Calibri"/>
                        <a:ea typeface="Calibri"/>
                        <a:cs typeface="Calibri"/>
                        <a:sym typeface="Calibri"/>
                      </a:endParaRPr>
                    </a:p>
                  </a:txBody>
                  <a:tcPr marT="76200" marB="76200" marR="76200" marL="76200"/>
                </a:tc>
              </a:tr>
            </a:tbl>
          </a:graphicData>
        </a:graphic>
      </p:graphicFrame>
      <p:sp>
        <p:nvSpPr>
          <p:cNvPr id="328" name="Google Shape;328;p42"/>
          <p:cNvSpPr/>
          <p:nvPr/>
        </p:nvSpPr>
        <p:spPr>
          <a:xfrm>
            <a:off x="1547664" y="3284982"/>
            <a:ext cx="7128792"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Gill Sans"/>
                <a:ea typeface="Gill Sans"/>
                <a:cs typeface="Gill Sans"/>
                <a:sym typeface="Gill Sans"/>
              </a:rPr>
              <a:t>As you can see in the table above, student with s_id 1 has opted for two courses, Science and Maths, and has two hobbies, Cricket and Hockey.</a:t>
            </a:r>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400">
                <a:solidFill>
                  <a:schemeClr val="dk1"/>
                </a:solidFill>
                <a:latin typeface="Gill Sans"/>
                <a:ea typeface="Gill Sans"/>
                <a:cs typeface="Gill Sans"/>
                <a:sym typeface="Gill Sans"/>
              </a:rPr>
              <a:t>Well the two records for student with s_id 1, will give rise to two more records, as shown below, because for one student, two hobbies exists, hence along with both the courses, these hobbies should be speci</a:t>
            </a:r>
            <a:r>
              <a:rPr lang="en-IN" sz="1800">
                <a:solidFill>
                  <a:schemeClr val="dk1"/>
                </a:solidFill>
                <a:latin typeface="Gill Sans"/>
                <a:ea typeface="Gill Sans"/>
                <a:cs typeface="Gill Sans"/>
                <a:sym typeface="Gill Sans"/>
              </a:rPr>
              <a:t>fied.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aphicFrame>
        <p:nvGraphicFramePr>
          <p:cNvPr id="333" name="Google Shape;333;p43"/>
          <p:cNvGraphicFramePr/>
          <p:nvPr/>
        </p:nvGraphicFramePr>
        <p:xfrm>
          <a:off x="1331640" y="332656"/>
          <a:ext cx="3000000" cy="3000000"/>
        </p:xfrm>
        <a:graphic>
          <a:graphicData uri="http://schemas.openxmlformats.org/drawingml/2006/table">
            <a:tbl>
              <a:tblPr bandRow="1" firstCol="1" firstRow="1">
                <a:noFill/>
                <a:tableStyleId>{33BE761D-BAEE-48B1-9286-2A016B734FC8}</a:tableStyleId>
              </a:tblPr>
              <a:tblGrid>
                <a:gridCol w="1382025"/>
                <a:gridCol w="1852000"/>
                <a:gridCol w="2166550"/>
              </a:tblGrid>
              <a:tr h="590475">
                <a:tc>
                  <a:txBody>
                    <a:bodyPr/>
                    <a:lstStyle/>
                    <a:p>
                      <a:pPr indent="0" lvl="0" marL="0" marR="0" rtl="0" algn="ctr">
                        <a:lnSpc>
                          <a:spcPct val="115000"/>
                        </a:lnSpc>
                        <a:spcBef>
                          <a:spcPts val="0"/>
                        </a:spcBef>
                        <a:spcAft>
                          <a:spcPts val="0"/>
                        </a:spcAft>
                        <a:buNone/>
                      </a:pPr>
                      <a:r>
                        <a:rPr lang="en-IN" sz="1600" u="none" cap="none" strike="noStrike"/>
                        <a:t>s_id</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course</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hobby</a:t>
                      </a:r>
                      <a:endParaRPr sz="1600" u="none" cap="none" strike="noStrike">
                        <a:latin typeface="Calibri"/>
                        <a:ea typeface="Calibri"/>
                        <a:cs typeface="Calibri"/>
                        <a:sym typeface="Calibri"/>
                      </a:endParaRPr>
                    </a:p>
                  </a:txBody>
                  <a:tcPr marT="76200" marB="76200" marR="76200" marL="76200"/>
                </a:tc>
              </a:tr>
              <a:tr h="590475">
                <a:tc>
                  <a:txBody>
                    <a:bodyPr/>
                    <a:lstStyle/>
                    <a:p>
                      <a:pPr indent="0" lvl="0" marL="0" marR="0" rtl="0" algn="ctr">
                        <a:lnSpc>
                          <a:spcPct val="115000"/>
                        </a:lnSpc>
                        <a:spcBef>
                          <a:spcPts val="0"/>
                        </a:spcBef>
                        <a:spcAft>
                          <a:spcPts val="0"/>
                        </a:spcAft>
                        <a:buNone/>
                      </a:pPr>
                      <a:r>
                        <a:rPr lang="en-IN" sz="1600" u="none" cap="none" strike="noStrike"/>
                        <a:t>1</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Science</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Cricket</a:t>
                      </a:r>
                      <a:endParaRPr sz="1600" u="none" cap="none" strike="noStrike">
                        <a:latin typeface="Calibri"/>
                        <a:ea typeface="Calibri"/>
                        <a:cs typeface="Calibri"/>
                        <a:sym typeface="Calibri"/>
                      </a:endParaRPr>
                    </a:p>
                  </a:txBody>
                  <a:tcPr marT="76200" marB="76200" marR="76200" marL="76200"/>
                </a:tc>
              </a:tr>
              <a:tr h="590475">
                <a:tc>
                  <a:txBody>
                    <a:bodyPr/>
                    <a:lstStyle/>
                    <a:p>
                      <a:pPr indent="0" lvl="0" marL="0" marR="0" rtl="0" algn="ctr">
                        <a:lnSpc>
                          <a:spcPct val="115000"/>
                        </a:lnSpc>
                        <a:spcBef>
                          <a:spcPts val="0"/>
                        </a:spcBef>
                        <a:spcAft>
                          <a:spcPts val="0"/>
                        </a:spcAft>
                        <a:buNone/>
                      </a:pPr>
                      <a:r>
                        <a:rPr lang="en-IN" sz="1600" u="none" cap="none" strike="noStrike"/>
                        <a:t>1</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Maths</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Hockey</a:t>
                      </a:r>
                      <a:endParaRPr sz="1600" u="none" cap="none" strike="noStrike">
                        <a:latin typeface="Calibri"/>
                        <a:ea typeface="Calibri"/>
                        <a:cs typeface="Calibri"/>
                        <a:sym typeface="Calibri"/>
                      </a:endParaRPr>
                    </a:p>
                  </a:txBody>
                  <a:tcPr marT="76200" marB="76200" marR="76200" marL="76200"/>
                </a:tc>
              </a:tr>
              <a:tr h="590475">
                <a:tc>
                  <a:txBody>
                    <a:bodyPr/>
                    <a:lstStyle/>
                    <a:p>
                      <a:pPr indent="0" lvl="0" marL="0" marR="0" rtl="0" algn="ctr">
                        <a:lnSpc>
                          <a:spcPct val="115000"/>
                        </a:lnSpc>
                        <a:spcBef>
                          <a:spcPts val="0"/>
                        </a:spcBef>
                        <a:spcAft>
                          <a:spcPts val="0"/>
                        </a:spcAft>
                        <a:buNone/>
                      </a:pPr>
                      <a:r>
                        <a:rPr lang="en-IN" sz="1600" u="none" cap="none" strike="noStrike"/>
                        <a:t>1</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Science</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Hockey</a:t>
                      </a:r>
                      <a:endParaRPr sz="1600" u="none" cap="none" strike="noStrike">
                        <a:latin typeface="Calibri"/>
                        <a:ea typeface="Calibri"/>
                        <a:cs typeface="Calibri"/>
                        <a:sym typeface="Calibri"/>
                      </a:endParaRPr>
                    </a:p>
                  </a:txBody>
                  <a:tcPr marT="76200" marB="76200" marR="76200" marL="76200"/>
                </a:tc>
              </a:tr>
              <a:tr h="590475">
                <a:tc>
                  <a:txBody>
                    <a:bodyPr/>
                    <a:lstStyle/>
                    <a:p>
                      <a:pPr indent="0" lvl="0" marL="0" marR="0" rtl="0" algn="ctr">
                        <a:lnSpc>
                          <a:spcPct val="115000"/>
                        </a:lnSpc>
                        <a:spcBef>
                          <a:spcPts val="0"/>
                        </a:spcBef>
                        <a:spcAft>
                          <a:spcPts val="0"/>
                        </a:spcAft>
                        <a:buNone/>
                      </a:pPr>
                      <a:r>
                        <a:rPr lang="en-IN" sz="1600" u="none" cap="none" strike="noStrike"/>
                        <a:t>1</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Maths</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ctr">
                        <a:lnSpc>
                          <a:spcPct val="115000"/>
                        </a:lnSpc>
                        <a:spcBef>
                          <a:spcPts val="0"/>
                        </a:spcBef>
                        <a:spcAft>
                          <a:spcPts val="0"/>
                        </a:spcAft>
                        <a:buNone/>
                      </a:pPr>
                      <a:r>
                        <a:rPr lang="en-IN" sz="1600" u="none" cap="none" strike="noStrike"/>
                        <a:t>Cricket</a:t>
                      </a:r>
                      <a:endParaRPr sz="1600" u="none" cap="none" strike="noStrike">
                        <a:latin typeface="Calibri"/>
                        <a:ea typeface="Calibri"/>
                        <a:cs typeface="Calibri"/>
                        <a:sym typeface="Calibri"/>
                      </a:endParaRPr>
                    </a:p>
                  </a:txBody>
                  <a:tcPr marT="76200" marB="76200" marR="76200" marL="76200"/>
                </a:tc>
              </a:tr>
            </a:tbl>
          </a:graphicData>
        </a:graphic>
      </p:graphicFrame>
      <p:sp>
        <p:nvSpPr>
          <p:cNvPr id="334" name="Google Shape;334;p43"/>
          <p:cNvSpPr/>
          <p:nvPr/>
        </p:nvSpPr>
        <p:spPr>
          <a:xfrm>
            <a:off x="-2485" y="3840233"/>
            <a:ext cx="9157379" cy="193899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Gill Sans"/>
              <a:buNone/>
            </a:pPr>
            <a:r>
              <a:rPr b="0" i="0" lang="en-IN" sz="2400" u="none" cap="none" strike="noStrike">
                <a:solidFill>
                  <a:schemeClr val="dk1"/>
                </a:solidFill>
                <a:latin typeface="Gill Sans"/>
                <a:ea typeface="Gill Sans"/>
                <a:cs typeface="Gill Sans"/>
                <a:sym typeface="Gill Sans"/>
              </a:rPr>
              <a:t>            And, in the table above, there is no relationship between the </a:t>
            </a:r>
            <a:endParaRPr/>
          </a:p>
          <a:p>
            <a:pPr indent="0" lvl="0" marL="0" marR="0" rtl="0" algn="l">
              <a:lnSpc>
                <a:spcPct val="100000"/>
              </a:lnSpc>
              <a:spcBef>
                <a:spcPts val="0"/>
              </a:spcBef>
              <a:spcAft>
                <a:spcPts val="0"/>
              </a:spcAft>
              <a:buClr>
                <a:schemeClr val="dk1"/>
              </a:buClr>
              <a:buSzPts val="2400"/>
              <a:buFont typeface="Gill Sans"/>
              <a:buNone/>
            </a:pPr>
            <a:r>
              <a:rPr b="0" i="0" lang="en-IN" sz="2400" u="none" cap="none" strike="noStrike">
                <a:solidFill>
                  <a:schemeClr val="dk1"/>
                </a:solidFill>
                <a:latin typeface="Gill Sans"/>
                <a:ea typeface="Gill Sans"/>
                <a:cs typeface="Gill Sans"/>
                <a:sym typeface="Gill Sans"/>
              </a:rPr>
              <a:t>            Columns</a:t>
            </a:r>
            <a:r>
              <a:rPr b="0" i="0" lang="en-IN" sz="2400" u="none" cap="none" strike="noStrike">
                <a:solidFill>
                  <a:schemeClr val="dk1"/>
                </a:solidFill>
                <a:latin typeface="Gill Sans"/>
                <a:ea typeface="Gill Sans"/>
                <a:cs typeface="Gill Sans"/>
                <a:sym typeface="Gill Sans"/>
              </a:rPr>
              <a:t> </a:t>
            </a:r>
            <a:r>
              <a:rPr b="0" i="0" lang="en-IN" sz="2400" u="none" cap="none" strike="noStrike">
                <a:solidFill>
                  <a:schemeClr val="dk1"/>
                </a:solidFill>
                <a:latin typeface="Gill Sans"/>
                <a:ea typeface="Gill Sans"/>
                <a:cs typeface="Gill Sans"/>
                <a:sym typeface="Gill Sans"/>
              </a:rPr>
              <a:t>course and hobby. </a:t>
            </a:r>
            <a:endParaRPr/>
          </a:p>
          <a:p>
            <a:pPr indent="0" lvl="0" marL="0" marR="0" rtl="0" algn="l">
              <a:lnSpc>
                <a:spcPct val="100000"/>
              </a:lnSpc>
              <a:spcBef>
                <a:spcPts val="0"/>
              </a:spcBef>
              <a:spcAft>
                <a:spcPts val="0"/>
              </a:spcAft>
              <a:buClr>
                <a:schemeClr val="dk1"/>
              </a:buClr>
              <a:buSzPts val="2400"/>
              <a:buFont typeface="Gill Sans"/>
              <a:buNone/>
            </a:pPr>
            <a:r>
              <a:rPr lang="en-IN" sz="2400">
                <a:solidFill>
                  <a:schemeClr val="dk1"/>
                </a:solidFill>
                <a:latin typeface="Gill Sans"/>
                <a:ea typeface="Gill Sans"/>
                <a:cs typeface="Gill Sans"/>
                <a:sym typeface="Gill Sans"/>
              </a:rPr>
              <a:t>            </a:t>
            </a:r>
            <a:r>
              <a:rPr b="0" i="0" lang="en-IN" sz="2400" u="none" cap="none" strike="noStrike">
                <a:solidFill>
                  <a:schemeClr val="dk1"/>
                </a:solidFill>
                <a:latin typeface="Gill Sans"/>
                <a:ea typeface="Gill Sans"/>
                <a:cs typeface="Gill Sans"/>
                <a:sym typeface="Gill Sans"/>
              </a:rPr>
              <a:t>They are independent of each other.</a:t>
            </a:r>
            <a:endParaRPr/>
          </a:p>
          <a:p>
            <a:pPr indent="0" lvl="0" marL="0" marR="0" rtl="0" algn="l">
              <a:lnSpc>
                <a:spcPct val="100000"/>
              </a:lnSpc>
              <a:spcBef>
                <a:spcPts val="0"/>
              </a:spcBef>
              <a:spcAft>
                <a:spcPts val="0"/>
              </a:spcAft>
              <a:buClr>
                <a:schemeClr val="dk1"/>
              </a:buClr>
              <a:buSzPts val="2400"/>
              <a:buFont typeface="Gill Sans"/>
              <a:buNone/>
            </a:pPr>
            <a:r>
              <a:rPr b="0" i="0" lang="en-IN" sz="2400" u="none" cap="none" strike="noStrike">
                <a:solidFill>
                  <a:schemeClr val="dk1"/>
                </a:solidFill>
                <a:latin typeface="Gill Sans"/>
                <a:ea typeface="Gill Sans"/>
                <a:cs typeface="Gill Sans"/>
                <a:sym typeface="Gill Sans"/>
              </a:rPr>
              <a:t>            So there is multi-value dependency, which leads to un-necessary</a:t>
            </a:r>
            <a:endParaRPr/>
          </a:p>
          <a:p>
            <a:pPr indent="0" lvl="0" marL="0" marR="0" rtl="0" algn="l">
              <a:lnSpc>
                <a:spcPct val="100000"/>
              </a:lnSpc>
              <a:spcBef>
                <a:spcPts val="0"/>
              </a:spcBef>
              <a:spcAft>
                <a:spcPts val="0"/>
              </a:spcAft>
              <a:buClr>
                <a:schemeClr val="dk1"/>
              </a:buClr>
              <a:buSzPts val="2400"/>
              <a:buFont typeface="Gill Sans"/>
              <a:buNone/>
            </a:pPr>
            <a:r>
              <a:rPr lang="en-IN" sz="2400">
                <a:solidFill>
                  <a:schemeClr val="dk1"/>
                </a:solidFill>
                <a:latin typeface="Gill Sans"/>
                <a:ea typeface="Gill Sans"/>
                <a:cs typeface="Gill Sans"/>
                <a:sym typeface="Gill Sans"/>
              </a:rPr>
              <a:t>            </a:t>
            </a:r>
            <a:r>
              <a:rPr b="0" i="0" lang="en-IN" sz="2400" u="none" cap="none" strike="noStrike">
                <a:solidFill>
                  <a:schemeClr val="dk1"/>
                </a:solidFill>
                <a:latin typeface="Gill Sans"/>
                <a:ea typeface="Gill Sans"/>
                <a:cs typeface="Gill Sans"/>
                <a:sym typeface="Gill Sans"/>
              </a:rPr>
              <a:t> repetition of data and other anomalies as well.</a:t>
            </a:r>
            <a:endParaRPr b="0" i="0" sz="2400" u="none" cap="none" strike="noStrike">
              <a:solidFill>
                <a:schemeClr val="dk1"/>
              </a:solidFill>
              <a:latin typeface="Gill Sans"/>
              <a:ea typeface="Gill Sans"/>
              <a:cs typeface="Gill Sans"/>
              <a:sym typeface="Gill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4"/>
          <p:cNvSpPr txBox="1"/>
          <p:nvPr>
            <p:ph idx="1" type="body"/>
          </p:nvPr>
        </p:nvSpPr>
        <p:spPr>
          <a:xfrm>
            <a:off x="1331640" y="116632"/>
            <a:ext cx="7602048" cy="6131768"/>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1920"/>
              <a:buNone/>
            </a:pPr>
            <a:r>
              <a:rPr b="1" lang="en-IN" sz="2400" u="sng"/>
              <a:t>How to satisfy 4th Normal Form?</a:t>
            </a:r>
            <a:endParaRPr b="1" sz="2400"/>
          </a:p>
          <a:p>
            <a:pPr indent="0" lvl="0" marL="82296" rtl="0" algn="l">
              <a:lnSpc>
                <a:spcPct val="100000"/>
              </a:lnSpc>
              <a:spcBef>
                <a:spcPts val="600"/>
              </a:spcBef>
              <a:spcAft>
                <a:spcPts val="0"/>
              </a:spcAft>
              <a:buSzPts val="1920"/>
              <a:buNone/>
            </a:pPr>
            <a:r>
              <a:rPr lang="en-IN" sz="2400"/>
              <a:t>To make the above relation satisfy the 4th normal form, we can decompose the</a:t>
            </a:r>
            <a:endParaRPr/>
          </a:p>
          <a:p>
            <a:pPr indent="0" lvl="0" marL="82296" rtl="0" algn="l">
              <a:lnSpc>
                <a:spcPct val="100000"/>
              </a:lnSpc>
              <a:spcBef>
                <a:spcPts val="600"/>
              </a:spcBef>
              <a:spcAft>
                <a:spcPts val="0"/>
              </a:spcAft>
              <a:buSzPts val="1920"/>
              <a:buNone/>
            </a:pPr>
            <a:r>
              <a:rPr lang="en-IN" sz="2400"/>
              <a:t> table into 2 tables.</a:t>
            </a:r>
            <a:endParaRPr/>
          </a:p>
        </p:txBody>
      </p:sp>
      <p:graphicFrame>
        <p:nvGraphicFramePr>
          <p:cNvPr id="340" name="Google Shape;340;p44"/>
          <p:cNvGraphicFramePr/>
          <p:nvPr/>
        </p:nvGraphicFramePr>
        <p:xfrm>
          <a:off x="1547664" y="1916830"/>
          <a:ext cx="3000000" cy="3000000"/>
        </p:xfrm>
        <a:graphic>
          <a:graphicData uri="http://schemas.openxmlformats.org/drawingml/2006/table">
            <a:tbl>
              <a:tblPr bandRow="1" firstCol="1" firstRow="1">
                <a:noFill/>
                <a:tableStyleId>{33BE761D-BAEE-48B1-9286-2A016B734FC8}</a:tableStyleId>
              </a:tblPr>
              <a:tblGrid>
                <a:gridCol w="3456375"/>
                <a:gridCol w="3456375"/>
              </a:tblGrid>
              <a:tr h="691275">
                <a:tc>
                  <a:txBody>
                    <a:bodyPr/>
                    <a:lstStyle/>
                    <a:p>
                      <a:pPr indent="0" lvl="0" marL="0" marR="0" rtl="0" algn="l">
                        <a:lnSpc>
                          <a:spcPct val="115000"/>
                        </a:lnSpc>
                        <a:spcBef>
                          <a:spcPts val="0"/>
                        </a:spcBef>
                        <a:spcAft>
                          <a:spcPts val="0"/>
                        </a:spcAft>
                        <a:buNone/>
                      </a:pPr>
                      <a:r>
                        <a:rPr lang="en-IN" sz="1600" u="none" cap="none" strike="noStrike"/>
                        <a:t>s_id</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l">
                        <a:lnSpc>
                          <a:spcPct val="115000"/>
                        </a:lnSpc>
                        <a:spcBef>
                          <a:spcPts val="0"/>
                        </a:spcBef>
                        <a:spcAft>
                          <a:spcPts val="0"/>
                        </a:spcAft>
                        <a:buNone/>
                      </a:pPr>
                      <a:r>
                        <a:rPr lang="en-IN" sz="1600" u="none" cap="none" strike="noStrike"/>
                        <a:t>course</a:t>
                      </a:r>
                      <a:endParaRPr sz="1600" u="none" cap="none" strike="noStrike">
                        <a:latin typeface="Calibri"/>
                        <a:ea typeface="Calibri"/>
                        <a:cs typeface="Calibri"/>
                        <a:sym typeface="Calibri"/>
                      </a:endParaRPr>
                    </a:p>
                  </a:txBody>
                  <a:tcPr marT="76200" marB="76200" marR="76200" marL="76200"/>
                </a:tc>
              </a:tr>
              <a:tr h="691275">
                <a:tc>
                  <a:txBody>
                    <a:bodyPr/>
                    <a:lstStyle/>
                    <a:p>
                      <a:pPr indent="0" lvl="0" marL="0" marR="0" rtl="0" algn="l">
                        <a:lnSpc>
                          <a:spcPct val="115000"/>
                        </a:lnSpc>
                        <a:spcBef>
                          <a:spcPts val="0"/>
                        </a:spcBef>
                        <a:spcAft>
                          <a:spcPts val="0"/>
                        </a:spcAft>
                        <a:buNone/>
                      </a:pPr>
                      <a:r>
                        <a:rPr lang="en-IN" sz="1600" u="none" cap="none" strike="noStrike"/>
                        <a:t>1</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l">
                        <a:lnSpc>
                          <a:spcPct val="115000"/>
                        </a:lnSpc>
                        <a:spcBef>
                          <a:spcPts val="0"/>
                        </a:spcBef>
                        <a:spcAft>
                          <a:spcPts val="0"/>
                        </a:spcAft>
                        <a:buNone/>
                      </a:pPr>
                      <a:r>
                        <a:rPr lang="en-IN" sz="1600" u="none" cap="none" strike="noStrike"/>
                        <a:t>Science</a:t>
                      </a:r>
                      <a:endParaRPr sz="1600" u="none" cap="none" strike="noStrike">
                        <a:latin typeface="Calibri"/>
                        <a:ea typeface="Calibri"/>
                        <a:cs typeface="Calibri"/>
                        <a:sym typeface="Calibri"/>
                      </a:endParaRPr>
                    </a:p>
                  </a:txBody>
                  <a:tcPr marT="76200" marB="76200" marR="76200" marL="76200"/>
                </a:tc>
              </a:tr>
              <a:tr h="691275">
                <a:tc>
                  <a:txBody>
                    <a:bodyPr/>
                    <a:lstStyle/>
                    <a:p>
                      <a:pPr indent="0" lvl="0" marL="0" marR="0" rtl="0" algn="l">
                        <a:lnSpc>
                          <a:spcPct val="115000"/>
                        </a:lnSpc>
                        <a:spcBef>
                          <a:spcPts val="0"/>
                        </a:spcBef>
                        <a:spcAft>
                          <a:spcPts val="0"/>
                        </a:spcAft>
                        <a:buNone/>
                      </a:pPr>
                      <a:r>
                        <a:rPr lang="en-IN" sz="1600" u="none" cap="none" strike="noStrike"/>
                        <a:t>1</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l">
                        <a:lnSpc>
                          <a:spcPct val="115000"/>
                        </a:lnSpc>
                        <a:spcBef>
                          <a:spcPts val="0"/>
                        </a:spcBef>
                        <a:spcAft>
                          <a:spcPts val="0"/>
                        </a:spcAft>
                        <a:buNone/>
                      </a:pPr>
                      <a:r>
                        <a:rPr lang="en-IN" sz="1600" u="none" cap="none" strike="noStrike"/>
                        <a:t>Maths</a:t>
                      </a:r>
                      <a:endParaRPr sz="1600" u="none" cap="none" strike="noStrike">
                        <a:latin typeface="Calibri"/>
                        <a:ea typeface="Calibri"/>
                        <a:cs typeface="Calibri"/>
                        <a:sym typeface="Calibri"/>
                      </a:endParaRPr>
                    </a:p>
                  </a:txBody>
                  <a:tcPr marT="76200" marB="76200" marR="76200" marL="76200"/>
                </a:tc>
              </a:tr>
              <a:tr h="691275">
                <a:tc>
                  <a:txBody>
                    <a:bodyPr/>
                    <a:lstStyle/>
                    <a:p>
                      <a:pPr indent="0" lvl="0" marL="0" marR="0" rtl="0" algn="l">
                        <a:lnSpc>
                          <a:spcPct val="115000"/>
                        </a:lnSpc>
                        <a:spcBef>
                          <a:spcPts val="0"/>
                        </a:spcBef>
                        <a:spcAft>
                          <a:spcPts val="0"/>
                        </a:spcAft>
                        <a:buNone/>
                      </a:pPr>
                      <a:r>
                        <a:rPr lang="en-IN" sz="1600" u="none" cap="none" strike="noStrike"/>
                        <a:t>2</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l">
                        <a:lnSpc>
                          <a:spcPct val="115000"/>
                        </a:lnSpc>
                        <a:spcBef>
                          <a:spcPts val="0"/>
                        </a:spcBef>
                        <a:spcAft>
                          <a:spcPts val="0"/>
                        </a:spcAft>
                        <a:buNone/>
                      </a:pPr>
                      <a:r>
                        <a:rPr lang="en-IN" sz="1600" u="none" cap="none" strike="noStrike"/>
                        <a:t>C#</a:t>
                      </a:r>
                      <a:endParaRPr sz="1600" u="none" cap="none" strike="noStrike">
                        <a:latin typeface="Calibri"/>
                        <a:ea typeface="Calibri"/>
                        <a:cs typeface="Calibri"/>
                        <a:sym typeface="Calibri"/>
                      </a:endParaRPr>
                    </a:p>
                  </a:txBody>
                  <a:tcPr marT="76200" marB="76200" marR="76200" marL="76200"/>
                </a:tc>
              </a:tr>
              <a:tr h="691275">
                <a:tc>
                  <a:txBody>
                    <a:bodyPr/>
                    <a:lstStyle/>
                    <a:p>
                      <a:pPr indent="0" lvl="0" marL="0" marR="0" rtl="0" algn="l">
                        <a:lnSpc>
                          <a:spcPct val="115000"/>
                        </a:lnSpc>
                        <a:spcBef>
                          <a:spcPts val="0"/>
                        </a:spcBef>
                        <a:spcAft>
                          <a:spcPts val="0"/>
                        </a:spcAft>
                        <a:buNone/>
                      </a:pPr>
                      <a:r>
                        <a:rPr lang="en-IN" sz="1600" u="none" cap="none" strike="noStrike"/>
                        <a:t>2</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l">
                        <a:lnSpc>
                          <a:spcPct val="115000"/>
                        </a:lnSpc>
                        <a:spcBef>
                          <a:spcPts val="0"/>
                        </a:spcBef>
                        <a:spcAft>
                          <a:spcPts val="0"/>
                        </a:spcAft>
                        <a:buNone/>
                      </a:pPr>
                      <a:r>
                        <a:rPr lang="en-IN" sz="1600" u="none" cap="none" strike="noStrike"/>
                        <a:t>Php</a:t>
                      </a:r>
                      <a:endParaRPr sz="1600" u="none" cap="none" strike="noStrike">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aphicFrame>
        <p:nvGraphicFramePr>
          <p:cNvPr id="345" name="Google Shape;345;p45"/>
          <p:cNvGraphicFramePr/>
          <p:nvPr/>
        </p:nvGraphicFramePr>
        <p:xfrm>
          <a:off x="1619672" y="692695"/>
          <a:ext cx="3000000" cy="3000000"/>
        </p:xfrm>
        <a:graphic>
          <a:graphicData uri="http://schemas.openxmlformats.org/drawingml/2006/table">
            <a:tbl>
              <a:tblPr bandRow="1" firstCol="1" firstRow="1">
                <a:noFill/>
                <a:tableStyleId>{33BE761D-BAEE-48B1-9286-2A016B734FC8}</a:tableStyleId>
              </a:tblPr>
              <a:tblGrid>
                <a:gridCol w="3280350"/>
                <a:gridCol w="3280350"/>
              </a:tblGrid>
              <a:tr h="783925">
                <a:tc>
                  <a:txBody>
                    <a:bodyPr/>
                    <a:lstStyle/>
                    <a:p>
                      <a:pPr indent="0" lvl="0" marL="0" marR="0" rtl="0" algn="l">
                        <a:lnSpc>
                          <a:spcPct val="115000"/>
                        </a:lnSpc>
                        <a:spcBef>
                          <a:spcPts val="0"/>
                        </a:spcBef>
                        <a:spcAft>
                          <a:spcPts val="0"/>
                        </a:spcAft>
                        <a:buNone/>
                      </a:pPr>
                      <a:r>
                        <a:rPr lang="en-IN" sz="1600" u="none" cap="none" strike="noStrike"/>
                        <a:t>s_id</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l">
                        <a:lnSpc>
                          <a:spcPct val="115000"/>
                        </a:lnSpc>
                        <a:spcBef>
                          <a:spcPts val="0"/>
                        </a:spcBef>
                        <a:spcAft>
                          <a:spcPts val="0"/>
                        </a:spcAft>
                        <a:buNone/>
                      </a:pPr>
                      <a:r>
                        <a:rPr lang="en-IN" sz="1600" u="none" cap="none" strike="noStrike"/>
                        <a:t>hobby</a:t>
                      </a:r>
                      <a:endParaRPr sz="1600" u="none" cap="none" strike="noStrike">
                        <a:latin typeface="Calibri"/>
                        <a:ea typeface="Calibri"/>
                        <a:cs typeface="Calibri"/>
                        <a:sym typeface="Calibri"/>
                      </a:endParaRPr>
                    </a:p>
                  </a:txBody>
                  <a:tcPr marT="76200" marB="76200" marR="76200" marL="76200"/>
                </a:tc>
              </a:tr>
              <a:tr h="783925">
                <a:tc>
                  <a:txBody>
                    <a:bodyPr/>
                    <a:lstStyle/>
                    <a:p>
                      <a:pPr indent="0" lvl="0" marL="0" marR="0" rtl="0" algn="l">
                        <a:lnSpc>
                          <a:spcPct val="115000"/>
                        </a:lnSpc>
                        <a:spcBef>
                          <a:spcPts val="0"/>
                        </a:spcBef>
                        <a:spcAft>
                          <a:spcPts val="0"/>
                        </a:spcAft>
                        <a:buNone/>
                      </a:pPr>
                      <a:r>
                        <a:rPr lang="en-IN" sz="1600" u="none" cap="none" strike="noStrike"/>
                        <a:t>1</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l">
                        <a:lnSpc>
                          <a:spcPct val="115000"/>
                        </a:lnSpc>
                        <a:spcBef>
                          <a:spcPts val="0"/>
                        </a:spcBef>
                        <a:spcAft>
                          <a:spcPts val="0"/>
                        </a:spcAft>
                        <a:buNone/>
                      </a:pPr>
                      <a:r>
                        <a:rPr lang="en-IN" sz="1600" u="none" cap="none" strike="noStrike"/>
                        <a:t>Cricket</a:t>
                      </a:r>
                      <a:endParaRPr sz="1600" u="none" cap="none" strike="noStrike">
                        <a:latin typeface="Calibri"/>
                        <a:ea typeface="Calibri"/>
                        <a:cs typeface="Calibri"/>
                        <a:sym typeface="Calibri"/>
                      </a:endParaRPr>
                    </a:p>
                  </a:txBody>
                  <a:tcPr marT="76200" marB="76200" marR="76200" marL="76200"/>
                </a:tc>
              </a:tr>
              <a:tr h="783925">
                <a:tc>
                  <a:txBody>
                    <a:bodyPr/>
                    <a:lstStyle/>
                    <a:p>
                      <a:pPr indent="0" lvl="0" marL="0" marR="0" rtl="0" algn="l">
                        <a:lnSpc>
                          <a:spcPct val="115000"/>
                        </a:lnSpc>
                        <a:spcBef>
                          <a:spcPts val="0"/>
                        </a:spcBef>
                        <a:spcAft>
                          <a:spcPts val="0"/>
                        </a:spcAft>
                        <a:buNone/>
                      </a:pPr>
                      <a:r>
                        <a:rPr lang="en-IN" sz="1600" u="none" cap="none" strike="noStrike"/>
                        <a:t>1</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l">
                        <a:lnSpc>
                          <a:spcPct val="115000"/>
                        </a:lnSpc>
                        <a:spcBef>
                          <a:spcPts val="0"/>
                        </a:spcBef>
                        <a:spcAft>
                          <a:spcPts val="0"/>
                        </a:spcAft>
                        <a:buNone/>
                      </a:pPr>
                      <a:r>
                        <a:rPr lang="en-IN" sz="1600" u="none" cap="none" strike="noStrike"/>
                        <a:t>Hockey</a:t>
                      </a:r>
                      <a:endParaRPr sz="1600" u="none" cap="none" strike="noStrike">
                        <a:latin typeface="Calibri"/>
                        <a:ea typeface="Calibri"/>
                        <a:cs typeface="Calibri"/>
                        <a:sym typeface="Calibri"/>
                      </a:endParaRPr>
                    </a:p>
                  </a:txBody>
                  <a:tcPr marT="76200" marB="76200" marR="76200" marL="76200"/>
                </a:tc>
              </a:tr>
              <a:tr h="783925">
                <a:tc>
                  <a:txBody>
                    <a:bodyPr/>
                    <a:lstStyle/>
                    <a:p>
                      <a:pPr indent="0" lvl="0" marL="0" marR="0" rtl="0" algn="l">
                        <a:lnSpc>
                          <a:spcPct val="115000"/>
                        </a:lnSpc>
                        <a:spcBef>
                          <a:spcPts val="0"/>
                        </a:spcBef>
                        <a:spcAft>
                          <a:spcPts val="0"/>
                        </a:spcAft>
                        <a:buNone/>
                      </a:pPr>
                      <a:r>
                        <a:rPr lang="en-IN" sz="1600" u="none" cap="none" strike="noStrike"/>
                        <a:t>2</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l">
                        <a:lnSpc>
                          <a:spcPct val="115000"/>
                        </a:lnSpc>
                        <a:spcBef>
                          <a:spcPts val="0"/>
                        </a:spcBef>
                        <a:spcAft>
                          <a:spcPts val="0"/>
                        </a:spcAft>
                        <a:buNone/>
                      </a:pPr>
                      <a:r>
                        <a:rPr lang="en-IN" sz="1600" u="none" cap="none" strike="noStrike"/>
                        <a:t>Cricket</a:t>
                      </a:r>
                      <a:endParaRPr sz="1600" u="none" cap="none" strike="noStrike">
                        <a:latin typeface="Calibri"/>
                        <a:ea typeface="Calibri"/>
                        <a:cs typeface="Calibri"/>
                        <a:sym typeface="Calibri"/>
                      </a:endParaRPr>
                    </a:p>
                  </a:txBody>
                  <a:tcPr marT="76200" marB="76200" marR="76200" marL="76200"/>
                </a:tc>
              </a:tr>
              <a:tr h="783925">
                <a:tc>
                  <a:txBody>
                    <a:bodyPr/>
                    <a:lstStyle/>
                    <a:p>
                      <a:pPr indent="0" lvl="0" marL="0" marR="0" rtl="0" algn="l">
                        <a:lnSpc>
                          <a:spcPct val="115000"/>
                        </a:lnSpc>
                        <a:spcBef>
                          <a:spcPts val="0"/>
                        </a:spcBef>
                        <a:spcAft>
                          <a:spcPts val="0"/>
                        </a:spcAft>
                        <a:buNone/>
                      </a:pPr>
                      <a:r>
                        <a:rPr lang="en-IN" sz="1600" u="none" cap="none" strike="noStrike"/>
                        <a:t>2</a:t>
                      </a:r>
                      <a:endParaRPr sz="1600" u="none" cap="none" strike="noStrike">
                        <a:latin typeface="Calibri"/>
                        <a:ea typeface="Calibri"/>
                        <a:cs typeface="Calibri"/>
                        <a:sym typeface="Calibri"/>
                      </a:endParaRPr>
                    </a:p>
                  </a:txBody>
                  <a:tcPr marT="76200" marB="76200" marR="76200" marL="76200"/>
                </a:tc>
                <a:tc>
                  <a:txBody>
                    <a:bodyPr/>
                    <a:lstStyle/>
                    <a:p>
                      <a:pPr indent="0" lvl="0" marL="0" marR="0" rtl="0" algn="l">
                        <a:lnSpc>
                          <a:spcPct val="115000"/>
                        </a:lnSpc>
                        <a:spcBef>
                          <a:spcPts val="0"/>
                        </a:spcBef>
                        <a:spcAft>
                          <a:spcPts val="0"/>
                        </a:spcAft>
                        <a:buNone/>
                      </a:pPr>
                      <a:r>
                        <a:rPr lang="en-IN" sz="1600" u="none" cap="none" strike="noStrike"/>
                        <a:t>Hockey</a:t>
                      </a:r>
                      <a:endParaRPr sz="1600" u="none" cap="none" strike="noStrike">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idx="1" type="body"/>
          </p:nvPr>
        </p:nvSpPr>
        <p:spPr>
          <a:xfrm>
            <a:off x="1259632" y="260648"/>
            <a:ext cx="7674056" cy="5987752"/>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1920"/>
              <a:buNone/>
            </a:pPr>
            <a:r>
              <a:rPr b="1" lang="en-IN" sz="2400" u="sng"/>
              <a:t>5</a:t>
            </a:r>
            <a:r>
              <a:rPr b="1" baseline="30000" lang="en-IN" sz="2400" u="sng"/>
              <a:t>th</a:t>
            </a:r>
            <a:r>
              <a:rPr b="1" lang="en-IN" sz="2400" u="sng"/>
              <a:t> Normal Form</a:t>
            </a:r>
            <a:endParaRPr/>
          </a:p>
          <a:p>
            <a:pPr indent="0" lvl="0" marL="82296" rtl="0" algn="l">
              <a:lnSpc>
                <a:spcPct val="100000"/>
              </a:lnSpc>
              <a:spcBef>
                <a:spcPts val="600"/>
              </a:spcBef>
              <a:spcAft>
                <a:spcPts val="0"/>
              </a:spcAft>
              <a:buSzPts val="1920"/>
              <a:buNone/>
            </a:pPr>
            <a:r>
              <a:t/>
            </a:r>
            <a:endParaRPr sz="2400"/>
          </a:p>
          <a:p>
            <a:pPr indent="0" lvl="0" marL="82296" rtl="0" algn="l">
              <a:lnSpc>
                <a:spcPct val="100000"/>
              </a:lnSpc>
              <a:spcBef>
                <a:spcPts val="600"/>
              </a:spcBef>
              <a:spcAft>
                <a:spcPts val="0"/>
              </a:spcAft>
              <a:buSzPts val="1920"/>
              <a:buNone/>
            </a:pPr>
            <a:r>
              <a:rPr lang="en-IN" sz="2400"/>
              <a:t>A relation is in 5NF if it is in 4NF and not contains any </a:t>
            </a:r>
            <a:r>
              <a:rPr b="1" lang="en-IN" sz="2400" u="sng"/>
              <a:t>join dependency</a:t>
            </a:r>
            <a:r>
              <a:rPr lang="en-IN" sz="2400"/>
              <a:t> and joining should be lossless (which ensures that no tuples are </a:t>
            </a:r>
            <a:r>
              <a:rPr b="1" lang="en-IN" sz="2400"/>
              <a:t>generated</a:t>
            </a:r>
            <a:r>
              <a:rPr lang="en-IN" sz="2400"/>
              <a:t> or </a:t>
            </a:r>
            <a:r>
              <a:rPr b="1" lang="en-IN" sz="2400"/>
              <a:t>lost</a:t>
            </a:r>
            <a:r>
              <a:rPr lang="en-IN" sz="2400"/>
              <a:t>, when relations are reunited through</a:t>
            </a:r>
            <a:endParaRPr/>
          </a:p>
          <a:p>
            <a:pPr indent="0" lvl="0" marL="82296" rtl="0" algn="l">
              <a:lnSpc>
                <a:spcPct val="100000"/>
              </a:lnSpc>
              <a:spcBef>
                <a:spcPts val="600"/>
              </a:spcBef>
              <a:spcAft>
                <a:spcPts val="0"/>
              </a:spcAft>
              <a:buSzPts val="1920"/>
              <a:buNone/>
            </a:pPr>
            <a:r>
              <a:t/>
            </a:r>
            <a:endParaRPr sz="2400"/>
          </a:p>
          <a:p>
            <a:pPr indent="0" lvl="0" marL="82296" rtl="0" algn="l">
              <a:lnSpc>
                <a:spcPct val="100000"/>
              </a:lnSpc>
              <a:spcBef>
                <a:spcPts val="600"/>
              </a:spcBef>
              <a:spcAft>
                <a:spcPts val="0"/>
              </a:spcAft>
              <a:buSzPts val="1920"/>
              <a:buNone/>
            </a:pPr>
            <a:r>
              <a:rPr lang="en-IN" sz="2400"/>
              <a:t>5NF is satisfied when all the tables are broken into as many tables as possible in order to avoid redundancy.</a:t>
            </a:r>
            <a:endParaRPr/>
          </a:p>
          <a:p>
            <a:pPr indent="-161543" lvl="0" marL="365760" rtl="0" algn="l">
              <a:lnSpc>
                <a:spcPct val="100000"/>
              </a:lnSpc>
              <a:spcBef>
                <a:spcPts val="600"/>
              </a:spcBef>
              <a:spcAft>
                <a:spcPts val="0"/>
              </a:spcAft>
              <a:buSzPts val="1920"/>
              <a:buNone/>
            </a:pPr>
            <a:r>
              <a:t/>
            </a:r>
            <a:endParaRPr sz="2400"/>
          </a:p>
          <a:p>
            <a:pPr indent="0" lvl="0" marL="82296" rtl="0" algn="l">
              <a:lnSpc>
                <a:spcPct val="100000"/>
              </a:lnSpc>
              <a:spcBef>
                <a:spcPts val="600"/>
              </a:spcBef>
              <a:spcAft>
                <a:spcPts val="0"/>
              </a:spcAft>
              <a:buSzPts val="1920"/>
              <a:buNone/>
            </a:pPr>
            <a:r>
              <a:rPr lang="en-IN" sz="2400"/>
              <a:t>5NF is also known as Project-join normal form (PJ/NF).</a:t>
            </a:r>
            <a:endParaRPr/>
          </a:p>
          <a:p>
            <a:pPr indent="0" lvl="0" marL="82296" rtl="0" algn="l">
              <a:lnSpc>
                <a:spcPct val="100000"/>
              </a:lnSpc>
              <a:spcBef>
                <a:spcPts val="600"/>
              </a:spcBef>
              <a:spcAft>
                <a:spcPts val="0"/>
              </a:spcAft>
              <a:buSzPts val="1920"/>
              <a:buNone/>
            </a:pPr>
            <a:r>
              <a:rPr lang="en-IN" sz="2400"/>
              <a:t> a natural join).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graphicFrame>
        <p:nvGraphicFramePr>
          <p:cNvPr id="355" name="Google Shape;355;p47"/>
          <p:cNvGraphicFramePr/>
          <p:nvPr/>
        </p:nvGraphicFramePr>
        <p:xfrm>
          <a:off x="1043608" y="548680"/>
          <a:ext cx="3000000" cy="3000000"/>
        </p:xfrm>
        <a:graphic>
          <a:graphicData uri="http://schemas.openxmlformats.org/drawingml/2006/table">
            <a:tbl>
              <a:tblPr bandRow="1" firstCol="1" firstRow="1">
                <a:noFill/>
                <a:tableStyleId>{33BE761D-BAEE-48B1-9286-2A016B734FC8}</a:tableStyleId>
              </a:tblPr>
              <a:tblGrid>
                <a:gridCol w="2544275"/>
                <a:gridCol w="2544275"/>
                <a:gridCol w="2544275"/>
              </a:tblGrid>
              <a:tr h="792325">
                <a:tc>
                  <a:txBody>
                    <a:bodyPr/>
                    <a:lstStyle/>
                    <a:p>
                      <a:pPr indent="0" lvl="0" marL="0" marR="0" rtl="0" algn="ctr">
                        <a:lnSpc>
                          <a:spcPct val="115000"/>
                        </a:lnSpc>
                        <a:spcBef>
                          <a:spcPts val="0"/>
                        </a:spcBef>
                        <a:spcAft>
                          <a:spcPts val="0"/>
                        </a:spcAft>
                        <a:buNone/>
                      </a:pPr>
                      <a:r>
                        <a:rPr lang="en-IN" sz="1600" u="none" cap="none" strike="noStrike"/>
                        <a:t>SUBJECT</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ctr">
                        <a:lnSpc>
                          <a:spcPct val="115000"/>
                        </a:lnSpc>
                        <a:spcBef>
                          <a:spcPts val="0"/>
                        </a:spcBef>
                        <a:spcAft>
                          <a:spcPts val="0"/>
                        </a:spcAft>
                        <a:buNone/>
                      </a:pPr>
                      <a:r>
                        <a:rPr lang="en-IN" sz="1600" u="none" cap="none" strike="noStrike"/>
                        <a:t>LECTURER</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ctr">
                        <a:lnSpc>
                          <a:spcPct val="115000"/>
                        </a:lnSpc>
                        <a:spcBef>
                          <a:spcPts val="0"/>
                        </a:spcBef>
                        <a:spcAft>
                          <a:spcPts val="0"/>
                        </a:spcAft>
                        <a:buNone/>
                      </a:pPr>
                      <a:r>
                        <a:rPr lang="en-IN" sz="1600" u="none" cap="none" strike="noStrike"/>
                        <a:t>SEMESTER</a:t>
                      </a:r>
                      <a:endParaRPr sz="1600" u="none" cap="none" strike="noStrike">
                        <a:latin typeface="Calibri"/>
                        <a:ea typeface="Calibri"/>
                        <a:cs typeface="Calibri"/>
                        <a:sym typeface="Calibri"/>
                      </a:endParaRPr>
                    </a:p>
                  </a:txBody>
                  <a:tcPr marT="114300" marB="114300" marR="114300" marL="114300"/>
                </a:tc>
              </a:tr>
              <a:tr h="676825">
                <a:tc>
                  <a:txBody>
                    <a:bodyPr/>
                    <a:lstStyle/>
                    <a:p>
                      <a:pPr indent="0" lvl="0" marL="190500" marR="0" rtl="0" algn="ctr">
                        <a:lnSpc>
                          <a:spcPct val="107812"/>
                        </a:lnSpc>
                        <a:spcBef>
                          <a:spcPts val="0"/>
                        </a:spcBef>
                        <a:spcAft>
                          <a:spcPts val="0"/>
                        </a:spcAft>
                        <a:buNone/>
                      </a:pPr>
                      <a:r>
                        <a:rPr lang="en-IN" sz="1600" u="none" cap="none" strike="noStrike"/>
                        <a:t>Computer</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ctr">
                        <a:lnSpc>
                          <a:spcPct val="107812"/>
                        </a:lnSpc>
                        <a:spcBef>
                          <a:spcPts val="0"/>
                        </a:spcBef>
                        <a:spcAft>
                          <a:spcPts val="0"/>
                        </a:spcAft>
                        <a:buNone/>
                      </a:pPr>
                      <a:r>
                        <a:rPr lang="en-IN" sz="1600" u="none" cap="none" strike="noStrike"/>
                        <a:t>Anshika</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ctr">
                        <a:lnSpc>
                          <a:spcPct val="107812"/>
                        </a:lnSpc>
                        <a:spcBef>
                          <a:spcPts val="0"/>
                        </a:spcBef>
                        <a:spcAft>
                          <a:spcPts val="0"/>
                        </a:spcAft>
                        <a:buNone/>
                      </a:pPr>
                      <a:r>
                        <a:rPr lang="en-IN" sz="1600" u="none" cap="none" strike="noStrike"/>
                        <a:t>Semester 1</a:t>
                      </a:r>
                      <a:endParaRPr sz="1600" u="none" cap="none" strike="noStrike">
                        <a:latin typeface="Calibri"/>
                        <a:ea typeface="Calibri"/>
                        <a:cs typeface="Calibri"/>
                        <a:sym typeface="Calibri"/>
                      </a:endParaRPr>
                    </a:p>
                  </a:txBody>
                  <a:tcPr marT="76200" marB="76200" marR="76200" marL="76200"/>
                </a:tc>
              </a:tr>
              <a:tr h="676825">
                <a:tc>
                  <a:txBody>
                    <a:bodyPr/>
                    <a:lstStyle/>
                    <a:p>
                      <a:pPr indent="0" lvl="0" marL="190500" marR="0" rtl="0" algn="ctr">
                        <a:lnSpc>
                          <a:spcPct val="107812"/>
                        </a:lnSpc>
                        <a:spcBef>
                          <a:spcPts val="0"/>
                        </a:spcBef>
                        <a:spcAft>
                          <a:spcPts val="0"/>
                        </a:spcAft>
                        <a:buNone/>
                      </a:pPr>
                      <a:r>
                        <a:rPr lang="en-IN" sz="1600" u="none" cap="none" strike="noStrike"/>
                        <a:t>Computer</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ctr">
                        <a:lnSpc>
                          <a:spcPct val="107812"/>
                        </a:lnSpc>
                        <a:spcBef>
                          <a:spcPts val="0"/>
                        </a:spcBef>
                        <a:spcAft>
                          <a:spcPts val="0"/>
                        </a:spcAft>
                        <a:buNone/>
                      </a:pPr>
                      <a:r>
                        <a:rPr lang="en-IN" sz="1600" u="none" cap="none" strike="noStrike"/>
                        <a:t>John</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ctr">
                        <a:lnSpc>
                          <a:spcPct val="107812"/>
                        </a:lnSpc>
                        <a:spcBef>
                          <a:spcPts val="0"/>
                        </a:spcBef>
                        <a:spcAft>
                          <a:spcPts val="0"/>
                        </a:spcAft>
                        <a:buNone/>
                      </a:pPr>
                      <a:r>
                        <a:rPr lang="en-IN" sz="1600" u="none" cap="none" strike="noStrike"/>
                        <a:t>Semester 1</a:t>
                      </a:r>
                      <a:endParaRPr sz="1600" u="none" cap="none" strike="noStrike">
                        <a:latin typeface="Calibri"/>
                        <a:ea typeface="Calibri"/>
                        <a:cs typeface="Calibri"/>
                        <a:sym typeface="Calibri"/>
                      </a:endParaRPr>
                    </a:p>
                  </a:txBody>
                  <a:tcPr marT="76200" marB="76200" marR="76200" marL="76200"/>
                </a:tc>
              </a:tr>
              <a:tr h="676825">
                <a:tc>
                  <a:txBody>
                    <a:bodyPr/>
                    <a:lstStyle/>
                    <a:p>
                      <a:pPr indent="0" lvl="0" marL="190500" marR="0" rtl="0" algn="ctr">
                        <a:lnSpc>
                          <a:spcPct val="107812"/>
                        </a:lnSpc>
                        <a:spcBef>
                          <a:spcPts val="0"/>
                        </a:spcBef>
                        <a:spcAft>
                          <a:spcPts val="0"/>
                        </a:spcAft>
                        <a:buNone/>
                      </a:pPr>
                      <a:r>
                        <a:rPr lang="en-IN" sz="1600" u="none" cap="none" strike="noStrike"/>
                        <a:t>Math</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ctr">
                        <a:lnSpc>
                          <a:spcPct val="107812"/>
                        </a:lnSpc>
                        <a:spcBef>
                          <a:spcPts val="0"/>
                        </a:spcBef>
                        <a:spcAft>
                          <a:spcPts val="0"/>
                        </a:spcAft>
                        <a:buNone/>
                      </a:pPr>
                      <a:r>
                        <a:rPr lang="en-IN" sz="1600" u="none" cap="none" strike="noStrike"/>
                        <a:t>John</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ctr">
                        <a:lnSpc>
                          <a:spcPct val="107812"/>
                        </a:lnSpc>
                        <a:spcBef>
                          <a:spcPts val="0"/>
                        </a:spcBef>
                        <a:spcAft>
                          <a:spcPts val="0"/>
                        </a:spcAft>
                        <a:buNone/>
                      </a:pPr>
                      <a:r>
                        <a:rPr lang="en-IN" sz="1600" u="none" cap="none" strike="noStrike"/>
                        <a:t>Semester 1</a:t>
                      </a:r>
                      <a:endParaRPr sz="1600" u="none" cap="none" strike="noStrike">
                        <a:latin typeface="Calibri"/>
                        <a:ea typeface="Calibri"/>
                        <a:cs typeface="Calibri"/>
                        <a:sym typeface="Calibri"/>
                      </a:endParaRPr>
                    </a:p>
                  </a:txBody>
                  <a:tcPr marT="76200" marB="76200" marR="76200" marL="76200"/>
                </a:tc>
              </a:tr>
              <a:tr h="676825">
                <a:tc>
                  <a:txBody>
                    <a:bodyPr/>
                    <a:lstStyle/>
                    <a:p>
                      <a:pPr indent="0" lvl="0" marL="190500" marR="0" rtl="0" algn="ctr">
                        <a:lnSpc>
                          <a:spcPct val="107812"/>
                        </a:lnSpc>
                        <a:spcBef>
                          <a:spcPts val="0"/>
                        </a:spcBef>
                        <a:spcAft>
                          <a:spcPts val="0"/>
                        </a:spcAft>
                        <a:buNone/>
                      </a:pPr>
                      <a:r>
                        <a:rPr lang="en-IN" sz="1600" u="none" cap="none" strike="noStrike"/>
                        <a:t>Math</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ctr">
                        <a:lnSpc>
                          <a:spcPct val="107812"/>
                        </a:lnSpc>
                        <a:spcBef>
                          <a:spcPts val="0"/>
                        </a:spcBef>
                        <a:spcAft>
                          <a:spcPts val="0"/>
                        </a:spcAft>
                        <a:buNone/>
                      </a:pPr>
                      <a:r>
                        <a:rPr lang="en-IN" sz="1600" u="none" cap="none" strike="noStrike"/>
                        <a:t>Akash</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ctr">
                        <a:lnSpc>
                          <a:spcPct val="107812"/>
                        </a:lnSpc>
                        <a:spcBef>
                          <a:spcPts val="0"/>
                        </a:spcBef>
                        <a:spcAft>
                          <a:spcPts val="0"/>
                        </a:spcAft>
                        <a:buNone/>
                      </a:pPr>
                      <a:r>
                        <a:rPr lang="en-IN" sz="1600" u="none" cap="none" strike="noStrike"/>
                        <a:t>Semester 2</a:t>
                      </a:r>
                      <a:endParaRPr sz="1600" u="none" cap="none" strike="noStrike">
                        <a:latin typeface="Calibri"/>
                        <a:ea typeface="Calibri"/>
                        <a:cs typeface="Calibri"/>
                        <a:sym typeface="Calibri"/>
                      </a:endParaRPr>
                    </a:p>
                  </a:txBody>
                  <a:tcPr marT="76200" marB="76200" marR="76200" marL="76200"/>
                </a:tc>
              </a:tr>
              <a:tr h="676825">
                <a:tc>
                  <a:txBody>
                    <a:bodyPr/>
                    <a:lstStyle/>
                    <a:p>
                      <a:pPr indent="0" lvl="0" marL="190500" marR="0" rtl="0" algn="ctr">
                        <a:lnSpc>
                          <a:spcPct val="107812"/>
                        </a:lnSpc>
                        <a:spcBef>
                          <a:spcPts val="0"/>
                        </a:spcBef>
                        <a:spcAft>
                          <a:spcPts val="0"/>
                        </a:spcAft>
                        <a:buNone/>
                      </a:pPr>
                      <a:r>
                        <a:rPr lang="en-IN" sz="1600" u="none" cap="none" strike="noStrike"/>
                        <a:t>Chemistry</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ctr">
                        <a:lnSpc>
                          <a:spcPct val="107812"/>
                        </a:lnSpc>
                        <a:spcBef>
                          <a:spcPts val="0"/>
                        </a:spcBef>
                        <a:spcAft>
                          <a:spcPts val="0"/>
                        </a:spcAft>
                        <a:buNone/>
                      </a:pPr>
                      <a:r>
                        <a:rPr lang="en-IN" sz="1600" u="none" cap="none" strike="noStrike"/>
                        <a:t>Praveen</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ctr">
                        <a:lnSpc>
                          <a:spcPct val="107812"/>
                        </a:lnSpc>
                        <a:spcBef>
                          <a:spcPts val="0"/>
                        </a:spcBef>
                        <a:spcAft>
                          <a:spcPts val="0"/>
                        </a:spcAft>
                        <a:buNone/>
                      </a:pPr>
                      <a:r>
                        <a:rPr lang="en-IN" sz="1600" u="none" cap="none" strike="noStrike"/>
                        <a:t>Semester 1</a:t>
                      </a:r>
                      <a:endParaRPr sz="1600" u="none" cap="none" strike="noStrike">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8"/>
          <p:cNvSpPr txBox="1"/>
          <p:nvPr>
            <p:ph idx="1" type="body"/>
          </p:nvPr>
        </p:nvSpPr>
        <p:spPr>
          <a:xfrm>
            <a:off x="1115616" y="28165"/>
            <a:ext cx="7746064" cy="62484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920"/>
              <a:buChar char="⚫"/>
            </a:pPr>
            <a:r>
              <a:rPr lang="en-IN" sz="2400"/>
              <a:t>In the above table, John takes both Computer and Math class for Semester 1 but he doesn't take Math class for Semester 2. In this case, combination of all these fields required to identify a valid data.</a:t>
            </a:r>
            <a:endParaRPr/>
          </a:p>
          <a:p>
            <a:pPr indent="0" lvl="0" marL="82296" rtl="0" algn="l">
              <a:lnSpc>
                <a:spcPct val="100000"/>
              </a:lnSpc>
              <a:spcBef>
                <a:spcPts val="600"/>
              </a:spcBef>
              <a:spcAft>
                <a:spcPts val="0"/>
              </a:spcAft>
              <a:buSzPts val="1920"/>
              <a:buNone/>
            </a:pPr>
            <a:r>
              <a:t/>
            </a:r>
            <a:endParaRPr sz="2400"/>
          </a:p>
          <a:p>
            <a:pPr indent="-283464" lvl="0" marL="365760" rtl="0" algn="l">
              <a:lnSpc>
                <a:spcPct val="100000"/>
              </a:lnSpc>
              <a:spcBef>
                <a:spcPts val="600"/>
              </a:spcBef>
              <a:spcAft>
                <a:spcPts val="0"/>
              </a:spcAft>
              <a:buSzPts val="1920"/>
              <a:buChar char="⚫"/>
            </a:pPr>
            <a:r>
              <a:rPr lang="en-IN" sz="2400"/>
              <a:t>Suppose we add a new Semester as Semester 3 but do not know about the subject and who will be taking that subject so we leave Lecturer and Subject as NULL. But all three columns together acts as a primary key, so we can't leave other two columns blank.</a:t>
            </a:r>
            <a:endParaRPr/>
          </a:p>
          <a:p>
            <a:pPr indent="0" lvl="0" marL="82296" rtl="0" algn="l">
              <a:lnSpc>
                <a:spcPct val="100000"/>
              </a:lnSpc>
              <a:spcBef>
                <a:spcPts val="600"/>
              </a:spcBef>
              <a:spcAft>
                <a:spcPts val="0"/>
              </a:spcAft>
              <a:buSzPts val="1920"/>
              <a:buNone/>
            </a:pPr>
            <a:r>
              <a:t/>
            </a:r>
            <a:endParaRPr sz="2400"/>
          </a:p>
          <a:p>
            <a:pPr indent="-283464" lvl="0" marL="365760" rtl="0" algn="l">
              <a:lnSpc>
                <a:spcPct val="100000"/>
              </a:lnSpc>
              <a:spcBef>
                <a:spcPts val="600"/>
              </a:spcBef>
              <a:spcAft>
                <a:spcPts val="0"/>
              </a:spcAft>
              <a:buSzPts val="1920"/>
              <a:buChar char="⚫"/>
            </a:pPr>
            <a:r>
              <a:rPr lang="en-IN" sz="2400"/>
              <a:t>So to make the above table into 5NF, we can decompose it into three relations P1, P2 &amp; P3:</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P1</a:t>
            </a:r>
            <a:endParaRPr/>
          </a:p>
        </p:txBody>
      </p:sp>
      <p:graphicFrame>
        <p:nvGraphicFramePr>
          <p:cNvPr id="366" name="Google Shape;366;p49"/>
          <p:cNvGraphicFramePr/>
          <p:nvPr/>
        </p:nvGraphicFramePr>
        <p:xfrm>
          <a:off x="1259632" y="1556792"/>
          <a:ext cx="3000000" cy="3000000"/>
        </p:xfrm>
        <a:graphic>
          <a:graphicData uri="http://schemas.openxmlformats.org/drawingml/2006/table">
            <a:tbl>
              <a:tblPr bandRow="1" firstCol="1" firstRow="1">
                <a:noFill/>
                <a:tableStyleId>{33BE761D-BAEE-48B1-9286-2A016B734FC8}</a:tableStyleId>
              </a:tblPr>
              <a:tblGrid>
                <a:gridCol w="3708400"/>
                <a:gridCol w="3708400"/>
              </a:tblGrid>
              <a:tr h="1078225">
                <a:tc>
                  <a:txBody>
                    <a:bodyPr/>
                    <a:lstStyle/>
                    <a:p>
                      <a:pPr indent="0" lvl="0" marL="0" marR="0" rtl="0" algn="l">
                        <a:lnSpc>
                          <a:spcPct val="115000"/>
                        </a:lnSpc>
                        <a:spcBef>
                          <a:spcPts val="0"/>
                        </a:spcBef>
                        <a:spcAft>
                          <a:spcPts val="0"/>
                        </a:spcAft>
                        <a:buNone/>
                      </a:pPr>
                      <a:r>
                        <a:rPr lang="en-IN" sz="1300" u="none" cap="none" strike="noStrike"/>
                        <a:t>SEMESTER</a:t>
                      </a:r>
                      <a:endParaRPr sz="11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300" u="none" cap="none" strike="noStrike"/>
                        <a:t>SUBJECT</a:t>
                      </a:r>
                      <a:endParaRPr sz="1100" u="none" cap="none" strike="noStrike">
                        <a:latin typeface="Calibri"/>
                        <a:ea typeface="Calibri"/>
                        <a:cs typeface="Calibri"/>
                        <a:sym typeface="Calibri"/>
                      </a:endParaRPr>
                    </a:p>
                  </a:txBody>
                  <a:tcPr marT="114300" marB="114300" marR="114300" marL="114300"/>
                </a:tc>
              </a:tr>
              <a:tr h="846575">
                <a:tc>
                  <a:txBody>
                    <a:bodyPr/>
                    <a:lstStyle/>
                    <a:p>
                      <a:pPr indent="0" lvl="0" marL="190500" marR="0" rtl="0" algn="l">
                        <a:lnSpc>
                          <a:spcPct val="172500"/>
                        </a:lnSpc>
                        <a:spcBef>
                          <a:spcPts val="0"/>
                        </a:spcBef>
                        <a:spcAft>
                          <a:spcPts val="0"/>
                        </a:spcAft>
                        <a:buNone/>
                      </a:pPr>
                      <a:r>
                        <a:rPr lang="en-IN" sz="1000" u="none" cap="none" strike="noStrike"/>
                        <a:t>Semester 1</a:t>
                      </a:r>
                      <a:endParaRPr sz="11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72500"/>
                        </a:lnSpc>
                        <a:spcBef>
                          <a:spcPts val="0"/>
                        </a:spcBef>
                        <a:spcAft>
                          <a:spcPts val="0"/>
                        </a:spcAft>
                        <a:buNone/>
                      </a:pPr>
                      <a:r>
                        <a:rPr lang="en-IN" sz="1000" u="none" cap="none" strike="noStrike"/>
                        <a:t>Computer</a:t>
                      </a:r>
                      <a:endParaRPr sz="1100" u="none" cap="none" strike="noStrike">
                        <a:latin typeface="Calibri"/>
                        <a:ea typeface="Calibri"/>
                        <a:cs typeface="Calibri"/>
                        <a:sym typeface="Calibri"/>
                      </a:endParaRPr>
                    </a:p>
                  </a:txBody>
                  <a:tcPr marT="76200" marB="76200" marR="76200" marL="76200"/>
                </a:tc>
              </a:tr>
              <a:tr h="846575">
                <a:tc>
                  <a:txBody>
                    <a:bodyPr/>
                    <a:lstStyle/>
                    <a:p>
                      <a:pPr indent="0" lvl="0" marL="190500" marR="0" rtl="0" algn="l">
                        <a:lnSpc>
                          <a:spcPct val="172500"/>
                        </a:lnSpc>
                        <a:spcBef>
                          <a:spcPts val="0"/>
                        </a:spcBef>
                        <a:spcAft>
                          <a:spcPts val="0"/>
                        </a:spcAft>
                        <a:buNone/>
                      </a:pPr>
                      <a:r>
                        <a:rPr lang="en-IN" sz="1000" u="none" cap="none" strike="noStrike"/>
                        <a:t>Semester 1</a:t>
                      </a:r>
                      <a:endParaRPr sz="11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72500"/>
                        </a:lnSpc>
                        <a:spcBef>
                          <a:spcPts val="0"/>
                        </a:spcBef>
                        <a:spcAft>
                          <a:spcPts val="0"/>
                        </a:spcAft>
                        <a:buNone/>
                      </a:pPr>
                      <a:r>
                        <a:rPr lang="en-IN" sz="1000" u="none" cap="none" strike="noStrike"/>
                        <a:t>Math</a:t>
                      </a:r>
                      <a:endParaRPr sz="1100" u="none" cap="none" strike="noStrike">
                        <a:latin typeface="Calibri"/>
                        <a:ea typeface="Calibri"/>
                        <a:cs typeface="Calibri"/>
                        <a:sym typeface="Calibri"/>
                      </a:endParaRPr>
                    </a:p>
                  </a:txBody>
                  <a:tcPr marT="76200" marB="76200" marR="76200" marL="76200"/>
                </a:tc>
              </a:tr>
              <a:tr h="846575">
                <a:tc>
                  <a:txBody>
                    <a:bodyPr/>
                    <a:lstStyle/>
                    <a:p>
                      <a:pPr indent="0" lvl="0" marL="190500" marR="0" rtl="0" algn="l">
                        <a:lnSpc>
                          <a:spcPct val="172500"/>
                        </a:lnSpc>
                        <a:spcBef>
                          <a:spcPts val="0"/>
                        </a:spcBef>
                        <a:spcAft>
                          <a:spcPts val="0"/>
                        </a:spcAft>
                        <a:buNone/>
                      </a:pPr>
                      <a:r>
                        <a:rPr lang="en-IN" sz="1000" u="none" cap="none" strike="noStrike"/>
                        <a:t>Semester 1</a:t>
                      </a:r>
                      <a:endParaRPr sz="11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72500"/>
                        </a:lnSpc>
                        <a:spcBef>
                          <a:spcPts val="0"/>
                        </a:spcBef>
                        <a:spcAft>
                          <a:spcPts val="0"/>
                        </a:spcAft>
                        <a:buNone/>
                      </a:pPr>
                      <a:r>
                        <a:rPr lang="en-IN" sz="1000" u="none" cap="none" strike="noStrike"/>
                        <a:t>Chemistry</a:t>
                      </a:r>
                      <a:endParaRPr sz="1100" u="none" cap="none" strike="noStrike">
                        <a:latin typeface="Calibri"/>
                        <a:ea typeface="Calibri"/>
                        <a:cs typeface="Calibri"/>
                        <a:sym typeface="Calibri"/>
                      </a:endParaRPr>
                    </a:p>
                  </a:txBody>
                  <a:tcPr marT="76200" marB="76200" marR="76200" marL="76200"/>
                </a:tc>
              </a:tr>
              <a:tr h="846575">
                <a:tc>
                  <a:txBody>
                    <a:bodyPr/>
                    <a:lstStyle/>
                    <a:p>
                      <a:pPr indent="0" lvl="0" marL="190500" marR="0" rtl="0" algn="l">
                        <a:lnSpc>
                          <a:spcPct val="172500"/>
                        </a:lnSpc>
                        <a:spcBef>
                          <a:spcPts val="0"/>
                        </a:spcBef>
                        <a:spcAft>
                          <a:spcPts val="0"/>
                        </a:spcAft>
                        <a:buNone/>
                      </a:pPr>
                      <a:r>
                        <a:rPr lang="en-IN" sz="1000" u="none" cap="none" strike="noStrike"/>
                        <a:t>Semester 2</a:t>
                      </a:r>
                      <a:endParaRPr sz="11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72500"/>
                        </a:lnSpc>
                        <a:spcBef>
                          <a:spcPts val="0"/>
                        </a:spcBef>
                        <a:spcAft>
                          <a:spcPts val="0"/>
                        </a:spcAft>
                        <a:buNone/>
                      </a:pPr>
                      <a:r>
                        <a:rPr lang="en-IN" sz="1000" u="none" cap="none" strike="noStrike"/>
                        <a:t>Math</a:t>
                      </a:r>
                      <a:endParaRPr sz="1100" u="none" cap="none" strike="noStrike">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idx="1" type="body"/>
          </p:nvPr>
        </p:nvSpPr>
        <p:spPr>
          <a:xfrm>
            <a:off x="1115616" y="188640"/>
            <a:ext cx="7818072" cy="6552728"/>
          </a:xfrm>
          <a:prstGeom prst="rect">
            <a:avLst/>
          </a:prstGeom>
          <a:noFill/>
          <a:ln>
            <a:noFill/>
          </a:ln>
        </p:spPr>
        <p:txBody>
          <a:bodyPr anchorCtr="0" anchor="t" bIns="45700" lIns="91425" spcFirstLastPara="1" rIns="91425" wrap="square" tIns="45700">
            <a:normAutofit/>
          </a:bodyPr>
          <a:lstStyle/>
          <a:p>
            <a:pPr indent="-141223" lvl="0" marL="365760" rtl="0" algn="l">
              <a:lnSpc>
                <a:spcPct val="100000"/>
              </a:lnSpc>
              <a:spcBef>
                <a:spcPts val="0"/>
              </a:spcBef>
              <a:spcAft>
                <a:spcPts val="0"/>
              </a:spcAft>
              <a:buSzPts val="2240"/>
              <a:buNone/>
            </a:pPr>
            <a:r>
              <a:t/>
            </a:r>
            <a:endParaRPr b="1" sz="2800"/>
          </a:p>
          <a:p>
            <a:pPr indent="0" lvl="0" marL="82296" rtl="0" algn="l">
              <a:lnSpc>
                <a:spcPct val="100000"/>
              </a:lnSpc>
              <a:spcBef>
                <a:spcPts val="600"/>
              </a:spcBef>
              <a:spcAft>
                <a:spcPts val="0"/>
              </a:spcAft>
              <a:buSzPts val="2240"/>
              <a:buNone/>
            </a:pPr>
            <a:r>
              <a:rPr b="1" lang="en-IN" sz="2800"/>
              <a:t>Following are the properties of Decomposition</a:t>
            </a:r>
            <a:endParaRPr/>
          </a:p>
          <a:p>
            <a:pPr indent="0" lvl="0" marL="82296" rtl="0" algn="l">
              <a:lnSpc>
                <a:spcPct val="100000"/>
              </a:lnSpc>
              <a:spcBef>
                <a:spcPts val="600"/>
              </a:spcBef>
              <a:spcAft>
                <a:spcPts val="0"/>
              </a:spcAft>
              <a:buSzPts val="2560"/>
              <a:buNone/>
            </a:pPr>
            <a:br>
              <a:rPr lang="en-IN"/>
            </a:br>
            <a:r>
              <a:rPr lang="en-IN" sz="2600"/>
              <a:t>1. Lossless Decomposition</a:t>
            </a:r>
            <a:endParaRPr/>
          </a:p>
          <a:p>
            <a:pPr indent="0" lvl="0" marL="82296" rtl="0" algn="l">
              <a:lnSpc>
                <a:spcPct val="100000"/>
              </a:lnSpc>
              <a:spcBef>
                <a:spcPts val="600"/>
              </a:spcBef>
              <a:spcAft>
                <a:spcPts val="0"/>
              </a:spcAft>
              <a:buSzPts val="2080"/>
              <a:buNone/>
            </a:pPr>
            <a:br>
              <a:rPr lang="en-IN" sz="2600"/>
            </a:br>
            <a:r>
              <a:rPr lang="en-IN" sz="2600"/>
              <a:t>2. Dependency Preservation</a:t>
            </a:r>
            <a:endParaRPr/>
          </a:p>
          <a:p>
            <a:pPr indent="0" lvl="0" marL="82296" rtl="0" algn="l">
              <a:lnSpc>
                <a:spcPct val="100000"/>
              </a:lnSpc>
              <a:spcBef>
                <a:spcPts val="600"/>
              </a:spcBef>
              <a:spcAft>
                <a:spcPts val="0"/>
              </a:spcAft>
              <a:buSzPts val="2080"/>
              <a:buNone/>
            </a:pPr>
            <a:br>
              <a:rPr lang="en-IN" sz="2600"/>
            </a:br>
            <a:r>
              <a:rPr lang="en-IN" sz="2600"/>
              <a:t>3. Lack of Data Redundancy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0"/>
          <p:cNvSpPr txBox="1"/>
          <p:nvPr>
            <p:ph type="title"/>
          </p:nvPr>
        </p:nvSpPr>
        <p:spPr>
          <a:xfrm>
            <a:off x="1435608" y="274638"/>
            <a:ext cx="2344304" cy="70609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870"/>
              <a:buFont typeface="Gill Sans"/>
              <a:buNone/>
            </a:pPr>
            <a:r>
              <a:rPr lang="en-IN" sz="3870"/>
              <a:t>P2</a:t>
            </a:r>
            <a:endParaRPr sz="3870"/>
          </a:p>
        </p:txBody>
      </p:sp>
      <p:graphicFrame>
        <p:nvGraphicFramePr>
          <p:cNvPr id="372" name="Google Shape;372;p50"/>
          <p:cNvGraphicFramePr/>
          <p:nvPr/>
        </p:nvGraphicFramePr>
        <p:xfrm>
          <a:off x="1331640" y="1268760"/>
          <a:ext cx="3000000" cy="3000000"/>
        </p:xfrm>
        <a:graphic>
          <a:graphicData uri="http://schemas.openxmlformats.org/drawingml/2006/table">
            <a:tbl>
              <a:tblPr bandRow="1" firstCol="1" firstRow="1">
                <a:noFill/>
                <a:tableStyleId>{33BE761D-BAEE-48B1-9286-2A016B734FC8}</a:tableStyleId>
              </a:tblPr>
              <a:tblGrid>
                <a:gridCol w="3801400"/>
                <a:gridCol w="3801400"/>
              </a:tblGrid>
              <a:tr h="717925">
                <a:tc>
                  <a:txBody>
                    <a:bodyPr/>
                    <a:lstStyle/>
                    <a:p>
                      <a:pPr indent="0" lvl="0" marL="0" marR="0" rtl="0" algn="l">
                        <a:lnSpc>
                          <a:spcPct val="115000"/>
                        </a:lnSpc>
                        <a:spcBef>
                          <a:spcPts val="0"/>
                        </a:spcBef>
                        <a:spcAft>
                          <a:spcPts val="0"/>
                        </a:spcAft>
                        <a:buNone/>
                      </a:pPr>
                      <a:r>
                        <a:rPr lang="en-IN" sz="1600" u="none" cap="none" strike="noStrike"/>
                        <a:t>SUBJECT</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600" u="none" cap="none" strike="noStrike"/>
                        <a:t>LECTURER</a:t>
                      </a:r>
                      <a:endParaRPr sz="1600" u="none" cap="none" strike="noStrike">
                        <a:latin typeface="Calibri"/>
                        <a:ea typeface="Calibri"/>
                        <a:cs typeface="Calibri"/>
                        <a:sym typeface="Calibri"/>
                      </a:endParaRPr>
                    </a:p>
                  </a:txBody>
                  <a:tcPr marT="114300" marB="114300" marR="114300" marL="114300"/>
                </a:tc>
              </a:tr>
              <a:tr h="563675">
                <a:tc>
                  <a:txBody>
                    <a:bodyPr/>
                    <a:lstStyle/>
                    <a:p>
                      <a:pPr indent="0" lvl="0" marL="190500" marR="0" rtl="0" algn="l">
                        <a:lnSpc>
                          <a:spcPct val="107812"/>
                        </a:lnSpc>
                        <a:spcBef>
                          <a:spcPts val="0"/>
                        </a:spcBef>
                        <a:spcAft>
                          <a:spcPts val="0"/>
                        </a:spcAft>
                        <a:buNone/>
                      </a:pPr>
                      <a:r>
                        <a:rPr lang="en-IN" sz="1600" u="none" cap="none" strike="noStrike"/>
                        <a:t>Computer</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Anshika</a:t>
                      </a:r>
                      <a:endParaRPr sz="1600" u="none" cap="none" strike="noStrike">
                        <a:latin typeface="Calibri"/>
                        <a:ea typeface="Calibri"/>
                        <a:cs typeface="Calibri"/>
                        <a:sym typeface="Calibri"/>
                      </a:endParaRPr>
                    </a:p>
                  </a:txBody>
                  <a:tcPr marT="76200" marB="76200" marR="76200" marL="76200"/>
                </a:tc>
              </a:tr>
              <a:tr h="563675">
                <a:tc>
                  <a:txBody>
                    <a:bodyPr/>
                    <a:lstStyle/>
                    <a:p>
                      <a:pPr indent="0" lvl="0" marL="190500" marR="0" rtl="0" algn="l">
                        <a:lnSpc>
                          <a:spcPct val="107812"/>
                        </a:lnSpc>
                        <a:spcBef>
                          <a:spcPts val="0"/>
                        </a:spcBef>
                        <a:spcAft>
                          <a:spcPts val="0"/>
                        </a:spcAft>
                        <a:buNone/>
                      </a:pPr>
                      <a:r>
                        <a:rPr lang="en-IN" sz="1600" u="none" cap="none" strike="noStrike"/>
                        <a:t>Computer</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John</a:t>
                      </a:r>
                      <a:endParaRPr sz="1600" u="none" cap="none" strike="noStrike">
                        <a:latin typeface="Calibri"/>
                        <a:ea typeface="Calibri"/>
                        <a:cs typeface="Calibri"/>
                        <a:sym typeface="Calibri"/>
                      </a:endParaRPr>
                    </a:p>
                  </a:txBody>
                  <a:tcPr marT="76200" marB="76200" marR="76200" marL="76200"/>
                </a:tc>
              </a:tr>
              <a:tr h="563675">
                <a:tc>
                  <a:txBody>
                    <a:bodyPr/>
                    <a:lstStyle/>
                    <a:p>
                      <a:pPr indent="0" lvl="0" marL="190500" marR="0" rtl="0" algn="l">
                        <a:lnSpc>
                          <a:spcPct val="107812"/>
                        </a:lnSpc>
                        <a:spcBef>
                          <a:spcPts val="0"/>
                        </a:spcBef>
                        <a:spcAft>
                          <a:spcPts val="0"/>
                        </a:spcAft>
                        <a:buNone/>
                      </a:pPr>
                      <a:r>
                        <a:rPr lang="en-IN" sz="1600" u="none" cap="none" strike="noStrike"/>
                        <a:t>Math</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John</a:t>
                      </a:r>
                      <a:endParaRPr sz="1600" u="none" cap="none" strike="noStrike">
                        <a:latin typeface="Calibri"/>
                        <a:ea typeface="Calibri"/>
                        <a:cs typeface="Calibri"/>
                        <a:sym typeface="Calibri"/>
                      </a:endParaRPr>
                    </a:p>
                  </a:txBody>
                  <a:tcPr marT="76200" marB="76200" marR="76200" marL="76200"/>
                </a:tc>
              </a:tr>
              <a:tr h="563675">
                <a:tc>
                  <a:txBody>
                    <a:bodyPr/>
                    <a:lstStyle/>
                    <a:p>
                      <a:pPr indent="0" lvl="0" marL="190500" marR="0" rtl="0" algn="l">
                        <a:lnSpc>
                          <a:spcPct val="107812"/>
                        </a:lnSpc>
                        <a:spcBef>
                          <a:spcPts val="0"/>
                        </a:spcBef>
                        <a:spcAft>
                          <a:spcPts val="0"/>
                        </a:spcAft>
                        <a:buNone/>
                      </a:pPr>
                      <a:r>
                        <a:rPr lang="en-IN" sz="1600" u="none" cap="none" strike="noStrike"/>
                        <a:t>Math</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Akash</a:t>
                      </a:r>
                      <a:endParaRPr sz="1600" u="none" cap="none" strike="noStrike">
                        <a:latin typeface="Calibri"/>
                        <a:ea typeface="Calibri"/>
                        <a:cs typeface="Calibri"/>
                        <a:sym typeface="Calibri"/>
                      </a:endParaRPr>
                    </a:p>
                  </a:txBody>
                  <a:tcPr marT="76200" marB="76200" marR="76200" marL="76200"/>
                </a:tc>
              </a:tr>
              <a:tr h="563675">
                <a:tc>
                  <a:txBody>
                    <a:bodyPr/>
                    <a:lstStyle/>
                    <a:p>
                      <a:pPr indent="0" lvl="0" marL="190500" marR="0" rtl="0" algn="l">
                        <a:lnSpc>
                          <a:spcPct val="107812"/>
                        </a:lnSpc>
                        <a:spcBef>
                          <a:spcPts val="0"/>
                        </a:spcBef>
                        <a:spcAft>
                          <a:spcPts val="0"/>
                        </a:spcAft>
                        <a:buNone/>
                      </a:pPr>
                      <a:r>
                        <a:rPr lang="en-IN" sz="1600" u="none" cap="none" strike="noStrike"/>
                        <a:t>Chemistry</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Praveen</a:t>
                      </a:r>
                      <a:endParaRPr sz="1600" u="none" cap="none" strike="noStrike">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graphicFrame>
        <p:nvGraphicFramePr>
          <p:cNvPr id="377" name="Google Shape;377;p51"/>
          <p:cNvGraphicFramePr/>
          <p:nvPr/>
        </p:nvGraphicFramePr>
        <p:xfrm>
          <a:off x="1187624" y="747018"/>
          <a:ext cx="3000000" cy="3000000"/>
        </p:xfrm>
        <a:graphic>
          <a:graphicData uri="http://schemas.openxmlformats.org/drawingml/2006/table">
            <a:tbl>
              <a:tblPr bandRow="1" firstCol="1" firstRow="1">
                <a:noFill/>
                <a:tableStyleId>{33BE761D-BAEE-48B1-9286-2A016B734FC8}</a:tableStyleId>
              </a:tblPr>
              <a:tblGrid>
                <a:gridCol w="3636400"/>
                <a:gridCol w="3636400"/>
              </a:tblGrid>
              <a:tr h="822225">
                <a:tc>
                  <a:txBody>
                    <a:bodyPr/>
                    <a:lstStyle/>
                    <a:p>
                      <a:pPr indent="0" lvl="0" marL="0" marR="0" rtl="0" algn="l">
                        <a:lnSpc>
                          <a:spcPct val="115000"/>
                        </a:lnSpc>
                        <a:spcBef>
                          <a:spcPts val="0"/>
                        </a:spcBef>
                        <a:spcAft>
                          <a:spcPts val="0"/>
                        </a:spcAft>
                        <a:buNone/>
                      </a:pPr>
                      <a:r>
                        <a:rPr lang="en-IN" sz="1600" u="none" cap="none" strike="noStrike"/>
                        <a:t>SEMSTER</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600" u="none" cap="none" strike="noStrike"/>
                        <a:t>LECTURER</a:t>
                      </a:r>
                      <a:endParaRPr sz="1600" u="none" cap="none" strike="noStrike">
                        <a:latin typeface="Calibri"/>
                        <a:ea typeface="Calibri"/>
                        <a:cs typeface="Calibri"/>
                        <a:sym typeface="Calibri"/>
                      </a:endParaRPr>
                    </a:p>
                  </a:txBody>
                  <a:tcPr marT="114300" marB="114300" marR="114300" marL="114300"/>
                </a:tc>
              </a:tr>
              <a:tr h="645575">
                <a:tc>
                  <a:txBody>
                    <a:bodyPr/>
                    <a:lstStyle/>
                    <a:p>
                      <a:pPr indent="0" lvl="0" marL="190500" marR="0" rtl="0" algn="l">
                        <a:lnSpc>
                          <a:spcPct val="107812"/>
                        </a:lnSpc>
                        <a:spcBef>
                          <a:spcPts val="0"/>
                        </a:spcBef>
                        <a:spcAft>
                          <a:spcPts val="0"/>
                        </a:spcAft>
                        <a:buNone/>
                      </a:pPr>
                      <a:r>
                        <a:rPr lang="en-IN" sz="1600" u="none" cap="none" strike="noStrike"/>
                        <a:t>Semester 1</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Anshika</a:t>
                      </a:r>
                      <a:endParaRPr sz="1600" u="none" cap="none" strike="noStrike">
                        <a:latin typeface="Calibri"/>
                        <a:ea typeface="Calibri"/>
                        <a:cs typeface="Calibri"/>
                        <a:sym typeface="Calibri"/>
                      </a:endParaRPr>
                    </a:p>
                  </a:txBody>
                  <a:tcPr marT="76200" marB="76200" marR="76200" marL="76200"/>
                </a:tc>
              </a:tr>
              <a:tr h="645575">
                <a:tc>
                  <a:txBody>
                    <a:bodyPr/>
                    <a:lstStyle/>
                    <a:p>
                      <a:pPr indent="0" lvl="0" marL="190500" marR="0" rtl="0" algn="l">
                        <a:lnSpc>
                          <a:spcPct val="107812"/>
                        </a:lnSpc>
                        <a:spcBef>
                          <a:spcPts val="0"/>
                        </a:spcBef>
                        <a:spcAft>
                          <a:spcPts val="0"/>
                        </a:spcAft>
                        <a:buNone/>
                      </a:pPr>
                      <a:r>
                        <a:rPr lang="en-IN" sz="1600" u="none" cap="none" strike="noStrike"/>
                        <a:t>Semester 1</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John</a:t>
                      </a:r>
                      <a:endParaRPr sz="1600" u="none" cap="none" strike="noStrike">
                        <a:latin typeface="Calibri"/>
                        <a:ea typeface="Calibri"/>
                        <a:cs typeface="Calibri"/>
                        <a:sym typeface="Calibri"/>
                      </a:endParaRPr>
                    </a:p>
                  </a:txBody>
                  <a:tcPr marT="76200" marB="76200" marR="76200" marL="76200"/>
                </a:tc>
              </a:tr>
              <a:tr h="645575">
                <a:tc>
                  <a:txBody>
                    <a:bodyPr/>
                    <a:lstStyle/>
                    <a:p>
                      <a:pPr indent="0" lvl="0" marL="190500" marR="0" rtl="0" algn="l">
                        <a:lnSpc>
                          <a:spcPct val="107812"/>
                        </a:lnSpc>
                        <a:spcBef>
                          <a:spcPts val="0"/>
                        </a:spcBef>
                        <a:spcAft>
                          <a:spcPts val="0"/>
                        </a:spcAft>
                        <a:buNone/>
                      </a:pPr>
                      <a:r>
                        <a:rPr lang="en-IN" sz="1600" u="none" cap="none" strike="noStrike"/>
                        <a:t>Semester 1</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John</a:t>
                      </a:r>
                      <a:endParaRPr sz="1600" u="none" cap="none" strike="noStrike">
                        <a:latin typeface="Calibri"/>
                        <a:ea typeface="Calibri"/>
                        <a:cs typeface="Calibri"/>
                        <a:sym typeface="Calibri"/>
                      </a:endParaRPr>
                    </a:p>
                  </a:txBody>
                  <a:tcPr marT="76200" marB="76200" marR="76200" marL="76200"/>
                </a:tc>
              </a:tr>
              <a:tr h="645575">
                <a:tc>
                  <a:txBody>
                    <a:bodyPr/>
                    <a:lstStyle/>
                    <a:p>
                      <a:pPr indent="0" lvl="0" marL="190500" marR="0" rtl="0" algn="l">
                        <a:lnSpc>
                          <a:spcPct val="107812"/>
                        </a:lnSpc>
                        <a:spcBef>
                          <a:spcPts val="0"/>
                        </a:spcBef>
                        <a:spcAft>
                          <a:spcPts val="0"/>
                        </a:spcAft>
                        <a:buNone/>
                      </a:pPr>
                      <a:r>
                        <a:rPr lang="en-IN" sz="1600" u="none" cap="none" strike="noStrike"/>
                        <a:t>Semester 2</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Akash</a:t>
                      </a:r>
                      <a:endParaRPr sz="1600" u="none" cap="none" strike="noStrike">
                        <a:latin typeface="Calibri"/>
                        <a:ea typeface="Calibri"/>
                        <a:cs typeface="Calibri"/>
                        <a:sym typeface="Calibri"/>
                      </a:endParaRPr>
                    </a:p>
                  </a:txBody>
                  <a:tcPr marT="76200" marB="76200" marR="76200" marL="76200"/>
                </a:tc>
              </a:tr>
              <a:tr h="645575">
                <a:tc>
                  <a:txBody>
                    <a:bodyPr/>
                    <a:lstStyle/>
                    <a:p>
                      <a:pPr indent="0" lvl="0" marL="190500" marR="0" rtl="0" algn="l">
                        <a:lnSpc>
                          <a:spcPct val="107812"/>
                        </a:lnSpc>
                        <a:spcBef>
                          <a:spcPts val="0"/>
                        </a:spcBef>
                        <a:spcAft>
                          <a:spcPts val="0"/>
                        </a:spcAft>
                        <a:buNone/>
                      </a:pPr>
                      <a:r>
                        <a:rPr lang="en-IN" sz="1600" u="none" cap="none" strike="noStrike"/>
                        <a:t>Semester 1</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Praveen</a:t>
                      </a:r>
                      <a:endParaRPr sz="1600" u="none" cap="none" strike="noStrike">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2"/>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600"/>
              <a:buChar char="⚫"/>
            </a:pPr>
            <a:r>
              <a:rPr b="1" lang="en-IN" sz="2000"/>
              <a:t>Example –</a:t>
            </a:r>
            <a:r>
              <a:rPr lang="en-IN" sz="2000"/>
              <a:t> Consider the above schema, with a case as “if a company makes a product and an agent is an agent for that company, then he always sells that product for the company”. Under these circumstances, the ACP table is shown as:</a:t>
            </a:r>
            <a:endParaRPr/>
          </a:p>
          <a:p>
            <a:pPr indent="-181864" lvl="0" marL="365760" rtl="0" algn="l">
              <a:lnSpc>
                <a:spcPct val="100000"/>
              </a:lnSpc>
              <a:spcBef>
                <a:spcPts val="600"/>
              </a:spcBef>
              <a:spcAft>
                <a:spcPts val="0"/>
              </a:spcAft>
              <a:buSzPts val="1600"/>
              <a:buNone/>
            </a:pPr>
            <a:r>
              <a:t/>
            </a:r>
            <a:endParaRPr sz="2000"/>
          </a:p>
        </p:txBody>
      </p:sp>
      <p:graphicFrame>
        <p:nvGraphicFramePr>
          <p:cNvPr id="383" name="Google Shape;383;p52"/>
          <p:cNvGraphicFramePr/>
          <p:nvPr/>
        </p:nvGraphicFramePr>
        <p:xfrm>
          <a:off x="381000" y="1332165"/>
          <a:ext cx="3000000" cy="3000000"/>
        </p:xfrm>
        <a:graphic>
          <a:graphicData uri="http://schemas.openxmlformats.org/drawingml/2006/table">
            <a:tbl>
              <a:tblPr>
                <a:noFill/>
                <a:tableStyleId>{33BE761D-BAEE-48B1-9286-2A016B734FC8}</a:tableStyleId>
              </a:tblPr>
              <a:tblGrid>
                <a:gridCol w="1320800"/>
                <a:gridCol w="1320800"/>
                <a:gridCol w="1320800"/>
              </a:tblGrid>
              <a:tr h="228600">
                <a:tc>
                  <a:txBody>
                    <a:bodyPr/>
                    <a:lstStyle/>
                    <a:p>
                      <a:pPr indent="0" lvl="0" marL="0" marR="0" rtl="0" algn="ctr">
                        <a:spcBef>
                          <a:spcPts val="0"/>
                        </a:spcBef>
                        <a:spcAft>
                          <a:spcPts val="0"/>
                        </a:spcAft>
                        <a:buNone/>
                      </a:pPr>
                      <a:r>
                        <a:rPr lang="en-IN" sz="1800" u="none" cap="none" strike="noStrike"/>
                        <a:t>AGENT</a:t>
                      </a:r>
                      <a:endParaRPr b="1" sz="1800" u="none" cap="none" strike="noStrike">
                        <a:solidFill>
                          <a:srgbClr val="000000"/>
                        </a:solidFill>
                      </a:endParaRPr>
                    </a:p>
                  </a:txBody>
                  <a:tcPr marT="76200" marB="76200" marR="76200" marL="76200" anchor="ctr"/>
                </a:tc>
                <a:tc>
                  <a:txBody>
                    <a:bodyPr/>
                    <a:lstStyle/>
                    <a:p>
                      <a:pPr indent="0" lvl="0" marL="0" marR="0" rtl="0" algn="ctr">
                        <a:spcBef>
                          <a:spcPts val="0"/>
                        </a:spcBef>
                        <a:spcAft>
                          <a:spcPts val="0"/>
                        </a:spcAft>
                        <a:buNone/>
                      </a:pPr>
                      <a:r>
                        <a:rPr lang="en-IN" sz="1800" u="none" cap="none" strike="noStrike"/>
                        <a:t>COMPANY</a:t>
                      </a:r>
                      <a:endParaRPr b="1" sz="1800" u="none" cap="none" strike="noStrike">
                        <a:solidFill>
                          <a:srgbClr val="000000"/>
                        </a:solidFill>
                      </a:endParaRPr>
                    </a:p>
                  </a:txBody>
                  <a:tcPr marT="76200" marB="76200" marR="76200" marL="76200" anchor="ctr"/>
                </a:tc>
                <a:tc>
                  <a:txBody>
                    <a:bodyPr/>
                    <a:lstStyle/>
                    <a:p>
                      <a:pPr indent="0" lvl="0" marL="0" marR="0" rtl="0" algn="ctr">
                        <a:spcBef>
                          <a:spcPts val="0"/>
                        </a:spcBef>
                        <a:spcAft>
                          <a:spcPts val="0"/>
                        </a:spcAft>
                        <a:buNone/>
                      </a:pPr>
                      <a:r>
                        <a:rPr lang="en-IN" sz="1800" u="none" cap="none" strike="noStrike"/>
                        <a:t>PRODUCT</a:t>
                      </a:r>
                      <a:endParaRPr b="1" sz="1800" u="none" cap="none" strike="noStrike">
                        <a:solidFill>
                          <a:srgbClr val="000000"/>
                        </a:solidFill>
                      </a:endParaRPr>
                    </a:p>
                  </a:txBody>
                  <a:tcPr marT="76200" marB="76200" marR="76200" marL="76200" anchor="ctr"/>
                </a:tc>
              </a:tr>
              <a:tr h="228600">
                <a:tc>
                  <a:txBody>
                    <a:bodyPr/>
                    <a:lstStyle/>
                    <a:p>
                      <a:pPr indent="0" lvl="0" marL="0" marR="0" rtl="0" algn="ctr">
                        <a:spcBef>
                          <a:spcPts val="0"/>
                        </a:spcBef>
                        <a:spcAft>
                          <a:spcPts val="0"/>
                        </a:spcAft>
                        <a:buNone/>
                      </a:pPr>
                      <a:r>
                        <a:rPr b="0" lang="en-IN" sz="1800" u="none" cap="none" strike="noStrike"/>
                        <a:t>Aman</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C1</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Pen Drive</a:t>
                      </a:r>
                      <a:endParaRPr b="0" sz="1800" u="none" cap="none" strike="noStrike"/>
                    </a:p>
                  </a:txBody>
                  <a:tcPr marT="66675" marB="66675" marR="133350" marL="133350" anchor="ctr"/>
                </a:tc>
              </a:tr>
              <a:tr h="228600">
                <a:tc>
                  <a:txBody>
                    <a:bodyPr/>
                    <a:lstStyle/>
                    <a:p>
                      <a:pPr indent="0" lvl="0" marL="0" marR="0" rtl="0" algn="ctr">
                        <a:spcBef>
                          <a:spcPts val="0"/>
                        </a:spcBef>
                        <a:spcAft>
                          <a:spcPts val="0"/>
                        </a:spcAft>
                        <a:buNone/>
                      </a:pPr>
                      <a:r>
                        <a:rPr b="0" lang="en-IN" sz="1800" u="none" cap="none" strike="noStrike"/>
                        <a:t>Aman</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C1</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MIC</a:t>
                      </a:r>
                      <a:endParaRPr b="0" sz="1800" u="none" cap="none" strike="noStrike"/>
                    </a:p>
                  </a:txBody>
                  <a:tcPr marT="66675" marB="66675" marR="133350" marL="133350" anchor="ctr"/>
                </a:tc>
              </a:tr>
              <a:tr h="228600">
                <a:tc>
                  <a:txBody>
                    <a:bodyPr/>
                    <a:lstStyle/>
                    <a:p>
                      <a:pPr indent="0" lvl="0" marL="0" marR="0" rtl="0" algn="ctr">
                        <a:spcBef>
                          <a:spcPts val="0"/>
                        </a:spcBef>
                        <a:spcAft>
                          <a:spcPts val="0"/>
                        </a:spcAft>
                        <a:buNone/>
                      </a:pPr>
                      <a:r>
                        <a:rPr b="0" lang="en-IN" sz="1800" u="none" cap="none" strike="noStrike"/>
                        <a:t>Aman</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C2</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Speaker</a:t>
                      </a:r>
                      <a:endParaRPr b="0" sz="1800" u="none" cap="none" strike="noStrike"/>
                    </a:p>
                  </a:txBody>
                  <a:tcPr marT="66675" marB="66675" marR="133350" marL="133350" anchor="ctr"/>
                </a:tc>
              </a:tr>
              <a:tr h="228600">
                <a:tc>
                  <a:txBody>
                    <a:bodyPr/>
                    <a:lstStyle/>
                    <a:p>
                      <a:pPr indent="0" lvl="0" marL="0" marR="0" rtl="0" algn="ctr">
                        <a:spcBef>
                          <a:spcPts val="0"/>
                        </a:spcBef>
                        <a:spcAft>
                          <a:spcPts val="0"/>
                        </a:spcAft>
                        <a:buNone/>
                      </a:pPr>
                      <a:r>
                        <a:rPr b="0" lang="en-IN" sz="1800" u="none" cap="none" strike="noStrike"/>
                        <a:t>Mohan</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C1</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Speaker</a:t>
                      </a:r>
                      <a:endParaRPr b="0" sz="1800" u="none" cap="none" strike="noStrike"/>
                    </a:p>
                  </a:txBody>
                  <a:tcPr marT="66675" marB="66675" marR="133350" marL="133350" anchor="ctr"/>
                </a:tc>
              </a:tr>
            </a:tbl>
          </a:graphicData>
        </a:graphic>
      </p:graphicFrame>
      <p:sp>
        <p:nvSpPr>
          <p:cNvPr id="384" name="Google Shape;384;p52"/>
          <p:cNvSpPr/>
          <p:nvPr/>
        </p:nvSpPr>
        <p:spPr>
          <a:xfrm>
            <a:off x="381000" y="970001"/>
            <a:ext cx="2362200"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Open Sans"/>
              <a:buNone/>
            </a:pPr>
            <a:r>
              <a:rPr b="1" i="0" lang="en-IN" sz="1800" u="none" cap="none" strike="noStrike">
                <a:solidFill>
                  <a:srgbClr val="000000"/>
                </a:solidFill>
                <a:latin typeface="Open Sans"/>
                <a:ea typeface="Open Sans"/>
                <a:cs typeface="Open Sans"/>
                <a:sym typeface="Open Sans"/>
              </a:rPr>
              <a:t>Table –</a:t>
            </a:r>
            <a:r>
              <a:rPr b="0" i="0" lang="en-IN" sz="1800" u="none" cap="none" strike="noStrike">
                <a:solidFill>
                  <a:srgbClr val="000000"/>
                </a:solidFill>
                <a:latin typeface="Open Sans"/>
                <a:ea typeface="Open Sans"/>
                <a:cs typeface="Open Sans"/>
                <a:sym typeface="Open Sans"/>
              </a:rPr>
              <a:t> ACP</a:t>
            </a:r>
            <a:endParaRPr b="0" i="0" sz="1600" u="none" cap="none" strike="noStrike">
              <a:solidFill>
                <a:schemeClr val="dk1"/>
              </a:solidFill>
              <a:latin typeface="Arial"/>
              <a:ea typeface="Arial"/>
              <a:cs typeface="Arial"/>
              <a:sym typeface="Arial"/>
            </a:endParaRPr>
          </a:p>
        </p:txBody>
      </p:sp>
      <p:sp>
        <p:nvSpPr>
          <p:cNvPr id="385" name="Google Shape;385;p52"/>
          <p:cNvSpPr/>
          <p:nvPr/>
        </p:nvSpPr>
        <p:spPr>
          <a:xfrm>
            <a:off x="4589930" y="1524000"/>
            <a:ext cx="4572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The relation ACP is again decompose into 3 relations. Now, the natural Join of all the three relations will be shown as:</a:t>
            </a:r>
            <a:endParaRPr/>
          </a:p>
        </p:txBody>
      </p:sp>
      <p:graphicFrame>
        <p:nvGraphicFramePr>
          <p:cNvPr id="386" name="Google Shape;386;p52"/>
          <p:cNvGraphicFramePr/>
          <p:nvPr/>
        </p:nvGraphicFramePr>
        <p:xfrm>
          <a:off x="381000" y="4419600"/>
          <a:ext cx="3000000" cy="3000000"/>
        </p:xfrm>
        <a:graphic>
          <a:graphicData uri="http://schemas.openxmlformats.org/drawingml/2006/table">
            <a:tbl>
              <a:tblPr>
                <a:noFill/>
                <a:tableStyleId>{33BE761D-BAEE-48B1-9286-2A016B734FC8}</a:tableStyleId>
              </a:tblPr>
              <a:tblGrid>
                <a:gridCol w="1333500"/>
                <a:gridCol w="1333500"/>
              </a:tblGrid>
              <a:tr h="502925">
                <a:tc>
                  <a:txBody>
                    <a:bodyPr/>
                    <a:lstStyle/>
                    <a:p>
                      <a:pPr indent="0" lvl="0" marL="0" marR="0" rtl="0" algn="ctr">
                        <a:spcBef>
                          <a:spcPts val="0"/>
                        </a:spcBef>
                        <a:spcAft>
                          <a:spcPts val="0"/>
                        </a:spcAft>
                        <a:buNone/>
                      </a:pPr>
                      <a:r>
                        <a:rPr lang="en-IN" sz="1800" u="none" cap="none" strike="noStrike"/>
                        <a:t>AGENT</a:t>
                      </a:r>
                      <a:endParaRPr b="1" sz="1800" u="none" cap="none" strike="noStrike">
                        <a:solidFill>
                          <a:srgbClr val="000000"/>
                        </a:solidFill>
                      </a:endParaRPr>
                    </a:p>
                  </a:txBody>
                  <a:tcPr marT="76200" marB="76200" marR="76200" marL="76200" anchor="ctr"/>
                </a:tc>
                <a:tc>
                  <a:txBody>
                    <a:bodyPr/>
                    <a:lstStyle/>
                    <a:p>
                      <a:pPr indent="0" lvl="0" marL="0" marR="0" rtl="0" algn="ctr">
                        <a:spcBef>
                          <a:spcPts val="0"/>
                        </a:spcBef>
                        <a:spcAft>
                          <a:spcPts val="0"/>
                        </a:spcAft>
                        <a:buNone/>
                      </a:pPr>
                      <a:r>
                        <a:rPr lang="en-IN" sz="1800" u="none" cap="none" strike="noStrike"/>
                        <a:t>COMPANY</a:t>
                      </a:r>
                      <a:endParaRPr b="1" sz="1800" u="none" cap="none" strike="noStrike">
                        <a:solidFill>
                          <a:srgbClr val="000000"/>
                        </a:solidFill>
                      </a:endParaRPr>
                    </a:p>
                  </a:txBody>
                  <a:tcPr marT="76200" marB="76200" marR="76200" marL="76200" anchor="ctr"/>
                </a:tc>
              </a:tr>
              <a:tr h="228600">
                <a:tc>
                  <a:txBody>
                    <a:bodyPr/>
                    <a:lstStyle/>
                    <a:p>
                      <a:pPr indent="0" lvl="0" marL="0" marR="0" rtl="0" algn="ctr">
                        <a:spcBef>
                          <a:spcPts val="0"/>
                        </a:spcBef>
                        <a:spcAft>
                          <a:spcPts val="0"/>
                        </a:spcAft>
                        <a:buNone/>
                      </a:pPr>
                      <a:r>
                        <a:rPr b="0" lang="en-IN" sz="1800" u="none" cap="none" strike="noStrike"/>
                        <a:t>Aman</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C1</a:t>
                      </a:r>
                      <a:endParaRPr b="0" sz="1800" u="none" cap="none" strike="noStrike"/>
                    </a:p>
                  </a:txBody>
                  <a:tcPr marT="66675" marB="66675" marR="133350" marL="133350" anchor="ctr"/>
                </a:tc>
              </a:tr>
              <a:tr h="228600">
                <a:tc>
                  <a:txBody>
                    <a:bodyPr/>
                    <a:lstStyle/>
                    <a:p>
                      <a:pPr indent="0" lvl="0" marL="0" marR="0" rtl="0" algn="ctr">
                        <a:spcBef>
                          <a:spcPts val="0"/>
                        </a:spcBef>
                        <a:spcAft>
                          <a:spcPts val="0"/>
                        </a:spcAft>
                        <a:buNone/>
                      </a:pPr>
                      <a:r>
                        <a:rPr b="0" lang="en-IN" sz="1800" u="none" cap="none" strike="noStrike"/>
                        <a:t>Aman</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C2</a:t>
                      </a:r>
                      <a:endParaRPr b="0" sz="1800" u="none" cap="none" strike="noStrike"/>
                    </a:p>
                  </a:txBody>
                  <a:tcPr marT="66675" marB="66675" marR="133350" marL="133350" anchor="ctr"/>
                </a:tc>
              </a:tr>
              <a:tr h="228600">
                <a:tc>
                  <a:txBody>
                    <a:bodyPr/>
                    <a:lstStyle/>
                    <a:p>
                      <a:pPr indent="0" lvl="0" marL="0" marR="0" rtl="0" algn="ctr">
                        <a:spcBef>
                          <a:spcPts val="0"/>
                        </a:spcBef>
                        <a:spcAft>
                          <a:spcPts val="0"/>
                        </a:spcAft>
                        <a:buNone/>
                      </a:pPr>
                      <a:r>
                        <a:rPr b="0" lang="en-IN" sz="1800" u="none" cap="none" strike="noStrike"/>
                        <a:t>Mohan</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C2</a:t>
                      </a:r>
                      <a:endParaRPr b="0" sz="1800" u="none" cap="none" strike="noStrike"/>
                    </a:p>
                  </a:txBody>
                  <a:tcPr marT="66675" marB="66675" marR="133350" marL="133350" anchor="ctr"/>
                </a:tc>
              </a:tr>
            </a:tbl>
          </a:graphicData>
        </a:graphic>
      </p:graphicFrame>
      <p:sp>
        <p:nvSpPr>
          <p:cNvPr id="387" name="Google Shape;387;p52"/>
          <p:cNvSpPr/>
          <p:nvPr/>
        </p:nvSpPr>
        <p:spPr>
          <a:xfrm>
            <a:off x="228600" y="4043937"/>
            <a:ext cx="1676400" cy="215444"/>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Open Sans"/>
              <a:buNone/>
            </a:pPr>
            <a:r>
              <a:rPr b="1" i="0" lang="en-IN" sz="1400" u="none" cap="none" strike="noStrike">
                <a:solidFill>
                  <a:srgbClr val="000000"/>
                </a:solidFill>
                <a:latin typeface="Open Sans"/>
                <a:ea typeface="Open Sans"/>
                <a:cs typeface="Open Sans"/>
                <a:sym typeface="Open Sans"/>
              </a:rPr>
              <a:t>Table – R1</a:t>
            </a:r>
            <a:endParaRPr b="1" i="0" sz="1200" u="none" cap="none" strike="noStrike">
              <a:solidFill>
                <a:schemeClr val="dk1"/>
              </a:solidFill>
              <a:latin typeface="Arial"/>
              <a:ea typeface="Arial"/>
              <a:cs typeface="Arial"/>
              <a:sym typeface="Arial"/>
            </a:endParaRPr>
          </a:p>
        </p:txBody>
      </p:sp>
      <p:graphicFrame>
        <p:nvGraphicFramePr>
          <p:cNvPr id="388" name="Google Shape;388;p52"/>
          <p:cNvGraphicFramePr/>
          <p:nvPr/>
        </p:nvGraphicFramePr>
        <p:xfrm>
          <a:off x="3276600" y="4151659"/>
          <a:ext cx="3000000" cy="3000000"/>
        </p:xfrm>
        <a:graphic>
          <a:graphicData uri="http://schemas.openxmlformats.org/drawingml/2006/table">
            <a:tbl>
              <a:tblPr>
                <a:noFill/>
                <a:tableStyleId>{33BE761D-BAEE-48B1-9286-2A016B734FC8}</a:tableStyleId>
              </a:tblPr>
              <a:tblGrid>
                <a:gridCol w="1485900"/>
                <a:gridCol w="1485900"/>
              </a:tblGrid>
              <a:tr h="228600">
                <a:tc>
                  <a:txBody>
                    <a:bodyPr/>
                    <a:lstStyle/>
                    <a:p>
                      <a:pPr indent="0" lvl="0" marL="0" marR="0" rtl="0" algn="ctr">
                        <a:spcBef>
                          <a:spcPts val="0"/>
                        </a:spcBef>
                        <a:spcAft>
                          <a:spcPts val="0"/>
                        </a:spcAft>
                        <a:buNone/>
                      </a:pPr>
                      <a:r>
                        <a:rPr lang="en-IN" sz="1800" u="none" cap="none" strike="noStrike"/>
                        <a:t>AGENT</a:t>
                      </a:r>
                      <a:endParaRPr b="1" sz="1800" u="none" cap="none" strike="noStrike">
                        <a:solidFill>
                          <a:srgbClr val="000000"/>
                        </a:solidFill>
                      </a:endParaRPr>
                    </a:p>
                  </a:txBody>
                  <a:tcPr marT="76200" marB="76200" marR="76200" marL="76200" anchor="ctr"/>
                </a:tc>
                <a:tc>
                  <a:txBody>
                    <a:bodyPr/>
                    <a:lstStyle/>
                    <a:p>
                      <a:pPr indent="0" lvl="0" marL="0" marR="0" rtl="0" algn="ctr">
                        <a:spcBef>
                          <a:spcPts val="0"/>
                        </a:spcBef>
                        <a:spcAft>
                          <a:spcPts val="0"/>
                        </a:spcAft>
                        <a:buNone/>
                      </a:pPr>
                      <a:r>
                        <a:rPr lang="en-IN" sz="1800" u="none" cap="none" strike="noStrike"/>
                        <a:t>PRODUCT</a:t>
                      </a:r>
                      <a:endParaRPr b="1" sz="1800" u="none" cap="none" strike="noStrike">
                        <a:solidFill>
                          <a:srgbClr val="000000"/>
                        </a:solidFill>
                      </a:endParaRPr>
                    </a:p>
                  </a:txBody>
                  <a:tcPr marT="76200" marB="76200" marR="76200" marL="76200" anchor="ctr"/>
                </a:tc>
              </a:tr>
              <a:tr h="228600">
                <a:tc>
                  <a:txBody>
                    <a:bodyPr/>
                    <a:lstStyle/>
                    <a:p>
                      <a:pPr indent="0" lvl="0" marL="0" marR="0" rtl="0" algn="ctr">
                        <a:spcBef>
                          <a:spcPts val="0"/>
                        </a:spcBef>
                        <a:spcAft>
                          <a:spcPts val="0"/>
                        </a:spcAft>
                        <a:buNone/>
                      </a:pPr>
                      <a:r>
                        <a:rPr b="0" lang="en-IN" sz="1800" u="none" cap="none" strike="noStrike"/>
                        <a:t>Aman</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Pen Drive</a:t>
                      </a:r>
                      <a:endParaRPr b="0" sz="1800" u="none" cap="none" strike="noStrike"/>
                    </a:p>
                  </a:txBody>
                  <a:tcPr marT="66675" marB="66675" marR="133350" marL="133350" anchor="ctr"/>
                </a:tc>
              </a:tr>
              <a:tr h="228600">
                <a:tc>
                  <a:txBody>
                    <a:bodyPr/>
                    <a:lstStyle/>
                    <a:p>
                      <a:pPr indent="0" lvl="0" marL="0" marR="0" rtl="0" algn="ctr">
                        <a:spcBef>
                          <a:spcPts val="0"/>
                        </a:spcBef>
                        <a:spcAft>
                          <a:spcPts val="0"/>
                        </a:spcAft>
                        <a:buNone/>
                      </a:pPr>
                      <a:r>
                        <a:rPr b="0" lang="en-IN" sz="1800" u="none" cap="none" strike="noStrike"/>
                        <a:t>Aman</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MIC</a:t>
                      </a:r>
                      <a:endParaRPr b="0" sz="1800" u="none" cap="none" strike="noStrike"/>
                    </a:p>
                  </a:txBody>
                  <a:tcPr marT="66675" marB="66675" marR="133350" marL="133350" anchor="ctr"/>
                </a:tc>
              </a:tr>
              <a:tr h="228600">
                <a:tc>
                  <a:txBody>
                    <a:bodyPr/>
                    <a:lstStyle/>
                    <a:p>
                      <a:pPr indent="0" lvl="0" marL="0" marR="0" rtl="0" algn="ctr">
                        <a:spcBef>
                          <a:spcPts val="0"/>
                        </a:spcBef>
                        <a:spcAft>
                          <a:spcPts val="0"/>
                        </a:spcAft>
                        <a:buNone/>
                      </a:pPr>
                      <a:r>
                        <a:rPr b="0" lang="en-IN" sz="1800" u="none" cap="none" strike="noStrike"/>
                        <a:t>Aman</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Speaker</a:t>
                      </a:r>
                      <a:endParaRPr b="0" sz="1800" u="none" cap="none" strike="noStrike"/>
                    </a:p>
                  </a:txBody>
                  <a:tcPr marT="66675" marB="66675" marR="133350" marL="133350" anchor="ctr"/>
                </a:tc>
              </a:tr>
              <a:tr h="228600">
                <a:tc>
                  <a:txBody>
                    <a:bodyPr/>
                    <a:lstStyle/>
                    <a:p>
                      <a:pPr indent="0" lvl="0" marL="0" marR="0" rtl="0" algn="ctr">
                        <a:spcBef>
                          <a:spcPts val="0"/>
                        </a:spcBef>
                        <a:spcAft>
                          <a:spcPts val="0"/>
                        </a:spcAft>
                        <a:buNone/>
                      </a:pPr>
                      <a:r>
                        <a:rPr b="0" lang="en-IN" sz="1800" u="none" cap="none" strike="noStrike"/>
                        <a:t>Mohan</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Speaker</a:t>
                      </a:r>
                      <a:endParaRPr b="0" sz="1800" u="none" cap="none" strike="noStrike"/>
                    </a:p>
                  </a:txBody>
                  <a:tcPr marT="66675" marB="66675" marR="133350" marL="133350" anchor="ctr"/>
                </a:tc>
              </a:tr>
            </a:tbl>
          </a:graphicData>
        </a:graphic>
      </p:graphicFrame>
      <p:sp>
        <p:nvSpPr>
          <p:cNvPr id="389" name="Google Shape;389;p52"/>
          <p:cNvSpPr/>
          <p:nvPr/>
        </p:nvSpPr>
        <p:spPr>
          <a:xfrm>
            <a:off x="4038600" y="3817937"/>
            <a:ext cx="1719262" cy="215444"/>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Open Sans"/>
              <a:buNone/>
            </a:pPr>
            <a:r>
              <a:rPr b="1" i="0" lang="en-IN" sz="1400" u="none" cap="none" strike="noStrike">
                <a:solidFill>
                  <a:srgbClr val="000000"/>
                </a:solidFill>
                <a:latin typeface="Open Sans"/>
                <a:ea typeface="Open Sans"/>
                <a:cs typeface="Open Sans"/>
                <a:sym typeface="Open Sans"/>
              </a:rPr>
              <a:t>Table – R2</a:t>
            </a:r>
            <a:endParaRPr b="1" i="0" sz="1200" u="none" cap="none" strike="noStrike">
              <a:solidFill>
                <a:schemeClr val="dk1"/>
              </a:solidFill>
              <a:latin typeface="Arial"/>
              <a:ea typeface="Arial"/>
              <a:cs typeface="Arial"/>
              <a:sym typeface="Arial"/>
            </a:endParaRPr>
          </a:p>
        </p:txBody>
      </p:sp>
      <p:graphicFrame>
        <p:nvGraphicFramePr>
          <p:cNvPr id="390" name="Google Shape;390;p52"/>
          <p:cNvGraphicFramePr/>
          <p:nvPr/>
        </p:nvGraphicFramePr>
        <p:xfrm>
          <a:off x="6522803" y="4013706"/>
          <a:ext cx="3000000" cy="3000000"/>
        </p:xfrm>
        <a:graphic>
          <a:graphicData uri="http://schemas.openxmlformats.org/drawingml/2006/table">
            <a:tbl>
              <a:tblPr>
                <a:noFill/>
                <a:tableStyleId>{33BE761D-BAEE-48B1-9286-2A016B734FC8}</a:tableStyleId>
              </a:tblPr>
              <a:tblGrid>
                <a:gridCol w="1287700"/>
                <a:gridCol w="1287700"/>
              </a:tblGrid>
              <a:tr h="213200">
                <a:tc>
                  <a:txBody>
                    <a:bodyPr/>
                    <a:lstStyle/>
                    <a:p>
                      <a:pPr indent="0" lvl="0" marL="0" marR="0" rtl="0" algn="ctr">
                        <a:spcBef>
                          <a:spcPts val="0"/>
                        </a:spcBef>
                        <a:spcAft>
                          <a:spcPts val="0"/>
                        </a:spcAft>
                        <a:buNone/>
                      </a:pPr>
                      <a:r>
                        <a:rPr lang="en-IN" sz="1800" u="none" cap="none" strike="noStrike"/>
                        <a:t>COMPANY</a:t>
                      </a:r>
                      <a:endParaRPr b="1" sz="1800" u="none" cap="none" strike="noStrike">
                        <a:solidFill>
                          <a:srgbClr val="000000"/>
                        </a:solidFill>
                      </a:endParaRPr>
                    </a:p>
                  </a:txBody>
                  <a:tcPr marT="76200" marB="76200" marR="76200" marL="76200" anchor="ctr"/>
                </a:tc>
                <a:tc>
                  <a:txBody>
                    <a:bodyPr/>
                    <a:lstStyle/>
                    <a:p>
                      <a:pPr indent="0" lvl="0" marL="0" marR="0" rtl="0" algn="ctr">
                        <a:spcBef>
                          <a:spcPts val="0"/>
                        </a:spcBef>
                        <a:spcAft>
                          <a:spcPts val="0"/>
                        </a:spcAft>
                        <a:buNone/>
                      </a:pPr>
                      <a:r>
                        <a:rPr lang="en-IN" sz="1800" u="none" cap="none" strike="noStrike"/>
                        <a:t>PRODUCT</a:t>
                      </a:r>
                      <a:endParaRPr b="1" sz="1800" u="none" cap="none" strike="noStrike">
                        <a:solidFill>
                          <a:srgbClr val="000000"/>
                        </a:solidFill>
                      </a:endParaRPr>
                    </a:p>
                  </a:txBody>
                  <a:tcPr marT="76200" marB="76200" marR="76200" marL="76200" anchor="ctr"/>
                </a:tc>
              </a:tr>
              <a:tr h="228600">
                <a:tc>
                  <a:txBody>
                    <a:bodyPr/>
                    <a:lstStyle/>
                    <a:p>
                      <a:pPr indent="0" lvl="0" marL="0" marR="0" rtl="0" algn="ctr">
                        <a:spcBef>
                          <a:spcPts val="0"/>
                        </a:spcBef>
                        <a:spcAft>
                          <a:spcPts val="0"/>
                        </a:spcAft>
                        <a:buNone/>
                      </a:pPr>
                      <a:r>
                        <a:rPr b="0" lang="en-IN" sz="1800" u="none" cap="none" strike="noStrike"/>
                        <a:t>C1</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Pen Drive</a:t>
                      </a:r>
                      <a:endParaRPr b="0" sz="1800" u="none" cap="none" strike="noStrike"/>
                    </a:p>
                  </a:txBody>
                  <a:tcPr marT="66675" marB="66675" marR="133350" marL="133350" anchor="ctr"/>
                </a:tc>
              </a:tr>
              <a:tr h="228600">
                <a:tc>
                  <a:txBody>
                    <a:bodyPr/>
                    <a:lstStyle/>
                    <a:p>
                      <a:pPr indent="0" lvl="0" marL="0" marR="0" rtl="0" algn="ctr">
                        <a:spcBef>
                          <a:spcPts val="0"/>
                        </a:spcBef>
                        <a:spcAft>
                          <a:spcPts val="0"/>
                        </a:spcAft>
                        <a:buNone/>
                      </a:pPr>
                      <a:r>
                        <a:rPr b="0" lang="en-IN" sz="1800" u="none" cap="none" strike="noStrike"/>
                        <a:t>C1</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MIC</a:t>
                      </a:r>
                      <a:endParaRPr b="0" sz="1800" u="none" cap="none" strike="noStrike"/>
                    </a:p>
                  </a:txBody>
                  <a:tcPr marT="66675" marB="66675" marR="133350" marL="133350" anchor="ctr"/>
                </a:tc>
              </a:tr>
              <a:tr h="228600">
                <a:tc>
                  <a:txBody>
                    <a:bodyPr/>
                    <a:lstStyle/>
                    <a:p>
                      <a:pPr indent="0" lvl="0" marL="0" marR="0" rtl="0" algn="ctr">
                        <a:spcBef>
                          <a:spcPts val="0"/>
                        </a:spcBef>
                        <a:spcAft>
                          <a:spcPts val="0"/>
                        </a:spcAft>
                        <a:buNone/>
                      </a:pPr>
                      <a:r>
                        <a:rPr b="0" lang="en-IN" sz="1800" u="none" cap="none" strike="noStrike"/>
                        <a:t>C1</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Speaker</a:t>
                      </a:r>
                      <a:endParaRPr b="0" sz="1800" u="none" cap="none" strike="noStrike"/>
                    </a:p>
                  </a:txBody>
                  <a:tcPr marT="66675" marB="66675" marR="133350" marL="133350" anchor="ctr"/>
                </a:tc>
              </a:tr>
              <a:tr h="228600">
                <a:tc>
                  <a:txBody>
                    <a:bodyPr/>
                    <a:lstStyle/>
                    <a:p>
                      <a:pPr indent="0" lvl="0" marL="0" marR="0" rtl="0" algn="ctr">
                        <a:spcBef>
                          <a:spcPts val="0"/>
                        </a:spcBef>
                        <a:spcAft>
                          <a:spcPts val="0"/>
                        </a:spcAft>
                        <a:buNone/>
                      </a:pPr>
                      <a:r>
                        <a:rPr b="0" lang="en-IN" sz="1800" u="none" cap="none" strike="noStrike"/>
                        <a:t>C2</a:t>
                      </a:r>
                      <a:endParaRPr b="0" sz="1800" u="none" cap="none" strike="noStrike"/>
                    </a:p>
                  </a:txBody>
                  <a:tcPr marT="66675" marB="66675" marR="133350" marL="133350" anchor="ctr"/>
                </a:tc>
                <a:tc>
                  <a:txBody>
                    <a:bodyPr/>
                    <a:lstStyle/>
                    <a:p>
                      <a:pPr indent="0" lvl="0" marL="0" marR="0" rtl="0" algn="ctr">
                        <a:spcBef>
                          <a:spcPts val="0"/>
                        </a:spcBef>
                        <a:spcAft>
                          <a:spcPts val="0"/>
                        </a:spcAft>
                        <a:buNone/>
                      </a:pPr>
                      <a:r>
                        <a:rPr b="0" lang="en-IN" sz="1800" u="none" cap="none" strike="noStrike"/>
                        <a:t>Speaker</a:t>
                      </a:r>
                      <a:endParaRPr b="0" sz="1800" u="none" cap="none" strike="noStrike"/>
                    </a:p>
                  </a:txBody>
                  <a:tcPr marT="66675" marB="66675" marR="133350" marL="133350" anchor="ctr"/>
                </a:tc>
              </a:tr>
            </a:tbl>
          </a:graphicData>
        </a:graphic>
      </p:graphicFrame>
      <p:sp>
        <p:nvSpPr>
          <p:cNvPr id="391" name="Google Shape;391;p52"/>
          <p:cNvSpPr/>
          <p:nvPr/>
        </p:nvSpPr>
        <p:spPr>
          <a:xfrm>
            <a:off x="7010400" y="3597873"/>
            <a:ext cx="1600201"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Open Sans"/>
              <a:buNone/>
            </a:pPr>
            <a:r>
              <a:rPr b="1" i="0" lang="en-IN" sz="1600" u="none" cap="none" strike="noStrike">
                <a:solidFill>
                  <a:srgbClr val="000000"/>
                </a:solidFill>
                <a:latin typeface="Open Sans"/>
                <a:ea typeface="Open Sans"/>
                <a:cs typeface="Open Sans"/>
                <a:sym typeface="Open Sans"/>
              </a:rPr>
              <a:t>Table – R3</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graphicFrame>
        <p:nvGraphicFramePr>
          <p:cNvPr id="396" name="Google Shape;396;p53"/>
          <p:cNvGraphicFramePr/>
          <p:nvPr/>
        </p:nvGraphicFramePr>
        <p:xfrm>
          <a:off x="228600" y="152400"/>
          <a:ext cx="3000000" cy="3000000"/>
        </p:xfrm>
        <a:graphic>
          <a:graphicData uri="http://schemas.openxmlformats.org/drawingml/2006/table">
            <a:tbl>
              <a:tblPr bandRow="1" firstRow="1">
                <a:noFill/>
                <a:tableStyleId>{33BE761D-BAEE-48B1-9286-2A016B734FC8}</a:tableStyleId>
              </a:tblPr>
              <a:tblGrid>
                <a:gridCol w="1143000"/>
                <a:gridCol w="1447800"/>
                <a:gridCol w="1676400"/>
              </a:tblGrid>
              <a:tr h="370850">
                <a:tc>
                  <a:txBody>
                    <a:bodyPr/>
                    <a:lstStyle/>
                    <a:p>
                      <a:pPr indent="0" lvl="0" marL="0" marR="0" rtl="0" algn="l">
                        <a:spcBef>
                          <a:spcPts val="0"/>
                        </a:spcBef>
                        <a:spcAft>
                          <a:spcPts val="0"/>
                        </a:spcAft>
                        <a:buNone/>
                      </a:pPr>
                      <a:r>
                        <a:rPr lang="en-IN" sz="2000" u="none" cap="none" strike="noStrike"/>
                        <a:t>Pname</a:t>
                      </a:r>
                      <a:endParaRPr sz="2000"/>
                    </a:p>
                  </a:txBody>
                  <a:tcPr marT="45725" marB="45725" marR="91450" marL="91450"/>
                </a:tc>
                <a:tc>
                  <a:txBody>
                    <a:bodyPr/>
                    <a:lstStyle/>
                    <a:p>
                      <a:pPr indent="0" lvl="0" marL="0" marR="0" rtl="0" algn="l">
                        <a:spcBef>
                          <a:spcPts val="0"/>
                        </a:spcBef>
                        <a:spcAft>
                          <a:spcPts val="0"/>
                        </a:spcAft>
                        <a:buNone/>
                      </a:pPr>
                      <a:r>
                        <a:rPr lang="en-IN" sz="2000"/>
                        <a:t>Skill</a:t>
                      </a:r>
                      <a:endParaRPr sz="2000"/>
                    </a:p>
                  </a:txBody>
                  <a:tcPr marT="45725" marB="45725" marR="91450" marL="91450"/>
                </a:tc>
                <a:tc>
                  <a:txBody>
                    <a:bodyPr/>
                    <a:lstStyle/>
                    <a:p>
                      <a:pPr indent="0" lvl="0" marL="0" marR="0" rtl="0" algn="l">
                        <a:spcBef>
                          <a:spcPts val="0"/>
                        </a:spcBef>
                        <a:spcAft>
                          <a:spcPts val="0"/>
                        </a:spcAft>
                        <a:buNone/>
                      </a:pPr>
                      <a:r>
                        <a:rPr lang="en-IN" sz="2000"/>
                        <a:t>Job</a:t>
                      </a:r>
                      <a:endParaRPr sz="2000"/>
                    </a:p>
                  </a:txBody>
                  <a:tcPr marT="45725" marB="45725" marR="91450" marL="91450"/>
                </a:tc>
              </a:tr>
              <a:tr h="370850">
                <a:tc>
                  <a:txBody>
                    <a:bodyPr/>
                    <a:lstStyle/>
                    <a:p>
                      <a:pPr indent="0" lvl="0" marL="0" marR="0" rtl="0" algn="l">
                        <a:spcBef>
                          <a:spcPts val="0"/>
                        </a:spcBef>
                        <a:spcAft>
                          <a:spcPts val="0"/>
                        </a:spcAft>
                        <a:buNone/>
                      </a:pPr>
                      <a:r>
                        <a:rPr lang="en-IN" sz="1800"/>
                        <a:t>Aman</a:t>
                      </a:r>
                      <a:endParaRPr sz="1800"/>
                    </a:p>
                  </a:txBody>
                  <a:tcPr marT="45725" marB="45725" marR="91450" marL="91450"/>
                </a:tc>
                <a:tc>
                  <a:txBody>
                    <a:bodyPr/>
                    <a:lstStyle/>
                    <a:p>
                      <a:pPr indent="0" lvl="0" marL="0" marR="0" rtl="0" algn="l">
                        <a:spcBef>
                          <a:spcPts val="0"/>
                        </a:spcBef>
                        <a:spcAft>
                          <a:spcPts val="0"/>
                        </a:spcAft>
                        <a:buNone/>
                      </a:pPr>
                      <a:r>
                        <a:rPr lang="en-IN" sz="1800"/>
                        <a:t>DBA</a:t>
                      </a:r>
                      <a:endParaRPr sz="1800"/>
                    </a:p>
                  </a:txBody>
                  <a:tcPr marT="45725" marB="45725" marR="91450" marL="91450"/>
                </a:tc>
                <a:tc>
                  <a:txBody>
                    <a:bodyPr/>
                    <a:lstStyle/>
                    <a:p>
                      <a:pPr indent="0" lvl="0" marL="0" marR="0" rtl="0" algn="l">
                        <a:spcBef>
                          <a:spcPts val="0"/>
                        </a:spcBef>
                        <a:spcAft>
                          <a:spcPts val="0"/>
                        </a:spcAft>
                        <a:buNone/>
                      </a:pPr>
                      <a:r>
                        <a:rPr lang="en-IN" sz="1800"/>
                        <a:t>J1</a:t>
                      </a:r>
                      <a:endParaRPr sz="1800"/>
                    </a:p>
                  </a:txBody>
                  <a:tcPr marT="45725" marB="45725" marR="91450" marL="91450"/>
                </a:tc>
              </a:tr>
              <a:tr h="370850">
                <a:tc>
                  <a:txBody>
                    <a:bodyPr/>
                    <a:lstStyle/>
                    <a:p>
                      <a:pPr indent="0" lvl="0" marL="0" marR="0" rtl="0" algn="l">
                        <a:spcBef>
                          <a:spcPts val="0"/>
                        </a:spcBef>
                        <a:spcAft>
                          <a:spcPts val="0"/>
                        </a:spcAft>
                        <a:buNone/>
                      </a:pPr>
                      <a:r>
                        <a:rPr lang="en-IN" sz="1800"/>
                        <a:t>Mohan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ill Sans"/>
                        <a:buNone/>
                      </a:pPr>
                      <a:r>
                        <a:rPr lang="en-IN" sz="1800"/>
                        <a:t>Tester</a:t>
                      </a:r>
                      <a:endParaRPr/>
                    </a:p>
                  </a:txBody>
                  <a:tcPr marT="45725" marB="45725" marR="91450" marL="91450"/>
                </a:tc>
                <a:tc>
                  <a:txBody>
                    <a:bodyPr/>
                    <a:lstStyle/>
                    <a:p>
                      <a:pPr indent="0" lvl="0" marL="0" marR="0" rtl="0" algn="l">
                        <a:spcBef>
                          <a:spcPts val="0"/>
                        </a:spcBef>
                        <a:spcAft>
                          <a:spcPts val="0"/>
                        </a:spcAft>
                        <a:buNone/>
                      </a:pPr>
                      <a:r>
                        <a:rPr lang="en-IN" sz="1800"/>
                        <a:t>J2</a:t>
                      </a:r>
                      <a:endParaRPr sz="1800"/>
                    </a:p>
                  </a:txBody>
                  <a:tcPr marT="45725" marB="45725" marR="91450" marL="91450"/>
                </a:tc>
              </a:tr>
              <a:tr h="370850">
                <a:tc>
                  <a:txBody>
                    <a:bodyPr/>
                    <a:lstStyle/>
                    <a:p>
                      <a:pPr indent="0" lvl="0" marL="0" marR="0" rtl="0" algn="l">
                        <a:spcBef>
                          <a:spcPts val="0"/>
                        </a:spcBef>
                        <a:spcAft>
                          <a:spcPts val="0"/>
                        </a:spcAft>
                        <a:buNone/>
                      </a:pPr>
                      <a:r>
                        <a:rPr lang="en-IN" sz="1800"/>
                        <a:t>Rohan</a:t>
                      </a:r>
                      <a:endParaRPr sz="1800"/>
                    </a:p>
                  </a:txBody>
                  <a:tcPr marT="45725" marB="45725" marR="91450" marL="91450"/>
                </a:tc>
                <a:tc>
                  <a:txBody>
                    <a:bodyPr/>
                    <a:lstStyle/>
                    <a:p>
                      <a:pPr indent="0" lvl="0" marL="0" marR="0" rtl="0" algn="l">
                        <a:spcBef>
                          <a:spcPts val="0"/>
                        </a:spcBef>
                        <a:spcAft>
                          <a:spcPts val="0"/>
                        </a:spcAft>
                        <a:buNone/>
                      </a:pPr>
                      <a:r>
                        <a:rPr lang="en-IN" sz="1800"/>
                        <a:t>Programmer</a:t>
                      </a:r>
                      <a:endParaRPr sz="1800"/>
                    </a:p>
                  </a:txBody>
                  <a:tcPr marT="45725" marB="45725" marR="91450" marL="91450"/>
                </a:tc>
                <a:tc>
                  <a:txBody>
                    <a:bodyPr/>
                    <a:lstStyle/>
                    <a:p>
                      <a:pPr indent="0" lvl="0" marL="0" marR="0" rtl="0" algn="l">
                        <a:spcBef>
                          <a:spcPts val="0"/>
                        </a:spcBef>
                        <a:spcAft>
                          <a:spcPts val="0"/>
                        </a:spcAft>
                        <a:buNone/>
                      </a:pPr>
                      <a:r>
                        <a:rPr lang="en-IN" sz="1800"/>
                        <a:t>J3</a:t>
                      </a:r>
                      <a:endParaRPr sz="1800"/>
                    </a:p>
                  </a:txBody>
                  <a:tcPr marT="45725" marB="45725" marR="91450" marL="91450"/>
                </a:tc>
              </a:tr>
              <a:tr h="370850">
                <a:tc>
                  <a:txBody>
                    <a:bodyPr/>
                    <a:lstStyle/>
                    <a:p>
                      <a:pPr indent="0" lvl="0" marL="0" marR="0" rtl="0" algn="l">
                        <a:spcBef>
                          <a:spcPts val="0"/>
                        </a:spcBef>
                        <a:spcAft>
                          <a:spcPts val="0"/>
                        </a:spcAft>
                        <a:buNone/>
                      </a:pPr>
                      <a:r>
                        <a:rPr lang="en-IN" sz="1800"/>
                        <a:t>Sohan</a:t>
                      </a:r>
                      <a:endParaRPr sz="1800"/>
                    </a:p>
                  </a:txBody>
                  <a:tcPr marT="45725" marB="45725" marR="91450" marL="91450"/>
                </a:tc>
                <a:tc>
                  <a:txBody>
                    <a:bodyPr/>
                    <a:lstStyle/>
                    <a:p>
                      <a:pPr indent="0" lvl="0" marL="0" marR="0" rtl="0" algn="l">
                        <a:spcBef>
                          <a:spcPts val="0"/>
                        </a:spcBef>
                        <a:spcAft>
                          <a:spcPts val="0"/>
                        </a:spcAft>
                        <a:buNone/>
                      </a:pPr>
                      <a:r>
                        <a:rPr lang="en-IN" sz="1800"/>
                        <a:t>Analyst</a:t>
                      </a:r>
                      <a:endParaRPr sz="1800"/>
                    </a:p>
                  </a:txBody>
                  <a:tcPr marT="45725" marB="45725" marR="91450" marL="91450"/>
                </a:tc>
                <a:tc>
                  <a:txBody>
                    <a:bodyPr/>
                    <a:lstStyle/>
                    <a:p>
                      <a:pPr indent="0" lvl="0" marL="0" marR="0" rtl="0" algn="l">
                        <a:spcBef>
                          <a:spcPts val="0"/>
                        </a:spcBef>
                        <a:spcAft>
                          <a:spcPts val="0"/>
                        </a:spcAft>
                        <a:buNone/>
                      </a:pPr>
                      <a:r>
                        <a:rPr lang="en-IN" sz="1800"/>
                        <a:t>J1</a:t>
                      </a:r>
                      <a:endParaRPr sz="1800"/>
                    </a:p>
                  </a:txBody>
                  <a:tcPr marT="45725" marB="45725" marR="91450" marL="91450"/>
                </a:tc>
              </a:tr>
            </a:tbl>
          </a:graphicData>
        </a:graphic>
      </p:graphicFrame>
      <p:sp>
        <p:nvSpPr>
          <p:cNvPr id="397" name="Google Shape;397;p53"/>
          <p:cNvSpPr txBox="1"/>
          <p:nvPr/>
        </p:nvSpPr>
        <p:spPr>
          <a:xfrm>
            <a:off x="4800600" y="58271"/>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R1(pname,skill)</a:t>
            </a:r>
            <a:endParaRPr sz="1800">
              <a:solidFill>
                <a:schemeClr val="dk1"/>
              </a:solidFill>
              <a:latin typeface="Gill Sans"/>
              <a:ea typeface="Gill Sans"/>
              <a:cs typeface="Gill Sans"/>
              <a:sym typeface="Gill Sans"/>
            </a:endParaRPr>
          </a:p>
        </p:txBody>
      </p:sp>
      <p:graphicFrame>
        <p:nvGraphicFramePr>
          <p:cNvPr id="398" name="Google Shape;398;p53"/>
          <p:cNvGraphicFramePr/>
          <p:nvPr/>
        </p:nvGraphicFramePr>
        <p:xfrm>
          <a:off x="4800600" y="433294"/>
          <a:ext cx="3000000" cy="3000000"/>
        </p:xfrm>
        <a:graphic>
          <a:graphicData uri="http://schemas.openxmlformats.org/drawingml/2006/table">
            <a:tbl>
              <a:tblPr bandRow="1" firstRow="1">
                <a:noFill/>
                <a:tableStyleId>{33BE761D-BAEE-48B1-9286-2A016B734FC8}</a:tableStyleId>
              </a:tblPr>
              <a:tblGrid>
                <a:gridCol w="1371600"/>
                <a:gridCol w="1524000"/>
              </a:tblGrid>
              <a:tr h="370850">
                <a:tc>
                  <a:txBody>
                    <a:bodyPr/>
                    <a:lstStyle/>
                    <a:p>
                      <a:pPr indent="0" lvl="0" marL="0" marR="0" rtl="0" algn="l">
                        <a:spcBef>
                          <a:spcPts val="0"/>
                        </a:spcBef>
                        <a:spcAft>
                          <a:spcPts val="0"/>
                        </a:spcAft>
                        <a:buNone/>
                      </a:pPr>
                      <a:r>
                        <a:rPr lang="en-IN" sz="2000"/>
                        <a:t>Pname</a:t>
                      </a:r>
                      <a:endParaRPr sz="2000"/>
                    </a:p>
                  </a:txBody>
                  <a:tcPr marT="45725" marB="45725" marR="91450" marL="91450"/>
                </a:tc>
                <a:tc>
                  <a:txBody>
                    <a:bodyPr/>
                    <a:lstStyle/>
                    <a:p>
                      <a:pPr indent="0" lvl="0" marL="0" marR="0" rtl="0" algn="l">
                        <a:spcBef>
                          <a:spcPts val="0"/>
                        </a:spcBef>
                        <a:spcAft>
                          <a:spcPts val="0"/>
                        </a:spcAft>
                        <a:buNone/>
                      </a:pPr>
                      <a:r>
                        <a:rPr lang="en-IN" sz="2000"/>
                        <a:t>Skill</a:t>
                      </a:r>
                      <a:endParaRPr sz="2000"/>
                    </a:p>
                  </a:txBody>
                  <a:tcPr marT="45725" marB="45725" marR="91450" marL="91450"/>
                </a:tc>
              </a:tr>
              <a:tr h="370850">
                <a:tc>
                  <a:txBody>
                    <a:bodyPr/>
                    <a:lstStyle/>
                    <a:p>
                      <a:pPr indent="0" lvl="0" marL="0" marR="0" rtl="0" algn="l">
                        <a:spcBef>
                          <a:spcPts val="0"/>
                        </a:spcBef>
                        <a:spcAft>
                          <a:spcPts val="0"/>
                        </a:spcAft>
                        <a:buNone/>
                      </a:pPr>
                      <a:r>
                        <a:rPr lang="en-IN" sz="1800"/>
                        <a:t>Aman</a:t>
                      </a:r>
                      <a:endParaRPr sz="1800"/>
                    </a:p>
                  </a:txBody>
                  <a:tcPr marT="45725" marB="45725" marR="91450" marL="91450"/>
                </a:tc>
                <a:tc>
                  <a:txBody>
                    <a:bodyPr/>
                    <a:lstStyle/>
                    <a:p>
                      <a:pPr indent="0" lvl="0" marL="0" marR="0" rtl="0" algn="l">
                        <a:spcBef>
                          <a:spcPts val="0"/>
                        </a:spcBef>
                        <a:spcAft>
                          <a:spcPts val="0"/>
                        </a:spcAft>
                        <a:buNone/>
                      </a:pPr>
                      <a:r>
                        <a:rPr lang="en-IN" sz="1800"/>
                        <a:t>DBA</a:t>
                      </a:r>
                      <a:endParaRPr sz="1800"/>
                    </a:p>
                  </a:txBody>
                  <a:tcPr marT="45725" marB="45725" marR="91450" marL="91450"/>
                </a:tc>
              </a:tr>
              <a:tr h="370850">
                <a:tc>
                  <a:txBody>
                    <a:bodyPr/>
                    <a:lstStyle/>
                    <a:p>
                      <a:pPr indent="0" lvl="0" marL="0" marR="0" rtl="0" algn="l">
                        <a:spcBef>
                          <a:spcPts val="0"/>
                        </a:spcBef>
                        <a:spcAft>
                          <a:spcPts val="0"/>
                        </a:spcAft>
                        <a:buNone/>
                      </a:pPr>
                      <a:r>
                        <a:rPr lang="en-IN" sz="1800"/>
                        <a:t>Mohan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Gill Sans"/>
                        <a:buNone/>
                      </a:pPr>
                      <a:r>
                        <a:rPr lang="en-IN" sz="1800"/>
                        <a:t>Tester</a:t>
                      </a:r>
                      <a:endParaRPr/>
                    </a:p>
                  </a:txBody>
                  <a:tcPr marT="45725" marB="45725" marR="91450" marL="91450"/>
                </a:tc>
              </a:tr>
              <a:tr h="370850">
                <a:tc>
                  <a:txBody>
                    <a:bodyPr/>
                    <a:lstStyle/>
                    <a:p>
                      <a:pPr indent="0" lvl="0" marL="0" marR="0" rtl="0" algn="l">
                        <a:spcBef>
                          <a:spcPts val="0"/>
                        </a:spcBef>
                        <a:spcAft>
                          <a:spcPts val="0"/>
                        </a:spcAft>
                        <a:buNone/>
                      </a:pPr>
                      <a:r>
                        <a:rPr lang="en-IN" sz="1800"/>
                        <a:t>Rohan</a:t>
                      </a:r>
                      <a:endParaRPr sz="1800"/>
                    </a:p>
                  </a:txBody>
                  <a:tcPr marT="45725" marB="45725" marR="91450" marL="91450"/>
                </a:tc>
                <a:tc>
                  <a:txBody>
                    <a:bodyPr/>
                    <a:lstStyle/>
                    <a:p>
                      <a:pPr indent="0" lvl="0" marL="0" marR="0" rtl="0" algn="l">
                        <a:spcBef>
                          <a:spcPts val="0"/>
                        </a:spcBef>
                        <a:spcAft>
                          <a:spcPts val="0"/>
                        </a:spcAft>
                        <a:buNone/>
                      </a:pPr>
                      <a:r>
                        <a:rPr lang="en-IN" sz="1800"/>
                        <a:t>Programmer</a:t>
                      </a:r>
                      <a:endParaRPr sz="1800"/>
                    </a:p>
                  </a:txBody>
                  <a:tcPr marT="45725" marB="45725" marR="91450" marL="91450"/>
                </a:tc>
              </a:tr>
              <a:tr h="370850">
                <a:tc>
                  <a:txBody>
                    <a:bodyPr/>
                    <a:lstStyle/>
                    <a:p>
                      <a:pPr indent="0" lvl="0" marL="0" marR="0" rtl="0" algn="l">
                        <a:spcBef>
                          <a:spcPts val="0"/>
                        </a:spcBef>
                        <a:spcAft>
                          <a:spcPts val="0"/>
                        </a:spcAft>
                        <a:buNone/>
                      </a:pPr>
                      <a:r>
                        <a:rPr lang="en-IN" sz="1800"/>
                        <a:t>Sohan</a:t>
                      </a:r>
                      <a:endParaRPr sz="1800"/>
                    </a:p>
                  </a:txBody>
                  <a:tcPr marT="45725" marB="45725" marR="91450" marL="91450"/>
                </a:tc>
                <a:tc>
                  <a:txBody>
                    <a:bodyPr/>
                    <a:lstStyle/>
                    <a:p>
                      <a:pPr indent="0" lvl="0" marL="0" marR="0" rtl="0" algn="l">
                        <a:spcBef>
                          <a:spcPts val="0"/>
                        </a:spcBef>
                        <a:spcAft>
                          <a:spcPts val="0"/>
                        </a:spcAft>
                        <a:buNone/>
                      </a:pPr>
                      <a:r>
                        <a:rPr lang="en-IN" sz="1800"/>
                        <a:t>Analyst</a:t>
                      </a:r>
                      <a:endParaRPr sz="1800"/>
                    </a:p>
                  </a:txBody>
                  <a:tcPr marT="45725" marB="45725" marR="91450" marL="91450"/>
                </a:tc>
              </a:tr>
            </a:tbl>
          </a:graphicData>
        </a:graphic>
      </p:graphicFrame>
      <p:sp>
        <p:nvSpPr>
          <p:cNvPr id="399" name="Google Shape;399;p53"/>
          <p:cNvSpPr txBox="1"/>
          <p:nvPr/>
        </p:nvSpPr>
        <p:spPr>
          <a:xfrm>
            <a:off x="273424" y="2128228"/>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R2(pname,job)</a:t>
            </a:r>
            <a:endParaRPr sz="1800">
              <a:solidFill>
                <a:schemeClr val="dk1"/>
              </a:solidFill>
              <a:latin typeface="Gill Sans"/>
              <a:ea typeface="Gill Sans"/>
              <a:cs typeface="Gill Sans"/>
              <a:sym typeface="Gill Sans"/>
            </a:endParaRPr>
          </a:p>
        </p:txBody>
      </p:sp>
      <p:graphicFrame>
        <p:nvGraphicFramePr>
          <p:cNvPr id="400" name="Google Shape;400;p53"/>
          <p:cNvGraphicFramePr/>
          <p:nvPr/>
        </p:nvGraphicFramePr>
        <p:xfrm>
          <a:off x="273424" y="2497560"/>
          <a:ext cx="3000000" cy="3000000"/>
        </p:xfrm>
        <a:graphic>
          <a:graphicData uri="http://schemas.openxmlformats.org/drawingml/2006/table">
            <a:tbl>
              <a:tblPr bandRow="1" firstRow="1">
                <a:noFill/>
                <a:tableStyleId>{33BE761D-BAEE-48B1-9286-2A016B734FC8}</a:tableStyleId>
              </a:tblPr>
              <a:tblGrid>
                <a:gridCol w="1143000"/>
                <a:gridCol w="1676400"/>
              </a:tblGrid>
              <a:tr h="370850">
                <a:tc>
                  <a:txBody>
                    <a:bodyPr/>
                    <a:lstStyle/>
                    <a:p>
                      <a:pPr indent="0" lvl="0" marL="0" marR="0" rtl="0" algn="l">
                        <a:spcBef>
                          <a:spcPts val="0"/>
                        </a:spcBef>
                        <a:spcAft>
                          <a:spcPts val="0"/>
                        </a:spcAft>
                        <a:buNone/>
                      </a:pPr>
                      <a:r>
                        <a:rPr lang="en-IN" sz="2000"/>
                        <a:t>Pname</a:t>
                      </a:r>
                      <a:endParaRPr sz="2000"/>
                    </a:p>
                  </a:txBody>
                  <a:tcPr marT="45725" marB="45725" marR="91450" marL="91450"/>
                </a:tc>
                <a:tc>
                  <a:txBody>
                    <a:bodyPr/>
                    <a:lstStyle/>
                    <a:p>
                      <a:pPr indent="0" lvl="0" marL="0" marR="0" rtl="0" algn="l">
                        <a:spcBef>
                          <a:spcPts val="0"/>
                        </a:spcBef>
                        <a:spcAft>
                          <a:spcPts val="0"/>
                        </a:spcAft>
                        <a:buNone/>
                      </a:pPr>
                      <a:r>
                        <a:rPr lang="en-IN" sz="2000"/>
                        <a:t>Job</a:t>
                      </a:r>
                      <a:endParaRPr sz="2000"/>
                    </a:p>
                  </a:txBody>
                  <a:tcPr marT="45725" marB="45725" marR="91450" marL="91450"/>
                </a:tc>
              </a:tr>
              <a:tr h="370850">
                <a:tc>
                  <a:txBody>
                    <a:bodyPr/>
                    <a:lstStyle/>
                    <a:p>
                      <a:pPr indent="0" lvl="0" marL="0" marR="0" rtl="0" algn="l">
                        <a:spcBef>
                          <a:spcPts val="0"/>
                        </a:spcBef>
                        <a:spcAft>
                          <a:spcPts val="0"/>
                        </a:spcAft>
                        <a:buNone/>
                      </a:pPr>
                      <a:r>
                        <a:rPr lang="en-IN" sz="1800"/>
                        <a:t>Aman</a:t>
                      </a:r>
                      <a:endParaRPr sz="1800"/>
                    </a:p>
                  </a:txBody>
                  <a:tcPr marT="45725" marB="45725" marR="91450" marL="91450"/>
                </a:tc>
                <a:tc>
                  <a:txBody>
                    <a:bodyPr/>
                    <a:lstStyle/>
                    <a:p>
                      <a:pPr indent="0" lvl="0" marL="0" marR="0" rtl="0" algn="l">
                        <a:spcBef>
                          <a:spcPts val="0"/>
                        </a:spcBef>
                        <a:spcAft>
                          <a:spcPts val="0"/>
                        </a:spcAft>
                        <a:buNone/>
                      </a:pPr>
                      <a:r>
                        <a:rPr lang="en-IN" sz="1800"/>
                        <a:t>J1</a:t>
                      </a:r>
                      <a:endParaRPr sz="1800"/>
                    </a:p>
                  </a:txBody>
                  <a:tcPr marT="45725" marB="45725" marR="91450" marL="91450"/>
                </a:tc>
              </a:tr>
              <a:tr h="370850">
                <a:tc>
                  <a:txBody>
                    <a:bodyPr/>
                    <a:lstStyle/>
                    <a:p>
                      <a:pPr indent="0" lvl="0" marL="0" marR="0" rtl="0" algn="l">
                        <a:spcBef>
                          <a:spcPts val="0"/>
                        </a:spcBef>
                        <a:spcAft>
                          <a:spcPts val="0"/>
                        </a:spcAft>
                        <a:buNone/>
                      </a:pPr>
                      <a:r>
                        <a:rPr lang="en-IN" sz="1800"/>
                        <a:t>Mohan</a:t>
                      </a:r>
                      <a:endParaRPr sz="1800"/>
                    </a:p>
                  </a:txBody>
                  <a:tcPr marT="45725" marB="45725" marR="91450" marL="91450"/>
                </a:tc>
                <a:tc>
                  <a:txBody>
                    <a:bodyPr/>
                    <a:lstStyle/>
                    <a:p>
                      <a:pPr indent="0" lvl="0" marL="0" marR="0" rtl="0" algn="l">
                        <a:spcBef>
                          <a:spcPts val="0"/>
                        </a:spcBef>
                        <a:spcAft>
                          <a:spcPts val="0"/>
                        </a:spcAft>
                        <a:buNone/>
                      </a:pPr>
                      <a:r>
                        <a:rPr lang="en-IN" sz="1800"/>
                        <a:t>J2</a:t>
                      </a:r>
                      <a:endParaRPr sz="1800"/>
                    </a:p>
                  </a:txBody>
                  <a:tcPr marT="45725" marB="45725" marR="91450" marL="91450"/>
                </a:tc>
              </a:tr>
              <a:tr h="370850">
                <a:tc>
                  <a:txBody>
                    <a:bodyPr/>
                    <a:lstStyle/>
                    <a:p>
                      <a:pPr indent="0" lvl="0" marL="0" marR="0" rtl="0" algn="l">
                        <a:spcBef>
                          <a:spcPts val="0"/>
                        </a:spcBef>
                        <a:spcAft>
                          <a:spcPts val="0"/>
                        </a:spcAft>
                        <a:buNone/>
                      </a:pPr>
                      <a:r>
                        <a:rPr lang="en-IN" sz="1800"/>
                        <a:t>Rohan</a:t>
                      </a:r>
                      <a:endParaRPr sz="1800"/>
                    </a:p>
                  </a:txBody>
                  <a:tcPr marT="45725" marB="45725" marR="91450" marL="91450"/>
                </a:tc>
                <a:tc>
                  <a:txBody>
                    <a:bodyPr/>
                    <a:lstStyle/>
                    <a:p>
                      <a:pPr indent="0" lvl="0" marL="0" marR="0" rtl="0" algn="l">
                        <a:spcBef>
                          <a:spcPts val="0"/>
                        </a:spcBef>
                        <a:spcAft>
                          <a:spcPts val="0"/>
                        </a:spcAft>
                        <a:buNone/>
                      </a:pPr>
                      <a:r>
                        <a:rPr lang="en-IN" sz="1800"/>
                        <a:t>J3</a:t>
                      </a:r>
                      <a:endParaRPr sz="1800"/>
                    </a:p>
                  </a:txBody>
                  <a:tcPr marT="45725" marB="45725" marR="91450" marL="91450"/>
                </a:tc>
              </a:tr>
              <a:tr h="370850">
                <a:tc>
                  <a:txBody>
                    <a:bodyPr/>
                    <a:lstStyle/>
                    <a:p>
                      <a:pPr indent="0" lvl="0" marL="0" marR="0" rtl="0" algn="l">
                        <a:spcBef>
                          <a:spcPts val="0"/>
                        </a:spcBef>
                        <a:spcAft>
                          <a:spcPts val="0"/>
                        </a:spcAft>
                        <a:buNone/>
                      </a:pPr>
                      <a:r>
                        <a:rPr lang="en-IN" sz="1800"/>
                        <a:t>Sohan</a:t>
                      </a:r>
                      <a:endParaRPr sz="1800"/>
                    </a:p>
                  </a:txBody>
                  <a:tcPr marT="45725" marB="45725" marR="91450" marL="91450"/>
                </a:tc>
                <a:tc>
                  <a:txBody>
                    <a:bodyPr/>
                    <a:lstStyle/>
                    <a:p>
                      <a:pPr indent="0" lvl="0" marL="0" marR="0" rtl="0" algn="l">
                        <a:spcBef>
                          <a:spcPts val="0"/>
                        </a:spcBef>
                        <a:spcAft>
                          <a:spcPts val="0"/>
                        </a:spcAft>
                        <a:buNone/>
                      </a:pPr>
                      <a:r>
                        <a:rPr lang="en-IN" sz="1800"/>
                        <a:t>J1</a:t>
                      </a:r>
                      <a:endParaRPr sz="1800"/>
                    </a:p>
                  </a:txBody>
                  <a:tcPr marT="45725" marB="45725" marR="91450" marL="91450"/>
                </a:tc>
              </a:tr>
            </a:tbl>
          </a:graphicData>
        </a:graphic>
      </p:graphicFrame>
      <p:sp>
        <p:nvSpPr>
          <p:cNvPr id="401" name="Google Shape;401;p53"/>
          <p:cNvSpPr txBox="1"/>
          <p:nvPr/>
        </p:nvSpPr>
        <p:spPr>
          <a:xfrm>
            <a:off x="381000" y="4419600"/>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R3(skill,job)</a:t>
            </a:r>
            <a:endParaRPr sz="1800">
              <a:solidFill>
                <a:schemeClr val="dk1"/>
              </a:solidFill>
              <a:latin typeface="Gill Sans"/>
              <a:ea typeface="Gill Sans"/>
              <a:cs typeface="Gill Sans"/>
              <a:sym typeface="Gill Sans"/>
            </a:endParaRPr>
          </a:p>
        </p:txBody>
      </p:sp>
      <p:graphicFrame>
        <p:nvGraphicFramePr>
          <p:cNvPr id="402" name="Google Shape;402;p53"/>
          <p:cNvGraphicFramePr/>
          <p:nvPr/>
        </p:nvGraphicFramePr>
        <p:xfrm>
          <a:off x="304800" y="4843019"/>
          <a:ext cx="3000000" cy="3000000"/>
        </p:xfrm>
        <a:graphic>
          <a:graphicData uri="http://schemas.openxmlformats.org/drawingml/2006/table">
            <a:tbl>
              <a:tblPr bandRow="1" firstRow="1">
                <a:noFill/>
                <a:tableStyleId>{33BE761D-BAEE-48B1-9286-2A016B734FC8}</a:tableStyleId>
              </a:tblPr>
              <a:tblGrid>
                <a:gridCol w="1447800"/>
                <a:gridCol w="1676400"/>
              </a:tblGrid>
              <a:tr h="370850">
                <a:tc>
                  <a:txBody>
                    <a:bodyPr/>
                    <a:lstStyle/>
                    <a:p>
                      <a:pPr indent="0" lvl="0" marL="0" marR="0" rtl="0" algn="l">
                        <a:spcBef>
                          <a:spcPts val="0"/>
                        </a:spcBef>
                        <a:spcAft>
                          <a:spcPts val="0"/>
                        </a:spcAft>
                        <a:buNone/>
                      </a:pPr>
                      <a:r>
                        <a:rPr lang="en-IN" sz="2000"/>
                        <a:t>Skill</a:t>
                      </a:r>
                      <a:endParaRPr sz="2000"/>
                    </a:p>
                  </a:txBody>
                  <a:tcPr marT="45725" marB="45725" marR="91450" marL="91450"/>
                </a:tc>
                <a:tc>
                  <a:txBody>
                    <a:bodyPr/>
                    <a:lstStyle/>
                    <a:p>
                      <a:pPr indent="0" lvl="0" marL="0" marR="0" rtl="0" algn="l">
                        <a:spcBef>
                          <a:spcPts val="0"/>
                        </a:spcBef>
                        <a:spcAft>
                          <a:spcPts val="0"/>
                        </a:spcAft>
                        <a:buNone/>
                      </a:pPr>
                      <a:r>
                        <a:rPr lang="en-IN" sz="2000"/>
                        <a:t>Job</a:t>
                      </a:r>
                      <a:endParaRPr sz="2000"/>
                    </a:p>
                  </a:txBody>
                  <a:tcPr marT="45725" marB="45725" marR="91450" marL="91450"/>
                </a:tc>
              </a:tr>
              <a:tr h="370850">
                <a:tc>
                  <a:txBody>
                    <a:bodyPr/>
                    <a:lstStyle/>
                    <a:p>
                      <a:pPr indent="0" lvl="0" marL="0" marR="0" rtl="0" algn="l">
                        <a:spcBef>
                          <a:spcPts val="0"/>
                        </a:spcBef>
                        <a:spcAft>
                          <a:spcPts val="0"/>
                        </a:spcAft>
                        <a:buNone/>
                      </a:pPr>
                      <a:r>
                        <a:rPr lang="en-IN" sz="1800"/>
                        <a:t>DBA</a:t>
                      </a:r>
                      <a:endParaRPr sz="1800"/>
                    </a:p>
                  </a:txBody>
                  <a:tcPr marT="45725" marB="45725" marR="91450" marL="91450"/>
                </a:tc>
                <a:tc>
                  <a:txBody>
                    <a:bodyPr/>
                    <a:lstStyle/>
                    <a:p>
                      <a:pPr indent="0" lvl="0" marL="0" marR="0" rtl="0" algn="l">
                        <a:spcBef>
                          <a:spcPts val="0"/>
                        </a:spcBef>
                        <a:spcAft>
                          <a:spcPts val="0"/>
                        </a:spcAft>
                        <a:buNone/>
                      </a:pPr>
                      <a:r>
                        <a:rPr lang="en-IN" sz="1800"/>
                        <a:t>J1</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Gill Sans"/>
                        <a:buNone/>
                      </a:pPr>
                      <a:r>
                        <a:rPr lang="en-IN" sz="1800"/>
                        <a:t>Tester</a:t>
                      </a:r>
                      <a:endParaRPr/>
                    </a:p>
                  </a:txBody>
                  <a:tcPr marT="45725" marB="45725" marR="91450" marL="91450"/>
                </a:tc>
                <a:tc>
                  <a:txBody>
                    <a:bodyPr/>
                    <a:lstStyle/>
                    <a:p>
                      <a:pPr indent="0" lvl="0" marL="0" marR="0" rtl="0" algn="l">
                        <a:spcBef>
                          <a:spcPts val="0"/>
                        </a:spcBef>
                        <a:spcAft>
                          <a:spcPts val="0"/>
                        </a:spcAft>
                        <a:buNone/>
                      </a:pPr>
                      <a:r>
                        <a:rPr lang="en-IN" sz="1800"/>
                        <a:t>J2</a:t>
                      </a:r>
                      <a:endParaRPr sz="1800"/>
                    </a:p>
                  </a:txBody>
                  <a:tcPr marT="45725" marB="45725" marR="91450" marL="91450"/>
                </a:tc>
              </a:tr>
              <a:tr h="370850">
                <a:tc>
                  <a:txBody>
                    <a:bodyPr/>
                    <a:lstStyle/>
                    <a:p>
                      <a:pPr indent="0" lvl="0" marL="0" marR="0" rtl="0" algn="l">
                        <a:spcBef>
                          <a:spcPts val="0"/>
                        </a:spcBef>
                        <a:spcAft>
                          <a:spcPts val="0"/>
                        </a:spcAft>
                        <a:buNone/>
                      </a:pPr>
                      <a:r>
                        <a:rPr lang="en-IN" sz="1800"/>
                        <a:t>Programmer</a:t>
                      </a:r>
                      <a:endParaRPr sz="1800"/>
                    </a:p>
                  </a:txBody>
                  <a:tcPr marT="45725" marB="45725" marR="91450" marL="91450"/>
                </a:tc>
                <a:tc>
                  <a:txBody>
                    <a:bodyPr/>
                    <a:lstStyle/>
                    <a:p>
                      <a:pPr indent="0" lvl="0" marL="0" marR="0" rtl="0" algn="l">
                        <a:spcBef>
                          <a:spcPts val="0"/>
                        </a:spcBef>
                        <a:spcAft>
                          <a:spcPts val="0"/>
                        </a:spcAft>
                        <a:buNone/>
                      </a:pPr>
                      <a:r>
                        <a:rPr lang="en-IN" sz="1800"/>
                        <a:t>J3</a:t>
                      </a:r>
                      <a:endParaRPr sz="1800"/>
                    </a:p>
                  </a:txBody>
                  <a:tcPr marT="45725" marB="45725" marR="91450" marL="91450"/>
                </a:tc>
              </a:tr>
              <a:tr h="370850">
                <a:tc>
                  <a:txBody>
                    <a:bodyPr/>
                    <a:lstStyle/>
                    <a:p>
                      <a:pPr indent="0" lvl="0" marL="0" marR="0" rtl="0" algn="l">
                        <a:spcBef>
                          <a:spcPts val="0"/>
                        </a:spcBef>
                        <a:spcAft>
                          <a:spcPts val="0"/>
                        </a:spcAft>
                        <a:buNone/>
                      </a:pPr>
                      <a:r>
                        <a:rPr lang="en-IN" sz="1800"/>
                        <a:t>Analyst</a:t>
                      </a:r>
                      <a:endParaRPr sz="1800"/>
                    </a:p>
                  </a:txBody>
                  <a:tcPr marT="45725" marB="45725" marR="91450" marL="91450"/>
                </a:tc>
                <a:tc>
                  <a:txBody>
                    <a:bodyPr/>
                    <a:lstStyle/>
                    <a:p>
                      <a:pPr indent="0" lvl="0" marL="0" marR="0" rtl="0" algn="l">
                        <a:spcBef>
                          <a:spcPts val="0"/>
                        </a:spcBef>
                        <a:spcAft>
                          <a:spcPts val="0"/>
                        </a:spcAft>
                        <a:buNone/>
                      </a:pPr>
                      <a:r>
                        <a:rPr lang="en-IN" sz="1800"/>
                        <a:t>J1</a:t>
                      </a:r>
                      <a:endParaRPr sz="1800"/>
                    </a:p>
                  </a:txBody>
                  <a:tcPr marT="45725" marB="45725" marR="91450" marL="91450"/>
                </a:tc>
              </a:tr>
            </a:tbl>
          </a:graphicData>
        </a:graphic>
      </p:graphicFrame>
      <p:sp>
        <p:nvSpPr>
          <p:cNvPr id="403" name="Google Shape;403;p53"/>
          <p:cNvSpPr txBox="1"/>
          <p:nvPr/>
        </p:nvSpPr>
        <p:spPr>
          <a:xfrm>
            <a:off x="4572000" y="2819400"/>
            <a:ext cx="4191000"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After joining R1 natural join R2 natural join R3</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aphicFrame>
        <p:nvGraphicFramePr>
          <p:cNvPr id="404" name="Google Shape;404;p53"/>
          <p:cNvGraphicFramePr/>
          <p:nvPr/>
        </p:nvGraphicFramePr>
        <p:xfrm>
          <a:off x="4572000" y="3664466"/>
          <a:ext cx="3000000" cy="3000000"/>
        </p:xfrm>
        <a:graphic>
          <a:graphicData uri="http://schemas.openxmlformats.org/drawingml/2006/table">
            <a:tbl>
              <a:tblPr bandRow="1" firstRow="1">
                <a:noFill/>
                <a:tableStyleId>{33BE761D-BAEE-48B1-9286-2A016B734FC8}</a:tableStyleId>
              </a:tblPr>
              <a:tblGrid>
                <a:gridCol w="1447800"/>
                <a:gridCol w="1371600"/>
                <a:gridCol w="1219200"/>
              </a:tblGrid>
              <a:tr h="370850">
                <a:tc>
                  <a:txBody>
                    <a:bodyPr/>
                    <a:lstStyle/>
                    <a:p>
                      <a:pPr indent="0" lvl="0" marL="0" marR="0" rtl="0" algn="l">
                        <a:spcBef>
                          <a:spcPts val="0"/>
                        </a:spcBef>
                        <a:spcAft>
                          <a:spcPts val="0"/>
                        </a:spcAft>
                        <a:buNone/>
                      </a:pPr>
                      <a:r>
                        <a:rPr lang="en-IN" sz="2000"/>
                        <a:t>Pname</a:t>
                      </a:r>
                      <a:endParaRPr sz="2000"/>
                    </a:p>
                  </a:txBody>
                  <a:tcPr marT="45725" marB="45725" marR="91450" marL="91450"/>
                </a:tc>
                <a:tc>
                  <a:txBody>
                    <a:bodyPr/>
                    <a:lstStyle/>
                    <a:p>
                      <a:pPr indent="0" lvl="0" marL="0" marR="0" rtl="0" algn="l">
                        <a:spcBef>
                          <a:spcPts val="0"/>
                        </a:spcBef>
                        <a:spcAft>
                          <a:spcPts val="0"/>
                        </a:spcAft>
                        <a:buNone/>
                      </a:pPr>
                      <a:r>
                        <a:rPr lang="en-IN" sz="2000"/>
                        <a:t>Skill</a:t>
                      </a:r>
                      <a:endParaRPr sz="2000"/>
                    </a:p>
                  </a:txBody>
                  <a:tcPr marT="45725" marB="45725" marR="91450" marL="91450"/>
                </a:tc>
                <a:tc>
                  <a:txBody>
                    <a:bodyPr/>
                    <a:lstStyle/>
                    <a:p>
                      <a:pPr indent="0" lvl="0" marL="0" marR="0" rtl="0" algn="l">
                        <a:spcBef>
                          <a:spcPts val="0"/>
                        </a:spcBef>
                        <a:spcAft>
                          <a:spcPts val="0"/>
                        </a:spcAft>
                        <a:buNone/>
                      </a:pPr>
                      <a:r>
                        <a:rPr lang="en-IN" sz="2000"/>
                        <a:t>Job</a:t>
                      </a:r>
                      <a:endParaRPr sz="2000"/>
                    </a:p>
                  </a:txBody>
                  <a:tcPr marT="45725" marB="45725" marR="91450" marL="91450"/>
                </a:tc>
              </a:tr>
              <a:tr h="370850">
                <a:tc>
                  <a:txBody>
                    <a:bodyPr/>
                    <a:lstStyle/>
                    <a:p>
                      <a:pPr indent="0" lvl="0" marL="0" marR="0" rtl="0" algn="l">
                        <a:spcBef>
                          <a:spcPts val="0"/>
                        </a:spcBef>
                        <a:spcAft>
                          <a:spcPts val="0"/>
                        </a:spcAft>
                        <a:buNone/>
                      </a:pPr>
                      <a:r>
                        <a:rPr lang="en-IN" sz="1800"/>
                        <a:t>Aman</a:t>
                      </a:r>
                      <a:endParaRPr sz="1800"/>
                    </a:p>
                  </a:txBody>
                  <a:tcPr marT="45725" marB="45725" marR="91450" marL="91450"/>
                </a:tc>
                <a:tc>
                  <a:txBody>
                    <a:bodyPr/>
                    <a:lstStyle/>
                    <a:p>
                      <a:pPr indent="0" lvl="0" marL="0" marR="0" rtl="0" algn="l">
                        <a:spcBef>
                          <a:spcPts val="0"/>
                        </a:spcBef>
                        <a:spcAft>
                          <a:spcPts val="0"/>
                        </a:spcAft>
                        <a:buNone/>
                      </a:pPr>
                      <a:r>
                        <a:rPr lang="en-IN" sz="1800"/>
                        <a:t>DBA</a:t>
                      </a:r>
                      <a:endParaRPr sz="1800"/>
                    </a:p>
                  </a:txBody>
                  <a:tcPr marT="45725" marB="45725" marR="91450" marL="91450"/>
                </a:tc>
                <a:tc>
                  <a:txBody>
                    <a:bodyPr/>
                    <a:lstStyle/>
                    <a:p>
                      <a:pPr indent="0" lvl="0" marL="0" marR="0" rtl="0" algn="l">
                        <a:spcBef>
                          <a:spcPts val="0"/>
                        </a:spcBef>
                        <a:spcAft>
                          <a:spcPts val="0"/>
                        </a:spcAft>
                        <a:buNone/>
                      </a:pPr>
                      <a:r>
                        <a:rPr lang="en-IN" sz="1800"/>
                        <a:t>J1</a:t>
                      </a:r>
                      <a:endParaRPr sz="1800"/>
                    </a:p>
                  </a:txBody>
                  <a:tcPr marT="45725" marB="45725" marR="91450" marL="91450"/>
                </a:tc>
              </a:tr>
              <a:tr h="370850">
                <a:tc>
                  <a:txBody>
                    <a:bodyPr/>
                    <a:lstStyle/>
                    <a:p>
                      <a:pPr indent="0" lvl="0" marL="0" marR="0" rtl="0" algn="l">
                        <a:spcBef>
                          <a:spcPts val="0"/>
                        </a:spcBef>
                        <a:spcAft>
                          <a:spcPts val="0"/>
                        </a:spcAft>
                        <a:buNone/>
                      </a:pPr>
                      <a:r>
                        <a:rPr lang="en-IN" sz="1800"/>
                        <a:t>Mohan</a:t>
                      </a:r>
                      <a:endParaRPr sz="1800"/>
                    </a:p>
                  </a:txBody>
                  <a:tcPr marT="45725" marB="45725" marR="91450" marL="91450"/>
                </a:tc>
                <a:tc>
                  <a:txBody>
                    <a:bodyPr/>
                    <a:lstStyle/>
                    <a:p>
                      <a:pPr indent="0" lvl="0" marL="0" marR="0" rtl="0" algn="l">
                        <a:spcBef>
                          <a:spcPts val="0"/>
                        </a:spcBef>
                        <a:spcAft>
                          <a:spcPts val="0"/>
                        </a:spcAft>
                        <a:buNone/>
                      </a:pPr>
                      <a:r>
                        <a:rPr lang="en-IN" sz="1800"/>
                        <a:t>Tester</a:t>
                      </a:r>
                      <a:endParaRPr sz="1800"/>
                    </a:p>
                  </a:txBody>
                  <a:tcPr marT="45725" marB="45725" marR="91450" marL="91450"/>
                </a:tc>
                <a:tc>
                  <a:txBody>
                    <a:bodyPr/>
                    <a:lstStyle/>
                    <a:p>
                      <a:pPr indent="0" lvl="0" marL="0" marR="0" rtl="0" algn="l">
                        <a:spcBef>
                          <a:spcPts val="0"/>
                        </a:spcBef>
                        <a:spcAft>
                          <a:spcPts val="0"/>
                        </a:spcAft>
                        <a:buNone/>
                      </a:pPr>
                      <a:r>
                        <a:rPr lang="en-IN" sz="1800"/>
                        <a:t>J2</a:t>
                      </a:r>
                      <a:endParaRPr sz="1800"/>
                    </a:p>
                  </a:txBody>
                  <a:tcPr marT="45725" marB="45725" marR="91450" marL="91450"/>
                </a:tc>
              </a:tr>
              <a:tr h="370850">
                <a:tc>
                  <a:txBody>
                    <a:bodyPr/>
                    <a:lstStyle/>
                    <a:p>
                      <a:pPr indent="0" lvl="0" marL="0" marR="0" rtl="0" algn="l">
                        <a:spcBef>
                          <a:spcPts val="0"/>
                        </a:spcBef>
                        <a:spcAft>
                          <a:spcPts val="0"/>
                        </a:spcAft>
                        <a:buNone/>
                      </a:pPr>
                      <a:r>
                        <a:rPr lang="en-IN" sz="1800"/>
                        <a:t>Rohan</a:t>
                      </a:r>
                      <a:endParaRPr sz="1800"/>
                    </a:p>
                  </a:txBody>
                  <a:tcPr marT="45725" marB="45725" marR="91450" marL="91450"/>
                </a:tc>
                <a:tc>
                  <a:txBody>
                    <a:bodyPr/>
                    <a:lstStyle/>
                    <a:p>
                      <a:pPr indent="0" lvl="0" marL="0" marR="0" rtl="0" algn="l">
                        <a:spcBef>
                          <a:spcPts val="0"/>
                        </a:spcBef>
                        <a:spcAft>
                          <a:spcPts val="0"/>
                        </a:spcAft>
                        <a:buNone/>
                      </a:pPr>
                      <a:r>
                        <a:rPr lang="en-IN" sz="1800"/>
                        <a:t>Programmer</a:t>
                      </a:r>
                      <a:endParaRPr sz="1800"/>
                    </a:p>
                  </a:txBody>
                  <a:tcPr marT="45725" marB="45725" marR="91450" marL="91450"/>
                </a:tc>
                <a:tc>
                  <a:txBody>
                    <a:bodyPr/>
                    <a:lstStyle/>
                    <a:p>
                      <a:pPr indent="0" lvl="0" marL="0" marR="0" rtl="0" algn="l">
                        <a:spcBef>
                          <a:spcPts val="0"/>
                        </a:spcBef>
                        <a:spcAft>
                          <a:spcPts val="0"/>
                        </a:spcAft>
                        <a:buNone/>
                      </a:pPr>
                      <a:r>
                        <a:rPr lang="en-IN" sz="1800"/>
                        <a:t>J3</a:t>
                      </a:r>
                      <a:endParaRPr sz="1800"/>
                    </a:p>
                  </a:txBody>
                  <a:tcPr marT="45725" marB="45725" marR="91450" marL="91450"/>
                </a:tc>
              </a:tr>
              <a:tr h="370850">
                <a:tc>
                  <a:txBody>
                    <a:bodyPr/>
                    <a:lstStyle/>
                    <a:p>
                      <a:pPr indent="0" lvl="0" marL="0" marR="0" rtl="0" algn="l">
                        <a:spcBef>
                          <a:spcPts val="0"/>
                        </a:spcBef>
                        <a:spcAft>
                          <a:spcPts val="0"/>
                        </a:spcAft>
                        <a:buNone/>
                      </a:pPr>
                      <a:r>
                        <a:rPr lang="en-IN" sz="1800"/>
                        <a:t>Sohan</a:t>
                      </a:r>
                      <a:endParaRPr sz="1800"/>
                    </a:p>
                  </a:txBody>
                  <a:tcPr marT="45725" marB="45725" marR="91450" marL="91450"/>
                </a:tc>
                <a:tc>
                  <a:txBody>
                    <a:bodyPr/>
                    <a:lstStyle/>
                    <a:p>
                      <a:pPr indent="0" lvl="0" marL="0" marR="0" rtl="0" algn="l">
                        <a:spcBef>
                          <a:spcPts val="0"/>
                        </a:spcBef>
                        <a:spcAft>
                          <a:spcPts val="0"/>
                        </a:spcAft>
                        <a:buNone/>
                      </a:pPr>
                      <a:r>
                        <a:rPr lang="en-IN" sz="1800"/>
                        <a:t>Analyst</a:t>
                      </a:r>
                      <a:endParaRPr sz="1800"/>
                    </a:p>
                  </a:txBody>
                  <a:tcPr marT="45725" marB="45725" marR="91450" marL="91450"/>
                </a:tc>
                <a:tc>
                  <a:txBody>
                    <a:bodyPr/>
                    <a:lstStyle/>
                    <a:p>
                      <a:pPr indent="0" lvl="0" marL="0" marR="0" rtl="0" algn="l">
                        <a:spcBef>
                          <a:spcPts val="0"/>
                        </a:spcBef>
                        <a:spcAft>
                          <a:spcPts val="0"/>
                        </a:spcAft>
                        <a:buNone/>
                      </a:pPr>
                      <a:r>
                        <a:rPr lang="en-IN" sz="1800"/>
                        <a:t>J1</a:t>
                      </a:r>
                      <a:endParaRPr sz="1800"/>
                    </a:p>
                  </a:txBody>
                  <a:tcPr marT="45725" marB="45725" marR="91450" marL="91450"/>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descr="56+ Thank You Message for Teacher From Students and Parents" id="409" name="Google Shape;409;p54"/>
          <p:cNvPicPr preferRelativeResize="0"/>
          <p:nvPr>
            <p:ph idx="1" type="body"/>
          </p:nvPr>
        </p:nvPicPr>
        <p:blipFill rotWithShape="1">
          <a:blip r:embed="rId3">
            <a:alphaModFix/>
          </a:blip>
          <a:srcRect b="0" l="0" r="0" t="0"/>
          <a:stretch/>
        </p:blipFill>
        <p:spPr>
          <a:xfrm>
            <a:off x="1" y="0"/>
            <a:ext cx="9144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idx="1" type="body"/>
          </p:nvPr>
        </p:nvSpPr>
        <p:spPr>
          <a:xfrm>
            <a:off x="1115616" y="188640"/>
            <a:ext cx="7818072" cy="6552728"/>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2240"/>
              <a:buNone/>
            </a:pPr>
            <a:r>
              <a:t/>
            </a:r>
            <a:endParaRPr b="1" sz="2800"/>
          </a:p>
          <a:p>
            <a:pPr indent="-514350" lvl="0" marL="596646" rtl="0" algn="l">
              <a:lnSpc>
                <a:spcPct val="100000"/>
              </a:lnSpc>
              <a:spcBef>
                <a:spcPts val="600"/>
              </a:spcBef>
              <a:spcAft>
                <a:spcPts val="0"/>
              </a:spcAft>
              <a:buSzPts val="2240"/>
              <a:buAutoNum type="arabicPeriod"/>
            </a:pPr>
            <a:r>
              <a:rPr b="1" lang="en-IN" sz="2800"/>
              <a:t>Lossless Decomposition: </a:t>
            </a:r>
            <a:endParaRPr b="1" sz="2800"/>
          </a:p>
          <a:p>
            <a:pPr indent="0" lvl="0" marL="82296" rtl="0" algn="l">
              <a:lnSpc>
                <a:spcPct val="100000"/>
              </a:lnSpc>
              <a:spcBef>
                <a:spcPts val="600"/>
              </a:spcBef>
              <a:spcAft>
                <a:spcPts val="0"/>
              </a:spcAft>
              <a:buSzPts val="2240"/>
              <a:buNone/>
            </a:pPr>
            <a:r>
              <a:t/>
            </a:r>
            <a:endParaRPr b="1" sz="2800"/>
          </a:p>
          <a:p>
            <a:pPr indent="0" lvl="0" marL="82296" rtl="0" algn="l">
              <a:lnSpc>
                <a:spcPct val="100000"/>
              </a:lnSpc>
              <a:spcBef>
                <a:spcPts val="600"/>
              </a:spcBef>
              <a:spcAft>
                <a:spcPts val="0"/>
              </a:spcAft>
              <a:buSzPts val="2080"/>
              <a:buNone/>
            </a:pPr>
            <a:r>
              <a:rPr lang="en-IN" sz="2600"/>
              <a:t>Decomposition must be lossless. It means that the information should not get lost from the relation that is decomposed.</a:t>
            </a:r>
            <a:endParaRPr sz="2600"/>
          </a:p>
          <a:p>
            <a:pPr indent="-283464" lvl="0" marL="365760" rtl="0" algn="l">
              <a:lnSpc>
                <a:spcPct val="100000"/>
              </a:lnSpc>
              <a:spcBef>
                <a:spcPts val="600"/>
              </a:spcBef>
              <a:spcAft>
                <a:spcPts val="0"/>
              </a:spcAft>
              <a:buSzPts val="2080"/>
              <a:buChar char="⚫"/>
            </a:pPr>
            <a:r>
              <a:rPr lang="en-IN" sz="2600"/>
              <a:t>It gives a guarantee that the join will result in the same relation as it was decomposed.</a:t>
            </a:r>
            <a:endParaRPr/>
          </a:p>
          <a:p>
            <a:pPr indent="-151384" lvl="0" marL="365760" rtl="0" algn="l">
              <a:lnSpc>
                <a:spcPct val="100000"/>
              </a:lnSpc>
              <a:spcBef>
                <a:spcPts val="600"/>
              </a:spcBef>
              <a:spcAft>
                <a:spcPts val="0"/>
              </a:spcAft>
              <a:buSzPts val="2080"/>
              <a:buNone/>
            </a:pPr>
            <a:r>
              <a:t/>
            </a:r>
            <a:endParaRPr sz="2600"/>
          </a:p>
          <a:p>
            <a:pPr indent="-151384" lvl="0" marL="365760" rtl="0" algn="l">
              <a:lnSpc>
                <a:spcPct val="100000"/>
              </a:lnSpc>
              <a:spcBef>
                <a:spcPts val="600"/>
              </a:spcBef>
              <a:spcAft>
                <a:spcPts val="0"/>
              </a:spcAft>
              <a:buSzPts val="2080"/>
              <a:buNone/>
            </a:pPr>
            <a:r>
              <a:t/>
            </a:r>
            <a:endParaRPr sz="2600"/>
          </a:p>
          <a:p>
            <a:pPr indent="0" lvl="0" marL="82296" rtl="0" algn="l">
              <a:lnSpc>
                <a:spcPct val="100000"/>
              </a:lnSpc>
              <a:spcBef>
                <a:spcPts val="600"/>
              </a:spcBef>
              <a:spcAft>
                <a:spcPts val="0"/>
              </a:spcAft>
              <a:buSzPts val="2240"/>
              <a:buNone/>
            </a:pPr>
            <a:r>
              <a:t/>
            </a:r>
            <a:endParaRPr b="1"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7"/>
          <p:cNvPicPr preferRelativeResize="0"/>
          <p:nvPr>
            <p:ph idx="1" type="body"/>
          </p:nvPr>
        </p:nvPicPr>
        <p:blipFill rotWithShape="1">
          <a:blip r:embed="rId3">
            <a:alphaModFix/>
          </a:blip>
          <a:srcRect b="0" l="0" r="0" t="0"/>
          <a:stretch/>
        </p:blipFill>
        <p:spPr>
          <a:xfrm>
            <a:off x="732110" y="1268760"/>
            <a:ext cx="8426698" cy="40324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idx="1" type="body"/>
          </p:nvPr>
        </p:nvSpPr>
        <p:spPr>
          <a:xfrm>
            <a:off x="1115616" y="188640"/>
            <a:ext cx="7818072" cy="6552728"/>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920"/>
              <a:buChar char="⚫"/>
            </a:pPr>
            <a:r>
              <a:rPr lang="en-IN" sz="2400"/>
              <a:t>The above relation is decomposed into two relations EMPLOYEE and DEPARTMENT</a:t>
            </a:r>
            <a:endParaRPr/>
          </a:p>
          <a:p>
            <a:pPr indent="0" lvl="0" marL="82296" rtl="0" algn="l">
              <a:lnSpc>
                <a:spcPct val="100000"/>
              </a:lnSpc>
              <a:spcBef>
                <a:spcPts val="600"/>
              </a:spcBef>
              <a:spcAft>
                <a:spcPts val="0"/>
              </a:spcAft>
              <a:buSzPts val="2240"/>
              <a:buNone/>
            </a:pPr>
            <a:r>
              <a:t/>
            </a:r>
            <a:endParaRPr b="1" sz="2800"/>
          </a:p>
        </p:txBody>
      </p:sp>
      <p:graphicFrame>
        <p:nvGraphicFramePr>
          <p:cNvPr id="140" name="Google Shape;140;p8"/>
          <p:cNvGraphicFramePr/>
          <p:nvPr/>
        </p:nvGraphicFramePr>
        <p:xfrm>
          <a:off x="1187624" y="1268760"/>
          <a:ext cx="3000000" cy="3000000"/>
        </p:xfrm>
        <a:graphic>
          <a:graphicData uri="http://schemas.openxmlformats.org/drawingml/2006/table">
            <a:tbl>
              <a:tblPr bandRow="1" firstCol="1" firstRow="1">
                <a:noFill/>
                <a:tableStyleId>{33BE761D-BAEE-48B1-9286-2A016B734FC8}</a:tableStyleId>
              </a:tblPr>
              <a:tblGrid>
                <a:gridCol w="1874825"/>
                <a:gridCol w="1874825"/>
                <a:gridCol w="1874825"/>
                <a:gridCol w="1874825"/>
              </a:tblGrid>
              <a:tr h="456450">
                <a:tc>
                  <a:txBody>
                    <a:bodyPr/>
                    <a:lstStyle/>
                    <a:p>
                      <a:pPr indent="0" lvl="0" marL="0" marR="0" rtl="0" algn="l">
                        <a:lnSpc>
                          <a:spcPct val="115000"/>
                        </a:lnSpc>
                        <a:spcBef>
                          <a:spcPts val="0"/>
                        </a:spcBef>
                        <a:spcAft>
                          <a:spcPts val="0"/>
                        </a:spcAft>
                        <a:buNone/>
                      </a:pPr>
                      <a:r>
                        <a:rPr lang="en-IN" sz="1600" u="none" cap="none" strike="noStrike"/>
                        <a:t>EMP_ID</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600" u="none" cap="none" strike="noStrike"/>
                        <a:t>EMP_NAME</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600" u="none" cap="none" strike="noStrike"/>
                        <a:t>EMP_AGE</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600" u="none" cap="none" strike="noStrike"/>
                        <a:t>EMP_CITY</a:t>
                      </a:r>
                      <a:endParaRPr sz="1600" u="none" cap="none" strike="noStrike">
                        <a:latin typeface="Calibri"/>
                        <a:ea typeface="Calibri"/>
                        <a:cs typeface="Calibri"/>
                        <a:sym typeface="Calibri"/>
                      </a:endParaRPr>
                    </a:p>
                  </a:txBody>
                  <a:tcPr marT="114300" marB="114300" marR="114300" marL="114300"/>
                </a:tc>
              </a:tr>
              <a:tr h="368300">
                <a:tc>
                  <a:txBody>
                    <a:bodyPr/>
                    <a:lstStyle/>
                    <a:p>
                      <a:pPr indent="0" lvl="0" marL="190500" marR="0" rtl="0" algn="l">
                        <a:lnSpc>
                          <a:spcPct val="107812"/>
                        </a:lnSpc>
                        <a:spcBef>
                          <a:spcPts val="0"/>
                        </a:spcBef>
                        <a:spcAft>
                          <a:spcPts val="0"/>
                        </a:spcAft>
                        <a:buNone/>
                      </a:pPr>
                      <a:r>
                        <a:rPr lang="en-IN" sz="1600" u="none" cap="none" strike="noStrike"/>
                        <a:t>22</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Denim</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28</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Mumbai</a:t>
                      </a:r>
                      <a:endParaRPr sz="1600" u="none" cap="none" strike="noStrike">
                        <a:latin typeface="Calibri"/>
                        <a:ea typeface="Calibri"/>
                        <a:cs typeface="Calibri"/>
                        <a:sym typeface="Calibri"/>
                      </a:endParaRPr>
                    </a:p>
                  </a:txBody>
                  <a:tcPr marT="76200" marB="76200" marR="76200" marL="76200"/>
                </a:tc>
              </a:tr>
              <a:tr h="368300">
                <a:tc>
                  <a:txBody>
                    <a:bodyPr/>
                    <a:lstStyle/>
                    <a:p>
                      <a:pPr indent="0" lvl="0" marL="190500" marR="0" rtl="0" algn="l">
                        <a:lnSpc>
                          <a:spcPct val="107812"/>
                        </a:lnSpc>
                        <a:spcBef>
                          <a:spcPts val="0"/>
                        </a:spcBef>
                        <a:spcAft>
                          <a:spcPts val="0"/>
                        </a:spcAft>
                        <a:buNone/>
                      </a:pPr>
                      <a:r>
                        <a:rPr lang="en-IN" sz="1600" u="none" cap="none" strike="noStrike"/>
                        <a:t>33</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Alina</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25</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Delhi</a:t>
                      </a:r>
                      <a:endParaRPr sz="1600" u="none" cap="none" strike="noStrike">
                        <a:latin typeface="Calibri"/>
                        <a:ea typeface="Calibri"/>
                        <a:cs typeface="Calibri"/>
                        <a:sym typeface="Calibri"/>
                      </a:endParaRPr>
                    </a:p>
                  </a:txBody>
                  <a:tcPr marT="76200" marB="76200" marR="76200" marL="76200"/>
                </a:tc>
              </a:tr>
              <a:tr h="368300">
                <a:tc>
                  <a:txBody>
                    <a:bodyPr/>
                    <a:lstStyle/>
                    <a:p>
                      <a:pPr indent="0" lvl="0" marL="190500" marR="0" rtl="0" algn="l">
                        <a:lnSpc>
                          <a:spcPct val="107812"/>
                        </a:lnSpc>
                        <a:spcBef>
                          <a:spcPts val="0"/>
                        </a:spcBef>
                        <a:spcAft>
                          <a:spcPts val="0"/>
                        </a:spcAft>
                        <a:buNone/>
                      </a:pPr>
                      <a:r>
                        <a:rPr lang="en-IN" sz="1600" u="none" cap="none" strike="noStrike"/>
                        <a:t>46</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Stephan</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30</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Bangalore</a:t>
                      </a:r>
                      <a:endParaRPr sz="1600" u="none" cap="none" strike="noStrike">
                        <a:latin typeface="Calibri"/>
                        <a:ea typeface="Calibri"/>
                        <a:cs typeface="Calibri"/>
                        <a:sym typeface="Calibri"/>
                      </a:endParaRPr>
                    </a:p>
                  </a:txBody>
                  <a:tcPr marT="76200" marB="76200" marR="76200" marL="76200"/>
                </a:tc>
              </a:tr>
              <a:tr h="368300">
                <a:tc>
                  <a:txBody>
                    <a:bodyPr/>
                    <a:lstStyle/>
                    <a:p>
                      <a:pPr indent="0" lvl="0" marL="190500" marR="0" rtl="0" algn="l">
                        <a:lnSpc>
                          <a:spcPct val="107812"/>
                        </a:lnSpc>
                        <a:spcBef>
                          <a:spcPts val="0"/>
                        </a:spcBef>
                        <a:spcAft>
                          <a:spcPts val="0"/>
                        </a:spcAft>
                        <a:buNone/>
                      </a:pPr>
                      <a:r>
                        <a:rPr lang="en-IN" sz="1600" u="none" cap="none" strike="noStrike"/>
                        <a:t>52</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Katherine</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36</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Mumbai</a:t>
                      </a:r>
                      <a:endParaRPr sz="1600" u="none" cap="none" strike="noStrike">
                        <a:latin typeface="Calibri"/>
                        <a:ea typeface="Calibri"/>
                        <a:cs typeface="Calibri"/>
                        <a:sym typeface="Calibri"/>
                      </a:endParaRPr>
                    </a:p>
                  </a:txBody>
                  <a:tcPr marT="76200" marB="76200" marR="76200" marL="76200"/>
                </a:tc>
              </a:tr>
              <a:tr h="368300">
                <a:tc>
                  <a:txBody>
                    <a:bodyPr/>
                    <a:lstStyle/>
                    <a:p>
                      <a:pPr indent="0" lvl="0" marL="190500" marR="0" rtl="0" algn="l">
                        <a:lnSpc>
                          <a:spcPct val="107812"/>
                        </a:lnSpc>
                        <a:spcBef>
                          <a:spcPts val="0"/>
                        </a:spcBef>
                        <a:spcAft>
                          <a:spcPts val="0"/>
                        </a:spcAft>
                        <a:buNone/>
                      </a:pPr>
                      <a:r>
                        <a:rPr lang="en-IN" sz="1600" u="none" cap="none" strike="noStrike"/>
                        <a:t>60</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Jack</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40</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Noida</a:t>
                      </a:r>
                      <a:endParaRPr sz="1600" u="none" cap="none" strike="noStrike">
                        <a:latin typeface="Calibri"/>
                        <a:ea typeface="Calibri"/>
                        <a:cs typeface="Calibri"/>
                        <a:sym typeface="Calibri"/>
                      </a:endParaRPr>
                    </a:p>
                  </a:txBody>
                  <a:tcPr marT="76200" marB="76200" marR="76200" marL="76200"/>
                </a:tc>
              </a:tr>
            </a:tbl>
          </a:graphicData>
        </a:graphic>
      </p:graphicFrame>
      <p:graphicFrame>
        <p:nvGraphicFramePr>
          <p:cNvPr id="141" name="Google Shape;141;p8"/>
          <p:cNvGraphicFramePr/>
          <p:nvPr/>
        </p:nvGraphicFramePr>
        <p:xfrm>
          <a:off x="1475657" y="4149080"/>
          <a:ext cx="3000000" cy="3000000"/>
        </p:xfrm>
        <a:graphic>
          <a:graphicData uri="http://schemas.openxmlformats.org/drawingml/2006/table">
            <a:tbl>
              <a:tblPr bandRow="1" firstCol="1" firstRow="1">
                <a:noFill/>
                <a:tableStyleId>{33BE761D-BAEE-48B1-9286-2A016B734FC8}</a:tableStyleId>
              </a:tblPr>
              <a:tblGrid>
                <a:gridCol w="2331775"/>
                <a:gridCol w="2331775"/>
                <a:gridCol w="2331775"/>
              </a:tblGrid>
              <a:tr h="203200">
                <a:tc>
                  <a:txBody>
                    <a:bodyPr/>
                    <a:lstStyle/>
                    <a:p>
                      <a:pPr indent="0" lvl="0" marL="0" marR="0" rtl="0" algn="l">
                        <a:lnSpc>
                          <a:spcPct val="115000"/>
                        </a:lnSpc>
                        <a:spcBef>
                          <a:spcPts val="0"/>
                        </a:spcBef>
                        <a:spcAft>
                          <a:spcPts val="0"/>
                        </a:spcAft>
                        <a:buNone/>
                      </a:pPr>
                      <a:r>
                        <a:rPr lang="en-IN" sz="1600" u="none" cap="none" strike="noStrike"/>
                        <a:t>DEPT_ID</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600" u="none" cap="none" strike="noStrike"/>
                        <a:t>EMP_ID</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600" u="none" cap="none" strike="noStrike"/>
                        <a:t>DEPT_NAME</a:t>
                      </a:r>
                      <a:endParaRPr sz="1600" u="none" cap="none" strike="noStrike">
                        <a:latin typeface="Calibri"/>
                        <a:ea typeface="Calibri"/>
                        <a:cs typeface="Calibri"/>
                        <a:sym typeface="Calibri"/>
                      </a:endParaRPr>
                    </a:p>
                  </a:txBody>
                  <a:tcPr marT="114300" marB="114300" marR="114300" marL="114300"/>
                </a:tc>
              </a:tr>
              <a:tr h="203200">
                <a:tc>
                  <a:txBody>
                    <a:bodyPr/>
                    <a:lstStyle/>
                    <a:p>
                      <a:pPr indent="0" lvl="0" marL="190500" marR="0" rtl="0" algn="l">
                        <a:lnSpc>
                          <a:spcPct val="107812"/>
                        </a:lnSpc>
                        <a:spcBef>
                          <a:spcPts val="0"/>
                        </a:spcBef>
                        <a:spcAft>
                          <a:spcPts val="0"/>
                        </a:spcAft>
                        <a:buNone/>
                      </a:pPr>
                      <a:r>
                        <a:rPr lang="en-IN" sz="1600" u="none" cap="none" strike="noStrike"/>
                        <a:t>827</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22</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Sales</a:t>
                      </a:r>
                      <a:endParaRPr sz="1600" u="none" cap="none" strike="noStrike">
                        <a:latin typeface="Calibri"/>
                        <a:ea typeface="Calibri"/>
                        <a:cs typeface="Calibri"/>
                        <a:sym typeface="Calibri"/>
                      </a:endParaRPr>
                    </a:p>
                  </a:txBody>
                  <a:tcPr marT="76200" marB="76200" marR="76200" marL="76200"/>
                </a:tc>
              </a:tr>
              <a:tr h="203200">
                <a:tc>
                  <a:txBody>
                    <a:bodyPr/>
                    <a:lstStyle/>
                    <a:p>
                      <a:pPr indent="0" lvl="0" marL="190500" marR="0" rtl="0" algn="l">
                        <a:lnSpc>
                          <a:spcPct val="107812"/>
                        </a:lnSpc>
                        <a:spcBef>
                          <a:spcPts val="0"/>
                        </a:spcBef>
                        <a:spcAft>
                          <a:spcPts val="0"/>
                        </a:spcAft>
                        <a:buNone/>
                      </a:pPr>
                      <a:r>
                        <a:rPr lang="en-IN" sz="1600" u="none" cap="none" strike="noStrike"/>
                        <a:t>438</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33</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Marketing</a:t>
                      </a:r>
                      <a:endParaRPr sz="1600" u="none" cap="none" strike="noStrike">
                        <a:latin typeface="Calibri"/>
                        <a:ea typeface="Calibri"/>
                        <a:cs typeface="Calibri"/>
                        <a:sym typeface="Calibri"/>
                      </a:endParaRPr>
                    </a:p>
                  </a:txBody>
                  <a:tcPr marT="76200" marB="76200" marR="76200" marL="76200"/>
                </a:tc>
              </a:tr>
              <a:tr h="203200">
                <a:tc>
                  <a:txBody>
                    <a:bodyPr/>
                    <a:lstStyle/>
                    <a:p>
                      <a:pPr indent="0" lvl="0" marL="190500" marR="0" rtl="0" algn="l">
                        <a:lnSpc>
                          <a:spcPct val="107812"/>
                        </a:lnSpc>
                        <a:spcBef>
                          <a:spcPts val="0"/>
                        </a:spcBef>
                        <a:spcAft>
                          <a:spcPts val="0"/>
                        </a:spcAft>
                        <a:buNone/>
                      </a:pPr>
                      <a:r>
                        <a:rPr lang="en-IN" sz="1600" u="none" cap="none" strike="noStrike"/>
                        <a:t>869</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46</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Finance</a:t>
                      </a:r>
                      <a:endParaRPr sz="1600" u="none" cap="none" strike="noStrike">
                        <a:latin typeface="Calibri"/>
                        <a:ea typeface="Calibri"/>
                        <a:cs typeface="Calibri"/>
                        <a:sym typeface="Calibri"/>
                      </a:endParaRPr>
                    </a:p>
                  </a:txBody>
                  <a:tcPr marT="76200" marB="76200" marR="76200" marL="76200"/>
                </a:tc>
              </a:tr>
              <a:tr h="203200">
                <a:tc>
                  <a:txBody>
                    <a:bodyPr/>
                    <a:lstStyle/>
                    <a:p>
                      <a:pPr indent="0" lvl="0" marL="190500" marR="0" rtl="0" algn="l">
                        <a:lnSpc>
                          <a:spcPct val="107812"/>
                        </a:lnSpc>
                        <a:spcBef>
                          <a:spcPts val="0"/>
                        </a:spcBef>
                        <a:spcAft>
                          <a:spcPts val="0"/>
                        </a:spcAft>
                        <a:buNone/>
                      </a:pPr>
                      <a:r>
                        <a:rPr lang="en-IN" sz="1600" u="none" cap="none" strike="noStrike"/>
                        <a:t>575</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52</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Production</a:t>
                      </a:r>
                      <a:endParaRPr sz="1600" u="none" cap="none" strike="noStrike">
                        <a:latin typeface="Calibri"/>
                        <a:ea typeface="Calibri"/>
                        <a:cs typeface="Calibri"/>
                        <a:sym typeface="Calibri"/>
                      </a:endParaRPr>
                    </a:p>
                  </a:txBody>
                  <a:tcPr marT="76200" marB="76200" marR="76200" marL="76200"/>
                </a:tc>
              </a:tr>
              <a:tr h="203200">
                <a:tc>
                  <a:txBody>
                    <a:bodyPr/>
                    <a:lstStyle/>
                    <a:p>
                      <a:pPr indent="0" lvl="0" marL="190500" marR="0" rtl="0" algn="l">
                        <a:lnSpc>
                          <a:spcPct val="107812"/>
                        </a:lnSpc>
                        <a:spcBef>
                          <a:spcPts val="0"/>
                        </a:spcBef>
                        <a:spcAft>
                          <a:spcPts val="0"/>
                        </a:spcAft>
                        <a:buNone/>
                      </a:pPr>
                      <a:r>
                        <a:rPr lang="en-IN" sz="1600" u="none" cap="none" strike="noStrike"/>
                        <a:t>678</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60</a:t>
                      </a:r>
                      <a:endParaRPr sz="16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107812"/>
                        </a:lnSpc>
                        <a:spcBef>
                          <a:spcPts val="0"/>
                        </a:spcBef>
                        <a:spcAft>
                          <a:spcPts val="0"/>
                        </a:spcAft>
                        <a:buNone/>
                      </a:pPr>
                      <a:r>
                        <a:rPr lang="en-IN" sz="1600" u="none" cap="none" strike="noStrike"/>
                        <a:t>Testing</a:t>
                      </a:r>
                      <a:endParaRPr sz="1600" u="none" cap="none" strike="noStrike">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idx="1" type="body"/>
          </p:nvPr>
        </p:nvSpPr>
        <p:spPr>
          <a:xfrm>
            <a:off x="1115616" y="188640"/>
            <a:ext cx="7818072" cy="6552728"/>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1920"/>
              <a:buNone/>
            </a:pPr>
            <a:r>
              <a:rPr lang="en-IN" sz="2400"/>
              <a:t>Now, when these two relations are joined on the common column "EMP_ID", then the resultant table looks as follows</a:t>
            </a:r>
            <a:endParaRPr b="1" sz="2400"/>
          </a:p>
        </p:txBody>
      </p:sp>
      <p:graphicFrame>
        <p:nvGraphicFramePr>
          <p:cNvPr id="147" name="Google Shape;147;p9"/>
          <p:cNvGraphicFramePr/>
          <p:nvPr/>
        </p:nvGraphicFramePr>
        <p:xfrm>
          <a:off x="1115617" y="1268762"/>
          <a:ext cx="3000000" cy="3000000"/>
        </p:xfrm>
        <a:graphic>
          <a:graphicData uri="http://schemas.openxmlformats.org/drawingml/2006/table">
            <a:tbl>
              <a:tblPr bandRow="1" firstCol="1" firstRow="1">
                <a:noFill/>
                <a:tableStyleId>{33BE761D-BAEE-48B1-9286-2A016B734FC8}</a:tableStyleId>
              </a:tblPr>
              <a:tblGrid>
                <a:gridCol w="1272150"/>
                <a:gridCol w="1272150"/>
                <a:gridCol w="1272150"/>
                <a:gridCol w="1272150"/>
                <a:gridCol w="1272150"/>
                <a:gridCol w="1272150"/>
              </a:tblGrid>
              <a:tr h="1306250">
                <a:tc>
                  <a:txBody>
                    <a:bodyPr/>
                    <a:lstStyle/>
                    <a:p>
                      <a:pPr indent="0" lvl="0" marL="0" marR="0" rtl="0" algn="l">
                        <a:lnSpc>
                          <a:spcPct val="115000"/>
                        </a:lnSpc>
                        <a:spcBef>
                          <a:spcPts val="0"/>
                        </a:spcBef>
                        <a:spcAft>
                          <a:spcPts val="0"/>
                        </a:spcAft>
                        <a:buNone/>
                      </a:pPr>
                      <a:r>
                        <a:rPr lang="en-IN" sz="1800" u="none" cap="none" strike="noStrike"/>
                        <a:t>EMP_ID</a:t>
                      </a:r>
                      <a:endParaRPr sz="18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800" u="none" cap="none" strike="noStrike"/>
                        <a:t>EMP_NAME</a:t>
                      </a:r>
                      <a:endParaRPr sz="18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800" u="none" cap="none" strike="noStrike"/>
                        <a:t>EMP_AGE</a:t>
                      </a:r>
                      <a:endParaRPr sz="18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800" u="none" cap="none" strike="noStrike"/>
                        <a:t>EMP_CITY</a:t>
                      </a:r>
                      <a:endParaRPr sz="18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800" u="none" cap="none" strike="noStrike"/>
                        <a:t>DEPT_ID</a:t>
                      </a:r>
                      <a:endParaRPr sz="1800" u="none" cap="none" strike="noStrike">
                        <a:latin typeface="Calibri"/>
                        <a:ea typeface="Calibri"/>
                        <a:cs typeface="Calibri"/>
                        <a:sym typeface="Calibri"/>
                      </a:endParaRPr>
                    </a:p>
                  </a:txBody>
                  <a:tcPr marT="114300" marB="114300" marR="114300" marL="114300"/>
                </a:tc>
                <a:tc>
                  <a:txBody>
                    <a:bodyPr/>
                    <a:lstStyle/>
                    <a:p>
                      <a:pPr indent="0" lvl="0" marL="0" marR="0" rtl="0" algn="l">
                        <a:lnSpc>
                          <a:spcPct val="115000"/>
                        </a:lnSpc>
                        <a:spcBef>
                          <a:spcPts val="0"/>
                        </a:spcBef>
                        <a:spcAft>
                          <a:spcPts val="0"/>
                        </a:spcAft>
                        <a:buNone/>
                      </a:pPr>
                      <a:r>
                        <a:rPr lang="en-IN" sz="1800" u="none" cap="none" strike="noStrike"/>
                        <a:t>DEPT_NAME</a:t>
                      </a:r>
                      <a:endParaRPr sz="1800" u="none" cap="none" strike="noStrike">
                        <a:latin typeface="Calibri"/>
                        <a:ea typeface="Calibri"/>
                        <a:cs typeface="Calibri"/>
                        <a:sym typeface="Calibri"/>
                      </a:endParaRPr>
                    </a:p>
                  </a:txBody>
                  <a:tcPr marT="114300" marB="114300" marR="114300" marL="114300"/>
                </a:tc>
              </a:tr>
              <a:tr h="718050">
                <a:tc>
                  <a:txBody>
                    <a:bodyPr/>
                    <a:lstStyle/>
                    <a:p>
                      <a:pPr indent="0" lvl="0" marL="190500" marR="0" rtl="0" algn="l">
                        <a:lnSpc>
                          <a:spcPct val="95833"/>
                        </a:lnSpc>
                        <a:spcBef>
                          <a:spcPts val="0"/>
                        </a:spcBef>
                        <a:spcAft>
                          <a:spcPts val="0"/>
                        </a:spcAft>
                        <a:buNone/>
                      </a:pPr>
                      <a:r>
                        <a:rPr lang="en-IN" sz="1800" u="none" cap="none" strike="noStrike"/>
                        <a:t>22</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Denim</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28</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Mumbai</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827</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Sales</a:t>
                      </a:r>
                      <a:endParaRPr sz="1800" u="none" cap="none" strike="noStrike">
                        <a:latin typeface="Calibri"/>
                        <a:ea typeface="Calibri"/>
                        <a:cs typeface="Calibri"/>
                        <a:sym typeface="Calibri"/>
                      </a:endParaRPr>
                    </a:p>
                  </a:txBody>
                  <a:tcPr marT="76200" marB="76200" marR="76200" marL="76200"/>
                </a:tc>
              </a:tr>
              <a:tr h="718050">
                <a:tc>
                  <a:txBody>
                    <a:bodyPr/>
                    <a:lstStyle/>
                    <a:p>
                      <a:pPr indent="0" lvl="0" marL="190500" marR="0" rtl="0" algn="l">
                        <a:lnSpc>
                          <a:spcPct val="95833"/>
                        </a:lnSpc>
                        <a:spcBef>
                          <a:spcPts val="0"/>
                        </a:spcBef>
                        <a:spcAft>
                          <a:spcPts val="0"/>
                        </a:spcAft>
                        <a:buNone/>
                      </a:pPr>
                      <a:r>
                        <a:rPr lang="en-IN" sz="1800" u="none" cap="none" strike="noStrike"/>
                        <a:t>33</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Alina</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25</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Delhi</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438</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Marketing</a:t>
                      </a:r>
                      <a:endParaRPr sz="1800" u="none" cap="none" strike="noStrike">
                        <a:latin typeface="Calibri"/>
                        <a:ea typeface="Calibri"/>
                        <a:cs typeface="Calibri"/>
                        <a:sym typeface="Calibri"/>
                      </a:endParaRPr>
                    </a:p>
                  </a:txBody>
                  <a:tcPr marT="76200" marB="76200" marR="76200" marL="76200"/>
                </a:tc>
              </a:tr>
              <a:tr h="718050">
                <a:tc>
                  <a:txBody>
                    <a:bodyPr/>
                    <a:lstStyle/>
                    <a:p>
                      <a:pPr indent="0" lvl="0" marL="190500" marR="0" rtl="0" algn="l">
                        <a:lnSpc>
                          <a:spcPct val="95833"/>
                        </a:lnSpc>
                        <a:spcBef>
                          <a:spcPts val="0"/>
                        </a:spcBef>
                        <a:spcAft>
                          <a:spcPts val="0"/>
                        </a:spcAft>
                        <a:buNone/>
                      </a:pPr>
                      <a:r>
                        <a:rPr lang="en-IN" sz="1800" u="none" cap="none" strike="noStrike"/>
                        <a:t>46</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Stephan</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30</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Bangalore</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869</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Finance</a:t>
                      </a:r>
                      <a:endParaRPr sz="1800" u="none" cap="none" strike="noStrike">
                        <a:latin typeface="Calibri"/>
                        <a:ea typeface="Calibri"/>
                        <a:cs typeface="Calibri"/>
                        <a:sym typeface="Calibri"/>
                      </a:endParaRPr>
                    </a:p>
                  </a:txBody>
                  <a:tcPr marT="76200" marB="76200" marR="76200" marL="76200"/>
                </a:tc>
              </a:tr>
              <a:tr h="718050">
                <a:tc>
                  <a:txBody>
                    <a:bodyPr/>
                    <a:lstStyle/>
                    <a:p>
                      <a:pPr indent="0" lvl="0" marL="190500" marR="0" rtl="0" algn="l">
                        <a:lnSpc>
                          <a:spcPct val="95833"/>
                        </a:lnSpc>
                        <a:spcBef>
                          <a:spcPts val="0"/>
                        </a:spcBef>
                        <a:spcAft>
                          <a:spcPts val="0"/>
                        </a:spcAft>
                        <a:buNone/>
                      </a:pPr>
                      <a:r>
                        <a:rPr lang="en-IN" sz="1800" u="none" cap="none" strike="noStrike"/>
                        <a:t>52</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Katherine</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36</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Mumbai</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575</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Production</a:t>
                      </a:r>
                      <a:endParaRPr sz="1800" u="none" cap="none" strike="noStrike">
                        <a:latin typeface="Calibri"/>
                        <a:ea typeface="Calibri"/>
                        <a:cs typeface="Calibri"/>
                        <a:sym typeface="Calibri"/>
                      </a:endParaRPr>
                    </a:p>
                  </a:txBody>
                  <a:tcPr marT="76200" marB="76200" marR="76200" marL="76200"/>
                </a:tc>
              </a:tr>
              <a:tr h="718050">
                <a:tc>
                  <a:txBody>
                    <a:bodyPr/>
                    <a:lstStyle/>
                    <a:p>
                      <a:pPr indent="0" lvl="0" marL="190500" marR="0" rtl="0" algn="l">
                        <a:lnSpc>
                          <a:spcPct val="95833"/>
                        </a:lnSpc>
                        <a:spcBef>
                          <a:spcPts val="0"/>
                        </a:spcBef>
                        <a:spcAft>
                          <a:spcPts val="0"/>
                        </a:spcAft>
                        <a:buNone/>
                      </a:pPr>
                      <a:r>
                        <a:rPr lang="en-IN" sz="1800" u="none" cap="none" strike="noStrike"/>
                        <a:t>60</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Jack</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40</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Noida</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678</a:t>
                      </a:r>
                      <a:endParaRPr sz="1800" u="none" cap="none" strike="noStrike">
                        <a:latin typeface="Calibri"/>
                        <a:ea typeface="Calibri"/>
                        <a:cs typeface="Calibri"/>
                        <a:sym typeface="Calibri"/>
                      </a:endParaRPr>
                    </a:p>
                  </a:txBody>
                  <a:tcPr marT="76200" marB="76200" marR="76200" marL="76200"/>
                </a:tc>
                <a:tc>
                  <a:txBody>
                    <a:bodyPr/>
                    <a:lstStyle/>
                    <a:p>
                      <a:pPr indent="0" lvl="0" marL="190500" marR="0" rtl="0" algn="l">
                        <a:lnSpc>
                          <a:spcPct val="95833"/>
                        </a:lnSpc>
                        <a:spcBef>
                          <a:spcPts val="0"/>
                        </a:spcBef>
                        <a:spcAft>
                          <a:spcPts val="0"/>
                        </a:spcAft>
                        <a:buNone/>
                      </a:pPr>
                      <a:r>
                        <a:rPr lang="en-IN" sz="1800" u="none" cap="none" strike="noStrike"/>
                        <a:t>Testing</a:t>
                      </a:r>
                      <a:endParaRPr sz="1800" u="none" cap="none" strike="noStrike">
                        <a:latin typeface="Calibri"/>
                        <a:ea typeface="Calibri"/>
                        <a:cs typeface="Calibri"/>
                        <a:sym typeface="Calibri"/>
                      </a:endParaRPr>
                    </a:p>
                  </a:txBody>
                  <a:tcPr marT="76200" marB="76200" marR="76200" marL="762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2020-04-29T04:01:36Z</dcterms:created>
  <dc:creator>bhavana gowda</dc:creator>
</cp:coreProperties>
</file>