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8"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7" r:id="rId51"/>
    <p:sldId id="309" r:id="rId52"/>
    <p:sldId id="311" r:id="rId53"/>
    <p:sldId id="310" r:id="rId54"/>
    <p:sldId id="312" r:id="rId55"/>
    <p:sldId id="313" r:id="rId56"/>
    <p:sldId id="314" r:id="rId57"/>
    <p:sldId id="315" r:id="rId58"/>
    <p:sldId id="316" r:id="rId59"/>
    <p:sldId id="317" r:id="rId60"/>
    <p:sldId id="318" r:id="rId61"/>
    <p:sldId id="319" r:id="rId62"/>
    <p:sldId id="320" r:id="rId63"/>
    <p:sldId id="308" r:id="rId64"/>
    <p:sldId id="321" r:id="rId65"/>
    <p:sldId id="322" r:id="rId66"/>
    <p:sldId id="323"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4" autoAdjust="0"/>
    <p:restoredTop sz="94660"/>
  </p:normalViewPr>
  <p:slideViewPr>
    <p:cSldViewPr snapToGrid="0">
      <p:cViewPr varScale="1">
        <p:scale>
          <a:sx n="82" d="100"/>
          <a:sy n="82"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415ACCB-02DD-467B-88EB-A37A9CBD7D41}" type="datetimeFigureOut">
              <a:rPr lang="en-IN" smtClean="0"/>
              <a:t>06-08-2022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415187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5ACCB-02DD-467B-88EB-A37A9CBD7D41}"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164487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15ACCB-02DD-467B-88EB-A37A9CBD7D41}" type="datetimeFigureOut">
              <a:rPr lang="en-IN" smtClean="0"/>
              <a:t>06-08-2022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117751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15ACCB-02DD-467B-88EB-A37A9CBD7D41}" type="datetimeFigureOut">
              <a:rPr lang="en-IN" smtClean="0"/>
              <a:t>06-08-2022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673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415ACCB-02DD-467B-88EB-A37A9CBD7D41}" type="datetimeFigureOut">
              <a:rPr lang="en-IN" smtClean="0"/>
              <a:t>06-08-2022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75878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415ACCB-02DD-467B-88EB-A37A9CBD7D41}"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4090137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415ACCB-02DD-467B-88EB-A37A9CBD7D41}"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3646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15ACCB-02DD-467B-88EB-A37A9CBD7D4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3139491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415ACCB-02DD-467B-88EB-A37A9CBD7D41}" type="datetimeFigureOut">
              <a:rPr lang="en-IN" smtClean="0"/>
              <a:t>06-08-2022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78727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15ACCB-02DD-467B-88EB-A37A9CBD7D4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10326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415ACCB-02DD-467B-88EB-A37A9CBD7D41}" type="datetimeFigureOut">
              <a:rPr lang="en-IN" smtClean="0"/>
              <a:t>06-08-2022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162129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15ACCB-02DD-467B-88EB-A37A9CBD7D41}"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39423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15ACCB-02DD-467B-88EB-A37A9CBD7D41}" type="datetimeFigureOut">
              <a:rPr lang="en-IN" smtClean="0"/>
              <a:t>06-08-2022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91435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15ACCB-02DD-467B-88EB-A37A9CBD7D41}"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63391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5ACCB-02DD-467B-88EB-A37A9CBD7D41}" type="datetimeFigureOut">
              <a:rPr lang="en-IN" smtClean="0"/>
              <a:t>06-08-2022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231115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5ACCB-02DD-467B-88EB-A37A9CBD7D41}"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417544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5ACCB-02DD-467B-88EB-A37A9CBD7D41}"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7ED9-D962-4CF8-BBEE-D44D9658461D}" type="slidenum">
              <a:rPr lang="en-IN" smtClean="0"/>
              <a:t>‹#›</a:t>
            </a:fld>
            <a:endParaRPr lang="en-IN"/>
          </a:p>
        </p:txBody>
      </p:sp>
    </p:spTree>
    <p:extLst>
      <p:ext uri="{BB962C8B-B14F-4D97-AF65-F5344CB8AC3E}">
        <p14:creationId xmlns:p14="http://schemas.microsoft.com/office/powerpoint/2010/main" val="303721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15ACCB-02DD-467B-88EB-A37A9CBD7D41}" type="datetimeFigureOut">
              <a:rPr lang="en-IN" smtClean="0"/>
              <a:t>06-08-2022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347ED9-D962-4CF8-BBEE-D44D9658461D}" type="slidenum">
              <a:rPr lang="en-IN" smtClean="0"/>
              <a:t>‹#›</a:t>
            </a:fld>
            <a:endParaRPr lang="en-IN"/>
          </a:p>
        </p:txBody>
      </p:sp>
    </p:spTree>
    <p:extLst>
      <p:ext uri="{BB962C8B-B14F-4D97-AF65-F5344CB8AC3E}">
        <p14:creationId xmlns:p14="http://schemas.microsoft.com/office/powerpoint/2010/main" val="298870964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1524000" y="1460500"/>
            <a:ext cx="9144000" cy="901700"/>
          </a:xfrm>
        </p:spPr>
        <p:txBody>
          <a:bodyPr rtlCol="0">
            <a:normAutofit fontScale="90000"/>
          </a:bodyPr>
          <a:lstStyle/>
          <a:p>
            <a:pPr algn="ctr" eaLnBrk="1" fontAlgn="auto" hangingPunct="1">
              <a:spcAft>
                <a:spcPts val="0"/>
              </a:spcAft>
              <a:defRPr/>
            </a:pPr>
            <a: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t>School of Computer Science &amp; IT</a:t>
            </a:r>
            <a:b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t/>
            </a:r>
            <a:b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t>Department of BCA</a:t>
            </a:r>
          </a:p>
        </p:txBody>
      </p:sp>
      <p:sp>
        <p:nvSpPr>
          <p:cNvPr id="3" name="Subtitle 2">
            <a:extLst/>
          </p:cNvPr>
          <p:cNvSpPr>
            <a:spLocks noGrp="1"/>
          </p:cNvSpPr>
          <p:nvPr>
            <p:ph type="subTitle" idx="1"/>
          </p:nvPr>
        </p:nvSpPr>
        <p:spPr>
          <a:xfrm>
            <a:off x="2155825" y="3895725"/>
            <a:ext cx="9348788" cy="2008188"/>
          </a:xfrm>
        </p:spPr>
        <p:txBody>
          <a:bodyPr rtlCol="0">
            <a:normAutofit/>
          </a:bodyPr>
          <a:lstStyle/>
          <a:p>
            <a:pPr eaLnBrk="1" fontAlgn="auto" hangingPunct="1">
              <a:spcAft>
                <a:spcPts val="0"/>
              </a:spcAft>
              <a:buFont typeface="Wingdings 3" charset="2"/>
              <a:buNone/>
              <a:defRPr/>
            </a:pP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Security Standards</a:t>
            </a: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a:p>
            <a:pPr>
              <a:defRPr/>
            </a:pPr>
            <a:r>
              <a:rPr lang="en-US" sz="3200" b="1" dirty="0">
                <a:solidFill>
                  <a:schemeClr val="accent1">
                    <a:lumMod val="75000"/>
                  </a:schemeClr>
                </a:solidFill>
                <a:latin typeface="Times New Roman" panose="02020603050405020304" pitchFamily="18" charset="0"/>
                <a:cs typeface="Times New Roman" panose="02020603050405020304" pitchFamily="18" charset="0"/>
              </a:rPr>
              <a:t>MODULE 1:</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a:solidFill>
                  <a:schemeClr val="accent1">
                    <a:lumMod val="75000"/>
                  </a:schemeClr>
                </a:solidFill>
                <a:latin typeface="Times New Roman" panose="02020603050405020304" pitchFamily="18" charset="0"/>
                <a:cs typeface="Times New Roman" panose="02020603050405020304" pitchFamily="18" charset="0"/>
              </a:rPr>
              <a:t>Introduction to networking </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standards </a:t>
            </a:r>
            <a:r>
              <a:rPr lang="en-IN" b="1" dirty="0" smtClean="0">
                <a:solidFill>
                  <a:srgbClr val="FF0000"/>
                </a:solidFill>
                <a:latin typeface="Times New Roman" pitchFamily="18" charset="0"/>
                <a:cs typeface="Times New Roman" pitchFamily="18" charset="0"/>
              </a:rPr>
              <a:t>(20BCA5S42)      </a:t>
            </a:r>
          </a:p>
          <a:p>
            <a:pPr>
              <a:defRPr/>
            </a:pPr>
            <a:r>
              <a:rPr lang="en-IN" sz="3200" b="1" dirty="0" smtClean="0">
                <a:solidFill>
                  <a:schemeClr val="accent1"/>
                </a:solidFill>
                <a:latin typeface="Times New Roman" pitchFamily="18" charset="0"/>
                <a:cs typeface="Times New Roman" pitchFamily="18" charset="0"/>
              </a:rPr>
              <a:t>Faculty </a:t>
            </a:r>
            <a:r>
              <a:rPr lang="en-IN" sz="3200" b="1" dirty="0">
                <a:solidFill>
                  <a:schemeClr val="accent1"/>
                </a:solidFill>
                <a:latin typeface="Times New Roman" pitchFamily="18" charset="0"/>
                <a:cs typeface="Times New Roman" pitchFamily="18" charset="0"/>
              </a:rPr>
              <a:t>: </a:t>
            </a:r>
            <a:r>
              <a:rPr lang="en-IN" sz="3200" b="1" dirty="0" smtClean="0">
                <a:solidFill>
                  <a:schemeClr val="accent1"/>
                </a:solidFill>
                <a:latin typeface="Times New Roman" pitchFamily="18" charset="0"/>
                <a:cs typeface="Times New Roman" pitchFamily="18" charset="0"/>
              </a:rPr>
              <a:t>Prachi Gupta</a:t>
            </a:r>
            <a:endParaRPr lang="en-IN" sz="3200" b="1"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132114" y="6492875"/>
            <a:ext cx="6400800" cy="365125"/>
          </a:xfrm>
        </p:spPr>
        <p:txBody>
          <a:bodyPr/>
          <a:lstStyle/>
          <a:p>
            <a:pPr>
              <a:defRPr/>
            </a:pPr>
            <a:r>
              <a:rPr lang="en-US" dirty="0"/>
              <a:t>Jain (Deemed-to-be University), Department of BCA</a:t>
            </a:r>
            <a:endParaRPr lang="en-IN" dirty="0"/>
          </a:p>
        </p:txBody>
      </p:sp>
      <p:sp>
        <p:nvSpPr>
          <p:cNvPr id="20485"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505D2854-A533-4DFE-86B8-EB5FDF8B33B8}" type="slidenum">
              <a:rPr lang="en-IN" altLang="en-US" smtClean="0">
                <a:solidFill>
                  <a:srgbClr val="FEFFFF"/>
                </a:solidFill>
              </a:rPr>
              <a:pPr>
                <a:spcBef>
                  <a:spcPct val="0"/>
                </a:spcBef>
                <a:buClrTx/>
                <a:buFontTx/>
                <a:buNone/>
              </a:pPr>
              <a:t>1</a:t>
            </a:fld>
            <a:endParaRPr lang="en-IN" altLang="en-US" smtClean="0">
              <a:solidFill>
                <a:srgbClr val="FEFFFF"/>
              </a:solidFill>
            </a:endParaRPr>
          </a:p>
        </p:txBody>
      </p:sp>
      <p:pic>
        <p:nvPicPr>
          <p:cNvPr id="2048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8"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269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US" sz="3200" b="1" dirty="0"/>
              <a:t>The Disadvantages and Costs of Networking</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r>
              <a:rPr lang="en-US" b="1" u="sng" dirty="0"/>
              <a:t>Network Hardware, Software, and Setup </a:t>
            </a:r>
            <a:r>
              <a:rPr lang="en-US" b="1" u="sng" dirty="0" smtClean="0"/>
              <a:t>Costs</a:t>
            </a:r>
          </a:p>
          <a:p>
            <a:pPr lvl="1"/>
            <a:r>
              <a:rPr lang="en-US" dirty="0" smtClean="0"/>
              <a:t>Setting </a:t>
            </a:r>
            <a:r>
              <a:rPr lang="en-US" dirty="0"/>
              <a:t>up a network requires </a:t>
            </a:r>
            <a:r>
              <a:rPr lang="en-US" dirty="0" smtClean="0"/>
              <a:t>an investment </a:t>
            </a:r>
            <a:r>
              <a:rPr lang="en-US" dirty="0"/>
              <a:t>in hardware and software, as well as funds for planning, </a:t>
            </a:r>
            <a:r>
              <a:rPr lang="en-US" dirty="0" smtClean="0"/>
              <a:t>designing, and </a:t>
            </a:r>
            <a:r>
              <a:rPr lang="en-US" dirty="0"/>
              <a:t>implementing the network. </a:t>
            </a:r>
            <a:endParaRPr lang="en-US" dirty="0" smtClean="0"/>
          </a:p>
          <a:p>
            <a:pPr lvl="1"/>
            <a:r>
              <a:rPr lang="en-US" dirty="0" smtClean="0"/>
              <a:t>For </a:t>
            </a:r>
            <a:r>
              <a:rPr lang="en-US" dirty="0"/>
              <a:t>a home with a small network of two or </a:t>
            </a:r>
            <a:r>
              <a:rPr lang="en-US" dirty="0" smtClean="0"/>
              <a:t>three PCs</a:t>
            </a:r>
            <a:r>
              <a:rPr lang="en-US" dirty="0"/>
              <a:t>, this is relatively inexpensive</a:t>
            </a:r>
            <a:r>
              <a:rPr lang="en-US" dirty="0" smtClean="0"/>
              <a:t>.</a:t>
            </a:r>
          </a:p>
          <a:p>
            <a:pPr lvl="1"/>
            <a:r>
              <a:rPr lang="en-US" dirty="0" smtClean="0"/>
              <a:t>It </a:t>
            </a:r>
            <a:r>
              <a:rPr lang="en-US" dirty="0"/>
              <a:t>amounts to more or less a hundred </a:t>
            </a:r>
            <a:r>
              <a:rPr lang="en-US" dirty="0" smtClean="0"/>
              <a:t>dollars with </a:t>
            </a:r>
            <a:r>
              <a:rPr lang="en-US" dirty="0"/>
              <a:t>today's low prices for network hardware, and practically no setup </a:t>
            </a:r>
            <a:r>
              <a:rPr lang="en-US" dirty="0" smtClean="0"/>
              <a:t>costs considering </a:t>
            </a:r>
            <a:r>
              <a:rPr lang="en-US" dirty="0"/>
              <a:t>that the operating systems have already been designed for networks.</a:t>
            </a:r>
          </a:p>
          <a:p>
            <a:pPr lvl="1"/>
            <a:r>
              <a:rPr lang="en-US" dirty="0"/>
              <a:t>For a large company, however, costs can easily run into tens of thousands </a:t>
            </a:r>
            <a:r>
              <a:rPr lang="en-US" dirty="0" smtClean="0"/>
              <a:t>of </a:t>
            </a:r>
            <a:r>
              <a:rPr lang="en-IN" dirty="0" smtClean="0"/>
              <a:t>dollars </a:t>
            </a:r>
            <a:r>
              <a:rPr lang="en-IN" dirty="0"/>
              <a:t>or more.</a:t>
            </a:r>
          </a:p>
          <a:p>
            <a:r>
              <a:rPr lang="en-US" b="1" u="sng" dirty="0"/>
              <a:t>Hardware and Software Management and Administration Costs </a:t>
            </a:r>
            <a:endParaRPr lang="en-US" b="1" u="sng" dirty="0" smtClean="0"/>
          </a:p>
          <a:p>
            <a:pPr lvl="1"/>
            <a:r>
              <a:rPr lang="en-US" dirty="0" smtClean="0"/>
              <a:t>In </a:t>
            </a:r>
            <a:r>
              <a:rPr lang="en-US" dirty="0"/>
              <a:t>all </a:t>
            </a:r>
            <a:r>
              <a:rPr lang="en-US" dirty="0" smtClean="0"/>
              <a:t>but the </a:t>
            </a:r>
            <a:r>
              <a:rPr lang="en-US" dirty="0"/>
              <a:t>smallest of implementations, ongoing maintenance and management of </a:t>
            </a:r>
            <a:r>
              <a:rPr lang="en-US" dirty="0" smtClean="0"/>
              <a:t>the network </a:t>
            </a:r>
            <a:r>
              <a:rPr lang="en-US" dirty="0"/>
              <a:t>requires the care and attention of an IT professional. </a:t>
            </a:r>
            <a:endParaRPr lang="en-US" dirty="0" smtClean="0"/>
          </a:p>
          <a:p>
            <a:pPr lvl="1"/>
            <a:r>
              <a:rPr lang="en-US" dirty="0" smtClean="0"/>
              <a:t>In </a:t>
            </a:r>
            <a:r>
              <a:rPr lang="en-US" dirty="0"/>
              <a:t>a </a:t>
            </a:r>
            <a:r>
              <a:rPr lang="en-US" dirty="0" smtClean="0"/>
              <a:t>smaller organization </a:t>
            </a:r>
            <a:r>
              <a:rPr lang="en-US" dirty="0"/>
              <a:t>that already has a system administrator, a network may fall </a:t>
            </a:r>
            <a:r>
              <a:rPr lang="en-US" dirty="0" smtClean="0"/>
              <a:t>within this </a:t>
            </a:r>
            <a:r>
              <a:rPr lang="en-US" dirty="0"/>
              <a:t>person's job responsibilities, but it will take time away from other tasks. </a:t>
            </a:r>
            <a:endParaRPr lang="en-US" dirty="0" smtClean="0"/>
          </a:p>
          <a:p>
            <a:pPr lvl="1"/>
            <a:r>
              <a:rPr lang="en-US" dirty="0" smtClean="0"/>
              <a:t>In</a:t>
            </a:r>
            <a:r>
              <a:rPr lang="en-US" dirty="0"/>
              <a:t> </a:t>
            </a:r>
            <a:r>
              <a:rPr lang="en-US" dirty="0" smtClean="0"/>
              <a:t>more </a:t>
            </a:r>
            <a:r>
              <a:rPr lang="en-US" dirty="0"/>
              <a:t>substantial organizations, a network administrator may need to be </a:t>
            </a:r>
            <a:r>
              <a:rPr lang="en-US" dirty="0" smtClean="0"/>
              <a:t>hired, and </a:t>
            </a:r>
            <a:r>
              <a:rPr lang="en-US" dirty="0"/>
              <a:t>in large companies an entire department may be necessary.</a:t>
            </a:r>
            <a:endParaRPr lang="en-IN" sz="3800" i="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474108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US" sz="3200" b="1" dirty="0"/>
              <a:t>The Disadvantages and Costs of Networking</a:t>
            </a:r>
            <a:endParaRPr lang="en-IN" sz="2800" dirty="0"/>
          </a:p>
        </p:txBody>
      </p:sp>
      <p:sp>
        <p:nvSpPr>
          <p:cNvPr id="5" name="Content Placeholder 4"/>
          <p:cNvSpPr>
            <a:spLocks noGrp="1"/>
          </p:cNvSpPr>
          <p:nvPr>
            <p:ph idx="1"/>
          </p:nvPr>
        </p:nvSpPr>
        <p:spPr>
          <a:xfrm>
            <a:off x="685800" y="1670180"/>
            <a:ext cx="10820400" cy="4799200"/>
          </a:xfrm>
        </p:spPr>
        <p:txBody>
          <a:bodyPr>
            <a:normAutofit/>
          </a:bodyPr>
          <a:lstStyle/>
          <a:p>
            <a:r>
              <a:rPr lang="en-US" b="1" u="sng" dirty="0"/>
              <a:t>Undesirable Sharing </a:t>
            </a:r>
            <a:endParaRPr lang="en-US" b="1" u="sng" dirty="0" smtClean="0"/>
          </a:p>
          <a:p>
            <a:pPr lvl="1"/>
            <a:r>
              <a:rPr lang="en-US" dirty="0" smtClean="0"/>
              <a:t>With </a:t>
            </a:r>
            <a:r>
              <a:rPr lang="en-US" dirty="0"/>
              <a:t>the good comes the bad; though networking </a:t>
            </a:r>
            <a:r>
              <a:rPr lang="en-US" dirty="0" smtClean="0"/>
              <a:t>allows the </a:t>
            </a:r>
            <a:r>
              <a:rPr lang="en-US" dirty="0"/>
              <a:t>easy sharing of useful information, it also allows the sharing of </a:t>
            </a:r>
            <a:r>
              <a:rPr lang="en-US" dirty="0" smtClean="0"/>
              <a:t>undesirable data</a:t>
            </a:r>
            <a:r>
              <a:rPr lang="en-US" dirty="0"/>
              <a:t>. </a:t>
            </a:r>
            <a:endParaRPr lang="en-US" dirty="0" smtClean="0"/>
          </a:p>
          <a:p>
            <a:pPr lvl="1"/>
            <a:r>
              <a:rPr lang="en-US" dirty="0" smtClean="0"/>
              <a:t>One </a:t>
            </a:r>
            <a:r>
              <a:rPr lang="en-US" dirty="0"/>
              <a:t>significant sharing problem in this regard has to do with viruses, </a:t>
            </a:r>
            <a:r>
              <a:rPr lang="en-US" dirty="0" smtClean="0"/>
              <a:t>which are </a:t>
            </a:r>
            <a:r>
              <a:rPr lang="en-US" dirty="0"/>
              <a:t>easily spread over networks and the Internet. </a:t>
            </a:r>
            <a:endParaRPr lang="en-US" dirty="0" smtClean="0"/>
          </a:p>
          <a:p>
            <a:pPr lvl="1"/>
            <a:r>
              <a:rPr lang="en-US" dirty="0" smtClean="0"/>
              <a:t>Mitigating </a:t>
            </a:r>
            <a:r>
              <a:rPr lang="en-US" dirty="0"/>
              <a:t>these effects </a:t>
            </a:r>
            <a:r>
              <a:rPr lang="en-US" dirty="0" smtClean="0"/>
              <a:t>costs time</a:t>
            </a:r>
            <a:r>
              <a:rPr lang="en-US" dirty="0"/>
              <a:t>, money, and administrative effort.</a:t>
            </a:r>
          </a:p>
          <a:p>
            <a:r>
              <a:rPr lang="en-US" b="1" u="sng" dirty="0"/>
              <a:t>Illegal or Undesirable Behavior </a:t>
            </a:r>
            <a:endParaRPr lang="en-US" b="1" u="sng" dirty="0" smtClean="0"/>
          </a:p>
          <a:p>
            <a:pPr lvl="1"/>
            <a:r>
              <a:rPr lang="en-US" dirty="0" smtClean="0"/>
              <a:t>Similar </a:t>
            </a:r>
            <a:r>
              <a:rPr lang="en-US" dirty="0"/>
              <a:t>to the previous point, </a:t>
            </a:r>
            <a:r>
              <a:rPr lang="en-US" dirty="0" smtClean="0"/>
              <a:t>networking facilitates </a:t>
            </a:r>
            <a:r>
              <a:rPr lang="en-US" dirty="0"/>
              <a:t>useful connectivity and communication, but also brings </a:t>
            </a:r>
            <a:r>
              <a:rPr lang="en-US" dirty="0" smtClean="0"/>
              <a:t>difficulties with </a:t>
            </a:r>
            <a:r>
              <a:rPr lang="en-US" dirty="0"/>
              <a:t>it. </a:t>
            </a:r>
            <a:endParaRPr lang="en-US" dirty="0" smtClean="0"/>
          </a:p>
          <a:p>
            <a:pPr lvl="1"/>
            <a:r>
              <a:rPr lang="en-US" dirty="0" smtClean="0"/>
              <a:t>Typical </a:t>
            </a:r>
            <a:r>
              <a:rPr lang="en-US" dirty="0"/>
              <a:t>problems include the abuse of company resources, </a:t>
            </a:r>
            <a:r>
              <a:rPr lang="en-US" dirty="0" smtClean="0"/>
              <a:t>distractions that </a:t>
            </a:r>
            <a:r>
              <a:rPr lang="en-US" dirty="0"/>
              <a:t>reduce productivity, the downloading of illegal or illicit materials, and </a:t>
            </a:r>
            <a:r>
              <a:rPr lang="en-US" dirty="0" smtClean="0"/>
              <a:t>even software </a:t>
            </a:r>
            <a:r>
              <a:rPr lang="en-US" dirty="0"/>
              <a:t>piracy. </a:t>
            </a:r>
            <a:endParaRPr lang="en-US" dirty="0" smtClean="0"/>
          </a:p>
          <a:p>
            <a:pPr lvl="1"/>
            <a:r>
              <a:rPr lang="en-US" dirty="0" smtClean="0"/>
              <a:t>In </a:t>
            </a:r>
            <a:r>
              <a:rPr lang="en-US" dirty="0"/>
              <a:t>larger organizations, these issues must be managed </a:t>
            </a:r>
            <a:r>
              <a:rPr lang="en-US" dirty="0" smtClean="0"/>
              <a:t>through explicit </a:t>
            </a:r>
            <a:r>
              <a:rPr lang="en-US" dirty="0"/>
              <a:t>policies and monitoring, which, again, further increases </a:t>
            </a:r>
            <a:r>
              <a:rPr lang="en-US" dirty="0" smtClean="0"/>
              <a:t>management </a:t>
            </a:r>
            <a:r>
              <a:rPr lang="en-IN" dirty="0" smtClean="0"/>
              <a:t>costs</a:t>
            </a:r>
            <a:r>
              <a:rPr lang="en-IN" dirty="0"/>
              <a:t>.</a:t>
            </a:r>
            <a:endParaRPr lang="en-IN" sz="3600" i="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341755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US" sz="3200" b="1" dirty="0"/>
              <a:t>The Disadvantages and Costs of Networking</a:t>
            </a:r>
            <a:endParaRPr lang="en-IN" sz="2800" dirty="0"/>
          </a:p>
        </p:txBody>
      </p:sp>
      <p:sp>
        <p:nvSpPr>
          <p:cNvPr id="5" name="Content Placeholder 4"/>
          <p:cNvSpPr>
            <a:spLocks noGrp="1"/>
          </p:cNvSpPr>
          <p:nvPr>
            <p:ph idx="1"/>
          </p:nvPr>
        </p:nvSpPr>
        <p:spPr>
          <a:xfrm>
            <a:off x="685800" y="1670180"/>
            <a:ext cx="10820400" cy="4799200"/>
          </a:xfrm>
        </p:spPr>
        <p:txBody>
          <a:bodyPr>
            <a:normAutofit/>
          </a:bodyPr>
          <a:lstStyle/>
          <a:p>
            <a:r>
              <a:rPr lang="en-US" b="1" u="sng" dirty="0"/>
              <a:t>Data Security Concerns </a:t>
            </a:r>
            <a:endParaRPr lang="en-US" b="1" u="sng" dirty="0" smtClean="0"/>
          </a:p>
          <a:p>
            <a:pPr lvl="1"/>
            <a:r>
              <a:rPr lang="en-US" dirty="0" smtClean="0"/>
              <a:t>If </a:t>
            </a:r>
            <a:r>
              <a:rPr lang="en-US" dirty="0"/>
              <a:t>a network is implemented properly, it is possible </a:t>
            </a:r>
            <a:r>
              <a:rPr lang="en-US" dirty="0" smtClean="0"/>
              <a:t>to greatly </a:t>
            </a:r>
            <a:r>
              <a:rPr lang="en-US" dirty="0"/>
              <a:t>improve the security of important data. </a:t>
            </a:r>
            <a:endParaRPr lang="en-US" dirty="0" smtClean="0"/>
          </a:p>
          <a:p>
            <a:pPr lvl="1"/>
            <a:r>
              <a:rPr lang="en-US" dirty="0" smtClean="0"/>
              <a:t>In </a:t>
            </a:r>
            <a:r>
              <a:rPr lang="en-US" dirty="0"/>
              <a:t>contrast, a poorly </a:t>
            </a:r>
            <a:r>
              <a:rPr lang="en-US" dirty="0" smtClean="0"/>
              <a:t>secured network </a:t>
            </a:r>
            <a:r>
              <a:rPr lang="en-US" dirty="0"/>
              <a:t>puts critical data at risk, exposing it to the potential problems </a:t>
            </a:r>
            <a:r>
              <a:rPr lang="en-US" dirty="0" smtClean="0"/>
              <a:t>associated with </a:t>
            </a:r>
            <a:r>
              <a:rPr lang="en-US" dirty="0"/>
              <a:t>hackers, unauthorized access, and even sabotage.</a:t>
            </a:r>
          </a:p>
          <a:p>
            <a:pPr lvl="1"/>
            <a:r>
              <a:rPr lang="en-US" dirty="0"/>
              <a:t>Most of these costs and potential problems can be managed by those who set </a:t>
            </a:r>
            <a:r>
              <a:rPr lang="en-US" dirty="0" smtClean="0"/>
              <a:t>up and </a:t>
            </a:r>
            <a:r>
              <a:rPr lang="en-US" dirty="0"/>
              <a:t>run networks. </a:t>
            </a:r>
            <a:endParaRPr lang="en-US" dirty="0" smtClean="0"/>
          </a:p>
          <a:p>
            <a:pPr lvl="1"/>
            <a:r>
              <a:rPr lang="en-US" dirty="0" smtClean="0"/>
              <a:t>In </a:t>
            </a:r>
            <a:r>
              <a:rPr lang="en-US" dirty="0"/>
              <a:t>the end, the choice of whether to use a network is a </a:t>
            </a:r>
            <a:r>
              <a:rPr lang="en-US" dirty="0" smtClean="0"/>
              <a:t>matter of </a:t>
            </a:r>
            <a:r>
              <a:rPr lang="en-US" dirty="0"/>
              <a:t>weighing the advantages against the disadvantages. </a:t>
            </a:r>
            <a:endParaRPr lang="en-US" dirty="0" smtClean="0"/>
          </a:p>
          <a:p>
            <a:pPr lvl="1"/>
            <a:r>
              <a:rPr lang="en-US" dirty="0" smtClean="0"/>
              <a:t>Today</a:t>
            </a:r>
            <a:r>
              <a:rPr lang="en-US" dirty="0"/>
              <a:t>, nearly </a:t>
            </a:r>
            <a:r>
              <a:rPr lang="en-US" dirty="0" smtClean="0"/>
              <a:t>everyone decides </a:t>
            </a:r>
            <a:r>
              <a:rPr lang="en-US" dirty="0"/>
              <a:t>that networking is worthwhile.</a:t>
            </a:r>
            <a:endParaRPr lang="en-IN" sz="3400" i="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145119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fontScale="90000"/>
          </a:bodyPr>
          <a:lstStyle/>
          <a:p>
            <a:r>
              <a:rPr lang="en-IN" b="1" dirty="0"/>
              <a:t>Fundamental Network Characteristics</a:t>
            </a:r>
            <a:endParaRPr lang="en-IN" sz="2800"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r>
              <a:rPr lang="en-US" dirty="0"/>
              <a:t>There are many different kinds of networks and network technologies that </a:t>
            </a:r>
            <a:r>
              <a:rPr lang="en-US" dirty="0" smtClean="0"/>
              <a:t>are used </a:t>
            </a:r>
            <a:r>
              <a:rPr lang="en-US" dirty="0"/>
              <a:t>to create </a:t>
            </a:r>
          </a:p>
          <a:p>
            <a:r>
              <a:rPr lang="en-US" dirty="0" smtClean="0"/>
              <a:t>Different </a:t>
            </a:r>
            <a:r>
              <a:rPr lang="en-US" dirty="0"/>
              <a:t>needs require different solutions. </a:t>
            </a:r>
            <a:endParaRPr lang="en-US" dirty="0" smtClean="0"/>
          </a:p>
          <a:p>
            <a:r>
              <a:rPr lang="en-US" dirty="0" smtClean="0"/>
              <a:t>The</a:t>
            </a:r>
            <a:r>
              <a:rPr lang="en-US" dirty="0"/>
              <a:t> </a:t>
            </a:r>
            <a:r>
              <a:rPr lang="en-US" dirty="0" smtClean="0"/>
              <a:t>drawback </a:t>
            </a:r>
            <a:r>
              <a:rPr lang="en-US" dirty="0"/>
              <a:t>of this is that there are so many different types of protocols </a:t>
            </a:r>
            <a:r>
              <a:rPr lang="en-US" dirty="0" smtClean="0"/>
              <a:t>and technologies </a:t>
            </a:r>
            <a:r>
              <a:rPr lang="en-US" dirty="0"/>
              <a:t>for the networking student to understand!</a:t>
            </a:r>
          </a:p>
          <a:p>
            <a:r>
              <a:rPr lang="en-US" dirty="0"/>
              <a:t>Before you can really compare these approaches, you need to understand </a:t>
            </a:r>
            <a:r>
              <a:rPr lang="en-US" dirty="0" smtClean="0"/>
              <a:t>some of </a:t>
            </a:r>
            <a:r>
              <a:rPr lang="en-US" dirty="0"/>
              <a:t>the basic characteristics that make networks what they are. </a:t>
            </a:r>
            <a:endParaRPr lang="en-US" dirty="0" smtClean="0"/>
          </a:p>
          <a:p>
            <a:r>
              <a:rPr lang="en-US" dirty="0" smtClean="0"/>
              <a:t>Although network types </a:t>
            </a:r>
            <a:r>
              <a:rPr lang="en-US" dirty="0"/>
              <a:t>may be quite dissimilar, they are often described and even contrasted </a:t>
            </a:r>
            <a:r>
              <a:rPr lang="en-US" dirty="0" smtClean="0"/>
              <a:t>on the </a:t>
            </a:r>
            <a:r>
              <a:rPr lang="en-US" dirty="0"/>
              <a:t>basis of a number of common </a:t>
            </a:r>
            <a:r>
              <a:rPr lang="en-US" dirty="0" smtClean="0"/>
              <a:t>attributes.</a:t>
            </a:r>
          </a:p>
          <a:p>
            <a:pPr marL="0" indent="0">
              <a:buNone/>
            </a:pPr>
            <a:r>
              <a:rPr lang="en-US" b="1" dirty="0" smtClean="0"/>
              <a:t>Networking Layers, Models, and Architectures</a:t>
            </a:r>
          </a:p>
          <a:p>
            <a:pPr lvl="1"/>
            <a:r>
              <a:rPr lang="en-US" dirty="0"/>
              <a:t>One of the reasons why many people find networking difficult to learn is that </a:t>
            </a:r>
            <a:r>
              <a:rPr lang="en-US" dirty="0" smtClean="0"/>
              <a:t>it can </a:t>
            </a:r>
            <a:r>
              <a:rPr lang="en-US" dirty="0"/>
              <a:t>be a very complicated subject. </a:t>
            </a:r>
            <a:endParaRPr lang="en-US" dirty="0" smtClean="0"/>
          </a:p>
          <a:p>
            <a:pPr lvl="1"/>
            <a:r>
              <a:rPr lang="en-US" dirty="0" smtClean="0"/>
              <a:t>One </a:t>
            </a:r>
            <a:r>
              <a:rPr lang="en-US" dirty="0"/>
              <a:t>of the chief reasons for this complexity </a:t>
            </a:r>
            <a:r>
              <a:rPr lang="en-US" dirty="0" smtClean="0"/>
              <a:t>is that </a:t>
            </a:r>
            <a:r>
              <a:rPr lang="en-US" dirty="0"/>
              <a:t>networks consist of so many hardware and software elements. </a:t>
            </a:r>
            <a:endParaRPr lang="en-US" dirty="0" smtClean="0"/>
          </a:p>
          <a:p>
            <a:pPr lvl="1"/>
            <a:r>
              <a:rPr lang="en-US" dirty="0" smtClean="0"/>
              <a:t>While a network </a:t>
            </a:r>
            <a:r>
              <a:rPr lang="en-US" dirty="0"/>
              <a:t>user may perceive that he is using only one computer program (like </a:t>
            </a:r>
            <a:r>
              <a:rPr lang="en-US" dirty="0" smtClean="0"/>
              <a:t>a web </a:t>
            </a:r>
            <a:r>
              <a:rPr lang="en-US" dirty="0"/>
              <a:t>browser) and one piece of hardware (like a PC), these are parts of a </a:t>
            </a:r>
            <a:r>
              <a:rPr lang="en-US" dirty="0" smtClean="0"/>
              <a:t>much larger </a:t>
            </a:r>
            <a:r>
              <a:rPr lang="en-US" dirty="0"/>
              <a:t>puzzle. </a:t>
            </a:r>
            <a:endParaRPr lang="en-US" dirty="0" smtClean="0"/>
          </a:p>
          <a:p>
            <a:pPr lvl="1"/>
            <a:r>
              <a:rPr lang="en-US" dirty="0" smtClean="0"/>
              <a:t>In </a:t>
            </a:r>
            <a:r>
              <a:rPr lang="en-US" dirty="0"/>
              <a:t>order for even the simplest task to be accomplished on </a:t>
            </a:r>
            <a:r>
              <a:rPr lang="en-US" dirty="0" smtClean="0"/>
              <a:t>a network</a:t>
            </a:r>
            <a:r>
              <a:rPr lang="en-US" dirty="0"/>
              <a:t>, dozens of different components must cooperate by passing </a:t>
            </a:r>
            <a:r>
              <a:rPr lang="en-US" dirty="0" smtClean="0"/>
              <a:t>control information </a:t>
            </a:r>
            <a:r>
              <a:rPr lang="en-US" dirty="0"/>
              <a:t>and data to accomplish the overall goal of network communication.</a:t>
            </a:r>
            <a:endParaRPr lang="en-IN" sz="3200" i="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624124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fontScale="90000"/>
          </a:bodyPr>
          <a:lstStyle/>
          <a:p>
            <a:r>
              <a:rPr lang="en-IN" b="1" dirty="0"/>
              <a:t>Fundamental Network Characteristics</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a:bodyPr>
          <a:lstStyle/>
          <a:p>
            <a:pPr marL="0" indent="0">
              <a:buNone/>
            </a:pPr>
            <a:r>
              <a:rPr lang="en-US" b="1" dirty="0" smtClean="0"/>
              <a:t>Networking Layers, Models, and Architectures</a:t>
            </a:r>
          </a:p>
          <a:p>
            <a:pPr lvl="1"/>
            <a:r>
              <a:rPr lang="en-US" sz="2200" dirty="0"/>
              <a:t>The best way to understand any complex system is to break it down into </a:t>
            </a:r>
            <a:r>
              <a:rPr lang="en-US" sz="2200" dirty="0" smtClean="0"/>
              <a:t>pieces and </a:t>
            </a:r>
            <a:r>
              <a:rPr lang="en-US" sz="2200" dirty="0"/>
              <a:t>then analyze what those pieces do and how they interact. </a:t>
            </a:r>
            <a:endParaRPr lang="en-US" sz="2200" dirty="0" smtClean="0"/>
          </a:p>
          <a:p>
            <a:pPr lvl="1"/>
            <a:r>
              <a:rPr lang="en-US" sz="2200" dirty="0" smtClean="0"/>
              <a:t>The </a:t>
            </a:r>
            <a:r>
              <a:rPr lang="en-US" sz="2200" dirty="0"/>
              <a:t>most </a:t>
            </a:r>
            <a:r>
              <a:rPr lang="en-US" sz="2200" dirty="0" smtClean="0"/>
              <a:t>logical approach </a:t>
            </a:r>
            <a:r>
              <a:rPr lang="en-US" sz="2200" dirty="0"/>
              <a:t>is to divide the overall set of functions into modular components, </a:t>
            </a:r>
            <a:r>
              <a:rPr lang="en-US" sz="2200" dirty="0" smtClean="0"/>
              <a:t>each of </a:t>
            </a:r>
            <a:r>
              <a:rPr lang="en-US" sz="2200" dirty="0"/>
              <a:t>which is responsible for a particular function. </a:t>
            </a:r>
            <a:endParaRPr lang="en-US" sz="2200" dirty="0" smtClean="0"/>
          </a:p>
          <a:p>
            <a:pPr lvl="1"/>
            <a:r>
              <a:rPr lang="en-US" sz="2200" dirty="0" smtClean="0"/>
              <a:t>At </a:t>
            </a:r>
            <a:r>
              <a:rPr lang="en-US" sz="2200" dirty="0"/>
              <a:t>the same time, you also </a:t>
            </a:r>
            <a:r>
              <a:rPr lang="en-US" sz="2200" dirty="0" smtClean="0"/>
              <a:t>need to </a:t>
            </a:r>
            <a:r>
              <a:rPr lang="en-US" sz="2200" dirty="0"/>
              <a:t>define interfaces between these components, which describe how they </a:t>
            </a:r>
            <a:r>
              <a:rPr lang="en-US" sz="2200" dirty="0" smtClean="0"/>
              <a:t>fit together</a:t>
            </a:r>
            <a:r>
              <a:rPr lang="en-US" sz="2200" dirty="0"/>
              <a:t>. </a:t>
            </a:r>
            <a:endParaRPr lang="en-US" sz="2200" dirty="0" smtClean="0"/>
          </a:p>
          <a:p>
            <a:pPr lvl="1"/>
            <a:r>
              <a:rPr lang="en-US" sz="2200" dirty="0" smtClean="0"/>
              <a:t>This </a:t>
            </a:r>
            <a:r>
              <a:rPr lang="en-US" sz="2200" dirty="0"/>
              <a:t>enables you to simplify the complexity of networking </a:t>
            </a:r>
            <a:r>
              <a:rPr lang="en-US" sz="2200" dirty="0" smtClean="0"/>
              <a:t>by approaching </a:t>
            </a:r>
            <a:r>
              <a:rPr lang="en-US" sz="2200" dirty="0"/>
              <a:t>it in digestible chunks</a:t>
            </a:r>
            <a:r>
              <a:rPr lang="en-US" sz="2200" dirty="0" smtClean="0"/>
              <a:t>.</a:t>
            </a:r>
          </a:p>
          <a:p>
            <a:pPr lvl="1"/>
            <a:r>
              <a:rPr lang="en-US" sz="2200" dirty="0"/>
              <a:t>Networking technologies are most often compartmentalized in this manner </a:t>
            </a:r>
            <a:r>
              <a:rPr lang="en-US" sz="2200" dirty="0" smtClean="0"/>
              <a:t>by dividing </a:t>
            </a:r>
            <a:r>
              <a:rPr lang="en-US" sz="2200" dirty="0"/>
              <a:t>their functions into layers, each of which contains hardware </a:t>
            </a:r>
            <a:r>
              <a:rPr lang="en-US" sz="2200" dirty="0" smtClean="0"/>
              <a:t>and software </a:t>
            </a:r>
            <a:r>
              <a:rPr lang="en-US" sz="2200" dirty="0"/>
              <a:t>elements. </a:t>
            </a:r>
            <a:endParaRPr lang="en-US" sz="2200" dirty="0" smtClean="0"/>
          </a:p>
          <a:p>
            <a:pPr lvl="1"/>
            <a:r>
              <a:rPr lang="en-US" sz="2200" dirty="0" smtClean="0"/>
              <a:t>Each </a:t>
            </a:r>
            <a:r>
              <a:rPr lang="en-US" sz="2200" dirty="0"/>
              <a:t>layer is responsible for performing a particular type </a:t>
            </a:r>
            <a:r>
              <a:rPr lang="en-US" sz="2200" dirty="0" smtClean="0"/>
              <a:t>of task </a:t>
            </a:r>
            <a:r>
              <a:rPr lang="en-US" sz="2200" dirty="0"/>
              <a:t>and interacts with the layers above and below it. </a:t>
            </a:r>
            <a:endParaRPr lang="en-US" sz="2200" dirty="0" smtClean="0"/>
          </a:p>
          <a:p>
            <a:pPr lvl="1"/>
            <a:r>
              <a:rPr lang="en-US" sz="2200" dirty="0" smtClean="0"/>
              <a:t>Layers </a:t>
            </a:r>
            <a:r>
              <a:rPr lang="en-US" sz="2200" dirty="0"/>
              <a:t>are </a:t>
            </a:r>
            <a:r>
              <a:rPr lang="en-US" sz="2200" dirty="0" smtClean="0"/>
              <a:t>conceptually arranged </a:t>
            </a:r>
            <a:r>
              <a:rPr lang="en-US" sz="2200" dirty="0"/>
              <a:t>into a vertical stack.</a:t>
            </a:r>
            <a:endParaRPr lang="en-IN" sz="7000" i="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663120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fontScale="90000"/>
          </a:bodyPr>
          <a:lstStyle/>
          <a:p>
            <a:r>
              <a:rPr lang="en-IN" b="1" dirty="0"/>
              <a:t>Fundamental Network Characteristics</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US" b="1" dirty="0" smtClean="0"/>
              <a:t>Networking Layers, Models, and Architectures</a:t>
            </a:r>
          </a:p>
          <a:p>
            <a:pPr lvl="1"/>
            <a:r>
              <a:rPr lang="en-US" sz="2200" dirty="0"/>
              <a:t>Lower layers are charged with more concrete </a:t>
            </a:r>
            <a:r>
              <a:rPr lang="en-US" sz="2200" dirty="0" smtClean="0"/>
              <a:t>tasks such </a:t>
            </a:r>
            <a:r>
              <a:rPr lang="en-US" sz="2200" dirty="0"/>
              <a:t>as hardware signaling and low-level communication; they provide </a:t>
            </a:r>
            <a:r>
              <a:rPr lang="en-US" sz="2200" dirty="0" smtClean="0"/>
              <a:t>services to </a:t>
            </a:r>
            <a:r>
              <a:rPr lang="en-US" sz="2200" dirty="0"/>
              <a:t>the higher layers. </a:t>
            </a:r>
            <a:endParaRPr lang="en-US" sz="2200" dirty="0" smtClean="0"/>
          </a:p>
          <a:p>
            <a:pPr lvl="1"/>
            <a:r>
              <a:rPr lang="en-US" sz="2200" dirty="0" smtClean="0"/>
              <a:t>The </a:t>
            </a:r>
            <a:r>
              <a:rPr lang="en-US" sz="2200" dirty="0"/>
              <a:t>higher layers, in turn, use these services to </a:t>
            </a:r>
            <a:r>
              <a:rPr lang="en-US" sz="2200" dirty="0" smtClean="0"/>
              <a:t>implement more </a:t>
            </a:r>
            <a:r>
              <a:rPr lang="en-US" sz="2200" dirty="0"/>
              <a:t>abstract functions such as implementing user applications</a:t>
            </a:r>
            <a:r>
              <a:rPr lang="en-US" sz="2200" dirty="0" smtClean="0"/>
              <a:t>.</a:t>
            </a:r>
          </a:p>
          <a:p>
            <a:pPr lvl="1"/>
            <a:r>
              <a:rPr lang="en-US" dirty="0"/>
              <a:t>Dividing networks into layers this way is somewhat like the division of labor </a:t>
            </a:r>
            <a:r>
              <a:rPr lang="en-US" dirty="0" smtClean="0"/>
              <a:t>in a </a:t>
            </a:r>
            <a:r>
              <a:rPr lang="en-US" dirty="0"/>
              <a:t>manufacturing facility, and it yields similar benefits. </a:t>
            </a:r>
            <a:endParaRPr lang="en-US" dirty="0" smtClean="0"/>
          </a:p>
          <a:p>
            <a:pPr lvl="1"/>
            <a:r>
              <a:rPr lang="en-US" dirty="0" smtClean="0"/>
              <a:t>Each </a:t>
            </a:r>
            <a:r>
              <a:rPr lang="en-US" dirty="0"/>
              <a:t>hardware device </a:t>
            </a:r>
            <a:r>
              <a:rPr lang="en-US" dirty="0" smtClean="0"/>
              <a:t>or software </a:t>
            </a:r>
            <a:r>
              <a:rPr lang="en-US" dirty="0"/>
              <a:t>program can be specialized to perform the function needed by </a:t>
            </a:r>
            <a:r>
              <a:rPr lang="en-US" dirty="0" smtClean="0"/>
              <a:t>that layer</a:t>
            </a:r>
            <a:r>
              <a:rPr lang="en-US" dirty="0"/>
              <a:t>, like a well-trained specialist on an assembly line. </a:t>
            </a:r>
            <a:endParaRPr lang="en-US" dirty="0" smtClean="0"/>
          </a:p>
          <a:p>
            <a:pPr lvl="1"/>
            <a:r>
              <a:rPr lang="en-US" dirty="0" smtClean="0"/>
              <a:t>The </a:t>
            </a:r>
            <a:r>
              <a:rPr lang="en-US" dirty="0"/>
              <a:t>different </a:t>
            </a:r>
            <a:r>
              <a:rPr lang="en-US" dirty="0" smtClean="0"/>
              <a:t>modules can </a:t>
            </a:r>
            <a:r>
              <a:rPr lang="en-US" dirty="0"/>
              <a:t>be combined in different ways as needed. </a:t>
            </a:r>
            <a:endParaRPr lang="en-US" dirty="0" smtClean="0"/>
          </a:p>
          <a:p>
            <a:pPr lvl="1"/>
            <a:r>
              <a:rPr lang="en-US" dirty="0" smtClean="0"/>
              <a:t>This </a:t>
            </a:r>
            <a:r>
              <a:rPr lang="en-US" dirty="0"/>
              <a:t>way, it's also easier </a:t>
            </a:r>
            <a:r>
              <a:rPr lang="en-US" dirty="0" smtClean="0"/>
              <a:t>to understand </a:t>
            </a:r>
            <a:r>
              <a:rPr lang="en-US" dirty="0"/>
              <a:t>how a network functions overall</a:t>
            </a:r>
            <a:r>
              <a:rPr lang="en-US" dirty="0" smtClean="0"/>
              <a:t>.</a:t>
            </a:r>
          </a:p>
          <a:p>
            <a:pPr lvl="1"/>
            <a:r>
              <a:rPr lang="en-US" dirty="0"/>
              <a:t>One other important benefit of layering is that makes it possible for </a:t>
            </a:r>
            <a:r>
              <a:rPr lang="en-US" dirty="0" smtClean="0"/>
              <a:t>technologies defined </a:t>
            </a:r>
            <a:r>
              <a:rPr lang="en-US" dirty="0"/>
              <a:t>by different groups to interoperate. </a:t>
            </a:r>
            <a:endParaRPr lang="en-US" dirty="0" smtClean="0"/>
          </a:p>
          <a:p>
            <a:pPr lvl="1"/>
            <a:r>
              <a:rPr lang="en-US" dirty="0" smtClean="0"/>
              <a:t>For </a:t>
            </a:r>
            <a:r>
              <a:rPr lang="en-US" dirty="0"/>
              <a:t>this to be possible, it is </a:t>
            </a:r>
            <a:r>
              <a:rPr lang="en-US" dirty="0" smtClean="0"/>
              <a:t>necessary for </a:t>
            </a:r>
            <a:r>
              <a:rPr lang="en-US" dirty="0"/>
              <a:t>everyone to agree on how layers will be defined and used. </a:t>
            </a:r>
          </a:p>
          <a:p>
            <a:pPr lvl="1"/>
            <a:r>
              <a:rPr lang="en-US" dirty="0" smtClean="0"/>
              <a:t>The most common tool for this purpose is a networking model.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371250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fontScale="90000"/>
          </a:bodyPr>
          <a:lstStyle/>
          <a:p>
            <a:r>
              <a:rPr lang="en-IN" b="1" dirty="0"/>
              <a:t>Fundamental Network Characteristics</a:t>
            </a:r>
            <a:endParaRPr lang="en-IN" sz="2800"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pPr marL="0" indent="0">
              <a:buNone/>
            </a:pPr>
            <a:r>
              <a:rPr lang="en-US" b="1" dirty="0" smtClean="0"/>
              <a:t>Networking Layers, Models, and Architectures</a:t>
            </a:r>
          </a:p>
          <a:p>
            <a:pPr lvl="1"/>
            <a:r>
              <a:rPr lang="en-US" dirty="0"/>
              <a:t>The model describes what the different layers are in the network, what each is responsible for doing, and </a:t>
            </a:r>
            <a:r>
              <a:rPr lang="en-US" dirty="0" smtClean="0"/>
              <a:t>how they </a:t>
            </a:r>
            <a:r>
              <a:rPr lang="en-US" dirty="0"/>
              <a:t>interact. </a:t>
            </a:r>
          </a:p>
          <a:p>
            <a:pPr lvl="1"/>
            <a:r>
              <a:rPr lang="en-US" dirty="0"/>
              <a:t>A universally accepted model ensures that everyone is on the same page when creating hardware and software</a:t>
            </a:r>
            <a:r>
              <a:rPr lang="en-US" dirty="0" smtClean="0"/>
              <a:t>.</a:t>
            </a:r>
          </a:p>
          <a:p>
            <a:pPr lvl="1"/>
            <a:r>
              <a:rPr lang="en-US" sz="2200" dirty="0"/>
              <a:t>The most common general model in use today is the Open </a:t>
            </a:r>
            <a:r>
              <a:rPr lang="en-US" sz="2200" dirty="0" smtClean="0"/>
              <a:t>Systems Interconnection </a:t>
            </a:r>
            <a:r>
              <a:rPr lang="en-US" sz="2200" dirty="0"/>
              <a:t>(OSI) Reference Model, which consists of seven stacked layers.</a:t>
            </a:r>
          </a:p>
          <a:p>
            <a:pPr lvl="1"/>
            <a:r>
              <a:rPr lang="en-US" sz="2200" dirty="0"/>
              <a:t>These range from the physical layer (layer 1) at the bottom, which is </a:t>
            </a:r>
            <a:r>
              <a:rPr lang="en-US" sz="2200" dirty="0" smtClean="0"/>
              <a:t>responsible for </a:t>
            </a:r>
            <a:r>
              <a:rPr lang="en-US" sz="2200" dirty="0"/>
              <a:t>low-level signaling, to the application layer (layer 7) at the top, </a:t>
            </a:r>
            <a:r>
              <a:rPr lang="en-US" sz="2200" dirty="0" smtClean="0"/>
              <a:t>where application </a:t>
            </a:r>
            <a:r>
              <a:rPr lang="en-US" sz="2200" dirty="0"/>
              <a:t>software is implemented. </a:t>
            </a:r>
            <a:endParaRPr lang="en-US" sz="2200" dirty="0" smtClean="0"/>
          </a:p>
          <a:p>
            <a:pPr lvl="1"/>
            <a:r>
              <a:rPr lang="en-US" sz="2200" dirty="0" smtClean="0"/>
              <a:t>Understanding </a:t>
            </a:r>
            <a:r>
              <a:rPr lang="en-US" sz="2200" dirty="0"/>
              <a:t>the OSI model is </a:t>
            </a:r>
            <a:r>
              <a:rPr lang="en-US" sz="2200" dirty="0" smtClean="0"/>
              <a:t>essential to </a:t>
            </a:r>
            <a:r>
              <a:rPr lang="en-US" sz="2200" dirty="0"/>
              <a:t>understanding networking as a whole</a:t>
            </a:r>
            <a:r>
              <a:rPr lang="en-US" sz="2200" dirty="0" smtClean="0"/>
              <a:t>.</a:t>
            </a:r>
          </a:p>
          <a:p>
            <a:pPr lvl="1"/>
            <a:r>
              <a:rPr lang="en-US" sz="2200" dirty="0"/>
              <a:t>Closely related to the concept of a model is the concept of an architecture. </a:t>
            </a:r>
            <a:endParaRPr lang="en-US" sz="2200" dirty="0" smtClean="0"/>
          </a:p>
          <a:p>
            <a:pPr lvl="1"/>
            <a:r>
              <a:rPr lang="en-US" sz="2200" dirty="0" smtClean="0"/>
              <a:t>An</a:t>
            </a:r>
            <a:r>
              <a:rPr lang="en-US" sz="2200" dirty="0"/>
              <a:t> </a:t>
            </a:r>
            <a:r>
              <a:rPr lang="en-US" sz="2200" dirty="0" smtClean="0"/>
              <a:t>architecture </a:t>
            </a:r>
            <a:r>
              <a:rPr lang="en-US" sz="2200" dirty="0"/>
              <a:t>is essentially a set of rules that describes the function of </a:t>
            </a:r>
            <a:r>
              <a:rPr lang="en-US" sz="2200" dirty="0" smtClean="0"/>
              <a:t>some portion </a:t>
            </a:r>
            <a:r>
              <a:rPr lang="en-US" sz="2200" dirty="0"/>
              <a:t>of the hardware and software that constitutes a stack of layers. </a:t>
            </a:r>
            <a:endParaRPr lang="en-US" sz="2200" dirty="0" smtClean="0"/>
          </a:p>
          <a:p>
            <a:pPr lvl="1"/>
            <a:r>
              <a:rPr lang="en-US" sz="2200" dirty="0" smtClean="0"/>
              <a:t>Such a ruleset </a:t>
            </a:r>
            <a:r>
              <a:rPr lang="en-US" sz="2200" dirty="0"/>
              <a:t>usually takes the form of a specification or standard that describes </a:t>
            </a:r>
            <a:r>
              <a:rPr lang="en-US" sz="2200" dirty="0" smtClean="0"/>
              <a:t>how equipment </a:t>
            </a:r>
            <a:r>
              <a:rPr lang="en-US" sz="2200" dirty="0"/>
              <a:t>and programs using the technology must behave. </a:t>
            </a:r>
            <a:endParaRPr lang="en-US" sz="2200" dirty="0" smtClean="0"/>
          </a:p>
          <a:p>
            <a:pPr lvl="1"/>
            <a:r>
              <a:rPr lang="en-US" sz="2200" dirty="0" smtClean="0"/>
              <a:t>A networking architecture </a:t>
            </a:r>
            <a:r>
              <a:rPr lang="en-US" sz="2200" dirty="0"/>
              <a:t>is designed to implement the functions associated with a </a:t>
            </a:r>
            <a:r>
              <a:rPr lang="en-US" sz="2200" dirty="0" smtClean="0"/>
              <a:t>particular contiguous </a:t>
            </a:r>
            <a:r>
              <a:rPr lang="en-US" sz="2200" dirty="0"/>
              <a:t>set of layers of the OSI Reference Model, either formally </a:t>
            </a:r>
            <a:r>
              <a:rPr lang="en-US" sz="2200" dirty="0" smtClean="0"/>
              <a:t>or </a:t>
            </a:r>
            <a:r>
              <a:rPr lang="en-IN" sz="2200" dirty="0" smtClean="0"/>
              <a:t>informally</a:t>
            </a:r>
            <a:r>
              <a:rPr lang="en-IN" sz="2200" dirty="0"/>
              <a:t>.</a:t>
            </a:r>
            <a:endParaRPr lang="en-IN" sz="9400" i="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686552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a:bodyPr>
          <a:lstStyle/>
          <a:p>
            <a:r>
              <a:rPr lang="en-IN" dirty="0"/>
              <a:t>Networking standards define the rules for data communications that are needed for interoperability of networking technologies and processes. Standards help in creating and maintaining open markets and allow different vendors to compete on the basis of the quality of their products while being compatible with existing market products.</a:t>
            </a:r>
          </a:p>
          <a:p>
            <a:r>
              <a:rPr lang="en-IN" dirty="0"/>
              <a:t>During data communication, a number of standards may be used simultaneously at the different layers. The commonly used standards at each layer are −</a:t>
            </a:r>
          </a:p>
          <a:p>
            <a:pPr lvl="1"/>
            <a:r>
              <a:rPr lang="en-IN" b="1" dirty="0"/>
              <a:t>Application layer −</a:t>
            </a:r>
            <a:r>
              <a:rPr lang="en-IN" dirty="0"/>
              <a:t> HTTP, HTML, POP, H.323, IMAP</a:t>
            </a:r>
          </a:p>
          <a:p>
            <a:pPr lvl="1"/>
            <a:r>
              <a:rPr lang="en-IN" b="1" dirty="0"/>
              <a:t>Transport layer −</a:t>
            </a:r>
            <a:r>
              <a:rPr lang="en-IN" dirty="0"/>
              <a:t> TCP, SPX</a:t>
            </a:r>
          </a:p>
          <a:p>
            <a:pPr lvl="1"/>
            <a:r>
              <a:rPr lang="en-IN" b="1" dirty="0"/>
              <a:t>Network layer −</a:t>
            </a:r>
            <a:r>
              <a:rPr lang="en-IN" dirty="0"/>
              <a:t>IP, IPX</a:t>
            </a:r>
          </a:p>
          <a:p>
            <a:pPr lvl="1"/>
            <a:r>
              <a:rPr lang="en-IN" b="1" dirty="0"/>
              <a:t>Data link layer −</a:t>
            </a:r>
            <a:r>
              <a:rPr lang="en-IN" dirty="0"/>
              <a:t> Ethernet IEEE 802.3, X.25, Frame Relay</a:t>
            </a:r>
          </a:p>
          <a:p>
            <a:pPr lvl="1"/>
            <a:r>
              <a:rPr lang="en-IN" b="1" dirty="0"/>
              <a:t>Physical layer −</a:t>
            </a:r>
            <a:r>
              <a:rPr lang="en-IN" dirty="0"/>
              <a:t>RS-232C (cable), V.92 (modem)</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036695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IN" b="1" dirty="0"/>
              <a:t>The Importance of Standards</a:t>
            </a:r>
          </a:p>
          <a:p>
            <a:r>
              <a:rPr lang="en-IN" b="1" u="sng" dirty="0"/>
              <a:t>Standards are necessary </a:t>
            </a:r>
            <a:r>
              <a:rPr lang="en-IN" b="1" dirty="0"/>
              <a:t>in almost every business</a:t>
            </a:r>
            <a:r>
              <a:rPr lang="en-IN" dirty="0"/>
              <a:t> and public service entity. For example, before 1904, fire hose couplings in the United States were not standard, which meant a fire department in one community could not help in another community. The transmission of electric current was not standardized until the end of the nineteenth century, so customers had to choose between Thomas Edison’s direct current (DC) and George Westinghouse’s alternating current (AC).</a:t>
            </a:r>
          </a:p>
          <a:p>
            <a:r>
              <a:rPr lang="en-IN" b="1" u="sng" dirty="0"/>
              <a:t>The primary reason for standards</a:t>
            </a:r>
            <a:r>
              <a:rPr lang="en-IN" dirty="0"/>
              <a:t> is to ensure that hardware and software produced by different vendors can work together. Without networking standards, it would be difficult—if not impossible—to develop networks that easily share information. Standards also mean that customers are not locked into one vendor. They can buy hardware and software from any vendor whose equipment meets the standard. In this way, standards help to promote more competition and hold down prices.</a:t>
            </a:r>
          </a:p>
          <a:p>
            <a:r>
              <a:rPr lang="en-IN" dirty="0"/>
              <a:t>The use of standards makes it much easier to develop software and hardware that link different networks because software and hardware can be developed one layer at a time.</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052978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IN" b="1" dirty="0" smtClean="0"/>
              <a:t>Types of standards</a:t>
            </a:r>
          </a:p>
          <a:p>
            <a:pPr marL="0" indent="0">
              <a:buNone/>
            </a:pPr>
            <a:r>
              <a:rPr lang="en-IN" b="1" u="sng" dirty="0"/>
              <a:t>Proprietary </a:t>
            </a:r>
            <a:r>
              <a:rPr lang="en-IN" b="1" u="sng" dirty="0" smtClean="0"/>
              <a:t>Standards</a:t>
            </a:r>
          </a:p>
          <a:p>
            <a:r>
              <a:rPr lang="en-US" dirty="0"/>
              <a:t>In the early days of computing, many people didn't quite understand just </a:t>
            </a:r>
            <a:r>
              <a:rPr lang="en-US" dirty="0" smtClean="0"/>
              <a:t>how important </a:t>
            </a:r>
            <a:r>
              <a:rPr lang="en-US" dirty="0"/>
              <a:t>universal standards were. </a:t>
            </a:r>
            <a:endParaRPr lang="en-US" dirty="0" smtClean="0"/>
          </a:p>
          <a:p>
            <a:r>
              <a:rPr lang="en-US" dirty="0" smtClean="0"/>
              <a:t>Most </a:t>
            </a:r>
            <a:r>
              <a:rPr lang="en-US" dirty="0"/>
              <a:t>companies were run by </a:t>
            </a:r>
            <a:r>
              <a:rPr lang="en-US" dirty="0" smtClean="0"/>
              <a:t>skilled inventors</a:t>
            </a:r>
            <a:r>
              <a:rPr lang="en-US" dirty="0"/>
              <a:t>, who came up with great ideas for new technologies, but who </a:t>
            </a:r>
            <a:r>
              <a:rPr lang="en-US" dirty="0" smtClean="0"/>
              <a:t>weren't particularly </a:t>
            </a:r>
            <a:r>
              <a:rPr lang="en-US" dirty="0"/>
              <a:t>interested in sharing them. </a:t>
            </a:r>
            <a:endParaRPr lang="en-US" dirty="0" smtClean="0"/>
          </a:p>
          <a:p>
            <a:r>
              <a:rPr lang="en-US" dirty="0" smtClean="0"/>
              <a:t>It </a:t>
            </a:r>
            <a:r>
              <a:rPr lang="en-US" dirty="0"/>
              <a:t>wasn't considered a smart </a:t>
            </a:r>
            <a:r>
              <a:rPr lang="en-US" dirty="0" smtClean="0"/>
              <a:t>business move </a:t>
            </a:r>
            <a:r>
              <a:rPr lang="en-US" dirty="0"/>
              <a:t>to share information about new inventions with other </a:t>
            </a:r>
            <a:r>
              <a:rPr lang="en-US" dirty="0" smtClean="0"/>
              <a:t>companies—the </a:t>
            </a:r>
            <a:r>
              <a:rPr lang="en-IN" dirty="0" smtClean="0"/>
              <a:t>competition</a:t>
            </a:r>
          </a:p>
          <a:p>
            <a:r>
              <a:rPr lang="en-US" dirty="0"/>
              <a:t>companies believed that standards were important, </a:t>
            </a:r>
            <a:r>
              <a:rPr lang="en-US" dirty="0" smtClean="0"/>
              <a:t>but they </a:t>
            </a:r>
            <a:r>
              <a:rPr lang="en-US" dirty="0"/>
              <a:t>thought it was even more important that they be the ones to control </a:t>
            </a:r>
            <a:r>
              <a:rPr lang="en-US" dirty="0" smtClean="0"/>
              <a:t>those </a:t>
            </a:r>
            <a:r>
              <a:rPr lang="en-IN" dirty="0" smtClean="0"/>
              <a:t>standards</a:t>
            </a:r>
          </a:p>
          <a:p>
            <a:r>
              <a:rPr lang="en-US" dirty="0"/>
              <a:t>For example, imagine that it's 1985, and I have just come up with a </a:t>
            </a:r>
            <a:r>
              <a:rPr lang="en-US" dirty="0" smtClean="0"/>
              <a:t>great networking </a:t>
            </a:r>
            <a:r>
              <a:rPr lang="en-US" dirty="0"/>
              <a:t>technology, which I have incorporated into a fancy new local </a:t>
            </a:r>
            <a:r>
              <a:rPr lang="en-US" dirty="0" smtClean="0"/>
              <a:t>area networking </a:t>
            </a:r>
            <a:r>
              <a:rPr lang="en-US" dirty="0"/>
              <a:t>(LAN) product called </a:t>
            </a:r>
            <a:r>
              <a:rPr lang="en-US" dirty="0" err="1"/>
              <a:t>SooperDooperNet</a:t>
            </a:r>
            <a:r>
              <a:rPr lang="en-US" dirty="0"/>
              <a:t>. </a:t>
            </a:r>
            <a:r>
              <a:rPr lang="en-US" dirty="0" err="1"/>
              <a:t>SooperDooperNet</a:t>
            </a:r>
            <a:r>
              <a:rPr lang="en-US" dirty="0"/>
              <a:t> is </a:t>
            </a:r>
            <a:r>
              <a:rPr lang="en-US" dirty="0" smtClean="0"/>
              <a:t>my product</a:t>
            </a:r>
            <a:r>
              <a:rPr lang="en-US" dirty="0"/>
              <a:t>. I have patents on the technology, I control its design and </a:t>
            </a:r>
            <a:r>
              <a:rPr lang="en-US" dirty="0" smtClean="0"/>
              <a:t>manufacture, and </a:t>
            </a:r>
            <a:r>
              <a:rPr lang="en-US" dirty="0"/>
              <a:t>I sure as heck don't tell anyone else how it works, because if I did, </a:t>
            </a:r>
            <a:r>
              <a:rPr lang="en-US" dirty="0" smtClean="0"/>
              <a:t>someone </a:t>
            </a:r>
            <a:r>
              <a:rPr lang="en-IN" dirty="0" smtClean="0"/>
              <a:t>would </a:t>
            </a:r>
            <a:r>
              <a:rPr lang="en-IN" dirty="0"/>
              <a:t>copy me.</a:t>
            </a:r>
            <a:endParaRPr lang="en-IN"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155480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lstStyle/>
          <a:p>
            <a:r>
              <a:rPr lang="en-IN" b="1" dirty="0"/>
              <a:t>What Is Networking?</a:t>
            </a:r>
            <a:endParaRPr lang="en-IN" dirty="0"/>
          </a:p>
        </p:txBody>
      </p:sp>
      <p:sp>
        <p:nvSpPr>
          <p:cNvPr id="5" name="Content Placeholder 4"/>
          <p:cNvSpPr>
            <a:spLocks noGrp="1"/>
          </p:cNvSpPr>
          <p:nvPr>
            <p:ph idx="1"/>
          </p:nvPr>
        </p:nvSpPr>
        <p:spPr>
          <a:xfrm>
            <a:off x="685800" y="1670180"/>
            <a:ext cx="10820400" cy="4548506"/>
          </a:xfrm>
        </p:spPr>
        <p:txBody>
          <a:bodyPr>
            <a:normAutofit fontScale="92500"/>
          </a:bodyPr>
          <a:lstStyle/>
          <a:p>
            <a:r>
              <a:rPr lang="en-US" sz="2000" dirty="0"/>
              <a:t>For such an extensive and involved subject that includes so many </a:t>
            </a:r>
            <a:r>
              <a:rPr lang="en-US" sz="2000" dirty="0" smtClean="0"/>
              <a:t>different technologies</a:t>
            </a:r>
            <a:r>
              <a:rPr lang="en-US" sz="2000" dirty="0"/>
              <a:t>, hardware devices, and protocols, networking is actually </a:t>
            </a:r>
            <a:r>
              <a:rPr lang="en-US" sz="2000" dirty="0" smtClean="0"/>
              <a:t>quite </a:t>
            </a:r>
            <a:r>
              <a:rPr lang="en-IN" sz="2000" dirty="0" smtClean="0"/>
              <a:t>simple.</a:t>
            </a:r>
          </a:p>
          <a:p>
            <a:r>
              <a:rPr lang="en-US" sz="2000" dirty="0"/>
              <a:t>A network is simply a collection of computers or other hardware </a:t>
            </a:r>
            <a:r>
              <a:rPr lang="en-US" sz="2000" dirty="0" smtClean="0"/>
              <a:t>devices that </a:t>
            </a:r>
            <a:r>
              <a:rPr lang="en-US" sz="2000" dirty="0"/>
              <a:t>are connected together, either physically or logically, using special </a:t>
            </a:r>
            <a:r>
              <a:rPr lang="en-US" sz="2000" dirty="0" smtClean="0"/>
              <a:t>hardware and </a:t>
            </a:r>
            <a:r>
              <a:rPr lang="en-US" sz="2000" dirty="0"/>
              <a:t>software that allows the devices to exchange information and cooperate</a:t>
            </a:r>
            <a:r>
              <a:rPr lang="en-US" sz="2000" dirty="0" smtClean="0"/>
              <a:t>.</a:t>
            </a:r>
          </a:p>
          <a:p>
            <a:r>
              <a:rPr lang="en-US" sz="2000" dirty="0"/>
              <a:t>Networking is the term that describes the processes involved in </a:t>
            </a:r>
            <a:r>
              <a:rPr lang="en-US" sz="2000" dirty="0" smtClean="0"/>
              <a:t>designing, implementing</a:t>
            </a:r>
            <a:r>
              <a:rPr lang="en-US" sz="2000" dirty="0"/>
              <a:t>, upgrading, managing, and otherwise working with networks </a:t>
            </a:r>
            <a:r>
              <a:rPr lang="en-US" sz="2000" dirty="0" smtClean="0"/>
              <a:t>and </a:t>
            </a:r>
            <a:r>
              <a:rPr lang="en-IN" sz="2000" dirty="0" smtClean="0"/>
              <a:t>network </a:t>
            </a:r>
            <a:r>
              <a:rPr lang="en-IN" sz="2000" dirty="0"/>
              <a:t>technologies</a:t>
            </a:r>
            <a:r>
              <a:rPr lang="en-IN" sz="2000" dirty="0" smtClean="0"/>
              <a:t>.</a:t>
            </a:r>
          </a:p>
          <a:p>
            <a:r>
              <a:rPr lang="en-IN" dirty="0" smtClean="0"/>
              <a:t>Each </a:t>
            </a:r>
            <a:r>
              <a:rPr lang="en-US" dirty="0" smtClean="0"/>
              <a:t>time </a:t>
            </a:r>
            <a:r>
              <a:rPr lang="en-US" dirty="0"/>
              <a:t>you pick up a phone, use a credit card at a store, get cash from an </a:t>
            </a:r>
            <a:r>
              <a:rPr lang="en-US" dirty="0" smtClean="0"/>
              <a:t>ATM machine</a:t>
            </a:r>
            <a:r>
              <a:rPr lang="en-US" dirty="0"/>
              <a:t>, or even plug in an electrical appliance, you are using </a:t>
            </a:r>
            <a:r>
              <a:rPr lang="en-US" dirty="0" smtClean="0"/>
              <a:t>some</a:t>
            </a:r>
          </a:p>
          <a:p>
            <a:r>
              <a:rPr lang="en-US" dirty="0"/>
              <a:t>T</a:t>
            </a:r>
            <a:r>
              <a:rPr lang="en-US" dirty="0" smtClean="0"/>
              <a:t>he </a:t>
            </a:r>
            <a:r>
              <a:rPr lang="en-US" dirty="0"/>
              <a:t>definition can even be expanded beyond the world of technology. T</a:t>
            </a:r>
            <a:r>
              <a:rPr lang="en-US" dirty="0" smtClean="0"/>
              <a:t>he </a:t>
            </a:r>
            <a:r>
              <a:rPr lang="en-US" dirty="0"/>
              <a:t>term networking used to describe the process of finding </a:t>
            </a:r>
            <a:r>
              <a:rPr lang="en-US" dirty="0" smtClean="0"/>
              <a:t>an employer </a:t>
            </a:r>
            <a:r>
              <a:rPr lang="en-US" dirty="0"/>
              <a:t>or employee through friends and associates. </a:t>
            </a:r>
            <a:endParaRPr lang="en-US" dirty="0" smtClean="0"/>
          </a:p>
          <a:p>
            <a:r>
              <a:rPr lang="en-US" dirty="0" smtClean="0"/>
              <a:t>Similarly</a:t>
            </a:r>
            <a:r>
              <a:rPr lang="en-US" dirty="0"/>
              <a:t>, the idea here </a:t>
            </a:r>
            <a:r>
              <a:rPr lang="en-US" dirty="0" smtClean="0"/>
              <a:t>is that </a:t>
            </a:r>
            <a:r>
              <a:rPr lang="en-US" dirty="0"/>
              <a:t>independent units are connected together to share information </a:t>
            </a:r>
            <a:r>
              <a:rPr lang="en-US" dirty="0" smtClean="0"/>
              <a:t>and </a:t>
            </a:r>
            <a:r>
              <a:rPr lang="en-IN" dirty="0" smtClean="0"/>
              <a:t>cooperate</a:t>
            </a:r>
            <a:r>
              <a:rPr lang="en-IN" dirty="0"/>
              <a:t>.</a:t>
            </a:r>
            <a:r>
              <a:rPr lang="en-US" dirty="0" smtClean="0"/>
              <a:t> </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731992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IN" b="1" dirty="0" smtClean="0"/>
              <a:t>Types of standards</a:t>
            </a:r>
          </a:p>
          <a:p>
            <a:pPr marL="0" indent="0">
              <a:buNone/>
            </a:pPr>
            <a:r>
              <a:rPr lang="en-IN" b="1" u="sng" dirty="0"/>
              <a:t>Proprietary </a:t>
            </a:r>
            <a:r>
              <a:rPr lang="en-IN" b="1" u="sng" dirty="0" smtClean="0"/>
              <a:t>Standards</a:t>
            </a:r>
          </a:p>
          <a:p>
            <a:r>
              <a:rPr lang="en-US" dirty="0"/>
              <a:t>I could sell interface cards, cables, and accessories for </a:t>
            </a:r>
            <a:r>
              <a:rPr lang="en-US" dirty="0" err="1"/>
              <a:t>SooperDooperNet</a:t>
            </a:r>
            <a:r>
              <a:rPr lang="en-US" dirty="0"/>
              <a:t>, </a:t>
            </a:r>
            <a:r>
              <a:rPr lang="en-US" dirty="0" smtClean="0"/>
              <a:t>and companies </a:t>
            </a:r>
            <a:r>
              <a:rPr lang="en-US" dirty="0"/>
              <a:t>that wanted to use it could install the cards in all of their PCs and </a:t>
            </a:r>
            <a:r>
              <a:rPr lang="en-US" dirty="0" smtClean="0"/>
              <a:t>be assured </a:t>
            </a:r>
            <a:r>
              <a:rPr lang="en-US" dirty="0"/>
              <a:t>that those computers would be able to talk to each other. </a:t>
            </a:r>
            <a:endParaRPr lang="en-US" dirty="0" smtClean="0"/>
          </a:p>
          <a:p>
            <a:r>
              <a:rPr lang="en-US" dirty="0" smtClean="0"/>
              <a:t>This </a:t>
            </a:r>
            <a:r>
              <a:rPr lang="en-US" dirty="0"/>
              <a:t>solves </a:t>
            </a:r>
            <a:r>
              <a:rPr lang="en-US" dirty="0" smtClean="0"/>
              <a:t>the interoperability </a:t>
            </a:r>
            <a:r>
              <a:rPr lang="en-US" dirty="0"/>
              <a:t>problem for this company by creating a "</a:t>
            </a:r>
            <a:r>
              <a:rPr lang="en-US" dirty="0" err="1" smtClean="0"/>
              <a:t>SooperDooperNet</a:t>
            </a:r>
            <a:r>
              <a:rPr lang="en-US" dirty="0" smtClean="0"/>
              <a:t>” standard</a:t>
            </a:r>
            <a:r>
              <a:rPr lang="en-US" dirty="0"/>
              <a:t>." This would be an example of a proprietary standard—it's owned </a:t>
            </a:r>
            <a:r>
              <a:rPr lang="en-US" dirty="0" smtClean="0"/>
              <a:t>by </a:t>
            </a:r>
            <a:r>
              <a:rPr lang="en-IN" dirty="0" smtClean="0"/>
              <a:t>one </a:t>
            </a:r>
            <a:r>
              <a:rPr lang="en-IN" dirty="0"/>
              <a:t>company or person</a:t>
            </a:r>
            <a:r>
              <a:rPr lang="en-IN" dirty="0" smtClean="0"/>
              <a:t>.</a:t>
            </a:r>
          </a:p>
          <a:p>
            <a:r>
              <a:rPr lang="en-US" dirty="0" smtClean="0"/>
              <a:t>proprietary </a:t>
            </a:r>
            <a:r>
              <a:rPr lang="en-US" dirty="0"/>
              <a:t>standards is that other companies are </a:t>
            </a:r>
            <a:r>
              <a:rPr lang="en-US" dirty="0" smtClean="0"/>
              <a:t>excluded from </a:t>
            </a:r>
            <a:r>
              <a:rPr lang="en-US" dirty="0"/>
              <a:t>the standard development process, and therefore have little incentive </a:t>
            </a:r>
            <a:r>
              <a:rPr lang="en-US" dirty="0" smtClean="0"/>
              <a:t>to cooperate </a:t>
            </a:r>
            <a:r>
              <a:rPr lang="en-US" dirty="0"/>
              <a:t>with the standard </a:t>
            </a:r>
            <a:r>
              <a:rPr lang="en-US" dirty="0" smtClean="0"/>
              <a:t>owner</a:t>
            </a:r>
          </a:p>
          <a:p>
            <a:r>
              <a:rPr lang="en-IN" dirty="0"/>
              <a:t>They have a </a:t>
            </a:r>
            <a:r>
              <a:rPr lang="en-IN" dirty="0" smtClean="0"/>
              <a:t>strong </a:t>
            </a:r>
            <a:r>
              <a:rPr lang="en-US" dirty="0" smtClean="0"/>
              <a:t>motivation </a:t>
            </a:r>
            <a:r>
              <a:rPr lang="en-US" dirty="0"/>
              <a:t>to develop a competing proprietary standard, even if it </a:t>
            </a:r>
            <a:r>
              <a:rPr lang="en-US" dirty="0" smtClean="0"/>
              <a:t>doesn't improve </a:t>
            </a:r>
            <a:r>
              <a:rPr lang="en-US" dirty="0"/>
              <a:t>on the existing one</a:t>
            </a:r>
            <a:r>
              <a:rPr lang="en-US" dirty="0" smtClean="0"/>
              <a:t>.</a:t>
            </a:r>
          </a:p>
          <a:p>
            <a:r>
              <a:rPr lang="en-US" dirty="0"/>
              <a:t>So when my competition sees what I am doing, he is not going to also create network interface cards that can work with </a:t>
            </a:r>
            <a:r>
              <a:rPr lang="en-US" dirty="0" err="1"/>
              <a:t>SooperDooperNet</a:t>
            </a:r>
            <a:r>
              <a:rPr lang="en-US" dirty="0"/>
              <a:t>, which would require paying me a royalty. </a:t>
            </a:r>
          </a:p>
          <a:p>
            <a:endParaRPr lang="en-IN"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815408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lnSpcReduction="20000"/>
          </a:bodyPr>
          <a:lstStyle/>
          <a:p>
            <a:pPr marL="0" indent="0">
              <a:buNone/>
            </a:pPr>
            <a:r>
              <a:rPr lang="en-IN" b="1" dirty="0" smtClean="0"/>
              <a:t>Types of standards</a:t>
            </a:r>
          </a:p>
          <a:p>
            <a:pPr marL="0" indent="0">
              <a:buNone/>
            </a:pPr>
            <a:r>
              <a:rPr lang="en-IN" b="1" u="sng" dirty="0"/>
              <a:t>Proprietary </a:t>
            </a:r>
            <a:r>
              <a:rPr lang="en-IN" b="1" u="sng" dirty="0" smtClean="0"/>
              <a:t>Standards</a:t>
            </a:r>
          </a:p>
          <a:p>
            <a:r>
              <a:rPr lang="en-US" dirty="0" smtClean="0"/>
              <a:t>Instead</a:t>
            </a:r>
            <a:r>
              <a:rPr lang="en-US" dirty="0"/>
              <a:t>, he is going to develop a new line </a:t>
            </a:r>
            <a:r>
              <a:rPr lang="en-US" dirty="0" smtClean="0"/>
              <a:t>of networking </a:t>
            </a:r>
            <a:r>
              <a:rPr lang="en-US" dirty="0"/>
              <a:t>hardware called </a:t>
            </a:r>
            <a:r>
              <a:rPr lang="en-US" dirty="0" err="1"/>
              <a:t>MegaAwesomeNet</a:t>
            </a:r>
            <a:r>
              <a:rPr lang="en-US" dirty="0"/>
              <a:t>, which is very similar </a:t>
            </a:r>
            <a:r>
              <a:rPr lang="en-US" dirty="0" smtClean="0"/>
              <a:t>to </a:t>
            </a:r>
            <a:r>
              <a:rPr lang="en-US" dirty="0" err="1" smtClean="0"/>
              <a:t>SooperDooperNet</a:t>
            </a:r>
            <a:r>
              <a:rPr lang="en-US" dirty="0" smtClean="0"/>
              <a:t> </a:t>
            </a:r>
            <a:r>
              <a:rPr lang="en-US" dirty="0"/>
              <a:t>in operation but uses different connectors, cable, and logic.</a:t>
            </a:r>
          </a:p>
          <a:p>
            <a:r>
              <a:rPr lang="en-US" dirty="0"/>
              <a:t>He, too, will try to sell bunches of cards and cables to my customers</a:t>
            </a:r>
            <a:r>
              <a:rPr lang="en-US" dirty="0" smtClean="0"/>
              <a:t>.</a:t>
            </a:r>
          </a:p>
          <a:p>
            <a:r>
              <a:rPr lang="en-US" dirty="0"/>
              <a:t>The problem here is that the market ends up with different companies </a:t>
            </a:r>
            <a:r>
              <a:rPr lang="en-US" dirty="0" smtClean="0"/>
              <a:t>using different </a:t>
            </a:r>
            <a:r>
              <a:rPr lang="en-US" dirty="0"/>
              <a:t>products that don't work together. </a:t>
            </a:r>
            <a:endParaRPr lang="en-US" dirty="0" smtClean="0"/>
          </a:p>
          <a:p>
            <a:r>
              <a:rPr lang="en-US" dirty="0" smtClean="0"/>
              <a:t>If </a:t>
            </a:r>
            <a:r>
              <a:rPr lang="en-US" dirty="0"/>
              <a:t>you install </a:t>
            </a:r>
            <a:r>
              <a:rPr lang="en-US" dirty="0" err="1"/>
              <a:t>SooperDooperNet</a:t>
            </a:r>
            <a:r>
              <a:rPr lang="en-US" dirty="0"/>
              <a:t>, </a:t>
            </a:r>
            <a:r>
              <a:rPr lang="en-US" dirty="0" smtClean="0"/>
              <a:t>you have </a:t>
            </a:r>
            <a:r>
              <a:rPr lang="en-US" dirty="0"/>
              <a:t>to come to me for any upgrades or changes—you have no choice. </a:t>
            </a:r>
            <a:endParaRPr lang="en-US" dirty="0" smtClean="0"/>
          </a:p>
          <a:p>
            <a:r>
              <a:rPr lang="en-US" dirty="0" smtClean="0"/>
              <a:t>Worse, what </a:t>
            </a:r>
            <a:r>
              <a:rPr lang="en-US" dirty="0"/>
              <a:t>happens if Acme Manufacturing, which has 50 PCs </a:t>
            </a:r>
            <a:r>
              <a:rPr lang="en-US" dirty="0" smtClean="0"/>
              <a:t>running </a:t>
            </a:r>
            <a:r>
              <a:rPr lang="en-US" dirty="0" err="1" smtClean="0"/>
              <a:t>SooperDooperNet</a:t>
            </a:r>
            <a:r>
              <a:rPr lang="en-US" dirty="0"/>
              <a:t>, merges with </a:t>
            </a:r>
            <a:r>
              <a:rPr lang="en-US" dirty="0" err="1"/>
              <a:t>Emca</a:t>
            </a:r>
            <a:r>
              <a:rPr lang="en-US" dirty="0"/>
              <a:t> Manufacturing, which has 40 PCs </a:t>
            </a:r>
            <a:r>
              <a:rPr lang="en-US" dirty="0" smtClean="0"/>
              <a:t>running </a:t>
            </a:r>
            <a:r>
              <a:rPr lang="en-US" dirty="0" err="1" smtClean="0"/>
              <a:t>MegaAwesomeNet</a:t>
            </a:r>
            <a:r>
              <a:rPr lang="en-US" dirty="0"/>
              <a:t>? The IT people have a problem. Sure, there would be </a:t>
            </a:r>
            <a:r>
              <a:rPr lang="en-US" dirty="0" smtClean="0"/>
              <a:t>ways to </a:t>
            </a:r>
            <a:r>
              <a:rPr lang="en-US" dirty="0"/>
              <a:t>solve it, but wouldn't everyone be better off avoiding these difficulties in </a:t>
            </a:r>
            <a:r>
              <a:rPr lang="en-US" dirty="0" smtClean="0"/>
              <a:t>the first </a:t>
            </a:r>
            <a:r>
              <a:rPr lang="en-US" dirty="0"/>
              <a:t>place? And how could you create something like the Internet if </a:t>
            </a:r>
            <a:r>
              <a:rPr lang="en-US" dirty="0" smtClean="0"/>
              <a:t>everyone's </a:t>
            </a:r>
            <a:r>
              <a:rPr lang="en-IN" dirty="0" smtClean="0"/>
              <a:t>networks </a:t>
            </a:r>
            <a:r>
              <a:rPr lang="en-IN" dirty="0"/>
              <a:t>use different "standards</a:t>
            </a:r>
            <a:r>
              <a:rPr lang="en-IN" dirty="0" smtClean="0"/>
              <a:t>"?</a:t>
            </a:r>
          </a:p>
          <a:p>
            <a:r>
              <a:rPr lang="en-IN" b="1" dirty="0" err="1" smtClean="0"/>
              <a:t>eg</a:t>
            </a:r>
            <a:r>
              <a:rPr lang="en-IN" b="1" dirty="0" smtClean="0"/>
              <a:t>,. windows</a:t>
            </a:r>
            <a:endParaRPr lang="en-IN" b="1"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801251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pPr marL="0" indent="0">
              <a:buNone/>
            </a:pPr>
            <a:r>
              <a:rPr lang="en-IN" b="1" dirty="0" smtClean="0"/>
              <a:t>Types of standards</a:t>
            </a:r>
          </a:p>
          <a:p>
            <a:pPr marL="0" indent="0">
              <a:buNone/>
            </a:pPr>
            <a:r>
              <a:rPr lang="en-IN" b="1" u="sng" dirty="0"/>
              <a:t>Open </a:t>
            </a:r>
            <a:r>
              <a:rPr lang="en-IN" b="1" u="sng" dirty="0" smtClean="0"/>
              <a:t>Standards</a:t>
            </a:r>
          </a:p>
          <a:p>
            <a:r>
              <a:rPr lang="en-US" dirty="0"/>
              <a:t>Eventually, companies learned that they would be better off with standards </a:t>
            </a:r>
            <a:r>
              <a:rPr lang="en-US" dirty="0" smtClean="0"/>
              <a:t>that everyone </a:t>
            </a:r>
            <a:r>
              <a:rPr lang="en-US" dirty="0"/>
              <a:t>agreed on. </a:t>
            </a:r>
            <a:endParaRPr lang="en-US" dirty="0" smtClean="0"/>
          </a:p>
          <a:p>
            <a:r>
              <a:rPr lang="en-US" dirty="0" smtClean="0"/>
              <a:t>This </a:t>
            </a:r>
            <a:r>
              <a:rPr lang="en-US" dirty="0"/>
              <a:t>is particularly true of networking, where devices </a:t>
            </a:r>
            <a:r>
              <a:rPr lang="en-US" dirty="0" smtClean="0"/>
              <a:t>need to </a:t>
            </a:r>
            <a:r>
              <a:rPr lang="en-US" dirty="0"/>
              <a:t>talk to each other. </a:t>
            </a:r>
            <a:endParaRPr lang="en-US" dirty="0" smtClean="0"/>
          </a:p>
          <a:p>
            <a:r>
              <a:rPr lang="en-US" dirty="0" smtClean="0"/>
              <a:t>If </a:t>
            </a:r>
            <a:r>
              <a:rPr lang="en-US" dirty="0"/>
              <a:t>many companies get together and agree to </a:t>
            </a:r>
            <a:r>
              <a:rPr lang="en-US" dirty="0" smtClean="0"/>
              <a:t>cooperate, they </a:t>
            </a:r>
            <a:r>
              <a:rPr lang="en-US" dirty="0"/>
              <a:t>can create an open standard instead of a bunch of proprietary ones. </a:t>
            </a:r>
            <a:endParaRPr lang="en-US" dirty="0" smtClean="0"/>
          </a:p>
          <a:p>
            <a:r>
              <a:rPr lang="en-US" dirty="0" smtClean="0"/>
              <a:t>The</a:t>
            </a:r>
            <a:r>
              <a:rPr lang="en-US" dirty="0"/>
              <a:t> </a:t>
            </a:r>
            <a:r>
              <a:rPr lang="en-US" dirty="0" smtClean="0"/>
              <a:t>name </a:t>
            </a:r>
            <a:r>
              <a:rPr lang="en-US" dirty="0"/>
              <a:t>is rather self-explanatory; rather than being the closely guarded secret </a:t>
            </a:r>
            <a:r>
              <a:rPr lang="en-US" dirty="0" smtClean="0"/>
              <a:t>of one </a:t>
            </a:r>
            <a:r>
              <a:rPr lang="en-US" dirty="0"/>
              <a:t>organization, an open standard is available to anyone who is interested </a:t>
            </a:r>
            <a:r>
              <a:rPr lang="en-US" dirty="0" smtClean="0"/>
              <a:t>in </a:t>
            </a:r>
            <a:r>
              <a:rPr lang="en-IN" dirty="0" smtClean="0"/>
              <a:t>using </a:t>
            </a:r>
            <a:r>
              <a:rPr lang="en-IN" dirty="0"/>
              <a:t>it</a:t>
            </a:r>
            <a:r>
              <a:rPr lang="en-IN" dirty="0" smtClean="0"/>
              <a:t>.</a:t>
            </a:r>
          </a:p>
          <a:p>
            <a:r>
              <a:rPr lang="en-US" dirty="0"/>
              <a:t>One key to the success of an open standard is a steering organization to </a:t>
            </a:r>
            <a:r>
              <a:rPr lang="en-US" dirty="0" smtClean="0"/>
              <a:t>promote it</a:t>
            </a:r>
            <a:r>
              <a:rPr lang="en-US" dirty="0"/>
              <a:t>. </a:t>
            </a:r>
            <a:endParaRPr lang="en-US" dirty="0" smtClean="0"/>
          </a:p>
          <a:p>
            <a:r>
              <a:rPr lang="en-US" dirty="0" smtClean="0"/>
              <a:t>Usually</a:t>
            </a:r>
            <a:r>
              <a:rPr lang="en-US" dirty="0"/>
              <a:t>, a neutral, nonprofit trade association or working group is </a:t>
            </a:r>
            <a:r>
              <a:rPr lang="en-US" dirty="0" smtClean="0"/>
              <a:t>established to </a:t>
            </a:r>
            <a:r>
              <a:rPr lang="en-US" dirty="0"/>
              <a:t>develop the standard, and the various for-profit hardware and </a:t>
            </a:r>
            <a:r>
              <a:rPr lang="en-US" dirty="0" smtClean="0"/>
              <a:t>software companies </a:t>
            </a:r>
            <a:r>
              <a:rPr lang="en-US" dirty="0"/>
              <a:t>join this group and support it financially. </a:t>
            </a:r>
            <a:endParaRPr lang="en-US" dirty="0" smtClean="0"/>
          </a:p>
          <a:p>
            <a:r>
              <a:rPr lang="en-US" dirty="0" smtClean="0"/>
              <a:t>These </a:t>
            </a:r>
            <a:r>
              <a:rPr lang="en-US" dirty="0"/>
              <a:t>groups also </a:t>
            </a:r>
            <a:r>
              <a:rPr lang="en-US" dirty="0" smtClean="0"/>
              <a:t>work with </a:t>
            </a:r>
            <a:r>
              <a:rPr lang="en-US" dirty="0"/>
              <a:t>standards approval bodies like the International Telecommunication </a:t>
            </a:r>
            <a:r>
              <a:rPr lang="en-US" dirty="0" smtClean="0"/>
              <a:t>Union (ITU</a:t>
            </a:r>
            <a:r>
              <a:rPr lang="en-US" dirty="0"/>
              <a:t>) and International Organization for Standardization (ISO) to </a:t>
            </a:r>
            <a:r>
              <a:rPr lang="en-US" dirty="0" smtClean="0"/>
              <a:t>gain </a:t>
            </a:r>
            <a:r>
              <a:rPr lang="en-IN" dirty="0" smtClean="0"/>
              <a:t>acceptance </a:t>
            </a:r>
            <a:r>
              <a:rPr lang="en-IN" dirty="0"/>
              <a:t>for their standards.</a:t>
            </a:r>
            <a:endParaRPr lang="en-IN" b="1" u="sng" dirty="0" smtClean="0"/>
          </a:p>
          <a:p>
            <a:pPr marL="0" indent="0">
              <a:buNone/>
            </a:pPr>
            <a:endParaRPr lang="en-IN"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878131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IN" b="1" dirty="0" smtClean="0"/>
              <a:t>Types of standards</a:t>
            </a:r>
          </a:p>
          <a:p>
            <a:pPr marL="0" indent="0">
              <a:buNone/>
            </a:pPr>
            <a:r>
              <a:rPr lang="en-IN" b="1" u="sng" dirty="0"/>
              <a:t>Open </a:t>
            </a:r>
            <a:r>
              <a:rPr lang="en-IN" b="1" u="sng" dirty="0" smtClean="0"/>
              <a:t>Standards</a:t>
            </a:r>
          </a:p>
          <a:p>
            <a:r>
              <a:rPr lang="en-US" dirty="0"/>
              <a:t>Of course, the companies aren't doing this just to be nice to their customers</a:t>
            </a:r>
            <a:r>
              <a:rPr lang="en-US" dirty="0" smtClean="0"/>
              <a:t>.</a:t>
            </a:r>
          </a:p>
          <a:p>
            <a:r>
              <a:rPr lang="en-US" dirty="0" smtClean="0"/>
              <a:t>In</a:t>
            </a:r>
            <a:r>
              <a:rPr lang="en-US" dirty="0"/>
              <a:t> </a:t>
            </a:r>
            <a:r>
              <a:rPr lang="en-US" dirty="0" smtClean="0"/>
              <a:t>creating </a:t>
            </a:r>
            <a:r>
              <a:rPr lang="en-US" dirty="0"/>
              <a:t>open standards, they split the market-share pie among them, but </a:t>
            </a:r>
            <a:r>
              <a:rPr lang="en-US" dirty="0" smtClean="0"/>
              <a:t>they make </a:t>
            </a:r>
            <a:r>
              <a:rPr lang="en-US" dirty="0"/>
              <a:t>the pie grow much larger by attracting more customers. </a:t>
            </a:r>
            <a:endParaRPr lang="en-US" dirty="0" smtClean="0"/>
          </a:p>
          <a:p>
            <a:r>
              <a:rPr lang="en-US" dirty="0" smtClean="0"/>
              <a:t>Customers like open </a:t>
            </a:r>
            <a:r>
              <a:rPr lang="en-US" dirty="0"/>
              <a:t>standards more than proprietary ones, because those standards give </a:t>
            </a:r>
            <a:r>
              <a:rPr lang="en-US" dirty="0" smtClean="0"/>
              <a:t>them more </a:t>
            </a:r>
            <a:r>
              <a:rPr lang="en-US" dirty="0"/>
              <a:t>choices and increase their ability to interact with other </a:t>
            </a:r>
            <a:r>
              <a:rPr lang="en-US" dirty="0" smtClean="0"/>
              <a:t>companies, troubleshoot </a:t>
            </a:r>
            <a:r>
              <a:rPr lang="en-US" dirty="0"/>
              <a:t>problems, hire skilled workers, and expand in the future. </a:t>
            </a:r>
            <a:endParaRPr lang="en-US" dirty="0" smtClean="0"/>
          </a:p>
          <a:p>
            <a:r>
              <a:rPr lang="en-US" dirty="0" smtClean="0"/>
              <a:t>As </a:t>
            </a:r>
            <a:r>
              <a:rPr lang="en-US" dirty="0"/>
              <a:t>for </a:t>
            </a:r>
            <a:r>
              <a:rPr lang="en-US" dirty="0" smtClean="0"/>
              <a:t>the companies</a:t>
            </a:r>
            <a:r>
              <a:rPr lang="en-US" dirty="0"/>
              <a:t>, they still compete with their specific offerings, so it's not like they </a:t>
            </a:r>
            <a:r>
              <a:rPr lang="en-US" dirty="0" smtClean="0"/>
              <a:t>all end </a:t>
            </a:r>
            <a:r>
              <a:rPr lang="en-US" dirty="0"/>
              <a:t>up making the same products. For all of these reasons, open standards </a:t>
            </a:r>
            <a:r>
              <a:rPr lang="en-US" dirty="0" smtClean="0"/>
              <a:t>are now </a:t>
            </a:r>
            <a:r>
              <a:rPr lang="en-US" dirty="0"/>
              <a:t>far more common than proprietary ones</a:t>
            </a:r>
            <a:r>
              <a:rPr lang="en-US" dirty="0" smtClean="0"/>
              <a:t>.</a:t>
            </a:r>
          </a:p>
          <a:p>
            <a:r>
              <a:rPr lang="en-US" dirty="0"/>
              <a:t>However, the process involved in creating these standards is often a </a:t>
            </a:r>
            <a:r>
              <a:rPr lang="en-US" dirty="0" smtClean="0"/>
              <a:t>difficult one</a:t>
            </a:r>
            <a:r>
              <a:rPr lang="en-US" dirty="0"/>
              <a:t>. </a:t>
            </a:r>
            <a:endParaRPr lang="en-US" dirty="0" smtClean="0"/>
          </a:p>
          <a:p>
            <a:r>
              <a:rPr lang="en-US" dirty="0" smtClean="0"/>
              <a:t>In </a:t>
            </a:r>
            <a:r>
              <a:rPr lang="en-US" dirty="0"/>
              <a:t>some cases, the standards organization will draft the standard from </a:t>
            </a:r>
            <a:r>
              <a:rPr lang="en-US" dirty="0" smtClean="0"/>
              <a:t>the ground </a:t>
            </a:r>
            <a:r>
              <a:rPr lang="en-US" dirty="0"/>
              <a:t>up, but in others, it may select one technology as the basis for </a:t>
            </a:r>
            <a:r>
              <a:rPr lang="en-US" dirty="0" smtClean="0"/>
              <a:t>the standard </a:t>
            </a:r>
            <a:r>
              <a:rPr lang="en-US" dirty="0"/>
              <a:t>from several that are submitted in what is commonly called </a:t>
            </a:r>
            <a:r>
              <a:rPr lang="en-US" dirty="0" smtClean="0"/>
              <a:t>a </a:t>
            </a:r>
            <a:r>
              <a:rPr lang="en-IN" dirty="0" smtClean="0"/>
              <a:t>"technology </a:t>
            </a:r>
            <a:r>
              <a:rPr lang="en-IN" dirty="0"/>
              <a:t>bake-off."</a:t>
            </a:r>
            <a:endParaRPr lang="en-IN"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597381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fontScale="92500" lnSpcReduction="10000"/>
          </a:bodyPr>
          <a:lstStyle/>
          <a:p>
            <a:pPr marL="0" indent="0">
              <a:buNone/>
            </a:pPr>
            <a:r>
              <a:rPr lang="en-IN" b="1" dirty="0" smtClean="0"/>
              <a:t>Types of standards</a:t>
            </a:r>
          </a:p>
          <a:p>
            <a:pPr marL="0" indent="0">
              <a:buNone/>
            </a:pPr>
            <a:r>
              <a:rPr lang="en-IN" b="1" u="sng" dirty="0"/>
              <a:t>Open </a:t>
            </a:r>
            <a:r>
              <a:rPr lang="en-IN" b="1" u="sng" dirty="0" smtClean="0"/>
              <a:t>Standards</a:t>
            </a:r>
          </a:p>
          <a:p>
            <a:r>
              <a:rPr lang="en-US" dirty="0"/>
              <a:t>Thus, many different companies may come to the </a:t>
            </a:r>
            <a:r>
              <a:rPr lang="en-US" dirty="0" smtClean="0"/>
              <a:t>table with </a:t>
            </a:r>
            <a:r>
              <a:rPr lang="en-US" dirty="0"/>
              <a:t>different approaches, each of them vying for selection as the standard </a:t>
            </a:r>
            <a:r>
              <a:rPr lang="en-US" dirty="0" smtClean="0"/>
              <a:t>for use </a:t>
            </a:r>
            <a:r>
              <a:rPr lang="en-US" dirty="0"/>
              <a:t>by the group. </a:t>
            </a:r>
            <a:endParaRPr lang="en-US" dirty="0" smtClean="0"/>
          </a:p>
          <a:p>
            <a:r>
              <a:rPr lang="en-US" dirty="0" smtClean="0"/>
              <a:t>Politics </a:t>
            </a:r>
            <a:r>
              <a:rPr lang="en-US" dirty="0"/>
              <a:t>can cause groups to get bogged down for </a:t>
            </a:r>
            <a:r>
              <a:rPr lang="en-US" dirty="0" smtClean="0"/>
              <a:t>years fighting </a:t>
            </a:r>
            <a:r>
              <a:rPr lang="en-US" dirty="0"/>
              <a:t>over various options, or even to split into multiple groups. </a:t>
            </a:r>
            <a:endParaRPr lang="en-US" dirty="0" smtClean="0"/>
          </a:p>
          <a:p>
            <a:r>
              <a:rPr lang="en-US" dirty="0" smtClean="0"/>
              <a:t>Good</a:t>
            </a:r>
            <a:r>
              <a:rPr lang="en-US" dirty="0"/>
              <a:t> </a:t>
            </a:r>
            <a:r>
              <a:rPr lang="en-US" dirty="0" smtClean="0"/>
              <a:t>examples </a:t>
            </a:r>
            <a:r>
              <a:rPr lang="en-US" dirty="0"/>
              <a:t>are what occurred in the conflict between supporters of </a:t>
            </a:r>
            <a:r>
              <a:rPr lang="en-US" dirty="0" smtClean="0"/>
              <a:t>100VGAnyLAN and </a:t>
            </a:r>
            <a:r>
              <a:rPr lang="en-US" dirty="0"/>
              <a:t>Fast Ethernet, and the problems with standards politics that </a:t>
            </a:r>
            <a:r>
              <a:rPr lang="en-US" dirty="0" smtClean="0"/>
              <a:t>have plagued </a:t>
            </a:r>
            <a:r>
              <a:rPr lang="en-US" dirty="0"/>
              <a:t>the world of </a:t>
            </a:r>
            <a:r>
              <a:rPr lang="en-US" dirty="0" err="1"/>
              <a:t>powerline</a:t>
            </a:r>
            <a:r>
              <a:rPr lang="en-US" dirty="0"/>
              <a:t> networking</a:t>
            </a:r>
            <a:r>
              <a:rPr lang="en-US" dirty="0" smtClean="0"/>
              <a:t>.</a:t>
            </a:r>
          </a:p>
          <a:p>
            <a:r>
              <a:rPr lang="en-US" dirty="0"/>
              <a:t>Furthermore, there are still some companies that believe strongly in </a:t>
            </a:r>
            <a:r>
              <a:rPr lang="en-US" dirty="0" smtClean="0"/>
              <a:t>proprietary standards</a:t>
            </a:r>
            <a:r>
              <a:rPr lang="en-US" dirty="0"/>
              <a:t>, because they really want to control and direct the market. </a:t>
            </a:r>
            <a:endParaRPr lang="en-US" dirty="0" smtClean="0"/>
          </a:p>
          <a:p>
            <a:r>
              <a:rPr lang="en-US" dirty="0" smtClean="0"/>
              <a:t>One </a:t>
            </a:r>
            <a:r>
              <a:rPr lang="en-US" dirty="0"/>
              <a:t>of </a:t>
            </a:r>
            <a:r>
              <a:rPr lang="en-US" dirty="0" smtClean="0"/>
              <a:t>the most </a:t>
            </a:r>
            <a:r>
              <a:rPr lang="en-US" dirty="0"/>
              <a:t>famous (infamous) in this regard is Sony, a company that makes </a:t>
            </a:r>
            <a:r>
              <a:rPr lang="en-US" dirty="0" smtClean="0"/>
              <a:t>excellent hardware </a:t>
            </a:r>
            <a:r>
              <a:rPr lang="en-US" dirty="0"/>
              <a:t>but frequently refuses to accept established standards. </a:t>
            </a:r>
            <a:endParaRPr lang="en-US" dirty="0" smtClean="0"/>
          </a:p>
          <a:p>
            <a:r>
              <a:rPr lang="en-US" dirty="0" smtClean="0"/>
              <a:t>For </a:t>
            </a:r>
            <a:r>
              <a:rPr lang="en-US" dirty="0"/>
              <a:t>this </a:t>
            </a:r>
            <a:r>
              <a:rPr lang="en-US" dirty="0" smtClean="0"/>
              <a:t>reason, some </a:t>
            </a:r>
            <a:r>
              <a:rPr lang="en-US" dirty="0"/>
              <a:t>people avoid Sony's products, even though they are good, because </a:t>
            </a:r>
            <a:r>
              <a:rPr lang="en-US" dirty="0" smtClean="0"/>
              <a:t>they want </a:t>
            </a:r>
            <a:r>
              <a:rPr lang="en-US" dirty="0"/>
              <a:t>to stick to industry standards.</a:t>
            </a:r>
            <a:endParaRPr lang="en-IN"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466669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pPr marL="0" indent="0">
              <a:buNone/>
            </a:pPr>
            <a:r>
              <a:rPr lang="en-IN" b="1" dirty="0" smtClean="0"/>
              <a:t>Types of standards</a:t>
            </a:r>
          </a:p>
          <a:p>
            <a:pPr marL="0" indent="0">
              <a:buNone/>
            </a:pPr>
            <a:r>
              <a:rPr lang="en-IN" b="1" u="sng" dirty="0"/>
              <a:t>De Facto </a:t>
            </a:r>
            <a:r>
              <a:rPr lang="en-IN" b="1" u="sng" dirty="0" smtClean="0"/>
              <a:t>Standards</a:t>
            </a:r>
          </a:p>
          <a:p>
            <a:r>
              <a:rPr lang="en-US" dirty="0"/>
              <a:t>"De facto" is Latin for "in fact</a:t>
            </a:r>
            <a:r>
              <a:rPr lang="en-US" dirty="0" smtClean="0"/>
              <a:t>.“</a:t>
            </a:r>
          </a:p>
          <a:p>
            <a:r>
              <a:rPr lang="en-IN" dirty="0"/>
              <a:t>A de facto </a:t>
            </a:r>
            <a:r>
              <a:rPr lang="en-IN" dirty="0" smtClean="0"/>
              <a:t>standard </a:t>
            </a:r>
            <a:r>
              <a:rPr lang="en-US" dirty="0" smtClean="0"/>
              <a:t>is </a:t>
            </a:r>
            <a:r>
              <a:rPr lang="en-US" dirty="0"/>
              <a:t>one that is used as a universal standard just because, over time, it has </a:t>
            </a:r>
            <a:r>
              <a:rPr lang="en-US" dirty="0" smtClean="0"/>
              <a:t>been widely </a:t>
            </a:r>
            <a:r>
              <a:rPr lang="en-US" dirty="0"/>
              <a:t>used, and not because the standard was developed and approved by </a:t>
            </a:r>
            <a:r>
              <a:rPr lang="en-US" dirty="0" smtClean="0"/>
              <a:t>a </a:t>
            </a:r>
            <a:r>
              <a:rPr lang="en-IN" dirty="0" smtClean="0"/>
              <a:t>standards </a:t>
            </a:r>
            <a:r>
              <a:rPr lang="en-IN" dirty="0"/>
              <a:t>committee</a:t>
            </a:r>
            <a:r>
              <a:rPr lang="en-IN" dirty="0" smtClean="0"/>
              <a:t>.</a:t>
            </a:r>
            <a:endParaRPr lang="en-IN" dirty="0"/>
          </a:p>
          <a:p>
            <a:r>
              <a:rPr lang="en-US" dirty="0"/>
              <a:t>A good example of a de facto standard is the AT command set used by modems.</a:t>
            </a:r>
          </a:p>
          <a:p>
            <a:r>
              <a:rPr lang="en-US" dirty="0"/>
              <a:t>Virtually all modems use it, but this acceptance didn't result from an </a:t>
            </a:r>
            <a:r>
              <a:rPr lang="en-US" dirty="0" smtClean="0"/>
              <a:t>industry group </a:t>
            </a:r>
            <a:r>
              <a:rPr lang="en-US" dirty="0"/>
              <a:t>agreeing to adopt and deploy it. </a:t>
            </a:r>
            <a:endParaRPr lang="en-US" dirty="0" smtClean="0"/>
          </a:p>
          <a:p>
            <a:r>
              <a:rPr lang="en-US" dirty="0" smtClean="0"/>
              <a:t>Rather</a:t>
            </a:r>
            <a:r>
              <a:rPr lang="en-US" dirty="0"/>
              <a:t>, it was developed unilaterally </a:t>
            </a:r>
            <a:r>
              <a:rPr lang="en-US" dirty="0" smtClean="0"/>
              <a:t>by Hayes</a:t>
            </a:r>
            <a:r>
              <a:rPr lang="en-US" dirty="0"/>
              <a:t>, the pioneering modem company, and then adopted by virtually </a:t>
            </a:r>
            <a:r>
              <a:rPr lang="en-US" dirty="0" smtClean="0"/>
              <a:t>every other </a:t>
            </a:r>
            <a:r>
              <a:rPr lang="en-US" dirty="0"/>
              <a:t>modem maker until it became a standard.</a:t>
            </a:r>
          </a:p>
          <a:p>
            <a:r>
              <a:rPr lang="en-US" dirty="0"/>
              <a:t>One reason why proprietary standards are still </a:t>
            </a:r>
            <a:r>
              <a:rPr lang="en-US" dirty="0" smtClean="0"/>
              <a:t>sometimes </a:t>
            </a:r>
            <a:r>
              <a:rPr lang="en-IN" dirty="0"/>
              <a:t>seen is that </a:t>
            </a:r>
            <a:r>
              <a:rPr lang="en-IN" dirty="0" smtClean="0"/>
              <a:t>some </a:t>
            </a:r>
            <a:r>
              <a:rPr lang="en-US" dirty="0" smtClean="0"/>
              <a:t>companies </a:t>
            </a:r>
            <a:r>
              <a:rPr lang="en-US" dirty="0"/>
              <a:t>want to produce a standard that will become so universally used </a:t>
            </a:r>
            <a:r>
              <a:rPr lang="en-US" dirty="0" smtClean="0"/>
              <a:t>that it </a:t>
            </a:r>
            <a:r>
              <a:rPr lang="en-US" dirty="0"/>
              <a:t>becomes the de facto standard, thus giving them a leadership position in </a:t>
            </a:r>
            <a:r>
              <a:rPr lang="en-US" dirty="0" smtClean="0"/>
              <a:t>that market</a:t>
            </a:r>
            <a:r>
              <a:rPr lang="en-US" dirty="0"/>
              <a:t>. </a:t>
            </a:r>
            <a:endParaRPr lang="en-US" dirty="0" smtClean="0"/>
          </a:p>
          <a:p>
            <a:r>
              <a:rPr lang="en-US" dirty="0" smtClean="0"/>
              <a:t>Again</a:t>
            </a:r>
            <a:r>
              <a:rPr lang="en-US" dirty="0"/>
              <a:t>, in my estimation, Sony falls into this category—the </a:t>
            </a:r>
            <a:r>
              <a:rPr lang="en-US" dirty="0" smtClean="0"/>
              <a:t>developers often </a:t>
            </a:r>
            <a:r>
              <a:rPr lang="en-US" dirty="0"/>
              <a:t>want to do things their way and create proprietary standards that they try </a:t>
            </a:r>
            <a:r>
              <a:rPr lang="en-US" dirty="0" smtClean="0"/>
              <a:t>to promote </a:t>
            </a:r>
            <a:r>
              <a:rPr lang="en-US" dirty="0"/>
              <a:t>using their powerful market presence.</a:t>
            </a:r>
            <a:endParaRPr lang="en-IN"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238866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a:bodyPr>
          <a:lstStyle/>
          <a:p>
            <a:pPr marL="0" indent="0">
              <a:buNone/>
            </a:pPr>
            <a:r>
              <a:rPr lang="en-IN" b="1" dirty="0" smtClean="0"/>
              <a:t>Types of standards</a:t>
            </a:r>
          </a:p>
          <a:p>
            <a:pPr marL="0" indent="0">
              <a:buNone/>
            </a:pPr>
            <a:r>
              <a:rPr lang="en-IN" b="1" u="sng" dirty="0"/>
              <a:t>De Facto </a:t>
            </a:r>
            <a:r>
              <a:rPr lang="en-IN" b="1" u="sng" dirty="0" smtClean="0"/>
              <a:t>Standards</a:t>
            </a:r>
          </a:p>
          <a:p>
            <a:r>
              <a:rPr lang="en-US" sz="2000" dirty="0"/>
              <a:t>Sometimes this succeeds, but often it does not, resulting in a fragmented </a:t>
            </a:r>
            <a:r>
              <a:rPr lang="en-US" sz="2000" dirty="0" smtClean="0"/>
              <a:t>market of </a:t>
            </a:r>
            <a:r>
              <a:rPr lang="en-US" sz="2000" dirty="0"/>
              <a:t>incompatible products. An excellent example is when Sony created a </a:t>
            </a:r>
            <a:r>
              <a:rPr lang="en-US" sz="2000" dirty="0" smtClean="0"/>
              <a:t>new format </a:t>
            </a:r>
            <a:r>
              <a:rPr lang="en-US" sz="2000" dirty="0"/>
              <a:t>for a digital camera's flash memory (the Memory Stick) rather than </a:t>
            </a:r>
            <a:r>
              <a:rPr lang="en-US" sz="2000" dirty="0" smtClean="0"/>
              <a:t>using the </a:t>
            </a:r>
            <a:r>
              <a:rPr lang="en-US" sz="2000" dirty="0"/>
              <a:t>CompactFlash format used by other camera manufacturers. </a:t>
            </a:r>
            <a:endParaRPr lang="en-US" sz="2000" dirty="0" smtClean="0"/>
          </a:p>
          <a:p>
            <a:r>
              <a:rPr lang="en-US" sz="2000" dirty="0" smtClean="0"/>
              <a:t>The </a:t>
            </a:r>
            <a:r>
              <a:rPr lang="en-US" sz="2000" dirty="0"/>
              <a:t>end </a:t>
            </a:r>
            <a:r>
              <a:rPr lang="en-US" sz="2000" dirty="0" smtClean="0"/>
              <a:t>result was </a:t>
            </a:r>
            <a:r>
              <a:rPr lang="en-US" sz="2000" dirty="0"/>
              <a:t>that not everyone used memory sticks as Sony had hoped, and there </a:t>
            </a:r>
            <a:r>
              <a:rPr lang="en-US" sz="2000" dirty="0" smtClean="0"/>
              <a:t>were now </a:t>
            </a:r>
            <a:r>
              <a:rPr lang="en-US" sz="2000" dirty="0"/>
              <a:t>two incompatible standards that increased confusion and yielded no </a:t>
            </a:r>
            <a:r>
              <a:rPr lang="en-US" sz="2000" dirty="0" smtClean="0"/>
              <a:t>real </a:t>
            </a:r>
            <a:r>
              <a:rPr lang="en-IN" sz="2000" dirty="0" smtClean="0"/>
              <a:t>benefit </a:t>
            </a:r>
            <a:r>
              <a:rPr lang="en-IN" sz="2000" dirty="0"/>
              <a:t>to the customer.</a:t>
            </a:r>
            <a:endParaRPr lang="en-IN" sz="2000"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400012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a:bodyPr>
          <a:lstStyle/>
          <a:p>
            <a:pPr marL="0" indent="0">
              <a:buNone/>
            </a:pPr>
            <a:r>
              <a:rPr lang="en-IN" b="1" dirty="0"/>
              <a:t>Networking </a:t>
            </a:r>
            <a:r>
              <a:rPr lang="en-IN" b="1" dirty="0" smtClean="0"/>
              <a:t>Standards</a:t>
            </a:r>
          </a:p>
          <a:p>
            <a:r>
              <a:rPr lang="en-US" dirty="0"/>
              <a:t>All networking technologies have standards associated with them. </a:t>
            </a:r>
            <a:endParaRPr lang="en-US" dirty="0" smtClean="0"/>
          </a:p>
          <a:p>
            <a:r>
              <a:rPr lang="en-US" dirty="0" smtClean="0"/>
              <a:t>These are usually </a:t>
            </a:r>
            <a:r>
              <a:rPr lang="en-US" dirty="0"/>
              <a:t>highly technical documents, and they often presume that the reader has </a:t>
            </a:r>
            <a:r>
              <a:rPr lang="en-US" dirty="0" smtClean="0"/>
              <a:t>a fair </a:t>
            </a:r>
            <a:r>
              <a:rPr lang="en-US" dirty="0"/>
              <a:t>bit of knowledge about networking</a:t>
            </a:r>
            <a:r>
              <a:rPr lang="en-US" dirty="0" smtClean="0"/>
              <a:t>.</a:t>
            </a:r>
          </a:p>
          <a:p>
            <a:r>
              <a:rPr lang="en-US" dirty="0"/>
              <a:t>In fact, many technologies have quite a number of standards associated </a:t>
            </a:r>
            <a:r>
              <a:rPr lang="en-US" dirty="0" smtClean="0"/>
              <a:t>with them</a:t>
            </a:r>
            <a:r>
              <a:rPr lang="en-US" dirty="0"/>
              <a:t>. A networking technology may have more than one standard for any or </a:t>
            </a:r>
            <a:r>
              <a:rPr lang="en-US" dirty="0" smtClean="0"/>
              <a:t>all </a:t>
            </a:r>
            <a:r>
              <a:rPr lang="en-IN" dirty="0" smtClean="0"/>
              <a:t>of </a:t>
            </a:r>
            <a:r>
              <a:rPr lang="en-IN" dirty="0"/>
              <a:t>the following reasons:</a:t>
            </a:r>
          </a:p>
          <a:p>
            <a:pPr lvl="1"/>
            <a:r>
              <a:rPr lang="en-US" dirty="0"/>
              <a:t>The original standard has been revised or updated.</a:t>
            </a:r>
          </a:p>
          <a:p>
            <a:pPr lvl="1"/>
            <a:r>
              <a:rPr lang="en-US" dirty="0"/>
              <a:t>The technology is sufficiently complex that it needs to be described in </a:t>
            </a:r>
            <a:r>
              <a:rPr lang="en-US" dirty="0" smtClean="0"/>
              <a:t>more </a:t>
            </a:r>
            <a:r>
              <a:rPr lang="en-IN" dirty="0" smtClean="0"/>
              <a:t>than </a:t>
            </a:r>
            <a:r>
              <a:rPr lang="en-IN" dirty="0"/>
              <a:t>one document.</a:t>
            </a:r>
          </a:p>
          <a:p>
            <a:pPr lvl="1"/>
            <a:r>
              <a:rPr lang="en-US" dirty="0"/>
              <a:t>The technology borrows from or builds on documents used in </a:t>
            </a:r>
            <a:r>
              <a:rPr lang="en-US" dirty="0" smtClean="0"/>
              <a:t>related </a:t>
            </a:r>
            <a:r>
              <a:rPr lang="en-IN" dirty="0" smtClean="0"/>
              <a:t>technologies</a:t>
            </a:r>
            <a:r>
              <a:rPr lang="en-IN" dirty="0"/>
              <a:t>.</a:t>
            </a:r>
          </a:p>
          <a:p>
            <a:pPr lvl="1"/>
            <a:r>
              <a:rPr lang="en-US" dirty="0"/>
              <a:t>More than one organization has been involved in developing the technology.</a:t>
            </a:r>
            <a:endParaRPr lang="en-IN" sz="1800"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709902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rmAutofit/>
          </a:bodyPr>
          <a:lstStyle/>
          <a:p>
            <a:r>
              <a:rPr lang="en-US" dirty="0"/>
              <a:t>Standards documents created in the United States are usually developed </a:t>
            </a:r>
            <a:r>
              <a:rPr lang="en-US" dirty="0" smtClean="0"/>
              <a:t>in English</a:t>
            </a:r>
            <a:r>
              <a:rPr lang="en-US" dirty="0"/>
              <a:t>, but are also routinely translated into other languages. </a:t>
            </a:r>
            <a:endParaRPr lang="en-US" dirty="0" smtClean="0"/>
          </a:p>
          <a:p>
            <a:r>
              <a:rPr lang="en-US" dirty="0" smtClean="0"/>
              <a:t>European</a:t>
            </a:r>
            <a:r>
              <a:rPr lang="en-US" dirty="0"/>
              <a:t> </a:t>
            </a:r>
            <a:r>
              <a:rPr lang="en-US" dirty="0" smtClean="0"/>
              <a:t>standards </a:t>
            </a:r>
            <a:r>
              <a:rPr lang="en-US" dirty="0"/>
              <a:t>are often published simultaneously in English, French, German, </a:t>
            </a:r>
            <a:r>
              <a:rPr lang="en-US" dirty="0" smtClean="0"/>
              <a:t>and perhaps </a:t>
            </a:r>
            <a:r>
              <a:rPr lang="en-US" dirty="0"/>
              <a:t>other languages as well</a:t>
            </a:r>
            <a:r>
              <a:rPr lang="en-US" dirty="0" smtClean="0"/>
              <a:t>.</a:t>
            </a:r>
          </a:p>
          <a:p>
            <a:pPr marL="0" indent="0">
              <a:buNone/>
            </a:pPr>
            <a:r>
              <a:rPr lang="en-IN" b="1" dirty="0"/>
              <a:t>International Networking </a:t>
            </a:r>
            <a:r>
              <a:rPr lang="en-IN" b="1" dirty="0" smtClean="0"/>
              <a:t>Standards Organizations</a:t>
            </a:r>
          </a:p>
          <a:p>
            <a:r>
              <a:rPr lang="en-US" dirty="0"/>
              <a:t>The rise of open standards has been a great boon to customers of computer </a:t>
            </a:r>
            <a:r>
              <a:rPr lang="en-US" dirty="0" smtClean="0"/>
              <a:t>and networking </a:t>
            </a:r>
            <a:r>
              <a:rPr lang="en-US" dirty="0"/>
              <a:t>products, as well as to the manufacturers that sell to them. </a:t>
            </a:r>
            <a:endParaRPr lang="en-US" dirty="0" smtClean="0"/>
          </a:p>
          <a:p>
            <a:r>
              <a:rPr lang="en-US" dirty="0" smtClean="0"/>
              <a:t>In </a:t>
            </a:r>
            <a:r>
              <a:rPr lang="en-US" dirty="0"/>
              <a:t>order </a:t>
            </a:r>
            <a:r>
              <a:rPr lang="en-US" dirty="0" smtClean="0"/>
              <a:t>to facilitate </a:t>
            </a:r>
            <a:r>
              <a:rPr lang="en-US" dirty="0"/>
              <a:t>the development of open standards, however, we need </a:t>
            </a:r>
            <a:r>
              <a:rPr lang="en-US" dirty="0" smtClean="0"/>
              <a:t>organizations that </a:t>
            </a:r>
            <a:r>
              <a:rPr lang="en-US" dirty="0"/>
              <a:t>will coordinate the creation and publishing of these documents. </a:t>
            </a:r>
            <a:endParaRPr lang="en-US" dirty="0" smtClean="0"/>
          </a:p>
          <a:p>
            <a:r>
              <a:rPr lang="en-US" dirty="0" smtClean="0"/>
              <a:t>Generally, these </a:t>
            </a:r>
            <a:r>
              <a:rPr lang="en-US" dirty="0"/>
              <a:t>are nonprofit organizations that specifically take a neutral stance </a:t>
            </a:r>
            <a:r>
              <a:rPr lang="en-US" dirty="0" smtClean="0"/>
              <a:t>regarding technologies </a:t>
            </a:r>
            <a:r>
              <a:rPr lang="en-US" dirty="0"/>
              <a:t>and work for the betterment of the industry as a whole</a:t>
            </a:r>
            <a:r>
              <a:rPr lang="en-US" dirty="0" smtClean="0"/>
              <a:t>.</a:t>
            </a:r>
          </a:p>
          <a:p>
            <a:endParaRPr lang="en-IN" sz="1800"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771488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endParaRPr lang="en-IN" sz="3200"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pic>
        <p:nvPicPr>
          <p:cNvPr id="2" name="Picture 1"/>
          <p:cNvPicPr>
            <a:picLocks noChangeAspect="1"/>
          </p:cNvPicPr>
          <p:nvPr/>
        </p:nvPicPr>
        <p:blipFill>
          <a:blip r:embed="rId4"/>
          <a:stretch>
            <a:fillRect/>
          </a:stretch>
        </p:blipFill>
        <p:spPr>
          <a:xfrm>
            <a:off x="2887702" y="731286"/>
            <a:ext cx="6416596" cy="5395428"/>
          </a:xfrm>
          <a:prstGeom prst="rect">
            <a:avLst/>
          </a:prstGeom>
        </p:spPr>
      </p:pic>
    </p:spTree>
    <p:extLst>
      <p:ext uri="{BB962C8B-B14F-4D97-AF65-F5344CB8AC3E}">
        <p14:creationId xmlns:p14="http://schemas.microsoft.com/office/powerpoint/2010/main" val="699026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lstStyle/>
          <a:p>
            <a:r>
              <a:rPr lang="en-IN" b="1" dirty="0"/>
              <a:t>What Is Networking?</a:t>
            </a:r>
            <a:endParaRPr lang="en-IN" dirty="0"/>
          </a:p>
        </p:txBody>
      </p:sp>
      <p:sp>
        <p:nvSpPr>
          <p:cNvPr id="5" name="Content Placeholder 4"/>
          <p:cNvSpPr>
            <a:spLocks noGrp="1"/>
          </p:cNvSpPr>
          <p:nvPr>
            <p:ph idx="1"/>
          </p:nvPr>
        </p:nvSpPr>
        <p:spPr>
          <a:xfrm>
            <a:off x="685800" y="1670180"/>
            <a:ext cx="10820400" cy="4548506"/>
          </a:xfrm>
        </p:spPr>
        <p:txBody>
          <a:bodyPr>
            <a:normAutofit fontScale="92500" lnSpcReduction="10000"/>
          </a:bodyPr>
          <a:lstStyle/>
          <a:p>
            <a:r>
              <a:rPr lang="en-US" dirty="0"/>
              <a:t>The widespread networking of personal computers is a relatively </a:t>
            </a:r>
            <a:r>
              <a:rPr lang="en-US" dirty="0" smtClean="0"/>
              <a:t>new phenomenon</a:t>
            </a:r>
            <a:r>
              <a:rPr lang="en-US" dirty="0"/>
              <a:t>. </a:t>
            </a:r>
            <a:endParaRPr lang="en-US" dirty="0" smtClean="0"/>
          </a:p>
          <a:p>
            <a:r>
              <a:rPr lang="en-US" dirty="0" smtClean="0"/>
              <a:t>For </a:t>
            </a:r>
            <a:r>
              <a:rPr lang="en-US" dirty="0"/>
              <a:t>the first decade or so of their existence, PCs were very </a:t>
            </a:r>
            <a:r>
              <a:rPr lang="en-US" dirty="0" smtClean="0"/>
              <a:t>much "islands </a:t>
            </a:r>
            <a:r>
              <a:rPr lang="en-US" dirty="0"/>
              <a:t>unto themselves," and were rarely connected together. </a:t>
            </a:r>
            <a:endParaRPr lang="en-US" dirty="0" smtClean="0"/>
          </a:p>
          <a:p>
            <a:r>
              <a:rPr lang="en-US" dirty="0" smtClean="0"/>
              <a:t>In </a:t>
            </a:r>
            <a:r>
              <a:rPr lang="en-US" dirty="0"/>
              <a:t>the </a:t>
            </a:r>
            <a:r>
              <a:rPr lang="en-US" dirty="0" smtClean="0"/>
              <a:t>early 1990s</a:t>
            </a:r>
            <a:r>
              <a:rPr lang="en-US" dirty="0"/>
              <a:t>, PC networking began to grow in popularity as businesses realized </a:t>
            </a:r>
            <a:r>
              <a:rPr lang="en-US" dirty="0" smtClean="0"/>
              <a:t>the advantages </a:t>
            </a:r>
            <a:r>
              <a:rPr lang="en-US" dirty="0"/>
              <a:t>that networking could provide. </a:t>
            </a:r>
            <a:endParaRPr lang="en-US" dirty="0" smtClean="0"/>
          </a:p>
          <a:p>
            <a:r>
              <a:rPr lang="en-US" dirty="0" smtClean="0"/>
              <a:t>By </a:t>
            </a:r>
            <a:r>
              <a:rPr lang="en-US" dirty="0"/>
              <a:t>the late 1990s, networking </a:t>
            </a:r>
            <a:r>
              <a:rPr lang="en-US" dirty="0" smtClean="0"/>
              <a:t>in homes </a:t>
            </a:r>
            <a:r>
              <a:rPr lang="en-US" dirty="0"/>
              <a:t>with two or more PCs really started to take off as well</a:t>
            </a:r>
            <a:r>
              <a:rPr lang="en-US" dirty="0" smtClean="0"/>
              <a:t>.</a:t>
            </a:r>
          </a:p>
          <a:p>
            <a:r>
              <a:rPr lang="en-US" dirty="0"/>
              <a:t>This interconnection of small devices represents, in a way, a return to the </a:t>
            </a:r>
            <a:r>
              <a:rPr lang="en-US" dirty="0" smtClean="0"/>
              <a:t>good old </a:t>
            </a:r>
            <a:r>
              <a:rPr lang="en-US" dirty="0"/>
              <a:t>days of mainframe computers. </a:t>
            </a:r>
            <a:endParaRPr lang="en-US" dirty="0" smtClean="0"/>
          </a:p>
          <a:p>
            <a:r>
              <a:rPr lang="en-US" dirty="0" smtClean="0"/>
              <a:t>Before </a:t>
            </a:r>
            <a:r>
              <a:rPr lang="en-US" dirty="0"/>
              <a:t>computers were small and </a:t>
            </a:r>
            <a:r>
              <a:rPr lang="en-US" dirty="0" smtClean="0"/>
              <a:t>personal, they </a:t>
            </a:r>
            <a:r>
              <a:rPr lang="en-US" dirty="0"/>
              <a:t>were large and centralized machines that many users operating </a:t>
            </a:r>
            <a:r>
              <a:rPr lang="en-US" dirty="0" smtClean="0"/>
              <a:t>remote terminals </a:t>
            </a:r>
            <a:r>
              <a:rPr lang="en-US" dirty="0"/>
              <a:t>shared. </a:t>
            </a:r>
            <a:endParaRPr lang="en-US" dirty="0" smtClean="0"/>
          </a:p>
          <a:p>
            <a:r>
              <a:rPr lang="en-US" dirty="0" smtClean="0"/>
              <a:t>Although </a:t>
            </a:r>
            <a:r>
              <a:rPr lang="en-US" dirty="0"/>
              <a:t>having all of that computer power in one place </a:t>
            </a:r>
            <a:r>
              <a:rPr lang="en-US" dirty="0" smtClean="0"/>
              <a:t>had many </a:t>
            </a:r>
            <a:r>
              <a:rPr lang="en-US" dirty="0"/>
              <a:t>disadvantages, one benefit was that all users were connected because </a:t>
            </a:r>
            <a:r>
              <a:rPr lang="en-US" dirty="0" smtClean="0"/>
              <a:t>they </a:t>
            </a:r>
            <a:r>
              <a:rPr lang="en-IN" dirty="0" smtClean="0"/>
              <a:t>shared </a:t>
            </a:r>
            <a:r>
              <a:rPr lang="en-IN" dirty="0"/>
              <a:t>the central computer.</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3613562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1600" b="1" dirty="0"/>
              <a:t>International Organization for Standardization (ISO) </a:t>
            </a:r>
            <a:endParaRPr lang="en-US" sz="1600" b="1" dirty="0" smtClean="0"/>
          </a:p>
          <a:p>
            <a:pPr lvl="1"/>
            <a:r>
              <a:rPr lang="en-US" sz="1600" dirty="0" smtClean="0"/>
              <a:t>Probably </a:t>
            </a:r>
            <a:r>
              <a:rPr lang="en-US" sz="1600" dirty="0"/>
              <a:t>the </a:t>
            </a:r>
            <a:r>
              <a:rPr lang="en-US" sz="1600" dirty="0" smtClean="0"/>
              <a:t>biggest standards </a:t>
            </a:r>
            <a:r>
              <a:rPr lang="en-US" sz="1600" dirty="0"/>
              <a:t>organization in the world, the ISO is really a federation of </a:t>
            </a:r>
            <a:r>
              <a:rPr lang="en-US" sz="1600" dirty="0" smtClean="0"/>
              <a:t>standards organizations </a:t>
            </a:r>
            <a:r>
              <a:rPr lang="en-US" sz="1600" dirty="0"/>
              <a:t>from dozens of nations. </a:t>
            </a:r>
            <a:endParaRPr lang="en-US" sz="1600" dirty="0" smtClean="0"/>
          </a:p>
          <a:p>
            <a:pPr lvl="1"/>
            <a:r>
              <a:rPr lang="en-US" sz="1600" dirty="0" smtClean="0"/>
              <a:t>In </a:t>
            </a:r>
            <a:r>
              <a:rPr lang="en-US" sz="1600" dirty="0"/>
              <a:t>the networking world, the ISO is </a:t>
            </a:r>
            <a:r>
              <a:rPr lang="en-US" sz="1600" dirty="0" smtClean="0"/>
              <a:t>best known </a:t>
            </a:r>
            <a:r>
              <a:rPr lang="en-US" sz="1600" dirty="0"/>
              <a:t>for its OSI Reference </a:t>
            </a:r>
            <a:r>
              <a:rPr lang="en-US" sz="1600" dirty="0" smtClean="0"/>
              <a:t>Model</a:t>
            </a:r>
          </a:p>
          <a:p>
            <a:pPr marL="0" indent="0">
              <a:buNone/>
            </a:pPr>
            <a:r>
              <a:rPr lang="en-US" sz="1800" b="1" dirty="0" smtClean="0"/>
              <a:t>American </a:t>
            </a:r>
            <a:r>
              <a:rPr lang="en-US" sz="1800" b="1" dirty="0"/>
              <a:t>National Standards Institute (ANSI) </a:t>
            </a:r>
            <a:endParaRPr lang="en-US" sz="1800" b="1" dirty="0" smtClean="0"/>
          </a:p>
          <a:p>
            <a:pPr lvl="1"/>
            <a:r>
              <a:rPr lang="en-US" sz="1600" dirty="0" smtClean="0"/>
              <a:t>ANSI </a:t>
            </a:r>
            <a:r>
              <a:rPr lang="en-US" sz="1600" dirty="0"/>
              <a:t>is the main </a:t>
            </a:r>
            <a:r>
              <a:rPr lang="en-US" sz="1600" dirty="0" smtClean="0"/>
              <a:t>organization responsible </a:t>
            </a:r>
            <a:r>
              <a:rPr lang="en-US" sz="1600" dirty="0"/>
              <a:t>for coordinating and publishing computer and </a:t>
            </a:r>
            <a:r>
              <a:rPr lang="en-US" sz="1600" dirty="0" smtClean="0"/>
              <a:t>information technology </a:t>
            </a:r>
            <a:r>
              <a:rPr lang="en-US" sz="1600" dirty="0"/>
              <a:t>standards in the United States. </a:t>
            </a:r>
            <a:endParaRPr lang="en-US" sz="1600" dirty="0" smtClean="0"/>
          </a:p>
          <a:p>
            <a:pPr lvl="1"/>
            <a:r>
              <a:rPr lang="en-US" sz="1600" dirty="0" smtClean="0"/>
              <a:t>Although </a:t>
            </a:r>
            <a:r>
              <a:rPr lang="en-US" sz="1600" dirty="0"/>
              <a:t>many people think that </a:t>
            </a:r>
            <a:r>
              <a:rPr lang="en-US" sz="1600" dirty="0" smtClean="0"/>
              <a:t>this organization </a:t>
            </a:r>
            <a:r>
              <a:rPr lang="en-US" sz="1600" dirty="0"/>
              <a:t>develops and maintains standards, it does neither. </a:t>
            </a:r>
            <a:endParaRPr lang="en-US" sz="1600" dirty="0" smtClean="0"/>
          </a:p>
          <a:p>
            <a:pPr lvl="1"/>
            <a:r>
              <a:rPr lang="en-US" sz="1600" dirty="0" smtClean="0"/>
              <a:t>Instead</a:t>
            </a:r>
            <a:r>
              <a:rPr lang="en-US" sz="1600" dirty="0"/>
              <a:t>, </a:t>
            </a:r>
            <a:r>
              <a:rPr lang="en-US" sz="1600" dirty="0" smtClean="0"/>
              <a:t>it oversees </a:t>
            </a:r>
            <a:r>
              <a:rPr lang="en-US" sz="1600" dirty="0"/>
              <a:t>and accredits the organizations that actually create the </a:t>
            </a:r>
            <a:r>
              <a:rPr lang="en-US" sz="1600" dirty="0" smtClean="0"/>
              <a:t>standards, qualifying </a:t>
            </a:r>
            <a:r>
              <a:rPr lang="en-US" sz="1600" dirty="0"/>
              <a:t>them as Standards Developing Organizations or SDOs. </a:t>
            </a:r>
            <a:endParaRPr lang="en-US" sz="1600" dirty="0" smtClean="0"/>
          </a:p>
          <a:p>
            <a:pPr lvl="1"/>
            <a:r>
              <a:rPr lang="en-US" sz="1600" dirty="0" smtClean="0"/>
              <a:t>ANSI also publishes </a:t>
            </a:r>
            <a:r>
              <a:rPr lang="en-US" sz="1600" dirty="0"/>
              <a:t>the standards documents created by the SDOs and serves as the </a:t>
            </a:r>
            <a:r>
              <a:rPr lang="en-US" sz="1600" dirty="0" smtClean="0"/>
              <a:t>United States</a:t>
            </a:r>
            <a:r>
              <a:rPr lang="en-US" sz="1600" dirty="0"/>
              <a:t>' representative to the ISO</a:t>
            </a:r>
            <a:r>
              <a:rPr lang="en-US" sz="1600" dirty="0" smtClean="0"/>
              <a:t>.</a:t>
            </a:r>
          </a:p>
          <a:p>
            <a:pPr marL="0" indent="0">
              <a:buNone/>
            </a:pPr>
            <a:r>
              <a:rPr lang="en-US" sz="1800" b="1" dirty="0"/>
              <a:t>Information Technology Industry Council (ITIC) </a:t>
            </a:r>
            <a:endParaRPr lang="en-US" sz="1800" b="1" dirty="0" smtClean="0"/>
          </a:p>
          <a:p>
            <a:pPr lvl="1"/>
            <a:r>
              <a:rPr lang="en-US" sz="1600" dirty="0" smtClean="0"/>
              <a:t>ITIC </a:t>
            </a:r>
            <a:r>
              <a:rPr lang="en-US" sz="1600" dirty="0"/>
              <a:t>is a group of </a:t>
            </a:r>
            <a:r>
              <a:rPr lang="en-US" sz="1600" dirty="0" smtClean="0"/>
              <a:t>several dozen </a:t>
            </a:r>
            <a:r>
              <a:rPr lang="en-US" sz="1600" dirty="0"/>
              <a:t>companies in the information technology (computer) industry. </a:t>
            </a:r>
            <a:endParaRPr lang="en-US" sz="1600" dirty="0" smtClean="0"/>
          </a:p>
          <a:p>
            <a:pPr lvl="1"/>
            <a:r>
              <a:rPr lang="en-US" sz="1600" dirty="0" smtClean="0"/>
              <a:t>ITIC </a:t>
            </a:r>
            <a:r>
              <a:rPr lang="en-US" sz="1600" dirty="0"/>
              <a:t>is </a:t>
            </a:r>
            <a:r>
              <a:rPr lang="en-US" sz="1600" dirty="0" smtClean="0"/>
              <a:t>the SDO </a:t>
            </a:r>
            <a:r>
              <a:rPr lang="en-US" sz="1600" dirty="0"/>
              <a:t>approved by ANSI to develop and process standards related to </a:t>
            </a:r>
            <a:r>
              <a:rPr lang="en-US" sz="1600" dirty="0" smtClean="0"/>
              <a:t>many computer-related topics.</a:t>
            </a:r>
          </a:p>
          <a:p>
            <a:pPr lvl="1"/>
            <a:r>
              <a:rPr lang="en-US" sz="1600" dirty="0" smtClean="0"/>
              <a:t>It </a:t>
            </a:r>
            <a:r>
              <a:rPr lang="en-US" sz="1600" dirty="0"/>
              <a:t>was formerly known as the Computer and </a:t>
            </a:r>
            <a:r>
              <a:rPr lang="en-US" sz="1600" dirty="0" smtClean="0"/>
              <a:t>Business </a:t>
            </a:r>
            <a:r>
              <a:rPr lang="en-IN" sz="1600" dirty="0" smtClean="0"/>
              <a:t>Equipment </a:t>
            </a:r>
            <a:r>
              <a:rPr lang="en-IN" sz="1600" dirty="0"/>
              <a:t>Manufacturers Association (CBEMA).</a:t>
            </a:r>
            <a:endParaRPr lang="en-IN" sz="3200"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1931288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2000" b="1" dirty="0"/>
              <a:t>National Committee for Information Technology (NCITS) </a:t>
            </a:r>
            <a:endParaRPr lang="en-US" sz="2000" b="1" dirty="0" smtClean="0"/>
          </a:p>
          <a:p>
            <a:pPr lvl="1"/>
            <a:r>
              <a:rPr lang="en-US" sz="1800" dirty="0" smtClean="0"/>
              <a:t>NCITS </a:t>
            </a:r>
            <a:r>
              <a:rPr lang="en-US" sz="1800" dirty="0"/>
              <a:t>is </a:t>
            </a:r>
            <a:r>
              <a:rPr lang="en-US" sz="1800" dirty="0" smtClean="0"/>
              <a:t>a committee </a:t>
            </a:r>
            <a:r>
              <a:rPr lang="en-US" sz="1800" dirty="0"/>
              <a:t>established by the ITIC to develop and maintain standards related </a:t>
            </a:r>
            <a:r>
              <a:rPr lang="en-US" sz="1800" dirty="0" smtClean="0"/>
              <a:t>to the </a:t>
            </a:r>
            <a:r>
              <a:rPr lang="en-US" sz="1800" dirty="0"/>
              <a:t>information-technology world. </a:t>
            </a:r>
            <a:endParaRPr lang="en-US" sz="1800" dirty="0" smtClean="0"/>
          </a:p>
          <a:p>
            <a:pPr lvl="1"/>
            <a:r>
              <a:rPr lang="en-US" sz="1800" dirty="0" smtClean="0"/>
              <a:t>NCITS </a:t>
            </a:r>
            <a:r>
              <a:rPr lang="en-US" sz="1800" dirty="0"/>
              <a:t>was formerly known by the </a:t>
            </a:r>
            <a:r>
              <a:rPr lang="en-US" sz="1800" dirty="0" smtClean="0"/>
              <a:t>name Accredited </a:t>
            </a:r>
            <a:r>
              <a:rPr lang="en-US" sz="1800" dirty="0"/>
              <a:t>Standards Committee X3, Information Technology, or </a:t>
            </a:r>
            <a:r>
              <a:rPr lang="en-US" sz="1800" dirty="0" smtClean="0"/>
              <a:t>more commonly</a:t>
            </a:r>
            <a:r>
              <a:rPr lang="en-US" sz="1800" dirty="0"/>
              <a:t>, just X3. </a:t>
            </a:r>
            <a:endParaRPr lang="en-US" sz="1800" dirty="0" smtClean="0"/>
          </a:p>
          <a:p>
            <a:pPr lvl="1"/>
            <a:r>
              <a:rPr lang="en-US" sz="1800" dirty="0" smtClean="0"/>
              <a:t>It </a:t>
            </a:r>
            <a:r>
              <a:rPr lang="en-US" sz="1800" dirty="0"/>
              <a:t>maintains several subcommittees that develop </a:t>
            </a:r>
            <a:r>
              <a:rPr lang="en-US" sz="1800" dirty="0" smtClean="0"/>
              <a:t>and maintain </a:t>
            </a:r>
            <a:r>
              <a:rPr lang="en-US" sz="1800" dirty="0"/>
              <a:t>standards for various technical subjects.</a:t>
            </a:r>
          </a:p>
          <a:p>
            <a:pPr marL="0" indent="0">
              <a:buNone/>
            </a:pPr>
            <a:r>
              <a:rPr lang="en-US" sz="2000" b="1" dirty="0"/>
              <a:t>Institute of Electrical and Electronics Engineers (IEEE) </a:t>
            </a:r>
            <a:endParaRPr lang="en-US" sz="2000" b="1" dirty="0" smtClean="0"/>
          </a:p>
          <a:p>
            <a:pPr lvl="1"/>
            <a:r>
              <a:rPr lang="en-US" sz="1800" dirty="0" smtClean="0"/>
              <a:t>The IEEE is </a:t>
            </a:r>
            <a:r>
              <a:rPr lang="en-US" sz="1800" dirty="0"/>
              <a:t>a well-known professional organization for </a:t>
            </a:r>
            <a:r>
              <a:rPr lang="en-US" sz="1800" dirty="0" smtClean="0"/>
              <a:t>those in </a:t>
            </a:r>
            <a:r>
              <a:rPr lang="en-US" sz="1800" dirty="0"/>
              <a:t>the electrical or electronics fields, including computers and networking.</a:t>
            </a:r>
          </a:p>
          <a:p>
            <a:pPr lvl="1"/>
            <a:r>
              <a:rPr lang="en-US" sz="1800" dirty="0"/>
              <a:t>IEEE's main claim to fame in the networking industry is the IEEE 802 </a:t>
            </a:r>
            <a:r>
              <a:rPr lang="en-US" sz="1800" dirty="0" smtClean="0"/>
              <a:t>Project, which </a:t>
            </a:r>
            <a:r>
              <a:rPr lang="en-US" sz="1800" dirty="0"/>
              <a:t>encompasses many popular networking technologies, including Ethernet.</a:t>
            </a:r>
          </a:p>
          <a:p>
            <a:pPr marL="0" indent="0">
              <a:buNone/>
            </a:pPr>
            <a:r>
              <a:rPr lang="en-US" sz="2000" b="1" dirty="0"/>
              <a:t>Electronic Industries Alliance (EIA) </a:t>
            </a:r>
            <a:endParaRPr lang="en-US" sz="2000" b="1" dirty="0" smtClean="0"/>
          </a:p>
          <a:p>
            <a:pPr lvl="1"/>
            <a:r>
              <a:rPr lang="en-US" sz="1800" dirty="0" smtClean="0"/>
              <a:t>The </a:t>
            </a:r>
            <a:r>
              <a:rPr lang="en-US" sz="1800" dirty="0"/>
              <a:t>EIA is an international </a:t>
            </a:r>
            <a:r>
              <a:rPr lang="en-US" sz="1800" dirty="0" smtClean="0"/>
              <a:t>industry association </a:t>
            </a:r>
            <a:r>
              <a:rPr lang="en-US" sz="1800" dirty="0"/>
              <a:t>that is best known for publishing electrical wiring and </a:t>
            </a:r>
            <a:r>
              <a:rPr lang="en-US" sz="1800" dirty="0" smtClean="0"/>
              <a:t>transmission </a:t>
            </a:r>
            <a:r>
              <a:rPr lang="en-IN" sz="1800" dirty="0" smtClean="0"/>
              <a:t>standards</a:t>
            </a:r>
            <a:r>
              <a:rPr lang="en-IN" sz="1800" dirty="0"/>
              <a:t>.</a:t>
            </a:r>
            <a:endParaRPr lang="en-IN" sz="2800"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936427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2000" b="1" dirty="0"/>
              <a:t>Telecommunications Industry Association (TIA) </a:t>
            </a:r>
            <a:endParaRPr lang="en-US" sz="2000" b="1" dirty="0" smtClean="0"/>
          </a:p>
          <a:p>
            <a:pPr lvl="1"/>
            <a:r>
              <a:rPr lang="en-US" sz="1800" dirty="0" smtClean="0"/>
              <a:t>The </a:t>
            </a:r>
            <a:r>
              <a:rPr lang="en-US" sz="1800" dirty="0"/>
              <a:t>TIA is </a:t>
            </a:r>
            <a:r>
              <a:rPr lang="en-US" sz="1800" dirty="0" smtClean="0"/>
              <a:t>the communications </a:t>
            </a:r>
            <a:r>
              <a:rPr lang="en-US" sz="1800" dirty="0"/>
              <a:t>sector of the EIA, and it is responsible for </a:t>
            </a:r>
            <a:r>
              <a:rPr lang="en-US" sz="1800" dirty="0" smtClean="0"/>
              <a:t>developing communications </a:t>
            </a:r>
            <a:r>
              <a:rPr lang="en-US" sz="1800" dirty="0"/>
              <a:t>standards. </a:t>
            </a:r>
            <a:endParaRPr lang="en-US" sz="1800" dirty="0" smtClean="0"/>
          </a:p>
          <a:p>
            <a:pPr lvl="1"/>
            <a:r>
              <a:rPr lang="en-US" sz="1800" dirty="0" smtClean="0"/>
              <a:t>Since </a:t>
            </a:r>
            <a:r>
              <a:rPr lang="en-US" sz="1800" dirty="0"/>
              <a:t>communications, wiring, and transmission </a:t>
            </a:r>
            <a:r>
              <a:rPr lang="en-US" sz="1800" dirty="0" smtClean="0"/>
              <a:t>are all </a:t>
            </a:r>
            <a:r>
              <a:rPr lang="en-US" sz="1800" dirty="0"/>
              <a:t>related, and since the TIA and EIA organizations are also related, </a:t>
            </a:r>
            <a:r>
              <a:rPr lang="en-US" sz="1800" dirty="0" smtClean="0"/>
              <a:t>standards produced </a:t>
            </a:r>
            <a:r>
              <a:rPr lang="en-US" sz="1800" dirty="0"/>
              <a:t>by the EIA or TIA are often labeled with the combined </a:t>
            </a:r>
            <a:r>
              <a:rPr lang="en-US" sz="1800" dirty="0" smtClean="0"/>
              <a:t>prefixes </a:t>
            </a:r>
            <a:r>
              <a:rPr lang="en-IN" sz="1800" dirty="0" smtClean="0"/>
              <a:t>EIA/TIA </a:t>
            </a:r>
            <a:r>
              <a:rPr lang="en-IN" sz="1800" dirty="0"/>
              <a:t>or TIA/EIA.</a:t>
            </a:r>
          </a:p>
          <a:p>
            <a:pPr marL="0" indent="0">
              <a:buNone/>
            </a:pPr>
            <a:r>
              <a:rPr lang="en-IN" sz="2000" b="1" dirty="0"/>
              <a:t>International Telecommunication </a:t>
            </a:r>
            <a:r>
              <a:rPr lang="en-IN" sz="2000" b="1" dirty="0" smtClean="0"/>
              <a:t>Union—Telecommunication </a:t>
            </a:r>
            <a:r>
              <a:rPr lang="en-US" sz="2000" b="1" dirty="0" smtClean="0"/>
              <a:t>Standardization </a:t>
            </a:r>
            <a:r>
              <a:rPr lang="en-US" sz="2000" b="1" dirty="0"/>
              <a:t>Sector (ITU-T) </a:t>
            </a:r>
            <a:endParaRPr lang="en-US" sz="2000" b="1" dirty="0" smtClean="0"/>
          </a:p>
          <a:p>
            <a:pPr lvl="1"/>
            <a:r>
              <a:rPr lang="en-US" sz="1800" dirty="0" smtClean="0"/>
              <a:t>ITU-T </a:t>
            </a:r>
            <a:r>
              <a:rPr lang="en-US" sz="1800" dirty="0"/>
              <a:t>is another large international body </a:t>
            </a:r>
            <a:r>
              <a:rPr lang="en-US" sz="1800" dirty="0" smtClean="0"/>
              <a:t>that develops </a:t>
            </a:r>
            <a:r>
              <a:rPr lang="en-US" sz="1800" dirty="0"/>
              <a:t>standards for the telecommunications industry. </a:t>
            </a:r>
            <a:endParaRPr lang="en-US" sz="1800" dirty="0" smtClean="0"/>
          </a:p>
          <a:p>
            <a:pPr lvl="1"/>
            <a:r>
              <a:rPr lang="en-US" sz="1800" dirty="0" smtClean="0"/>
              <a:t>The </a:t>
            </a:r>
            <a:r>
              <a:rPr lang="en-US" sz="1800" dirty="0"/>
              <a:t>ITU-T </a:t>
            </a:r>
            <a:r>
              <a:rPr lang="en-US" sz="1800" dirty="0" smtClean="0"/>
              <a:t>was formerly </a:t>
            </a:r>
            <a:r>
              <a:rPr lang="en-US" sz="1800" dirty="0"/>
              <a:t>named the International Telephone and Telegraph </a:t>
            </a:r>
            <a:r>
              <a:rPr lang="en-US" sz="1800" dirty="0" smtClean="0"/>
              <a:t>Consultative </a:t>
            </a:r>
          </a:p>
          <a:p>
            <a:pPr marL="0" indent="0">
              <a:buNone/>
            </a:pPr>
            <a:r>
              <a:rPr lang="en-IN" sz="2000" b="1" dirty="0" smtClean="0"/>
              <a:t>European </a:t>
            </a:r>
            <a:r>
              <a:rPr lang="en-IN" sz="2000" b="1" dirty="0"/>
              <a:t>Telecommunications Standards Institute (ETSI) </a:t>
            </a:r>
            <a:endParaRPr lang="en-IN" sz="2000" b="1" dirty="0" smtClean="0"/>
          </a:p>
          <a:p>
            <a:pPr lvl="1"/>
            <a:r>
              <a:rPr lang="en-IN" sz="1800" dirty="0" smtClean="0"/>
              <a:t>An organization </a:t>
            </a:r>
            <a:r>
              <a:rPr lang="en-US" sz="1800" dirty="0" smtClean="0"/>
              <a:t>with </a:t>
            </a:r>
            <a:r>
              <a:rPr lang="en-US" sz="1800" dirty="0"/>
              <a:t>members from dozens of countries both within and outside Europe that </a:t>
            </a:r>
            <a:r>
              <a:rPr lang="en-US" sz="1800" dirty="0" smtClean="0"/>
              <a:t>is dedicated </a:t>
            </a:r>
            <a:r>
              <a:rPr lang="en-US" sz="1800" dirty="0"/>
              <a:t>to developing telecommunications standards for the European </a:t>
            </a:r>
            <a:r>
              <a:rPr lang="en-US" sz="1800" dirty="0" smtClean="0"/>
              <a:t>market</a:t>
            </a:r>
          </a:p>
          <a:p>
            <a:pPr lvl="1"/>
            <a:r>
              <a:rPr lang="en-US" sz="1800" dirty="0"/>
              <a:t>ETSI is known for, among other things, regulating the use </a:t>
            </a:r>
            <a:r>
              <a:rPr lang="en-US" sz="1800" dirty="0" smtClean="0"/>
              <a:t>of radio </a:t>
            </a:r>
            <a:r>
              <a:rPr lang="en-US" sz="1800" dirty="0"/>
              <a:t>bandwidth in Europe and developing standards such as </a:t>
            </a:r>
            <a:r>
              <a:rPr lang="en-US" sz="1800" dirty="0" err="1"/>
              <a:t>HiperLAN</a:t>
            </a:r>
            <a:r>
              <a:rPr lang="en-US" sz="1800" dirty="0"/>
              <a:t>.</a:t>
            </a:r>
            <a:endParaRPr lang="en-IN" sz="3200" b="1" u="sng"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166307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2000" b="1" dirty="0" smtClean="0"/>
              <a:t>ISO</a:t>
            </a:r>
          </a:p>
          <a:p>
            <a:r>
              <a:rPr lang="en-US" sz="2000" dirty="0" smtClean="0"/>
              <a:t>ISO </a:t>
            </a:r>
            <a:r>
              <a:rPr lang="en-US" sz="2000" dirty="0"/>
              <a:t>(the International Organization for Standardization) and IEC (the International </a:t>
            </a:r>
            <a:r>
              <a:rPr lang="en-US" sz="2000" dirty="0" err="1"/>
              <a:t>Electrotechnical</a:t>
            </a:r>
            <a:r>
              <a:rPr lang="en-US" sz="2000" dirty="0"/>
              <a:t> Commission) form the specialized system for worldwide standardization. </a:t>
            </a:r>
            <a:endParaRPr lang="en-US" sz="2000" dirty="0" smtClean="0"/>
          </a:p>
          <a:p>
            <a:r>
              <a:rPr lang="en-US" sz="2000" dirty="0" smtClean="0"/>
              <a:t>National </a:t>
            </a:r>
            <a:r>
              <a:rPr lang="en-US" sz="2000" dirty="0"/>
              <a:t>bodies that are members of ISO or IEC participate in the development of International Standards through technical committees established by the respective organization to deal with particular fields of technical activity. </a:t>
            </a:r>
            <a:endParaRPr lang="en-US" sz="2000" dirty="0" smtClean="0"/>
          </a:p>
          <a:p>
            <a:r>
              <a:rPr lang="en-US" sz="2000" dirty="0" smtClean="0"/>
              <a:t>ISO </a:t>
            </a:r>
            <a:r>
              <a:rPr lang="en-US" sz="2000" dirty="0"/>
              <a:t>and IEC technical committees collaborate in fields of mutual interest. </a:t>
            </a:r>
            <a:endParaRPr lang="en-US" sz="2000" dirty="0" smtClean="0"/>
          </a:p>
          <a:p>
            <a:r>
              <a:rPr lang="en-US" sz="2000" dirty="0" smtClean="0"/>
              <a:t>Other </a:t>
            </a:r>
            <a:r>
              <a:rPr lang="en-US" sz="2000" dirty="0"/>
              <a:t>international organizations, governmental and non-governmental, in liaison with ISO and IEC, also take part in the work. </a:t>
            </a:r>
            <a:endParaRPr lang="en-US" sz="2000" dirty="0" smtClean="0"/>
          </a:p>
          <a:p>
            <a:r>
              <a:rPr lang="en-US" sz="2000" dirty="0" smtClean="0"/>
              <a:t>In </a:t>
            </a:r>
            <a:r>
              <a:rPr lang="en-US" sz="2000" dirty="0"/>
              <a:t>the field of information technology, ISO and IEC have established a joint technical committee, ISO/IEC JTC 1.</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8181410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4110135" cy="4799200"/>
          </a:xfrm>
        </p:spPr>
        <p:txBody>
          <a:bodyPr>
            <a:noAutofit/>
          </a:bodyPr>
          <a:lstStyle/>
          <a:p>
            <a:pPr marL="0" indent="0">
              <a:buNone/>
            </a:pPr>
            <a:r>
              <a:rPr lang="en-US" sz="2000" b="1" dirty="0"/>
              <a:t>ISO -ISO/IEC 27033</a:t>
            </a:r>
            <a:endParaRPr lang="en-US" sz="2000" b="1" dirty="0" smtClean="0"/>
          </a:p>
          <a:p>
            <a:r>
              <a:rPr lang="en-US" sz="2000" dirty="0"/>
              <a:t> the majority of both commercial and government organizations have their information systems connected by </a:t>
            </a:r>
            <a:r>
              <a:rPr lang="en-US" sz="2000" dirty="0" smtClean="0"/>
              <a:t>networks </a:t>
            </a:r>
            <a:r>
              <a:rPr lang="en-US" sz="2000" dirty="0"/>
              <a:t>with the network connections being one or more of the following</a:t>
            </a:r>
            <a:r>
              <a:rPr lang="en-US" sz="2000" dirty="0" smtClean="0"/>
              <a:t>:</a:t>
            </a:r>
          </a:p>
          <a:p>
            <a:pPr marL="0" indent="0">
              <a:buNone/>
            </a:pPr>
            <a:r>
              <a:rPr lang="en-US" sz="2000" dirty="0" smtClean="0"/>
              <a:t>— </a:t>
            </a:r>
            <a:r>
              <a:rPr lang="en-US" sz="2000" dirty="0"/>
              <a:t>within the organization, </a:t>
            </a:r>
            <a:endParaRPr lang="en-US" sz="2000" dirty="0" smtClean="0"/>
          </a:p>
          <a:p>
            <a:pPr marL="0" indent="0">
              <a:buNone/>
            </a:pPr>
            <a:r>
              <a:rPr lang="en-US" sz="2000" dirty="0" smtClean="0"/>
              <a:t>— </a:t>
            </a:r>
            <a:r>
              <a:rPr lang="en-US" sz="2000" dirty="0"/>
              <a:t>between different organizations, </a:t>
            </a:r>
            <a:endParaRPr lang="en-US" sz="2000" dirty="0" smtClean="0"/>
          </a:p>
          <a:p>
            <a:pPr marL="0" indent="0">
              <a:buNone/>
            </a:pPr>
            <a:r>
              <a:rPr lang="en-US" sz="2000" dirty="0" smtClean="0"/>
              <a:t>— </a:t>
            </a:r>
            <a:r>
              <a:rPr lang="en-US" sz="2000" dirty="0"/>
              <a:t>between the organization and the general public</a:t>
            </a:r>
            <a:r>
              <a:rPr lang="en-US" sz="2000" dirty="0" smtClean="0"/>
              <a:t>.</a:t>
            </a:r>
          </a:p>
          <a:p>
            <a:pPr marL="0" indent="0">
              <a:buNone/>
            </a:pP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pic>
        <p:nvPicPr>
          <p:cNvPr id="2" name="Picture 1"/>
          <p:cNvPicPr>
            <a:picLocks noChangeAspect="1"/>
          </p:cNvPicPr>
          <p:nvPr/>
        </p:nvPicPr>
        <p:blipFill>
          <a:blip r:embed="rId4"/>
          <a:stretch>
            <a:fillRect/>
          </a:stretch>
        </p:blipFill>
        <p:spPr>
          <a:xfrm>
            <a:off x="4888317" y="1530220"/>
            <a:ext cx="6950042" cy="4808637"/>
          </a:xfrm>
          <a:prstGeom prst="rect">
            <a:avLst/>
          </a:prstGeom>
        </p:spPr>
      </p:pic>
    </p:spTree>
    <p:extLst>
      <p:ext uri="{BB962C8B-B14F-4D97-AF65-F5344CB8AC3E}">
        <p14:creationId xmlns:p14="http://schemas.microsoft.com/office/powerpoint/2010/main" val="861821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1800" b="1" dirty="0" smtClean="0"/>
              <a:t>ISO</a:t>
            </a:r>
            <a:r>
              <a:rPr lang="en-US" sz="1800" b="1" dirty="0"/>
              <a:t>-ISO/IEC </a:t>
            </a:r>
            <a:r>
              <a:rPr lang="en-US" sz="1800" b="1" dirty="0" smtClean="0"/>
              <a:t>27033</a:t>
            </a:r>
          </a:p>
          <a:p>
            <a:r>
              <a:rPr lang="en-US" sz="1800" dirty="0"/>
              <a:t>with the rapid developments in publicly available network technology (in particular with the Internet) offering significant business opportunities, organizations are increasingly conducting electronic business on a global scale and providing online public services</a:t>
            </a:r>
            <a:r>
              <a:rPr lang="en-US" sz="1800" dirty="0" smtClean="0"/>
              <a:t>.</a:t>
            </a:r>
          </a:p>
          <a:p>
            <a:r>
              <a:rPr lang="en-US" sz="1800" dirty="0"/>
              <a:t>The opportunities include the provision of lower cost data communications, using the Internet simply as a global connection medium, through to more </a:t>
            </a:r>
            <a:r>
              <a:rPr lang="en-US" sz="1800" dirty="0" smtClean="0"/>
              <a:t>sophisticated services </a:t>
            </a:r>
            <a:r>
              <a:rPr lang="en-US" sz="1800" dirty="0"/>
              <a:t>provided by Internet service providers (ISPs). </a:t>
            </a:r>
            <a:endParaRPr lang="en-US" sz="1800" dirty="0" smtClean="0"/>
          </a:p>
          <a:p>
            <a:r>
              <a:rPr lang="en-US" sz="1800" dirty="0" smtClean="0"/>
              <a:t>This </a:t>
            </a:r>
            <a:r>
              <a:rPr lang="en-US" sz="1800" dirty="0"/>
              <a:t>can mean the use of relatively low cost local attachment points at each end of a circuit to full scale online electronic trading and service delivery systems, using web-based applications and services. </a:t>
            </a:r>
            <a:endParaRPr lang="en-US" sz="1800" dirty="0" smtClean="0"/>
          </a:p>
          <a:p>
            <a:r>
              <a:rPr lang="en-US" sz="1800" dirty="0"/>
              <a:t> Additionally, the new technology (including the integration of data, voice and video) increases the opportunities for remote working (also known as “teleworking” or “telecommuting”) that enable personnel to operate away from their homework base for significant periods of time. </a:t>
            </a:r>
            <a:endParaRPr lang="en-US" sz="1800" dirty="0" smtClean="0"/>
          </a:p>
          <a:p>
            <a:r>
              <a:rPr lang="en-US" sz="1800" dirty="0" smtClean="0"/>
              <a:t>They </a:t>
            </a:r>
            <a:r>
              <a:rPr lang="en-US" sz="1800" dirty="0"/>
              <a:t>are able to keep in contact through the use of remote facilities to access organization and community networks and related business support information and services.</a:t>
            </a: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389169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1800" b="1" dirty="0" smtClean="0"/>
              <a:t>ISO</a:t>
            </a:r>
            <a:r>
              <a:rPr lang="en-US" sz="1800" b="1" dirty="0"/>
              <a:t>-ISO/IEC </a:t>
            </a:r>
            <a:r>
              <a:rPr lang="en-US" sz="1800" b="1" dirty="0" smtClean="0"/>
              <a:t>27033</a:t>
            </a:r>
          </a:p>
          <a:p>
            <a:r>
              <a:rPr lang="en-US" sz="1800" dirty="0"/>
              <a:t>whilst this environment does facilitate significant business benefits, there are new security risks to be managed. </a:t>
            </a:r>
            <a:endParaRPr lang="en-US" sz="1800" dirty="0" smtClean="0"/>
          </a:p>
          <a:p>
            <a:r>
              <a:rPr lang="en-US" sz="1800" dirty="0" smtClean="0"/>
              <a:t>With </a:t>
            </a:r>
            <a:r>
              <a:rPr lang="en-US" sz="1800" dirty="0"/>
              <a:t>organizations relying heavily on the use of information and associated networks to conduct their business, the loss of confidentiality, integrity, and availability of information and services could have significant adverse impacts on business operations. </a:t>
            </a:r>
            <a:endParaRPr lang="en-US" sz="1800" dirty="0" smtClean="0"/>
          </a:p>
          <a:p>
            <a:r>
              <a:rPr lang="en-US" sz="1800" dirty="0"/>
              <a:t> implementing and maintaining adequate network security is absolutely critical to the success of any organization’s business operations</a:t>
            </a:r>
            <a:r>
              <a:rPr lang="en-US" sz="1800" dirty="0" smtClean="0"/>
              <a:t>.</a:t>
            </a:r>
          </a:p>
          <a:p>
            <a:r>
              <a:rPr lang="en-US" sz="1800" dirty="0"/>
              <a:t>In this context, the telecommunications and information technology industries are seeking </a:t>
            </a:r>
            <a:r>
              <a:rPr lang="en-US" sz="1800" dirty="0" smtClean="0"/>
              <a:t>cost effective </a:t>
            </a:r>
            <a:r>
              <a:rPr lang="en-US" sz="1800" dirty="0"/>
              <a:t>comprehensive security solutions, aimed at protecting networks against malicious attacks and inadvertent incorrect actions, and meeting the business requirements for confidentiality, integrity, and availability of information and services. </a:t>
            </a:r>
            <a:endParaRPr lang="en-US" sz="1800" dirty="0" smtClean="0"/>
          </a:p>
          <a:p>
            <a:r>
              <a:rPr lang="en-US" sz="1800" dirty="0" smtClean="0"/>
              <a:t>Securing </a:t>
            </a:r>
            <a:r>
              <a:rPr lang="en-US" sz="1800" dirty="0"/>
              <a:t>a network is also essential for maintaining the accuracy of billing or usage information as appropriate. Security capabilities in products are crucial to overall network security (including applications and services).</a:t>
            </a: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286509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1800" b="1" dirty="0" smtClean="0"/>
              <a:t>ISO</a:t>
            </a:r>
            <a:r>
              <a:rPr lang="en-US" sz="1800" b="1" dirty="0"/>
              <a:t>-ISO/IEC </a:t>
            </a:r>
            <a:r>
              <a:rPr lang="en-US" sz="1800" b="1" dirty="0" smtClean="0"/>
              <a:t>27033</a:t>
            </a:r>
          </a:p>
          <a:p>
            <a:r>
              <a:rPr lang="en-US" sz="1800" dirty="0"/>
              <a:t>The purpose of this International Standard is to provide detailed guidance on the security aspects of the management, operation and use of information system networks, and their inter-connections. </a:t>
            </a:r>
            <a:endParaRPr lang="en-US" sz="1800" dirty="0" smtClean="0"/>
          </a:p>
          <a:p>
            <a:r>
              <a:rPr lang="en-US" sz="1800" dirty="0" smtClean="0"/>
              <a:t>Those </a:t>
            </a:r>
            <a:r>
              <a:rPr lang="en-US" sz="1800" dirty="0"/>
              <a:t>individuals within an organization that are responsible for information security in general, and network security in particular, should be able to adapt the material in this International Standard to meet their specific requirements. </a:t>
            </a:r>
            <a:endParaRPr lang="en-US" sz="1800" dirty="0" smtClean="0"/>
          </a:p>
          <a:p>
            <a:r>
              <a:rPr lang="en-US" sz="1800" dirty="0"/>
              <a:t> Its main objectives are as follows. </a:t>
            </a:r>
            <a:endParaRPr lang="en-US" sz="1800" dirty="0" smtClean="0"/>
          </a:p>
          <a:p>
            <a:pPr marL="0" indent="0">
              <a:buNone/>
            </a:pPr>
            <a:r>
              <a:rPr lang="en-US" sz="1800" dirty="0" smtClean="0"/>
              <a:t>— </a:t>
            </a:r>
            <a:r>
              <a:rPr lang="en-US" sz="1800" dirty="0"/>
              <a:t>ISO/IEC 27033-1, to define and describe the concepts associated with, and provide management guidance on, network security. This includes the provision of an overview of network security and related definitions, and guidance on how to identify and </a:t>
            </a:r>
            <a:r>
              <a:rPr lang="en-US" sz="1800" dirty="0" err="1"/>
              <a:t>analyse</a:t>
            </a:r>
            <a:r>
              <a:rPr lang="en-US" sz="1800" dirty="0"/>
              <a:t> network security risks and then define network security requirements. It also introduces how to achieve good quality technical security architectures, and the risk, design and control aspects associated with typical network scenarios and network “technology” areas</a:t>
            </a: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8173029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1800" b="1" dirty="0" smtClean="0"/>
              <a:t>ISO</a:t>
            </a:r>
            <a:r>
              <a:rPr lang="en-US" sz="1800" b="1" dirty="0"/>
              <a:t>-ISO/IEC </a:t>
            </a:r>
            <a:r>
              <a:rPr lang="en-US" sz="1800" b="1" dirty="0" smtClean="0"/>
              <a:t>27033</a:t>
            </a:r>
          </a:p>
          <a:p>
            <a:pPr marL="0" indent="0">
              <a:buNone/>
            </a:pPr>
            <a:r>
              <a:rPr lang="en-US" sz="1800" dirty="0"/>
              <a:t>— ISO/IEC 27033-2, to define how organizations should achieve quality network technical security architectures, designs and implementations that will ensure network security appropriate to their business environments, using a consistent approach to the planning, design and implementation of network security, as relevant, aided by the use of models/frameworks (in this context, a model/framework is used to outline a representation or description showing the structure and high level workings of a type of technical security architecture/design), and is relevant to all personnel who are involved in the planning, design and implementation of the architectural aspects of network </a:t>
            </a:r>
            <a:r>
              <a:rPr lang="en-US" sz="1800" dirty="0" smtClean="0"/>
              <a:t>security</a:t>
            </a:r>
          </a:p>
          <a:p>
            <a:pPr marL="0" indent="0">
              <a:buNone/>
            </a:pPr>
            <a:r>
              <a:rPr lang="en-US" sz="1800" dirty="0"/>
              <a:t>— ISO/IEC 27033-3, to define the specific risks, design techniques and control issues associated with typical network scenarios. It is relevant to all personnel who are involved in the planning, design and implementation of the architectural aspects of network security (for example, network architects and designers, network managers, and network security officers). </a:t>
            </a:r>
            <a:endParaRPr lang="en-US" sz="1800" dirty="0" smtClean="0"/>
          </a:p>
          <a:p>
            <a:pPr marL="0" indent="0">
              <a:buNone/>
            </a:pPr>
            <a:r>
              <a:rPr lang="en-US" sz="1800" dirty="0" smtClean="0"/>
              <a:t>— </a:t>
            </a:r>
            <a:r>
              <a:rPr lang="en-US" sz="1800" dirty="0"/>
              <a:t>ISO/IEC 27033-4, to define the specific risks, design techniques and control issues for securing information flows between networks using security gateways. It is relevant to all personnel who are involved in the detailed planning, design and implementation of security gateways (for example, network architects and designers, network managers, and network security officers). </a:t>
            </a: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503369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670180"/>
            <a:ext cx="10820400" cy="4799200"/>
          </a:xfrm>
        </p:spPr>
        <p:txBody>
          <a:bodyPr>
            <a:noAutofit/>
          </a:bodyPr>
          <a:lstStyle/>
          <a:p>
            <a:pPr marL="0" indent="0">
              <a:buNone/>
            </a:pPr>
            <a:r>
              <a:rPr lang="en-US" sz="1800" b="1" dirty="0" smtClean="0"/>
              <a:t>ISO</a:t>
            </a:r>
            <a:r>
              <a:rPr lang="en-US" sz="1800" b="1" dirty="0"/>
              <a:t>-ISO/IEC </a:t>
            </a:r>
            <a:r>
              <a:rPr lang="en-US" sz="1800" b="1" dirty="0" smtClean="0"/>
              <a:t>27033</a:t>
            </a:r>
          </a:p>
          <a:p>
            <a:pPr marL="0" indent="0">
              <a:buNone/>
            </a:pPr>
            <a:r>
              <a:rPr lang="en-US" sz="1800" dirty="0"/>
              <a:t>— ISO/IEC 27033-5, to define the specific risks, design techniques and control issues for securing connections that are established using Virtual Private Networks (VPNs). It is relevant to all personnel who are involved in the detailed planning, design and implementation of VPN security (for example, network architects and designers, network managers, and network security officers</a:t>
            </a:r>
            <a:r>
              <a:rPr lang="en-US" sz="1800" dirty="0" smtClean="0"/>
              <a:t>).</a:t>
            </a:r>
          </a:p>
          <a:p>
            <a:pPr marL="0" indent="0">
              <a:buNone/>
            </a:pPr>
            <a:r>
              <a:rPr lang="en-US" sz="1800" dirty="0"/>
              <a:t>— ISO/IEC 27033-6, to define the specific risks, design techniques and control issues for securing IP wireless networks. It is relevant to all personnel who are involved in the detailed planning, design and implementation of security for wireless networks (for example, network architects and designers, network managers, and network security officers</a:t>
            </a:r>
            <a:r>
              <a:rPr lang="en-US" sz="1800" dirty="0" smtClean="0"/>
              <a:t>).</a:t>
            </a:r>
          </a:p>
          <a:p>
            <a:pPr marL="0" indent="0">
              <a:buNone/>
            </a:pPr>
            <a:endParaRPr lang="en-US"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907374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300" y="884107"/>
            <a:ext cx="8610600" cy="646113"/>
          </a:xfrm>
        </p:spPr>
        <p:txBody>
          <a:bodyPr/>
          <a:lstStyle/>
          <a:p>
            <a:r>
              <a:rPr lang="en-IN" b="1" dirty="0"/>
              <a:t>What Is Networking?</a:t>
            </a:r>
            <a:endParaRPr lang="en-IN" dirty="0"/>
          </a:p>
        </p:txBody>
      </p:sp>
      <p:sp>
        <p:nvSpPr>
          <p:cNvPr id="5" name="Content Placeholder 4"/>
          <p:cNvSpPr>
            <a:spLocks noGrp="1"/>
          </p:cNvSpPr>
          <p:nvPr>
            <p:ph idx="1"/>
          </p:nvPr>
        </p:nvSpPr>
        <p:spPr>
          <a:xfrm>
            <a:off x="685800" y="1670180"/>
            <a:ext cx="10820400" cy="4548506"/>
          </a:xfrm>
        </p:spPr>
        <p:txBody>
          <a:bodyPr>
            <a:normAutofit/>
          </a:bodyPr>
          <a:lstStyle/>
          <a:p>
            <a:r>
              <a:rPr lang="en-US" dirty="0"/>
              <a:t>Individualized PCs took away that advantage. </a:t>
            </a:r>
            <a:endParaRPr lang="en-US" dirty="0" smtClean="0"/>
          </a:p>
          <a:p>
            <a:r>
              <a:rPr lang="en-US" dirty="0" smtClean="0"/>
              <a:t>Networking </a:t>
            </a:r>
            <a:r>
              <a:rPr lang="en-US" dirty="0"/>
              <a:t>attempts to </a:t>
            </a:r>
            <a:r>
              <a:rPr lang="en-US" dirty="0" smtClean="0"/>
              <a:t>move computing </a:t>
            </a:r>
            <a:r>
              <a:rPr lang="en-US" dirty="0"/>
              <a:t>to a middle ground. It provides PC users with the best of both </a:t>
            </a:r>
            <a:r>
              <a:rPr lang="en-US" dirty="0" smtClean="0"/>
              <a:t>worlds: the </a:t>
            </a:r>
            <a:r>
              <a:rPr lang="en-US" dirty="0"/>
              <a:t>independence and flexibility of personal computers, and the connectivity </a:t>
            </a:r>
            <a:r>
              <a:rPr lang="en-US" dirty="0" smtClean="0"/>
              <a:t>and resource </a:t>
            </a:r>
            <a:r>
              <a:rPr lang="en-US" dirty="0"/>
              <a:t>sharing of mainframes. </a:t>
            </a:r>
            <a:endParaRPr lang="en-US" dirty="0" smtClean="0"/>
          </a:p>
          <a:p>
            <a:r>
              <a:rPr lang="en-US" dirty="0" smtClean="0"/>
              <a:t>In </a:t>
            </a:r>
            <a:r>
              <a:rPr lang="en-US" dirty="0"/>
              <a:t>fact, networking today is considered so </a:t>
            </a:r>
            <a:r>
              <a:rPr lang="en-US" dirty="0" smtClean="0"/>
              <a:t>vital that </a:t>
            </a:r>
            <a:r>
              <a:rPr lang="en-US" dirty="0"/>
              <a:t>it's hard to conceive of an organization with two or more computers </a:t>
            </a:r>
            <a:r>
              <a:rPr lang="en-US" dirty="0" smtClean="0"/>
              <a:t>that would </a:t>
            </a:r>
            <a:r>
              <a:rPr lang="en-US" dirty="0"/>
              <a:t>not want to connect them together!</a:t>
            </a:r>
            <a:endParaRPr lang="en-I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888888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530220"/>
            <a:ext cx="4735286" cy="4939160"/>
          </a:xfrm>
        </p:spPr>
        <p:txBody>
          <a:bodyPr>
            <a:noAutofit/>
          </a:bodyPr>
          <a:lstStyle/>
          <a:p>
            <a:pPr marL="0" indent="0">
              <a:buNone/>
            </a:pPr>
            <a:r>
              <a:rPr lang="en-US" sz="1800" b="1" dirty="0" smtClean="0"/>
              <a:t>ISO</a:t>
            </a:r>
            <a:r>
              <a:rPr lang="en-US" sz="1800" b="1" dirty="0"/>
              <a:t>-ISO/IEC </a:t>
            </a:r>
            <a:r>
              <a:rPr lang="en-US" sz="1800" b="1" dirty="0" smtClean="0"/>
              <a:t>27033</a:t>
            </a:r>
          </a:p>
          <a:p>
            <a:pPr marL="0" indent="0">
              <a:buNone/>
            </a:pPr>
            <a:r>
              <a:rPr lang="en-IN" sz="1800" dirty="0"/>
              <a:t>Structure </a:t>
            </a:r>
            <a:endParaRPr lang="en-IN" sz="1800" dirty="0" smtClean="0"/>
          </a:p>
          <a:p>
            <a:r>
              <a:rPr lang="en-US" sz="1800" dirty="0"/>
              <a:t>for any organization starting from ‘scratch’, or conducting a major review of existing network(s), it should first use the content of Part 1 and then Part 2, but consulting as necessary and appropriate the information on security risks, design techniques and control issues contained in Parts 3 to 6.</a:t>
            </a:r>
            <a:endParaRPr lang="en-IN" sz="1800" dirty="0" smtClean="0"/>
          </a:p>
          <a:p>
            <a:r>
              <a:rPr lang="en-US" sz="1800" dirty="0"/>
              <a:t>For example, an organization is considering the implementation of a new network environment that includes use of IP convergence, security gateways and some use of wireless, as well as use of web hosting and the Internet (e.g. for email and outgoing online access).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pic>
        <p:nvPicPr>
          <p:cNvPr id="2" name="Picture 1"/>
          <p:cNvPicPr>
            <a:picLocks noChangeAspect="1"/>
          </p:cNvPicPr>
          <p:nvPr/>
        </p:nvPicPr>
        <p:blipFill rotWithShape="1">
          <a:blip r:embed="rId4"/>
          <a:srcRect b="7924"/>
          <a:stretch/>
        </p:blipFill>
        <p:spPr>
          <a:xfrm>
            <a:off x="5551945" y="2105327"/>
            <a:ext cx="6504761" cy="3928906"/>
          </a:xfrm>
          <a:prstGeom prst="rect">
            <a:avLst/>
          </a:prstGeom>
        </p:spPr>
      </p:pic>
    </p:spTree>
    <p:extLst>
      <p:ext uri="{BB962C8B-B14F-4D97-AF65-F5344CB8AC3E}">
        <p14:creationId xmlns:p14="http://schemas.microsoft.com/office/powerpoint/2010/main" val="1922778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11126755" cy="4939160"/>
          </a:xfrm>
        </p:spPr>
        <p:txBody>
          <a:bodyPr>
            <a:noAutofit/>
          </a:bodyPr>
          <a:lstStyle/>
          <a:p>
            <a:pPr marL="0" indent="0">
              <a:buNone/>
            </a:pPr>
            <a:r>
              <a:rPr lang="en-US" sz="1800" b="1" dirty="0" smtClean="0"/>
              <a:t>ISO</a:t>
            </a:r>
            <a:r>
              <a:rPr lang="en-US" sz="1800" b="1" dirty="0"/>
              <a:t>-ISO/IEC </a:t>
            </a:r>
            <a:r>
              <a:rPr lang="en-US" sz="1800" b="1" dirty="0" smtClean="0"/>
              <a:t>27033</a:t>
            </a:r>
          </a:p>
          <a:p>
            <a:pPr marL="0" indent="0">
              <a:buNone/>
            </a:pPr>
            <a:r>
              <a:rPr lang="en-US" sz="1800" dirty="0"/>
              <a:t>In using the processes described in Part 1 to determine the security risks to the new network environment, the organization would consult the risk related information from the other relevant Parts of ISO/IEC 27033, i.e. those Parts that define the specific security risks (as well as design techniques and control issues) relating to IP convergence, security gateways and some use of wireless, as well as use of web hosting and the Internet (e.g. for email and online access). </a:t>
            </a:r>
            <a:endParaRPr lang="en-US" sz="1800" dirty="0" smtClean="0"/>
          </a:p>
          <a:p>
            <a:pPr marL="0" indent="0">
              <a:buNone/>
            </a:pPr>
            <a:r>
              <a:rPr lang="en-US" sz="1800" dirty="0" smtClean="0"/>
              <a:t>In </a:t>
            </a:r>
            <a:r>
              <a:rPr lang="en-US" sz="1800" dirty="0"/>
              <a:t>using Part 2 to determine the network technical security architecture required, the organization would consult the information on design techniques and control issues from the other relevant Parts of ISO/IEC 27033, i.e. those that define the specific design techniques and control issues (as well as the security risks) - relating to IP convergence, security gateways and some use of wireless, as well as use of web hosting and the Internet (e.g. for email and online access</a:t>
            </a:r>
            <a:r>
              <a:rPr lang="en-US" sz="1800" dirty="0" smtClean="0"/>
              <a:t>).</a:t>
            </a:r>
          </a:p>
          <a:p>
            <a:pPr marL="0" indent="0">
              <a:buNone/>
            </a:pPr>
            <a:r>
              <a:rPr lang="en-US" sz="1800" dirty="0"/>
              <a:t>The structure of this standard comprises: </a:t>
            </a:r>
            <a:endParaRPr lang="en-US" sz="1800" dirty="0" smtClean="0"/>
          </a:p>
          <a:p>
            <a:pPr marL="0" indent="0">
              <a:buNone/>
            </a:pPr>
            <a:r>
              <a:rPr lang="en-US" sz="1800" dirty="0" smtClean="0"/>
              <a:t>— </a:t>
            </a:r>
            <a:r>
              <a:rPr lang="en-US" sz="1800" dirty="0"/>
              <a:t>an overview of the approach to network </a:t>
            </a:r>
            <a:r>
              <a:rPr lang="en-US" sz="1800" dirty="0" smtClean="0"/>
              <a:t>security</a:t>
            </a:r>
          </a:p>
          <a:p>
            <a:pPr marL="0" indent="0">
              <a:buNone/>
            </a:pPr>
            <a:r>
              <a:rPr lang="en-US" sz="1800" dirty="0"/>
              <a:t>— a summary of the process for identifying network related risks and preparing to identify security controls, i.e. establishing network security </a:t>
            </a:r>
            <a:r>
              <a:rPr lang="en-US" sz="1800" dirty="0" smtClean="0"/>
              <a:t>requirements</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39019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11126755" cy="4939160"/>
          </a:xfrm>
        </p:spPr>
        <p:txBody>
          <a:bodyPr>
            <a:noAutofit/>
          </a:bodyPr>
          <a:lstStyle/>
          <a:p>
            <a:pPr marL="0" indent="0">
              <a:buNone/>
            </a:pPr>
            <a:r>
              <a:rPr lang="en-US" sz="1800" b="1" dirty="0" smtClean="0"/>
              <a:t>ISO</a:t>
            </a:r>
            <a:r>
              <a:rPr lang="en-US" sz="1800" b="1" dirty="0"/>
              <a:t>-ISO/IEC </a:t>
            </a:r>
            <a:r>
              <a:rPr lang="en-US" sz="1800" b="1" dirty="0" smtClean="0"/>
              <a:t>27033</a:t>
            </a:r>
          </a:p>
          <a:p>
            <a:pPr marL="0" indent="0">
              <a:buNone/>
            </a:pPr>
            <a:r>
              <a:rPr lang="en-US" sz="1800" dirty="0"/>
              <a:t>— an overview of the controls that support network security technical architectures and their related technical controls, i.e. other controls (non-technical and technical) that are applicable not just to </a:t>
            </a:r>
            <a:r>
              <a:rPr lang="en-US" sz="1800" dirty="0" smtClean="0"/>
              <a:t>networks</a:t>
            </a:r>
          </a:p>
          <a:p>
            <a:pPr marL="0" indent="0">
              <a:buNone/>
            </a:pPr>
            <a:r>
              <a:rPr lang="en-US" sz="1800" dirty="0"/>
              <a:t>— an introduction to the achievement of quality technical security architectures that will ensure network security appropriate to organizations’ business environments, using a consistent approach to the planning for and design of network security, as relevant aided by the use of </a:t>
            </a:r>
            <a:r>
              <a:rPr lang="en-US" sz="1800" dirty="0" smtClean="0"/>
              <a:t>models/frameworks</a:t>
            </a:r>
          </a:p>
          <a:p>
            <a:pPr marL="0" indent="0">
              <a:buNone/>
            </a:pPr>
            <a:r>
              <a:rPr lang="en-US" sz="1800" dirty="0"/>
              <a:t>— an introduction to the specific risks, design, techniques and control issues associated with reference network scenarios </a:t>
            </a:r>
            <a:endParaRPr lang="en-US" sz="1800" dirty="0" smtClean="0"/>
          </a:p>
          <a:p>
            <a:pPr marL="0" indent="0">
              <a:buNone/>
            </a:pPr>
            <a:r>
              <a:rPr lang="en-US" sz="1800" dirty="0"/>
              <a:t>— an introduction to the specific risks, design techniques and control issues for network ‘technology’ </a:t>
            </a:r>
            <a:r>
              <a:rPr lang="en-US" sz="1800" dirty="0" smtClean="0"/>
              <a:t>topics</a:t>
            </a:r>
          </a:p>
          <a:p>
            <a:pPr marL="0" indent="0">
              <a:buNone/>
            </a:pPr>
            <a:r>
              <a:rPr lang="en-US" sz="1800" dirty="0"/>
              <a:t>— a summary of the issues associated with developing, implementing and testing a network security solution </a:t>
            </a:r>
            <a:r>
              <a:rPr lang="en-US" sz="1800" dirty="0" smtClean="0"/>
              <a:t>operating </a:t>
            </a:r>
            <a:r>
              <a:rPr lang="en-US" sz="1800" dirty="0"/>
              <a:t>a network security solution </a:t>
            </a:r>
            <a:r>
              <a:rPr lang="en-US" sz="1800" dirty="0" smtClean="0"/>
              <a:t>and </a:t>
            </a:r>
            <a:r>
              <a:rPr lang="en-US" sz="1800" dirty="0"/>
              <a:t>the on-going monitoring and reviewing of a network security </a:t>
            </a:r>
            <a:r>
              <a:rPr lang="en-US" sz="1800" dirty="0" smtClean="0"/>
              <a:t>implementation</a:t>
            </a:r>
          </a:p>
          <a:p>
            <a:pPr marL="0" indent="0">
              <a:buNone/>
            </a:pPr>
            <a:r>
              <a:rPr lang="en-US" sz="1800" dirty="0"/>
              <a:t>— a table that shows cross-references between ISO/IEC 27001/27002 network security related controls</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171031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11126755" cy="4939160"/>
          </a:xfrm>
        </p:spPr>
        <p:txBody>
          <a:bodyPr>
            <a:noAutofit/>
          </a:bodyPr>
          <a:lstStyle/>
          <a:p>
            <a:pPr marL="0" indent="0">
              <a:buNone/>
            </a:pPr>
            <a:r>
              <a:rPr lang="en-US" sz="1800" b="1" dirty="0" smtClean="0"/>
              <a:t>ISO</a:t>
            </a:r>
            <a:r>
              <a:rPr lang="en-US" sz="1800" b="1" dirty="0"/>
              <a:t>-ISO/IEC </a:t>
            </a:r>
            <a:r>
              <a:rPr lang="en-US" sz="1800" b="1" dirty="0" smtClean="0"/>
              <a:t>27033</a:t>
            </a:r>
          </a:p>
          <a:p>
            <a:pPr marL="0" indent="0">
              <a:buNone/>
            </a:pPr>
            <a:r>
              <a:rPr lang="en-US" sz="1800" dirty="0"/>
              <a:t>The overall process for achieving and maintaining required network security can be summarized as follows</a:t>
            </a:r>
            <a:r>
              <a:rPr lang="en-US" sz="1800" dirty="0" smtClean="0"/>
              <a:t>:</a:t>
            </a:r>
          </a:p>
          <a:p>
            <a:pPr marL="342900" indent="-342900">
              <a:buAutoNum type="alphaLcParenR"/>
            </a:pPr>
            <a:r>
              <a:rPr lang="en-US" sz="1800" dirty="0" smtClean="0"/>
              <a:t>determine </a:t>
            </a:r>
            <a:r>
              <a:rPr lang="en-US" sz="1800" dirty="0"/>
              <a:t>scope/context and then assess security risks: </a:t>
            </a:r>
            <a:endParaRPr lang="en-US" sz="1800" dirty="0" smtClean="0"/>
          </a:p>
          <a:p>
            <a:pPr marL="457200" lvl="1" indent="0">
              <a:buNone/>
            </a:pPr>
            <a:r>
              <a:rPr lang="en-US" sz="1600" dirty="0" smtClean="0"/>
              <a:t>— </a:t>
            </a:r>
            <a:r>
              <a:rPr lang="en-US" sz="1600" dirty="0"/>
              <a:t>gather information on the current and/or planned network environment: </a:t>
            </a:r>
            <a:endParaRPr lang="en-US" sz="1600" dirty="0" smtClean="0"/>
          </a:p>
          <a:p>
            <a:pPr marL="457200" lvl="1" indent="0">
              <a:buNone/>
            </a:pPr>
            <a:r>
              <a:rPr lang="en-US" sz="1600" dirty="0" smtClean="0"/>
              <a:t>— </a:t>
            </a:r>
            <a:r>
              <a:rPr lang="en-US" sz="1600" dirty="0"/>
              <a:t>review the corporate information security policy for statements on network related risks that will always be considered as high, and on network security controls that will need to be implemented regardless of the assessed risks</a:t>
            </a:r>
            <a:r>
              <a:rPr lang="en-US" sz="1600" dirty="0" smtClean="0"/>
              <a:t>.</a:t>
            </a:r>
          </a:p>
          <a:p>
            <a:pPr marL="457200" lvl="1" indent="0">
              <a:buNone/>
            </a:pPr>
            <a:r>
              <a:rPr lang="en-US" sz="1600" dirty="0"/>
              <a:t>— gather and review information on the current and/or planned network(s) – the architecture(s), applications, services, types of connection and other characteristics – this will have a bearing on the identification and assessment of risks, and determining what is possible in terms of network technical security architecture/design, </a:t>
            </a:r>
            <a:endParaRPr lang="en-US" sz="1600" dirty="0" smtClean="0"/>
          </a:p>
          <a:p>
            <a:pPr marL="457200" lvl="1" indent="0">
              <a:buNone/>
            </a:pPr>
            <a:r>
              <a:rPr lang="en-US" sz="1600" dirty="0" smtClean="0"/>
              <a:t>— </a:t>
            </a:r>
            <a:r>
              <a:rPr lang="en-US" sz="1600" dirty="0"/>
              <a:t>gather other information to be able to assess potential adverse business impacts, threats and vulnerabilities (this will include the value to business operations of the information to be transferred via network connections, any other information potentially accessible in an unauthorized way through these connections, and of the services provided</a:t>
            </a:r>
            <a:r>
              <a:rPr lang="en-US" sz="1600" dirty="0" smtClean="0"/>
              <a:t>),</a:t>
            </a:r>
          </a:p>
          <a:p>
            <a:pPr marL="457200" lvl="1" indent="0">
              <a:buNone/>
            </a:pPr>
            <a:r>
              <a:rPr lang="en-US" sz="1600" dirty="0"/>
              <a:t>identify and assess the network security risks, and appropriate potential control areas</a:t>
            </a:r>
            <a:r>
              <a:rPr lang="en-US" sz="1600" dirty="0" smtClean="0"/>
              <a:t>:</a:t>
            </a:r>
          </a:p>
          <a:p>
            <a:pPr marL="457200" lvl="1" indent="0">
              <a:buNone/>
            </a:pPr>
            <a:r>
              <a:rPr lang="en-US" sz="1600" dirty="0" smtClean="0"/>
              <a:t> </a:t>
            </a:r>
            <a:r>
              <a:rPr lang="en-US" sz="1600" dirty="0"/>
              <a:t>— conduct network security risk assessment and management review including using risk information related to required network scenarios and ‘technology’ topics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084167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4949891" cy="4939160"/>
          </a:xfrm>
        </p:spPr>
        <p:txBody>
          <a:bodyPr>
            <a:noAutofit/>
          </a:bodyPr>
          <a:lstStyle/>
          <a:p>
            <a:pPr marL="0" indent="0">
              <a:buNone/>
            </a:pPr>
            <a:r>
              <a:rPr lang="en-US" sz="1800" b="1" dirty="0" smtClean="0"/>
              <a:t>ISO</a:t>
            </a:r>
            <a:r>
              <a:rPr lang="en-US" sz="1800" b="1" dirty="0"/>
              <a:t>-ISO/IEC </a:t>
            </a:r>
            <a:r>
              <a:rPr lang="en-US" sz="1800" b="1" dirty="0" smtClean="0"/>
              <a:t>27033</a:t>
            </a:r>
          </a:p>
          <a:p>
            <a:pPr marL="0" indent="0">
              <a:buNone/>
            </a:pPr>
            <a:r>
              <a:rPr lang="en-US" sz="1800" dirty="0"/>
              <a:t>b) identify supporting security controls – non-technical and technical that not only apply to </a:t>
            </a:r>
            <a:r>
              <a:rPr lang="en-US" sz="1800" dirty="0" smtClean="0"/>
              <a:t>networks</a:t>
            </a:r>
          </a:p>
          <a:p>
            <a:pPr marL="0" indent="0">
              <a:buNone/>
            </a:pPr>
            <a:r>
              <a:rPr lang="en-US" sz="1600" dirty="0"/>
              <a:t>c) review technical security architecture/design options, considering network scenarios and ‘technology’ topics, and selecting and documenting the preferred technical security architecture/design and related security </a:t>
            </a:r>
            <a:r>
              <a:rPr lang="en-US" sz="1600" dirty="0" smtClean="0"/>
              <a:t>controls</a:t>
            </a:r>
          </a:p>
          <a:p>
            <a:pPr marL="0" indent="0">
              <a:buNone/>
            </a:pPr>
            <a:r>
              <a:rPr lang="en-US" sz="1600" dirty="0"/>
              <a:t>d) develop and test the security </a:t>
            </a:r>
            <a:r>
              <a:rPr lang="en-US" sz="1600" dirty="0" smtClean="0"/>
              <a:t>solution</a:t>
            </a:r>
          </a:p>
          <a:p>
            <a:pPr marL="0" indent="0">
              <a:buNone/>
            </a:pPr>
            <a:r>
              <a:rPr lang="en-US" sz="1600" dirty="0"/>
              <a:t>e) implement and operate the security </a:t>
            </a:r>
            <a:r>
              <a:rPr lang="en-US" sz="1600" dirty="0" smtClean="0"/>
              <a:t>controls</a:t>
            </a:r>
          </a:p>
          <a:p>
            <a:pPr marL="0" indent="0">
              <a:buNone/>
            </a:pPr>
            <a:r>
              <a:rPr lang="en-US" sz="1600" dirty="0"/>
              <a:t>f) monitor and review the </a:t>
            </a:r>
            <a:r>
              <a:rPr lang="en-US" sz="1600" dirty="0" smtClean="0"/>
              <a:t>implementation</a:t>
            </a:r>
          </a:p>
          <a:p>
            <a:pPr marL="0" indent="0">
              <a:buNone/>
            </a:pPr>
            <a:endParaRPr lang="en-US" sz="16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pic>
        <p:nvPicPr>
          <p:cNvPr id="2" name="Picture 1"/>
          <p:cNvPicPr>
            <a:picLocks noChangeAspect="1"/>
          </p:cNvPicPr>
          <p:nvPr/>
        </p:nvPicPr>
        <p:blipFill>
          <a:blip r:embed="rId4"/>
          <a:stretch>
            <a:fillRect/>
          </a:stretch>
        </p:blipFill>
        <p:spPr>
          <a:xfrm>
            <a:off x="5690781" y="1696904"/>
            <a:ext cx="6271064" cy="4927831"/>
          </a:xfrm>
          <a:prstGeom prst="rect">
            <a:avLst/>
          </a:prstGeom>
        </p:spPr>
      </p:pic>
    </p:spTree>
    <p:extLst>
      <p:ext uri="{BB962C8B-B14F-4D97-AF65-F5344CB8AC3E}">
        <p14:creationId xmlns:p14="http://schemas.microsoft.com/office/powerpoint/2010/main" val="13826102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11005458" cy="4939160"/>
          </a:xfrm>
        </p:spPr>
        <p:txBody>
          <a:bodyPr>
            <a:noAutofit/>
          </a:bodyPr>
          <a:lstStyle/>
          <a:p>
            <a:pPr marL="0" indent="0">
              <a:buNone/>
            </a:pPr>
            <a:r>
              <a:rPr lang="en-US" sz="1800" b="1" dirty="0" smtClean="0"/>
              <a:t>ISO 8877</a:t>
            </a:r>
          </a:p>
          <a:p>
            <a:r>
              <a:rPr lang="en-US" sz="1800" dirty="0"/>
              <a:t>This International Standard specifies the 8-pole </a:t>
            </a:r>
            <a:r>
              <a:rPr lang="en-US" sz="1800" dirty="0" smtClean="0"/>
              <a:t>connector (plug </a:t>
            </a:r>
            <a:r>
              <a:rPr lang="en-US" sz="1800" dirty="0"/>
              <a:t>and jack) and the assignments of poles/contacts for </a:t>
            </a:r>
            <a:r>
              <a:rPr lang="en-US" sz="1800" dirty="0" smtClean="0"/>
              <a:t>use in </a:t>
            </a:r>
            <a:r>
              <a:rPr lang="en-US" sz="1800" dirty="0"/>
              <a:t>physical interfaces of Integrated Services Digital </a:t>
            </a:r>
            <a:r>
              <a:rPr lang="en-US" sz="1800" dirty="0" smtClean="0"/>
              <a:t>Network (ISDN</a:t>
            </a:r>
            <a:r>
              <a:rPr lang="en-US" sz="1800" dirty="0"/>
              <a:t>) basic access arrangements. </a:t>
            </a:r>
            <a:endParaRPr lang="en-US" sz="1800" dirty="0" smtClean="0"/>
          </a:p>
          <a:p>
            <a:r>
              <a:rPr lang="en-US" sz="1800" dirty="0" smtClean="0"/>
              <a:t>These </a:t>
            </a:r>
            <a:r>
              <a:rPr lang="en-US" sz="1800" dirty="0"/>
              <a:t>physical </a:t>
            </a:r>
            <a:r>
              <a:rPr lang="en-US" sz="1800" dirty="0" smtClean="0"/>
              <a:t>interfaces, where </a:t>
            </a:r>
            <a:r>
              <a:rPr lang="en-US" sz="1800" dirty="0"/>
              <a:t>they exist, will be located at reference points S and </a:t>
            </a:r>
            <a:r>
              <a:rPr lang="en-US" sz="1800" dirty="0" smtClean="0"/>
              <a:t>T between TEs </a:t>
            </a:r>
            <a:r>
              <a:rPr lang="en-US" sz="1800" dirty="0"/>
              <a:t>and NTs and between </a:t>
            </a:r>
            <a:r>
              <a:rPr lang="en-US" sz="1800" dirty="0" err="1"/>
              <a:t>NTls</a:t>
            </a:r>
            <a:r>
              <a:rPr lang="en-US" sz="1800" dirty="0"/>
              <a:t> and NT2s and </a:t>
            </a:r>
            <a:r>
              <a:rPr lang="en-US" sz="1800" dirty="0" smtClean="0"/>
              <a:t>shall </a:t>
            </a:r>
            <a:r>
              <a:rPr lang="en-IN" sz="1800" dirty="0" smtClean="0"/>
              <a:t>conform </a:t>
            </a:r>
            <a:r>
              <a:rPr lang="en-IN" sz="1800" dirty="0"/>
              <a:t>to </a:t>
            </a:r>
            <a:r>
              <a:rPr lang="en-IN" sz="1800" dirty="0" err="1"/>
              <a:t>CClTT</a:t>
            </a:r>
            <a:r>
              <a:rPr lang="en-IN" sz="1800" dirty="0"/>
              <a:t> Recommendation</a:t>
            </a:r>
            <a:endParaRPr lang="en-US" sz="1800" b="1" dirty="0" smtClean="0"/>
          </a:p>
          <a:p>
            <a:r>
              <a:rPr lang="en-IN" sz="1800" b="1" dirty="0"/>
              <a:t>pole: A </a:t>
            </a:r>
            <a:r>
              <a:rPr lang="en-IN" sz="1800" dirty="0"/>
              <a:t>position for a contact.</a:t>
            </a:r>
          </a:p>
          <a:p>
            <a:r>
              <a:rPr lang="en-US" sz="1800" b="1" dirty="0"/>
              <a:t>contact: </a:t>
            </a:r>
            <a:r>
              <a:rPr lang="en-US" sz="1800" dirty="0"/>
              <a:t>The electrical contact element which, for </a:t>
            </a:r>
            <a:r>
              <a:rPr lang="en-US" sz="1800" dirty="0" smtClean="0"/>
              <a:t>many connectors</a:t>
            </a:r>
            <a:r>
              <a:rPr lang="en-US" sz="1800" dirty="0"/>
              <a:t>, </a:t>
            </a:r>
            <a:r>
              <a:rPr lang="en-US" sz="1800" b="1" dirty="0"/>
              <a:t>is </a:t>
            </a:r>
            <a:r>
              <a:rPr lang="en-US" sz="1800" dirty="0"/>
              <a:t>referred to as a "pin</a:t>
            </a:r>
            <a:r>
              <a:rPr lang="en-US" sz="1800" dirty="0" smtClean="0"/>
              <a:t>".</a:t>
            </a:r>
          </a:p>
          <a:p>
            <a:r>
              <a:rPr lang="en-US" sz="1800" b="1" dirty="0"/>
              <a:t>plug and jack: </a:t>
            </a:r>
            <a:r>
              <a:rPr lang="en-US" sz="1800" dirty="0"/>
              <a:t>The male and female connector parts</a:t>
            </a:r>
            <a:r>
              <a:rPr lang="en-US" sz="1800" dirty="0" smtClean="0"/>
              <a:t>,</a:t>
            </a:r>
          </a:p>
          <a:p>
            <a:r>
              <a:rPr lang="en-US" sz="1800" dirty="0" smtClean="0"/>
              <a:t>8 pole plugs and jack are </a:t>
            </a:r>
            <a:r>
              <a:rPr lang="en-US" sz="1800" dirty="0"/>
              <a:t>specified for the </a:t>
            </a:r>
            <a:r>
              <a:rPr lang="en-US" sz="1800" dirty="0" smtClean="0"/>
              <a:t>interconnection of </a:t>
            </a:r>
            <a:r>
              <a:rPr lang="en-US" sz="1800" dirty="0"/>
              <a:t>TES and NTs. One plug and jack pair is used to connect </a:t>
            </a:r>
            <a:r>
              <a:rPr lang="en-US" sz="1800" dirty="0" smtClean="0"/>
              <a:t>the</a:t>
            </a:r>
            <a:r>
              <a:rPr lang="en-US" sz="1800" dirty="0"/>
              <a:t> </a:t>
            </a:r>
            <a:r>
              <a:rPr lang="en-US" sz="1800" dirty="0" smtClean="0"/>
              <a:t>TE </a:t>
            </a:r>
            <a:r>
              <a:rPr lang="en-US" sz="1800" dirty="0"/>
              <a:t>connecting cord to the interface </a:t>
            </a:r>
            <a:r>
              <a:rPr lang="en-US" sz="1800" dirty="0" smtClean="0"/>
              <a:t>and </a:t>
            </a:r>
            <a:r>
              <a:rPr lang="en-US" sz="1800" dirty="0"/>
              <a:t>a </a:t>
            </a:r>
            <a:r>
              <a:rPr lang="en-US" sz="1800" dirty="0" smtClean="0"/>
              <a:t>second plug </a:t>
            </a:r>
            <a:r>
              <a:rPr lang="en-US" sz="1800" dirty="0"/>
              <a:t>and jack pair is used </a:t>
            </a:r>
            <a:r>
              <a:rPr lang="en-US" sz="1800" dirty="0" smtClean="0"/>
              <a:t>to </a:t>
            </a:r>
            <a:r>
              <a:rPr lang="en-US" sz="1800" dirty="0"/>
              <a:t>connect the NT </a:t>
            </a:r>
            <a:r>
              <a:rPr lang="en-US" sz="1800" dirty="0" smtClean="0"/>
              <a:t>connecting cord </a:t>
            </a:r>
            <a:r>
              <a:rPr lang="en-US" sz="1800" dirty="0"/>
              <a:t>to the interface </a:t>
            </a:r>
            <a:r>
              <a:rPr lang="en-US" sz="1800" dirty="0" smtClean="0"/>
              <a:t>cable</a:t>
            </a:r>
          </a:p>
          <a:p>
            <a:r>
              <a:rPr lang="en-IN" sz="1800" dirty="0" smtClean="0"/>
              <a:t>Interface </a:t>
            </a:r>
            <a:r>
              <a:rPr lang="en-US" sz="1800" dirty="0" smtClean="0"/>
              <a:t>cabling </a:t>
            </a:r>
            <a:r>
              <a:rPr lang="en-US" sz="1800" dirty="0"/>
              <a:t>may have a passive </a:t>
            </a:r>
            <a:r>
              <a:rPr lang="en-US" sz="1800" b="1" dirty="0"/>
              <a:t>bus </a:t>
            </a:r>
            <a:r>
              <a:rPr lang="en-US" sz="1800" dirty="0"/>
              <a:t>of a point-to-point configuration</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41134020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11005458" cy="4939160"/>
          </a:xfrm>
        </p:spPr>
        <p:txBody>
          <a:bodyPr>
            <a:noAutofit/>
          </a:bodyPr>
          <a:lstStyle/>
          <a:p>
            <a:pPr marL="0" indent="0">
              <a:buNone/>
            </a:pPr>
            <a:r>
              <a:rPr lang="en-US" sz="1800" b="1" dirty="0" smtClean="0"/>
              <a:t>ISO 8877</a:t>
            </a:r>
          </a:p>
          <a:p>
            <a:r>
              <a:rPr lang="en-US" dirty="0"/>
              <a:t>TE and NT connecting cords shall be terminated in plugs</a:t>
            </a:r>
            <a:r>
              <a:rPr lang="en-US" dirty="0" smtClean="0"/>
              <a:t>.</a:t>
            </a:r>
          </a:p>
          <a:p>
            <a:r>
              <a:rPr lang="en-US" dirty="0"/>
              <a:t>The number of physical contacts provided </a:t>
            </a:r>
            <a:r>
              <a:rPr lang="en-US" dirty="0" smtClean="0"/>
              <a:t>or required </a:t>
            </a:r>
            <a:r>
              <a:rPr lang="en-US" dirty="0"/>
              <a:t>is dependent upon the use </a:t>
            </a:r>
            <a:r>
              <a:rPr lang="en-US" b="1" dirty="0"/>
              <a:t>by </a:t>
            </a:r>
            <a:r>
              <a:rPr lang="en-US" dirty="0"/>
              <a:t>the associated </a:t>
            </a:r>
            <a:r>
              <a:rPr lang="en-US" dirty="0" smtClean="0"/>
              <a:t>equipment, TE </a:t>
            </a:r>
            <a:r>
              <a:rPr lang="en-US" dirty="0"/>
              <a:t>or NT, of the optional provisions for powering </a:t>
            </a:r>
            <a:r>
              <a:rPr lang="en-US" dirty="0" smtClean="0"/>
              <a:t>across </a:t>
            </a:r>
            <a:r>
              <a:rPr lang="en-IN" dirty="0" smtClean="0"/>
              <a:t>the </a:t>
            </a:r>
            <a:r>
              <a:rPr lang="en-IN" dirty="0"/>
              <a:t>interface.</a:t>
            </a:r>
            <a:endParaRPr lang="en-US"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pic>
        <p:nvPicPr>
          <p:cNvPr id="2" name="Picture 1"/>
          <p:cNvPicPr>
            <a:picLocks noChangeAspect="1"/>
          </p:cNvPicPr>
          <p:nvPr/>
        </p:nvPicPr>
        <p:blipFill>
          <a:blip r:embed="rId4"/>
          <a:stretch>
            <a:fillRect/>
          </a:stretch>
        </p:blipFill>
        <p:spPr>
          <a:xfrm>
            <a:off x="6188528" y="3316167"/>
            <a:ext cx="5654530" cy="3429297"/>
          </a:xfrm>
          <a:prstGeom prst="rect">
            <a:avLst/>
          </a:prstGeom>
        </p:spPr>
      </p:pic>
      <p:pic>
        <p:nvPicPr>
          <p:cNvPr id="3" name="Picture 2"/>
          <p:cNvPicPr>
            <a:picLocks noChangeAspect="1"/>
          </p:cNvPicPr>
          <p:nvPr/>
        </p:nvPicPr>
        <p:blipFill>
          <a:blip r:embed="rId5"/>
          <a:stretch>
            <a:fillRect/>
          </a:stretch>
        </p:blipFill>
        <p:spPr>
          <a:xfrm>
            <a:off x="2460591" y="3316167"/>
            <a:ext cx="3576136" cy="3417272"/>
          </a:xfrm>
          <a:prstGeom prst="rect">
            <a:avLst/>
          </a:prstGeom>
        </p:spPr>
      </p:pic>
    </p:spTree>
    <p:extLst>
      <p:ext uri="{BB962C8B-B14F-4D97-AF65-F5344CB8AC3E}">
        <p14:creationId xmlns:p14="http://schemas.microsoft.com/office/powerpoint/2010/main" val="3366885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11005458" cy="4939160"/>
          </a:xfrm>
        </p:spPr>
        <p:txBody>
          <a:bodyPr>
            <a:noAutofit/>
          </a:bodyPr>
          <a:lstStyle/>
          <a:p>
            <a:pPr marL="0" indent="0">
              <a:buNone/>
            </a:pPr>
            <a:r>
              <a:rPr lang="en-US" sz="1800" b="1" dirty="0" smtClean="0"/>
              <a:t>ISO 8877</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pic>
        <p:nvPicPr>
          <p:cNvPr id="10" name="Picture 9"/>
          <p:cNvPicPr>
            <a:picLocks noChangeAspect="1"/>
          </p:cNvPicPr>
          <p:nvPr/>
        </p:nvPicPr>
        <p:blipFill>
          <a:blip r:embed="rId4"/>
          <a:stretch>
            <a:fillRect/>
          </a:stretch>
        </p:blipFill>
        <p:spPr>
          <a:xfrm>
            <a:off x="2736990" y="2353706"/>
            <a:ext cx="6903076" cy="3579779"/>
          </a:xfrm>
          <a:prstGeom prst="rect">
            <a:avLst/>
          </a:prstGeom>
        </p:spPr>
      </p:pic>
    </p:spTree>
    <p:extLst>
      <p:ext uri="{BB962C8B-B14F-4D97-AF65-F5344CB8AC3E}">
        <p14:creationId xmlns:p14="http://schemas.microsoft.com/office/powerpoint/2010/main" val="1909141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11005458" cy="4939160"/>
          </a:xfrm>
        </p:spPr>
        <p:txBody>
          <a:bodyPr>
            <a:noAutofit/>
          </a:bodyPr>
          <a:lstStyle/>
          <a:p>
            <a:pPr marL="0" indent="0">
              <a:buNone/>
            </a:pPr>
            <a:r>
              <a:rPr lang="en-US" sz="1800" b="1" dirty="0" smtClean="0"/>
              <a:t>ISO 11801</a:t>
            </a:r>
          </a:p>
          <a:p>
            <a:pPr marL="0" indent="0">
              <a:buNone/>
            </a:pPr>
            <a:r>
              <a:rPr lang="en-IN" sz="1800" dirty="0"/>
              <a:t>Within customer premises, the importance of the cabling infrastructure is similar to that of other fundamental building utilities such as heating, lighting and mains power. As with other utilities, interruptions to service can have a serious impact. Poor quality of service due to lack of design foresight, use of inappropriate components, incorrect installation, poor administration or inadequate support can threaten an organisation's effectiveness.</a:t>
            </a:r>
          </a:p>
          <a:p>
            <a:pPr marL="0" indent="0">
              <a:buNone/>
            </a:pPr>
            <a:r>
              <a:rPr lang="en-US" sz="1800" dirty="0"/>
              <a:t>Historically, the cabling within premises comprised both application specific and multipurpose networks. The original edition of this standard enabled a controlled migration to generic cabling and the reduction in the use of application-specific cabling</a:t>
            </a:r>
            <a:r>
              <a:rPr lang="en-US" sz="1800" dirty="0" smtClean="0"/>
              <a:t>.</a:t>
            </a:r>
          </a:p>
          <a:p>
            <a:pPr marL="0" indent="0">
              <a:buNone/>
            </a:pPr>
            <a:r>
              <a:rPr lang="en-US" sz="1800" dirty="0"/>
              <a:t>The subsequent growth of generic cabling designed in accordance with ISO/IEC 11801 has </a:t>
            </a:r>
            <a:endParaRPr lang="en-US" sz="1800" dirty="0" smtClean="0"/>
          </a:p>
          <a:p>
            <a:pPr marL="342900" indent="-342900">
              <a:buAutoNum type="alphaLcParenR"/>
            </a:pPr>
            <a:r>
              <a:rPr lang="en-US" sz="1800" dirty="0" smtClean="0"/>
              <a:t>contributed </a:t>
            </a:r>
            <a:r>
              <a:rPr lang="en-US" sz="1800" dirty="0"/>
              <a:t>to the economy and growth of Information and Communications Technology (ICT), </a:t>
            </a:r>
            <a:endParaRPr lang="en-US" sz="1800" dirty="0" smtClean="0"/>
          </a:p>
          <a:p>
            <a:pPr marL="342900" indent="-342900">
              <a:buAutoNum type="alphaLcParenR"/>
            </a:pPr>
            <a:r>
              <a:rPr lang="en-US" sz="1800" dirty="0" smtClean="0"/>
              <a:t>b</a:t>
            </a:r>
            <a:r>
              <a:rPr lang="en-US" sz="1800" dirty="0"/>
              <a:t>) supported the development of high data rate applications based upon a defined cabling model, and c) initiated development of cabling with a performance surpassing the performance classes specified in ISO/IEC </a:t>
            </a:r>
            <a:r>
              <a:rPr lang="en-US" sz="1800" dirty="0" smtClean="0"/>
              <a:t>11801:1995 </a:t>
            </a:r>
            <a:r>
              <a:rPr lang="en-US" sz="1800" dirty="0"/>
              <a:t>and ISO/IEC 11801 Ed1.2:2000</a:t>
            </a:r>
            <a:r>
              <a:rPr lang="en-US" sz="1800" dirty="0" smtClean="0"/>
              <a:t>.</a:t>
            </a:r>
          </a:p>
          <a:p>
            <a:pPr marL="0" indent="0">
              <a:buNone/>
            </a:pP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22955943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799" y="1530220"/>
            <a:ext cx="11005458" cy="4939160"/>
          </a:xfrm>
        </p:spPr>
        <p:txBody>
          <a:bodyPr>
            <a:noAutofit/>
          </a:bodyPr>
          <a:lstStyle/>
          <a:p>
            <a:pPr marL="0" indent="0">
              <a:buNone/>
            </a:pPr>
            <a:r>
              <a:rPr lang="en-US" sz="1800" b="1" dirty="0" smtClean="0"/>
              <a:t>ISO 11801</a:t>
            </a:r>
          </a:p>
          <a:p>
            <a:pPr marL="0" indent="0">
              <a:buNone/>
            </a:pPr>
            <a:r>
              <a:rPr lang="en-US" sz="1800" dirty="0"/>
              <a:t>This International Standard provides: </a:t>
            </a:r>
            <a:endParaRPr lang="en-US" sz="1800" dirty="0" smtClean="0"/>
          </a:p>
          <a:p>
            <a:pPr marL="342900" indent="-342900">
              <a:buAutoNum type="alphaLcParenR"/>
            </a:pPr>
            <a:r>
              <a:rPr lang="en-US" sz="1800" dirty="0" smtClean="0"/>
              <a:t>users </a:t>
            </a:r>
            <a:r>
              <a:rPr lang="en-US" sz="1800" dirty="0"/>
              <a:t>with an application independent generic cabling system capable of supporting a wide range of applications; </a:t>
            </a:r>
            <a:endParaRPr lang="en-US" sz="1800" dirty="0" smtClean="0"/>
          </a:p>
          <a:p>
            <a:pPr marL="342900" indent="-342900">
              <a:buAutoNum type="alphaLcParenR"/>
            </a:pPr>
            <a:r>
              <a:rPr lang="en-US" sz="1800" dirty="0" smtClean="0"/>
              <a:t>b</a:t>
            </a:r>
            <a:r>
              <a:rPr lang="en-US" sz="1800" dirty="0"/>
              <a:t>) users with a flexible cabling scheme such that modifications are both easy and economical; </a:t>
            </a:r>
            <a:endParaRPr lang="en-US" sz="1800" dirty="0" smtClean="0"/>
          </a:p>
          <a:p>
            <a:pPr marL="342900" indent="-342900">
              <a:buAutoNum type="alphaLcParenR"/>
            </a:pPr>
            <a:r>
              <a:rPr lang="en-US" sz="1800" dirty="0" smtClean="0"/>
              <a:t>c</a:t>
            </a:r>
            <a:r>
              <a:rPr lang="en-US" sz="1800" dirty="0"/>
              <a:t>) building professionals (for example, architects) with guidance allowing the accommodation of cabling before specific requirements are known; that is, in the initial planning either for construction or refurbishment; </a:t>
            </a:r>
            <a:endParaRPr lang="en-US" sz="1800" dirty="0" smtClean="0"/>
          </a:p>
          <a:p>
            <a:pPr marL="342900" indent="-342900">
              <a:buAutoNum type="alphaLcParenR"/>
            </a:pPr>
            <a:r>
              <a:rPr lang="en-US" sz="1800" dirty="0" smtClean="0"/>
              <a:t>d</a:t>
            </a:r>
            <a:r>
              <a:rPr lang="en-US" sz="1800" dirty="0"/>
              <a:t>) industry and applications standardization bodies with a cabling system which supports current products and provides a basis for future product development.</a:t>
            </a: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4278377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US" sz="3200" b="1" dirty="0"/>
              <a:t>The Advantages and Benefits of Networking</a:t>
            </a:r>
            <a:endParaRPr lang="en-IN" sz="3200" dirty="0"/>
          </a:p>
        </p:txBody>
      </p:sp>
      <p:sp>
        <p:nvSpPr>
          <p:cNvPr id="5" name="Content Placeholder 4"/>
          <p:cNvSpPr>
            <a:spLocks noGrp="1"/>
          </p:cNvSpPr>
          <p:nvPr>
            <p:ph idx="1"/>
          </p:nvPr>
        </p:nvSpPr>
        <p:spPr>
          <a:xfrm>
            <a:off x="685800" y="1670180"/>
            <a:ext cx="10820400" cy="4548506"/>
          </a:xfrm>
        </p:spPr>
        <p:txBody>
          <a:bodyPr>
            <a:normAutofit/>
          </a:bodyPr>
          <a:lstStyle/>
          <a:p>
            <a:r>
              <a:rPr lang="en-US" dirty="0"/>
              <a:t>A network isn't just a bunch of computers with </a:t>
            </a:r>
            <a:r>
              <a:rPr lang="en-US" dirty="0" smtClean="0"/>
              <a:t>wires running </a:t>
            </a:r>
            <a:r>
              <a:rPr lang="en-US" dirty="0"/>
              <a:t>between them. </a:t>
            </a:r>
            <a:endParaRPr lang="en-US" dirty="0" smtClean="0"/>
          </a:p>
          <a:p>
            <a:r>
              <a:rPr lang="en-US" dirty="0" smtClean="0"/>
              <a:t>Properly </a:t>
            </a:r>
            <a:r>
              <a:rPr lang="en-US" dirty="0"/>
              <a:t>implemented, a network is a system </a:t>
            </a:r>
            <a:r>
              <a:rPr lang="en-US" dirty="0" smtClean="0"/>
              <a:t>that provides </a:t>
            </a:r>
            <a:r>
              <a:rPr lang="en-US" dirty="0"/>
              <a:t>its users with unique capabilities, above and beyond what the </a:t>
            </a:r>
            <a:r>
              <a:rPr lang="en-US" dirty="0" smtClean="0"/>
              <a:t>individual machines </a:t>
            </a:r>
            <a:r>
              <a:rPr lang="en-US" dirty="0"/>
              <a:t>and their software </a:t>
            </a:r>
            <a:r>
              <a:rPr lang="en-US" dirty="0" smtClean="0"/>
              <a:t>applications </a:t>
            </a:r>
            <a:r>
              <a:rPr lang="en-US" dirty="0"/>
              <a:t>can provide</a:t>
            </a:r>
            <a:r>
              <a:rPr lang="en-US" dirty="0" smtClean="0"/>
              <a:t>.</a:t>
            </a:r>
          </a:p>
          <a:p>
            <a:r>
              <a:rPr lang="en-US" dirty="0"/>
              <a:t>Most of the benefits of networking can be divided into two basic </a:t>
            </a:r>
            <a:r>
              <a:rPr lang="en-US" dirty="0" smtClean="0"/>
              <a:t>categories: </a:t>
            </a:r>
            <a:r>
              <a:rPr lang="en-IN" i="1" dirty="0" smtClean="0"/>
              <a:t>connectivity </a:t>
            </a:r>
            <a:r>
              <a:rPr lang="en-IN" i="1" dirty="0"/>
              <a:t>and </a:t>
            </a:r>
            <a:r>
              <a:rPr lang="en-IN" i="1" dirty="0" smtClean="0"/>
              <a:t>sharing</a:t>
            </a:r>
          </a:p>
          <a:p>
            <a:r>
              <a:rPr lang="en-US" dirty="0"/>
              <a:t>Networks allow computers, and hence their users, </a:t>
            </a:r>
            <a:r>
              <a:rPr lang="en-US" dirty="0" smtClean="0"/>
              <a:t>to </a:t>
            </a:r>
            <a:r>
              <a:rPr lang="en-IN" dirty="0" smtClean="0"/>
              <a:t>connect </a:t>
            </a:r>
            <a:r>
              <a:rPr lang="en-IN" dirty="0"/>
              <a:t>to each other</a:t>
            </a:r>
            <a:r>
              <a:rPr lang="en-IN" dirty="0" smtClean="0"/>
              <a:t>.</a:t>
            </a:r>
          </a:p>
          <a:p>
            <a:r>
              <a:rPr lang="en-US" dirty="0"/>
              <a:t>They also allow for the easy sharing of information </a:t>
            </a:r>
            <a:r>
              <a:rPr lang="en-US" dirty="0" smtClean="0"/>
              <a:t>and resources</a:t>
            </a:r>
            <a:r>
              <a:rPr lang="en-US" dirty="0"/>
              <a:t>, and for the simple cooperation between the devices in other ways.</a:t>
            </a:r>
          </a:p>
          <a:p>
            <a:r>
              <a:rPr lang="en-US" dirty="0"/>
              <a:t>Since modern business depends so much on the intelligent flow and </a:t>
            </a:r>
            <a:r>
              <a:rPr lang="en-US" dirty="0" smtClean="0"/>
              <a:t>management of </a:t>
            </a:r>
            <a:r>
              <a:rPr lang="en-US" dirty="0"/>
              <a:t>information, this ease of use tells you a lot about why networking is </a:t>
            </a:r>
            <a:r>
              <a:rPr lang="en-US" dirty="0" smtClean="0"/>
              <a:t>so </a:t>
            </a:r>
            <a:r>
              <a:rPr lang="en-IN" dirty="0" smtClean="0"/>
              <a:t>valuable</a:t>
            </a:r>
            <a:r>
              <a:rPr lang="en-IN" dirty="0"/>
              <a:t>.</a:t>
            </a:r>
            <a:endParaRPr lang="en-IN" sz="2000" i="1"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761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343608"/>
            <a:ext cx="11005458" cy="4702629"/>
          </a:xfrm>
        </p:spPr>
        <p:txBody>
          <a:bodyPr>
            <a:noAutofit/>
          </a:bodyPr>
          <a:lstStyle/>
          <a:p>
            <a:pPr marL="0" indent="0">
              <a:buNone/>
            </a:pPr>
            <a:r>
              <a:rPr lang="en-US" sz="1800" b="1" dirty="0" smtClean="0"/>
              <a:t>ISO 11801</a:t>
            </a:r>
          </a:p>
          <a:p>
            <a:pPr marL="0" indent="0">
              <a:buNone/>
            </a:pPr>
            <a:r>
              <a:rPr lang="en-US" sz="1800" dirty="0"/>
              <a:t>This International Standard specifies a multi-vendor cabling system which may be implemented with material from single and multiple sources, and is related to: </a:t>
            </a:r>
            <a:endParaRPr lang="en-US" sz="1800" dirty="0" smtClean="0"/>
          </a:p>
          <a:p>
            <a:pPr marL="0" indent="0">
              <a:buNone/>
            </a:pPr>
            <a:r>
              <a:rPr lang="en-US" sz="1800" dirty="0" smtClean="0"/>
              <a:t>international </a:t>
            </a:r>
            <a:r>
              <a:rPr lang="en-US" sz="1800" dirty="0"/>
              <a:t>standards for cabling components developed by committees of the IEC, for example copper cables and connectors as well as optical </a:t>
            </a:r>
            <a:r>
              <a:rPr lang="en-US" sz="1800" dirty="0" err="1"/>
              <a:t>fibre</a:t>
            </a:r>
            <a:r>
              <a:rPr lang="en-US" sz="1800" dirty="0"/>
              <a:t> cables and connectors </a:t>
            </a:r>
            <a:endParaRPr lang="en-US" sz="1800" dirty="0" smtClean="0"/>
          </a:p>
          <a:p>
            <a:pPr marL="0" indent="0">
              <a:buNone/>
            </a:pPr>
            <a:r>
              <a:rPr lang="en-US" sz="1800" dirty="0" smtClean="0"/>
              <a:t>b</a:t>
            </a:r>
            <a:r>
              <a:rPr lang="en-US" sz="1800" dirty="0"/>
              <a:t>) standards for the installation and operation of information technology cabling as well as for the testing of installed cabling </a:t>
            </a:r>
          </a:p>
          <a:p>
            <a:pPr marL="0" indent="0">
              <a:buNone/>
            </a:pPr>
            <a:r>
              <a:rPr lang="en-US" sz="1800" dirty="0" smtClean="0"/>
              <a:t>c</a:t>
            </a:r>
            <a:r>
              <a:rPr lang="en-US" sz="1800" dirty="0"/>
              <a:t>) applications developed by technical committees of the IEC, by subcommittees of ISO/IEC JTC 1 and by study groups of ITU-T, for example for LANs and ISDN; </a:t>
            </a:r>
            <a:endParaRPr lang="en-US" sz="1800" dirty="0" smtClean="0"/>
          </a:p>
          <a:p>
            <a:pPr marL="0" indent="0">
              <a:buNone/>
            </a:pPr>
            <a:r>
              <a:rPr lang="en-US" sz="1800" dirty="0" smtClean="0"/>
              <a:t>d</a:t>
            </a:r>
            <a:r>
              <a:rPr lang="en-US" sz="1800" dirty="0"/>
              <a:t>) planning and installation guides which take into account the needs of specific applications for the configuration and the use of cabling systems on customer premises(ISO/IEC 14709 series</a:t>
            </a:r>
            <a:r>
              <a:rPr lang="en-US" sz="1800" dirty="0" smtClean="0"/>
              <a:t>).</a:t>
            </a:r>
          </a:p>
          <a:p>
            <a:pPr marL="0" indent="0">
              <a:buNone/>
            </a:pPr>
            <a:r>
              <a:rPr lang="en-US" sz="1800" dirty="0"/>
              <a:t>Physical layer requirements for the applications listed in Annex F have been </a:t>
            </a:r>
            <a:r>
              <a:rPr lang="en-US" sz="1800" dirty="0" err="1"/>
              <a:t>analysed</a:t>
            </a:r>
            <a:r>
              <a:rPr lang="en-US" sz="1800" dirty="0"/>
              <a:t> to determine their compatibility with cabling classes specified in this standard. These application requirements, together with statistics concerning the topology of premises and the model </a:t>
            </a:r>
            <a:r>
              <a:rPr lang="en-US" sz="1800" dirty="0" smtClean="0"/>
              <a:t>described, </a:t>
            </a:r>
            <a:r>
              <a:rPr lang="en-US" sz="1800" dirty="0"/>
              <a:t>have been used to develop the requirements for Classes A to D and the optical class cabling systems. New Classes E and F have been developed in anticipation of future network technologies.</a:t>
            </a: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42571456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685800" y="1343608"/>
            <a:ext cx="11005458" cy="4702629"/>
          </a:xfrm>
        </p:spPr>
        <p:txBody>
          <a:bodyPr>
            <a:noAutofit/>
          </a:bodyPr>
          <a:lstStyle/>
          <a:p>
            <a:pPr marL="0" indent="0">
              <a:buNone/>
            </a:pPr>
            <a:r>
              <a:rPr lang="en-US" sz="1800" b="1" dirty="0" smtClean="0"/>
              <a:t>ISO 11801</a:t>
            </a:r>
          </a:p>
          <a:p>
            <a:pPr marL="0" indent="0">
              <a:buNone/>
            </a:pPr>
            <a:r>
              <a:rPr lang="en-US" sz="1800" dirty="0"/>
              <a:t>As a result, generic cabling defined within this International Standard </a:t>
            </a:r>
            <a:endParaRPr lang="en-US" sz="1800" dirty="0" smtClean="0"/>
          </a:p>
          <a:p>
            <a:pPr marL="342900" indent="-342900">
              <a:buAutoNum type="alphaLcParenR"/>
            </a:pPr>
            <a:r>
              <a:rPr lang="en-US" sz="1800" dirty="0" smtClean="0"/>
              <a:t>specifies </a:t>
            </a:r>
            <a:r>
              <a:rPr lang="en-US" sz="1800" dirty="0"/>
              <a:t>a cabling structure supporting a wide variety of applications, </a:t>
            </a:r>
            <a:endParaRPr lang="en-US" sz="1800" dirty="0" smtClean="0"/>
          </a:p>
          <a:p>
            <a:pPr marL="342900" indent="-342900">
              <a:buAutoNum type="alphaLcParenR"/>
            </a:pPr>
            <a:r>
              <a:rPr lang="en-US" sz="1800" dirty="0" smtClean="0"/>
              <a:t>b</a:t>
            </a:r>
            <a:r>
              <a:rPr lang="en-US" sz="1800" dirty="0"/>
              <a:t>) specifies channel and link Classes A, B, C, D and E meeting the requirements of </a:t>
            </a:r>
            <a:r>
              <a:rPr lang="en-US" sz="1800" dirty="0" err="1"/>
              <a:t>standardised</a:t>
            </a:r>
            <a:r>
              <a:rPr lang="en-US" sz="1800" dirty="0"/>
              <a:t> applications, </a:t>
            </a:r>
            <a:endParaRPr lang="en-US" sz="1800" dirty="0" smtClean="0"/>
          </a:p>
          <a:p>
            <a:pPr marL="342900" indent="-342900">
              <a:buAutoNum type="alphaLcParenR"/>
            </a:pPr>
            <a:r>
              <a:rPr lang="en-US" sz="1800" dirty="0" smtClean="0"/>
              <a:t>c</a:t>
            </a:r>
            <a:r>
              <a:rPr lang="en-US" sz="1800" dirty="0"/>
              <a:t>) specifies channel and link Classes E and F based on higher performance components to support the development and implementation of future applications, </a:t>
            </a:r>
            <a:endParaRPr lang="en-US" sz="1800" dirty="0" smtClean="0"/>
          </a:p>
          <a:p>
            <a:pPr marL="342900" indent="-342900">
              <a:buAutoNum type="alphaLcParenR"/>
            </a:pPr>
            <a:r>
              <a:rPr lang="en-US" sz="1800" dirty="0" smtClean="0"/>
              <a:t>d</a:t>
            </a:r>
            <a:r>
              <a:rPr lang="en-US" sz="1800" dirty="0"/>
              <a:t>) specifies optical channel and link Classes OF-300, OF-500, and OF-2000 meeting the requirements of </a:t>
            </a:r>
            <a:r>
              <a:rPr lang="en-US" sz="1800" dirty="0" err="1"/>
              <a:t>standardised</a:t>
            </a:r>
            <a:r>
              <a:rPr lang="en-US" sz="1800" dirty="0"/>
              <a:t> applications and exploiting component capabilities to ease the implementation of applications developed in the future, </a:t>
            </a:r>
            <a:endParaRPr lang="en-US" sz="1800" dirty="0" smtClean="0"/>
          </a:p>
          <a:p>
            <a:pPr marL="342900" indent="-342900">
              <a:buAutoNum type="alphaLcParenR"/>
            </a:pPr>
            <a:r>
              <a:rPr lang="en-US" sz="1800" dirty="0" smtClean="0"/>
              <a:t>e</a:t>
            </a:r>
            <a:r>
              <a:rPr lang="en-US" sz="1800" dirty="0"/>
              <a:t>) invokes component requirements and specifies cabling implementations that ensure performance of permanent links and of channels that meet or exceed the requirements for cabling classes, </a:t>
            </a:r>
            <a:endParaRPr lang="en-US" sz="1800" dirty="0" smtClean="0"/>
          </a:p>
          <a:p>
            <a:pPr marL="342900" indent="-342900">
              <a:buAutoNum type="alphaLcParenR"/>
            </a:pPr>
            <a:r>
              <a:rPr lang="en-US" sz="1800" dirty="0" smtClean="0"/>
              <a:t>f</a:t>
            </a:r>
            <a:r>
              <a:rPr lang="en-US" sz="1800" dirty="0"/>
              <a:t>) is targeted at, but not limited to, the general office environment.</a:t>
            </a: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21995714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70588" y="1343608"/>
            <a:ext cx="11921412" cy="4702629"/>
          </a:xfrm>
        </p:spPr>
        <p:txBody>
          <a:bodyPr>
            <a:noAutofit/>
          </a:bodyPr>
          <a:lstStyle/>
          <a:p>
            <a:pPr marL="0" indent="0">
              <a:buNone/>
            </a:pPr>
            <a:r>
              <a:rPr lang="en-US" sz="1800" b="1" dirty="0" smtClean="0"/>
              <a:t>ISO 11801 - SCOPE</a:t>
            </a:r>
          </a:p>
          <a:p>
            <a:pPr>
              <a:lnSpc>
                <a:spcPct val="100000"/>
              </a:lnSpc>
              <a:spcBef>
                <a:spcPts val="600"/>
              </a:spcBef>
            </a:pPr>
            <a:r>
              <a:rPr lang="en-US" sz="1600" dirty="0"/>
              <a:t>ISO/IEC 11801 specifies generic cabling for use within premises, which may comprise single or multiple buildings on a campus. </a:t>
            </a:r>
            <a:endParaRPr lang="en-US" sz="1600" dirty="0" smtClean="0"/>
          </a:p>
          <a:p>
            <a:pPr>
              <a:lnSpc>
                <a:spcPct val="100000"/>
              </a:lnSpc>
              <a:spcBef>
                <a:spcPts val="600"/>
              </a:spcBef>
            </a:pPr>
            <a:r>
              <a:rPr lang="en-US" sz="1600" dirty="0" smtClean="0"/>
              <a:t>It </a:t>
            </a:r>
            <a:r>
              <a:rPr lang="en-US" sz="1600" dirty="0"/>
              <a:t>covers balanced cabling and optical </a:t>
            </a:r>
            <a:r>
              <a:rPr lang="en-US" sz="1600" dirty="0" err="1"/>
              <a:t>fibre</a:t>
            </a:r>
            <a:r>
              <a:rPr lang="en-US" sz="1600" dirty="0"/>
              <a:t> cabling. </a:t>
            </a:r>
            <a:endParaRPr lang="en-US" sz="1600" dirty="0" smtClean="0"/>
          </a:p>
          <a:p>
            <a:pPr>
              <a:lnSpc>
                <a:spcPct val="100000"/>
              </a:lnSpc>
              <a:spcBef>
                <a:spcPts val="600"/>
              </a:spcBef>
            </a:pPr>
            <a:r>
              <a:rPr lang="en-US" sz="1600" dirty="0" smtClean="0"/>
              <a:t>ISO/IEC </a:t>
            </a:r>
            <a:r>
              <a:rPr lang="en-US" sz="1600" dirty="0"/>
              <a:t>11801 is </a:t>
            </a:r>
            <a:r>
              <a:rPr lang="en-US" sz="1600" dirty="0" err="1"/>
              <a:t>optimised</a:t>
            </a:r>
            <a:r>
              <a:rPr lang="en-US" sz="1600" dirty="0"/>
              <a:t> for premises in which the maximum distance over </a:t>
            </a:r>
            <a:r>
              <a:rPr lang="en-US" sz="1600" dirty="0" smtClean="0"/>
              <a:t>which telecommunications </a:t>
            </a:r>
            <a:r>
              <a:rPr lang="en-US" sz="1600" dirty="0"/>
              <a:t>services can be distributed is 2 000 m. </a:t>
            </a:r>
            <a:endParaRPr lang="en-US" sz="1600" dirty="0" smtClean="0"/>
          </a:p>
          <a:p>
            <a:pPr>
              <a:lnSpc>
                <a:spcPct val="100000"/>
              </a:lnSpc>
              <a:spcBef>
                <a:spcPts val="600"/>
              </a:spcBef>
            </a:pPr>
            <a:r>
              <a:rPr lang="en-US" sz="1600" dirty="0" smtClean="0"/>
              <a:t>The </a:t>
            </a:r>
            <a:r>
              <a:rPr lang="en-US" sz="1600" dirty="0"/>
              <a:t>principles of this International Standard may be applied to larger installations. </a:t>
            </a:r>
            <a:endParaRPr lang="en-US" sz="1600" dirty="0" smtClean="0"/>
          </a:p>
          <a:p>
            <a:pPr>
              <a:lnSpc>
                <a:spcPct val="100000"/>
              </a:lnSpc>
              <a:spcBef>
                <a:spcPts val="600"/>
              </a:spcBef>
            </a:pPr>
            <a:r>
              <a:rPr lang="en-US" sz="1600" dirty="0" smtClean="0"/>
              <a:t>Cabling </a:t>
            </a:r>
            <a:r>
              <a:rPr lang="en-US" sz="1600" dirty="0"/>
              <a:t>defined by this standard supports a wide range of services, including voice, data, text, image and video</a:t>
            </a:r>
            <a:r>
              <a:rPr lang="en-US" sz="1600" dirty="0" smtClean="0"/>
              <a:t>.</a:t>
            </a:r>
          </a:p>
          <a:p>
            <a:pPr>
              <a:lnSpc>
                <a:spcPct val="100000"/>
              </a:lnSpc>
              <a:spcBef>
                <a:spcPts val="600"/>
              </a:spcBef>
            </a:pPr>
            <a:r>
              <a:rPr lang="en-US" sz="1600" dirty="0"/>
              <a:t>This International Standard specifies directly or via reference the: </a:t>
            </a:r>
            <a:endParaRPr lang="en-US" sz="1600" dirty="0" smtClean="0"/>
          </a:p>
          <a:p>
            <a:pPr marL="0" indent="0">
              <a:lnSpc>
                <a:spcPct val="100000"/>
              </a:lnSpc>
              <a:spcBef>
                <a:spcPts val="600"/>
              </a:spcBef>
              <a:buNone/>
            </a:pPr>
            <a:r>
              <a:rPr lang="en-US" sz="1600" dirty="0" smtClean="0"/>
              <a:t>a</a:t>
            </a:r>
            <a:r>
              <a:rPr lang="en-US" sz="1600" dirty="0"/>
              <a:t>) structure and minimum configuration for generic cabling, </a:t>
            </a:r>
            <a:endParaRPr lang="en-US" sz="1600" dirty="0" smtClean="0"/>
          </a:p>
          <a:p>
            <a:pPr marL="0" indent="0">
              <a:lnSpc>
                <a:spcPct val="100000"/>
              </a:lnSpc>
              <a:spcBef>
                <a:spcPts val="600"/>
              </a:spcBef>
              <a:buNone/>
            </a:pPr>
            <a:r>
              <a:rPr lang="en-US" sz="1600" dirty="0" smtClean="0"/>
              <a:t>b</a:t>
            </a:r>
            <a:r>
              <a:rPr lang="en-US" sz="1600" dirty="0"/>
              <a:t>) interfaces at the telecommunications outlet (TO), </a:t>
            </a:r>
            <a:endParaRPr lang="en-US" sz="1600" dirty="0" smtClean="0"/>
          </a:p>
          <a:p>
            <a:pPr marL="0" indent="0">
              <a:lnSpc>
                <a:spcPct val="100000"/>
              </a:lnSpc>
              <a:spcBef>
                <a:spcPts val="600"/>
              </a:spcBef>
              <a:buNone/>
            </a:pPr>
            <a:r>
              <a:rPr lang="en-US" sz="1600" dirty="0" smtClean="0"/>
              <a:t>c</a:t>
            </a:r>
            <a:r>
              <a:rPr lang="en-US" sz="1600" dirty="0"/>
              <a:t>) performance requirements for individual cabling links and channels, </a:t>
            </a:r>
            <a:endParaRPr lang="en-US" sz="1600" dirty="0" smtClean="0"/>
          </a:p>
          <a:p>
            <a:pPr marL="0" indent="0">
              <a:lnSpc>
                <a:spcPct val="100000"/>
              </a:lnSpc>
              <a:spcBef>
                <a:spcPts val="600"/>
              </a:spcBef>
              <a:buNone/>
            </a:pPr>
            <a:r>
              <a:rPr lang="en-US" sz="1600" dirty="0" smtClean="0"/>
              <a:t>d</a:t>
            </a:r>
            <a:r>
              <a:rPr lang="en-US" sz="1600" dirty="0"/>
              <a:t>) implementation requirements and options, </a:t>
            </a:r>
            <a:endParaRPr lang="en-US" sz="1600" dirty="0" smtClean="0"/>
          </a:p>
          <a:p>
            <a:pPr marL="0" indent="0">
              <a:lnSpc>
                <a:spcPct val="100000"/>
              </a:lnSpc>
              <a:spcBef>
                <a:spcPts val="600"/>
              </a:spcBef>
              <a:buNone/>
            </a:pPr>
            <a:r>
              <a:rPr lang="en-US" sz="1600" dirty="0" smtClean="0"/>
              <a:t>e</a:t>
            </a:r>
            <a:r>
              <a:rPr lang="en-US" sz="1600" dirty="0"/>
              <a:t>) performance requirements for cabling components required for the maximum distances specified in this standard, </a:t>
            </a:r>
            <a:endParaRPr lang="en-US" sz="1600" dirty="0" smtClean="0"/>
          </a:p>
          <a:p>
            <a:pPr marL="0" indent="0">
              <a:lnSpc>
                <a:spcPct val="100000"/>
              </a:lnSpc>
              <a:spcBef>
                <a:spcPts val="600"/>
              </a:spcBef>
              <a:buNone/>
            </a:pPr>
            <a:r>
              <a:rPr lang="en-US" sz="1600" dirty="0" smtClean="0"/>
              <a:t>f</a:t>
            </a:r>
            <a:r>
              <a:rPr lang="en-US" sz="1600" dirty="0"/>
              <a:t>) conformance requirements and verification procedures.</a:t>
            </a:r>
            <a:endParaRPr lang="en-US" sz="16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2390524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70588" y="1343608"/>
            <a:ext cx="11921412" cy="4702629"/>
          </a:xfrm>
        </p:spPr>
        <p:txBody>
          <a:bodyPr>
            <a:noAutofit/>
          </a:bodyPr>
          <a:lstStyle/>
          <a:p>
            <a:pPr marL="0" indent="0">
              <a:buNone/>
            </a:pPr>
            <a:r>
              <a:rPr lang="en-US" sz="1800" b="1" dirty="0" smtClean="0"/>
              <a:t>ISO 11801 - SCOPE</a:t>
            </a:r>
          </a:p>
          <a:p>
            <a:r>
              <a:rPr lang="en-US" sz="1800" dirty="0"/>
              <a:t>Safety (electrical safety and protection, fire, etc.) and Electromagnetic Compatibility (</a:t>
            </a:r>
            <a:r>
              <a:rPr lang="en-US" sz="1800" dirty="0" smtClean="0"/>
              <a:t>EMC) requirements </a:t>
            </a:r>
            <a:r>
              <a:rPr lang="en-US" sz="1800" dirty="0"/>
              <a:t>are outside the scope of this International Standard, and are covered by </a:t>
            </a:r>
            <a:r>
              <a:rPr lang="en-US" sz="1800" dirty="0" smtClean="0"/>
              <a:t>other </a:t>
            </a:r>
            <a:r>
              <a:rPr lang="en-IN" sz="1800" dirty="0" smtClean="0"/>
              <a:t>standards </a:t>
            </a:r>
            <a:r>
              <a:rPr lang="en-IN" sz="1800" dirty="0"/>
              <a:t>and by </a:t>
            </a:r>
            <a:r>
              <a:rPr lang="en-IN" sz="1800" dirty="0" smtClean="0"/>
              <a:t>regulations</a:t>
            </a:r>
          </a:p>
          <a:p>
            <a:endParaRPr lang="en-US" sz="16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15983444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70588" y="1343608"/>
            <a:ext cx="11921412" cy="4702629"/>
          </a:xfrm>
        </p:spPr>
        <p:txBody>
          <a:bodyPr>
            <a:noAutofit/>
          </a:bodyPr>
          <a:lstStyle/>
          <a:p>
            <a:pPr marL="0" indent="0">
              <a:buNone/>
            </a:pPr>
            <a:r>
              <a:rPr lang="en-US" sz="1600" b="1" dirty="0" smtClean="0"/>
              <a:t>ISO 11801 - </a:t>
            </a:r>
            <a:r>
              <a:rPr lang="en-US" sz="2000" b="1" dirty="0"/>
              <a:t>Structure of the generic cabling </a:t>
            </a:r>
            <a:r>
              <a:rPr lang="en-US" sz="2000" b="1" dirty="0" smtClean="0"/>
              <a:t>system</a:t>
            </a:r>
          </a:p>
          <a:p>
            <a:r>
              <a:rPr lang="en-US" sz="2000" dirty="0"/>
              <a:t>This clause identifies the functional elements of generic cabling, describes how they </a:t>
            </a:r>
            <a:r>
              <a:rPr lang="en-US" sz="2000" dirty="0" smtClean="0"/>
              <a:t>are connected </a:t>
            </a:r>
            <a:r>
              <a:rPr lang="en-US" sz="2000" dirty="0"/>
              <a:t>together to form subsystems and identifies the interfaces at which </a:t>
            </a:r>
            <a:r>
              <a:rPr lang="en-US" sz="2000" dirty="0" smtClean="0"/>
              <a:t>application specific</a:t>
            </a:r>
            <a:r>
              <a:rPr lang="en-US" sz="2000" dirty="0"/>
              <a:t> </a:t>
            </a:r>
            <a:r>
              <a:rPr lang="en-US" sz="2000" dirty="0" smtClean="0"/>
              <a:t>components </a:t>
            </a:r>
            <a:r>
              <a:rPr lang="en-US" sz="2000" dirty="0"/>
              <a:t>are connected to the generic cabling</a:t>
            </a:r>
            <a:r>
              <a:rPr lang="en-US" sz="2000" dirty="0" smtClean="0"/>
              <a:t>.</a:t>
            </a:r>
          </a:p>
          <a:p>
            <a:r>
              <a:rPr lang="en-IN" sz="2000" b="1" dirty="0"/>
              <a:t>Functional </a:t>
            </a:r>
            <a:r>
              <a:rPr lang="en-IN" sz="2000" b="1" dirty="0" smtClean="0"/>
              <a:t>elements : </a:t>
            </a:r>
            <a:r>
              <a:rPr lang="en-US" sz="2000" dirty="0" smtClean="0"/>
              <a:t>The </a:t>
            </a:r>
            <a:r>
              <a:rPr lang="en-US" sz="2000" dirty="0"/>
              <a:t>functional elements of generic cabling are as follows:</a:t>
            </a:r>
          </a:p>
          <a:p>
            <a:r>
              <a:rPr lang="en-IN" sz="1800" dirty="0" smtClean="0"/>
              <a:t>campus </a:t>
            </a:r>
            <a:r>
              <a:rPr lang="en-IN" sz="1800" dirty="0"/>
              <a:t>distributor (CD);</a:t>
            </a:r>
          </a:p>
          <a:p>
            <a:r>
              <a:rPr lang="en-IN" sz="1800" dirty="0" smtClean="0"/>
              <a:t>campus </a:t>
            </a:r>
            <a:r>
              <a:rPr lang="en-IN" sz="1800" dirty="0"/>
              <a:t>backbone cable;</a:t>
            </a:r>
          </a:p>
          <a:p>
            <a:r>
              <a:rPr lang="en-IN" sz="1800" dirty="0" smtClean="0"/>
              <a:t>building </a:t>
            </a:r>
            <a:r>
              <a:rPr lang="en-IN" sz="1800" dirty="0"/>
              <a:t>distributor (BD);</a:t>
            </a:r>
          </a:p>
          <a:p>
            <a:r>
              <a:rPr lang="en-IN" sz="1800" dirty="0" smtClean="0"/>
              <a:t>building </a:t>
            </a:r>
            <a:r>
              <a:rPr lang="en-IN" sz="1800" dirty="0"/>
              <a:t>backbone cable;</a:t>
            </a:r>
          </a:p>
          <a:p>
            <a:r>
              <a:rPr lang="en-IN" sz="1800" dirty="0" smtClean="0"/>
              <a:t>floor </a:t>
            </a:r>
            <a:r>
              <a:rPr lang="en-IN" sz="1800" dirty="0"/>
              <a:t>distributor (FD</a:t>
            </a:r>
            <a:r>
              <a:rPr lang="en-IN" sz="1800" dirty="0" smtClean="0"/>
              <a:t>);</a:t>
            </a:r>
          </a:p>
          <a:p>
            <a:r>
              <a:rPr lang="en-IN" sz="1800" dirty="0"/>
              <a:t>horizontal cable;</a:t>
            </a:r>
          </a:p>
          <a:p>
            <a:r>
              <a:rPr lang="en-IN" sz="1800" dirty="0" smtClean="0"/>
              <a:t>consolidation </a:t>
            </a:r>
            <a:r>
              <a:rPr lang="en-IN" sz="1800" dirty="0"/>
              <a:t>point (CP</a:t>
            </a:r>
            <a:r>
              <a:rPr lang="en-IN" sz="1800" dirty="0" smtClean="0"/>
              <a:t>);</a:t>
            </a:r>
            <a:endParaRPr lang="en-IN"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4917233" y="3172408"/>
            <a:ext cx="6055567" cy="923330"/>
          </a:xfrm>
          <a:prstGeom prst="rect">
            <a:avLst/>
          </a:prstGeom>
        </p:spPr>
        <p:txBody>
          <a:bodyPr wrap="square">
            <a:spAutoFit/>
          </a:bodyPr>
          <a:lstStyle/>
          <a:p>
            <a:pPr marL="285750" indent="-285750">
              <a:buFont typeface="Arial" panose="020B0604020202020204" pitchFamily="34" charset="0"/>
              <a:buChar char="•"/>
            </a:pPr>
            <a:r>
              <a:rPr lang="fr-FR" dirty="0"/>
              <a:t>consolidation point </a:t>
            </a:r>
            <a:r>
              <a:rPr lang="fr-FR" dirty="0" err="1"/>
              <a:t>cable</a:t>
            </a:r>
            <a:r>
              <a:rPr lang="fr-FR" dirty="0"/>
              <a:t> (CP </a:t>
            </a:r>
            <a:r>
              <a:rPr lang="fr-FR" dirty="0" err="1"/>
              <a:t>cable</a:t>
            </a:r>
            <a:r>
              <a:rPr lang="fr-FR" dirty="0"/>
              <a:t>)</a:t>
            </a:r>
          </a:p>
          <a:p>
            <a:pPr marL="285750" indent="-285750">
              <a:buFont typeface="Arial" panose="020B0604020202020204" pitchFamily="34" charset="0"/>
              <a:buChar char="•"/>
            </a:pPr>
            <a:r>
              <a:rPr lang="en-IN" dirty="0"/>
              <a:t>multi-user telecommunications outlet (MUTO);</a:t>
            </a:r>
          </a:p>
          <a:p>
            <a:pPr marL="285750" indent="-285750">
              <a:buFont typeface="Arial" panose="020B0604020202020204" pitchFamily="34" charset="0"/>
              <a:buChar char="•"/>
            </a:pPr>
            <a:r>
              <a:rPr lang="en-IN" dirty="0"/>
              <a:t>telecommunications outlet (TO</a:t>
            </a:r>
            <a:r>
              <a:rPr lang="en-IN" dirty="0" smtClean="0"/>
              <a:t>).</a:t>
            </a:r>
            <a:endParaRPr lang="en-IN" dirty="0"/>
          </a:p>
        </p:txBody>
      </p:sp>
      <p:sp>
        <p:nvSpPr>
          <p:cNvPr id="9" name="Rectangle 8"/>
          <p:cNvSpPr/>
          <p:nvPr/>
        </p:nvSpPr>
        <p:spPr>
          <a:xfrm>
            <a:off x="270588" y="5894857"/>
            <a:ext cx="11358465" cy="369332"/>
          </a:xfrm>
          <a:prstGeom prst="rect">
            <a:avLst/>
          </a:prstGeom>
        </p:spPr>
        <p:txBody>
          <a:bodyPr wrap="square">
            <a:spAutoFit/>
          </a:bodyPr>
          <a:lstStyle/>
          <a:p>
            <a:r>
              <a:rPr lang="en-US" dirty="0"/>
              <a:t>Groups of these functional elements are connected together to form cabling subsystems</a:t>
            </a:r>
            <a:endParaRPr lang="en-US" sz="1200" dirty="0"/>
          </a:p>
        </p:txBody>
      </p:sp>
    </p:spTree>
    <p:extLst>
      <p:ext uri="{BB962C8B-B14F-4D97-AF65-F5344CB8AC3E}">
        <p14:creationId xmlns:p14="http://schemas.microsoft.com/office/powerpoint/2010/main" val="30196497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70588" y="1343608"/>
            <a:ext cx="11921412" cy="4702629"/>
          </a:xfrm>
        </p:spPr>
        <p:txBody>
          <a:bodyPr>
            <a:noAutofit/>
          </a:bodyPr>
          <a:lstStyle/>
          <a:p>
            <a:pPr marL="0" indent="0">
              <a:buNone/>
            </a:pPr>
            <a:r>
              <a:rPr lang="en-US" sz="1600" b="1" dirty="0" smtClean="0"/>
              <a:t>ISO 11801 - </a:t>
            </a:r>
            <a:r>
              <a:rPr lang="en-IN" b="1" dirty="0"/>
              <a:t>Cabling </a:t>
            </a:r>
            <a:r>
              <a:rPr lang="en-IN" b="1" dirty="0" smtClean="0"/>
              <a:t>subsystems</a:t>
            </a:r>
          </a:p>
          <a:p>
            <a:r>
              <a:rPr lang="en-US" sz="1600" dirty="0"/>
              <a:t>Generic cabling systems contain up to three cabling subsystems: campus backbone, </a:t>
            </a:r>
            <a:r>
              <a:rPr lang="en-US" sz="1600" dirty="0" smtClean="0"/>
              <a:t>building </a:t>
            </a:r>
            <a:r>
              <a:rPr lang="en-IN" sz="1600" dirty="0" smtClean="0"/>
              <a:t>backbone </a:t>
            </a:r>
            <a:r>
              <a:rPr lang="en-IN" sz="1600" dirty="0"/>
              <a:t>and horizontal cabling</a:t>
            </a:r>
            <a:r>
              <a:rPr lang="en-IN" sz="1600" dirty="0" smtClean="0"/>
              <a:t>.</a:t>
            </a:r>
            <a:endParaRPr lang="en-IN" sz="1600" dirty="0"/>
          </a:p>
          <a:p>
            <a:r>
              <a:rPr lang="en-US" sz="1600" dirty="0"/>
              <a:t>The distributors provide the means to </a:t>
            </a:r>
            <a:r>
              <a:rPr lang="en-US" sz="1600" dirty="0" smtClean="0"/>
              <a:t>configure the </a:t>
            </a:r>
            <a:r>
              <a:rPr lang="en-US" sz="1600" dirty="0"/>
              <a:t>cabling to support different topologies like bus, star and ring.</a:t>
            </a:r>
            <a:endParaRPr lang="en-IN" sz="1600" b="1"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pic>
        <p:nvPicPr>
          <p:cNvPr id="10" name="Picture 9"/>
          <p:cNvPicPr>
            <a:picLocks noChangeAspect="1"/>
          </p:cNvPicPr>
          <p:nvPr/>
        </p:nvPicPr>
        <p:blipFill>
          <a:blip r:embed="rId4"/>
          <a:stretch>
            <a:fillRect/>
          </a:stretch>
        </p:blipFill>
        <p:spPr>
          <a:xfrm>
            <a:off x="5887616" y="2790314"/>
            <a:ext cx="6123066" cy="2821513"/>
          </a:xfrm>
          <a:prstGeom prst="rect">
            <a:avLst/>
          </a:prstGeom>
        </p:spPr>
      </p:pic>
      <p:sp>
        <p:nvSpPr>
          <p:cNvPr id="11" name="Rectangle 10"/>
          <p:cNvSpPr/>
          <p:nvPr/>
        </p:nvSpPr>
        <p:spPr>
          <a:xfrm>
            <a:off x="270588" y="2691316"/>
            <a:ext cx="5367699" cy="3293209"/>
          </a:xfrm>
          <a:prstGeom prst="rect">
            <a:avLst/>
          </a:prstGeom>
        </p:spPr>
        <p:txBody>
          <a:bodyPr wrap="square">
            <a:spAutoFit/>
          </a:bodyPr>
          <a:lstStyle/>
          <a:p>
            <a:pPr algn="just"/>
            <a:r>
              <a:rPr lang="en-IN" sz="1600" b="1" dirty="0">
                <a:latin typeface="Arial,Bold"/>
              </a:rPr>
              <a:t>Campus backbone cabling subsystem</a:t>
            </a:r>
          </a:p>
          <a:p>
            <a:pPr algn="just"/>
            <a:r>
              <a:rPr lang="en-US" sz="1600" dirty="0">
                <a:latin typeface="Arial" panose="020B0604020202020204" pitchFamily="34" charset="0"/>
              </a:rPr>
              <a:t>The campus backbone cabling subsystem extends from the campus distributor to the </a:t>
            </a:r>
            <a:r>
              <a:rPr lang="en-US" sz="1600" dirty="0" smtClean="0">
                <a:latin typeface="Arial" panose="020B0604020202020204" pitchFamily="34" charset="0"/>
              </a:rPr>
              <a:t>building distributor(s</a:t>
            </a:r>
            <a:r>
              <a:rPr lang="en-US" sz="1600" dirty="0">
                <a:latin typeface="Arial" panose="020B0604020202020204" pitchFamily="34" charset="0"/>
              </a:rPr>
              <a:t>), usually located in separate </a:t>
            </a:r>
            <a:r>
              <a:rPr lang="en-US" sz="1600" dirty="0" smtClean="0">
                <a:latin typeface="Arial" panose="020B0604020202020204" pitchFamily="34" charset="0"/>
              </a:rPr>
              <a:t>buildings</a:t>
            </a:r>
          </a:p>
          <a:p>
            <a:r>
              <a:rPr lang="en-US" sz="1600" dirty="0"/>
              <a:t>When present, the subsystem includes:</a:t>
            </a:r>
          </a:p>
          <a:p>
            <a:pPr marL="285750" indent="-285750">
              <a:buFont typeface="Arial" panose="020B0604020202020204" pitchFamily="34" charset="0"/>
              <a:buChar char="•"/>
            </a:pPr>
            <a:r>
              <a:rPr lang="en-IN" sz="1600" dirty="0" smtClean="0"/>
              <a:t>the </a:t>
            </a:r>
            <a:r>
              <a:rPr lang="en-IN" sz="1600" dirty="0"/>
              <a:t>campus backbone cables;</a:t>
            </a:r>
          </a:p>
          <a:p>
            <a:pPr marL="285750" indent="-285750">
              <a:buFont typeface="Arial" panose="020B0604020202020204" pitchFamily="34" charset="0"/>
              <a:buChar char="•"/>
            </a:pPr>
            <a:r>
              <a:rPr lang="en-US" sz="1600" dirty="0" smtClean="0"/>
              <a:t>any </a:t>
            </a:r>
            <a:r>
              <a:rPr lang="en-US" sz="1600" dirty="0"/>
              <a:t>cabling components within the building entrance facilities;</a:t>
            </a:r>
          </a:p>
          <a:p>
            <a:pPr marL="285750" indent="-285750">
              <a:buFont typeface="Arial" panose="020B0604020202020204" pitchFamily="34" charset="0"/>
              <a:buChar char="•"/>
            </a:pPr>
            <a:r>
              <a:rPr lang="en-US" sz="1600" dirty="0" smtClean="0"/>
              <a:t> </a:t>
            </a:r>
            <a:r>
              <a:rPr lang="en-US" sz="1600" dirty="0"/>
              <a:t>jumpers and patch cords in the campus distributor</a:t>
            </a:r>
            <a:r>
              <a:rPr lang="en-US" sz="1600" dirty="0" smtClean="0"/>
              <a:t>;</a:t>
            </a:r>
          </a:p>
          <a:p>
            <a:pPr marL="285750" indent="-285750">
              <a:buFont typeface="Arial" panose="020B0604020202020204" pitchFamily="34" charset="0"/>
              <a:buChar char="•"/>
            </a:pPr>
            <a:r>
              <a:rPr lang="en-US" sz="1600" dirty="0"/>
              <a:t>the connecting hardware on which the campus backbone cables are terminated (at </a:t>
            </a:r>
            <a:r>
              <a:rPr lang="en-US" sz="1600" dirty="0" smtClean="0"/>
              <a:t>both the </a:t>
            </a:r>
            <a:r>
              <a:rPr lang="en-US" sz="1600" dirty="0"/>
              <a:t>campus and building distributors</a:t>
            </a:r>
            <a:r>
              <a:rPr lang="en-US" sz="1600" dirty="0" smtClean="0"/>
              <a:t>).</a:t>
            </a:r>
          </a:p>
        </p:txBody>
      </p:sp>
      <p:sp>
        <p:nvSpPr>
          <p:cNvPr id="12" name="Rectangle 11"/>
          <p:cNvSpPr/>
          <p:nvPr/>
        </p:nvSpPr>
        <p:spPr>
          <a:xfrm>
            <a:off x="271462" y="5984064"/>
            <a:ext cx="11739220" cy="584775"/>
          </a:xfrm>
          <a:prstGeom prst="rect">
            <a:avLst/>
          </a:prstGeom>
        </p:spPr>
        <p:txBody>
          <a:bodyPr wrap="square">
            <a:spAutoFit/>
          </a:bodyPr>
          <a:lstStyle/>
          <a:p>
            <a:r>
              <a:rPr lang="en-US" sz="1600" dirty="0"/>
              <a:t>Where the building distributor does not exist, the campus backbone cabling subsystem extends from the campus distributor to the floor distributor.</a:t>
            </a:r>
            <a:endParaRPr lang="en-IN" sz="1400" dirty="0"/>
          </a:p>
        </p:txBody>
      </p:sp>
    </p:spTree>
    <p:extLst>
      <p:ext uri="{BB962C8B-B14F-4D97-AF65-F5344CB8AC3E}">
        <p14:creationId xmlns:p14="http://schemas.microsoft.com/office/powerpoint/2010/main" val="19882682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70588" y="1343608"/>
            <a:ext cx="11921412" cy="795901"/>
          </a:xfrm>
        </p:spPr>
        <p:txBody>
          <a:bodyPr>
            <a:noAutofit/>
          </a:bodyPr>
          <a:lstStyle/>
          <a:p>
            <a:r>
              <a:rPr lang="en-US" sz="1600" b="1" dirty="0" smtClean="0"/>
              <a:t>ISO 11801 - </a:t>
            </a:r>
            <a:r>
              <a:rPr lang="en-IN" sz="1800" b="1" dirty="0"/>
              <a:t>Building backbone cabling subsystem</a:t>
            </a:r>
            <a:endParaRPr lang="en-IN" b="1" dirty="0"/>
          </a:p>
          <a:p>
            <a:r>
              <a:rPr lang="en-US" sz="1600" dirty="0"/>
              <a:t>A building backbone cabling subsystem extends from building distributor(s) to the </a:t>
            </a:r>
            <a:r>
              <a:rPr lang="en-US" sz="1600" dirty="0" smtClean="0"/>
              <a:t>floor distributor(s</a:t>
            </a:r>
            <a:r>
              <a:rPr lang="en-US" sz="1600" dirty="0"/>
              <a:t>). </a:t>
            </a:r>
            <a:endParaRPr lang="en-US" sz="16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2144034"/>
            <a:ext cx="5066522" cy="2308324"/>
          </a:xfrm>
          <a:prstGeom prst="rect">
            <a:avLst/>
          </a:prstGeom>
        </p:spPr>
        <p:txBody>
          <a:bodyPr wrap="square">
            <a:spAutoFit/>
          </a:bodyPr>
          <a:lstStyle/>
          <a:p>
            <a:r>
              <a:rPr lang="en-US" dirty="0"/>
              <a:t>When present, the subsystem includes:</a:t>
            </a:r>
          </a:p>
          <a:p>
            <a:pPr marL="285750" indent="-285750">
              <a:buFont typeface="Arial" panose="020B0604020202020204" pitchFamily="34" charset="0"/>
              <a:buChar char="•"/>
            </a:pPr>
            <a:r>
              <a:rPr lang="en-IN" dirty="0" smtClean="0"/>
              <a:t>the </a:t>
            </a:r>
            <a:r>
              <a:rPr lang="en-IN" dirty="0"/>
              <a:t>building backbone cables;</a:t>
            </a:r>
          </a:p>
          <a:p>
            <a:pPr marL="285750" indent="-285750">
              <a:buFont typeface="Arial" panose="020B0604020202020204" pitchFamily="34" charset="0"/>
              <a:buChar char="•"/>
            </a:pPr>
            <a:r>
              <a:rPr lang="en-US" dirty="0"/>
              <a:t>jumpers and patch cords in the building distributor;</a:t>
            </a:r>
          </a:p>
          <a:p>
            <a:pPr marL="285750" indent="-285750">
              <a:buFont typeface="Arial" panose="020B0604020202020204" pitchFamily="34" charset="0"/>
              <a:buChar char="•"/>
            </a:pPr>
            <a:r>
              <a:rPr lang="en-US" dirty="0"/>
              <a:t> the connecting hardware on which the building backbone cables are terminated (at </a:t>
            </a:r>
            <a:r>
              <a:rPr lang="en-US" dirty="0" smtClean="0"/>
              <a:t>both the </a:t>
            </a:r>
            <a:r>
              <a:rPr lang="en-US" dirty="0"/>
              <a:t>building and floor distributors).</a:t>
            </a:r>
            <a:endParaRPr lang="en-IN" sz="1200" b="1" dirty="0"/>
          </a:p>
        </p:txBody>
      </p:sp>
      <p:sp>
        <p:nvSpPr>
          <p:cNvPr id="9" name="Rectangle 8"/>
          <p:cNvSpPr/>
          <p:nvPr/>
        </p:nvSpPr>
        <p:spPr>
          <a:xfrm>
            <a:off x="337457" y="4446631"/>
            <a:ext cx="4664380" cy="1477328"/>
          </a:xfrm>
          <a:prstGeom prst="rect">
            <a:avLst/>
          </a:prstGeom>
        </p:spPr>
        <p:txBody>
          <a:bodyPr wrap="square">
            <a:spAutoFit/>
          </a:bodyPr>
          <a:lstStyle/>
          <a:p>
            <a:r>
              <a:rPr lang="en-IN" b="1" dirty="0">
                <a:latin typeface="Arial,Bold"/>
              </a:rPr>
              <a:t>Horizontal cabling subsystem</a:t>
            </a:r>
          </a:p>
          <a:p>
            <a:r>
              <a:rPr lang="en-US" dirty="0">
                <a:latin typeface="Arial" panose="020B0604020202020204" pitchFamily="34" charset="0"/>
              </a:rPr>
              <a:t>The horizontal cabling subsystem extends from a </a:t>
            </a:r>
            <a:r>
              <a:rPr lang="en-US" dirty="0" smtClean="0">
                <a:latin typeface="Arial" panose="020B0604020202020204" pitchFamily="34" charset="0"/>
              </a:rPr>
              <a:t>floor distributor </a:t>
            </a:r>
            <a:r>
              <a:rPr lang="en-US" dirty="0">
                <a:latin typeface="Arial" panose="020B0604020202020204" pitchFamily="34" charset="0"/>
              </a:rPr>
              <a:t>to the </a:t>
            </a:r>
            <a:r>
              <a:rPr lang="en-US" dirty="0" smtClean="0">
                <a:latin typeface="Arial" panose="020B0604020202020204" pitchFamily="34" charset="0"/>
              </a:rPr>
              <a:t>telecommunications outlet(s</a:t>
            </a:r>
            <a:r>
              <a:rPr lang="en-US" dirty="0">
                <a:latin typeface="Arial" panose="020B0604020202020204" pitchFamily="34" charset="0"/>
              </a:rPr>
              <a:t>) connected to it. </a:t>
            </a:r>
            <a:endParaRPr lang="en-US" dirty="0" smtClean="0">
              <a:latin typeface="Arial" panose="020B0604020202020204" pitchFamily="34" charset="0"/>
            </a:endParaRPr>
          </a:p>
        </p:txBody>
      </p:sp>
      <p:sp>
        <p:nvSpPr>
          <p:cNvPr id="12" name="Rectangle 11"/>
          <p:cNvSpPr/>
          <p:nvPr/>
        </p:nvSpPr>
        <p:spPr>
          <a:xfrm>
            <a:off x="5483289" y="2465830"/>
            <a:ext cx="6096000" cy="3139321"/>
          </a:xfrm>
          <a:prstGeom prst="rect">
            <a:avLst/>
          </a:prstGeom>
        </p:spPr>
        <p:txBody>
          <a:bodyPr>
            <a:spAutoFit/>
          </a:bodyPr>
          <a:lstStyle/>
          <a:p>
            <a:r>
              <a:rPr lang="en-US" dirty="0">
                <a:latin typeface="Arial" panose="020B0604020202020204" pitchFamily="34" charset="0"/>
              </a:rPr>
              <a:t>The subsystem includes:</a:t>
            </a:r>
          </a:p>
          <a:p>
            <a:r>
              <a:rPr lang="en-IN" dirty="0">
                <a:latin typeface="Symbol" panose="05050102010706020507" pitchFamily="18" charset="2"/>
              </a:rPr>
              <a:t>• </a:t>
            </a:r>
            <a:r>
              <a:rPr lang="en-IN" dirty="0">
                <a:latin typeface="Arial" panose="020B0604020202020204" pitchFamily="34" charset="0"/>
              </a:rPr>
              <a:t>the horizontal cables;</a:t>
            </a:r>
          </a:p>
          <a:p>
            <a:r>
              <a:rPr lang="en-US" dirty="0">
                <a:latin typeface="Symbol" panose="05050102010706020507" pitchFamily="18" charset="2"/>
              </a:rPr>
              <a:t>• </a:t>
            </a:r>
            <a:r>
              <a:rPr lang="en-US" dirty="0">
                <a:latin typeface="Arial" panose="020B0604020202020204" pitchFamily="34" charset="0"/>
              </a:rPr>
              <a:t>jumpers and patch cords in the floor distributor;</a:t>
            </a:r>
          </a:p>
          <a:p>
            <a:r>
              <a:rPr lang="en-US" dirty="0">
                <a:latin typeface="Symbol" panose="05050102010706020507" pitchFamily="18" charset="2"/>
              </a:rPr>
              <a:t>• </a:t>
            </a:r>
            <a:r>
              <a:rPr lang="en-US" dirty="0">
                <a:latin typeface="Arial" panose="020B0604020202020204" pitchFamily="34" charset="0"/>
              </a:rPr>
              <a:t>the mechanical termination of the horizontal cables at the telecommunications outlet;</a:t>
            </a:r>
          </a:p>
          <a:p>
            <a:r>
              <a:rPr lang="en-US" dirty="0">
                <a:latin typeface="Symbol" panose="05050102010706020507" pitchFamily="18" charset="2"/>
              </a:rPr>
              <a:t>• </a:t>
            </a:r>
            <a:r>
              <a:rPr lang="en-US" dirty="0">
                <a:latin typeface="Arial" panose="020B0604020202020204" pitchFamily="34" charset="0"/>
              </a:rPr>
              <a:t>the mechanical termination of the horizontal cables at the floor distributor including the</a:t>
            </a:r>
          </a:p>
          <a:p>
            <a:r>
              <a:rPr lang="en-US" dirty="0">
                <a:latin typeface="Arial" panose="020B0604020202020204" pitchFamily="34" charset="0"/>
              </a:rPr>
              <a:t>connecting hardware, for example of the interconnect or cross-connect;</a:t>
            </a:r>
          </a:p>
          <a:p>
            <a:r>
              <a:rPr lang="en-IN" dirty="0">
                <a:latin typeface="Symbol" panose="05050102010706020507" pitchFamily="18" charset="2"/>
              </a:rPr>
              <a:t>• </a:t>
            </a:r>
            <a:r>
              <a:rPr lang="en-IN" dirty="0">
                <a:latin typeface="Arial" panose="020B0604020202020204" pitchFamily="34" charset="0"/>
              </a:rPr>
              <a:t>a consolidation point (optional);</a:t>
            </a:r>
          </a:p>
          <a:p>
            <a:r>
              <a:rPr lang="en-IN" dirty="0">
                <a:latin typeface="Symbol" panose="05050102010706020507" pitchFamily="18" charset="2"/>
              </a:rPr>
              <a:t>• </a:t>
            </a:r>
            <a:r>
              <a:rPr lang="en-IN" dirty="0">
                <a:latin typeface="Arial" panose="020B0604020202020204" pitchFamily="34" charset="0"/>
              </a:rPr>
              <a:t>the telecommunications outlets.</a:t>
            </a:r>
            <a:endParaRPr lang="en-IN" dirty="0"/>
          </a:p>
        </p:txBody>
      </p:sp>
    </p:spTree>
    <p:extLst>
      <p:ext uri="{BB962C8B-B14F-4D97-AF65-F5344CB8AC3E}">
        <p14:creationId xmlns:p14="http://schemas.microsoft.com/office/powerpoint/2010/main" val="23525894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70588" y="1343608"/>
            <a:ext cx="11921412" cy="795901"/>
          </a:xfrm>
        </p:spPr>
        <p:txBody>
          <a:bodyPr>
            <a:noAutofit/>
          </a:bodyPr>
          <a:lstStyle/>
          <a:p>
            <a:r>
              <a:rPr lang="en-US" sz="1600" b="1" dirty="0" smtClean="0"/>
              <a:t>ISO 11801 - </a:t>
            </a:r>
            <a:r>
              <a:rPr lang="en-IN" sz="1800" b="1" dirty="0">
                <a:latin typeface="Arial,Bold"/>
              </a:rPr>
              <a:t>Horizontal cabling subsystem</a:t>
            </a:r>
          </a:p>
          <a:p>
            <a:r>
              <a:rPr lang="en-US" sz="1600" dirty="0">
                <a:latin typeface="Arial" panose="020B0604020202020204" pitchFamily="34" charset="0"/>
              </a:rPr>
              <a:t>The horizontal cabling subsystem extends from a floor distributor to the telecommunications outlet(s) connected to it.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pic>
        <p:nvPicPr>
          <p:cNvPr id="10" name="Picture 9"/>
          <p:cNvPicPr>
            <a:picLocks noChangeAspect="1"/>
          </p:cNvPicPr>
          <p:nvPr/>
        </p:nvPicPr>
        <p:blipFill>
          <a:blip r:embed="rId4"/>
          <a:stretch>
            <a:fillRect/>
          </a:stretch>
        </p:blipFill>
        <p:spPr>
          <a:xfrm>
            <a:off x="5159829" y="2141771"/>
            <a:ext cx="6874179" cy="2966182"/>
          </a:xfrm>
          <a:prstGeom prst="rect">
            <a:avLst/>
          </a:prstGeom>
        </p:spPr>
      </p:pic>
      <p:sp>
        <p:nvSpPr>
          <p:cNvPr id="12" name="Rectangle 11"/>
          <p:cNvSpPr/>
          <p:nvPr/>
        </p:nvSpPr>
        <p:spPr>
          <a:xfrm>
            <a:off x="271462" y="2139509"/>
            <a:ext cx="4580456" cy="3970318"/>
          </a:xfrm>
          <a:prstGeom prst="rect">
            <a:avLst/>
          </a:prstGeom>
        </p:spPr>
        <p:txBody>
          <a:bodyPr wrap="square">
            <a:spAutoFit/>
          </a:bodyPr>
          <a:lstStyle/>
          <a:p>
            <a:r>
              <a:rPr lang="en-US" dirty="0">
                <a:latin typeface="Arial" panose="020B0604020202020204" pitchFamily="34" charset="0"/>
              </a:rPr>
              <a:t>The subsystem includes:</a:t>
            </a:r>
          </a:p>
          <a:p>
            <a:pPr marL="285750" indent="-285750">
              <a:buFont typeface="Arial" panose="020B0604020202020204" pitchFamily="34" charset="0"/>
              <a:buChar char="•"/>
            </a:pPr>
            <a:r>
              <a:rPr lang="en-IN" dirty="0" smtClean="0">
                <a:latin typeface="Symbol" panose="05050102010706020507" pitchFamily="18" charset="2"/>
              </a:rPr>
              <a:t> </a:t>
            </a:r>
            <a:r>
              <a:rPr lang="en-IN" dirty="0">
                <a:latin typeface="Arial" panose="020B0604020202020204" pitchFamily="34" charset="0"/>
              </a:rPr>
              <a:t>the horizontal cables;</a:t>
            </a:r>
          </a:p>
          <a:p>
            <a:pPr marL="285750" indent="-285750">
              <a:buFont typeface="Arial" panose="020B0604020202020204" pitchFamily="34" charset="0"/>
              <a:buChar char="•"/>
            </a:pPr>
            <a:r>
              <a:rPr lang="en-US" dirty="0" smtClean="0">
                <a:latin typeface="Arial" panose="020B0604020202020204" pitchFamily="34" charset="0"/>
              </a:rPr>
              <a:t>jumpers </a:t>
            </a:r>
            <a:r>
              <a:rPr lang="en-US" dirty="0">
                <a:latin typeface="Arial" panose="020B0604020202020204" pitchFamily="34" charset="0"/>
              </a:rPr>
              <a:t>and patch cords in the </a:t>
            </a:r>
            <a:r>
              <a:rPr lang="en-US" dirty="0" smtClean="0">
                <a:latin typeface="Arial" panose="020B0604020202020204" pitchFamily="34" charset="0"/>
              </a:rPr>
              <a:t>floor distributor</a:t>
            </a:r>
            <a:r>
              <a:rPr lang="en-US" dirty="0">
                <a:latin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rPr>
              <a:t>the </a:t>
            </a:r>
            <a:r>
              <a:rPr lang="en-US" dirty="0">
                <a:latin typeface="Arial" panose="020B0604020202020204" pitchFamily="34" charset="0"/>
              </a:rPr>
              <a:t>mechanical termination of </a:t>
            </a:r>
            <a:r>
              <a:rPr lang="en-US" dirty="0" smtClean="0">
                <a:latin typeface="Arial" panose="020B0604020202020204" pitchFamily="34" charset="0"/>
              </a:rPr>
              <a:t>the horizontal </a:t>
            </a:r>
            <a:r>
              <a:rPr lang="en-US" dirty="0">
                <a:latin typeface="Arial" panose="020B0604020202020204" pitchFamily="34" charset="0"/>
              </a:rPr>
              <a:t>cables at </a:t>
            </a:r>
            <a:r>
              <a:rPr lang="en-US" dirty="0" smtClean="0">
                <a:latin typeface="Arial" panose="020B0604020202020204" pitchFamily="34" charset="0"/>
              </a:rPr>
              <a:t>the telecommunications </a:t>
            </a:r>
            <a:r>
              <a:rPr lang="en-US" dirty="0">
                <a:latin typeface="Arial" panose="020B0604020202020204" pitchFamily="34" charset="0"/>
              </a:rPr>
              <a:t>outlet;</a:t>
            </a:r>
          </a:p>
          <a:p>
            <a:pPr marL="285750" indent="-285750">
              <a:buFont typeface="Arial" panose="020B0604020202020204" pitchFamily="34" charset="0"/>
              <a:buChar char="•"/>
            </a:pPr>
            <a:r>
              <a:rPr lang="en-US" dirty="0" smtClean="0">
                <a:latin typeface="Symbol" panose="05050102010706020507" pitchFamily="18" charset="2"/>
              </a:rPr>
              <a:t> </a:t>
            </a:r>
            <a:r>
              <a:rPr lang="en-US" dirty="0">
                <a:latin typeface="Arial" panose="020B0604020202020204" pitchFamily="34" charset="0"/>
              </a:rPr>
              <a:t>the mechanical termination of </a:t>
            </a:r>
            <a:r>
              <a:rPr lang="en-US" dirty="0" smtClean="0">
                <a:latin typeface="Arial" panose="020B0604020202020204" pitchFamily="34" charset="0"/>
              </a:rPr>
              <a:t>the horizontal </a:t>
            </a:r>
            <a:r>
              <a:rPr lang="en-US" dirty="0">
                <a:latin typeface="Arial" panose="020B0604020202020204" pitchFamily="34" charset="0"/>
              </a:rPr>
              <a:t>cables at the floor distributor including </a:t>
            </a:r>
            <a:r>
              <a:rPr lang="en-US" dirty="0" smtClean="0">
                <a:latin typeface="Arial" panose="020B0604020202020204" pitchFamily="34" charset="0"/>
              </a:rPr>
              <a:t>the connecting </a:t>
            </a:r>
            <a:r>
              <a:rPr lang="en-US" dirty="0">
                <a:latin typeface="Arial" panose="020B0604020202020204" pitchFamily="34" charset="0"/>
              </a:rPr>
              <a:t>hardware, for example of the interconnect or cross-connect;</a:t>
            </a:r>
          </a:p>
          <a:p>
            <a:pPr marL="285750" indent="-285750">
              <a:buFont typeface="Arial" panose="020B0604020202020204" pitchFamily="34" charset="0"/>
              <a:buChar char="•"/>
            </a:pPr>
            <a:r>
              <a:rPr lang="en-IN" dirty="0" smtClean="0">
                <a:latin typeface="Symbol" panose="05050102010706020507" pitchFamily="18" charset="2"/>
              </a:rPr>
              <a:t> </a:t>
            </a:r>
            <a:r>
              <a:rPr lang="en-IN" dirty="0">
                <a:latin typeface="Arial" panose="020B0604020202020204" pitchFamily="34" charset="0"/>
              </a:rPr>
              <a:t>a consolidation point (optional);</a:t>
            </a:r>
          </a:p>
          <a:p>
            <a:pPr marL="285750" indent="-285750">
              <a:buFont typeface="Arial" panose="020B0604020202020204" pitchFamily="34" charset="0"/>
              <a:buChar char="•"/>
            </a:pPr>
            <a:r>
              <a:rPr lang="en-IN" dirty="0" smtClean="0">
                <a:latin typeface="Arial" panose="020B0604020202020204" pitchFamily="34" charset="0"/>
              </a:rPr>
              <a:t>the </a:t>
            </a:r>
            <a:r>
              <a:rPr lang="en-IN" dirty="0">
                <a:latin typeface="Arial" panose="020B0604020202020204" pitchFamily="34" charset="0"/>
              </a:rPr>
              <a:t>telecommunications outlets.</a:t>
            </a:r>
            <a:endParaRPr lang="en-IN" dirty="0"/>
          </a:p>
        </p:txBody>
      </p:sp>
      <p:sp>
        <p:nvSpPr>
          <p:cNvPr id="11" name="Rectangle 10"/>
          <p:cNvSpPr/>
          <p:nvPr/>
        </p:nvSpPr>
        <p:spPr>
          <a:xfrm>
            <a:off x="4851919" y="5366274"/>
            <a:ext cx="7025950" cy="923330"/>
          </a:xfrm>
          <a:prstGeom prst="rect">
            <a:avLst/>
          </a:prstGeom>
        </p:spPr>
        <p:txBody>
          <a:bodyPr wrap="square">
            <a:spAutoFit/>
          </a:bodyPr>
          <a:lstStyle/>
          <a:p>
            <a:r>
              <a:rPr lang="en-US" dirty="0">
                <a:latin typeface="Arial" panose="020B0604020202020204" pitchFamily="34" charset="0"/>
              </a:rPr>
              <a:t>Horizontal cables shall be continuous </a:t>
            </a:r>
            <a:r>
              <a:rPr lang="en-US" dirty="0" smtClean="0">
                <a:latin typeface="Arial" panose="020B0604020202020204" pitchFamily="34" charset="0"/>
              </a:rPr>
              <a:t>from the </a:t>
            </a:r>
            <a:r>
              <a:rPr lang="en-US" dirty="0">
                <a:latin typeface="Arial" panose="020B0604020202020204" pitchFamily="34" charset="0"/>
              </a:rPr>
              <a:t>floor distributor to the telecommunications outlets unless a consolidation point </a:t>
            </a:r>
            <a:r>
              <a:rPr lang="en-US" dirty="0" smtClean="0">
                <a:latin typeface="Arial" panose="020B0604020202020204" pitchFamily="34" charset="0"/>
              </a:rPr>
              <a:t>is installed</a:t>
            </a:r>
            <a:endParaRPr lang="en-IN" dirty="0"/>
          </a:p>
        </p:txBody>
      </p:sp>
    </p:spTree>
    <p:extLst>
      <p:ext uri="{BB962C8B-B14F-4D97-AF65-F5344CB8AC3E}">
        <p14:creationId xmlns:p14="http://schemas.microsoft.com/office/powerpoint/2010/main" val="24249367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70588" y="1343608"/>
            <a:ext cx="11921412" cy="5029200"/>
          </a:xfrm>
        </p:spPr>
        <p:txBody>
          <a:bodyPr>
            <a:noAutofit/>
          </a:bodyPr>
          <a:lstStyle/>
          <a:p>
            <a:r>
              <a:rPr lang="en-US" sz="1600" b="1" dirty="0" smtClean="0"/>
              <a:t>ISO 11801 - </a:t>
            </a:r>
            <a:r>
              <a:rPr lang="en-IN" sz="1800" b="1" dirty="0"/>
              <a:t>Design objectives</a:t>
            </a:r>
          </a:p>
          <a:p>
            <a:r>
              <a:rPr lang="en-US" sz="1800" dirty="0"/>
              <a:t>Horizontal cabling should be designed to support the broadest set of existing and </a:t>
            </a:r>
            <a:r>
              <a:rPr lang="en-US" sz="1800" dirty="0" smtClean="0"/>
              <a:t>emerging applications </a:t>
            </a:r>
            <a:r>
              <a:rPr lang="en-US" sz="1800" dirty="0"/>
              <a:t>and therefore provide the longest operational life. </a:t>
            </a:r>
            <a:endParaRPr lang="en-US" sz="1800" dirty="0" smtClean="0"/>
          </a:p>
          <a:p>
            <a:r>
              <a:rPr lang="en-US" sz="1800" dirty="0" smtClean="0"/>
              <a:t>This </a:t>
            </a:r>
            <a:r>
              <a:rPr lang="en-US" sz="1800" dirty="0"/>
              <a:t>will </a:t>
            </a:r>
            <a:r>
              <a:rPr lang="en-US" sz="1800" dirty="0" err="1"/>
              <a:t>minimise</a:t>
            </a:r>
            <a:r>
              <a:rPr lang="en-US" sz="1800" dirty="0"/>
              <a:t> </a:t>
            </a:r>
            <a:r>
              <a:rPr lang="en-US" sz="1800" dirty="0" smtClean="0"/>
              <a:t>disruption and </a:t>
            </a:r>
            <a:r>
              <a:rPr lang="en-US" sz="1800" dirty="0"/>
              <a:t>the high cost of </a:t>
            </a:r>
            <a:r>
              <a:rPr lang="en-US" sz="1800" dirty="0" err="1"/>
              <a:t>recabling</a:t>
            </a:r>
            <a:r>
              <a:rPr lang="en-US" sz="1800" dirty="0"/>
              <a:t> in the work area</a:t>
            </a:r>
            <a:r>
              <a:rPr lang="en-US" sz="1800" dirty="0" smtClean="0"/>
              <a:t>.</a:t>
            </a:r>
          </a:p>
          <a:p>
            <a:r>
              <a:rPr lang="en-US" sz="1800" dirty="0"/>
              <a:t>Building backbone cabling should be designed for the entire life of the generic cabling system.</a:t>
            </a:r>
          </a:p>
          <a:p>
            <a:r>
              <a:rPr lang="en-US" sz="1800" dirty="0"/>
              <a:t>However, it is common to adopt short-term approaches that support current and </a:t>
            </a:r>
            <a:r>
              <a:rPr lang="en-US" sz="1800" dirty="0" smtClean="0"/>
              <a:t>foreseeable application </a:t>
            </a:r>
            <a:r>
              <a:rPr lang="en-US" sz="1800" dirty="0"/>
              <a:t>requirements, particularly where there is good physical access to pathways. </a:t>
            </a:r>
            <a:endParaRPr lang="en-US" sz="1800" dirty="0" smtClean="0"/>
          </a:p>
          <a:p>
            <a:r>
              <a:rPr lang="en-US" sz="1800" dirty="0" smtClean="0"/>
              <a:t>The</a:t>
            </a:r>
            <a:r>
              <a:rPr lang="en-US" sz="1800" dirty="0"/>
              <a:t> </a:t>
            </a:r>
            <a:r>
              <a:rPr lang="en-US" sz="1800" dirty="0" smtClean="0"/>
              <a:t>selection </a:t>
            </a:r>
            <a:r>
              <a:rPr lang="en-US" sz="1800" dirty="0"/>
              <a:t>of campus backbone cabling may require a longer-term approach than that </a:t>
            </a:r>
            <a:r>
              <a:rPr lang="en-US" sz="1800" dirty="0" smtClean="0"/>
              <a:t>adopted for </a:t>
            </a:r>
            <a:r>
              <a:rPr lang="en-US" sz="1800" dirty="0"/>
              <a:t>the building backbone, particularly if access to pathways is more limited.</a:t>
            </a:r>
            <a:endParaRPr lang="en-US" sz="1200" dirty="0">
              <a:latin typeface="Arial" panose="020B0604020202020204" pitchFamily="34" charset="0"/>
            </a:endParaRP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4317355"/>
            <a:ext cx="3595856" cy="369332"/>
          </a:xfrm>
          <a:prstGeom prst="rect">
            <a:avLst/>
          </a:prstGeom>
        </p:spPr>
        <p:txBody>
          <a:bodyPr wrap="none">
            <a:spAutoFit/>
          </a:bodyPr>
          <a:lstStyle/>
          <a:p>
            <a:r>
              <a:rPr lang="en-IN" b="1" dirty="0">
                <a:latin typeface="Arial,Bold"/>
              </a:rPr>
              <a:t>Interconnection of subsystems</a:t>
            </a:r>
            <a:endParaRPr lang="en-IN" dirty="0"/>
          </a:p>
        </p:txBody>
      </p:sp>
      <p:sp>
        <p:nvSpPr>
          <p:cNvPr id="9" name="Rectangle 8"/>
          <p:cNvSpPr/>
          <p:nvPr/>
        </p:nvSpPr>
        <p:spPr>
          <a:xfrm>
            <a:off x="215769" y="4780904"/>
            <a:ext cx="11540802" cy="646331"/>
          </a:xfrm>
          <a:prstGeom prst="rect">
            <a:avLst/>
          </a:prstGeom>
        </p:spPr>
        <p:txBody>
          <a:bodyPr wrap="square">
            <a:spAutoFit/>
          </a:bodyPr>
          <a:lstStyle/>
          <a:p>
            <a:r>
              <a:rPr lang="en-US" dirty="0">
                <a:latin typeface="Arial" panose="020B0604020202020204" pitchFamily="34" charset="0"/>
              </a:rPr>
              <a:t>In generic cabling, the functional elements of the cabling subsystems are interconnected </a:t>
            </a:r>
            <a:r>
              <a:rPr lang="en-US" dirty="0" smtClean="0">
                <a:latin typeface="Arial" panose="020B0604020202020204" pitchFamily="34" charset="0"/>
              </a:rPr>
              <a:t>to </a:t>
            </a:r>
            <a:r>
              <a:rPr lang="en-IN" dirty="0" smtClean="0">
                <a:latin typeface="Arial" panose="020B0604020202020204" pitchFamily="34" charset="0"/>
              </a:rPr>
              <a:t>form </a:t>
            </a:r>
            <a:r>
              <a:rPr lang="en-IN" dirty="0">
                <a:latin typeface="Arial" panose="020B0604020202020204" pitchFamily="34" charset="0"/>
              </a:rPr>
              <a:t>a hierarchical structure</a:t>
            </a:r>
            <a:endParaRPr lang="en-IN" dirty="0"/>
          </a:p>
        </p:txBody>
      </p:sp>
    </p:spTree>
    <p:extLst>
      <p:ext uri="{BB962C8B-B14F-4D97-AF65-F5344CB8AC3E}">
        <p14:creationId xmlns:p14="http://schemas.microsoft.com/office/powerpoint/2010/main" val="29963383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70588" y="1343608"/>
            <a:ext cx="11921412" cy="5029200"/>
          </a:xfrm>
        </p:spPr>
        <p:txBody>
          <a:bodyPr>
            <a:noAutofit/>
          </a:bodyPr>
          <a:lstStyle/>
          <a:p>
            <a:pPr marL="0" indent="0">
              <a:buNone/>
            </a:pPr>
            <a:r>
              <a:rPr lang="en-US" sz="1600" b="1" dirty="0" smtClean="0"/>
              <a:t>ISO 11801 - </a:t>
            </a:r>
            <a:r>
              <a:rPr lang="en-IN" sz="1800" b="1" dirty="0">
                <a:latin typeface="Arial,Bold"/>
              </a:rPr>
              <a:t>Interconnection of subsystems</a:t>
            </a:r>
            <a:endParaRPr lang="en-IN" sz="1800" dirty="0"/>
          </a:p>
          <a:p>
            <a:r>
              <a:rPr lang="en-US" sz="1800" dirty="0">
                <a:latin typeface="Arial" panose="020B0604020202020204" pitchFamily="34" charset="0"/>
              </a:rPr>
              <a:t>In generic cabling, the functional elements of the cabling subsystems are interconnected to </a:t>
            </a:r>
            <a:r>
              <a:rPr lang="en-IN" sz="1800" dirty="0">
                <a:latin typeface="Arial" panose="020B0604020202020204" pitchFamily="34" charset="0"/>
              </a:rPr>
              <a:t>form a hierarchical structure</a:t>
            </a:r>
            <a:endParaRPr lang="en-IN" sz="1800" dirty="0"/>
          </a:p>
          <a:p>
            <a:endParaRPr lang="en-IN" sz="1800" b="1"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4317355"/>
            <a:ext cx="184731" cy="369332"/>
          </a:xfrm>
          <a:prstGeom prst="rect">
            <a:avLst/>
          </a:prstGeom>
        </p:spPr>
        <p:txBody>
          <a:bodyPr wrap="none">
            <a:spAutoFit/>
          </a:bodyPr>
          <a:lstStyle/>
          <a:p>
            <a:endParaRPr lang="en-IN" dirty="0"/>
          </a:p>
        </p:txBody>
      </p:sp>
      <p:sp>
        <p:nvSpPr>
          <p:cNvPr id="9" name="Rectangle 8"/>
          <p:cNvSpPr/>
          <p:nvPr/>
        </p:nvSpPr>
        <p:spPr>
          <a:xfrm>
            <a:off x="215769" y="4780904"/>
            <a:ext cx="11540802" cy="369332"/>
          </a:xfrm>
          <a:prstGeom prst="rect">
            <a:avLst/>
          </a:prstGeom>
        </p:spPr>
        <p:txBody>
          <a:bodyPr wrap="square">
            <a:spAutoFit/>
          </a:bodyPr>
          <a:lstStyle/>
          <a:p>
            <a:endParaRPr lang="en-IN" dirty="0"/>
          </a:p>
        </p:txBody>
      </p:sp>
      <p:pic>
        <p:nvPicPr>
          <p:cNvPr id="13" name="Picture 12"/>
          <p:cNvPicPr>
            <a:picLocks noChangeAspect="1"/>
          </p:cNvPicPr>
          <p:nvPr/>
        </p:nvPicPr>
        <p:blipFill>
          <a:blip r:embed="rId4"/>
          <a:stretch>
            <a:fillRect/>
          </a:stretch>
        </p:blipFill>
        <p:spPr>
          <a:xfrm>
            <a:off x="3715543" y="2463743"/>
            <a:ext cx="5031501" cy="3479341"/>
          </a:xfrm>
          <a:prstGeom prst="rect">
            <a:avLst/>
          </a:prstGeom>
        </p:spPr>
      </p:pic>
    </p:spTree>
    <p:extLst>
      <p:ext uri="{BB962C8B-B14F-4D97-AF65-F5344CB8AC3E}">
        <p14:creationId xmlns:p14="http://schemas.microsoft.com/office/powerpoint/2010/main" val="2459343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US" sz="3200" b="1" dirty="0"/>
              <a:t>The Advantages and Benefits of Networking</a:t>
            </a:r>
            <a:endParaRPr lang="en-IN" sz="3200" dirty="0"/>
          </a:p>
        </p:txBody>
      </p:sp>
      <p:sp>
        <p:nvSpPr>
          <p:cNvPr id="5" name="Content Placeholder 4"/>
          <p:cNvSpPr>
            <a:spLocks noGrp="1"/>
          </p:cNvSpPr>
          <p:nvPr>
            <p:ph idx="1"/>
          </p:nvPr>
        </p:nvSpPr>
        <p:spPr>
          <a:xfrm>
            <a:off x="685800" y="1670180"/>
            <a:ext cx="10820400" cy="4548506"/>
          </a:xfrm>
        </p:spPr>
        <p:txBody>
          <a:bodyPr>
            <a:normAutofit fontScale="92500" lnSpcReduction="10000"/>
          </a:bodyPr>
          <a:lstStyle/>
          <a:p>
            <a:pPr marL="0" indent="0">
              <a:buNone/>
            </a:pPr>
            <a:r>
              <a:rPr lang="en-US" dirty="0"/>
              <a:t>S</a:t>
            </a:r>
            <a:r>
              <a:rPr lang="en-US" dirty="0" smtClean="0"/>
              <a:t>ome </a:t>
            </a:r>
            <a:r>
              <a:rPr lang="en-US" dirty="0"/>
              <a:t>of the specific advantages </a:t>
            </a:r>
            <a:r>
              <a:rPr lang="en-US" dirty="0" smtClean="0"/>
              <a:t>generally </a:t>
            </a:r>
            <a:r>
              <a:rPr lang="en-IN" dirty="0" smtClean="0"/>
              <a:t>associated </a:t>
            </a:r>
            <a:r>
              <a:rPr lang="en-IN" dirty="0"/>
              <a:t>with networking</a:t>
            </a:r>
            <a:r>
              <a:rPr lang="en-IN" dirty="0" smtClean="0"/>
              <a:t>:</a:t>
            </a:r>
          </a:p>
          <a:p>
            <a:r>
              <a:rPr lang="en-US" b="1" u="sng" dirty="0"/>
              <a:t>Connectivity and Communication </a:t>
            </a:r>
            <a:endParaRPr lang="en-US" b="1" u="sng" dirty="0" smtClean="0"/>
          </a:p>
          <a:p>
            <a:pPr lvl="1"/>
            <a:r>
              <a:rPr lang="en-US" dirty="0" smtClean="0"/>
              <a:t>Networks </a:t>
            </a:r>
            <a:r>
              <a:rPr lang="en-US" dirty="0"/>
              <a:t>connect computers and the </a:t>
            </a:r>
            <a:r>
              <a:rPr lang="en-US" dirty="0" smtClean="0"/>
              <a:t>users of </a:t>
            </a:r>
            <a:r>
              <a:rPr lang="en-US" dirty="0"/>
              <a:t>those computers. </a:t>
            </a:r>
            <a:endParaRPr lang="en-US" dirty="0" smtClean="0"/>
          </a:p>
          <a:p>
            <a:pPr lvl="1"/>
            <a:r>
              <a:rPr lang="en-US" dirty="0" smtClean="0"/>
              <a:t>Individuals </a:t>
            </a:r>
            <a:r>
              <a:rPr lang="en-US" dirty="0"/>
              <a:t>within a building or workgroup can </a:t>
            </a:r>
            <a:r>
              <a:rPr lang="en-US" dirty="0" smtClean="0"/>
              <a:t>be connected </a:t>
            </a:r>
            <a:r>
              <a:rPr lang="en-US" dirty="0"/>
              <a:t>through local area networks (LANs); LANs in distant locations can </a:t>
            </a:r>
            <a:r>
              <a:rPr lang="en-US" dirty="0" smtClean="0"/>
              <a:t>be interconnected </a:t>
            </a:r>
            <a:r>
              <a:rPr lang="en-US" dirty="0"/>
              <a:t>to form larger, wide area networks (WANs). </a:t>
            </a:r>
            <a:endParaRPr lang="en-US" dirty="0" smtClean="0"/>
          </a:p>
          <a:p>
            <a:pPr lvl="1"/>
            <a:r>
              <a:rPr lang="en-US" dirty="0" smtClean="0"/>
              <a:t>Once </a:t>
            </a:r>
            <a:r>
              <a:rPr lang="en-US" dirty="0"/>
              <a:t>computers </a:t>
            </a:r>
            <a:r>
              <a:rPr lang="en-US" dirty="0" smtClean="0"/>
              <a:t>are connected</a:t>
            </a:r>
            <a:r>
              <a:rPr lang="en-US" dirty="0"/>
              <a:t>, it is possible for network users to communicate with each other </a:t>
            </a:r>
            <a:r>
              <a:rPr lang="en-US" dirty="0" smtClean="0"/>
              <a:t>using technologies </a:t>
            </a:r>
            <a:r>
              <a:rPr lang="en-US" dirty="0"/>
              <a:t>such as electronic mail. </a:t>
            </a:r>
            <a:endParaRPr lang="en-US" dirty="0" smtClean="0"/>
          </a:p>
          <a:p>
            <a:pPr lvl="1"/>
            <a:r>
              <a:rPr lang="en-US" dirty="0" smtClean="0"/>
              <a:t>This </a:t>
            </a:r>
            <a:r>
              <a:rPr lang="en-US" dirty="0"/>
              <a:t>makes the transmission of business (</a:t>
            </a:r>
            <a:r>
              <a:rPr lang="en-US" dirty="0" smtClean="0"/>
              <a:t>or nonbusiness</a:t>
            </a:r>
            <a:r>
              <a:rPr lang="en-US" dirty="0"/>
              <a:t>) information easier, more efficient, and less expensive than it </a:t>
            </a:r>
            <a:r>
              <a:rPr lang="en-US" dirty="0" smtClean="0"/>
              <a:t>would </a:t>
            </a:r>
            <a:r>
              <a:rPr lang="en-IN" dirty="0" smtClean="0"/>
              <a:t>be </a:t>
            </a:r>
            <a:r>
              <a:rPr lang="en-IN" dirty="0"/>
              <a:t>without the network</a:t>
            </a:r>
            <a:r>
              <a:rPr lang="en-IN" dirty="0" smtClean="0"/>
              <a:t>.</a:t>
            </a:r>
          </a:p>
          <a:p>
            <a:r>
              <a:rPr lang="en-US" b="1" u="sng" dirty="0"/>
              <a:t>Data Sharing </a:t>
            </a:r>
            <a:endParaRPr lang="en-US" b="1" u="sng" dirty="0" smtClean="0"/>
          </a:p>
          <a:p>
            <a:pPr lvl="1"/>
            <a:r>
              <a:rPr lang="en-US" dirty="0" smtClean="0"/>
              <a:t>One </a:t>
            </a:r>
            <a:r>
              <a:rPr lang="en-US" dirty="0"/>
              <a:t>of the most important uses of networking is to allow </a:t>
            </a:r>
            <a:r>
              <a:rPr lang="en-US" dirty="0" smtClean="0"/>
              <a:t>the sharing </a:t>
            </a:r>
            <a:r>
              <a:rPr lang="en-US" dirty="0"/>
              <a:t>of data. </a:t>
            </a:r>
            <a:endParaRPr lang="en-US" dirty="0" smtClean="0"/>
          </a:p>
          <a:p>
            <a:pPr lvl="1"/>
            <a:r>
              <a:rPr lang="en-US" dirty="0" smtClean="0"/>
              <a:t>Before </a:t>
            </a:r>
            <a:r>
              <a:rPr lang="en-US" dirty="0"/>
              <a:t>networking was common, an accounting employee </a:t>
            </a:r>
            <a:r>
              <a:rPr lang="en-US" dirty="0" smtClean="0"/>
              <a:t>who wanted </a:t>
            </a:r>
            <a:r>
              <a:rPr lang="en-US" dirty="0"/>
              <a:t>to prepare a report for her manager would have to produce it on her </a:t>
            </a:r>
            <a:r>
              <a:rPr lang="en-US" dirty="0" smtClean="0"/>
              <a:t>PC, put </a:t>
            </a:r>
            <a:r>
              <a:rPr lang="en-US" dirty="0"/>
              <a:t>it on a floppy disk, and then walk it over to the manager, who would </a:t>
            </a:r>
            <a:r>
              <a:rPr lang="en-US" dirty="0" smtClean="0"/>
              <a:t>transfer the </a:t>
            </a:r>
            <a:r>
              <a:rPr lang="en-US" dirty="0"/>
              <a:t>data to her PC's hard disk.</a:t>
            </a:r>
            <a:endParaRPr lang="en-IN" sz="1800" i="1"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22411522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04086" y="1293731"/>
            <a:ext cx="11921412" cy="5029200"/>
          </a:xfrm>
        </p:spPr>
        <p:txBody>
          <a:bodyPr>
            <a:noAutofit/>
          </a:bodyPr>
          <a:lstStyle/>
          <a:p>
            <a:pPr marL="0" indent="0">
              <a:buNone/>
            </a:pPr>
            <a:r>
              <a:rPr lang="en-US" sz="1600" b="1" dirty="0"/>
              <a:t>ANSI/TIA/EIA-569-B-Purpose</a:t>
            </a:r>
            <a:endParaRPr lang="en-US" sz="1600" b="1" dirty="0" smtClean="0"/>
          </a:p>
          <a:p>
            <a:r>
              <a:rPr lang="en-US" sz="1800" dirty="0"/>
              <a:t>As the complexity of voice and data telecommunications has increased, standards have been established to ensure the operability, flexibility, manageability and longevity of these critical commercial support systems. </a:t>
            </a:r>
            <a:endParaRPr lang="en-US" sz="1800" dirty="0" smtClean="0"/>
          </a:p>
          <a:p>
            <a:r>
              <a:rPr lang="en-US" sz="1800" dirty="0" smtClean="0"/>
              <a:t>Telecommunications </a:t>
            </a:r>
            <a:r>
              <a:rPr lang="en-US" sz="1800" dirty="0"/>
              <a:t>now encompasses voice, data and video transmission of business information, fire and security, audio, environmental and other intelligent building controls over media that includes fiber optics, </a:t>
            </a:r>
            <a:r>
              <a:rPr lang="en-US" sz="1800" dirty="0" smtClean="0"/>
              <a:t>specialized </a:t>
            </a:r>
            <a:r>
              <a:rPr lang="en-US" sz="1800" dirty="0"/>
              <a:t>copper data cabling, microwave and </a:t>
            </a:r>
            <a:r>
              <a:rPr lang="en-US" sz="1800" dirty="0" err="1"/>
              <a:t>radiowave</a:t>
            </a:r>
            <a:r>
              <a:rPr lang="en-US" sz="1800" dirty="0"/>
              <a:t>.</a:t>
            </a:r>
            <a:endParaRPr lang="en-US" sz="1800" dirty="0" smtClean="0"/>
          </a:p>
          <a:p>
            <a:r>
              <a:rPr lang="en-US" sz="1800" dirty="0"/>
              <a:t>describes the architectural design elements of cabling pathways and dedicated rooms for telecommunications equipment. </a:t>
            </a:r>
            <a:endParaRPr lang="en-US" sz="1800" dirty="0" smtClean="0"/>
          </a:p>
          <a:p>
            <a:r>
              <a:rPr lang="en-US" sz="1800" dirty="0" smtClean="0"/>
              <a:t>A multi-tenant </a:t>
            </a:r>
            <a:r>
              <a:rPr lang="en-US" sz="1800" dirty="0"/>
              <a:t>commercial building has a life expectancy of at least 50 years. </a:t>
            </a:r>
            <a:endParaRPr lang="en-US" sz="1800" dirty="0" smtClean="0"/>
          </a:p>
          <a:p>
            <a:r>
              <a:rPr lang="en-US" sz="1800" dirty="0" smtClean="0"/>
              <a:t>Software</a:t>
            </a:r>
            <a:r>
              <a:rPr lang="en-US" sz="1800" dirty="0"/>
              <a:t>, hardware and communications gear have far shorter lifespans of one to five years. </a:t>
            </a:r>
            <a:endParaRPr lang="en-US" sz="1800" dirty="0" smtClean="0"/>
          </a:p>
          <a:p>
            <a:r>
              <a:rPr lang="en-US" sz="1800" dirty="0" smtClean="0"/>
              <a:t>Moreover</a:t>
            </a:r>
            <a:r>
              <a:rPr lang="en-US" sz="1800" dirty="0"/>
              <a:t>, in a multi-tenant environment, continuous moves, adds and changes are inevitable. </a:t>
            </a:r>
            <a:endParaRPr lang="en-US" sz="1800" dirty="0" smtClean="0"/>
          </a:p>
          <a:p>
            <a:r>
              <a:rPr lang="en-US" sz="1800" dirty="0" smtClean="0"/>
              <a:t>It </a:t>
            </a:r>
            <a:r>
              <a:rPr lang="en-US" sz="1800" dirty="0"/>
              <a:t>is the purpose of standards to guide design and ease future changes by planning for the future now</a:t>
            </a:r>
            <a:r>
              <a:rPr lang="en-US" sz="1800" dirty="0" smtClean="0"/>
              <a:t>.</a:t>
            </a:r>
          </a:p>
          <a:p>
            <a:r>
              <a:rPr lang="en-US" sz="1800" dirty="0" smtClean="0"/>
              <a:t>These </a:t>
            </a:r>
            <a:r>
              <a:rPr lang="en-US" sz="1800" dirty="0"/>
              <a:t>standards are intended to provide for a generic structured cabling plant, capable of running any voice or data application foreseeable in the next 10 to 15 years. </a:t>
            </a:r>
            <a:endParaRPr lang="en-IN"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4317355"/>
            <a:ext cx="184731" cy="369332"/>
          </a:xfrm>
          <a:prstGeom prst="rect">
            <a:avLst/>
          </a:prstGeom>
        </p:spPr>
        <p:txBody>
          <a:bodyPr wrap="none">
            <a:spAutoFit/>
          </a:bodyPr>
          <a:lstStyle/>
          <a:p>
            <a:endParaRPr lang="en-IN" dirty="0"/>
          </a:p>
        </p:txBody>
      </p:sp>
      <p:sp>
        <p:nvSpPr>
          <p:cNvPr id="9" name="Rectangle 8"/>
          <p:cNvSpPr/>
          <p:nvPr/>
        </p:nvSpPr>
        <p:spPr>
          <a:xfrm>
            <a:off x="215769" y="4780904"/>
            <a:ext cx="11540802"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7209473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04086" y="1293731"/>
            <a:ext cx="11921412" cy="5029200"/>
          </a:xfrm>
        </p:spPr>
        <p:txBody>
          <a:bodyPr>
            <a:noAutofit/>
          </a:bodyPr>
          <a:lstStyle/>
          <a:p>
            <a:pPr marL="0" indent="0">
              <a:buNone/>
            </a:pPr>
            <a:r>
              <a:rPr lang="en-US" sz="1600" b="1" dirty="0"/>
              <a:t>ANSI/TIA/EIA-569-B- Design Considerations </a:t>
            </a:r>
            <a:endParaRPr lang="en-US" sz="1600" b="1" dirty="0" smtClean="0"/>
          </a:p>
          <a:p>
            <a:r>
              <a:rPr lang="en-US" sz="1800" dirty="0"/>
              <a:t>Entrance facilities include the pathways for outside carrier services, </a:t>
            </a:r>
            <a:r>
              <a:rPr lang="en-US" sz="1800" dirty="0" err="1"/>
              <a:t>interbuilding</a:t>
            </a:r>
            <a:r>
              <a:rPr lang="en-US" sz="1800" dirty="0"/>
              <a:t> backbone, alternate entrance and antennae entrance pathways. </a:t>
            </a:r>
            <a:endParaRPr lang="en-US" sz="1800" dirty="0" smtClean="0"/>
          </a:p>
          <a:p>
            <a:r>
              <a:rPr lang="en-US" sz="1800" dirty="0" smtClean="0"/>
              <a:t>The </a:t>
            </a:r>
            <a:r>
              <a:rPr lang="en-US" sz="1800" dirty="0"/>
              <a:t>entrance facilities consist of a termination field interfacing any outside cabling to the </a:t>
            </a:r>
            <a:r>
              <a:rPr lang="en-US" sz="1800" dirty="0" err="1"/>
              <a:t>intrabuilding</a:t>
            </a:r>
            <a:r>
              <a:rPr lang="en-US" sz="1800" dirty="0"/>
              <a:t> backbone cabling. </a:t>
            </a:r>
            <a:endParaRPr lang="en-US" sz="1800" dirty="0" smtClean="0"/>
          </a:p>
          <a:p>
            <a:r>
              <a:rPr lang="en-US" sz="1800" dirty="0" smtClean="0"/>
              <a:t>The </a:t>
            </a:r>
            <a:r>
              <a:rPr lang="en-US" sz="1800" dirty="0"/>
              <a:t>local telephone carrier is typically required to terminate cabling within 50 </a:t>
            </a:r>
            <a:r>
              <a:rPr lang="en-US" sz="1800" dirty="0" err="1"/>
              <a:t>ft</a:t>
            </a:r>
            <a:r>
              <a:rPr lang="en-US" sz="1800" dirty="0"/>
              <a:t> of building penetration and to provide primary voltage protection. </a:t>
            </a:r>
            <a:endParaRPr lang="en-US" sz="1800" dirty="0" smtClean="0"/>
          </a:p>
          <a:p>
            <a:r>
              <a:rPr lang="en-US" sz="1800" dirty="0" smtClean="0"/>
              <a:t>In </a:t>
            </a:r>
            <a:r>
              <a:rPr lang="en-US" sz="1800" dirty="0"/>
              <a:t>buildings larger than 20,000 usable sq. ft., a locked, dedicated, enclosed room is recommended. </a:t>
            </a:r>
            <a:endParaRPr lang="en-US" sz="1800" dirty="0" smtClean="0"/>
          </a:p>
          <a:p>
            <a:r>
              <a:rPr lang="en-US" sz="1800" dirty="0" smtClean="0"/>
              <a:t>Beyond </a:t>
            </a:r>
            <a:r>
              <a:rPr lang="en-US" sz="1800" dirty="0"/>
              <a:t>70,000 sq. ft., a locked, dedicated room is required, with a plywood termination field provided on two walls. </a:t>
            </a:r>
            <a:endParaRPr lang="en-US" sz="1800" dirty="0" smtClean="0"/>
          </a:p>
          <a:p>
            <a:r>
              <a:rPr lang="en-US" sz="1800" dirty="0" smtClean="0"/>
              <a:t>In </a:t>
            </a:r>
            <a:r>
              <a:rPr lang="en-US" sz="1800" dirty="0"/>
              <a:t>buildings up to 100,000 usable sq. ft., a wall-mounted termination field may serve as the entrance facility, using 3/4-inch plywood, 8 </a:t>
            </a:r>
            <a:r>
              <a:rPr lang="en-US" sz="1800" dirty="0" err="1"/>
              <a:t>ft</a:t>
            </a:r>
            <a:r>
              <a:rPr lang="en-US" sz="1800" dirty="0"/>
              <a:t> high. </a:t>
            </a:r>
            <a:endParaRPr lang="en-US" sz="1800" dirty="0" smtClean="0"/>
          </a:p>
          <a:p>
            <a:r>
              <a:rPr lang="en-US" sz="1800" dirty="0" smtClean="0"/>
              <a:t>Beyond </a:t>
            </a:r>
            <a:r>
              <a:rPr lang="en-US" sz="1800" dirty="0"/>
              <a:t>100,000 sq. ft., rack-mounted and free-standing frames may also be required. </a:t>
            </a:r>
            <a:endParaRPr lang="en-US" sz="1800"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4317355"/>
            <a:ext cx="184731" cy="369332"/>
          </a:xfrm>
          <a:prstGeom prst="rect">
            <a:avLst/>
          </a:prstGeom>
        </p:spPr>
        <p:txBody>
          <a:bodyPr wrap="none">
            <a:spAutoFit/>
          </a:bodyPr>
          <a:lstStyle/>
          <a:p>
            <a:endParaRPr lang="en-IN" dirty="0"/>
          </a:p>
        </p:txBody>
      </p:sp>
      <p:sp>
        <p:nvSpPr>
          <p:cNvPr id="9" name="Rectangle 8"/>
          <p:cNvSpPr/>
          <p:nvPr/>
        </p:nvSpPr>
        <p:spPr>
          <a:xfrm>
            <a:off x="215769" y="4780904"/>
            <a:ext cx="11540802"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36206469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04086" y="1293731"/>
            <a:ext cx="11921412" cy="5029200"/>
          </a:xfrm>
        </p:spPr>
        <p:txBody>
          <a:bodyPr>
            <a:noAutofit/>
          </a:bodyPr>
          <a:lstStyle/>
          <a:p>
            <a:pPr marL="0" indent="0">
              <a:buNone/>
            </a:pPr>
            <a:r>
              <a:rPr lang="en-US" sz="1600" b="1" dirty="0"/>
              <a:t>ANSI/TIA/EIA-569-B- Design Considerations </a:t>
            </a:r>
            <a:endParaRPr lang="en-US" sz="1600" b="1" dirty="0" smtClean="0"/>
          </a:p>
          <a:p>
            <a:pPr marL="0" indent="0">
              <a:buNone/>
            </a:pPr>
            <a:r>
              <a:rPr lang="en-US" sz="1800" dirty="0"/>
              <a:t>Minimum space requirements are given as follows</a:t>
            </a:r>
            <a:r>
              <a:rPr lang="en-US" sz="1800" dirty="0" smtClean="0"/>
              <a:t>:</a:t>
            </a:r>
          </a:p>
          <a:p>
            <a:pPr marL="0" indent="0">
              <a:buNone/>
            </a:pPr>
            <a:r>
              <a:rPr lang="en-US" sz="1800" b="1" dirty="0"/>
              <a:t>Service Entrance Pathways </a:t>
            </a:r>
            <a:endParaRPr lang="en-US" sz="1800" b="1" dirty="0" smtClean="0"/>
          </a:p>
          <a:p>
            <a:r>
              <a:rPr lang="en-US" sz="1800" dirty="0" smtClean="0"/>
              <a:t>For </a:t>
            </a:r>
            <a:r>
              <a:rPr lang="en-US" sz="1800" dirty="0"/>
              <a:t>underground facilities, use a minimum 4-inch conduit or duct constructed of PVC type B, C or D, multiple plastic duct, galvanized steel, or fiber glass with appropriate encasement</a:t>
            </a:r>
            <a:r>
              <a:rPr lang="en-US" sz="1800" dirty="0" smtClean="0"/>
              <a:t>.</a:t>
            </a:r>
          </a:p>
          <a:p>
            <a:r>
              <a:rPr lang="en-US" sz="1800" dirty="0" smtClean="0"/>
              <a:t> </a:t>
            </a:r>
            <a:r>
              <a:rPr lang="en-US" sz="1800" dirty="0"/>
              <a:t>No more than two 90° manufactured bends are allowed (10 times the diameter). </a:t>
            </a:r>
            <a:endParaRPr lang="en-US" sz="1800" dirty="0" smtClean="0"/>
          </a:p>
          <a:p>
            <a:r>
              <a:rPr lang="en-US" sz="1800" dirty="0" smtClean="0"/>
              <a:t>Drain </a:t>
            </a:r>
            <a:r>
              <a:rPr lang="en-US" sz="1800" dirty="0"/>
              <a:t>slope should not be less than 12 inches per 100 ft. </a:t>
            </a:r>
            <a:r>
              <a:rPr lang="en-US" sz="1800" dirty="0" smtClean="0"/>
              <a:t>Recommended </a:t>
            </a:r>
            <a:r>
              <a:rPr lang="en-US" sz="1800" dirty="0"/>
              <a:t>conduit fill varies but should not exceed 40 percent for more than two cables. </a:t>
            </a:r>
            <a:endParaRPr lang="en-US" sz="1800" dirty="0" smtClean="0"/>
          </a:p>
          <a:p>
            <a:r>
              <a:rPr lang="en-US" sz="1800" dirty="0" smtClean="0"/>
              <a:t>Maintenance </a:t>
            </a:r>
            <a:r>
              <a:rPr lang="en-US" sz="1800" dirty="0"/>
              <a:t>holes (typically 3,500 lb./sq. in., concrete) must be equipped with sump, corrosion-protected pulling iron, cable racks, grounded ladder and only such power and light conductors as required for telecommunications support per NEC requirements.</a:t>
            </a:r>
            <a:endParaRPr lang="en-IN"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4317355"/>
            <a:ext cx="184731" cy="369332"/>
          </a:xfrm>
          <a:prstGeom prst="rect">
            <a:avLst/>
          </a:prstGeom>
        </p:spPr>
        <p:txBody>
          <a:bodyPr wrap="none">
            <a:spAutoFit/>
          </a:bodyPr>
          <a:lstStyle/>
          <a:p>
            <a:endParaRPr lang="en-IN" dirty="0"/>
          </a:p>
        </p:txBody>
      </p:sp>
      <p:sp>
        <p:nvSpPr>
          <p:cNvPr id="9" name="Rectangle 8"/>
          <p:cNvSpPr/>
          <p:nvPr/>
        </p:nvSpPr>
        <p:spPr>
          <a:xfrm>
            <a:off x="215769" y="4780904"/>
            <a:ext cx="11540802"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2128100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rotWithShape="1">
          <a:blip r:embed="rId2"/>
          <a:srcRect b="24929"/>
          <a:stretch/>
        </p:blipFill>
        <p:spPr>
          <a:xfrm>
            <a:off x="522514" y="368986"/>
            <a:ext cx="5355771" cy="6288237"/>
          </a:xfrm>
          <a:prstGeom prst="rect">
            <a:avLst/>
          </a:prstGeom>
        </p:spPr>
      </p:pic>
      <p:pic>
        <p:nvPicPr>
          <p:cNvPr id="6" name="Picture 5"/>
          <p:cNvPicPr>
            <a:picLocks noChangeAspect="1"/>
          </p:cNvPicPr>
          <p:nvPr/>
        </p:nvPicPr>
        <p:blipFill rotWithShape="1">
          <a:blip r:embed="rId2"/>
          <a:srcRect t="82971"/>
          <a:stretch/>
        </p:blipFill>
        <p:spPr>
          <a:xfrm>
            <a:off x="6479455" y="3047783"/>
            <a:ext cx="4892764" cy="1290951"/>
          </a:xfrm>
          <a:prstGeom prst="rect">
            <a:avLst/>
          </a:prstGeom>
        </p:spPr>
      </p:pic>
    </p:spTree>
    <p:extLst>
      <p:ext uri="{BB962C8B-B14F-4D97-AF65-F5344CB8AC3E}">
        <p14:creationId xmlns:p14="http://schemas.microsoft.com/office/powerpoint/2010/main" val="13259273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15769" y="1265739"/>
            <a:ext cx="11921412" cy="5029200"/>
          </a:xfrm>
        </p:spPr>
        <p:txBody>
          <a:bodyPr>
            <a:noAutofit/>
          </a:bodyPr>
          <a:lstStyle/>
          <a:p>
            <a:pPr marL="0" indent="0">
              <a:buNone/>
            </a:pPr>
            <a:r>
              <a:rPr lang="en-US" sz="1600" b="1" dirty="0"/>
              <a:t>ANSI/TIA/EIA-569-B- Design Considerations </a:t>
            </a:r>
            <a:endParaRPr lang="en-US" sz="1600" b="1" dirty="0" smtClean="0"/>
          </a:p>
          <a:p>
            <a:pPr marL="0" indent="0">
              <a:buNone/>
            </a:pPr>
            <a:r>
              <a:rPr lang="en-US" sz="1800" b="1" dirty="0"/>
              <a:t>Equipment Room -</a:t>
            </a:r>
            <a:r>
              <a:rPr lang="en-US" sz="1800" dirty="0" smtClean="0"/>
              <a:t>An </a:t>
            </a:r>
            <a:r>
              <a:rPr lang="en-US" sz="1800" dirty="0"/>
              <a:t>equipment room is essentially a large telecommunications room that may house the main distribution frame, PBXs, secondary voltage protection, etc. The equipment room is often appended to the entrance facilities or a computer room to allow shared air conditioning, security, fire control, lighting and limited </a:t>
            </a:r>
            <a:r>
              <a:rPr lang="en-US" sz="1800" dirty="0" smtClean="0"/>
              <a:t>access</a:t>
            </a:r>
          </a:p>
          <a:p>
            <a:pPr marL="0" indent="0">
              <a:buNone/>
            </a:pPr>
            <a:r>
              <a:rPr lang="en-US" sz="1800" b="1" dirty="0"/>
              <a:t>Location -</a:t>
            </a:r>
            <a:r>
              <a:rPr lang="en-US" sz="1800" dirty="0" smtClean="0"/>
              <a:t>Typically</a:t>
            </a:r>
            <a:r>
              <a:rPr lang="en-US" sz="1800" dirty="0"/>
              <a:t>, rooms should be located away from sources of electromagnetic interference (transformers, motors, x-ray, induction heaters, arc welders, radio and radar</a:t>
            </a:r>
            <a:r>
              <a:rPr lang="en-US" sz="1800" dirty="0" smtClean="0"/>
              <a:t>).</a:t>
            </a:r>
          </a:p>
          <a:p>
            <a:pPr marL="0" indent="0">
              <a:buNone/>
            </a:pPr>
            <a:r>
              <a:rPr lang="en-IN" sz="1800" b="1" dirty="0" smtClean="0"/>
              <a:t>Perimeters-</a:t>
            </a:r>
            <a:r>
              <a:rPr lang="en-US" sz="1800" dirty="0" smtClean="0"/>
              <a:t>Typically</a:t>
            </a:r>
            <a:r>
              <a:rPr lang="en-US" sz="1800" dirty="0"/>
              <a:t>, no false ceiling; all surfaces treated to reduce dust; walls and ceiling painted white or pastel to improve visibility</a:t>
            </a:r>
            <a:r>
              <a:rPr lang="en-US" sz="1800" dirty="0" smtClean="0"/>
              <a:t>.</a:t>
            </a:r>
          </a:p>
          <a:p>
            <a:pPr marL="0" indent="0">
              <a:buNone/>
            </a:pPr>
            <a:r>
              <a:rPr lang="en-US" sz="1800" b="1" dirty="0"/>
              <a:t>Limited Access -</a:t>
            </a:r>
            <a:r>
              <a:rPr lang="en-US" sz="1800" dirty="0" smtClean="0"/>
              <a:t>Typically</a:t>
            </a:r>
            <a:r>
              <a:rPr lang="en-US" sz="1800" dirty="0"/>
              <a:t>, single or double 36” x 80” lockable doors with no doorsills</a:t>
            </a:r>
            <a:r>
              <a:rPr lang="en-US" sz="1800" dirty="0" smtClean="0"/>
              <a:t>.</a:t>
            </a:r>
          </a:p>
          <a:p>
            <a:pPr marL="0" indent="0">
              <a:buNone/>
            </a:pPr>
            <a:r>
              <a:rPr lang="en-US" sz="1800" b="1" dirty="0"/>
              <a:t>Others</a:t>
            </a:r>
            <a:r>
              <a:rPr lang="en-US" sz="1800" dirty="0"/>
              <a:t> -Typically, no piping, ductwork, mechanical equipment or power cabling should be allowed to pass through </a:t>
            </a:r>
            <a:r>
              <a:rPr lang="en-US" sz="1800" dirty="0" smtClean="0"/>
              <a:t>t</a:t>
            </a:r>
            <a:r>
              <a:rPr lang="en-US" sz="1800" dirty="0"/>
              <a:t>he equipment room. No unrelated storage</a:t>
            </a:r>
            <a:endParaRPr lang="en-US" sz="1800" dirty="0" smtClean="0"/>
          </a:p>
          <a:p>
            <a:pPr marL="0" indent="0">
              <a:buNone/>
            </a:pPr>
            <a:r>
              <a:rPr lang="en-US" sz="1800" b="1" dirty="0"/>
              <a:t>Ceiling </a:t>
            </a:r>
            <a:r>
              <a:rPr lang="en-US" sz="1800" b="1" dirty="0" smtClean="0"/>
              <a:t>Height</a:t>
            </a:r>
            <a:r>
              <a:rPr lang="en-US" sz="1800" dirty="0" smtClean="0"/>
              <a:t>- </a:t>
            </a:r>
            <a:r>
              <a:rPr lang="en-US" sz="1800" dirty="0"/>
              <a:t>Minimum clear height in room shall be 8 ft. (2.4 m), the height between the finished floor and the lowest point should be 10 ft. (3 m) to accommodate tall racks and overhead raceways. False ceilings should not be installed. </a:t>
            </a:r>
            <a:endParaRPr lang="en-US" sz="1800" dirty="0" smtClean="0"/>
          </a:p>
          <a:p>
            <a:pPr marL="0" indent="0">
              <a:buNone/>
            </a:pPr>
            <a:r>
              <a:rPr lang="en-US" sz="1800" b="1" dirty="0" smtClean="0"/>
              <a:t>HVAC</a:t>
            </a:r>
            <a:r>
              <a:rPr lang="en-US" sz="1800" dirty="0" smtClean="0"/>
              <a:t>- </a:t>
            </a:r>
            <a:r>
              <a:rPr lang="en-US" sz="1800" dirty="0"/>
              <a:t>24 hours a day, 365 days a year, 64° to 75° F, 30 to 55 percent humidity, positive pressure, with independent power from telecommunications equipment</a:t>
            </a:r>
            <a:r>
              <a:rPr lang="en-US" sz="1800" dirty="0" smtClean="0"/>
              <a:t>.. </a:t>
            </a:r>
            <a:endParaRPr lang="en-IN"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4317355"/>
            <a:ext cx="184731" cy="369332"/>
          </a:xfrm>
          <a:prstGeom prst="rect">
            <a:avLst/>
          </a:prstGeom>
        </p:spPr>
        <p:txBody>
          <a:bodyPr wrap="none">
            <a:spAutoFit/>
          </a:bodyPr>
          <a:lstStyle/>
          <a:p>
            <a:endParaRPr lang="en-IN" dirty="0"/>
          </a:p>
        </p:txBody>
      </p:sp>
      <p:sp>
        <p:nvSpPr>
          <p:cNvPr id="9" name="Rectangle 8"/>
          <p:cNvSpPr/>
          <p:nvPr/>
        </p:nvSpPr>
        <p:spPr>
          <a:xfrm>
            <a:off x="215769" y="4780904"/>
            <a:ext cx="11540802"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28292841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15769" y="1265739"/>
            <a:ext cx="11921412" cy="5029200"/>
          </a:xfrm>
        </p:spPr>
        <p:txBody>
          <a:bodyPr>
            <a:noAutofit/>
          </a:bodyPr>
          <a:lstStyle/>
          <a:p>
            <a:pPr marL="0" indent="0">
              <a:buNone/>
            </a:pPr>
            <a:r>
              <a:rPr lang="en-US" sz="1600" b="1" dirty="0"/>
              <a:t>ANSI/TIA/EIA-569-B- Design Considerations </a:t>
            </a:r>
            <a:endParaRPr lang="en-US" sz="1600" b="1" dirty="0" smtClean="0"/>
          </a:p>
          <a:p>
            <a:pPr marL="0" indent="0">
              <a:buNone/>
            </a:pPr>
            <a:r>
              <a:rPr lang="en-US" sz="1800" b="1" dirty="0"/>
              <a:t>Equipment Room -</a:t>
            </a:r>
            <a:r>
              <a:rPr lang="en-US" sz="1800" dirty="0" smtClean="0"/>
              <a:t>An </a:t>
            </a:r>
            <a:r>
              <a:rPr lang="en-US" sz="1800" dirty="0"/>
              <a:t>equipment room is essentially a large telecommunications room that may house the main distribution frame, PBXs, secondary voltage protection, etc. The equipment room is often appended to the entrance facilities or a computer room to allow shared air conditioning, security, fire control, lighting and limited </a:t>
            </a:r>
            <a:r>
              <a:rPr lang="en-US" sz="1800" dirty="0" smtClean="0"/>
              <a:t>access</a:t>
            </a:r>
          </a:p>
          <a:p>
            <a:pPr marL="0" indent="0">
              <a:buNone/>
            </a:pPr>
            <a:r>
              <a:rPr lang="en-US" sz="1800" b="1" dirty="0"/>
              <a:t>Location -</a:t>
            </a:r>
            <a:r>
              <a:rPr lang="en-US" sz="1800" dirty="0" smtClean="0"/>
              <a:t>Typically</a:t>
            </a:r>
            <a:r>
              <a:rPr lang="en-US" sz="1800" dirty="0"/>
              <a:t>, rooms should be located away from sources of electromagnetic interference (transformers, motors, x-ray, induction heaters, arc welders, radio and radar</a:t>
            </a:r>
            <a:r>
              <a:rPr lang="en-US" sz="1800" dirty="0" smtClean="0"/>
              <a:t>).</a:t>
            </a:r>
          </a:p>
          <a:p>
            <a:pPr marL="0" indent="0">
              <a:buNone/>
            </a:pPr>
            <a:r>
              <a:rPr lang="en-IN" sz="1800" b="1" dirty="0" smtClean="0"/>
              <a:t>Perimeters-</a:t>
            </a:r>
            <a:r>
              <a:rPr lang="en-US" sz="1800" dirty="0" smtClean="0"/>
              <a:t>Typically</a:t>
            </a:r>
            <a:r>
              <a:rPr lang="en-US" sz="1800" dirty="0"/>
              <a:t>, no false ceiling; all surfaces treated to reduce dust; walls and ceiling painted white or pastel to improve visibility</a:t>
            </a:r>
            <a:r>
              <a:rPr lang="en-US" sz="1800" dirty="0" smtClean="0"/>
              <a:t>.</a:t>
            </a:r>
          </a:p>
          <a:p>
            <a:pPr marL="0" indent="0">
              <a:buNone/>
            </a:pPr>
            <a:r>
              <a:rPr lang="en-US" sz="1800" b="1" dirty="0"/>
              <a:t>Limited Access -</a:t>
            </a:r>
            <a:r>
              <a:rPr lang="en-US" sz="1800" dirty="0" smtClean="0"/>
              <a:t>Typically</a:t>
            </a:r>
            <a:r>
              <a:rPr lang="en-US" sz="1800" dirty="0"/>
              <a:t>, single or double 36” x 80” lockable doors with no doorsills</a:t>
            </a:r>
            <a:r>
              <a:rPr lang="en-US" sz="1800" dirty="0" smtClean="0"/>
              <a:t>.</a:t>
            </a:r>
          </a:p>
          <a:p>
            <a:pPr marL="0" indent="0">
              <a:buNone/>
            </a:pPr>
            <a:r>
              <a:rPr lang="en-US" sz="1800" b="1" dirty="0"/>
              <a:t>Others</a:t>
            </a:r>
            <a:r>
              <a:rPr lang="en-US" sz="1800" dirty="0"/>
              <a:t> -Typically, no piping, ductwork, mechanical equipment or power cabling should be allowed to pass through </a:t>
            </a:r>
            <a:r>
              <a:rPr lang="en-US" sz="1800" dirty="0" smtClean="0"/>
              <a:t>t</a:t>
            </a:r>
            <a:r>
              <a:rPr lang="en-US" sz="1800" dirty="0"/>
              <a:t>he equipment room. No unrelated storage</a:t>
            </a:r>
            <a:endParaRPr lang="en-US" sz="1800" dirty="0" smtClean="0"/>
          </a:p>
          <a:p>
            <a:pPr marL="0" indent="0">
              <a:buNone/>
            </a:pPr>
            <a:r>
              <a:rPr lang="en-US" sz="1800" b="1" dirty="0"/>
              <a:t>Ceiling </a:t>
            </a:r>
            <a:r>
              <a:rPr lang="en-US" sz="1800" b="1" dirty="0" smtClean="0"/>
              <a:t>Height</a:t>
            </a:r>
            <a:r>
              <a:rPr lang="en-US" sz="1800" dirty="0" smtClean="0"/>
              <a:t>- </a:t>
            </a:r>
            <a:r>
              <a:rPr lang="en-US" sz="1800" dirty="0"/>
              <a:t>Minimum clear height in room shall be 8 ft. (2.4 m), the height between the finished floor and the lowest point should be 10 ft. (3 m) to accommodate tall racks and overhead raceways. False ceilings should not be installed. </a:t>
            </a:r>
            <a:endParaRPr lang="en-US" sz="1800" dirty="0" smtClean="0"/>
          </a:p>
          <a:p>
            <a:pPr marL="0" indent="0">
              <a:buNone/>
            </a:pPr>
            <a:r>
              <a:rPr lang="en-US" sz="1800" b="1" dirty="0" smtClean="0"/>
              <a:t>HVAC</a:t>
            </a:r>
            <a:r>
              <a:rPr lang="en-US" sz="1800" dirty="0" smtClean="0"/>
              <a:t>- </a:t>
            </a:r>
            <a:r>
              <a:rPr lang="en-US" sz="1800" dirty="0"/>
              <a:t>24 hours a day, 365 days a year, 64° to 75° F, 30 to 55 percent humidity, positive pressure, with independent power from telecommunications equipment</a:t>
            </a:r>
            <a:r>
              <a:rPr lang="en-US" sz="1800" dirty="0" smtClean="0"/>
              <a:t>.. </a:t>
            </a:r>
            <a:endParaRPr lang="en-IN"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4317355"/>
            <a:ext cx="184731" cy="369332"/>
          </a:xfrm>
          <a:prstGeom prst="rect">
            <a:avLst/>
          </a:prstGeom>
        </p:spPr>
        <p:txBody>
          <a:bodyPr wrap="none">
            <a:spAutoFit/>
          </a:bodyPr>
          <a:lstStyle/>
          <a:p>
            <a:endParaRPr lang="en-IN" dirty="0"/>
          </a:p>
        </p:txBody>
      </p:sp>
      <p:sp>
        <p:nvSpPr>
          <p:cNvPr id="9" name="Rectangle 8"/>
          <p:cNvSpPr/>
          <p:nvPr/>
        </p:nvSpPr>
        <p:spPr>
          <a:xfrm>
            <a:off x="215769" y="4780904"/>
            <a:ext cx="11540802"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33325158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9003" y="787726"/>
            <a:ext cx="10365533" cy="646113"/>
          </a:xfrm>
        </p:spPr>
        <p:txBody>
          <a:bodyPr>
            <a:normAutofit/>
          </a:bodyPr>
          <a:lstStyle/>
          <a:p>
            <a:r>
              <a:rPr lang="en-IN" b="1" dirty="0" smtClean="0"/>
              <a:t>Network Standards</a:t>
            </a:r>
            <a:endParaRPr lang="en-IN" sz="2800" dirty="0"/>
          </a:p>
        </p:txBody>
      </p:sp>
      <p:sp>
        <p:nvSpPr>
          <p:cNvPr id="5" name="Content Placeholder 4"/>
          <p:cNvSpPr>
            <a:spLocks noGrp="1"/>
          </p:cNvSpPr>
          <p:nvPr>
            <p:ph idx="1"/>
          </p:nvPr>
        </p:nvSpPr>
        <p:spPr>
          <a:xfrm>
            <a:off x="215769" y="1265739"/>
            <a:ext cx="11921412" cy="5029200"/>
          </a:xfrm>
        </p:spPr>
        <p:txBody>
          <a:bodyPr>
            <a:noAutofit/>
          </a:bodyPr>
          <a:lstStyle/>
          <a:p>
            <a:pPr marL="0" indent="0">
              <a:buNone/>
            </a:pPr>
            <a:r>
              <a:rPr lang="en-IN" sz="1600" b="1" dirty="0" smtClean="0"/>
              <a:t>TIA 598 C</a:t>
            </a:r>
          </a:p>
          <a:p>
            <a:pPr marL="0" indent="0">
              <a:buNone/>
            </a:pPr>
            <a:r>
              <a:rPr lang="en-IN" sz="1600" b="1" dirty="0" smtClean="0"/>
              <a:t>TIA 942</a:t>
            </a:r>
          </a:p>
          <a:p>
            <a:pPr marL="0" indent="0">
              <a:buNone/>
            </a:pPr>
            <a:r>
              <a:rPr lang="en-IN" sz="1600" b="1" dirty="0" smtClean="0"/>
              <a:t>ITU-T G 992</a:t>
            </a:r>
          </a:p>
          <a:p>
            <a:pPr marL="0" indent="0">
              <a:buNone/>
            </a:pPr>
            <a:r>
              <a:rPr lang="en-IN" sz="1600" b="1" smtClean="0"/>
              <a:t>IEEE 802.3,802.11,802.15</a:t>
            </a:r>
            <a:endParaRPr lang="en-IN" sz="18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
        <p:nvSpPr>
          <p:cNvPr id="2" name="Rectangle 1"/>
          <p:cNvSpPr/>
          <p:nvPr/>
        </p:nvSpPr>
        <p:spPr>
          <a:xfrm>
            <a:off x="3048000" y="1997839"/>
            <a:ext cx="6096000" cy="369332"/>
          </a:xfrm>
          <a:prstGeom prst="rect">
            <a:avLst/>
          </a:prstGeom>
        </p:spPr>
        <p:txBody>
          <a:bodyPr>
            <a:spAutoFit/>
          </a:bodyPr>
          <a:lstStyle/>
          <a:p>
            <a:endParaRPr lang="en-IN" dirty="0"/>
          </a:p>
        </p:txBody>
      </p:sp>
      <p:sp>
        <p:nvSpPr>
          <p:cNvPr id="3" name="Rectangle 2"/>
          <p:cNvSpPr/>
          <p:nvPr/>
        </p:nvSpPr>
        <p:spPr>
          <a:xfrm>
            <a:off x="270588" y="4317355"/>
            <a:ext cx="184731" cy="369332"/>
          </a:xfrm>
          <a:prstGeom prst="rect">
            <a:avLst/>
          </a:prstGeom>
        </p:spPr>
        <p:txBody>
          <a:bodyPr wrap="none">
            <a:spAutoFit/>
          </a:bodyPr>
          <a:lstStyle/>
          <a:p>
            <a:endParaRPr lang="en-IN" dirty="0"/>
          </a:p>
        </p:txBody>
      </p:sp>
      <p:sp>
        <p:nvSpPr>
          <p:cNvPr id="9" name="Rectangle 8"/>
          <p:cNvSpPr/>
          <p:nvPr/>
        </p:nvSpPr>
        <p:spPr>
          <a:xfrm>
            <a:off x="215769" y="4780904"/>
            <a:ext cx="11540802"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673715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US" sz="3200" b="1" dirty="0"/>
              <a:t>The Advantages and Benefits of Networking</a:t>
            </a:r>
            <a:endParaRPr lang="en-IN" sz="3200" dirty="0"/>
          </a:p>
        </p:txBody>
      </p:sp>
      <p:sp>
        <p:nvSpPr>
          <p:cNvPr id="5" name="Content Placeholder 4"/>
          <p:cNvSpPr>
            <a:spLocks noGrp="1"/>
          </p:cNvSpPr>
          <p:nvPr>
            <p:ph idx="1"/>
          </p:nvPr>
        </p:nvSpPr>
        <p:spPr>
          <a:xfrm>
            <a:off x="685800" y="1670180"/>
            <a:ext cx="10820400" cy="4799200"/>
          </a:xfrm>
        </p:spPr>
        <p:txBody>
          <a:bodyPr>
            <a:normAutofit lnSpcReduction="10000"/>
          </a:bodyPr>
          <a:lstStyle/>
          <a:p>
            <a:r>
              <a:rPr lang="en-US" b="1" u="sng" dirty="0" smtClean="0"/>
              <a:t>Data </a:t>
            </a:r>
            <a:r>
              <a:rPr lang="en-US" b="1" u="sng" dirty="0"/>
              <a:t>Sharing </a:t>
            </a:r>
            <a:endParaRPr lang="en-US" b="1" u="sng" dirty="0" smtClean="0"/>
          </a:p>
          <a:p>
            <a:pPr lvl="1"/>
            <a:r>
              <a:rPr lang="en-US" sz="2200" dirty="0"/>
              <a:t>True networking allows thousands of employees to share data much more </a:t>
            </a:r>
            <a:r>
              <a:rPr lang="en-US" sz="2200" dirty="0" smtClean="0"/>
              <a:t>easily and </a:t>
            </a:r>
            <a:r>
              <a:rPr lang="en-US" sz="2200" dirty="0"/>
              <a:t>quickly than this. </a:t>
            </a:r>
            <a:endParaRPr lang="en-US" sz="2200" dirty="0" smtClean="0"/>
          </a:p>
          <a:p>
            <a:pPr lvl="1"/>
            <a:r>
              <a:rPr lang="en-US" sz="2200" dirty="0" smtClean="0"/>
              <a:t>It </a:t>
            </a:r>
            <a:r>
              <a:rPr lang="en-US" sz="2200" dirty="0"/>
              <a:t>also makes possible applications that enable </a:t>
            </a:r>
            <a:r>
              <a:rPr lang="en-US" sz="2200" dirty="0" smtClean="0"/>
              <a:t>many people </a:t>
            </a:r>
            <a:r>
              <a:rPr lang="en-US" sz="2200" dirty="0"/>
              <a:t>to access and share the same data, such as databases, group </a:t>
            </a:r>
            <a:r>
              <a:rPr lang="en-US" sz="2200" dirty="0" smtClean="0"/>
              <a:t>software </a:t>
            </a:r>
            <a:r>
              <a:rPr lang="en-IN" sz="2200" dirty="0" smtClean="0"/>
              <a:t>development</a:t>
            </a:r>
            <a:r>
              <a:rPr lang="en-IN" sz="2200" dirty="0"/>
              <a:t>, and much more</a:t>
            </a:r>
            <a:r>
              <a:rPr lang="en-IN" sz="2200" dirty="0" smtClean="0"/>
              <a:t>.</a:t>
            </a:r>
          </a:p>
          <a:p>
            <a:r>
              <a:rPr lang="en-US" b="1" u="sng" dirty="0"/>
              <a:t>Hardware Sharing </a:t>
            </a:r>
            <a:endParaRPr lang="en-US" b="1" u="sng" dirty="0" smtClean="0"/>
          </a:p>
          <a:p>
            <a:pPr lvl="1"/>
            <a:r>
              <a:rPr lang="en-US" dirty="0" smtClean="0"/>
              <a:t>Networks </a:t>
            </a:r>
            <a:r>
              <a:rPr lang="en-US" dirty="0"/>
              <a:t>facilitate the sharing of hardware devices. </a:t>
            </a:r>
            <a:endParaRPr lang="en-US" dirty="0" smtClean="0"/>
          </a:p>
          <a:p>
            <a:pPr lvl="1"/>
            <a:r>
              <a:rPr lang="en-US" dirty="0" smtClean="0"/>
              <a:t>For</a:t>
            </a:r>
            <a:r>
              <a:rPr lang="en-US" dirty="0"/>
              <a:t> </a:t>
            </a:r>
            <a:r>
              <a:rPr lang="en-US" dirty="0" smtClean="0"/>
              <a:t>example</a:t>
            </a:r>
            <a:r>
              <a:rPr lang="en-US" dirty="0"/>
              <a:t>, instead of giving each employee in a department an expensive </a:t>
            </a:r>
            <a:r>
              <a:rPr lang="en-US" dirty="0" smtClean="0"/>
              <a:t>color printer </a:t>
            </a:r>
            <a:r>
              <a:rPr lang="en-US" dirty="0"/>
              <a:t>(or resorting to the </a:t>
            </a:r>
            <a:r>
              <a:rPr lang="en-US" dirty="0" err="1"/>
              <a:t>sneakernet</a:t>
            </a:r>
            <a:r>
              <a:rPr lang="en-US" dirty="0"/>
              <a:t> again), you can place one printer on </a:t>
            </a:r>
            <a:r>
              <a:rPr lang="en-US" dirty="0" smtClean="0"/>
              <a:t>the network </a:t>
            </a:r>
            <a:r>
              <a:rPr lang="en-US" dirty="0"/>
              <a:t>for everyone to share.</a:t>
            </a:r>
          </a:p>
          <a:p>
            <a:r>
              <a:rPr lang="en-US" b="1" u="sng" dirty="0"/>
              <a:t>Internet Access </a:t>
            </a:r>
            <a:endParaRPr lang="en-US" b="1" u="sng" dirty="0" smtClean="0"/>
          </a:p>
          <a:p>
            <a:pPr lvl="1"/>
            <a:r>
              <a:rPr lang="en-US" dirty="0" smtClean="0"/>
              <a:t>The </a:t>
            </a:r>
            <a:r>
              <a:rPr lang="en-US" dirty="0"/>
              <a:t>Internet is itself an enormous network, so whenever </a:t>
            </a:r>
            <a:r>
              <a:rPr lang="en-US" dirty="0" smtClean="0"/>
              <a:t>you access </a:t>
            </a:r>
            <a:r>
              <a:rPr lang="en-US" dirty="0"/>
              <a:t>the Internet, you are using a network. </a:t>
            </a:r>
            <a:endParaRPr lang="en-US" dirty="0" smtClean="0"/>
          </a:p>
          <a:p>
            <a:pPr lvl="1"/>
            <a:r>
              <a:rPr lang="en-US" dirty="0" smtClean="0"/>
              <a:t>The </a:t>
            </a:r>
            <a:r>
              <a:rPr lang="en-US" dirty="0"/>
              <a:t>significance of the </a:t>
            </a:r>
            <a:r>
              <a:rPr lang="en-US" dirty="0" smtClean="0"/>
              <a:t>Internet today </a:t>
            </a:r>
            <a:r>
              <a:rPr lang="en-US" dirty="0"/>
              <a:t>is hard to exaggerate!</a:t>
            </a:r>
            <a:endParaRPr lang="en-IN" sz="3000" i="1"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985130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US" sz="3200" b="1" dirty="0"/>
              <a:t>The Advantages and Benefits of Networking</a:t>
            </a:r>
            <a:endParaRPr lang="en-IN" sz="3200" dirty="0"/>
          </a:p>
        </p:txBody>
      </p:sp>
      <p:sp>
        <p:nvSpPr>
          <p:cNvPr id="5" name="Content Placeholder 4"/>
          <p:cNvSpPr>
            <a:spLocks noGrp="1"/>
          </p:cNvSpPr>
          <p:nvPr>
            <p:ph idx="1"/>
          </p:nvPr>
        </p:nvSpPr>
        <p:spPr>
          <a:xfrm>
            <a:off x="685800" y="1670180"/>
            <a:ext cx="10820400" cy="4799200"/>
          </a:xfrm>
        </p:spPr>
        <p:txBody>
          <a:bodyPr>
            <a:normAutofit fontScale="85000" lnSpcReduction="20000"/>
          </a:bodyPr>
          <a:lstStyle/>
          <a:p>
            <a:r>
              <a:rPr lang="en-US" b="1" u="sng" dirty="0"/>
              <a:t>Internet Access Sharing</a:t>
            </a:r>
            <a:r>
              <a:rPr lang="en-US" b="1" dirty="0"/>
              <a:t> </a:t>
            </a:r>
            <a:endParaRPr lang="en-US" b="1" dirty="0" smtClean="0"/>
          </a:p>
          <a:p>
            <a:pPr lvl="1"/>
            <a:r>
              <a:rPr lang="en-US" dirty="0" smtClean="0"/>
              <a:t>Small </a:t>
            </a:r>
            <a:r>
              <a:rPr lang="en-US" dirty="0"/>
              <a:t>computer networks allow multiple users to </a:t>
            </a:r>
            <a:r>
              <a:rPr lang="en-US" dirty="0" smtClean="0"/>
              <a:t>share a </a:t>
            </a:r>
            <a:r>
              <a:rPr lang="en-US" dirty="0"/>
              <a:t>single Internet connection. </a:t>
            </a:r>
            <a:endParaRPr lang="en-US" dirty="0" smtClean="0"/>
          </a:p>
          <a:p>
            <a:pPr lvl="1"/>
            <a:r>
              <a:rPr lang="en-US" dirty="0" smtClean="0"/>
              <a:t>Special </a:t>
            </a:r>
            <a:r>
              <a:rPr lang="en-US" dirty="0"/>
              <a:t>hardware devices allow the bandwidth </a:t>
            </a:r>
            <a:r>
              <a:rPr lang="en-US" dirty="0" smtClean="0"/>
              <a:t>of the </a:t>
            </a:r>
            <a:r>
              <a:rPr lang="en-US" dirty="0"/>
              <a:t>connection to be easily allocated to various individuals as they need it, </a:t>
            </a:r>
            <a:r>
              <a:rPr lang="en-US" dirty="0" smtClean="0"/>
              <a:t>and these </a:t>
            </a:r>
            <a:r>
              <a:rPr lang="en-US" dirty="0"/>
              <a:t>devices permit an organization to purchase one high-speed </a:t>
            </a:r>
            <a:r>
              <a:rPr lang="en-US" dirty="0" smtClean="0"/>
              <a:t>connection instead </a:t>
            </a:r>
            <a:r>
              <a:rPr lang="en-US" dirty="0"/>
              <a:t>of many slower ones</a:t>
            </a:r>
            <a:r>
              <a:rPr lang="en-US" dirty="0" smtClean="0"/>
              <a:t>.</a:t>
            </a:r>
          </a:p>
          <a:p>
            <a:r>
              <a:rPr lang="en-US" sz="2400" b="1" u="sng" dirty="0"/>
              <a:t>Data Security and </a:t>
            </a:r>
            <a:r>
              <a:rPr lang="en-US" sz="2400" b="1" u="sng" dirty="0" smtClean="0"/>
              <a:t>Management</a:t>
            </a:r>
          </a:p>
          <a:p>
            <a:pPr lvl="1"/>
            <a:r>
              <a:rPr lang="en-US" sz="2200" dirty="0" smtClean="0"/>
              <a:t>In </a:t>
            </a:r>
            <a:r>
              <a:rPr lang="en-US" sz="2200" dirty="0"/>
              <a:t>a business environment, a network </a:t>
            </a:r>
            <a:r>
              <a:rPr lang="en-US" sz="2200" dirty="0" smtClean="0"/>
              <a:t>allows the </a:t>
            </a:r>
            <a:r>
              <a:rPr lang="en-US" sz="2200" dirty="0"/>
              <a:t>administrators to manage the company's critical data better. </a:t>
            </a:r>
            <a:endParaRPr lang="en-US" sz="2200" dirty="0" smtClean="0"/>
          </a:p>
          <a:p>
            <a:pPr lvl="1"/>
            <a:r>
              <a:rPr lang="en-US" sz="2200" dirty="0" smtClean="0"/>
              <a:t>Instead of spreading </a:t>
            </a:r>
            <a:r>
              <a:rPr lang="en-US" sz="2200" dirty="0"/>
              <a:t>data over dozens or even hundreds of small computers in a </a:t>
            </a:r>
            <a:r>
              <a:rPr lang="en-US" sz="2200" dirty="0" smtClean="0"/>
              <a:t>haphazard fashion </a:t>
            </a:r>
            <a:r>
              <a:rPr lang="en-US" sz="2200" dirty="0"/>
              <a:t>as users create it, administrators can centralize data on shared servers.</a:t>
            </a:r>
          </a:p>
          <a:p>
            <a:pPr lvl="1"/>
            <a:r>
              <a:rPr lang="en-US" sz="2200" dirty="0"/>
              <a:t>This makes it easy for everyone to find the data and makes it possible for </a:t>
            </a:r>
            <a:r>
              <a:rPr lang="en-US" sz="2200" dirty="0" smtClean="0"/>
              <a:t>the administrators </a:t>
            </a:r>
            <a:r>
              <a:rPr lang="en-US" sz="2200" dirty="0"/>
              <a:t>to ensure that the data is regularly backed up. </a:t>
            </a:r>
            <a:endParaRPr lang="en-US" sz="2200" dirty="0" smtClean="0"/>
          </a:p>
          <a:p>
            <a:pPr lvl="1"/>
            <a:r>
              <a:rPr lang="en-US" sz="2200" dirty="0" smtClean="0"/>
              <a:t>Administrators can also </a:t>
            </a:r>
            <a:r>
              <a:rPr lang="en-US" sz="2200" dirty="0"/>
              <a:t>implement security measures to control who can read or change </a:t>
            </a:r>
            <a:r>
              <a:rPr lang="en-US" sz="2200" dirty="0" smtClean="0"/>
              <a:t>various </a:t>
            </a:r>
            <a:r>
              <a:rPr lang="en-IN" sz="2200" dirty="0" smtClean="0"/>
              <a:t>pieces </a:t>
            </a:r>
            <a:r>
              <a:rPr lang="en-IN" sz="2200" dirty="0"/>
              <a:t>of critical information.</a:t>
            </a:r>
          </a:p>
          <a:p>
            <a:r>
              <a:rPr lang="en-US" sz="2400" b="1" u="sng" dirty="0"/>
              <a:t>Performance Enhancement and Balancing </a:t>
            </a:r>
            <a:endParaRPr lang="en-US" sz="2400" b="1" u="sng" dirty="0" smtClean="0"/>
          </a:p>
          <a:p>
            <a:pPr lvl="1"/>
            <a:r>
              <a:rPr lang="en-US" sz="2200" dirty="0" smtClean="0"/>
              <a:t>Under </a:t>
            </a:r>
            <a:r>
              <a:rPr lang="en-US" sz="2200" dirty="0"/>
              <a:t>some circumstances, </a:t>
            </a:r>
            <a:r>
              <a:rPr lang="en-US" sz="2200" dirty="0" smtClean="0"/>
              <a:t>you can </a:t>
            </a:r>
            <a:r>
              <a:rPr lang="en-US" sz="2200" dirty="0"/>
              <a:t>use a network to enhance the overall performance of some applications </a:t>
            </a:r>
            <a:r>
              <a:rPr lang="en-US" sz="2200" dirty="0" smtClean="0"/>
              <a:t>by distributing </a:t>
            </a:r>
            <a:r>
              <a:rPr lang="en-US" sz="2200" dirty="0"/>
              <a:t>the computation tasks to various computers on the network.</a:t>
            </a:r>
            <a:endParaRPr lang="en-IN" sz="4200" i="1"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1173495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6367" y="884107"/>
            <a:ext cx="10365533" cy="646113"/>
          </a:xfrm>
        </p:spPr>
        <p:txBody>
          <a:bodyPr>
            <a:normAutofit/>
          </a:bodyPr>
          <a:lstStyle/>
          <a:p>
            <a:r>
              <a:rPr lang="en-US" sz="3200" b="1" dirty="0"/>
              <a:t>The Advantages and Benefits of Networking</a:t>
            </a:r>
            <a:endParaRPr lang="en-IN" sz="3200" dirty="0"/>
          </a:p>
        </p:txBody>
      </p:sp>
      <p:sp>
        <p:nvSpPr>
          <p:cNvPr id="5" name="Content Placeholder 4"/>
          <p:cNvSpPr>
            <a:spLocks noGrp="1"/>
          </p:cNvSpPr>
          <p:nvPr>
            <p:ph idx="1"/>
          </p:nvPr>
        </p:nvSpPr>
        <p:spPr>
          <a:xfrm>
            <a:off x="685800" y="1670180"/>
            <a:ext cx="10820400" cy="4799200"/>
          </a:xfrm>
        </p:spPr>
        <p:txBody>
          <a:bodyPr>
            <a:normAutofit/>
          </a:bodyPr>
          <a:lstStyle/>
          <a:p>
            <a:r>
              <a:rPr lang="en-US" b="1" u="sng" dirty="0"/>
              <a:t>Entertainment </a:t>
            </a:r>
            <a:endParaRPr lang="en-US" b="1" u="sng" dirty="0" smtClean="0"/>
          </a:p>
          <a:p>
            <a:pPr lvl="1"/>
            <a:r>
              <a:rPr lang="en-US" dirty="0" smtClean="0"/>
              <a:t>Networks </a:t>
            </a:r>
            <a:r>
              <a:rPr lang="en-US" dirty="0"/>
              <a:t>facilitate many types of games and entertainment. </a:t>
            </a:r>
            <a:endParaRPr lang="en-US" dirty="0" smtClean="0"/>
          </a:p>
          <a:p>
            <a:pPr lvl="1"/>
            <a:r>
              <a:rPr lang="en-US" dirty="0" smtClean="0"/>
              <a:t>The</a:t>
            </a:r>
            <a:r>
              <a:rPr lang="en-US" dirty="0"/>
              <a:t> </a:t>
            </a:r>
            <a:r>
              <a:rPr lang="en-US" dirty="0" smtClean="0"/>
              <a:t>Internet </a:t>
            </a:r>
            <a:r>
              <a:rPr lang="en-US" dirty="0"/>
              <a:t>itself offers many sources of entertainment. </a:t>
            </a:r>
            <a:endParaRPr lang="en-US" dirty="0" smtClean="0"/>
          </a:p>
          <a:p>
            <a:pPr lvl="1"/>
            <a:r>
              <a:rPr lang="en-US" dirty="0" smtClean="0"/>
              <a:t>In </a:t>
            </a:r>
            <a:r>
              <a:rPr lang="en-US" dirty="0"/>
              <a:t>addition, </a:t>
            </a:r>
            <a:r>
              <a:rPr lang="en-US" dirty="0" smtClean="0"/>
              <a:t>many multiplayer </a:t>
            </a:r>
            <a:r>
              <a:rPr lang="en-US" dirty="0"/>
              <a:t>games operate over a LAN. </a:t>
            </a:r>
            <a:endParaRPr lang="en-US" dirty="0" smtClean="0"/>
          </a:p>
          <a:p>
            <a:pPr lvl="1"/>
            <a:r>
              <a:rPr lang="en-US" dirty="0" smtClean="0"/>
              <a:t>Many </a:t>
            </a:r>
            <a:r>
              <a:rPr lang="en-US" dirty="0"/>
              <a:t>home networks are set up for </a:t>
            </a:r>
            <a:r>
              <a:rPr lang="en-US" dirty="0" smtClean="0"/>
              <a:t>this reason</a:t>
            </a:r>
            <a:r>
              <a:rPr lang="en-US" dirty="0"/>
              <a:t>, and gaming across WANs (including the Internet) has also become </a:t>
            </a:r>
            <a:r>
              <a:rPr lang="en-US" dirty="0" smtClean="0"/>
              <a:t>quite popular</a:t>
            </a:r>
            <a:r>
              <a:rPr lang="en-US" dirty="0"/>
              <a:t>. </a:t>
            </a:r>
            <a:endParaRPr lang="en-US" dirty="0" smtClean="0"/>
          </a:p>
          <a:p>
            <a:pPr lvl="1"/>
            <a:r>
              <a:rPr lang="en-US" dirty="0" smtClean="0"/>
              <a:t>if </a:t>
            </a:r>
            <a:r>
              <a:rPr lang="en-US" dirty="0"/>
              <a:t>you are running a business and have employees who </a:t>
            </a:r>
            <a:r>
              <a:rPr lang="en-US" dirty="0" smtClean="0"/>
              <a:t>are easily </a:t>
            </a:r>
            <a:r>
              <a:rPr lang="en-US" dirty="0"/>
              <a:t>amused, you might insist that this is really a disadvantage of </a:t>
            </a:r>
            <a:r>
              <a:rPr lang="en-US" dirty="0" smtClean="0"/>
              <a:t>networking </a:t>
            </a:r>
            <a:r>
              <a:rPr lang="en-IN" dirty="0" smtClean="0"/>
              <a:t>rather </a:t>
            </a:r>
            <a:r>
              <a:rPr lang="en-IN" dirty="0"/>
              <a:t>than an advantage!</a:t>
            </a:r>
            <a:endParaRPr lang="en-IN" sz="4000" i="1"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0"/>
            <a:ext cx="20955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meen\Downloads\WhatsApp Image 2020-08-12 at 8.54.12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194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685800" y="6469380"/>
            <a:ext cx="6400800" cy="365125"/>
          </a:xfrm>
        </p:spPr>
        <p:txBody>
          <a:bodyPr/>
          <a:lstStyle/>
          <a:p>
            <a:pPr>
              <a:defRPr/>
            </a:pPr>
            <a:r>
              <a:rPr lang="en-US" dirty="0"/>
              <a:t>Jain (Deemed-to-be University), Department of BCA</a:t>
            </a:r>
            <a:endParaRPr lang="en-IN" dirty="0"/>
          </a:p>
        </p:txBody>
      </p:sp>
    </p:spTree>
    <p:extLst>
      <p:ext uri="{BB962C8B-B14F-4D97-AF65-F5344CB8AC3E}">
        <p14:creationId xmlns:p14="http://schemas.microsoft.com/office/powerpoint/2010/main" val="3999720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TM03457496[[fn=Parallax]]</Template>
  <TotalTime>8309</TotalTime>
  <Words>9950</Words>
  <Application>Microsoft Office PowerPoint</Application>
  <PresentationFormat>Widescreen</PresentationFormat>
  <Paragraphs>592</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Arial,Bold</vt:lpstr>
      <vt:lpstr>Century Gothic</vt:lpstr>
      <vt:lpstr>Symbol</vt:lpstr>
      <vt:lpstr>Times New Roman</vt:lpstr>
      <vt:lpstr>Wingdings 3</vt:lpstr>
      <vt:lpstr>Vapor Trail</vt:lpstr>
      <vt:lpstr>School of Computer Science &amp; IT  Department of BCA</vt:lpstr>
      <vt:lpstr>What Is Networking?</vt:lpstr>
      <vt:lpstr>What Is Networking?</vt:lpstr>
      <vt:lpstr>What Is Networking?</vt:lpstr>
      <vt:lpstr>The Advantages and Benefits of Networking</vt:lpstr>
      <vt:lpstr>The Advantages and Benefits of Networking</vt:lpstr>
      <vt:lpstr>The Advantages and Benefits of Networking</vt:lpstr>
      <vt:lpstr>The Advantages and Benefits of Networking</vt:lpstr>
      <vt:lpstr>The Advantages and Benefits of Networking</vt:lpstr>
      <vt:lpstr>The Disadvantages and Costs of Networking</vt:lpstr>
      <vt:lpstr>The Disadvantages and Costs of Networking</vt:lpstr>
      <vt:lpstr>The Disadvantages and Costs of Networking</vt:lpstr>
      <vt:lpstr>Fundamental Network Characteristics</vt:lpstr>
      <vt:lpstr>Fundamental Network Characteristics</vt:lpstr>
      <vt:lpstr>Fundamental Network Characteristics</vt:lpstr>
      <vt:lpstr>Fundamental Network Characteristics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Network Standards</vt:lpstr>
      <vt:lpstr>PowerPoint Presentation</vt:lpstr>
      <vt:lpstr>Network Standards</vt:lpstr>
      <vt:lpstr>Network Standards</vt:lpstr>
      <vt:lpstr>Network Standards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&amp; IT  Department of BCA</dc:title>
  <dc:creator>Prachi Gupta</dc:creator>
  <cp:lastModifiedBy>Prachi Gupta</cp:lastModifiedBy>
  <cp:revision>38</cp:revision>
  <dcterms:created xsi:type="dcterms:W3CDTF">2022-07-21T02:45:02Z</dcterms:created>
  <dcterms:modified xsi:type="dcterms:W3CDTF">2022-08-06T05:02:32Z</dcterms:modified>
</cp:coreProperties>
</file>