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7" r:id="rId20"/>
    <p:sldId id="278" r:id="rId21"/>
    <p:sldId id="283" r:id="rId22"/>
    <p:sldId id="284" r:id="rId23"/>
    <p:sldId id="285" r:id="rId24"/>
    <p:sldId id="279" r:id="rId25"/>
    <p:sldId id="286" r:id="rId26"/>
    <p:sldId id="280" r:id="rId27"/>
    <p:sldId id="287" r:id="rId28"/>
    <p:sldId id="281" r:id="rId29"/>
    <p:sldId id="288" r:id="rId30"/>
    <p:sldId id="289" r:id="rId31"/>
    <p:sldId id="282" r:id="rId32"/>
    <p:sldId id="290" r:id="rId33"/>
    <p:sldId id="276"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27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snapToGrid="0">
      <p:cViewPr varScale="1">
        <p:scale>
          <a:sx n="82" d="100"/>
          <a:sy n="82" d="100"/>
        </p:scale>
        <p:origin x="108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415ACCB-02DD-467B-88EB-A37A9CBD7D41}" type="datetimeFigureOut">
              <a:rPr lang="en-IN" smtClean="0"/>
              <a:t>28-09-2022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415187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5ACCB-02DD-467B-88EB-A37A9CBD7D41}"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64487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15ACCB-02DD-467B-88EB-A37A9CBD7D41}" type="datetimeFigureOut">
              <a:rPr lang="en-IN" smtClean="0"/>
              <a:t>28-09-2022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17751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15ACCB-02DD-467B-88EB-A37A9CBD7D41}" type="datetimeFigureOut">
              <a:rPr lang="en-IN" smtClean="0"/>
              <a:t>28-09-2022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673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415ACCB-02DD-467B-88EB-A37A9CBD7D41}" type="datetimeFigureOut">
              <a:rPr lang="en-IN" smtClean="0"/>
              <a:t>28-09-2022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75878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415ACCB-02DD-467B-88EB-A37A9CBD7D41}"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4090137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415ACCB-02DD-467B-88EB-A37A9CBD7D41}"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3646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5ACCB-02DD-467B-88EB-A37A9CBD7D41}"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3139491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415ACCB-02DD-467B-88EB-A37A9CBD7D41}" type="datetimeFigureOut">
              <a:rPr lang="en-IN" smtClean="0"/>
              <a:t>28-09-2022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78727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5ACCB-02DD-467B-88EB-A37A9CBD7D41}"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0326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415ACCB-02DD-467B-88EB-A37A9CBD7D41}" type="datetimeFigureOut">
              <a:rPr lang="en-IN" smtClean="0"/>
              <a:t>28-09-2022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62129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15ACCB-02DD-467B-88EB-A37A9CBD7D41}"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39423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15ACCB-02DD-467B-88EB-A37A9CBD7D41}"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91435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15ACCB-02DD-467B-88EB-A37A9CBD7D41}"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63391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5ACCB-02DD-467B-88EB-A37A9CBD7D41}"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31115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5ACCB-02DD-467B-88EB-A37A9CBD7D41}"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417544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5ACCB-02DD-467B-88EB-A37A9CBD7D41}"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303721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15ACCB-02DD-467B-88EB-A37A9CBD7D41}" type="datetimeFigureOut">
              <a:rPr lang="en-IN" smtClean="0"/>
              <a:t>28-09-2022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347ED9-D962-4CF8-BBEE-D44D9658461D}" type="slidenum">
              <a:rPr lang="en-IN" smtClean="0"/>
              <a:t>‹#›</a:t>
            </a:fld>
            <a:endParaRPr lang="en-IN"/>
          </a:p>
        </p:txBody>
      </p:sp>
    </p:spTree>
    <p:extLst>
      <p:ext uri="{BB962C8B-B14F-4D97-AF65-F5344CB8AC3E}">
        <p14:creationId xmlns:p14="http://schemas.microsoft.com/office/powerpoint/2010/main" val="298870964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1524000" y="1460500"/>
            <a:ext cx="9144000" cy="901700"/>
          </a:xfrm>
        </p:spPr>
        <p:txBody>
          <a:bodyPr rtlCol="0">
            <a:normAutofit fontScale="90000"/>
          </a:bodyPr>
          <a:lstStyle/>
          <a:p>
            <a:pPr algn="ctr" eaLnBrk="1" fontAlgn="auto" hangingPunct="1">
              <a:spcAft>
                <a:spcPts val="0"/>
              </a:spcAft>
              <a:defRPr/>
            </a:pPr>
            <a: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t>School of Computer Science &amp; IT</a:t>
            </a:r>
            <a:b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t/>
            </a:r>
            <a:b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b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Subtitle 2">
            <a:extLst/>
          </p:cNvPr>
          <p:cNvSpPr>
            <a:spLocks noGrp="1"/>
          </p:cNvSpPr>
          <p:nvPr>
            <p:ph type="subTitle" idx="1"/>
          </p:nvPr>
        </p:nvSpPr>
        <p:spPr>
          <a:xfrm>
            <a:off x="2155825" y="3895725"/>
            <a:ext cx="9348788" cy="2008188"/>
          </a:xfrm>
        </p:spPr>
        <p:txBody>
          <a:bodyPr rtlCol="0">
            <a:normAutofit/>
          </a:bodyPr>
          <a:lstStyle/>
          <a:p>
            <a:pPr>
              <a:defRPr/>
            </a:pP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Security Standards </a:t>
            </a:r>
            <a:r>
              <a:rPr lang="en-US" sz="3600" b="1" dirty="0">
                <a:solidFill>
                  <a:schemeClr val="accent1">
                    <a:lumMod val="75000"/>
                  </a:schemeClr>
                </a:solidFill>
                <a:latin typeface="Times New Roman" panose="02020603050405020304" pitchFamily="18" charset="0"/>
                <a:cs typeface="Times New Roman" panose="02020603050405020304" pitchFamily="18" charset="0"/>
              </a:rPr>
              <a:t>(20BCA5S42) </a:t>
            </a:r>
            <a:endParaRPr lang="en-US" sz="3600" b="1" dirty="0" smtClean="0">
              <a:solidFill>
                <a:schemeClr val="accent1">
                  <a:lumMod val="75000"/>
                </a:schemeClr>
              </a:solidFill>
              <a:latin typeface="Times New Roman" panose="02020603050405020304" pitchFamily="18" charset="0"/>
              <a:cs typeface="Times New Roman" panose="02020603050405020304" pitchFamily="18" charset="0"/>
            </a:endParaRPr>
          </a:p>
          <a:p>
            <a:pPr>
              <a:defRPr/>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MODULE </a:t>
            </a: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a:solidFill>
                  <a:schemeClr val="accent1">
                    <a:lumMod val="75000"/>
                  </a:schemeClr>
                </a:solidFill>
                <a:latin typeface="Times New Roman" panose="02020603050405020304" pitchFamily="18" charset="0"/>
                <a:cs typeface="Times New Roman" panose="02020603050405020304" pitchFamily="18" charset="0"/>
              </a:rPr>
              <a:t>Encryption and IPsec</a:t>
            </a:r>
            <a:endParaRPr lang="en-IN" sz="3200" b="1" dirty="0" smtClean="0">
              <a:solidFill>
                <a:srgbClr val="FF0000"/>
              </a:solidFill>
              <a:latin typeface="Times New Roman" pitchFamily="18" charset="0"/>
              <a:cs typeface="Times New Roman" pitchFamily="18" charset="0"/>
            </a:endParaRPr>
          </a:p>
          <a:p>
            <a:pPr>
              <a:defRPr/>
            </a:pPr>
            <a:r>
              <a:rPr lang="en-IN" sz="3200" b="1" dirty="0" smtClean="0">
                <a:solidFill>
                  <a:schemeClr val="accent1"/>
                </a:solidFill>
                <a:latin typeface="Times New Roman" pitchFamily="18" charset="0"/>
                <a:cs typeface="Times New Roman" pitchFamily="18" charset="0"/>
              </a:rPr>
              <a:t>Faculty </a:t>
            </a:r>
            <a:r>
              <a:rPr lang="en-IN" sz="3200" b="1" dirty="0">
                <a:solidFill>
                  <a:schemeClr val="accent1"/>
                </a:solidFill>
                <a:latin typeface="Times New Roman" pitchFamily="18" charset="0"/>
                <a:cs typeface="Times New Roman" pitchFamily="18" charset="0"/>
              </a:rPr>
              <a:t>: </a:t>
            </a:r>
            <a:r>
              <a:rPr lang="en-IN" sz="3200" b="1" dirty="0" smtClean="0">
                <a:solidFill>
                  <a:schemeClr val="accent1"/>
                </a:solidFill>
                <a:latin typeface="Times New Roman" pitchFamily="18" charset="0"/>
                <a:cs typeface="Times New Roman" pitchFamily="18" charset="0"/>
              </a:rPr>
              <a:t>Prachi Gupta</a:t>
            </a:r>
            <a:endParaRPr lang="en-IN" sz="3200" b="1"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132114" y="6492875"/>
            <a:ext cx="6400800" cy="365125"/>
          </a:xfrm>
        </p:spPr>
        <p:txBody>
          <a:bodyPr/>
          <a:lstStyle/>
          <a:p>
            <a:pPr>
              <a:defRPr/>
            </a:pPr>
            <a:r>
              <a:rPr lang="en-US" dirty="0"/>
              <a:t>Jain (Deemed-to-be University), Department of BCA</a:t>
            </a:r>
            <a:endParaRPr lang="en-IN" dirty="0"/>
          </a:p>
        </p:txBody>
      </p:sp>
      <p:pic>
        <p:nvPicPr>
          <p:cNvPr id="2048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269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fontScale="90000"/>
          </a:bodyPr>
          <a:lstStyle/>
          <a:p>
            <a:r>
              <a:rPr lang="en-IN" b="1" dirty="0" smtClean="0"/>
              <a:t>Difficulties </a:t>
            </a:r>
            <a:r>
              <a:rPr lang="en-IN" b="1" dirty="0"/>
              <a:t>Arising from </a:t>
            </a:r>
            <a:r>
              <a:rPr lang="en-IN" b="1" dirty="0" err="1"/>
              <a:t>VOIPsec</a:t>
            </a:r>
            <a:r>
              <a:rPr lang="en-IN" b="1" dirty="0"/>
              <a:t> </a:t>
            </a:r>
            <a:endParaRPr lang="en-IN"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IPsec has been included in IPv6. It is a reliable, robust, and widely implemented method of protecting data and authenticating the sender. However, there are several issues associated with VOIP that are not applicable to normal data traffic. </a:t>
            </a:r>
            <a:endParaRPr lang="en-US" dirty="0" smtClean="0"/>
          </a:p>
          <a:p>
            <a:r>
              <a:rPr lang="en-US" dirty="0"/>
              <a:t>latency, jitter, and packet </a:t>
            </a:r>
            <a:r>
              <a:rPr lang="en-US" dirty="0" smtClean="0"/>
              <a:t>loss </a:t>
            </a:r>
            <a:r>
              <a:rPr lang="en-US" dirty="0"/>
              <a:t>issues are introduced into the VOIP environment because it is a real time media transfer, with only 150 </a:t>
            </a:r>
            <a:r>
              <a:rPr lang="en-US" dirty="0" err="1"/>
              <a:t>ms</a:t>
            </a:r>
            <a:r>
              <a:rPr lang="en-US" dirty="0"/>
              <a:t> to deliver each packet. In standard data transfer over TCP, if a packet is lost, it can be resent by </a:t>
            </a:r>
            <a:r>
              <a:rPr lang="en-US" dirty="0" smtClean="0"/>
              <a:t>request</a:t>
            </a:r>
            <a:r>
              <a:rPr lang="en-US" dirty="0"/>
              <a:t>. </a:t>
            </a:r>
            <a:endParaRPr lang="en-US" dirty="0" smtClean="0"/>
          </a:p>
          <a:p>
            <a:r>
              <a:rPr lang="en-US" dirty="0"/>
              <a:t>Packets must arrive at their destination and they must arrive fast. Of course the packets must also be secure during their travels, thus the introduction of </a:t>
            </a:r>
            <a:r>
              <a:rPr lang="en-US" dirty="0" err="1"/>
              <a:t>VOIPsec</a:t>
            </a:r>
            <a:r>
              <a:rPr lang="en-US" dirty="0"/>
              <a:t>. However, the price of this security is a decisive drop in </a:t>
            </a:r>
            <a:r>
              <a:rPr lang="en-US" dirty="0" err="1"/>
              <a:t>QoS</a:t>
            </a:r>
            <a:r>
              <a:rPr lang="en-US" dirty="0"/>
              <a:t> caused by a number of factors. </a:t>
            </a:r>
            <a:endParaRPr lang="en-US" dirty="0" smtClean="0"/>
          </a:p>
          <a:p>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4410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fontScale="90000"/>
          </a:bodyPr>
          <a:lstStyle/>
          <a:p>
            <a:r>
              <a:rPr lang="en-IN" b="1" dirty="0" smtClean="0"/>
              <a:t>Difficulties </a:t>
            </a:r>
            <a:r>
              <a:rPr lang="en-IN" b="1" dirty="0"/>
              <a:t>Arising from </a:t>
            </a:r>
            <a:r>
              <a:rPr lang="en-IN" b="1" dirty="0" err="1"/>
              <a:t>VOIPsec</a:t>
            </a:r>
            <a:r>
              <a:rPr lang="en-IN" b="1" dirty="0"/>
              <a:t> </a:t>
            </a:r>
            <a:endParaRPr lang="en-IN"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sz="2400" dirty="0"/>
              <a:t>A 2002 study by researchers at the University of Milan </a:t>
            </a:r>
            <a:r>
              <a:rPr lang="en-US" sz="2400" dirty="0" smtClean="0"/>
              <a:t>focused </a:t>
            </a:r>
            <a:r>
              <a:rPr lang="en-US" sz="2400" dirty="0"/>
              <a:t>on the effect of </a:t>
            </a:r>
            <a:r>
              <a:rPr lang="en-US" sz="2400" dirty="0" err="1"/>
              <a:t>VOIPsec</a:t>
            </a:r>
            <a:r>
              <a:rPr lang="en-US" sz="2400" dirty="0"/>
              <a:t> on various </a:t>
            </a:r>
            <a:r>
              <a:rPr lang="en-US" sz="2400" dirty="0" err="1"/>
              <a:t>QoS</a:t>
            </a:r>
            <a:r>
              <a:rPr lang="en-US" sz="2400" dirty="0"/>
              <a:t> issues and on the use of header compression as a solution to these problems. They studied several codecs, encryption algorithms, and traffic patterns to garner a broad description of these effects. </a:t>
            </a:r>
            <a:endParaRPr lang="en-US" sz="2400" dirty="0" smtClean="0"/>
          </a:p>
          <a:p>
            <a:r>
              <a:rPr lang="en-US" sz="2400" dirty="0" smtClean="0"/>
              <a:t>Some </a:t>
            </a:r>
            <a:r>
              <a:rPr lang="en-US" sz="2400" dirty="0"/>
              <a:t>empirical results developed by Cisco are available as </a:t>
            </a:r>
            <a:r>
              <a:rPr lang="en-US" sz="2400" dirty="0" smtClean="0"/>
              <a:t>well</a:t>
            </a:r>
            <a:endParaRPr lang="en-US" sz="2400" dirty="0"/>
          </a:p>
          <a:p>
            <a:r>
              <a:rPr lang="en-IN" sz="2400" dirty="0"/>
              <a:t>− Delay </a:t>
            </a:r>
          </a:p>
          <a:p>
            <a:pPr marL="457200" lvl="1" indent="0">
              <a:buNone/>
            </a:pPr>
            <a:r>
              <a:rPr lang="en-US" dirty="0"/>
              <a:t>o Processing—PCM to G.729 to packet </a:t>
            </a:r>
          </a:p>
          <a:p>
            <a:pPr marL="457200" lvl="1" indent="0">
              <a:buNone/>
            </a:pPr>
            <a:r>
              <a:rPr lang="fr-FR" dirty="0"/>
              <a:t>o </a:t>
            </a:r>
            <a:r>
              <a:rPr lang="fr-FR" dirty="0" err="1"/>
              <a:t>Encryption</a:t>
            </a:r>
            <a:r>
              <a:rPr lang="fr-FR" dirty="0"/>
              <a:t> — ESP encapsulation + 3DES </a:t>
            </a:r>
          </a:p>
          <a:p>
            <a:pPr marL="457200" lvl="1" indent="0">
              <a:buNone/>
            </a:pPr>
            <a:r>
              <a:rPr lang="en-US" dirty="0"/>
              <a:t>o Serialization — time it takes to get a packet out of the router, each “hop” generally has fixed delay. </a:t>
            </a:r>
          </a:p>
          <a:p>
            <a:pPr lvl="2"/>
            <a:r>
              <a:rPr lang="en-US" dirty="0" smtClean="0"/>
              <a:t>IPsec </a:t>
            </a:r>
            <a:r>
              <a:rPr lang="en-US" dirty="0"/>
              <a:t>overhead: about 40 bytes (depending configuration) </a:t>
            </a:r>
          </a:p>
          <a:p>
            <a:pPr lvl="2"/>
            <a:r>
              <a:rPr lang="en-US" dirty="0" smtClean="0"/>
              <a:t> </a:t>
            </a:r>
            <a:r>
              <a:rPr lang="en-US" dirty="0"/>
              <a:t>IP header: 20 bytes </a:t>
            </a:r>
          </a:p>
          <a:p>
            <a:pPr lvl="2"/>
            <a:r>
              <a:rPr lang="en-US" dirty="0" smtClean="0"/>
              <a:t>UDP </a:t>
            </a:r>
            <a:r>
              <a:rPr lang="en-US" dirty="0"/>
              <a:t>+ RTP headers: 20 bytes </a:t>
            </a:r>
          </a:p>
          <a:p>
            <a:pPr lvl="2"/>
            <a:r>
              <a:rPr lang="en-US" dirty="0" smtClean="0"/>
              <a:t>RTP </a:t>
            </a:r>
            <a:r>
              <a:rPr lang="en-US" dirty="0"/>
              <a:t>header compression: 3 bytes for IP+UDP+RTP </a:t>
            </a:r>
          </a:p>
          <a:p>
            <a:pPr marL="0" indent="0">
              <a:buNone/>
            </a:pPr>
            <a:r>
              <a:rPr lang="en-US" sz="2400" dirty="0"/>
              <a:t>− Effects on 8 kbps CODEC (voice data: 20 bytes) </a:t>
            </a:r>
          </a:p>
          <a:p>
            <a:pPr marL="457200" lvl="1" indent="0">
              <a:buNone/>
            </a:pPr>
            <a:r>
              <a:rPr lang="en-US" dirty="0"/>
              <a:t>o clear text voice has an overhead of 3 bytes, which suggests required bandwidth </a:t>
            </a:r>
            <a:r>
              <a:rPr lang="en-US" dirty="0" smtClean="0"/>
              <a:t>of approximately </a:t>
            </a:r>
            <a:r>
              <a:rPr lang="en-US" dirty="0"/>
              <a:t>9 kbps </a:t>
            </a:r>
          </a:p>
          <a:p>
            <a:pPr marL="457200" lvl="1" indent="0">
              <a:buNone/>
            </a:pPr>
            <a:r>
              <a:rPr lang="en-US" dirty="0"/>
              <a:t>o IPsec encrypted voice: overhead 80 bytes and required bandwidth 40 kbps </a:t>
            </a:r>
          </a:p>
          <a:p>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838940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fontScale="90000"/>
          </a:bodyPr>
          <a:lstStyle/>
          <a:p>
            <a:r>
              <a:rPr lang="en-IN" b="1" dirty="0" smtClean="0"/>
              <a:t>Encryption </a:t>
            </a:r>
            <a:r>
              <a:rPr lang="en-IN" b="1" dirty="0"/>
              <a:t>/ Decryption Latency </a:t>
            </a:r>
            <a:endParaRPr lang="en-IN"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dirty="0"/>
              <a:t>The studies performed by Barbieri et al. revealed the cryptographic engine as a bottleneck for voice traffic transmitted over IPsec. </a:t>
            </a:r>
            <a:endParaRPr lang="en-US" dirty="0" smtClean="0"/>
          </a:p>
          <a:p>
            <a:r>
              <a:rPr lang="en-US" dirty="0" smtClean="0"/>
              <a:t>The </a:t>
            </a:r>
            <a:r>
              <a:rPr lang="en-US" dirty="0"/>
              <a:t>driving factor in the degraded performance produced by the cryptography was the scheduling algorithms in the crypto-engine itself </a:t>
            </a:r>
            <a:endParaRPr lang="en-US" dirty="0" smtClean="0"/>
          </a:p>
          <a:p>
            <a:r>
              <a:rPr lang="en-US" dirty="0"/>
              <a:t>However, there still was significant latency due to the actual encryption and decryption. Barbieri et al. set up a controlled experiment to measure the effect of encryption and decryption on throughput. </a:t>
            </a:r>
            <a:endParaRPr lang="en-US" dirty="0" smtClean="0"/>
          </a:p>
          <a:p>
            <a:r>
              <a:rPr lang="en-US" dirty="0" smtClean="0"/>
              <a:t>They </a:t>
            </a:r>
            <a:r>
              <a:rPr lang="en-US" dirty="0"/>
              <a:t>tested four cryptographic algorithms on a fully VOIP dedicated network with a 100Mbps link (to negate saturation issues) using the same traffic in plain form as a benchmark. </a:t>
            </a:r>
            <a:endParaRPr lang="en-US" dirty="0" smtClean="0"/>
          </a:p>
          <a:p>
            <a:r>
              <a:rPr lang="en-US" dirty="0"/>
              <a:t>The algorithms tested were (in increasing order of computational expense) DES, 3DES, NULL (no encryption) + SHA-1, and 3DES + SHA-1. </a:t>
            </a:r>
            <a:endParaRPr lang="en-US" dirty="0" smtClean="0"/>
          </a:p>
          <a:p>
            <a:r>
              <a:rPr lang="en-US" dirty="0" smtClean="0"/>
              <a:t>The </a:t>
            </a:r>
            <a:r>
              <a:rPr lang="en-US" dirty="0"/>
              <a:t>results showed that the computationally lighter algorithms achieved better throughput than the more expensive ones. </a:t>
            </a:r>
            <a:endParaRPr lang="en-US" dirty="0" smtClean="0"/>
          </a:p>
          <a:p>
            <a:r>
              <a:rPr lang="en-US" dirty="0" smtClean="0"/>
              <a:t>The </a:t>
            </a:r>
            <a:r>
              <a:rPr lang="en-US" dirty="0"/>
              <a:t>disparities between each of the algorithms represent the relative latencies associated with the computational time for each algorithm. </a:t>
            </a:r>
            <a:endParaRPr lang="en-US" dirty="0" smtClean="0"/>
          </a:p>
          <a:p>
            <a:r>
              <a:rPr lang="en-US" dirty="0" smtClean="0"/>
              <a:t>The </a:t>
            </a:r>
            <a:r>
              <a:rPr lang="en-US" dirty="0"/>
              <a:t>range in throughput is significant, with a difference of approximately 500 packets per second between DES and 3DES + SHA-1 at a high traffic volume.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2950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fontScale="90000"/>
          </a:bodyPr>
          <a:lstStyle/>
          <a:p>
            <a:r>
              <a:rPr lang="en-IN" b="1" dirty="0" smtClean="0"/>
              <a:t>Encryption </a:t>
            </a:r>
            <a:r>
              <a:rPr lang="en-IN" b="1" dirty="0"/>
              <a:t>/ Decryption Latency </a:t>
            </a:r>
            <a:endParaRPr lang="en-IN" dirty="0"/>
          </a:p>
        </p:txBody>
      </p:sp>
      <p:sp>
        <p:nvSpPr>
          <p:cNvPr id="5" name="Content Placeholder 4"/>
          <p:cNvSpPr>
            <a:spLocks noGrp="1"/>
          </p:cNvSpPr>
          <p:nvPr>
            <p:ph idx="1"/>
          </p:nvPr>
        </p:nvSpPr>
        <p:spPr>
          <a:xfrm>
            <a:off x="685800" y="1670180"/>
            <a:ext cx="10820400" cy="4799200"/>
          </a:xfrm>
        </p:spPr>
        <p:txBody>
          <a:bodyPr>
            <a:normAutofit lnSpcReduction="10000"/>
          </a:bodyPr>
          <a:lstStyle/>
          <a:p>
            <a:r>
              <a:rPr lang="en-US" dirty="0"/>
              <a:t>Encryption/decryption latency is a problem for any cryptographic protocol, because much of it results from the computation time required by the underlying encryption. </a:t>
            </a:r>
            <a:endParaRPr lang="en-US" dirty="0" smtClean="0"/>
          </a:p>
          <a:p>
            <a:r>
              <a:rPr lang="en-US" dirty="0" smtClean="0"/>
              <a:t>With </a:t>
            </a:r>
            <a:r>
              <a:rPr lang="en-US" dirty="0"/>
              <a:t>VOIP’s use of small packets at a fast rate and intolerance for packet loss, maximizing throughput is critical </a:t>
            </a:r>
            <a:endParaRPr lang="en-US" dirty="0" smtClean="0"/>
          </a:p>
          <a:p>
            <a:r>
              <a:rPr lang="en-IN" dirty="0"/>
              <a:t>However </a:t>
            </a:r>
            <a:r>
              <a:rPr lang="en-US" dirty="0" smtClean="0"/>
              <a:t>, </a:t>
            </a:r>
            <a:r>
              <a:rPr lang="en-US" dirty="0"/>
              <a:t>this comes with a price, because although DES is the fastest of these encryption algorithms, it is also the easiest to crack. </a:t>
            </a:r>
            <a:endParaRPr lang="en-US" dirty="0" smtClean="0"/>
          </a:p>
          <a:p>
            <a:r>
              <a:rPr lang="en-US" dirty="0" smtClean="0"/>
              <a:t>Current </a:t>
            </a:r>
            <a:r>
              <a:rPr lang="en-US" dirty="0"/>
              <a:t>rules prohibit the use of DES for protection of US Government information. Thus, designers are once again forced to toe the line between security and voice quality. </a:t>
            </a:r>
            <a:endParaRPr lang="en-US" dirty="0" smtClean="0"/>
          </a:p>
          <a:p>
            <a:r>
              <a:rPr lang="en-US" dirty="0" smtClean="0"/>
              <a:t>Two </a:t>
            </a:r>
            <a:r>
              <a:rPr lang="en-US" dirty="0"/>
              <a:t>solutions to this problem are using faster encryption algorithms (9.3) and incorporating </a:t>
            </a:r>
            <a:r>
              <a:rPr lang="en-US" dirty="0" err="1"/>
              <a:t>QoS</a:t>
            </a:r>
            <a:r>
              <a:rPr lang="en-US" dirty="0"/>
              <a:t> into the crypto-engine (9.4). </a:t>
            </a:r>
            <a:endParaRPr lang="en-US" dirty="0" smtClean="0"/>
          </a:p>
          <a:p>
            <a:r>
              <a:rPr lang="en-US" dirty="0" smtClean="0"/>
              <a:t>Latency </a:t>
            </a:r>
            <a:r>
              <a:rPr lang="en-US" dirty="0"/>
              <a:t>is less of a problem for management and/or signaling data than for voice channel traffic.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879946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sz="2800" b="1" dirty="0" smtClean="0"/>
              <a:t>Scheduling </a:t>
            </a:r>
            <a:r>
              <a:rPr lang="en-US" sz="2800" b="1" dirty="0"/>
              <a:t>and the Lack of </a:t>
            </a:r>
            <a:r>
              <a:rPr lang="en-US" sz="2800" b="1" dirty="0" err="1"/>
              <a:t>QoS</a:t>
            </a:r>
            <a:r>
              <a:rPr lang="en-US" sz="2800" b="1" dirty="0"/>
              <a:t> in the Crypto-Engine </a:t>
            </a:r>
            <a:endParaRPr lang="en-US"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The crypto-engine is a severe bottleneck in the VOIP network. As just noted, the encryption process has a debilitating effect on </a:t>
            </a:r>
            <a:r>
              <a:rPr lang="en-US" dirty="0" err="1"/>
              <a:t>QoS</a:t>
            </a:r>
            <a:r>
              <a:rPr lang="en-US" dirty="0"/>
              <a:t>, but this is not the highest degree factor in the slowdown. </a:t>
            </a:r>
            <a:endParaRPr lang="en-US" dirty="0" smtClean="0"/>
          </a:p>
          <a:p>
            <a:r>
              <a:rPr lang="en-US" dirty="0" smtClean="0"/>
              <a:t>Instead</a:t>
            </a:r>
            <a:r>
              <a:rPr lang="en-US" dirty="0"/>
              <a:t>, the driving force behind the latency associated with the crypto-engine is the scheduling algorithm for packets that entered the encryption/decryption process </a:t>
            </a:r>
            <a:endParaRPr lang="en-US" dirty="0" smtClean="0"/>
          </a:p>
          <a:p>
            <a:r>
              <a:rPr lang="en-US" dirty="0"/>
              <a:t>While routers and firewalls take advantage of </a:t>
            </a:r>
            <a:r>
              <a:rPr lang="en-US" dirty="0" err="1"/>
              <a:t>QoS</a:t>
            </a:r>
            <a:r>
              <a:rPr lang="en-US" dirty="0"/>
              <a:t> to determine priorities for packets, crypto-engines provide no support for manual manipulation of the scheduling criteria. </a:t>
            </a:r>
            <a:endParaRPr lang="en-US" dirty="0" smtClean="0"/>
          </a:p>
          <a:p>
            <a:r>
              <a:rPr lang="en-US" dirty="0" smtClean="0"/>
              <a:t>In </a:t>
            </a:r>
            <a:r>
              <a:rPr lang="en-US" dirty="0"/>
              <a:t>ordinary data traffic this is less of an issue because inordinately more packets pass through the router than the crypto-engine, and time is not as essential. </a:t>
            </a:r>
            <a:endParaRPr lang="en-US" dirty="0" smtClean="0"/>
          </a:p>
          <a:p>
            <a:r>
              <a:rPr lang="en-US" dirty="0" smtClean="0"/>
              <a:t>But </a:t>
            </a:r>
            <a:r>
              <a:rPr lang="en-US" dirty="0"/>
              <a:t>in VOIP, a voluminous number of small packets must pass through both the crypto engine and the router. </a:t>
            </a:r>
            <a:endParaRPr lang="en-US" dirty="0" smtClean="0"/>
          </a:p>
          <a:p>
            <a:r>
              <a:rPr lang="en-US" dirty="0" smtClean="0"/>
              <a:t>Considering </a:t>
            </a:r>
            <a:r>
              <a:rPr lang="en-US" dirty="0"/>
              <a:t>the time urgency issues of VOIP, the standard FIFO scheduling algorithm employed in today’s crypto-engines creates a severe </a:t>
            </a:r>
            <a:r>
              <a:rPr lang="en-US" dirty="0" err="1"/>
              <a:t>QoS</a:t>
            </a:r>
            <a:r>
              <a:rPr lang="en-US" dirty="0"/>
              <a:t> issue.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649787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sz="2800" b="1" dirty="0" smtClean="0"/>
              <a:t>Scheduling </a:t>
            </a:r>
            <a:r>
              <a:rPr lang="en-US" sz="2800" b="1" dirty="0"/>
              <a:t>and the Lack of </a:t>
            </a:r>
            <a:r>
              <a:rPr lang="en-US" sz="2800" b="1" dirty="0" err="1"/>
              <a:t>QoS</a:t>
            </a:r>
            <a:r>
              <a:rPr lang="en-US" sz="2800" b="1" dirty="0"/>
              <a:t> in the Crypto-Engine </a:t>
            </a:r>
            <a:endParaRPr lang="en-US"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Barbieri et al. found that the throughput of the crypto scheduling algorithm actually increased with larger packet sizes. </a:t>
            </a:r>
            <a:endParaRPr lang="en-US" dirty="0" smtClean="0"/>
          </a:p>
          <a:p>
            <a:r>
              <a:rPr lang="en-US" dirty="0" smtClean="0"/>
              <a:t>They </a:t>
            </a:r>
            <a:r>
              <a:rPr lang="en-US" dirty="0"/>
              <a:t>concluded that scheduling a greater number of packets had a more degrading effect on performance than encrypting/decrypting fewer (but larger) packets. </a:t>
            </a:r>
            <a:endParaRPr lang="en-US" dirty="0" smtClean="0"/>
          </a:p>
          <a:p>
            <a:r>
              <a:rPr lang="en-US" dirty="0" smtClean="0"/>
              <a:t>So </a:t>
            </a:r>
            <a:r>
              <a:rPr lang="en-US" dirty="0"/>
              <a:t>with the numerous small packets VOIP uses, the crypto engine soon reaches the saturation point, and throughput is compromised. </a:t>
            </a:r>
            <a:endParaRPr lang="en-US" dirty="0" smtClean="0"/>
          </a:p>
          <a:p>
            <a:r>
              <a:rPr lang="en-US" dirty="0" smtClean="0"/>
              <a:t>This </a:t>
            </a:r>
            <a:r>
              <a:rPr lang="en-US" dirty="0"/>
              <a:t>accounts for the asymptotic behavior of the throughput for encrypted traffic against plain traffic’s continuous rise and the increased delay of encrypted traffic that Barbieri et al. observed. </a:t>
            </a:r>
            <a:endParaRPr lang="en-US" dirty="0" smtClean="0"/>
          </a:p>
          <a:p>
            <a:r>
              <a:rPr lang="en-US" dirty="0"/>
              <a:t>These </a:t>
            </a:r>
            <a:r>
              <a:rPr lang="en-US" dirty="0" err="1"/>
              <a:t>QoS</a:t>
            </a:r>
            <a:r>
              <a:rPr lang="en-US" dirty="0"/>
              <a:t> violations derived from the crypto-engine are exacerbated by the presence of actual data traffic on a VOIP network. </a:t>
            </a:r>
            <a:endParaRPr lang="en-US" dirty="0" smtClean="0"/>
          </a:p>
          <a:p>
            <a:r>
              <a:rPr lang="en-US" dirty="0" smtClean="0"/>
              <a:t>Since </a:t>
            </a:r>
            <a:r>
              <a:rPr lang="en-US" dirty="0"/>
              <a:t>one of the primary motivations for the development of VOIP is the ability of voice and data to share the same network, this scenario is to be expected. </a:t>
            </a:r>
            <a:endParaRPr lang="en-US" dirty="0" smtClean="0"/>
          </a:p>
          <a:p>
            <a:r>
              <a:rPr lang="en-US" dirty="0"/>
              <a:t>Barbieri et al.’s experiments showed that such a combination of traffic has disastrous effects on </a:t>
            </a:r>
            <a:r>
              <a:rPr lang="en-US" dirty="0" err="1"/>
              <a:t>VOIPsec</a:t>
            </a:r>
            <a:r>
              <a:rPr lang="en-US" dirty="0"/>
              <a:t>.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677299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sz="2800" b="1" dirty="0" smtClean="0"/>
              <a:t>Scheduling </a:t>
            </a:r>
            <a:r>
              <a:rPr lang="en-US" sz="2800" b="1" dirty="0"/>
              <a:t>and the Lack of </a:t>
            </a:r>
            <a:r>
              <a:rPr lang="en-US" sz="2800" b="1" dirty="0" err="1"/>
              <a:t>QoS</a:t>
            </a:r>
            <a:r>
              <a:rPr lang="en-US" sz="2800" b="1" dirty="0"/>
              <a:t> in the Crypto-Engine </a:t>
            </a:r>
            <a:endParaRPr lang="en-US"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This is especially true if the heterogeneous data needs to be encrypted and decrypted. </a:t>
            </a:r>
            <a:endParaRPr lang="en-US" dirty="0" smtClean="0"/>
          </a:p>
          <a:p>
            <a:r>
              <a:rPr lang="en-US" dirty="0" smtClean="0"/>
              <a:t>Since </a:t>
            </a:r>
            <a:r>
              <a:rPr lang="en-US" dirty="0"/>
              <a:t>the crypto-engine has no functionality for changing its own priority schema based on the type of traffic it is presented with, the VOIP packets are at the mercy of the FIFO scheduling algorithm, and are often left waiting behind larger heterogeneous packets, despite the lesser urgency of these large packets. </a:t>
            </a:r>
            <a:endParaRPr lang="en-US" dirty="0" smtClean="0"/>
          </a:p>
          <a:p>
            <a:r>
              <a:rPr lang="en-US" dirty="0" smtClean="0"/>
              <a:t>The </a:t>
            </a:r>
            <a:r>
              <a:rPr lang="en-US" dirty="0"/>
              <a:t>non-uniform pattern of data traffic also contributes to a great deal of jitter in VOIP. </a:t>
            </a:r>
            <a:endParaRPr lang="en-US" dirty="0" smtClean="0"/>
          </a:p>
          <a:p>
            <a:r>
              <a:rPr lang="en-US" dirty="0" smtClean="0"/>
              <a:t>The </a:t>
            </a:r>
            <a:r>
              <a:rPr lang="en-US" dirty="0"/>
              <a:t>variation in the bandwidth usage caused by heterogeneous packets wreaks havoc with the delay times of the fairly uniform VOIP packets, causing them to arrive in spurts. </a:t>
            </a:r>
            <a:endParaRPr lang="en-US" dirty="0" smtClean="0"/>
          </a:p>
          <a:p>
            <a:r>
              <a:rPr lang="en-US" dirty="0" smtClean="0"/>
              <a:t>If </a:t>
            </a:r>
            <a:r>
              <a:rPr lang="en-US" dirty="0"/>
              <a:t>these spurts exceed the timing mechanism associated with the buffer, then packet loss can occur. </a:t>
            </a:r>
            <a:endParaRPr lang="en-US" dirty="0" smtClean="0"/>
          </a:p>
          <a:p>
            <a:r>
              <a:rPr lang="en-US" dirty="0" smtClean="0"/>
              <a:t>The </a:t>
            </a:r>
            <a:r>
              <a:rPr lang="en-US" dirty="0"/>
              <a:t>development of VOIP-aware crypto schedulers would help to relieve this problem.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574952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Expanded </a:t>
            </a:r>
            <a:r>
              <a:rPr lang="en-IN" b="1" dirty="0"/>
              <a:t>Packet Size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IPsec also increases the size of packets in VOIP, which leads to more </a:t>
            </a:r>
            <a:r>
              <a:rPr lang="en-US" dirty="0" err="1"/>
              <a:t>QoS</a:t>
            </a:r>
            <a:r>
              <a:rPr lang="en-US" dirty="0"/>
              <a:t> issues. </a:t>
            </a:r>
            <a:endParaRPr lang="en-US" dirty="0" smtClean="0"/>
          </a:p>
          <a:p>
            <a:r>
              <a:rPr lang="en-US" dirty="0" smtClean="0"/>
              <a:t>It </a:t>
            </a:r>
            <a:r>
              <a:rPr lang="en-US" dirty="0"/>
              <a:t>has been shown that increased packet size increases throughput through the crypto-engine, but to conclude from this that increased packet size due to IPsec leads to better throughput would be fallacious. </a:t>
            </a:r>
            <a:endParaRPr lang="en-US" dirty="0" smtClean="0"/>
          </a:p>
          <a:p>
            <a:r>
              <a:rPr lang="en-US" dirty="0" smtClean="0"/>
              <a:t>The </a:t>
            </a:r>
            <a:r>
              <a:rPr lang="en-US" dirty="0"/>
              <a:t>difference is that the increase in packet size due to IPsec does not result in an increased payload capacity. </a:t>
            </a:r>
            <a:endParaRPr lang="en-US" dirty="0" smtClean="0"/>
          </a:p>
          <a:p>
            <a:r>
              <a:rPr lang="en-US" dirty="0" smtClean="0"/>
              <a:t>The </a:t>
            </a:r>
            <a:r>
              <a:rPr lang="en-US" dirty="0"/>
              <a:t>increase is actually just an increase in the header size due to the encryption and encapsulation of the old IP header and the introduction of the new IP header and encryption information</a:t>
            </a:r>
            <a:r>
              <a:rPr lang="en-US" dirty="0" smtClean="0"/>
              <a:t>.</a:t>
            </a:r>
          </a:p>
          <a:p>
            <a:r>
              <a:rPr lang="en-US" dirty="0" smtClean="0"/>
              <a:t>This </a:t>
            </a:r>
            <a:r>
              <a:rPr lang="en-US" dirty="0"/>
              <a:t>leads to several complications when IPsec is applied to VOIP. </a:t>
            </a:r>
            <a:endParaRPr lang="en-US" dirty="0" smtClean="0"/>
          </a:p>
          <a:p>
            <a:r>
              <a:rPr lang="en-US" dirty="0" smtClean="0"/>
              <a:t>First</a:t>
            </a:r>
            <a:r>
              <a:rPr lang="en-US" dirty="0"/>
              <a:t>, the effective bandwidth is decreased as much as 63% [9]. Thus connections to single users in low bandwidth areas (i.e. via modem) may become infeasible. </a:t>
            </a:r>
            <a:endParaRPr lang="en-US" dirty="0" smtClean="0"/>
          </a:p>
          <a:p>
            <a:r>
              <a:rPr lang="en-US" dirty="0" smtClean="0"/>
              <a:t>The </a:t>
            </a:r>
            <a:r>
              <a:rPr lang="en-US" dirty="0"/>
              <a:t>size discrepancy can also cause latency and jitter issues as packets are delayed by decreased network throughput or bottlenecked at hub nodes on the network (such as routers or firewalls).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955301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smtClean="0"/>
              <a:t>Solutions </a:t>
            </a:r>
            <a:r>
              <a:rPr lang="en-US" b="1" dirty="0"/>
              <a:t>to the </a:t>
            </a:r>
            <a:r>
              <a:rPr lang="en-US" b="1" dirty="0" err="1"/>
              <a:t>VOIPsec</a:t>
            </a:r>
            <a:r>
              <a:rPr lang="en-US" b="1" dirty="0"/>
              <a:t> Issues </a:t>
            </a:r>
            <a:endParaRPr lang="en-US"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Thus far, we have raised a number of significant concerns with IPsec’s role in VOIP. However, many of these technical problems are solvable. Despite the difficulty associated with these solutions it is well worth the establishment of a secure implementation of </a:t>
            </a:r>
            <a:r>
              <a:rPr lang="en-US" dirty="0" err="1"/>
              <a:t>VOIPsec</a:t>
            </a:r>
            <a:r>
              <a:rPr lang="en-US" dirty="0"/>
              <a:t>. </a:t>
            </a:r>
            <a:endParaRPr lang="en-IN" dirty="0"/>
          </a:p>
          <a:p>
            <a:r>
              <a:rPr lang="en-US" b="1" dirty="0"/>
              <a:t>Encryption at the End Points </a:t>
            </a:r>
            <a:endParaRPr lang="en-IN" dirty="0"/>
          </a:p>
          <a:p>
            <a:r>
              <a:rPr lang="en-IN" b="1" dirty="0"/>
              <a:t>Secure Real Time Protocol (SRTP) </a:t>
            </a:r>
            <a:endParaRPr lang="en-IN" dirty="0"/>
          </a:p>
          <a:p>
            <a:r>
              <a:rPr lang="en-US" b="1" dirty="0"/>
              <a:t>Key Management for SRTP – MIKEY </a:t>
            </a:r>
            <a:endParaRPr lang="en-IN" dirty="0"/>
          </a:p>
          <a:p>
            <a:r>
              <a:rPr lang="en-IN" b="1" dirty="0"/>
              <a:t>Better Scheduling Schemes </a:t>
            </a:r>
            <a:endParaRPr lang="en-IN" dirty="0"/>
          </a:p>
          <a:p>
            <a:r>
              <a:rPr lang="en-IN" b="1" dirty="0"/>
              <a:t>Compression of Packet Size </a:t>
            </a:r>
            <a:endParaRPr lang="en-IN" dirty="0"/>
          </a:p>
          <a:p>
            <a:r>
              <a:rPr lang="en-IN" b="1" dirty="0"/>
              <a:t>Resolving NAT/IPsec Incompatibilities </a:t>
            </a:r>
            <a:endParaRPr lang="en-IN" dirty="0"/>
          </a:p>
          <a:p>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38881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a:t>Encryption at the End Points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One proposed solution to the bottlenecking at the routers due to the encryption issues is to handle encryption/decryption solely at the endpoints in the VOIP </a:t>
            </a:r>
            <a:r>
              <a:rPr lang="en-US" dirty="0" smtClean="0"/>
              <a:t>network. </a:t>
            </a:r>
          </a:p>
          <a:p>
            <a:r>
              <a:rPr lang="en-US" dirty="0" smtClean="0"/>
              <a:t>One </a:t>
            </a:r>
            <a:r>
              <a:rPr lang="en-US" dirty="0"/>
              <a:t>consideration with this method is that the endpoints must be computationally powerful enough to handle the encryption mechanism. But typically endpoints are less powerful than gateways, which can leverage hardware acceleration across multiple clients. </a:t>
            </a:r>
            <a:endParaRPr lang="en-US" dirty="0" smtClean="0"/>
          </a:p>
          <a:p>
            <a:r>
              <a:rPr lang="en-US" dirty="0" smtClean="0"/>
              <a:t>Though </a:t>
            </a:r>
            <a:r>
              <a:rPr lang="en-US" dirty="0"/>
              <a:t>ideally encryption should be maintained at every hop in a VOIP packet’s lifetime, this may not be feasible with simple IP phones with little in the way of software or computational power. </a:t>
            </a:r>
            <a:endParaRPr lang="en-US" dirty="0" smtClean="0"/>
          </a:p>
          <a:p>
            <a:r>
              <a:rPr lang="en-US" dirty="0" smtClean="0"/>
              <a:t>In </a:t>
            </a:r>
            <a:r>
              <a:rPr lang="en-US" dirty="0"/>
              <a:t>such cases, it may be preferable for the data be encrypted between the endpoint and the router (or vice versa) but unencrypted traffic on the LAN is slightly less damaging than unencrypted traffic across the Internet. </a:t>
            </a:r>
            <a:endParaRPr lang="en-US" dirty="0" smtClean="0"/>
          </a:p>
          <a:p>
            <a:r>
              <a:rPr lang="en-US" dirty="0" smtClean="0"/>
              <a:t>Fortunately</a:t>
            </a:r>
            <a:r>
              <a:rPr lang="en-US" dirty="0"/>
              <a:t>, the increased processing power of newer phones is making endpoint encryption less of an issue. </a:t>
            </a:r>
            <a:endParaRPr lang="en-US" dirty="0" smtClean="0"/>
          </a:p>
          <a:p>
            <a:r>
              <a:rPr lang="en-US" dirty="0" smtClean="0"/>
              <a:t>In </a:t>
            </a:r>
            <a:r>
              <a:rPr lang="en-US" dirty="0"/>
              <a:t>addition, SRTP and MIKEY are future protocols for media encryption and key management enabling secure interworking between H.323 and SIP based clients.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762039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IN" dirty="0" smtClean="0"/>
              <a:t>Encryption &amp; IPsec</a:t>
            </a:r>
            <a:endParaRPr lang="en-IN"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dirty="0"/>
              <a:t>Thus far we have focused primarily on security of the network, protecting endpoints, gateways, and other components, from malicious attacks. </a:t>
            </a:r>
            <a:endParaRPr lang="en-US" dirty="0" smtClean="0"/>
          </a:p>
          <a:p>
            <a:r>
              <a:rPr lang="en-US" dirty="0" smtClean="0"/>
              <a:t>Firewalls</a:t>
            </a:r>
            <a:r>
              <a:rPr lang="en-US" dirty="0"/>
              <a:t>, gateways, and other such devices can help keep intruders from compromising a network, but firewalls are no defense against an internal hacker. </a:t>
            </a:r>
            <a:endParaRPr lang="en-US" dirty="0" smtClean="0"/>
          </a:p>
          <a:p>
            <a:r>
              <a:rPr lang="en-US" dirty="0" smtClean="0"/>
              <a:t>Another </a:t>
            </a:r>
            <a:r>
              <a:rPr lang="en-US" dirty="0"/>
              <a:t>layer of defense is necessary at the protocol level to protect the data itself. </a:t>
            </a:r>
            <a:endParaRPr lang="en-US" dirty="0" smtClean="0"/>
          </a:p>
          <a:p>
            <a:r>
              <a:rPr lang="en-US" dirty="0" smtClean="0"/>
              <a:t>In </a:t>
            </a:r>
            <a:r>
              <a:rPr lang="en-US" dirty="0"/>
              <a:t>VOIP, as in data networks, this can be accomplished by encrypting the packets at the IP level using IPsec. </a:t>
            </a:r>
            <a:endParaRPr lang="en-US" dirty="0" smtClean="0"/>
          </a:p>
          <a:p>
            <a:r>
              <a:rPr lang="en-US" dirty="0" smtClean="0"/>
              <a:t>This </a:t>
            </a:r>
            <a:r>
              <a:rPr lang="en-US" dirty="0"/>
              <a:t>way if anyone on the network, authorized or not, intercepts VOIP traffic not intended for them (for instance via a packet sniffer), these packets will be unintelligible</a:t>
            </a:r>
            <a:r>
              <a:rPr lang="en-US" dirty="0" smtClean="0"/>
              <a:t>.</a:t>
            </a:r>
          </a:p>
          <a:p>
            <a:r>
              <a:rPr lang="en-US" dirty="0" smtClean="0"/>
              <a:t> </a:t>
            </a:r>
            <a:r>
              <a:rPr lang="en-US" dirty="0"/>
              <a:t>The IPsec suite of security protocols and encryption algorithms is the standard method for securing packets against unauthorized viewers over data networks and will be supported by the protocol stack in IPv6. </a:t>
            </a:r>
            <a:endParaRPr lang="en-US" dirty="0" smtClean="0"/>
          </a:p>
          <a:p>
            <a:r>
              <a:rPr lang="en-US" dirty="0" smtClean="0"/>
              <a:t>Hence</a:t>
            </a:r>
            <a:r>
              <a:rPr lang="en-US" dirty="0"/>
              <a:t>, it is both logical and practical to extend IPsec to VOIP, encrypting the signal and voice packets on one end and decrypting them only when needed by their intended recipient. </a:t>
            </a:r>
            <a:endParaRPr lang="en-US" dirty="0" smtClean="0"/>
          </a:p>
          <a:p>
            <a:r>
              <a:rPr lang="en-US" dirty="0" smtClean="0"/>
              <a:t>But </a:t>
            </a:r>
            <a:r>
              <a:rPr lang="en-US" dirty="0"/>
              <a:t>the nature of the signaling protocols and the VOIP network itself prevent such a simple scheme from being used, as it becomes necessary for routers, proxies, etc. to read the VOIP packets.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731992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Secure Real Time Protocol (SRTP) </a:t>
            </a:r>
            <a:endParaRPr lang="en-IN" dirty="0"/>
          </a:p>
        </p:txBody>
      </p:sp>
      <p:sp>
        <p:nvSpPr>
          <p:cNvPr id="5" name="Content Placeholder 4"/>
          <p:cNvSpPr>
            <a:spLocks noGrp="1"/>
          </p:cNvSpPr>
          <p:nvPr>
            <p:ph idx="1"/>
          </p:nvPr>
        </p:nvSpPr>
        <p:spPr>
          <a:xfrm>
            <a:off x="685800" y="1670180"/>
            <a:ext cx="10820400" cy="4799200"/>
          </a:xfrm>
        </p:spPr>
        <p:txBody>
          <a:bodyPr>
            <a:normAutofit lnSpcReduction="10000"/>
          </a:bodyPr>
          <a:lstStyle/>
          <a:p>
            <a:r>
              <a:rPr lang="en-US" dirty="0"/>
              <a:t>RTP (Real-time Transport Protocol) is commonly used for the transmission of real-time audio/video data in Internet telephony applications. </a:t>
            </a:r>
            <a:endParaRPr lang="en-US" dirty="0" smtClean="0"/>
          </a:p>
          <a:p>
            <a:r>
              <a:rPr lang="en-US" dirty="0" smtClean="0"/>
              <a:t>Without </a:t>
            </a:r>
            <a:r>
              <a:rPr lang="en-US" dirty="0"/>
              <a:t>protection RTP is considered insecure, as a telephone conversation over IP can easily be eavesdropped. </a:t>
            </a:r>
            <a:endParaRPr lang="en-US" dirty="0" smtClean="0"/>
          </a:p>
          <a:p>
            <a:r>
              <a:rPr lang="en-US" dirty="0" smtClean="0"/>
              <a:t>Additionally</a:t>
            </a:r>
            <a:r>
              <a:rPr lang="en-US" dirty="0"/>
              <a:t>, manipulation and replay of RTP data could lead to poor voice quality due to jamming of the audio/video stream. </a:t>
            </a:r>
            <a:endParaRPr lang="en-US" dirty="0" smtClean="0"/>
          </a:p>
          <a:p>
            <a:r>
              <a:rPr lang="en-US" dirty="0" smtClean="0"/>
              <a:t>Modified </a:t>
            </a:r>
            <a:r>
              <a:rPr lang="en-US" dirty="0"/>
              <a:t>RTCP (Real-time Transport Control Protocol) data could even lead to an unauthorized change of negotiated quality of service and disrupt the processing of the RTP stream. </a:t>
            </a:r>
          </a:p>
          <a:p>
            <a:r>
              <a:rPr lang="en-US" dirty="0"/>
              <a:t>The Secure Real-time Protocol is a profile of the Real-time Transport Protocol (RTP) offering not only confidentiality, but also message authentication, and replay protection for the RTP traffic as well as RTCP (Real-time Transport Control Protocol). </a:t>
            </a:r>
            <a:endParaRPr lang="en-US" dirty="0" smtClean="0"/>
          </a:p>
          <a:p>
            <a:r>
              <a:rPr lang="en-US" dirty="0" smtClean="0"/>
              <a:t>SRTP </a:t>
            </a:r>
            <a:r>
              <a:rPr lang="en-US" dirty="0"/>
              <a:t>was being standardized at the IETF in the AVT working group. It was released as RFC 3711 in March 2004.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584516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Secure Real Time Protocol (SRTP) </a:t>
            </a:r>
            <a:endParaRPr lang="en-IN"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The advantages over the RTP standard security and also over the H.235 security for media stream data are listed below. </a:t>
            </a:r>
            <a:endParaRPr lang="en-US" dirty="0" smtClean="0"/>
          </a:p>
          <a:p>
            <a:r>
              <a:rPr lang="en-US" dirty="0"/>
              <a:t>SRTP provides increased security, achieved by </a:t>
            </a:r>
          </a:p>
          <a:p>
            <a:pPr marL="457200" lvl="1" indent="0">
              <a:buNone/>
            </a:pPr>
            <a:r>
              <a:rPr lang="en-US" dirty="0"/>
              <a:t>• Confidentiality for RTP as well as for RTCP by encryption of the respective payloads; </a:t>
            </a:r>
          </a:p>
          <a:p>
            <a:pPr marL="457200" lvl="1" indent="0">
              <a:buNone/>
            </a:pPr>
            <a:r>
              <a:rPr lang="en-US" dirty="0"/>
              <a:t>• Integrity for the entire RTP and RTCP packets, together with replay protection; </a:t>
            </a:r>
          </a:p>
          <a:p>
            <a:pPr marL="457200" lvl="1" indent="0">
              <a:buNone/>
            </a:pPr>
            <a:r>
              <a:rPr lang="en-US" dirty="0"/>
              <a:t>• The possibility to refresh the session keys periodically, which limits the amount of cipher text produced by a fixed key, available for an adversary to cryptanalyze; </a:t>
            </a:r>
          </a:p>
          <a:p>
            <a:pPr marL="457200" lvl="1" indent="0">
              <a:buNone/>
            </a:pPr>
            <a:r>
              <a:rPr lang="en-US" dirty="0"/>
              <a:t>• An extensible framework that permits upgrading with new cryptographic algorithms; </a:t>
            </a:r>
          </a:p>
          <a:p>
            <a:pPr marL="457200" lvl="1" indent="0">
              <a:buNone/>
            </a:pPr>
            <a:r>
              <a:rPr lang="en-US" dirty="0"/>
              <a:t>• A secure session key derivation with a pseudo-random function at both ends; </a:t>
            </a:r>
          </a:p>
          <a:p>
            <a:pPr marL="457200" lvl="1" indent="0">
              <a:buNone/>
            </a:pPr>
            <a:r>
              <a:rPr lang="en-US" dirty="0"/>
              <a:t>• The usage of salting keys to protect against pre-computation attacks; </a:t>
            </a:r>
          </a:p>
          <a:p>
            <a:pPr marL="457200" lvl="1" indent="0">
              <a:buNone/>
            </a:pPr>
            <a:r>
              <a:rPr lang="en-US" dirty="0"/>
              <a:t>• Security for unicast and multicast RTP applications.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908095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Secure Real Time Protocol (SRTP)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US" dirty="0"/>
              <a:t>SRTP has improved performance attained by </a:t>
            </a:r>
          </a:p>
          <a:p>
            <a:pPr marL="457200" lvl="1" indent="0">
              <a:buNone/>
            </a:pPr>
            <a:r>
              <a:rPr lang="en-US" dirty="0"/>
              <a:t>• Low computational cost asserted by pre-defined algorithms; </a:t>
            </a:r>
          </a:p>
          <a:p>
            <a:pPr marL="457200" lvl="1" indent="0">
              <a:buNone/>
            </a:pPr>
            <a:r>
              <a:rPr lang="en-US" dirty="0"/>
              <a:t>• Low bandwidth cost and a high throughput by limited packet expansion and by a framework preserving RTP header compression efficiency; </a:t>
            </a:r>
          </a:p>
          <a:p>
            <a:pPr marL="457200" lvl="1" indent="0">
              <a:buNone/>
            </a:pPr>
            <a:r>
              <a:rPr lang="en-US" dirty="0"/>
              <a:t>• Small footprint that is a small code size and data memory for keying information and replay lists. </a:t>
            </a:r>
            <a:endParaRPr lang="en-US" dirty="0" smtClean="0"/>
          </a:p>
          <a:p>
            <a:pPr marL="0" indent="0">
              <a:buNone/>
            </a:pPr>
            <a:r>
              <a:rPr lang="en-US" dirty="0"/>
              <a:t>The following characteristics also argue for SRTP: </a:t>
            </a:r>
          </a:p>
          <a:p>
            <a:pPr marL="457200" lvl="1" indent="0">
              <a:buNone/>
            </a:pPr>
            <a:r>
              <a:rPr lang="en-US" dirty="0"/>
              <a:t>• It is defined as a profile of RTP, so that it can be easily integrated into existing RTP stacks. For example SRTP may use RTP padding because the encrypted portion is the exact size of the plaintext for the pre-defined algorithms. </a:t>
            </a:r>
          </a:p>
          <a:p>
            <a:pPr marL="457200" lvl="1" indent="0">
              <a:buNone/>
            </a:pPr>
            <a:r>
              <a:rPr lang="en-US" dirty="0"/>
              <a:t>• It provides independence from the underlying transport, network, and physical layers used by RTP, in particular high tolerance to packet loss and re-ordering, and robustness to transmission bit-errors in the encrypted payload. </a:t>
            </a:r>
          </a:p>
          <a:p>
            <a:pPr marL="457200" lvl="1" indent="0">
              <a:buNone/>
            </a:pPr>
            <a:r>
              <a:rPr lang="en-US" dirty="0"/>
              <a:t>• It lightens the burden of the key management due to the fact that a single master key can provide keying material for confidentiality and integrity protection, both for the SRTP stream and the corresponding SRTCP stream. For special requirements a single master key can protect several </a:t>
            </a:r>
            <a:r>
              <a:rPr lang="en-IN" dirty="0" smtClean="0"/>
              <a:t>SRTP </a:t>
            </a:r>
            <a:r>
              <a:rPr lang="en-IN" dirty="0"/>
              <a:t>streams </a:t>
            </a:r>
            <a:endParaRPr lang="en-IN" sz="2200" dirty="0"/>
          </a:p>
          <a:p>
            <a:pPr marL="457200" lvl="1" indent="0">
              <a:buNone/>
            </a:pPr>
            <a:endParaRPr lang="en-US" dirty="0"/>
          </a:p>
          <a:p>
            <a:pPr marL="0" indent="0">
              <a:buNone/>
            </a:pP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623155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Secure Real Time Protocol (SRTP) </a:t>
            </a:r>
            <a:endParaRPr lang="en-IN"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Because SRTP is defined as an RTP profile it may be used with existing multimedia standards. </a:t>
            </a:r>
            <a:endParaRPr lang="en-US" dirty="0" smtClean="0"/>
          </a:p>
          <a:p>
            <a:r>
              <a:rPr lang="en-US" dirty="0" smtClean="0"/>
              <a:t>H.323 </a:t>
            </a:r>
            <a:r>
              <a:rPr lang="en-US" dirty="0"/>
              <a:t>SRTP support is defined within the H.235 Annex G (currently in draft status), for SIP or more precisely SDP enhancements have been defined to transport the key management data necessary for SRTP. </a:t>
            </a:r>
            <a:endParaRPr lang="en-US" dirty="0" smtClean="0"/>
          </a:p>
          <a:p>
            <a:r>
              <a:rPr lang="en-US" dirty="0" smtClean="0"/>
              <a:t>Thus</a:t>
            </a:r>
            <a:r>
              <a:rPr lang="en-US" dirty="0"/>
              <a:t>, the combination of SRTP and MIKEY may be used to provide end-to-end encryption even between different multimedia signaling standards like H.323 and SIP. </a:t>
            </a:r>
          </a:p>
          <a:p>
            <a:pPr marL="0" indent="0">
              <a:buNone/>
            </a:pP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49368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a:t>Key Management for SRTP – MIKEY </a:t>
            </a:r>
            <a:endParaRPr lang="en-IN" dirty="0"/>
          </a:p>
        </p:txBody>
      </p:sp>
      <p:sp>
        <p:nvSpPr>
          <p:cNvPr id="5" name="Content Placeholder 4"/>
          <p:cNvSpPr>
            <a:spLocks noGrp="1"/>
          </p:cNvSpPr>
          <p:nvPr>
            <p:ph idx="1"/>
          </p:nvPr>
        </p:nvSpPr>
        <p:spPr>
          <a:xfrm>
            <a:off x="382555" y="1670180"/>
            <a:ext cx="11476653" cy="4799200"/>
          </a:xfrm>
        </p:spPr>
        <p:txBody>
          <a:bodyPr>
            <a:normAutofit fontScale="85000" lnSpcReduction="20000"/>
          </a:bodyPr>
          <a:lstStyle/>
          <a:p>
            <a:r>
              <a:rPr lang="en-US" dirty="0"/>
              <a:t>SRTP uses a set of negotiated parameters from which session keys for encryption, authentication and integrity protection are derived. </a:t>
            </a:r>
            <a:endParaRPr lang="en-US" dirty="0" smtClean="0"/>
          </a:p>
          <a:p>
            <a:r>
              <a:rPr lang="en-US" dirty="0" smtClean="0"/>
              <a:t>MIKEY describes </a:t>
            </a:r>
            <a:r>
              <a:rPr lang="en-US" dirty="0"/>
              <a:t>a key management scheme that addresses real-time multimedia scenarios (e.g. SIP calls and RTSP sessions, streaming, unicast, groups, multicast) and is currently being standardized within the IETF’s MSEC group. </a:t>
            </a:r>
            <a:endParaRPr lang="en-US" dirty="0" smtClean="0"/>
          </a:p>
          <a:p>
            <a:r>
              <a:rPr lang="en-US" dirty="0" smtClean="0"/>
              <a:t>The </a:t>
            </a:r>
            <a:r>
              <a:rPr lang="en-US" dirty="0"/>
              <a:t>focus lies on the setup of a security association for secure multimedia sessions including key management and update, security policy data, etc., such that requirements in a heterogeneous environment are fulfilled. </a:t>
            </a:r>
            <a:endParaRPr lang="en-US" dirty="0" smtClean="0"/>
          </a:p>
          <a:p>
            <a:r>
              <a:rPr lang="en-US" dirty="0" smtClean="0"/>
              <a:t>MIKEY </a:t>
            </a:r>
            <a:r>
              <a:rPr lang="en-US" dirty="0"/>
              <a:t>also supports the negotiation of single and multiple crypto sessions. </a:t>
            </a:r>
            <a:endParaRPr lang="en-US" dirty="0" smtClean="0"/>
          </a:p>
          <a:p>
            <a:r>
              <a:rPr lang="en-US" dirty="0" smtClean="0"/>
              <a:t>This </a:t>
            </a:r>
            <a:r>
              <a:rPr lang="en-US" dirty="0"/>
              <a:t>is especially useful for the case where the key management is applied to SRTP, since here RTP and RTCP may to be secured independently. </a:t>
            </a:r>
            <a:endParaRPr lang="en-US" dirty="0" smtClean="0"/>
          </a:p>
          <a:p>
            <a:r>
              <a:rPr lang="en-US" dirty="0" smtClean="0"/>
              <a:t>Deployment </a:t>
            </a:r>
            <a:r>
              <a:rPr lang="en-US" dirty="0"/>
              <a:t>scenarios for MIKEY comprise peer-to-peer, simple one-to-many, and small-size interactive group scenarios. </a:t>
            </a:r>
            <a:endParaRPr lang="en-US" dirty="0" smtClean="0"/>
          </a:p>
          <a:p>
            <a:r>
              <a:rPr lang="en-US" dirty="0"/>
              <a:t>MIKEY supports the negotiation of cryptographic keys and security parameters (SP) for one or more security protocols. </a:t>
            </a:r>
            <a:endParaRPr lang="en-US" dirty="0" smtClean="0"/>
          </a:p>
          <a:p>
            <a:r>
              <a:rPr lang="en-US" dirty="0" smtClean="0"/>
              <a:t>This </a:t>
            </a:r>
            <a:r>
              <a:rPr lang="en-US" dirty="0"/>
              <a:t>results in the concept of crypto session bundles, which describe a collection of crypto sessions that may have a common Traffic Encryption Key (TEK) Generation Key (TGK) and belonging session security parameters.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777747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a:t>Key Management for SRTP – MIKEY </a:t>
            </a:r>
            <a:endParaRPr lang="en-IN" dirty="0"/>
          </a:p>
        </p:txBody>
      </p:sp>
      <p:sp>
        <p:nvSpPr>
          <p:cNvPr id="5" name="Content Placeholder 4"/>
          <p:cNvSpPr>
            <a:spLocks noGrp="1"/>
          </p:cNvSpPr>
          <p:nvPr>
            <p:ph idx="1"/>
          </p:nvPr>
        </p:nvSpPr>
        <p:spPr>
          <a:xfrm>
            <a:off x="382555" y="1670180"/>
            <a:ext cx="11476653" cy="4799200"/>
          </a:xfrm>
        </p:spPr>
        <p:txBody>
          <a:bodyPr>
            <a:normAutofit/>
          </a:bodyPr>
          <a:lstStyle/>
          <a:p>
            <a:pPr marL="0" indent="0">
              <a:buNone/>
            </a:pPr>
            <a:r>
              <a:rPr lang="en-US" sz="2400" dirty="0"/>
              <a:t>MIKEY has some important properties: </a:t>
            </a:r>
          </a:p>
          <a:p>
            <a:pPr marL="457200" lvl="1" indent="0">
              <a:buNone/>
            </a:pPr>
            <a:r>
              <a:rPr lang="en-US" sz="2200" dirty="0"/>
              <a:t>o MIKEY can be implemented as an independent software library to be easily integrated in a multimedia communication protocol. It offers independency of a specific communication protocol (SIP, H.323, etc.) </a:t>
            </a:r>
          </a:p>
          <a:p>
            <a:pPr marL="457200" lvl="1" indent="0">
              <a:buNone/>
            </a:pPr>
            <a:r>
              <a:rPr lang="en-US" sz="2200" dirty="0"/>
              <a:t>o Establishment of key material within a 2-way handshake, therefore best suited for real-time multimedia scenarios </a:t>
            </a:r>
          </a:p>
          <a:p>
            <a:pPr marL="457200" lvl="1" indent="0">
              <a:buNone/>
            </a:pPr>
            <a:r>
              <a:rPr lang="en-US" sz="2200" dirty="0"/>
              <a:t>o There are four options for Key Distribution: </a:t>
            </a:r>
          </a:p>
          <a:p>
            <a:pPr marL="914400" lvl="2" indent="0">
              <a:buNone/>
            </a:pPr>
            <a:r>
              <a:rPr lang="en-IN" dirty="0"/>
              <a:t>o </a:t>
            </a:r>
            <a:r>
              <a:rPr lang="en-IN" dirty="0" err="1"/>
              <a:t>Preshared</a:t>
            </a:r>
            <a:r>
              <a:rPr lang="en-IN" dirty="0"/>
              <a:t>-key </a:t>
            </a:r>
          </a:p>
          <a:p>
            <a:pPr marL="914400" lvl="2" indent="0">
              <a:buNone/>
            </a:pPr>
            <a:r>
              <a:rPr lang="en-IN" dirty="0"/>
              <a:t>o Public-key encryption </a:t>
            </a:r>
          </a:p>
          <a:p>
            <a:pPr marL="914400" lvl="2" indent="0">
              <a:buNone/>
            </a:pPr>
            <a:r>
              <a:rPr lang="en-US" dirty="0"/>
              <a:t>o </a:t>
            </a:r>
            <a:r>
              <a:rPr lang="en-US" dirty="0" err="1"/>
              <a:t>Diffie</a:t>
            </a:r>
            <a:r>
              <a:rPr lang="en-US" dirty="0"/>
              <a:t>-Hellman key exchange protected by public-key encryption </a:t>
            </a:r>
          </a:p>
          <a:p>
            <a:pPr marL="914400" lvl="2" indent="0">
              <a:buNone/>
            </a:pPr>
            <a:r>
              <a:rPr lang="en-US" dirty="0"/>
              <a:t>o </a:t>
            </a:r>
            <a:r>
              <a:rPr lang="en-US" dirty="0" err="1"/>
              <a:t>Diffie</a:t>
            </a:r>
            <a:r>
              <a:rPr lang="en-US" dirty="0"/>
              <a:t>-Hellman key exchange protected with </a:t>
            </a:r>
            <a:r>
              <a:rPr lang="en-US" dirty="0" err="1"/>
              <a:t>preshared</a:t>
            </a:r>
            <a:r>
              <a:rPr lang="en-US" dirty="0"/>
              <a:t>-key and keyed hash functions (using an MIKEY extension (DHHMAC)) </a:t>
            </a:r>
          </a:p>
          <a:p>
            <a:pPr marL="457200" lvl="1" indent="0">
              <a:buNone/>
            </a:pPr>
            <a:r>
              <a:rPr lang="en-IN" sz="2200" dirty="0"/>
              <a:t>o Re-keying Support </a:t>
            </a:r>
          </a:p>
          <a:p>
            <a:pPr marL="457200" lvl="1" indent="0">
              <a:buNone/>
            </a:pPr>
            <a:r>
              <a:rPr lang="en-US" sz="2200" dirty="0"/>
              <a:t>o Multicast Support (one sender)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441045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Better Scheduling Schemes </a:t>
            </a:r>
            <a:endParaRPr lang="en-IN"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dirty="0"/>
              <a:t>The incorporation of AES or some other speedy encryption algorithm could help temporarily alleviate the bottleneck, but this is not a scalable solution because it does not address the highest degree cause of the slowdown. </a:t>
            </a:r>
            <a:endParaRPr lang="en-US" dirty="0" smtClean="0"/>
          </a:p>
          <a:p>
            <a:r>
              <a:rPr lang="en-US" dirty="0" smtClean="0"/>
              <a:t>Without </a:t>
            </a:r>
            <a:r>
              <a:rPr lang="en-US" dirty="0"/>
              <a:t>a way for the crypto-engine to prioritize packets, the engine will still be susceptible to </a:t>
            </a:r>
            <a:r>
              <a:rPr lang="en-US" dirty="0" err="1"/>
              <a:t>DoS</a:t>
            </a:r>
            <a:r>
              <a:rPr lang="en-US" dirty="0"/>
              <a:t> attacks and starvation from data traffic impeding the time-urgent VOIP traffic. </a:t>
            </a:r>
            <a:endParaRPr lang="en-US" dirty="0" smtClean="0"/>
          </a:p>
          <a:p>
            <a:r>
              <a:rPr lang="en-US" dirty="0" smtClean="0"/>
              <a:t>A </a:t>
            </a:r>
            <a:r>
              <a:rPr lang="en-US" dirty="0"/>
              <a:t>few large packets can clog the queue long enough to make the VOIP packets over 150 </a:t>
            </a:r>
            <a:r>
              <a:rPr lang="en-US" dirty="0" err="1"/>
              <a:t>ms</a:t>
            </a:r>
            <a:r>
              <a:rPr lang="en-US" dirty="0"/>
              <a:t> late (sometimes called head-of-line blocking), effectively destroying the call. Ideally, the crypto-engine would implement </a:t>
            </a:r>
            <a:r>
              <a:rPr lang="en-US" dirty="0" err="1"/>
              <a:t>QoS</a:t>
            </a:r>
            <a:r>
              <a:rPr lang="en-US" dirty="0"/>
              <a:t> scheduling to favor the voice packets, but this is not a realistic scenario due to speed and compactness constraints on the crypto-engine. </a:t>
            </a:r>
            <a:endParaRPr lang="en-US" dirty="0" smtClean="0"/>
          </a:p>
          <a:p>
            <a:r>
              <a:rPr lang="en-US" dirty="0" smtClean="0"/>
              <a:t>One </a:t>
            </a:r>
            <a:r>
              <a:rPr lang="en-US" dirty="0"/>
              <a:t>solution implemented in the latest routers is to schedule the packets with </a:t>
            </a:r>
            <a:r>
              <a:rPr lang="en-US" dirty="0" err="1"/>
              <a:t>QoS</a:t>
            </a:r>
            <a:r>
              <a:rPr lang="en-US" dirty="0"/>
              <a:t> in mind prior to the encryption phase. </a:t>
            </a:r>
            <a:endParaRPr lang="en-US" dirty="0" smtClean="0"/>
          </a:p>
          <a:p>
            <a:r>
              <a:rPr lang="en-US" dirty="0" smtClean="0"/>
              <a:t>Although </a:t>
            </a:r>
            <a:r>
              <a:rPr lang="en-US" dirty="0"/>
              <a:t>this heuristic solves the problem for all packet poised to enter the crypto engine at a given time, it does not address the problem of VOIP packets arriving at a crypto–engine queue that is already saturated with previously scheduled data packets. </a:t>
            </a:r>
            <a:endParaRPr lang="en-US" dirty="0" smtClean="0"/>
          </a:p>
          <a:p>
            <a:r>
              <a:rPr lang="en-US" dirty="0" err="1"/>
              <a:t>QoS</a:t>
            </a:r>
            <a:r>
              <a:rPr lang="en-US" dirty="0"/>
              <a:t> prioritizing can also be done after the encryption process provided your encryption procedures preserve the </a:t>
            </a:r>
            <a:r>
              <a:rPr lang="en-US" dirty="0" err="1"/>
              <a:t>ToS</a:t>
            </a:r>
            <a:r>
              <a:rPr lang="en-US" dirty="0"/>
              <a:t> bits from the original IP header in the new IPsec header.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01332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Better Scheduling Schemes </a:t>
            </a:r>
            <a:endParaRPr lang="en-IN"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This functionality is not guaranteed and is dependent on one’s network hardware and software, but if it is implemented it allows for </a:t>
            </a:r>
            <a:r>
              <a:rPr lang="en-US" dirty="0" err="1"/>
              <a:t>QoS</a:t>
            </a:r>
            <a:r>
              <a:rPr lang="en-US" dirty="0"/>
              <a:t> scheduling to be used at every hop the encrypted packets encounter. </a:t>
            </a:r>
            <a:endParaRPr lang="en-US" dirty="0" smtClean="0"/>
          </a:p>
          <a:p>
            <a:r>
              <a:rPr lang="en-US" dirty="0" smtClean="0"/>
              <a:t>There </a:t>
            </a:r>
            <a:r>
              <a:rPr lang="en-US" dirty="0"/>
              <a:t>are security concerns any time information on the contents of a packet is left in the clear, including this </a:t>
            </a:r>
            <a:r>
              <a:rPr lang="en-US" dirty="0" err="1"/>
              <a:t>ToS</a:t>
            </a:r>
            <a:r>
              <a:rPr lang="en-US" dirty="0"/>
              <a:t>-forwarding scheme, but with the sending and receiving addresses concealed, this is not as egregious as a cursory glance would make it seem. </a:t>
            </a:r>
            <a:endParaRPr lang="en-US" dirty="0" smtClean="0"/>
          </a:p>
          <a:p>
            <a:r>
              <a:rPr lang="en-US" dirty="0" smtClean="0"/>
              <a:t>Still </a:t>
            </a:r>
            <a:r>
              <a:rPr lang="en-US" dirty="0"/>
              <a:t>neither the pre-encryption or post-encryption schemes actually implement </a:t>
            </a:r>
            <a:r>
              <a:rPr lang="en-US" dirty="0" err="1"/>
              <a:t>QoS</a:t>
            </a:r>
            <a:r>
              <a:rPr lang="en-US" dirty="0"/>
              <a:t> or any other prioritizing scheme to enhance the crypto-engine’s FIFO scheduler. </a:t>
            </a:r>
            <a:endParaRPr lang="en-US" dirty="0" smtClean="0"/>
          </a:p>
          <a:p>
            <a:r>
              <a:rPr lang="en-US" dirty="0" smtClean="0"/>
              <a:t>Speed </a:t>
            </a:r>
            <a:r>
              <a:rPr lang="en-US" dirty="0"/>
              <a:t>and compactness constraints on this device may not allow such algorithms to be applied for some time.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649627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Compression of Packet Size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20000"/>
          </a:bodyPr>
          <a:lstStyle/>
          <a:p>
            <a:r>
              <a:rPr lang="en-US" dirty="0"/>
              <a:t>A novel approach to the </a:t>
            </a:r>
            <a:r>
              <a:rPr lang="en-US" dirty="0" err="1"/>
              <a:t>QoS</a:t>
            </a:r>
            <a:r>
              <a:rPr lang="en-US" dirty="0"/>
              <a:t> issues associated with </a:t>
            </a:r>
            <a:r>
              <a:rPr lang="en-US" dirty="0" err="1"/>
              <a:t>VOIPsec</a:t>
            </a:r>
            <a:r>
              <a:rPr lang="en-US" dirty="0"/>
              <a:t> is proposed by Barbieri et al. at the conclusion of their studies of </a:t>
            </a:r>
            <a:r>
              <a:rPr lang="en-US" dirty="0" err="1"/>
              <a:t>VOIPsec</a:t>
            </a:r>
            <a:r>
              <a:rPr lang="en-US" dirty="0"/>
              <a:t> traffic. </a:t>
            </a:r>
            <a:endParaRPr lang="en-US" dirty="0" smtClean="0"/>
          </a:p>
          <a:p>
            <a:r>
              <a:rPr lang="en-US" dirty="0" smtClean="0"/>
              <a:t>Their </a:t>
            </a:r>
            <a:r>
              <a:rPr lang="en-US" dirty="0"/>
              <a:t>solution targets the increase in packet size stemming from the use of IPsec. </a:t>
            </a:r>
            <a:endParaRPr lang="en-US" dirty="0" smtClean="0"/>
          </a:p>
          <a:p>
            <a:r>
              <a:rPr lang="en-US" dirty="0" smtClean="0"/>
              <a:t>They </a:t>
            </a:r>
            <a:r>
              <a:rPr lang="en-US" dirty="0"/>
              <a:t>implemented </a:t>
            </a:r>
            <a:r>
              <a:rPr lang="en-US" dirty="0" err="1"/>
              <a:t>cIPsec</a:t>
            </a:r>
            <a:r>
              <a:rPr lang="en-US" dirty="0"/>
              <a:t>: a version of IPsec that compresses the internal header of a packet down to approximately four bytes. </a:t>
            </a:r>
            <a:endParaRPr lang="en-US" dirty="0" smtClean="0"/>
          </a:p>
          <a:p>
            <a:r>
              <a:rPr lang="en-US" dirty="0" smtClean="0"/>
              <a:t>This </a:t>
            </a:r>
            <a:r>
              <a:rPr lang="en-US" dirty="0"/>
              <a:t>is possible because much of the data in the internal headers of a packet remained constant or was duplicated in the outer header. </a:t>
            </a:r>
          </a:p>
          <a:p>
            <a:r>
              <a:rPr lang="en-US" dirty="0"/>
              <a:t>The initial test results reported from the University of Milan indicate that the compression of IPsec headers results in bandwidth usage comparable to that of plain IP. </a:t>
            </a:r>
            <a:endParaRPr lang="en-US" dirty="0" smtClean="0"/>
          </a:p>
          <a:p>
            <a:r>
              <a:rPr lang="en-US" dirty="0" smtClean="0"/>
              <a:t>This </a:t>
            </a:r>
            <a:r>
              <a:rPr lang="en-US" dirty="0"/>
              <a:t>in turn results in considerably less jitter, latency, and better crypto-engine performance</a:t>
            </a:r>
            <a:r>
              <a:rPr lang="en-US" dirty="0" smtClean="0"/>
              <a:t>.</a:t>
            </a:r>
          </a:p>
          <a:p>
            <a:r>
              <a:rPr lang="en-US" dirty="0" smtClean="0"/>
              <a:t> </a:t>
            </a:r>
            <a:r>
              <a:rPr lang="en-US" dirty="0"/>
              <a:t>The crypto-engine performance also improves. There is, of course, a price for these speedups. </a:t>
            </a:r>
            <a:endParaRPr lang="en-US" dirty="0" smtClean="0"/>
          </a:p>
          <a:p>
            <a:r>
              <a:rPr lang="en-US" dirty="0" smtClean="0"/>
              <a:t>The </a:t>
            </a:r>
            <a:r>
              <a:rPr lang="en-US" dirty="0"/>
              <a:t>compression scheme puts more strain on the CPU and memory capabilities of the endpoints in order to achieve the compression, and, of course, both ends of a connection must use the same compression algorithm.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4191443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Compression of Packet Size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However, the study found that the time lost to compression was made up for at the encryption phase, as the crypto-engine is more efficient with the compressed packets. </a:t>
            </a:r>
            <a:endParaRPr lang="en-US" dirty="0" smtClean="0"/>
          </a:p>
          <a:p>
            <a:r>
              <a:rPr lang="en-US" dirty="0" smtClean="0"/>
              <a:t>One </a:t>
            </a:r>
            <a:r>
              <a:rPr lang="en-US" dirty="0"/>
              <a:t>thing they did not consider is the tremendous strain put on end-point CPU’s as opposed to the crypto-engine. </a:t>
            </a:r>
            <a:endParaRPr lang="en-US" dirty="0" smtClean="0"/>
          </a:p>
          <a:p>
            <a:r>
              <a:rPr lang="en-US" dirty="0" smtClean="0"/>
              <a:t>The </a:t>
            </a:r>
            <a:r>
              <a:rPr lang="en-US" dirty="0"/>
              <a:t>endpoint CPU may be computationally slow (in the case of a simple VOIP phone) or may be performing many more operations than just VOIP (in the case of a PC-based phone). </a:t>
            </a:r>
            <a:endParaRPr lang="en-US" dirty="0" smtClean="0"/>
          </a:p>
          <a:p>
            <a:r>
              <a:rPr lang="en-US" dirty="0" smtClean="0"/>
              <a:t>In </a:t>
            </a:r>
            <a:r>
              <a:rPr lang="en-US" dirty="0"/>
              <a:t>either case, the actual time required to perform the compression may take much longer than the time saved in the crypto-engine. </a:t>
            </a:r>
            <a:endParaRPr lang="en-US" dirty="0" smtClean="0"/>
          </a:p>
          <a:p>
            <a:r>
              <a:rPr lang="en-US" dirty="0" smtClean="0"/>
              <a:t>It </a:t>
            </a:r>
            <a:r>
              <a:rPr lang="en-US" dirty="0"/>
              <a:t>remains to be seen if this is the case, as Barbieri’s model of </a:t>
            </a:r>
            <a:r>
              <a:rPr lang="en-US" dirty="0" err="1"/>
              <a:t>cIPsec</a:t>
            </a:r>
            <a:r>
              <a:rPr lang="en-US" dirty="0"/>
              <a:t> was not tested under high CPU load conditions. </a:t>
            </a:r>
            <a:endParaRPr lang="en-US" dirty="0" smtClean="0"/>
          </a:p>
          <a:p>
            <a:r>
              <a:rPr lang="en-US" dirty="0"/>
              <a:t>It is important to note that the compression scheme used in </a:t>
            </a:r>
            <a:r>
              <a:rPr lang="en-US" dirty="0" err="1"/>
              <a:t>cIPsec</a:t>
            </a:r>
            <a:r>
              <a:rPr lang="en-US" dirty="0"/>
              <a:t> only compresses the packet header information. </a:t>
            </a:r>
            <a:endParaRPr lang="en-US" dirty="0" smtClean="0"/>
          </a:p>
          <a:p>
            <a:r>
              <a:rPr lang="en-US" dirty="0" smtClean="0"/>
              <a:t>The </a:t>
            </a:r>
            <a:r>
              <a:rPr lang="en-US" dirty="0"/>
              <a:t>compression </a:t>
            </a:r>
            <a:r>
              <a:rPr lang="en-US" dirty="0" err="1"/>
              <a:t>QoS</a:t>
            </a:r>
            <a:r>
              <a:rPr lang="en-US" dirty="0"/>
              <a:t> issues associated with audio codecs are not applicable in this scenario because no actual media is being condensed, only the IP headers.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795422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IN" dirty="0" smtClean="0"/>
              <a:t>Encryption &amp; IPsec</a:t>
            </a:r>
            <a:endParaRPr lang="en-IN"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Also, several factors, including the expansion of packet size, ciphering latency, and a lack of </a:t>
            </a:r>
            <a:r>
              <a:rPr lang="en-US" dirty="0" err="1"/>
              <a:t>QoS</a:t>
            </a:r>
            <a:r>
              <a:rPr lang="en-US" dirty="0"/>
              <a:t> urgency in the cryptographic engine itself can cause an excessive amount of latency in the VOIP packet delivery. </a:t>
            </a:r>
            <a:endParaRPr lang="en-US" dirty="0" smtClean="0"/>
          </a:p>
          <a:p>
            <a:r>
              <a:rPr lang="en-US" dirty="0" smtClean="0"/>
              <a:t>This </a:t>
            </a:r>
            <a:r>
              <a:rPr lang="en-US" dirty="0"/>
              <a:t>leads to degraded voice quality, so once again there is a tradeoff between security and voice quality, and a need for speed. </a:t>
            </a:r>
            <a:endParaRPr lang="en-US" dirty="0" smtClean="0"/>
          </a:p>
          <a:p>
            <a:r>
              <a:rPr lang="en-US" dirty="0" smtClean="0"/>
              <a:t>Fortunately</a:t>
            </a:r>
            <a:r>
              <a:rPr lang="en-US" dirty="0"/>
              <a:t>, the difficulties are not insurmountable. NIST-sponsored </a:t>
            </a:r>
            <a:r>
              <a:rPr lang="en-US" dirty="0" smtClean="0"/>
              <a:t>testing </a:t>
            </a:r>
            <a:r>
              <a:rPr lang="en-US" dirty="0"/>
              <a:t>has shown that IPsec can be incorporated into a SIP network with roughly a three-second additional delay in call setup times, an acceptable delay for many applications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475959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Compression of Packet Size </a:t>
            </a:r>
            <a:endParaRPr lang="en-IN"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However, packet loss does have an exacerbated detrimental effect (for a different reason) on packets compressed under the </a:t>
            </a:r>
            <a:r>
              <a:rPr lang="en-US" dirty="0" err="1"/>
              <a:t>cIPsec</a:t>
            </a:r>
            <a:r>
              <a:rPr lang="en-US" dirty="0"/>
              <a:t> scheme. </a:t>
            </a:r>
            <a:endParaRPr lang="en-US" dirty="0" smtClean="0"/>
          </a:p>
          <a:p>
            <a:r>
              <a:rPr lang="en-US" dirty="0" smtClean="0"/>
              <a:t>Barbieri’s </a:t>
            </a:r>
            <a:r>
              <a:rPr lang="en-US" dirty="0"/>
              <a:t>scheme needs to maintain information at the system endpoints regarding the current session. </a:t>
            </a:r>
            <a:endParaRPr lang="en-US" dirty="0" smtClean="0"/>
          </a:p>
          <a:p>
            <a:r>
              <a:rPr lang="en-US" dirty="0" smtClean="0"/>
              <a:t>When </a:t>
            </a:r>
            <a:r>
              <a:rPr lang="en-US" dirty="0"/>
              <a:t>packets are lost, they cannot be re-sent and the endpoints need to </a:t>
            </a:r>
            <a:r>
              <a:rPr lang="en-US" dirty="0" smtClean="0"/>
              <a:t>resynchronize. </a:t>
            </a:r>
          </a:p>
          <a:p>
            <a:r>
              <a:rPr lang="en-US" dirty="0" smtClean="0"/>
              <a:t>However</a:t>
            </a:r>
            <a:r>
              <a:rPr lang="en-US" dirty="0"/>
              <a:t>, the time saved in the crypto-engine and the security provided may be well worth this price of this approach. </a:t>
            </a:r>
            <a:endParaRPr lang="en-US" dirty="0" smtClean="0"/>
          </a:p>
          <a:p>
            <a:r>
              <a:rPr lang="en-US" dirty="0" smtClean="0"/>
              <a:t>Further </a:t>
            </a:r>
            <a:r>
              <a:rPr lang="en-US" dirty="0"/>
              <a:t>testing will be required to determine the validity of this solution under diverse network and environmental conditions.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35224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Resolving NAT/IPsec Incompatibilities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20000"/>
          </a:bodyPr>
          <a:lstStyle/>
          <a:p>
            <a:r>
              <a:rPr lang="en-US" dirty="0" err="1" smtClean="0"/>
              <a:t>Straka</a:t>
            </a:r>
            <a:r>
              <a:rPr lang="en-US" dirty="0" smtClean="0"/>
              <a:t> </a:t>
            </a:r>
            <a:r>
              <a:rPr lang="en-US" dirty="0"/>
              <a:t>discusses several of these, including Realm-Specific IP RSIP), IPv6 Tunnel Broker, IP Next Layer (IPNL), and UDP encapsulation. </a:t>
            </a:r>
            <a:endParaRPr lang="en-US" dirty="0" smtClean="0"/>
          </a:p>
          <a:p>
            <a:r>
              <a:rPr lang="en-US" dirty="0" smtClean="0"/>
              <a:t>RSIP </a:t>
            </a:r>
            <a:r>
              <a:rPr lang="en-US" dirty="0"/>
              <a:t>is designed as a replacement for NAT and provides a clear tunnel between hosts and the RSIP Gateway. </a:t>
            </a:r>
            <a:endParaRPr lang="en-US" dirty="0" smtClean="0"/>
          </a:p>
          <a:p>
            <a:r>
              <a:rPr lang="en-US" dirty="0" smtClean="0"/>
              <a:t>RSIP </a:t>
            </a:r>
            <a:r>
              <a:rPr lang="en-US" dirty="0"/>
              <a:t>supports both AH and ESP, but implementing RSIP would require a significant overhaul of the current LAN architecture so while it is quite an elegant solution, it is currently infeasible. </a:t>
            </a:r>
            <a:endParaRPr lang="en-US" dirty="0" smtClean="0"/>
          </a:p>
          <a:p>
            <a:r>
              <a:rPr lang="en-US" dirty="0" smtClean="0"/>
              <a:t>Perhaps </a:t>
            </a:r>
            <a:r>
              <a:rPr lang="en-US" dirty="0"/>
              <a:t>as a result of these problems, RSIP is not widely used. </a:t>
            </a:r>
            <a:endParaRPr lang="en-US" dirty="0" smtClean="0"/>
          </a:p>
          <a:p>
            <a:r>
              <a:rPr lang="en-US" dirty="0" smtClean="0"/>
              <a:t>The </a:t>
            </a:r>
            <a:r>
              <a:rPr lang="en-US" dirty="0"/>
              <a:t>IPv6 tunnel broker method uses an IPv6 tunnel as an IPsec tunnel, and encapsulates an IPv6 packet in an IPv4 packet. </a:t>
            </a:r>
            <a:endParaRPr lang="en-US" dirty="0" smtClean="0"/>
          </a:p>
          <a:p>
            <a:r>
              <a:rPr lang="en-US" dirty="0" smtClean="0"/>
              <a:t>But </a:t>
            </a:r>
            <a:r>
              <a:rPr lang="en-US" dirty="0"/>
              <a:t>this solution also requires LAN upgrades and doesn’t work in situations where multiple NATs are used. </a:t>
            </a:r>
            <a:endParaRPr lang="en-US" dirty="0" smtClean="0"/>
          </a:p>
          <a:p>
            <a:r>
              <a:rPr lang="en-US" dirty="0" smtClean="0"/>
              <a:t>IPNL </a:t>
            </a:r>
            <a:r>
              <a:rPr lang="en-US" dirty="0"/>
              <a:t>introduces a new layer into the network protocols between IP and TCP/UDP to solve the problem, but IPNL is in competition with IPv6 and IPv6 is a much more widely used standard. </a:t>
            </a:r>
            <a:endParaRPr lang="en-US" dirty="0" smtClean="0"/>
          </a:p>
          <a:p>
            <a:r>
              <a:rPr lang="en-US" dirty="0"/>
              <a:t>The most likely widespread solution to the problem of NAT traversal is UDP encapsulation of IPsec.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576543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a:t>Resolving NAT/IPsec Incompatibilities </a:t>
            </a:r>
            <a:endParaRPr lang="en-IN"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dirty="0"/>
              <a:t>This implementation is supported by the IETF and effectively allows all ESP traffic to traverse the NAT. </a:t>
            </a:r>
            <a:endParaRPr lang="en-US" dirty="0" smtClean="0"/>
          </a:p>
          <a:p>
            <a:r>
              <a:rPr lang="en-US" dirty="0" smtClean="0"/>
              <a:t>In </a:t>
            </a:r>
            <a:r>
              <a:rPr lang="en-US" dirty="0"/>
              <a:t>tunnel mode, this model wraps the encrypted IPsec packet in a UDP packet with a new IP header and a new UDP header, usually using port 500. </a:t>
            </a:r>
            <a:endParaRPr lang="en-US" dirty="0" smtClean="0"/>
          </a:p>
          <a:p>
            <a:r>
              <a:rPr lang="en-US" dirty="0" smtClean="0"/>
              <a:t>This </a:t>
            </a:r>
            <a:r>
              <a:rPr lang="en-US" dirty="0"/>
              <a:t>port was chosen because it is currently used by IKE peers to communicate so overloading the port does not require any new holes to be punched in the </a:t>
            </a:r>
            <a:r>
              <a:rPr lang="en-US" dirty="0" smtClean="0"/>
              <a:t>firewall. </a:t>
            </a:r>
          </a:p>
          <a:p>
            <a:r>
              <a:rPr lang="en-US" dirty="0"/>
              <a:t>The SPI field within the UDP-encapsulated packet is set to zero to differentiate it from an actual IKE communication. </a:t>
            </a:r>
            <a:endParaRPr lang="en-US" dirty="0" smtClean="0"/>
          </a:p>
          <a:p>
            <a:r>
              <a:rPr lang="en-US" dirty="0" smtClean="0"/>
              <a:t>This </a:t>
            </a:r>
            <a:r>
              <a:rPr lang="en-US" dirty="0"/>
              <a:t>solution allows IPsec packets to traverse standard NATs in both directions. </a:t>
            </a:r>
            <a:endParaRPr lang="en-US" dirty="0" smtClean="0"/>
          </a:p>
          <a:p>
            <a:r>
              <a:rPr lang="en-US" dirty="0" smtClean="0"/>
              <a:t>The </a:t>
            </a:r>
            <a:r>
              <a:rPr lang="en-US" dirty="0"/>
              <a:t>adoption of this standard method should allow </a:t>
            </a:r>
            <a:r>
              <a:rPr lang="en-US" dirty="0" err="1"/>
              <a:t>VOIPsec</a:t>
            </a:r>
            <a:r>
              <a:rPr lang="en-US" dirty="0"/>
              <a:t> traffic to traverse NATs cleanly, although some extra overhead is added in the encapsulation/</a:t>
            </a:r>
            <a:r>
              <a:rPr lang="en-US" dirty="0" err="1"/>
              <a:t>decapsulation</a:t>
            </a:r>
            <a:r>
              <a:rPr lang="en-US" dirty="0"/>
              <a:t> process. </a:t>
            </a:r>
            <a:endParaRPr lang="en-US" dirty="0" smtClean="0"/>
          </a:p>
          <a:p>
            <a:r>
              <a:rPr lang="en-US" dirty="0"/>
              <a:t>IKE negotiation will also be required to allow for NAT traversal. </a:t>
            </a:r>
            <a:endParaRPr lang="en-US" dirty="0" smtClean="0"/>
          </a:p>
          <a:p>
            <a:r>
              <a:rPr lang="en-US" dirty="0" smtClean="0"/>
              <a:t>The </a:t>
            </a:r>
            <a:r>
              <a:rPr lang="en-US" dirty="0"/>
              <a:t>problem still remains that IP-based authentication of the packets cannot be assured across the NAT, (although fully qualified domain names could be used) but the use of a shared secret (symmetric key) negotiated through IKE could provide authentication. </a:t>
            </a:r>
            <a:endParaRPr lang="en-US" dirty="0" smtClean="0"/>
          </a:p>
          <a:p>
            <a:r>
              <a:rPr lang="en-US" dirty="0" smtClean="0"/>
              <a:t>It </a:t>
            </a:r>
            <a:r>
              <a:rPr lang="en-US" dirty="0"/>
              <a:t>is important to note that IP-based authentication is weak compared with methods using cryptographic protocols.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554285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smtClean="0"/>
              <a:t>VOIP Risks, Threats, and Vulnerabilities </a:t>
            </a:r>
            <a:endParaRPr lang="en-US" dirty="0"/>
          </a:p>
        </p:txBody>
      </p:sp>
      <p:sp>
        <p:nvSpPr>
          <p:cNvPr id="5" name="Content Placeholder 4"/>
          <p:cNvSpPr>
            <a:spLocks noGrp="1"/>
          </p:cNvSpPr>
          <p:nvPr>
            <p:ph idx="1"/>
          </p:nvPr>
        </p:nvSpPr>
        <p:spPr>
          <a:xfrm>
            <a:off x="685800" y="1670180"/>
            <a:ext cx="10820400" cy="4799200"/>
          </a:xfrm>
        </p:spPr>
        <p:txBody>
          <a:bodyPr>
            <a:normAutofit fontScale="92500"/>
          </a:bodyPr>
          <a:lstStyle/>
          <a:p>
            <a:r>
              <a:rPr lang="en-US" dirty="0"/>
              <a:t>This </a:t>
            </a:r>
            <a:r>
              <a:rPr lang="en-US" dirty="0" smtClean="0"/>
              <a:t>section </a:t>
            </a:r>
            <a:r>
              <a:rPr lang="en-US" dirty="0"/>
              <a:t>details some of the potential threats and vulnerabilities in a VOIP environment, including vulnerabilities of both VOIP phones and switches. </a:t>
            </a:r>
            <a:endParaRPr lang="en-US" dirty="0" smtClean="0"/>
          </a:p>
          <a:p>
            <a:r>
              <a:rPr lang="en-US" dirty="0" smtClean="0"/>
              <a:t>Threat </a:t>
            </a:r>
            <a:r>
              <a:rPr lang="en-US" dirty="0"/>
              <a:t>discussion is included because the varieties of threats faced by an organization determine the priorities in securing its communications equipment. </a:t>
            </a:r>
            <a:endParaRPr lang="en-US" dirty="0" smtClean="0"/>
          </a:p>
          <a:p>
            <a:r>
              <a:rPr lang="en-US" dirty="0" smtClean="0"/>
              <a:t>Not </a:t>
            </a:r>
            <a:r>
              <a:rPr lang="en-US" dirty="0"/>
              <a:t>all threats are present in all organizations. A commercial firm may be concerned primarily with toll fraud, while a government agency may need to prevent disclosure of sensitive information because of privacy or national security concerns. </a:t>
            </a:r>
            <a:endParaRPr lang="en-US" dirty="0" smtClean="0"/>
          </a:p>
          <a:p>
            <a:r>
              <a:rPr lang="en-US" dirty="0" smtClean="0"/>
              <a:t>Information </a:t>
            </a:r>
            <a:r>
              <a:rPr lang="en-US" dirty="0"/>
              <a:t>security risks can be broadly categorized into the following three types: confidentiality, integrity, and availability, (which can be remembered with the mnemonic “CIA”). Additional risks relevant to switches are fraud and risk of physical damage to the switch, physical network, or telephone extensions. </a:t>
            </a:r>
            <a:endParaRPr lang="en-US" dirty="0" smtClean="0"/>
          </a:p>
          <a:p>
            <a:r>
              <a:rPr lang="en-US" dirty="0"/>
              <a:t>Packet networks depend for their successful operation on a large number of configurable parameters: IP and MAC (physical) addresses of voice terminals, addresses of routers and firewalls, and VOIP specific software such as Call Managers and other programs used to place and route calls. </a:t>
            </a:r>
            <a:endParaRPr lang="en-US" dirty="0" smtClean="0"/>
          </a:p>
          <a:p>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465344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smtClean="0"/>
              <a:t>VOIP Risks, Threats, and Vulnerabilities </a:t>
            </a:r>
            <a:endParaRPr lang="en-US"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Many of these network parameters are established dynamically every time a network component is restarted, or when a VOIP telephone is restarted or added to the network. </a:t>
            </a:r>
            <a:endParaRPr lang="en-US" dirty="0" smtClean="0"/>
          </a:p>
          <a:p>
            <a:r>
              <a:rPr lang="en-US" dirty="0" smtClean="0"/>
              <a:t>Because </a:t>
            </a:r>
            <a:r>
              <a:rPr lang="en-US" dirty="0"/>
              <a:t>there are so many places in a network with dynamically configurable parameters, intruders have a wide array of potentially vulnerable points to attack. </a:t>
            </a:r>
          </a:p>
          <a:p>
            <a:r>
              <a:rPr lang="en-US" dirty="0"/>
              <a:t>Vulnerabilities described in this section are generic and may not apply to all systems, but investigations by NIST and other organizations have found these vulnerabilities in a number of VOIP systems. </a:t>
            </a:r>
            <a:endParaRPr lang="en-US" dirty="0" smtClean="0"/>
          </a:p>
          <a:p>
            <a:r>
              <a:rPr lang="en-US" dirty="0" smtClean="0"/>
              <a:t>In </a:t>
            </a:r>
            <a:r>
              <a:rPr lang="en-US" dirty="0"/>
              <a:t>addition, this list is not exhaustive; systems may have security weaknesses that are not included in the list. </a:t>
            </a:r>
            <a:endParaRPr lang="en-US" dirty="0" smtClean="0"/>
          </a:p>
          <a:p>
            <a:r>
              <a:rPr lang="en-US" dirty="0" smtClean="0"/>
              <a:t>For </a:t>
            </a:r>
            <a:r>
              <a:rPr lang="en-US" dirty="0"/>
              <a:t>each potential vulnerability, a recommendation is included to eliminate or reduce the risk of compromise. </a:t>
            </a:r>
            <a:endParaRPr lang="en-US" dirty="0" smtClean="0"/>
          </a:p>
          <a:p>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572831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Confidentiality </a:t>
            </a:r>
            <a:r>
              <a:rPr lang="en-IN" b="1" dirty="0"/>
              <a:t>and Privacy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Confidentiality refers to the need to keep information secure and private. For home computer users, this category includes confidential memoranda, financial information, and security information such as passwords. </a:t>
            </a:r>
            <a:endParaRPr lang="en-US" dirty="0" smtClean="0"/>
          </a:p>
          <a:p>
            <a:r>
              <a:rPr lang="en-US" dirty="0" smtClean="0"/>
              <a:t>In </a:t>
            </a:r>
            <a:r>
              <a:rPr lang="en-US" dirty="0"/>
              <a:t>a telecommunications switch, eavesdropping on conversations is an obvious concern, but the confidentiality of other information on the switch must be protected to defend against toll fraud, voice and data interception, and denial of service attacks. </a:t>
            </a:r>
            <a:endParaRPr lang="en-US" dirty="0" smtClean="0"/>
          </a:p>
          <a:p>
            <a:r>
              <a:rPr lang="en-US" dirty="0"/>
              <a:t>Network IP addresses, operating system type, telephone extension to IP address mappings, and communication protocols are all examples of information that, while not critical as individual pieces of data, can make an attacker’s job easier </a:t>
            </a:r>
          </a:p>
          <a:p>
            <a:r>
              <a:rPr lang="en-US" dirty="0"/>
              <a:t>With conventional telephones, eavesdropping usually requires either physical access to tap a line, or penetration of a switch. </a:t>
            </a:r>
            <a:endParaRPr lang="en-US" dirty="0" smtClean="0"/>
          </a:p>
          <a:p>
            <a:r>
              <a:rPr lang="en-US" dirty="0"/>
              <a:t>Attempting physical access increases the intruder’s risk of being discovered, and conventional PBXs have fewer points of access than VOIP systems. With VOIP, opportunities for eavesdroppers increase dramatically, because of the many nodes in a packet network. </a:t>
            </a:r>
            <a:endParaRPr lang="en-US" dirty="0" smtClean="0"/>
          </a:p>
          <a:p>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671650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Confidentiality </a:t>
            </a:r>
            <a:r>
              <a:rPr lang="en-IN" b="1" dirty="0"/>
              <a:t>and Privacy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IN" dirty="0"/>
              <a:t>Switch Default Password Vulnerability </a:t>
            </a:r>
          </a:p>
          <a:p>
            <a:pPr lvl="1"/>
            <a:r>
              <a:rPr lang="en-US" dirty="0"/>
              <a:t>It is common for switches to have a default login/password set, e.g., admin/admin, or root /root. This vulnerability also allows for wiretapping conversations on the network with port mirroring or bridging. An attacker with access to the switch administrative interface can mirror all packets on one port to another, allowing the indirect and unnoticeable interception of all communications. Failing to change default passwords is one of the most common errors made by inexperienced users. If possible, remote access to the graphical user interface should be disabled to prevent the interception of plaintext administration sessions. Some devices provide the option of a direct USB connection in addition to remote access through a web browser interface. Disabling port mirroring on the switch should also be considered</a:t>
            </a:r>
            <a:r>
              <a:rPr lang="en-US" dirty="0" smtClean="0"/>
              <a:t>.</a:t>
            </a:r>
          </a:p>
          <a:p>
            <a:pPr marL="0" indent="0">
              <a:buNone/>
            </a:pPr>
            <a:r>
              <a:rPr lang="en-IN" dirty="0"/>
              <a:t>Classical Wiretap Vulnerability </a:t>
            </a:r>
          </a:p>
          <a:p>
            <a:pPr lvl="1"/>
            <a:r>
              <a:rPr lang="en-US" dirty="0"/>
              <a:t>Attaching a packet capture tool or protocol analyzer to the VOIP network segment makes it easy to intercept voice traffic. </a:t>
            </a:r>
          </a:p>
          <a:p>
            <a:pPr lvl="1"/>
            <a:r>
              <a:rPr lang="en-US" dirty="0"/>
              <a:t>A good physical security policy for the deployment environment is a general first step to maintaining confidentiality. Disabling the hubs on IP Phones as well as developing an alarm system for notifying the administrator when an IP Phone has been disconnected will allow for the possible detection of this kind of attack. </a:t>
            </a:r>
            <a:endParaRPr lang="en-IN"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938498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Confidentiality </a:t>
            </a:r>
            <a:r>
              <a:rPr lang="en-IN" b="1" dirty="0"/>
              <a:t>and Privacy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US" dirty="0"/>
              <a:t>ARP Cache Poisoning and ARP Floods </a:t>
            </a:r>
          </a:p>
          <a:p>
            <a:pPr lvl="1"/>
            <a:r>
              <a:rPr lang="en-US" dirty="0"/>
              <a:t>Because many systems have little authentication, an intruder may be able to log onto a computer on the VOIP network segment, and then send ARP commands corrupting ARP caches on sender(s) of desired traffic, then activate IP. An ARP flood attack on the switch could render the network vulnerable to conversation eavesdropping. Broadcasting ARP replies blind is sufficient to corrupt many ARP caches. </a:t>
            </a:r>
          </a:p>
          <a:p>
            <a:pPr lvl="1"/>
            <a:r>
              <a:rPr lang="en-US" dirty="0"/>
              <a:t>Corrupting the ARP cache makes it possible to re-route traffic to intercept voice and data traffic. Use authentication mechanisms provided wherever possible and limit physical access to the VOIP network segment. </a:t>
            </a:r>
            <a:endParaRPr lang="en-IN" sz="1600" dirty="0"/>
          </a:p>
          <a:p>
            <a:pPr marL="0" indent="0">
              <a:buNone/>
            </a:pPr>
            <a:r>
              <a:rPr lang="en-IN" dirty="0"/>
              <a:t>Web Server interfaces </a:t>
            </a:r>
          </a:p>
          <a:p>
            <a:pPr lvl="1"/>
            <a:r>
              <a:rPr lang="en-US" dirty="0"/>
              <a:t>Both VOIP switches and voice terminals are likely to have a web server interface for remote or local administration. An attacker may be able to sniff plaintext HTTP packets to gain confidential information. This would require access to the local network on which the server resides. If possible, do not use an HTTP server. If it is necessary to use a web server for remote administration, use the more secure HTTPS (HTTP over SSL or TLS) protocol. </a:t>
            </a:r>
            <a:endParaRPr lang="en-US"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847837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Integrity </a:t>
            </a:r>
            <a:r>
              <a:rPr lang="en-IN" b="1" dirty="0"/>
              <a:t>Issues </a:t>
            </a:r>
            <a:endParaRPr lang="en-IN"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dirty="0"/>
              <a:t>Integrity of information means that information remains unaltered by </a:t>
            </a:r>
            <a:r>
              <a:rPr lang="en-US" dirty="0" smtClean="0"/>
              <a:t>unauthorized </a:t>
            </a:r>
            <a:r>
              <a:rPr lang="en-US" dirty="0"/>
              <a:t>users. </a:t>
            </a:r>
            <a:endParaRPr lang="en-US" dirty="0" smtClean="0"/>
          </a:p>
          <a:p>
            <a:r>
              <a:rPr lang="en-US" dirty="0" smtClean="0"/>
              <a:t>For </a:t>
            </a:r>
            <a:r>
              <a:rPr lang="en-US" dirty="0"/>
              <a:t>example, most users want to ensure that bank account numbers cannot be changed by anyone else, or that passwords are changed only by the user or an authorized security administrator. </a:t>
            </a:r>
            <a:endParaRPr lang="en-US" dirty="0" smtClean="0"/>
          </a:p>
          <a:p>
            <a:r>
              <a:rPr lang="en-US" dirty="0" smtClean="0"/>
              <a:t>Telecommunication </a:t>
            </a:r>
            <a:r>
              <a:rPr lang="en-US" dirty="0"/>
              <a:t>switches must protect the integrity of their system data and configuration. </a:t>
            </a:r>
            <a:endParaRPr lang="en-US" dirty="0" smtClean="0"/>
          </a:p>
          <a:p>
            <a:r>
              <a:rPr lang="en-US" dirty="0" smtClean="0"/>
              <a:t>Because </a:t>
            </a:r>
            <a:r>
              <a:rPr lang="en-US" dirty="0"/>
              <a:t>of the richness of feature sets available on switches, an attacker who can compromise the system configuration can accomplish nearly any other goal. </a:t>
            </a:r>
            <a:endParaRPr lang="en-US" dirty="0" smtClean="0"/>
          </a:p>
          <a:p>
            <a:r>
              <a:rPr lang="en-US" dirty="0" smtClean="0"/>
              <a:t>For </a:t>
            </a:r>
            <a:r>
              <a:rPr lang="en-US" dirty="0"/>
              <a:t>example, an ordinary extension could be re-assigned into a pool of phones that supervisors can listen in on or record conversations for quality control purposes. </a:t>
            </a:r>
            <a:endParaRPr lang="en-US" dirty="0" smtClean="0"/>
          </a:p>
          <a:p>
            <a:r>
              <a:rPr lang="en-US" dirty="0" smtClean="0"/>
              <a:t>Damaging </a:t>
            </a:r>
            <a:r>
              <a:rPr lang="en-US" dirty="0"/>
              <a:t>or deleting information about the IP network used by a VOIP switch results in an immediate denial of service. </a:t>
            </a:r>
            <a:endParaRPr lang="en-US" dirty="0" smtClean="0"/>
          </a:p>
          <a:p>
            <a:r>
              <a:rPr lang="en-US" dirty="0"/>
              <a:t>The security system itself provides the capabilities for system abuse and misuse. </a:t>
            </a:r>
            <a:endParaRPr lang="en-US" dirty="0" smtClean="0"/>
          </a:p>
          <a:p>
            <a:r>
              <a:rPr lang="en-US" dirty="0" smtClean="0"/>
              <a:t>That </a:t>
            </a:r>
            <a:r>
              <a:rPr lang="en-US" dirty="0"/>
              <a:t>is, compromise of the security system not only allows system abuse but also allows the elimination of all traceability and the insertion of trapdoors for intruders to use on their next visit. </a:t>
            </a:r>
            <a:endParaRPr lang="en-US" dirty="0" smtClean="0"/>
          </a:p>
          <a:p>
            <a:r>
              <a:rPr lang="en-US" dirty="0" smtClean="0"/>
              <a:t>For </a:t>
            </a:r>
            <a:r>
              <a:rPr lang="en-US" dirty="0"/>
              <a:t>this reason, the security system must be carefully protected.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4227528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Integrity </a:t>
            </a:r>
            <a:r>
              <a:rPr lang="en-IN" b="1" dirty="0"/>
              <a:t>Issues </a:t>
            </a:r>
            <a:endParaRPr lang="en-IN" dirty="0"/>
          </a:p>
        </p:txBody>
      </p:sp>
      <p:sp>
        <p:nvSpPr>
          <p:cNvPr id="5" name="Content Placeholder 4"/>
          <p:cNvSpPr>
            <a:spLocks noGrp="1"/>
          </p:cNvSpPr>
          <p:nvPr>
            <p:ph idx="1"/>
          </p:nvPr>
        </p:nvSpPr>
        <p:spPr>
          <a:xfrm>
            <a:off x="685800" y="1670180"/>
            <a:ext cx="10820400" cy="4799200"/>
          </a:xfrm>
        </p:spPr>
        <p:txBody>
          <a:bodyPr>
            <a:normAutofit lnSpcReduction="10000"/>
          </a:bodyPr>
          <a:lstStyle/>
          <a:p>
            <a:r>
              <a:rPr lang="en-US" dirty="0"/>
              <a:t>Integrity threats include any in which system functions or data may be corrupted, either accidentally or as a result of malicious actions. </a:t>
            </a:r>
            <a:endParaRPr lang="en-US" dirty="0" smtClean="0"/>
          </a:p>
          <a:p>
            <a:r>
              <a:rPr lang="en-US" dirty="0" smtClean="0"/>
              <a:t>Misuse </a:t>
            </a:r>
            <a:r>
              <a:rPr lang="en-US" dirty="0"/>
              <a:t>may involve legitimate users (i.e. insiders performing unauthorized operations) or intruders. </a:t>
            </a:r>
          </a:p>
          <a:p>
            <a:r>
              <a:rPr lang="en-US" dirty="0"/>
              <a:t>A legitimate user may perform an incorrect, or unauthorized, operations function (e.g., by mistake or out of malice) and may cause deleterious modification, destruction, deletion, or disclosure of switch software and data. </a:t>
            </a:r>
            <a:endParaRPr lang="en-US" dirty="0" smtClean="0"/>
          </a:p>
          <a:p>
            <a:r>
              <a:rPr lang="en-US" dirty="0" smtClean="0"/>
              <a:t>This </a:t>
            </a:r>
            <a:r>
              <a:rPr lang="en-US" dirty="0"/>
              <a:t>threat may be caused by several factors including the possibility that the level of access permission granted to the user is higher than what the user needs to remain functional. </a:t>
            </a:r>
          </a:p>
          <a:p>
            <a:r>
              <a:rPr lang="en-US" dirty="0"/>
              <a:t>Intrusion - An intruder may masquerade as a legitimate user and access an operations port of the switch. </a:t>
            </a:r>
            <a:endParaRPr lang="en-US" dirty="0" smtClean="0"/>
          </a:p>
          <a:p>
            <a:r>
              <a:rPr lang="en-US" dirty="0" smtClean="0"/>
              <a:t>There </a:t>
            </a:r>
            <a:r>
              <a:rPr lang="en-US" dirty="0"/>
              <a:t>are a number of serious intrusion threats.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629739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IN" b="1" dirty="0" smtClean="0"/>
              <a:t>IPsec </a:t>
            </a:r>
            <a:endParaRPr lang="en-IN" dirty="0"/>
          </a:p>
        </p:txBody>
      </p:sp>
      <p:sp>
        <p:nvSpPr>
          <p:cNvPr id="5" name="Content Placeholder 4"/>
          <p:cNvSpPr>
            <a:spLocks noGrp="1"/>
          </p:cNvSpPr>
          <p:nvPr>
            <p:ph idx="1"/>
          </p:nvPr>
        </p:nvSpPr>
        <p:spPr>
          <a:xfrm>
            <a:off x="685800" y="1670180"/>
            <a:ext cx="10820400" cy="4799200"/>
          </a:xfrm>
        </p:spPr>
        <p:txBody>
          <a:bodyPr>
            <a:normAutofit lnSpcReduction="10000"/>
          </a:bodyPr>
          <a:lstStyle/>
          <a:p>
            <a:r>
              <a:rPr lang="en-US" dirty="0"/>
              <a:t>IPsec is the preferred form of VPN tunneling across the Internet. There are two basic protocols defined in IPsec: Encapsulating Security Payload (ESP) and Authentication Header (AH) </a:t>
            </a:r>
            <a:endParaRPr lang="en-US" dirty="0" smtClean="0"/>
          </a:p>
          <a:p>
            <a:r>
              <a:rPr lang="en-US" dirty="0"/>
              <a:t>Both schemes provide connectionless integrity, source authentication, and an anti-replay service </a:t>
            </a:r>
            <a:endParaRPr lang="en-US" dirty="0" smtClean="0"/>
          </a:p>
          <a:p>
            <a:r>
              <a:rPr lang="en-US" dirty="0"/>
              <a:t>The tradeoff between ESP and AH is the increased latency in the encryption and decryption of data in ESP and a “narrower” authentication in ESP, which normally does not protect the IP header “outside” the ESP header although IKE can be used to negotiate the security association (SA), which includes the secret symmetric keys. </a:t>
            </a:r>
            <a:endParaRPr lang="en-US" dirty="0" smtClean="0"/>
          </a:p>
          <a:p>
            <a:r>
              <a:rPr lang="en-US" dirty="0"/>
              <a:t>In this case, the addresses in the header (transport mode) or new/outer header (tunnel mode) are indirectly protected, since only the entity that negotiated the SA can encrypt/decrypt or authenticate the packets </a:t>
            </a:r>
            <a:endParaRPr lang="en-US" dirty="0" smtClean="0"/>
          </a:p>
          <a:p>
            <a:r>
              <a:rPr lang="en-US" dirty="0"/>
              <a:t>Both schemes insert an IPsec header (and optionally other data) into the packet for purposes, such as authentication. </a:t>
            </a:r>
            <a:endParaRPr lang="en-US" dirty="0" smtClean="0"/>
          </a:p>
          <a:p>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387484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Integrity </a:t>
            </a:r>
            <a:r>
              <a:rPr lang="en-IN" b="1" dirty="0"/>
              <a:t>Issues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For example, the intruder may use the permission level of the legitimate user and perform damaging operations functions such as: </a:t>
            </a:r>
          </a:p>
          <a:p>
            <a:pPr marL="457200" lvl="1" indent="0">
              <a:buNone/>
            </a:pPr>
            <a:r>
              <a:rPr lang="en-IN" dirty="0"/>
              <a:t>• disclosing confidential data </a:t>
            </a:r>
          </a:p>
          <a:p>
            <a:pPr marL="457200" lvl="1" indent="0">
              <a:buNone/>
            </a:pPr>
            <a:r>
              <a:rPr lang="en-US" dirty="0"/>
              <a:t>• causing service deterioration by modifying the switch software </a:t>
            </a:r>
          </a:p>
          <a:p>
            <a:pPr marL="457200" lvl="1" indent="0">
              <a:buNone/>
            </a:pPr>
            <a:r>
              <a:rPr lang="en-IN" dirty="0"/>
              <a:t>• crashing the switch </a:t>
            </a:r>
          </a:p>
          <a:p>
            <a:pPr marL="457200" lvl="1" indent="0">
              <a:buNone/>
            </a:pPr>
            <a:r>
              <a:rPr lang="en-US" dirty="0"/>
              <a:t>• removing all traces of the intrusion (e.g., modifying the security log) so that it </a:t>
            </a:r>
            <a:r>
              <a:rPr lang="en-US" dirty="0" smtClean="0"/>
              <a:t>may </a:t>
            </a:r>
            <a:r>
              <a:rPr lang="en-US" dirty="0"/>
              <a:t>not be readily detected </a:t>
            </a:r>
            <a:endParaRPr lang="en-US" dirty="0" smtClean="0"/>
          </a:p>
          <a:p>
            <a:pPr marL="0" indent="0">
              <a:buNone/>
            </a:pPr>
            <a:r>
              <a:rPr lang="en-US" sz="2400" dirty="0"/>
              <a:t>Insecure state - At certain times the switch may be vulnerable due to the fact that it is not in a secure state. For example: </a:t>
            </a:r>
          </a:p>
          <a:p>
            <a:pPr marL="457200" lvl="1" indent="0">
              <a:buNone/>
            </a:pPr>
            <a:r>
              <a:rPr lang="en-US" sz="2200" dirty="0"/>
              <a:t>• After a system restart, the old security features may have been reset to insecure settings, and new features may not yet be activated. (For example, all old passwords may have reverted to the default system-password, even though new passwords are not yet assigned.) The same may happen at the time of a disaster recovery. </a:t>
            </a:r>
          </a:p>
          <a:p>
            <a:pPr marL="457200" lvl="1" indent="0">
              <a:buNone/>
            </a:pPr>
            <a:r>
              <a:rPr lang="en-US" sz="2200" dirty="0"/>
              <a:t>• At the time of installation the switch may be vulnerable until the default security features have been replaced. </a:t>
            </a:r>
          </a:p>
          <a:p>
            <a:pPr marL="457200" lvl="1" indent="0">
              <a:buNone/>
            </a:pP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4492383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IN" b="1" dirty="0" smtClean="0"/>
              <a:t>Integrity </a:t>
            </a:r>
            <a:r>
              <a:rPr lang="en-IN" b="1" dirty="0"/>
              <a:t>Issues </a:t>
            </a:r>
            <a:endParaRPr lang="en-IN" dirty="0"/>
          </a:p>
        </p:txBody>
      </p:sp>
      <p:sp>
        <p:nvSpPr>
          <p:cNvPr id="5" name="Content Placeholder 4"/>
          <p:cNvSpPr>
            <a:spLocks noGrp="1"/>
          </p:cNvSpPr>
          <p:nvPr>
            <p:ph idx="1"/>
          </p:nvPr>
        </p:nvSpPr>
        <p:spPr>
          <a:xfrm>
            <a:off x="685800" y="1670180"/>
            <a:ext cx="10820400" cy="4799200"/>
          </a:xfrm>
        </p:spPr>
        <p:txBody>
          <a:bodyPr>
            <a:normAutofit fontScale="85000" lnSpcReduction="10000"/>
          </a:bodyPr>
          <a:lstStyle/>
          <a:p>
            <a:pPr marL="0" indent="0">
              <a:buNone/>
            </a:pPr>
            <a:r>
              <a:rPr lang="en-IN" dirty="0"/>
              <a:t>DHCP Server Insertion Attack </a:t>
            </a:r>
          </a:p>
          <a:p>
            <a:pPr lvl="1"/>
            <a:r>
              <a:rPr lang="en-US" dirty="0"/>
              <a:t>It is often possible to change the configuration of a target phone by exploiting the DHCP response race when the IP phone boots. As soon as the IP phone requests a DHCP response, a rogue DHCP server can initiate a response with data fields containing false information. </a:t>
            </a:r>
          </a:p>
          <a:p>
            <a:pPr lvl="1"/>
            <a:r>
              <a:rPr lang="en-US" dirty="0"/>
              <a:t>This attack allows for possible man in the middle attacks on the IP-media gateway, and IP Phones. Many methods exist with the potential to reboot </a:t>
            </a:r>
            <a:r>
              <a:rPr lang="en-US" dirty="0" smtClean="0"/>
              <a:t>the </a:t>
            </a:r>
            <a:r>
              <a:rPr lang="en-US" dirty="0"/>
              <a:t>phone remotely, e.g. “social engineering”, ping flood, MAC spoofing (probably SNMP hooks, etc.). </a:t>
            </a:r>
          </a:p>
          <a:p>
            <a:pPr lvl="1"/>
            <a:r>
              <a:rPr lang="en-US" dirty="0"/>
              <a:t>If possible, use static IP addresses for the IP Phones. This will remove the necessity of using a DHCP server. Further, using a state based intrusion detection system can filter out DHCP server packets from IP Phone ports, allowing this traffic only from the legitimate server. </a:t>
            </a:r>
            <a:endParaRPr lang="en-US" dirty="0" smtClean="0"/>
          </a:p>
          <a:p>
            <a:pPr marL="0" indent="0">
              <a:buNone/>
            </a:pPr>
            <a:r>
              <a:rPr lang="en-IN" sz="2400" dirty="0"/>
              <a:t>TFTP Server Insertion Attack </a:t>
            </a:r>
          </a:p>
          <a:p>
            <a:pPr lvl="1"/>
            <a:r>
              <a:rPr lang="en-US" sz="2200" dirty="0"/>
              <a:t>It is possible to change the configuration of a target phone by exploiting the TFTP response race when the IP phone is resetting. A rogue TFTP server can supply spurious information before the legitimate server is able to respond to a request. This attack allows an attacker to change the configuration of an IP Phone. Using a state based intrusion detection system can filter out DHCP server packets from IP Phone ports, allowing such traffic only from the legitimate server. Organizations looking to deploy VOIP systems should look for IP Phone instruments that can download signed binary files.</a:t>
            </a: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898389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smtClean="0"/>
              <a:t>Availability </a:t>
            </a:r>
            <a:r>
              <a:rPr lang="en-US" b="1" dirty="0"/>
              <a:t>and Denial of Service </a:t>
            </a:r>
            <a:endParaRPr lang="en-US" dirty="0"/>
          </a:p>
        </p:txBody>
      </p:sp>
      <p:sp>
        <p:nvSpPr>
          <p:cNvPr id="5" name="Content Placeholder 4"/>
          <p:cNvSpPr>
            <a:spLocks noGrp="1"/>
          </p:cNvSpPr>
          <p:nvPr>
            <p:ph idx="1"/>
          </p:nvPr>
        </p:nvSpPr>
        <p:spPr>
          <a:xfrm>
            <a:off x="685800" y="1670180"/>
            <a:ext cx="10820400" cy="4799200"/>
          </a:xfrm>
        </p:spPr>
        <p:txBody>
          <a:bodyPr>
            <a:normAutofit fontScale="92500" lnSpcReduction="20000"/>
          </a:bodyPr>
          <a:lstStyle/>
          <a:p>
            <a:r>
              <a:rPr lang="en-US" dirty="0"/>
              <a:t>Availability refers to the notion that information and services be available for use when needed</a:t>
            </a:r>
            <a:r>
              <a:rPr lang="en-US" dirty="0" smtClean="0"/>
              <a:t>.</a:t>
            </a:r>
          </a:p>
          <a:p>
            <a:r>
              <a:rPr lang="en-US" dirty="0" smtClean="0"/>
              <a:t> </a:t>
            </a:r>
            <a:r>
              <a:rPr lang="en-US" dirty="0"/>
              <a:t>Availability is the most obvious risk for a switch. Attacks exploiting vulnerabilities in the switch software or protocols may lead to deterioration or even denial of service or functionality of the switch. </a:t>
            </a:r>
            <a:endParaRPr lang="en-US" dirty="0" smtClean="0"/>
          </a:p>
          <a:p>
            <a:r>
              <a:rPr lang="en-US" dirty="0" smtClean="0"/>
              <a:t>For </a:t>
            </a:r>
            <a:r>
              <a:rPr lang="en-US" dirty="0"/>
              <a:t>example: if unauthorized access can be established to any branch of the communication channel (such as a CCS link or a TCP/IP link), it may be possible to flood the link with bogus messages causing severe deterioration (possibly denial) of service. </a:t>
            </a:r>
            <a:endParaRPr lang="en-US" dirty="0" smtClean="0"/>
          </a:p>
          <a:p>
            <a:r>
              <a:rPr lang="en-US" dirty="0" smtClean="0"/>
              <a:t>A </a:t>
            </a:r>
            <a:r>
              <a:rPr lang="en-US" dirty="0"/>
              <a:t>voice over IP system may have additional vulnerabilities with Internet connections. Because intrusion detection systems fail to intercept a significant percentage of Internet based attacks, attackers may be able to bring down VOIP systems by exploiting weaknesses in Internet protocols and services. </a:t>
            </a:r>
          </a:p>
          <a:p>
            <a:r>
              <a:rPr lang="en-US" dirty="0"/>
              <a:t>Any network may be vulnerable to denial of service attacks, simply by overloading the capacity of the system. </a:t>
            </a:r>
            <a:endParaRPr lang="en-US" dirty="0" smtClean="0"/>
          </a:p>
          <a:p>
            <a:r>
              <a:rPr lang="en-US" dirty="0" smtClean="0"/>
              <a:t>With </a:t>
            </a:r>
            <a:r>
              <a:rPr lang="en-US" dirty="0"/>
              <a:t>VOIP the problem may be especially severe, because of its sensitivity to packet loss or delay. </a:t>
            </a:r>
            <a:r>
              <a:rPr lang="en-US" sz="2200" dirty="0" smtClean="0"/>
              <a:t>ems </a:t>
            </a:r>
            <a:r>
              <a:rPr lang="en-US" sz="2200" dirty="0"/>
              <a:t>should look for IP Phone instruments that can download signed binary files.</a:t>
            </a: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50172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smtClean="0"/>
              <a:t>Availability </a:t>
            </a:r>
            <a:r>
              <a:rPr lang="en-US" b="1" dirty="0"/>
              <a:t>and Denial of Service </a:t>
            </a:r>
            <a:endParaRPr lang="en-US" dirty="0"/>
          </a:p>
        </p:txBody>
      </p:sp>
      <p:sp>
        <p:nvSpPr>
          <p:cNvPr id="5" name="Content Placeholder 4"/>
          <p:cNvSpPr>
            <a:spLocks noGrp="1"/>
          </p:cNvSpPr>
          <p:nvPr>
            <p:ph idx="1"/>
          </p:nvPr>
        </p:nvSpPr>
        <p:spPr>
          <a:xfrm>
            <a:off x="685800" y="1670180"/>
            <a:ext cx="10820400" cy="4799200"/>
          </a:xfrm>
        </p:spPr>
        <p:txBody>
          <a:bodyPr>
            <a:normAutofit fontScale="77500" lnSpcReduction="20000"/>
          </a:bodyPr>
          <a:lstStyle/>
          <a:p>
            <a:pPr marL="0" indent="0">
              <a:buNone/>
            </a:pPr>
            <a:r>
              <a:rPr lang="en-US" dirty="0"/>
              <a:t>CPU Resource Consumption Attack without any account information. </a:t>
            </a:r>
          </a:p>
          <a:p>
            <a:pPr lvl="1"/>
            <a:r>
              <a:rPr lang="en-US" dirty="0"/>
              <a:t>An attacker with remote terminal access to the server may be able to force a system restart (shutdown all/restart all) by providing the maximum number of characters for the login and password buffers multiple times in succession. Additionally, IP Phones may reboot as a result of this attack. </a:t>
            </a:r>
          </a:p>
          <a:p>
            <a:pPr lvl="1"/>
            <a:r>
              <a:rPr lang="en-US" dirty="0"/>
              <a:t>In addition to producing a system outage, the restart may not restore uncommitted changes or, in some cases, may restore default passwords, which would introduce intrusion vulnerabilities. The deployment of a firewall disallowing connections </a:t>
            </a:r>
            <a:r>
              <a:rPr lang="en-US" dirty="0" smtClean="0"/>
              <a:t>from </a:t>
            </a:r>
            <a:r>
              <a:rPr lang="en-US" dirty="0"/>
              <a:t>unnecessary or unknown network entities is the first step to overcoming this problem. However, there is still the opportunity for an attacker to spoof his MAC and IP address, circumventing the firewall protection. </a:t>
            </a:r>
            <a:endParaRPr lang="en-US" dirty="0" smtClean="0"/>
          </a:p>
          <a:p>
            <a:pPr marL="0" indent="0">
              <a:buNone/>
            </a:pPr>
            <a:r>
              <a:rPr lang="en-IN" sz="2400" dirty="0"/>
              <a:t>Default Password Vulnerability </a:t>
            </a:r>
          </a:p>
          <a:p>
            <a:pPr lvl="1"/>
            <a:r>
              <a:rPr lang="en-US" sz="2200" dirty="0"/>
              <a:t>It is common for switches to have a default login/password set, e.g., admin/admin, or root /root. Similarly, VOIP telephones often have default keypad sequences that can be used to unlock and modify network information </a:t>
            </a:r>
          </a:p>
          <a:p>
            <a:pPr lvl="1"/>
            <a:r>
              <a:rPr lang="en-US" sz="2200" dirty="0"/>
              <a:t>This vulnerability would allow an attacker to control the topology of the network remotely, allowing for not only complete denial of service to the network, but also a port mirroring attack to the attacker’s location, giving the ability to intercept any other conversations taking place over the same switch. Further, the switch may have a web server interface, providing an attacker with the ability to disrupt the network without advance knowledge of switch operations and commands. In most systems, telephones download their configuration data on startup using TFTP or similar protocols. The configuration specifies the IP addresses for Call Manager nodes, so an attacker could substitute another IP address pointing to a call manager that would allow eavesdropping or traffic analysis. Changing the default password is crucial. Moreover, the graphical user interface should be disabled to prevent the interception of plaintext administration sessions.</a:t>
            </a: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3076324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smtClean="0"/>
              <a:t>Availability </a:t>
            </a:r>
            <a:r>
              <a:rPr lang="en-US" b="1" dirty="0"/>
              <a:t>and Denial of Service </a:t>
            </a:r>
            <a:endParaRPr lang="en-US" dirty="0"/>
          </a:p>
        </p:txBody>
      </p:sp>
      <p:sp>
        <p:nvSpPr>
          <p:cNvPr id="5" name="Content Placeholder 4"/>
          <p:cNvSpPr>
            <a:spLocks noGrp="1"/>
          </p:cNvSpPr>
          <p:nvPr>
            <p:ph idx="1"/>
          </p:nvPr>
        </p:nvSpPr>
        <p:spPr>
          <a:xfrm>
            <a:off x="685800" y="1670180"/>
            <a:ext cx="10820400" cy="4799200"/>
          </a:xfrm>
        </p:spPr>
        <p:txBody>
          <a:bodyPr>
            <a:normAutofit fontScale="85000" lnSpcReduction="10000"/>
          </a:bodyPr>
          <a:lstStyle/>
          <a:p>
            <a:pPr marL="0" indent="0">
              <a:buNone/>
            </a:pPr>
            <a:r>
              <a:rPr lang="en-IN" dirty="0"/>
              <a:t>Exploitable software flaws </a:t>
            </a:r>
          </a:p>
          <a:p>
            <a:pPr lvl="1"/>
            <a:r>
              <a:rPr lang="en-US" dirty="0"/>
              <a:t>Like other types of software, VOIP systems have been found to have vulnerabilities due to buffer overflows and improper packet header handling. These flaws typically occur because the software is not validating critical information properly. For example, a short integer may be used as a table index without checking whether the parameter passed to the function exceeds 32,767, resulting in invalid memory accesses or crashing of the system. </a:t>
            </a:r>
          </a:p>
          <a:p>
            <a:pPr lvl="1"/>
            <a:r>
              <a:rPr lang="en-US" dirty="0"/>
              <a:t>Exploitable software flaws typically result in two types of vulnerabilities: denial of service or revelation of critical system parameters. Denial of service can often be implemented remotely, by passing packets with specially constructed headers that cause the software to fail. In some cases the system can be crashed, producing a memory dump in which an intruder can find IP addresses of critical system nodes, passwords, or other security-relevant information. In addition, buffer overflows that allow the introduction of malicious code have been found in VOIP software, as in other applications. </a:t>
            </a:r>
          </a:p>
          <a:p>
            <a:pPr lvl="1"/>
            <a:r>
              <a:rPr lang="en-US" dirty="0"/>
              <a:t>These problems require action from the software vendor, and distribution of patches to administrators. Intruders monitor announcements of vulnerabilities, knowing that many organizations require days or weeks to update their software. Regular checking for software updates and patches is essential to reducing these vulnerabilities</a:t>
            </a:r>
            <a:r>
              <a:rPr lang="en-US" dirty="0" smtClean="0"/>
              <a:t>.</a:t>
            </a:r>
          </a:p>
          <a:p>
            <a:pPr lvl="1"/>
            <a:r>
              <a:rPr lang="en-US" dirty="0"/>
              <a:t>Automated patch handling can assist in reducing the window of opportunity for intruders to exploit a known software vulnerability.</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9038997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490" y="965782"/>
            <a:ext cx="10785410" cy="646113"/>
          </a:xfrm>
        </p:spPr>
        <p:txBody>
          <a:bodyPr>
            <a:noAutofit/>
          </a:bodyPr>
          <a:lstStyle/>
          <a:p>
            <a:r>
              <a:rPr lang="en-US" b="1" dirty="0" smtClean="0"/>
              <a:t>Availability </a:t>
            </a:r>
            <a:r>
              <a:rPr lang="en-US" b="1" dirty="0"/>
              <a:t>and Denial of Service </a:t>
            </a:r>
            <a:endParaRPr lang="en-US" dirty="0"/>
          </a:p>
        </p:txBody>
      </p:sp>
      <p:sp>
        <p:nvSpPr>
          <p:cNvPr id="5" name="Content Placeholder 4"/>
          <p:cNvSpPr>
            <a:spLocks noGrp="1"/>
          </p:cNvSpPr>
          <p:nvPr>
            <p:ph idx="1"/>
          </p:nvPr>
        </p:nvSpPr>
        <p:spPr>
          <a:xfrm>
            <a:off x="685800" y="1670180"/>
            <a:ext cx="10820400" cy="4799200"/>
          </a:xfrm>
        </p:spPr>
        <p:txBody>
          <a:bodyPr>
            <a:normAutofit/>
          </a:bodyPr>
          <a:lstStyle/>
          <a:p>
            <a:pPr marL="0" indent="0">
              <a:buNone/>
            </a:pPr>
            <a:r>
              <a:rPr lang="en-IN" dirty="0"/>
              <a:t>Account Lockout Vulnerability </a:t>
            </a:r>
          </a:p>
          <a:p>
            <a:pPr lvl="1"/>
            <a:r>
              <a:rPr lang="en-US" dirty="0"/>
              <a:t>An attacker will be able to provide several incorrect login attempts at the telnet prompt until the account becomes locked out. (This problem is common to most password-protected systems, because it prevents attackers from repeating login attempts until the correct password is found by trying all possible combinations.) </a:t>
            </a:r>
          </a:p>
          <a:p>
            <a:pPr lvl="1"/>
            <a:r>
              <a:rPr lang="en-US" dirty="0"/>
              <a:t>The account is unable to connect to the machine for the set lockout time. If remote access is not available, this problem can be solved with physical access control.</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8006297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29532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IN" b="1" dirty="0" smtClean="0"/>
              <a:t>IPsec </a:t>
            </a:r>
            <a:endParaRPr lang="en-IN" dirty="0"/>
          </a:p>
        </p:txBody>
      </p:sp>
      <p:sp>
        <p:nvSpPr>
          <p:cNvPr id="5" name="Content Placeholder 4"/>
          <p:cNvSpPr>
            <a:spLocks noGrp="1"/>
          </p:cNvSpPr>
          <p:nvPr>
            <p:ph idx="1"/>
          </p:nvPr>
        </p:nvSpPr>
        <p:spPr>
          <a:xfrm>
            <a:off x="685800" y="1670180"/>
            <a:ext cx="10820400" cy="4799200"/>
          </a:xfrm>
        </p:spPr>
        <p:txBody>
          <a:bodyPr>
            <a:normAutofit fontScale="92500"/>
          </a:bodyPr>
          <a:lstStyle/>
          <a:p>
            <a:r>
              <a:rPr lang="en-US" dirty="0"/>
              <a:t>IPsec also supports two modes of delivery: Transport and Tunnel. Transport mode encrypts the payload (data) and upper layer headers in the IP packet. </a:t>
            </a:r>
            <a:endParaRPr lang="en-US" dirty="0" smtClean="0"/>
          </a:p>
          <a:p>
            <a:r>
              <a:rPr lang="en-US" dirty="0"/>
              <a:t>IP header and the new IPsec header are left in plain sight. So if an attacker were to intercept an IPsec packet in transport mode, they could not determine what it contained; but they could tell where it was headed, allowing rudimentary traffic analysis. </a:t>
            </a:r>
            <a:endParaRPr lang="en-US" dirty="0" smtClean="0"/>
          </a:p>
          <a:p>
            <a:r>
              <a:rPr lang="en-US" dirty="0"/>
              <a:t>On a network entirely devoted to VOIP, this would equate to logging which parties were calling each other, when, and for how long. </a:t>
            </a:r>
            <a:endParaRPr lang="en-US" dirty="0" smtClean="0"/>
          </a:p>
          <a:p>
            <a:r>
              <a:rPr lang="en-US" dirty="0"/>
              <a:t>Tunnel mode encrypts the entire IP datagram and places it in a new IP Packet. </a:t>
            </a:r>
            <a:endParaRPr lang="en-US" dirty="0" smtClean="0"/>
          </a:p>
          <a:p>
            <a:r>
              <a:rPr lang="en-US" dirty="0"/>
              <a:t>Both the payload and the IP header are encrypted. The IPsec header and the new IP Header for this encapsulating packet are the only information left in the clear. </a:t>
            </a:r>
            <a:endParaRPr lang="en-US" dirty="0" smtClean="0"/>
          </a:p>
          <a:p>
            <a:r>
              <a:rPr lang="en-US" dirty="0"/>
              <a:t>Usually each “tunnel” is between two network elements such as a router or a gateway. In some cases, such as for mobile users, the tunnel could be between a router/gateway on one end and a client on the other end.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067831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IN" b="1" dirty="0" smtClean="0"/>
              <a:t>IPsec </a:t>
            </a:r>
            <a:endParaRPr lang="en-IN" dirty="0"/>
          </a:p>
        </p:txBody>
      </p:sp>
      <p:sp>
        <p:nvSpPr>
          <p:cNvPr id="5" name="Content Placeholder 4"/>
          <p:cNvSpPr>
            <a:spLocks noGrp="1"/>
          </p:cNvSpPr>
          <p:nvPr>
            <p:ph idx="1"/>
          </p:nvPr>
        </p:nvSpPr>
        <p:spPr>
          <a:xfrm>
            <a:off x="685800" y="1670180"/>
            <a:ext cx="10820400" cy="4799200"/>
          </a:xfrm>
        </p:spPr>
        <p:txBody>
          <a:bodyPr>
            <a:normAutofit lnSpcReduction="10000"/>
          </a:bodyPr>
          <a:lstStyle/>
          <a:p>
            <a:r>
              <a:rPr lang="en-US" dirty="0"/>
              <a:t>The IP addresses of these nodes are used as the unencrypted IP address at each hop. Hence, at no point is a plain IP header sent out containing both the source and destination IP. </a:t>
            </a:r>
            <a:endParaRPr lang="en-US" dirty="0" smtClean="0"/>
          </a:p>
          <a:p>
            <a:r>
              <a:rPr lang="en-US" dirty="0"/>
              <a:t>Thus if an attacker were to intercept such packets, they would be unable to discern the packet contents or the origin and destination. </a:t>
            </a:r>
            <a:endParaRPr lang="en-US" dirty="0" smtClean="0"/>
          </a:p>
          <a:p>
            <a:r>
              <a:rPr lang="en-US" dirty="0"/>
              <a:t>some traffic analysis is possible even in tunnel mode, because gateway addresses are readable </a:t>
            </a:r>
            <a:endParaRPr lang="en-US" dirty="0" smtClean="0"/>
          </a:p>
          <a:p>
            <a:r>
              <a:rPr lang="en-US" dirty="0"/>
              <a:t>If a gateway is used exclusively by a particular organization, an attacker can determine the identity of one or both communicating organizations from the gateway addresses. </a:t>
            </a:r>
            <a:endParaRPr lang="en-US" dirty="0" smtClean="0"/>
          </a:p>
          <a:p>
            <a:r>
              <a:rPr lang="en-US" dirty="0"/>
              <a:t>IPsec allows nodes in the network to negotiate not only a security policy, which defines the security protocol and transport mode as described previously, but also a security association defining the encryption algorithm and algorithm key to be used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752012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IN" b="1" dirty="0" smtClean="0"/>
              <a:t>IPsec </a:t>
            </a:r>
            <a:endParaRPr lang="en-IN" dirty="0"/>
          </a:p>
        </p:txBody>
      </p:sp>
      <p:pic>
        <p:nvPicPr>
          <p:cNvPr id="2" name="Content Placeholder 1"/>
          <p:cNvPicPr>
            <a:picLocks noGrp="1" noChangeAspect="1"/>
          </p:cNvPicPr>
          <p:nvPr>
            <p:ph idx="1"/>
          </p:nvPr>
        </p:nvPicPr>
        <p:blipFill>
          <a:blip r:embed="rId2"/>
          <a:stretch>
            <a:fillRect/>
          </a:stretch>
        </p:blipFill>
        <p:spPr>
          <a:xfrm>
            <a:off x="2276669" y="1400507"/>
            <a:ext cx="7014784" cy="4893626"/>
          </a:xfrm>
          <a:prstGeom prst="rect">
            <a:avLst/>
          </a:prstGeom>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07254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US" b="1" dirty="0" smtClean="0"/>
              <a:t>The </a:t>
            </a:r>
            <a:r>
              <a:rPr lang="en-US" b="1" dirty="0"/>
              <a:t>Role of IPsec in VOIP </a:t>
            </a:r>
            <a:endParaRPr lang="en-US"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dirty="0"/>
              <a:t>The prevalence and ease of packet sniffing and other techniques for capturing packets on an IP based network makes encryption a necessity for VOIP. Security in VOIP is concerned both with protecting what a person says as well as to whom the person is speaking. </a:t>
            </a:r>
            <a:endParaRPr lang="en-US" dirty="0" smtClean="0"/>
          </a:p>
          <a:p>
            <a:r>
              <a:rPr lang="en-US" dirty="0"/>
              <a:t>IPsec can be used to achieve both of these goals as long as it is applied with ESP using the tunnel method. This secures the identities of both the endpoints and protects the voice data from prohibited users once packets leave the corporate intranet. </a:t>
            </a:r>
            <a:endParaRPr lang="en-US" dirty="0" smtClean="0"/>
          </a:p>
          <a:p>
            <a:r>
              <a:rPr lang="en-US" dirty="0"/>
              <a:t>The incorporation of IPsec into IPv6 will increase the availability of encryption, although there are other ways to secure this data at the application level. </a:t>
            </a:r>
            <a:r>
              <a:rPr lang="en-US" dirty="0" err="1"/>
              <a:t>VOIPsec</a:t>
            </a:r>
            <a:r>
              <a:rPr lang="en-US" dirty="0"/>
              <a:t> (VOIP using IPsec) helps reduce the threat of man in the middle attacks, packet sniffers, and many types of voice traffic analysis. </a:t>
            </a:r>
            <a:endParaRPr lang="en-US" dirty="0" smtClean="0"/>
          </a:p>
          <a:p>
            <a:r>
              <a:rPr lang="en-US" dirty="0"/>
              <a:t>Combined with the firewall implementations in the previous chapter, IPsec makes VOIP more secure than a standard phone line, where people generally assume the need for physical access to tap a phone line is deterrent enough. It is important to note, however, that IPsec is not always a good fit for some applications, so some protocols will continue to rely on their own security features.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80438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normAutofit/>
          </a:bodyPr>
          <a:lstStyle/>
          <a:p>
            <a:r>
              <a:rPr lang="en-IN" b="1" dirty="0" smtClean="0"/>
              <a:t>Local </a:t>
            </a:r>
            <a:r>
              <a:rPr lang="en-IN" b="1" dirty="0"/>
              <a:t>VPN Tunnels </a:t>
            </a:r>
            <a:endParaRPr lang="en-IN" dirty="0"/>
          </a:p>
        </p:txBody>
      </p:sp>
      <p:sp>
        <p:nvSpPr>
          <p:cNvPr id="5" name="Content Placeholder 4"/>
          <p:cNvSpPr>
            <a:spLocks noGrp="1"/>
          </p:cNvSpPr>
          <p:nvPr>
            <p:ph idx="1"/>
          </p:nvPr>
        </p:nvSpPr>
        <p:spPr>
          <a:xfrm>
            <a:off x="685800" y="1670180"/>
            <a:ext cx="10820400" cy="4799200"/>
          </a:xfrm>
        </p:spPr>
        <p:txBody>
          <a:bodyPr>
            <a:normAutofit fontScale="92500" lnSpcReduction="20000"/>
          </a:bodyPr>
          <a:lstStyle/>
          <a:p>
            <a:r>
              <a:rPr lang="en-US" dirty="0"/>
              <a:t>Virtual Private Networks (VPNs) are “tunnels” between two endpoints that allow for data to be securely transmitted between the nodes. The IPsec ESP tunnel is a specific kind of VPN used to traverse a public domain (the Internet) in a private manner. </a:t>
            </a:r>
            <a:endParaRPr lang="en-US" dirty="0" smtClean="0"/>
          </a:p>
          <a:p>
            <a:r>
              <a:rPr lang="en-US" dirty="0"/>
              <a:t>Many implementations of VOIP have attempted to make use of other VPN techniques, including VPN tunneling within an </a:t>
            </a:r>
            <a:r>
              <a:rPr lang="en-US" dirty="0" err="1"/>
              <a:t>organization’s’s</a:t>
            </a:r>
            <a:r>
              <a:rPr lang="en-US" dirty="0"/>
              <a:t> intranet. The use and benefits of VPNs in IPsec have been great enough for some to claim “VOIP is the killer app for VPNs” </a:t>
            </a:r>
            <a:endParaRPr lang="en-US" dirty="0" smtClean="0"/>
          </a:p>
          <a:p>
            <a:r>
              <a:rPr lang="en-US" dirty="0"/>
              <a:t>VPN tunnels within a corporate LAN or WAN are much more secure and generally faster than the IPsec VPNs across the Internet because data never traverses the public domain, but they are not </a:t>
            </a:r>
            <a:r>
              <a:rPr lang="en-US" dirty="0" err="1"/>
              <a:t>scaleable</a:t>
            </a:r>
            <a:r>
              <a:rPr lang="en-US" dirty="0"/>
              <a:t>. </a:t>
            </a:r>
            <a:endParaRPr lang="en-US" dirty="0" smtClean="0"/>
          </a:p>
          <a:p>
            <a:r>
              <a:rPr lang="en-US" dirty="0"/>
              <a:t>This sort of implementation has a physical limit at the size of the private network, and as VOIP becomes more widely spread, it is not practical for an implementation to regard calls outside the local network as a black box. </a:t>
            </a:r>
            <a:endParaRPr lang="en-US" dirty="0" smtClean="0"/>
          </a:p>
          <a:p>
            <a:r>
              <a:rPr lang="en-US" dirty="0" smtClean="0"/>
              <a:t>Also</a:t>
            </a:r>
            <a:r>
              <a:rPr lang="en-US" dirty="0"/>
              <a:t>, no matter how the VPN is set up, the same types of attacks and issues associated with IPsec VPNs are applicable, so we consider here only the case of IPsec tunneling and assume the security solutions can be scaled down to an internal network if needed.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812595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TM03457496[[fn=Parallax]]</Template>
  <TotalTime>28454</TotalTime>
  <Words>8113</Words>
  <Application>Microsoft Office PowerPoint</Application>
  <PresentationFormat>Widescreen</PresentationFormat>
  <Paragraphs>363</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Century Gothic</vt:lpstr>
      <vt:lpstr>Times New Roman</vt:lpstr>
      <vt:lpstr>Vapor Trail</vt:lpstr>
      <vt:lpstr>School of Computer Science &amp; IT  </vt:lpstr>
      <vt:lpstr>Encryption &amp; IPsec</vt:lpstr>
      <vt:lpstr>Encryption &amp; IPsec</vt:lpstr>
      <vt:lpstr>IPsec </vt:lpstr>
      <vt:lpstr>IPsec </vt:lpstr>
      <vt:lpstr>IPsec </vt:lpstr>
      <vt:lpstr>IPsec </vt:lpstr>
      <vt:lpstr>The Role of IPsec in VOIP </vt:lpstr>
      <vt:lpstr>Local VPN Tunnels </vt:lpstr>
      <vt:lpstr>Difficulties Arising from VOIPsec </vt:lpstr>
      <vt:lpstr>Difficulties Arising from VOIPsec </vt:lpstr>
      <vt:lpstr>Encryption / Decryption Latency </vt:lpstr>
      <vt:lpstr>Encryption / Decryption Latency </vt:lpstr>
      <vt:lpstr>Scheduling and the Lack of QoS in the Crypto-Engine </vt:lpstr>
      <vt:lpstr>Scheduling and the Lack of QoS in the Crypto-Engine </vt:lpstr>
      <vt:lpstr>Scheduling and the Lack of QoS in the Crypto-Engine </vt:lpstr>
      <vt:lpstr>Expanded Packet Size </vt:lpstr>
      <vt:lpstr>Solutions to the VOIPsec Issues </vt:lpstr>
      <vt:lpstr>Encryption at the End Points </vt:lpstr>
      <vt:lpstr>Secure Real Time Protocol (SRTP) </vt:lpstr>
      <vt:lpstr>Secure Real Time Protocol (SRTP) </vt:lpstr>
      <vt:lpstr>Secure Real Time Protocol (SRTP) </vt:lpstr>
      <vt:lpstr>Secure Real Time Protocol (SRTP) </vt:lpstr>
      <vt:lpstr>Key Management for SRTP – MIKEY </vt:lpstr>
      <vt:lpstr>Key Management for SRTP – MIKEY </vt:lpstr>
      <vt:lpstr>Better Scheduling Schemes </vt:lpstr>
      <vt:lpstr>Better Scheduling Schemes </vt:lpstr>
      <vt:lpstr>Compression of Packet Size </vt:lpstr>
      <vt:lpstr>Compression of Packet Size </vt:lpstr>
      <vt:lpstr>Compression of Packet Size </vt:lpstr>
      <vt:lpstr>Resolving NAT/IPsec Incompatibilities </vt:lpstr>
      <vt:lpstr>Resolving NAT/IPsec Incompatibilities </vt:lpstr>
      <vt:lpstr>VOIP Risks, Threats, and Vulnerabilities </vt:lpstr>
      <vt:lpstr>VOIP Risks, Threats, and Vulnerabilities </vt:lpstr>
      <vt:lpstr>Confidentiality and Privacy </vt:lpstr>
      <vt:lpstr>Confidentiality and Privacy </vt:lpstr>
      <vt:lpstr>Confidentiality and Privacy </vt:lpstr>
      <vt:lpstr>Integrity Issues </vt:lpstr>
      <vt:lpstr>Integrity Issues </vt:lpstr>
      <vt:lpstr>Integrity Issues </vt:lpstr>
      <vt:lpstr>Integrity Issues </vt:lpstr>
      <vt:lpstr>Availability and Denial of Service </vt:lpstr>
      <vt:lpstr>Availability and Denial of Service </vt:lpstr>
      <vt:lpstr>Availability and Denial of Service </vt:lpstr>
      <vt:lpstr>Availability and Denial of Service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&amp; IT  Department of BCA</dc:title>
  <dc:creator>Prachi Gupta</dc:creator>
  <cp:lastModifiedBy>Prachi Gupta</cp:lastModifiedBy>
  <cp:revision>119</cp:revision>
  <dcterms:created xsi:type="dcterms:W3CDTF">2022-07-21T02:45:02Z</dcterms:created>
  <dcterms:modified xsi:type="dcterms:W3CDTF">2022-09-28T03:06:09Z</dcterms:modified>
</cp:coreProperties>
</file>