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20" r:id="rId65"/>
    <p:sldId id="318" r:id="rId6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63" autoAdjust="0"/>
  </p:normalViewPr>
  <p:slideViewPr>
    <p:cSldViewPr>
      <p:cViewPr varScale="1">
        <p:scale>
          <a:sx n="60" d="100"/>
          <a:sy n="60" d="100"/>
        </p:scale>
        <p:origin x="-10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88654-58A7-4E61-A150-5F412119CE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5E01-5645-4914-916A-63A2517F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64135" indent="-342900" algn="just">
              <a:lnSpc>
                <a:spcPct val="80000"/>
              </a:lnSpc>
              <a:spcBef>
                <a:spcPts val="530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200" b="1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Communication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E-mail or Electronic Mail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one of 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communication media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which 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 used.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Through e-mail,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messages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and reports are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passed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from one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person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 one  or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more persons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with the aid of computer and telephone line. The advantage of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service 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while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transferring 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messages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saves time,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avoids wastage of </a:t>
            </a:r>
            <a:r>
              <a:rPr lang="en-US" sz="1200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paper,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lang="en-US" sz="12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so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on.  </a:t>
            </a:r>
            <a:r>
              <a:rPr lang="en-US" sz="12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Moreover,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person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who is receiving 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messages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can read 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messages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whenever 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 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free and can save it, reply it, forward it or delete it from the</a:t>
            </a:r>
            <a:r>
              <a:rPr lang="en-US" sz="1200" spc="-1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200" b="1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Business Application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one of 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important uses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of the </a:t>
            </a:r>
            <a:r>
              <a:rPr lang="en-US" sz="1200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computer. </a:t>
            </a:r>
            <a:r>
              <a:rPr lang="en-US" sz="12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Initially, 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computers were used for batch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processing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jobs, where one does not require 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immediate 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response from the </a:t>
            </a:r>
            <a:r>
              <a:rPr lang="en-US" sz="12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computer. Currently,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computers are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mainly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used for real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time 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applications (like at 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sales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counter) that require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immediate response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from the </a:t>
            </a:r>
            <a:r>
              <a:rPr lang="en-US" sz="1200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computer. 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There are various concerns for which computers are used such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business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forecasting,</a:t>
            </a:r>
            <a:r>
              <a:rPr lang="en-US" sz="1200" spc="-1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to 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prepare pay bills and personal records, in banking operations and data storage, in various  types of Life Insurance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Business,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an aid to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management. Businesses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are also using  the networking of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computers, where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of computers are connected together to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share 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 data and the information.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of e-mail and Internet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has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changed the ways of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doing  business.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355600" marR="193040" indent="-342900" algn="just">
              <a:lnSpc>
                <a:spcPts val="173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200" b="1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Banking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In the field of banking and finance, computers are extensively used. People</a:t>
            </a:r>
            <a:r>
              <a:rPr lang="en-US" sz="1200" spc="-114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can 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75" dirty="0" smtClean="0">
                <a:solidFill>
                  <a:srgbClr val="333333"/>
                </a:solidFill>
                <a:latin typeface="Times New Roman"/>
                <a:cs typeface="Times New Roman"/>
              </a:rPr>
              <a:t>ATM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(Automated </a:t>
            </a:r>
            <a:r>
              <a:rPr lang="en-US" sz="1200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Teller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Machine)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services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24 hours of the day in order to deposit  and withdraw cash.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branches of the bank are connected through the  computer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networks,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 inter branch transactions such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lang="en-US" sz="1200" dirty="0" err="1" smtClean="0">
                <a:solidFill>
                  <a:srgbClr val="333333"/>
                </a:solidFill>
                <a:latin typeface="Times New Roman"/>
                <a:cs typeface="Times New Roman"/>
              </a:rPr>
              <a:t>cheque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and draft can be  </a:t>
            </a:r>
            <a:r>
              <a:rPr lang="en-US" sz="12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performed </a:t>
            </a:r>
            <a:r>
              <a:rPr lang="en-US" sz="12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by the computers without any</a:t>
            </a:r>
            <a:r>
              <a:rPr lang="en-US" sz="1200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delay.</a:t>
            </a:r>
            <a:endParaRPr lang="en-US" sz="12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D5E01-5645-4914-916A-63A2517FA2F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3700" marR="17780" indent="-343535">
              <a:lnSpc>
                <a:spcPct val="90000"/>
              </a:lnSpc>
              <a:spcBef>
                <a:spcPts val="315"/>
              </a:spcBef>
              <a:buClr>
                <a:srgbClr val="A42F0F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lang="en-US" sz="1200" b="1" dirty="0" smtClean="0">
                <a:solidFill>
                  <a:srgbClr val="333333"/>
                </a:solidFill>
                <a:latin typeface="Georgia"/>
                <a:cs typeface="Georgia"/>
              </a:rPr>
              <a:t>Science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: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Scientists have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been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using computers to develop theories, to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analyze, and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test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data. 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fast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speed and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the accuracy of the computer allow different scientific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analyses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to be carried  out.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They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can be used to generate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detailed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studies of how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earthquakes affect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buildings or pollution  affects weather pattern. Satellite-based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applications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have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not been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possible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without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the use of  computers.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It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would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also not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be possible to get the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information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of our solar system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the cosmos 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without</a:t>
            </a:r>
            <a:r>
              <a:rPr lang="en-US" sz="1200" spc="5" dirty="0" smtClean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computers.</a:t>
            </a:r>
            <a:endParaRPr lang="en-US" sz="1200" dirty="0" smtClean="0">
              <a:latin typeface="Georgia"/>
              <a:cs typeface="Georgia"/>
            </a:endParaRPr>
          </a:p>
          <a:p>
            <a:pPr marL="393700" marR="118110" indent="-343535">
              <a:lnSpc>
                <a:spcPts val="1939"/>
              </a:lnSpc>
              <a:spcBef>
                <a:spcPts val="1040"/>
              </a:spcBef>
              <a:buClr>
                <a:srgbClr val="A42F0F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lang="en-US" sz="1200" b="1" spc="-5" dirty="0" smtClean="0">
                <a:solidFill>
                  <a:srgbClr val="333333"/>
                </a:solidFill>
                <a:latin typeface="Georgia"/>
                <a:cs typeface="Georgia"/>
              </a:rPr>
              <a:t>Publishing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: Computers have created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field known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as </a:t>
            </a:r>
            <a:r>
              <a:rPr lang="en-US" sz="1200" b="1" dirty="0" smtClean="0">
                <a:solidFill>
                  <a:srgbClr val="333333"/>
                </a:solidFill>
                <a:latin typeface="Georgia"/>
                <a:cs typeface="Georgia"/>
              </a:rPr>
              <a:t>DTP (Desktop </a:t>
            </a:r>
            <a:r>
              <a:rPr lang="en-US" sz="1200" b="1" spc="-5" dirty="0" smtClean="0">
                <a:solidFill>
                  <a:srgbClr val="333333"/>
                </a:solidFill>
                <a:latin typeface="Georgia"/>
                <a:cs typeface="Georgia"/>
              </a:rPr>
              <a:t>Publishing)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. In DTP, 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with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the help of computer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and a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laser printer one can perform the publishing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job all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by oneself.  Many of the tasks requiring long manual </a:t>
            </a:r>
            <a:r>
              <a:rPr lang="en-US" sz="1200" spc="-10" dirty="0" smtClean="0">
                <a:solidFill>
                  <a:srgbClr val="333333"/>
                </a:solidFill>
                <a:latin typeface="Georgia"/>
                <a:cs typeface="Georgia"/>
              </a:rPr>
              <a:t>hours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such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as making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table of contents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and index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can be 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automatically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performed using the computers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DTP</a:t>
            </a:r>
            <a:r>
              <a:rPr lang="en-US" sz="1200" spc="15" dirty="0" smtClean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software.</a:t>
            </a:r>
            <a:endParaRPr lang="en-US" sz="1200" dirty="0" smtClean="0">
              <a:latin typeface="Georgia"/>
              <a:cs typeface="Georgia"/>
            </a:endParaRPr>
          </a:p>
          <a:p>
            <a:pPr marL="393700" marR="109855" indent="-343535">
              <a:lnSpc>
                <a:spcPts val="1939"/>
              </a:lnSpc>
              <a:spcBef>
                <a:spcPts val="1015"/>
              </a:spcBef>
              <a:buClr>
                <a:srgbClr val="A42F0F"/>
              </a:buClr>
              <a:buAutoNum type="arabicPeriod"/>
              <a:tabLst>
                <a:tab pos="393700" algn="l"/>
                <a:tab pos="394335" algn="l"/>
              </a:tabLst>
            </a:pPr>
            <a:r>
              <a:rPr lang="en-US" sz="1200" b="1" dirty="0" smtClean="0">
                <a:solidFill>
                  <a:srgbClr val="333333"/>
                </a:solidFill>
                <a:latin typeface="Georgia"/>
                <a:cs typeface="Georgia"/>
              </a:rPr>
              <a:t>Sports: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computer can be used to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watch a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game, view the scores, improve the game, play games  (like chess, etc.)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create games.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They are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also used for the purposes of training</a:t>
            </a:r>
            <a:r>
              <a:rPr lang="en-US" sz="1200" spc="110" dirty="0" smtClean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players.</a:t>
            </a:r>
            <a:endParaRPr lang="en-US" sz="1200" dirty="0" smtClean="0">
              <a:latin typeface="Georgia"/>
              <a:cs typeface="Georgia"/>
            </a:endParaRPr>
          </a:p>
          <a:p>
            <a:pPr marL="393700" marR="102235" indent="-343535">
              <a:lnSpc>
                <a:spcPct val="90000"/>
              </a:lnSpc>
              <a:spcBef>
                <a:spcPts val="969"/>
              </a:spcBef>
              <a:buClr>
                <a:srgbClr val="A42F0F"/>
              </a:buClr>
              <a:buAutoNum type="arabicPeriod"/>
              <a:tabLst>
                <a:tab pos="394335" algn="l"/>
              </a:tabLst>
            </a:pPr>
            <a:r>
              <a:rPr lang="en-US" sz="1200" b="1" spc="-5" dirty="0" smtClean="0">
                <a:solidFill>
                  <a:srgbClr val="333333"/>
                </a:solidFill>
                <a:latin typeface="Georgia"/>
                <a:cs typeface="Georgia"/>
              </a:rPr>
              <a:t>Advertising: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Computer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is a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powerful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advertising media. Advertisement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can be displayed on  different websites, electronic-mails can be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sent and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reviews of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product by different customers  can be posted. Computers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are also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used to create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advertisement using the visual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the sound  effects. For the advertisers, computer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is a medium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via which the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advertisements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can be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viewed 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globally.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Web advertising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has become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significant factor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in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the marketing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plans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almost all 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companies. </a:t>
            </a:r>
            <a:r>
              <a:rPr lang="en-US" sz="1200" spc="-10" dirty="0" smtClean="0">
                <a:solidFill>
                  <a:srgbClr val="333333"/>
                </a:solidFill>
                <a:latin typeface="Georgia"/>
                <a:cs typeface="Georgia"/>
              </a:rPr>
              <a:t>In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fact, the business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model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of Google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is mainly dependent </a:t>
            </a:r>
            <a:r>
              <a:rPr lang="en-US" sz="1200" spc="-5" dirty="0" smtClean="0">
                <a:solidFill>
                  <a:srgbClr val="333333"/>
                </a:solidFill>
                <a:latin typeface="Georgia"/>
                <a:cs typeface="Georgia"/>
              </a:rPr>
              <a:t>on </a:t>
            </a:r>
            <a:r>
              <a:rPr lang="en-US" sz="1200" dirty="0" smtClean="0">
                <a:solidFill>
                  <a:srgbClr val="333333"/>
                </a:solidFill>
                <a:latin typeface="Georgia"/>
                <a:cs typeface="Georgia"/>
              </a:rPr>
              <a:t>web advertising.</a:t>
            </a:r>
            <a:endParaRPr lang="en-US" sz="1200" dirty="0" smtClean="0">
              <a:latin typeface="Georgia"/>
              <a:cs typeface="Georg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D5E01-5645-4914-916A-63A2517FA2F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4034" y="333502"/>
            <a:ext cx="1012393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960" y="325627"/>
            <a:ext cx="11054079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4827" y="1776730"/>
            <a:ext cx="10556240" cy="411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68270" y="6234725"/>
            <a:ext cx="2905760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Gothic Uralic"/>
                <a:cs typeface="Gothic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851404" cy="6859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43478" y="963625"/>
            <a:ext cx="530479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252525"/>
                </a:solidFill>
                <a:latin typeface="Times New Roman"/>
                <a:cs typeface="Times New Roman"/>
              </a:rPr>
              <a:t>School of Computer Science </a:t>
            </a:r>
            <a:r>
              <a:rPr sz="2900" spc="5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sz="2900" spc="-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085" y="1848104"/>
            <a:ext cx="31965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252525"/>
                </a:solidFill>
                <a:latin typeface="Times New Roman"/>
                <a:cs typeface="Times New Roman"/>
              </a:rPr>
              <a:t>Department of</a:t>
            </a:r>
            <a:r>
              <a:rPr sz="29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252525"/>
                </a:solidFill>
                <a:latin typeface="Times New Roman"/>
                <a:cs typeface="Times New Roman"/>
              </a:rPr>
              <a:t>BCA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577" y="3790435"/>
            <a:ext cx="8988425" cy="193771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solidFill>
                  <a:srgbClr val="585858"/>
                </a:solidFill>
                <a:latin typeface="Palladio Uralic"/>
                <a:cs typeface="Palladio Uralic"/>
              </a:rPr>
              <a:t>20BCA1C04 </a:t>
            </a:r>
            <a:r>
              <a:rPr sz="24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COMPUTER 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FUNDAMENTALS </a:t>
            </a:r>
            <a:r>
              <a:rPr sz="2400" b="1" dirty="0">
                <a:solidFill>
                  <a:srgbClr val="585858"/>
                </a:solidFill>
                <a:latin typeface="Times New Roman"/>
                <a:cs typeface="Times New Roman"/>
              </a:rPr>
              <a:t>&amp;</a:t>
            </a:r>
            <a:r>
              <a:rPr sz="2400" b="1" spc="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585858"/>
                </a:solidFill>
                <a:latin typeface="Times New Roman"/>
                <a:cs typeface="Times New Roman"/>
              </a:rPr>
              <a:t>ORGANIZATION</a:t>
            </a:r>
            <a:endParaRPr sz="24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055"/>
              </a:spcBef>
            </a:pPr>
            <a:r>
              <a:rPr sz="2400" b="1" spc="-5" dirty="0">
                <a:solidFill>
                  <a:srgbClr val="7B230C"/>
                </a:solidFill>
                <a:latin typeface="Times New Roman"/>
                <a:cs typeface="Times New Roman"/>
              </a:rPr>
              <a:t>MODULE I </a:t>
            </a:r>
            <a:r>
              <a:rPr sz="2400" b="1" dirty="0">
                <a:solidFill>
                  <a:srgbClr val="7B230C"/>
                </a:solidFill>
                <a:latin typeface="Times New Roman"/>
                <a:cs typeface="Times New Roman"/>
              </a:rPr>
              <a:t>: </a:t>
            </a:r>
            <a:r>
              <a:rPr sz="2800" b="1" spc="-5" dirty="0">
                <a:solidFill>
                  <a:srgbClr val="7B230C"/>
                </a:solidFill>
                <a:latin typeface="Times New Roman"/>
                <a:cs typeface="Times New Roman"/>
              </a:rPr>
              <a:t>Introduction to</a:t>
            </a:r>
            <a:r>
              <a:rPr sz="2800" b="1" spc="-85" dirty="0">
                <a:solidFill>
                  <a:srgbClr val="7B230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B230C"/>
                </a:solidFill>
                <a:latin typeface="Times New Roman"/>
                <a:cs typeface="Times New Roman"/>
              </a:rPr>
              <a:t>Computers</a:t>
            </a:r>
            <a:endParaRPr sz="2800" dirty="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  <a:spcBef>
                <a:spcPts val="1010"/>
              </a:spcBef>
              <a:tabLst>
                <a:tab pos="3508375" algn="l"/>
              </a:tabLst>
            </a:pPr>
            <a:r>
              <a:rPr sz="2400" b="1" dirty="0">
                <a:solidFill>
                  <a:srgbClr val="A42F0F"/>
                </a:solidFill>
                <a:latin typeface="Times New Roman"/>
                <a:cs typeface="Times New Roman"/>
              </a:rPr>
              <a:t>Faculty	: </a:t>
            </a:r>
            <a:r>
              <a:rPr lang="en-US" sz="2400" b="1" dirty="0" smtClean="0">
                <a:solidFill>
                  <a:srgbClr val="A42F0F"/>
                </a:solidFill>
                <a:latin typeface="Times New Roman"/>
                <a:cs typeface="Times New Roman"/>
              </a:rPr>
              <a:t>Prof. Apoorva K 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767" y="454190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1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96500" y="0"/>
            <a:ext cx="2095500" cy="63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408" y="0"/>
            <a:ext cx="3320796" cy="632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52" y="326897"/>
            <a:ext cx="2052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52525"/>
                </a:solidFill>
              </a:rPr>
              <a:t>Reference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11010265" cy="4923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6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10</a:t>
            </a:r>
            <a:endParaRPr sz="2000">
              <a:latin typeface="Gothic Uralic"/>
              <a:cs typeface="Gothic Uralic"/>
            </a:endParaRPr>
          </a:p>
          <a:p>
            <a:pPr marL="1025525" indent="-342900">
              <a:lnSpc>
                <a:spcPts val="2020"/>
              </a:lnSpc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spc="-120" dirty="0">
                <a:solidFill>
                  <a:srgbClr val="404040"/>
                </a:solidFill>
                <a:latin typeface="Times New Roman"/>
                <a:cs typeface="Times New Roman"/>
              </a:rPr>
              <a:t>V.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Carl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Hamacher,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Z.G(2002),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Organization,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India:</a:t>
            </a:r>
            <a:r>
              <a:rPr sz="1800" spc="-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McGraw-hill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39"/>
              </a:spcBef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Anita Goel and Ajay Mittal (2013),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Fundamentals and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Programming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Pearson Education,</a:t>
            </a:r>
            <a:r>
              <a:rPr sz="18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Inc.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45"/>
              </a:spcBef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Stallings. W (2010),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Organization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Architecture,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New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Jersy: Pearson Education,</a:t>
            </a:r>
            <a:r>
              <a:rPr sz="1800" spc="-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Inc.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60"/>
              </a:spcBef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spc="-120" dirty="0">
                <a:solidFill>
                  <a:srgbClr val="404040"/>
                </a:solidFill>
                <a:latin typeface="Times New Roman"/>
                <a:cs typeface="Times New Roman"/>
              </a:rPr>
              <a:t>V.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Rajaraman(2010), Fundamentals of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5th Edition, India:Prentice</a:t>
            </a:r>
            <a:r>
              <a:rPr sz="1800" spc="-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Hall.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39"/>
              </a:spcBef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Chaudhari,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P.P(2009),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Organisation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Design,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3rd Edition, India: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PHI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Learning.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50"/>
              </a:spcBef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Alexis Leon: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 everyone.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Vikas,</a:t>
            </a:r>
            <a:r>
              <a:rPr sz="1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UBS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55"/>
              </a:spcBef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Anil Madaan : Illustrated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Encyclopedia. Dreamland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Pub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45"/>
              </a:spcBef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Sinha.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Fundamentals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BPB Pub.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45"/>
              </a:spcBef>
              <a:buClr>
                <a:srgbClr val="A42F0F"/>
              </a:buClr>
              <a:buAutoNum type="arabicPeriod"/>
              <a:tabLst>
                <a:tab pos="1024890" algn="l"/>
                <a:tab pos="10255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Thomas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A. Powell, HTML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&amp;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CSS: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Reference, Fifth</a:t>
            </a:r>
            <a:r>
              <a:rPr sz="1800" spc="-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Edition</a:t>
            </a:r>
            <a:endParaRPr sz="1800">
              <a:latin typeface="Times New Roman"/>
              <a:cs typeface="Times New Roman"/>
            </a:endParaRPr>
          </a:p>
          <a:p>
            <a:pPr marL="1025525" indent="-342900">
              <a:lnSpc>
                <a:spcPct val="100000"/>
              </a:lnSpc>
              <a:spcBef>
                <a:spcPts val="1655"/>
              </a:spcBef>
              <a:buClr>
                <a:srgbClr val="A42F0F"/>
              </a:buClr>
              <a:buAutoNum type="arabicPeriod"/>
              <a:tabLst>
                <a:tab pos="102552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Michael Price and Mike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Mc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Grath,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Office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2016 In Easy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11054079" cy="4924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52525"/>
                </a:solidFill>
              </a:rPr>
              <a:t>INTERESTING FACTS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191000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4241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</a:rPr>
              <a:t>What is a Computer</a:t>
            </a:r>
            <a:r>
              <a:rPr spc="-9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2769" y="1462913"/>
            <a:ext cx="9086215" cy="4538422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1390"/>
              </a:spcBef>
            </a:pPr>
            <a:r>
              <a:rPr sz="2400" b="1" spc="-5" dirty="0">
                <a:solidFill>
                  <a:srgbClr val="252525"/>
                </a:solidFill>
                <a:latin typeface="Gothic Uralic"/>
                <a:cs typeface="Gothic Uralic"/>
              </a:rPr>
              <a:t>Definitions</a:t>
            </a:r>
            <a:r>
              <a:rPr sz="2400" b="1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Gothic Uralic"/>
                <a:cs typeface="Gothic Uralic"/>
              </a:rPr>
              <a:t>:</a:t>
            </a:r>
            <a:endParaRPr sz="2400" dirty="0">
              <a:latin typeface="Gothic Uralic"/>
              <a:cs typeface="Gothic Uralic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290"/>
              </a:spcBef>
              <a:buClr>
                <a:srgbClr val="A42F0F"/>
              </a:buClr>
              <a:buFont typeface="Arial" pitchFamily="34" charset="0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term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derived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from the word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, which </a:t>
            </a:r>
            <a:r>
              <a:rPr sz="2400" spc="-150" dirty="0">
                <a:solidFill>
                  <a:srgbClr val="333333"/>
                </a:solidFill>
                <a:latin typeface="Times New Roman"/>
                <a:cs typeface="Times New Roman"/>
              </a:rPr>
              <a:t>means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 smtClean="0">
                <a:solidFill>
                  <a:srgbClr val="333333"/>
                </a:solidFill>
                <a:latin typeface="Times New Roman"/>
                <a:cs typeface="Times New Roman"/>
              </a:rPr>
              <a:t>calculate.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290"/>
              </a:spcBef>
              <a:buClr>
                <a:srgbClr val="A42F0F"/>
              </a:buClr>
              <a:buFont typeface="Arial" pitchFamily="34" charset="0"/>
              <a:buChar char="•"/>
              <a:tabLst>
                <a:tab pos="35560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literal </a:t>
            </a:r>
            <a:r>
              <a:rPr sz="2400" spc="-5" dirty="0">
                <a:latin typeface="Times New Roman"/>
                <a:cs typeface="Times New Roman"/>
              </a:rPr>
              <a:t>meaning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is a device that can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calculate.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290"/>
              </a:spcBef>
              <a:buClr>
                <a:srgbClr val="A42F0F"/>
              </a:buClr>
              <a:buFont typeface="Arial" pitchFamily="34" charset="0"/>
              <a:buChar char="•"/>
              <a:tabLst>
                <a:tab pos="355600" algn="l"/>
              </a:tabLst>
            </a:pPr>
            <a:r>
              <a:rPr sz="2400" spc="-5" dirty="0" smtClean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spc="-5" dirty="0">
                <a:latin typeface="Times New Roman"/>
                <a:cs typeface="Times New Roman"/>
              </a:rPr>
              <a:t>electronic device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receives input, </a:t>
            </a:r>
            <a:r>
              <a:rPr sz="2400" dirty="0">
                <a:latin typeface="Times New Roman"/>
                <a:cs typeface="Times New Roman"/>
              </a:rPr>
              <a:t>stores </a:t>
            </a:r>
            <a:r>
              <a:rPr sz="2400" spc="-350" dirty="0">
                <a:latin typeface="Times New Roman"/>
                <a:cs typeface="Times New Roman"/>
              </a:rPr>
              <a:t>or  </a:t>
            </a:r>
            <a:r>
              <a:rPr sz="2400" dirty="0">
                <a:latin typeface="Times New Roman"/>
                <a:cs typeface="Times New Roman"/>
              </a:rPr>
              <a:t>processes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input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user instructions and provides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5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desired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format.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290"/>
              </a:spcBef>
              <a:buClr>
                <a:srgbClr val="A42F0F"/>
              </a:buClr>
              <a:buFont typeface="Arial" pitchFamily="34" charset="0"/>
              <a:buChar char="•"/>
              <a:tabLst>
                <a:tab pos="355600" algn="l"/>
              </a:tabLst>
            </a:pPr>
            <a:r>
              <a:rPr sz="24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is an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electronic device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performs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diverse 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operations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help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instructions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 order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to achieve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desired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results.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11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6234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</a:rPr>
              <a:t>General features of a</a:t>
            </a:r>
            <a:r>
              <a:rPr spc="-7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564" y="3636390"/>
            <a:ext cx="10358755" cy="249940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15875" indent="-342900">
              <a:lnSpc>
                <a:spcPts val="2380"/>
              </a:lnSpc>
              <a:spcBef>
                <a:spcPts val="390"/>
              </a:spcBef>
              <a:buClr>
                <a:srgbClr val="A42F0F"/>
              </a:buClr>
              <a:buFont typeface="Arial" pitchFamily="34" charset="0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Computer input is called </a:t>
            </a:r>
            <a:r>
              <a:rPr sz="2200" b="1" spc="-5" dirty="0">
                <a:latin typeface="Times New Roman"/>
                <a:cs typeface="Times New Roman"/>
              </a:rPr>
              <a:t>data </a:t>
            </a:r>
            <a:r>
              <a:rPr sz="2200" spc="-5" dirty="0">
                <a:latin typeface="Times New Roman"/>
                <a:cs typeface="Times New Roman"/>
              </a:rPr>
              <a:t>and the output obtained after processing it, based on </a:t>
            </a:r>
            <a:r>
              <a:rPr sz="2200" spc="-110" dirty="0">
                <a:latin typeface="Times New Roman"/>
                <a:cs typeface="Times New Roman"/>
              </a:rPr>
              <a:t>user’s  </a:t>
            </a:r>
            <a:r>
              <a:rPr sz="2200" spc="-5" dirty="0">
                <a:latin typeface="Times New Roman"/>
                <a:cs typeface="Times New Roman"/>
              </a:rPr>
              <a:t>instructions is called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information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endParaRPr lang="en-US" sz="2200" dirty="0">
              <a:latin typeface="Times New Roman"/>
              <a:cs typeface="Times New Roman"/>
            </a:endParaRPr>
          </a:p>
          <a:p>
            <a:pPr marL="355600" marR="15875" indent="-342900">
              <a:lnSpc>
                <a:spcPts val="2380"/>
              </a:lnSpc>
              <a:spcBef>
                <a:spcPts val="390"/>
              </a:spcBef>
              <a:buClr>
                <a:srgbClr val="A42F0F"/>
              </a:buClr>
              <a:buFont typeface="Arial" pitchFamily="34" charset="0"/>
              <a:buChar char="•"/>
              <a:tabLst>
                <a:tab pos="355600" algn="l"/>
              </a:tabLst>
            </a:pPr>
            <a:r>
              <a:rPr sz="2200" spc="-5" dirty="0" smtClean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processes that 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applied to data are of two </a:t>
            </a:r>
            <a:r>
              <a:rPr sz="2200" dirty="0">
                <a:latin typeface="Times New Roman"/>
                <a:cs typeface="Times New Roman"/>
              </a:rPr>
              <a:t>types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−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380"/>
              </a:lnSpc>
              <a:spcBef>
                <a:spcPts val="1040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Arithmetic operations </a:t>
            </a:r>
            <a:r>
              <a:rPr sz="2200" spc="-5" dirty="0">
                <a:latin typeface="Times New Roman"/>
                <a:cs typeface="Times New Roman"/>
              </a:rPr>
              <a:t>− Examples include calculations like addition, subtraction,  differentials, square root,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510"/>
              </a:lnSpc>
              <a:spcBef>
                <a:spcPts val="690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Logical operations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− Examples include comparison operations like greater than,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than, equal to, opposite,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0904" y="1722120"/>
            <a:ext cx="6531864" cy="161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12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249" y="751077"/>
            <a:ext cx="118364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000000"/>
                </a:solidFill>
              </a:rPr>
              <a:t>Con</a:t>
            </a:r>
            <a:r>
              <a:rPr sz="3500" spc="5" dirty="0">
                <a:solidFill>
                  <a:srgbClr val="000000"/>
                </a:solidFill>
              </a:rPr>
              <a:t>t</a:t>
            </a:r>
            <a:r>
              <a:rPr sz="3500" dirty="0">
                <a:solidFill>
                  <a:srgbClr val="000000"/>
                </a:solidFill>
              </a:rPr>
              <a:t>.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717905" y="1290574"/>
            <a:ext cx="11271885" cy="54013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basic parts of a computer are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</a:p>
          <a:p>
            <a:pPr marL="355600" indent="-34353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Input Unit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5" dirty="0">
                <a:latin typeface="Arial"/>
                <a:cs typeface="Arial"/>
              </a:rPr>
              <a:t>Devices like </a:t>
            </a:r>
            <a:r>
              <a:rPr sz="1800" spc="-10" dirty="0">
                <a:latin typeface="Arial"/>
                <a:cs typeface="Arial"/>
              </a:rPr>
              <a:t>keyboard </a:t>
            </a:r>
            <a:r>
              <a:rPr sz="1800" spc="-5" dirty="0">
                <a:latin typeface="Arial"/>
                <a:cs typeface="Arial"/>
              </a:rPr>
              <a:t>and mouse that are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input data and instructions </a:t>
            </a:r>
            <a:r>
              <a:rPr sz="1800" dirty="0">
                <a:latin typeface="Arial"/>
                <a:cs typeface="Arial"/>
              </a:rPr>
              <a:t>to the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computer</a:t>
            </a:r>
            <a:endParaRPr sz="1800" dirty="0">
              <a:latin typeface="Arial"/>
              <a:cs typeface="Arial"/>
            </a:endParaRPr>
          </a:p>
          <a:p>
            <a:pPr marL="355600" indent="-343535">
              <a:lnSpc>
                <a:spcPts val="2055"/>
              </a:lnSpc>
              <a:spcBef>
                <a:spcPts val="780"/>
              </a:spcBef>
              <a:buClr>
                <a:srgbClr val="A42F0F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Unit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like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printer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visual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display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latin typeface="Arial"/>
                <a:cs typeface="Arial"/>
              </a:rPr>
              <a:t>desired</a:t>
            </a:r>
            <a:r>
              <a:rPr sz="1800" dirty="0">
                <a:latin typeface="Arial"/>
                <a:cs typeface="Arial"/>
              </a:rPr>
              <a:t> format</a:t>
            </a:r>
          </a:p>
          <a:p>
            <a:pPr marL="355600" marR="8255" indent="-343535">
              <a:lnSpc>
                <a:spcPts val="1939"/>
              </a:lnSpc>
              <a:spcBef>
                <a:spcPts val="1040"/>
              </a:spcBef>
              <a:buClr>
                <a:srgbClr val="A42F0F"/>
              </a:buClr>
              <a:buAutoNum type="arabicPeriod" startAt="3"/>
              <a:tabLst>
                <a:tab pos="355600" algn="l"/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Control </a:t>
            </a:r>
            <a:r>
              <a:rPr sz="1800" b="1" spc="-5" dirty="0">
                <a:latin typeface="Arial"/>
                <a:cs typeface="Arial"/>
              </a:rPr>
              <a:t>Unit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5" dirty="0">
                <a:latin typeface="Arial"/>
                <a:cs typeface="Arial"/>
              </a:rPr>
              <a:t>Controls 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functions of the </a:t>
            </a:r>
            <a:r>
              <a:rPr sz="1800" spc="-15" dirty="0">
                <a:latin typeface="Arial"/>
                <a:cs typeface="Arial"/>
              </a:rPr>
              <a:t>computer. </a:t>
            </a:r>
            <a:r>
              <a:rPr sz="1800" spc="-5" dirty="0">
                <a:latin typeface="Arial"/>
                <a:cs typeface="Arial"/>
              </a:rPr>
              <a:t>All devices or parts of computer interact through  the control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unit.</a:t>
            </a:r>
            <a:endParaRPr sz="1800" dirty="0">
              <a:latin typeface="Arial"/>
              <a:cs typeface="Arial"/>
            </a:endParaRPr>
          </a:p>
          <a:p>
            <a:pPr marL="355600" indent="-343535">
              <a:lnSpc>
                <a:spcPts val="2050"/>
              </a:lnSpc>
              <a:spcBef>
                <a:spcPts val="755"/>
              </a:spcBef>
              <a:buClr>
                <a:srgbClr val="A42F0F"/>
              </a:buClr>
              <a:buAutoNum type="arabicPeriod" startAt="3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Arial"/>
                <a:cs typeface="Arial"/>
              </a:rPr>
              <a:t>Arithmetic </a:t>
            </a:r>
            <a:r>
              <a:rPr sz="1800" b="1" dirty="0">
                <a:latin typeface="Arial"/>
                <a:cs typeface="Arial"/>
              </a:rPr>
              <a:t>Logic Unit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5" dirty="0">
                <a:latin typeface="Arial"/>
                <a:cs typeface="Arial"/>
              </a:rPr>
              <a:t>This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brain 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computer </a:t>
            </a:r>
            <a:r>
              <a:rPr sz="1800" spc="-10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all arithmetic operations and logical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</a:pPr>
            <a:r>
              <a:rPr sz="1800" spc="-10" dirty="0">
                <a:latin typeface="Arial"/>
                <a:cs typeface="Arial"/>
              </a:rPr>
              <a:t>operations </a:t>
            </a:r>
            <a:r>
              <a:rPr sz="1800" dirty="0">
                <a:latin typeface="Arial"/>
                <a:cs typeface="Arial"/>
              </a:rPr>
              <a:t>take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place.</a:t>
            </a:r>
            <a:endParaRPr sz="1800" dirty="0">
              <a:latin typeface="Arial"/>
              <a:cs typeface="Arial"/>
            </a:endParaRPr>
          </a:p>
          <a:p>
            <a:pPr marL="355600" marR="5715" indent="-343535" algn="just">
              <a:lnSpc>
                <a:spcPts val="1939"/>
              </a:lnSpc>
              <a:spcBef>
                <a:spcPts val="1030"/>
              </a:spcBef>
              <a:buClr>
                <a:srgbClr val="A42F0F"/>
              </a:buClr>
              <a:buAutoNum type="arabicPeriod" startAt="5"/>
              <a:tabLst>
                <a:tab pos="356235" algn="l"/>
              </a:tabLst>
            </a:pPr>
            <a:r>
              <a:rPr sz="1800" b="1" spc="-5" dirty="0" smtClean="0">
                <a:latin typeface="Arial"/>
                <a:cs typeface="Arial"/>
              </a:rPr>
              <a:t>Memory</a:t>
            </a:r>
            <a:r>
              <a:rPr lang="en-US" sz="1800" b="1" spc="-5" dirty="0" smtClean="0">
                <a:latin typeface="Arial"/>
                <a:cs typeface="Arial"/>
              </a:rPr>
              <a:t> (Storage)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 </a:t>
            </a:r>
            <a:r>
              <a:rPr sz="1800" spc="-5" dirty="0">
                <a:latin typeface="Arial"/>
                <a:cs typeface="Arial"/>
              </a:rPr>
              <a:t>All input data, instructions and data interim to the processes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-5" dirty="0">
                <a:latin typeface="Arial"/>
                <a:cs typeface="Arial"/>
              </a:rPr>
              <a:t>stored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25" dirty="0">
                <a:latin typeface="Arial"/>
                <a:cs typeface="Arial"/>
              </a:rPr>
              <a:t>memory. </a:t>
            </a:r>
            <a:r>
              <a:rPr sz="1800" dirty="0">
                <a:latin typeface="Arial"/>
                <a:cs typeface="Arial"/>
              </a:rPr>
              <a:t>Memory  </a:t>
            </a:r>
            <a:r>
              <a:rPr sz="1800" spc="-5" dirty="0">
                <a:latin typeface="Arial"/>
                <a:cs typeface="Arial"/>
              </a:rPr>
              <a:t>is of </a:t>
            </a:r>
            <a:r>
              <a:rPr sz="1800" spc="-10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types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b="1" dirty="0">
                <a:latin typeface="Arial"/>
                <a:cs typeface="Arial"/>
              </a:rPr>
              <a:t>primary </a:t>
            </a:r>
            <a:r>
              <a:rPr sz="1800" b="1" spc="-5" dirty="0"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secondary memory</a:t>
            </a:r>
            <a:r>
              <a:rPr sz="1800" spc="-5" dirty="0">
                <a:latin typeface="Arial"/>
                <a:cs typeface="Arial"/>
              </a:rPr>
              <a:t>. Primary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resides within </a:t>
            </a:r>
            <a:r>
              <a:rPr sz="1800" dirty="0">
                <a:latin typeface="Arial"/>
                <a:cs typeface="Arial"/>
              </a:rPr>
              <a:t>the CPU  </a:t>
            </a:r>
            <a:r>
              <a:rPr sz="1800" spc="-10" dirty="0">
                <a:latin typeface="Arial"/>
                <a:cs typeface="Arial"/>
              </a:rPr>
              <a:t>whereas </a:t>
            </a:r>
            <a:r>
              <a:rPr sz="1800" spc="-5" dirty="0">
                <a:latin typeface="Arial"/>
                <a:cs typeface="Arial"/>
              </a:rPr>
              <a:t>secondary </a:t>
            </a:r>
            <a:r>
              <a:rPr sz="1800" dirty="0">
                <a:latin typeface="Arial"/>
                <a:cs typeface="Arial"/>
              </a:rPr>
              <a:t>memory </a:t>
            </a:r>
            <a:r>
              <a:rPr sz="1800" spc="-5" dirty="0">
                <a:latin typeface="Arial"/>
                <a:cs typeface="Arial"/>
              </a:rPr>
              <a:t>is external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it.</a:t>
            </a: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•"/>
              <a:tabLst>
                <a:tab pos="356235" algn="l"/>
              </a:tabLst>
            </a:pPr>
            <a:r>
              <a:rPr sz="1800" b="1" spc="-5" dirty="0">
                <a:latin typeface="Arial"/>
                <a:cs typeface="Arial"/>
              </a:rPr>
              <a:t>Central Processing Unit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CPU)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Control unit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arithmetic logic unit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 dirty="0">
              <a:latin typeface="Arial"/>
              <a:cs typeface="Arial"/>
            </a:endParaRPr>
          </a:p>
          <a:p>
            <a:pPr marL="355600" marR="5080" indent="-343535" algn="just">
              <a:lnSpc>
                <a:spcPts val="1939"/>
              </a:lnSpc>
              <a:spcBef>
                <a:spcPts val="1030"/>
              </a:spcBef>
              <a:buClr>
                <a:srgbClr val="A42F0F"/>
              </a:buClr>
              <a:buFont typeface="Arial"/>
              <a:buChar char="•"/>
              <a:tabLst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Hardware </a:t>
            </a:r>
            <a:r>
              <a:rPr sz="1800" b="1" spc="-5" dirty="0">
                <a:latin typeface="Arial"/>
                <a:cs typeface="Arial"/>
              </a:rPr>
              <a:t>components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devices like keyboard, mouse, </a:t>
            </a:r>
            <a:r>
              <a:rPr sz="1800" spc="-15" dirty="0">
                <a:latin typeface="Arial"/>
                <a:cs typeface="Arial"/>
              </a:rPr>
              <a:t>printer, </a:t>
            </a:r>
            <a:r>
              <a:rPr sz="1800" spc="-5" dirty="0">
                <a:latin typeface="Arial"/>
                <a:cs typeface="Arial"/>
              </a:rPr>
              <a:t>etc. that </a:t>
            </a:r>
            <a:r>
              <a:rPr sz="1800" spc="-1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see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touch are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of a  </a:t>
            </a:r>
            <a:r>
              <a:rPr sz="1800" spc="-15" dirty="0">
                <a:latin typeface="Arial"/>
                <a:cs typeface="Arial"/>
              </a:rPr>
              <a:t>computer.</a:t>
            </a:r>
            <a:endParaRPr sz="1800" dirty="0">
              <a:latin typeface="Arial"/>
              <a:cs typeface="Arial"/>
            </a:endParaRPr>
          </a:p>
          <a:p>
            <a:pPr marL="355600" marR="8255" indent="-343535" algn="just">
              <a:lnSpc>
                <a:spcPts val="1939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•"/>
              <a:tabLst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Software </a:t>
            </a:r>
            <a:r>
              <a:rPr sz="1800" b="1" spc="-5" dirty="0">
                <a:latin typeface="Arial"/>
                <a:cs typeface="Arial"/>
              </a:rPr>
              <a:t>components </a:t>
            </a:r>
            <a:r>
              <a:rPr sz="1800" b="1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The set of instructions or </a:t>
            </a:r>
            <a:r>
              <a:rPr sz="1800" dirty="0">
                <a:latin typeface="Arial"/>
                <a:cs typeface="Arial"/>
              </a:rPr>
              <a:t>programs </a:t>
            </a:r>
            <a:r>
              <a:rPr sz="1800" spc="-5" dirty="0">
                <a:latin typeface="Arial"/>
                <a:cs typeface="Arial"/>
              </a:rPr>
              <a:t>that make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computer function using </a:t>
            </a:r>
            <a:r>
              <a:rPr sz="1800" dirty="0">
                <a:latin typeface="Arial"/>
                <a:cs typeface="Arial"/>
              </a:rPr>
              <a:t>these  </a:t>
            </a:r>
            <a:r>
              <a:rPr sz="1800" spc="-10" dirty="0">
                <a:latin typeface="Arial"/>
                <a:cs typeface="Arial"/>
              </a:rPr>
              <a:t>hardware </a:t>
            </a:r>
            <a:r>
              <a:rPr sz="1800" spc="-5" dirty="0">
                <a:latin typeface="Arial"/>
                <a:cs typeface="Arial"/>
              </a:rPr>
              <a:t>parts. </a:t>
            </a: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cannot see or touch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software.</a:t>
            </a:r>
            <a:endParaRPr sz="1800" dirty="0">
              <a:latin typeface="Arial"/>
              <a:cs typeface="Arial"/>
            </a:endParaRPr>
          </a:p>
          <a:p>
            <a:pPr marL="2007235">
              <a:lnSpc>
                <a:spcPct val="100000"/>
              </a:lnSpc>
              <a:spcBef>
                <a:spcPts val="1125"/>
              </a:spcBef>
            </a:pPr>
            <a:r>
              <a:rPr sz="900" dirty="0">
                <a:solidFill>
                  <a:srgbClr val="888888"/>
                </a:solidFill>
                <a:latin typeface="Gothic Uralic"/>
                <a:cs typeface="Gothic Uralic"/>
              </a:rPr>
              <a:t>Jain </a:t>
            </a:r>
            <a:r>
              <a:rPr sz="900" spc="-10" dirty="0">
                <a:solidFill>
                  <a:srgbClr val="888888"/>
                </a:solidFill>
                <a:latin typeface="Gothic Uralic"/>
                <a:cs typeface="Gothic Uralic"/>
              </a:rPr>
              <a:t>(Deemed-to-be </a:t>
            </a: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University), Department of</a:t>
            </a:r>
            <a:r>
              <a:rPr sz="900" spc="65" dirty="0">
                <a:solidFill>
                  <a:srgbClr val="888888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BCA</a:t>
            </a:r>
            <a:endParaRPr sz="9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13</a:t>
            </a:r>
            <a:endParaRPr sz="2000">
              <a:latin typeface="Gothic Uralic"/>
              <a:cs typeface="Gothic Ur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0"/>
            <a:ext cx="42005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835" y="390220"/>
            <a:ext cx="5551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52525"/>
                </a:solidFill>
              </a:rPr>
              <a:t>Characteristics </a:t>
            </a:r>
            <a:r>
              <a:rPr dirty="0">
                <a:solidFill>
                  <a:srgbClr val="252525"/>
                </a:solidFill>
              </a:rPr>
              <a:t>of</a:t>
            </a:r>
            <a:r>
              <a:rPr spc="-2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016" y="6589572"/>
            <a:ext cx="2901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Gothic Uralic"/>
                <a:cs typeface="Gothic Uralic"/>
              </a:rPr>
              <a:t>Jain </a:t>
            </a:r>
            <a:r>
              <a:rPr sz="900" spc="-10" dirty="0">
                <a:solidFill>
                  <a:srgbClr val="888888"/>
                </a:solidFill>
                <a:latin typeface="Gothic Uralic"/>
                <a:cs typeface="Gothic Uralic"/>
              </a:rPr>
              <a:t>(Deemed-to-be </a:t>
            </a: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University), Department of</a:t>
            </a:r>
            <a:r>
              <a:rPr sz="900" spc="70" dirty="0">
                <a:solidFill>
                  <a:srgbClr val="888888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BCA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40257"/>
            <a:ext cx="11115675" cy="51752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14</a:t>
            </a:r>
            <a:endParaRPr sz="2000" dirty="0">
              <a:latin typeface="Gothic Uralic"/>
              <a:cs typeface="Gothic Uralic"/>
            </a:endParaRPr>
          </a:p>
          <a:p>
            <a:pPr marL="433070" indent="-344170" algn="just">
              <a:lnSpc>
                <a:spcPct val="100000"/>
              </a:lnSpc>
              <a:spcBef>
                <a:spcPts val="470"/>
              </a:spcBef>
              <a:buClr>
                <a:srgbClr val="A42F0F"/>
              </a:buClr>
              <a:buFont typeface="Arial"/>
              <a:buChar char=""/>
              <a:tabLst>
                <a:tab pos="433705" algn="l"/>
              </a:tabLst>
            </a:pPr>
            <a:r>
              <a:rPr sz="2000" b="1" dirty="0">
                <a:latin typeface="Times New Roman"/>
                <a:cs typeface="Times New Roman"/>
              </a:rPr>
              <a:t>Speed </a:t>
            </a:r>
            <a:r>
              <a:rPr sz="2000" dirty="0">
                <a:latin typeface="Times New Roman"/>
                <a:cs typeface="Times New Roman"/>
              </a:rPr>
              <a:t>− A </a:t>
            </a:r>
            <a:r>
              <a:rPr sz="2000" spc="-5" dirty="0">
                <a:latin typeface="Times New Roman"/>
                <a:cs typeface="Times New Roman"/>
              </a:rPr>
              <a:t>computer can </a:t>
            </a:r>
            <a:r>
              <a:rPr sz="2000" dirty="0">
                <a:latin typeface="Times New Roman"/>
                <a:cs typeface="Times New Roman"/>
              </a:rPr>
              <a:t>carry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3-4 </a:t>
            </a:r>
            <a:r>
              <a:rPr sz="2000" spc="-5" dirty="0">
                <a:latin typeface="Times New Roman"/>
                <a:cs typeface="Times New Roman"/>
              </a:rPr>
              <a:t>million instructions</a:t>
            </a:r>
            <a:r>
              <a:rPr sz="2000" spc="-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 second.</a:t>
            </a:r>
          </a:p>
          <a:p>
            <a:pPr marL="433070" marR="5715" indent="-343535" algn="just">
              <a:lnSpc>
                <a:spcPct val="8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433705" algn="l"/>
              </a:tabLst>
            </a:pPr>
            <a:r>
              <a:rPr sz="2000" b="1" dirty="0">
                <a:latin typeface="Times New Roman"/>
                <a:cs typeface="Times New Roman"/>
              </a:rPr>
              <a:t>Accuracy </a:t>
            </a:r>
            <a:r>
              <a:rPr sz="2000" dirty="0">
                <a:latin typeface="Times New Roman"/>
                <a:cs typeface="Times New Roman"/>
              </a:rPr>
              <a:t>− </a:t>
            </a:r>
            <a:r>
              <a:rPr sz="2000" spc="-5" dirty="0">
                <a:latin typeface="Times New Roman"/>
                <a:cs typeface="Times New Roman"/>
              </a:rPr>
              <a:t>Computers exhibit </a:t>
            </a:r>
            <a:r>
              <a:rPr sz="2000" dirty="0">
                <a:latin typeface="Times New Roman"/>
                <a:cs typeface="Times New Roman"/>
              </a:rPr>
              <a:t>a very </a:t>
            </a:r>
            <a:r>
              <a:rPr sz="2000" spc="-5" dirty="0">
                <a:latin typeface="Times New Roman"/>
                <a:cs typeface="Times New Roman"/>
              </a:rPr>
              <a:t>high degree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accuracy. </a:t>
            </a:r>
            <a:r>
              <a:rPr sz="2000" dirty="0">
                <a:latin typeface="Times New Roman"/>
                <a:cs typeface="Times New Roman"/>
              </a:rPr>
              <a:t>Errors </a:t>
            </a:r>
            <a:r>
              <a:rPr sz="2000" spc="-5" dirty="0">
                <a:latin typeface="Times New Roman"/>
                <a:cs typeface="Times New Roman"/>
              </a:rPr>
              <a:t>that may occur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usually due </a:t>
            </a:r>
            <a:r>
              <a:rPr sz="2000" spc="-27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inaccurate data, </a:t>
            </a:r>
            <a:r>
              <a:rPr sz="2000" dirty="0">
                <a:latin typeface="Times New Roman"/>
                <a:cs typeface="Times New Roman"/>
              </a:rPr>
              <a:t>wrong </a:t>
            </a:r>
            <a:r>
              <a:rPr sz="2000" spc="-5" dirty="0">
                <a:latin typeface="Times New Roman"/>
                <a:cs typeface="Times New Roman"/>
              </a:rPr>
              <a:t>instructions or </a:t>
            </a:r>
            <a:r>
              <a:rPr sz="2000" dirty="0">
                <a:latin typeface="Times New Roman"/>
                <a:cs typeface="Times New Roman"/>
              </a:rPr>
              <a:t>bug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chips 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level of accuracy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depends on the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instructions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type of machines being used. Occurrence of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wrong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result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due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faulty instructions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for data processing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known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GIGO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Garbage In Garbage</a:t>
            </a:r>
            <a:r>
              <a:rPr sz="2000" b="1" spc="-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Out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).</a:t>
            </a:r>
            <a:endParaRPr sz="2000" dirty="0">
              <a:latin typeface="Times New Roman"/>
              <a:cs typeface="Times New Roman"/>
            </a:endParaRPr>
          </a:p>
          <a:p>
            <a:pPr marL="433070" indent="-344170" algn="just">
              <a:lnSpc>
                <a:spcPts val="2160"/>
              </a:lnSpc>
              <a:spcBef>
                <a:spcPts val="525"/>
              </a:spcBef>
              <a:buClr>
                <a:srgbClr val="A42F0F"/>
              </a:buClr>
              <a:buFont typeface="Arial"/>
              <a:buChar char=""/>
              <a:tabLst>
                <a:tab pos="433705" algn="l"/>
              </a:tabLst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Reliability</a:t>
            </a:r>
            <a:r>
              <a:rPr sz="2000" b="1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sz="20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does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require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20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human</a:t>
            </a:r>
            <a:r>
              <a:rPr sz="20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intervention</a:t>
            </a: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between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operations.They</a:t>
            </a:r>
            <a:endParaRPr sz="2000" dirty="0">
              <a:latin typeface="Times New Roman"/>
              <a:cs typeface="Times New Roman"/>
            </a:endParaRPr>
          </a:p>
          <a:p>
            <a:pPr marL="433070" algn="just">
              <a:lnSpc>
                <a:spcPts val="2160"/>
              </a:lnSpc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built-in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diagnostic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capabilities,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which help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continuous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monitoring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the</a:t>
            </a:r>
            <a:r>
              <a:rPr sz="2000" spc="-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system.</a:t>
            </a:r>
            <a:endParaRPr sz="2000" dirty="0">
              <a:latin typeface="Times New Roman"/>
              <a:cs typeface="Times New Roman"/>
            </a:endParaRPr>
          </a:p>
          <a:p>
            <a:pPr marL="433070" marR="5080" indent="-343535" algn="just">
              <a:lnSpc>
                <a:spcPct val="8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433705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Versatility </a:t>
            </a:r>
            <a:r>
              <a:rPr sz="2000" dirty="0">
                <a:latin typeface="Times New Roman"/>
                <a:cs typeface="Times New Roman"/>
              </a:rPr>
              <a:t>− </a:t>
            </a:r>
            <a:r>
              <a:rPr sz="2000" spc="-5" dirty="0">
                <a:latin typeface="Times New Roman"/>
                <a:cs typeface="Times New Roman"/>
              </a:rPr>
              <a:t>Computers can carry </a:t>
            </a:r>
            <a:r>
              <a:rPr sz="2000" dirty="0">
                <a:latin typeface="Times New Roman"/>
                <a:cs typeface="Times New Roman"/>
              </a:rPr>
              <a:t>out a wide </a:t>
            </a:r>
            <a:r>
              <a:rPr sz="2000" spc="-5" dirty="0">
                <a:latin typeface="Times New Roman"/>
                <a:cs typeface="Times New Roman"/>
              </a:rPr>
              <a:t>range of work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data entry and ticket booking </a:t>
            </a:r>
            <a:r>
              <a:rPr sz="2000" spc="-27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complex </a:t>
            </a:r>
            <a:r>
              <a:rPr sz="2000" spc="-10" dirty="0">
                <a:latin typeface="Times New Roman"/>
                <a:cs typeface="Times New Roman"/>
              </a:rPr>
              <a:t>mathematical </a:t>
            </a:r>
            <a:r>
              <a:rPr sz="2000" spc="-5" dirty="0">
                <a:latin typeface="Times New Roman"/>
                <a:cs typeface="Times New Roman"/>
              </a:rPr>
              <a:t>calculations and continuous astronomical observations. If you can input the  </a:t>
            </a:r>
            <a:r>
              <a:rPr sz="2000" dirty="0">
                <a:latin typeface="Times New Roman"/>
                <a:cs typeface="Times New Roman"/>
              </a:rPr>
              <a:t>necessary data with correct </a:t>
            </a:r>
            <a:r>
              <a:rPr sz="2000" spc="-5" dirty="0">
                <a:latin typeface="Times New Roman"/>
                <a:cs typeface="Times New Roman"/>
              </a:rPr>
              <a:t>instructions, computer </a:t>
            </a:r>
            <a:r>
              <a:rPr sz="2000" dirty="0">
                <a:latin typeface="Times New Roman"/>
                <a:cs typeface="Times New Roman"/>
              </a:rPr>
              <a:t>will do the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processing.</a:t>
            </a:r>
          </a:p>
          <a:p>
            <a:pPr marL="433070" indent="-344170" algn="just">
              <a:lnSpc>
                <a:spcPts val="2160"/>
              </a:lnSpc>
              <a:spcBef>
                <a:spcPts val="515"/>
              </a:spcBef>
              <a:buClr>
                <a:srgbClr val="A42F0F"/>
              </a:buClr>
              <a:buFont typeface="Arial"/>
              <a:buChar char=""/>
              <a:tabLst>
                <a:tab pos="433705" algn="l"/>
              </a:tabLst>
            </a:pPr>
            <a:r>
              <a:rPr sz="2000" b="1" dirty="0">
                <a:latin typeface="Times New Roman"/>
                <a:cs typeface="Times New Roman"/>
              </a:rPr>
              <a:t>Storage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Capacity</a:t>
            </a:r>
            <a:r>
              <a:rPr sz="2000" b="1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fraction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cost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traditional</a:t>
            </a:r>
            <a:endParaRPr sz="2000" dirty="0">
              <a:latin typeface="Times New Roman"/>
              <a:cs typeface="Times New Roman"/>
            </a:endParaRPr>
          </a:p>
          <a:p>
            <a:pPr marL="433070" algn="just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storage of </a:t>
            </a:r>
            <a:r>
              <a:rPr sz="2000" spc="-5" dirty="0">
                <a:latin typeface="Times New Roman"/>
                <a:cs typeface="Times New Roman"/>
              </a:rPr>
              <a:t>files. </a:t>
            </a:r>
            <a:r>
              <a:rPr sz="2000" dirty="0">
                <a:latin typeface="Times New Roman"/>
                <a:cs typeface="Times New Roman"/>
              </a:rPr>
              <a:t>Also, data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safe from </a:t>
            </a:r>
            <a:r>
              <a:rPr sz="2000" spc="-5" dirty="0">
                <a:latin typeface="Times New Roman"/>
                <a:cs typeface="Times New Roman"/>
              </a:rPr>
              <a:t>normal </a:t>
            </a:r>
            <a:r>
              <a:rPr sz="2000" dirty="0">
                <a:latin typeface="Times New Roman"/>
                <a:cs typeface="Times New Roman"/>
              </a:rPr>
              <a:t>wear and </a:t>
            </a:r>
            <a:r>
              <a:rPr sz="2000" spc="-5" dirty="0">
                <a:latin typeface="Times New Roman"/>
                <a:cs typeface="Times New Roman"/>
              </a:rPr>
              <a:t>tear </a:t>
            </a:r>
            <a:r>
              <a:rPr sz="2000" dirty="0">
                <a:latin typeface="Times New Roman"/>
                <a:cs typeface="Times New Roman"/>
              </a:rPr>
              <a:t>associated with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paper.</a:t>
            </a:r>
            <a:endParaRPr sz="2000" dirty="0">
              <a:latin typeface="Times New Roman"/>
              <a:cs typeface="Times New Roman"/>
            </a:endParaRPr>
          </a:p>
          <a:p>
            <a:pPr marL="433070" marR="5715" indent="-343535" algn="just">
              <a:lnSpc>
                <a:spcPct val="8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433705" algn="l"/>
              </a:tabLst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Resource Sharing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: Computers have the capability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connect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with each other and share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devices 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,data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etc. among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group.</a:t>
            </a:r>
            <a:endParaRPr sz="2000" dirty="0">
              <a:latin typeface="Times New Roman"/>
              <a:cs typeface="Times New Roman"/>
            </a:endParaRPr>
          </a:p>
          <a:p>
            <a:pPr marL="433070" marR="7620" indent="-343535" algn="just">
              <a:lnSpc>
                <a:spcPct val="8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433705" algn="l"/>
              </a:tabLst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Diligence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Computer,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being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machine, does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suffer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human traits of tiredness and lack </a:t>
            </a:r>
            <a:r>
              <a:rPr sz="2000" spc="-280" dirty="0">
                <a:solidFill>
                  <a:srgbClr val="333333"/>
                </a:solidFill>
                <a:latin typeface="Times New Roman"/>
                <a:cs typeface="Times New Roman"/>
              </a:rPr>
              <a:t>of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concentration.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6185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</a:rPr>
              <a:t>Advantages of </a:t>
            </a:r>
            <a:r>
              <a:rPr spc="-5" dirty="0">
                <a:solidFill>
                  <a:srgbClr val="252525"/>
                </a:solidFill>
              </a:rPr>
              <a:t>Using</a:t>
            </a:r>
            <a:r>
              <a:rPr spc="-5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Computer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0094"/>
            <a:ext cx="8758555" cy="33483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Computers </a:t>
            </a:r>
            <a:r>
              <a:rPr sz="2400" dirty="0">
                <a:latin typeface="Times New Roman"/>
                <a:cs typeface="Times New Roman"/>
              </a:rPr>
              <a:t>can do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task </a:t>
            </a:r>
            <a:r>
              <a:rPr sz="2400" spc="-5" dirty="0">
                <a:latin typeface="Times New Roman"/>
                <a:cs typeface="Times New Roman"/>
              </a:rPr>
              <a:t>repetitively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accuracy.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Can store vast </a:t>
            </a:r>
            <a:r>
              <a:rPr sz="2400" spc="-5" dirty="0">
                <a:latin typeface="Times New Roman"/>
                <a:cs typeface="Times New Roman"/>
              </a:rPr>
              <a:t>amounts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and reduce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waste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Helps sort, </a:t>
            </a:r>
            <a:r>
              <a:rPr sz="2400" spc="-5" dirty="0">
                <a:latin typeface="Times New Roman"/>
                <a:cs typeface="Times New Roman"/>
              </a:rPr>
              <a:t>organize, </a:t>
            </a:r>
            <a:r>
              <a:rPr sz="2400" dirty="0">
                <a:latin typeface="Times New Roman"/>
                <a:cs typeface="Times New Roman"/>
              </a:rPr>
              <a:t>and search through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Keeps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</a:t>
            </a: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Save</a:t>
            </a:r>
            <a:r>
              <a:rPr sz="2400" spc="-5" dirty="0">
                <a:latin typeface="Times New Roman"/>
                <a:cs typeface="Times New Roman"/>
              </a:rPr>
              <a:t> time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Computers can take up </a:t>
            </a:r>
            <a:r>
              <a:rPr sz="2400" dirty="0">
                <a:latin typeface="Times New Roman"/>
                <a:cs typeface="Times New Roman"/>
              </a:rPr>
              <a:t>routine tasks while </a:t>
            </a:r>
            <a:r>
              <a:rPr sz="2400" spc="-5" dirty="0">
                <a:latin typeface="Times New Roman"/>
                <a:cs typeface="Times New Roman"/>
              </a:rPr>
              <a:t>releasing human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resource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more intelligent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15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6776848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52525"/>
                </a:solidFill>
              </a:rPr>
              <a:t>Limitations </a:t>
            </a:r>
            <a:r>
              <a:rPr dirty="0">
                <a:solidFill>
                  <a:srgbClr val="252525"/>
                </a:solidFill>
              </a:rPr>
              <a:t>of </a:t>
            </a:r>
            <a:r>
              <a:rPr spc="-5" dirty="0">
                <a:solidFill>
                  <a:srgbClr val="252525"/>
                </a:solidFill>
              </a:rPr>
              <a:t>Using</a:t>
            </a:r>
            <a:r>
              <a:rPr spc="-2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Computer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936" y="1562557"/>
            <a:ext cx="8761095" cy="419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Computers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no intelligence; they follow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instructions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blindly</a:t>
            </a:r>
            <a:endParaRPr sz="24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without </a:t>
            </a:r>
            <a:r>
              <a:rPr sz="2400" dirty="0">
                <a:latin typeface="Times New Roman"/>
                <a:cs typeface="Times New Roman"/>
              </a:rPr>
              <a:t>considering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outcome.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Regular electric supply is necessary to </a:t>
            </a:r>
            <a:r>
              <a:rPr sz="2400" spc="-5" dirty="0">
                <a:latin typeface="Times New Roman"/>
                <a:cs typeface="Times New Roman"/>
              </a:rPr>
              <a:t>make computers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work.</a:t>
            </a:r>
          </a:p>
          <a:p>
            <a:pPr marL="355600" indent="-342900" algn="just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can only perform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programmed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400" spc="-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do.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needs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well-defined instructions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to perform </a:t>
            </a:r>
            <a:r>
              <a:rPr sz="2400" spc="-229" dirty="0">
                <a:solidFill>
                  <a:srgbClr val="333333"/>
                </a:solidFill>
                <a:latin typeface="Times New Roman"/>
                <a:cs typeface="Times New Roman"/>
              </a:rPr>
              <a:t>any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operation.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Hence,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are unable to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give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any conclusion  without going through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intermediate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steps.</a:t>
            </a:r>
            <a:endParaRPr sz="2400" dirty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computer's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 is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limited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areas where qualitative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considerations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important. For instance, it can make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plans based on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situations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but it cannot foresee whether they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will</a:t>
            </a:r>
            <a:r>
              <a:rPr sz="24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succeed.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16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55576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History of</a:t>
            </a:r>
            <a:r>
              <a:rPr sz="3600" spc="-90" dirty="0">
                <a:solidFill>
                  <a:srgbClr val="252525"/>
                </a:solidFill>
              </a:rPr>
              <a:t> </a:t>
            </a:r>
            <a:r>
              <a:rPr sz="3600" dirty="0">
                <a:solidFill>
                  <a:srgbClr val="252525"/>
                </a:solidFill>
              </a:rPr>
              <a:t>Computer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298952" y="1436684"/>
            <a:ext cx="8759190" cy="38068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1. Calculating</a:t>
            </a:r>
            <a:r>
              <a:rPr sz="22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Machines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80"/>
              </a:lnSpc>
              <a:spcBef>
                <a:spcPts val="1030"/>
              </a:spcBef>
              <a:buClr>
                <a:srgbClr val="A42F0F"/>
              </a:buClr>
              <a:buFont typeface="Arial"/>
              <a:buChar char=""/>
              <a:tabLst>
                <a:tab pos="410209" algn="l"/>
                <a:tab pos="410845" algn="l"/>
                <a:tab pos="1677035" algn="l"/>
                <a:tab pos="2245360" algn="l"/>
                <a:tab pos="2722245" algn="l"/>
                <a:tab pos="3305810" algn="l"/>
                <a:tab pos="4711700" algn="l"/>
                <a:tab pos="6074410" algn="l"/>
                <a:tab pos="6936740" algn="l"/>
                <a:tab pos="7398384" algn="l"/>
                <a:tab pos="8511540" algn="l"/>
              </a:tabLst>
            </a:pPr>
            <a:r>
              <a:rPr dirty="0"/>
              <a:t>	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ABACU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chanical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c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alculati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vice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counti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of 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numbers.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word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ABACUS means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calculating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board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380"/>
              </a:lnSpc>
              <a:spcBef>
                <a:spcPts val="103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 consists of bars in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horizontal positions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 which sets of beads </a:t>
            </a:r>
            <a:r>
              <a:rPr sz="2200" spc="-210" dirty="0">
                <a:solidFill>
                  <a:srgbClr val="404040"/>
                </a:solidFill>
                <a:latin typeface="Times New Roman"/>
                <a:cs typeface="Times New Roman"/>
              </a:rPr>
              <a:t>are 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inserted.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horizontal bars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have 10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beads each, representing units, tens,  hundreds etc.</a:t>
            </a:r>
            <a:endParaRPr sz="2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2200" b="1" dirty="0">
                <a:solidFill>
                  <a:srgbClr val="404040"/>
                </a:solidFill>
                <a:latin typeface="Times New Roman"/>
                <a:cs typeface="Times New Roman"/>
              </a:rPr>
              <a:t>2. </a:t>
            </a:r>
            <a:r>
              <a:rPr sz="22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Napier’s</a:t>
            </a:r>
            <a:r>
              <a:rPr sz="22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Bones</a:t>
            </a:r>
            <a:endParaRPr sz="2200" dirty="0">
              <a:latin typeface="Times New Roman"/>
              <a:cs typeface="Times New Roman"/>
            </a:endParaRPr>
          </a:p>
          <a:p>
            <a:pPr marL="12700" algn="just">
              <a:lnSpc>
                <a:spcPts val="2510"/>
              </a:lnSpc>
              <a:spcBef>
                <a:spcPts val="740"/>
              </a:spcBef>
            </a:pPr>
            <a:r>
              <a:rPr sz="2200" spc="409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Mechanical device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built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purpose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 multiplication in 1617 by</a:t>
            </a:r>
            <a:r>
              <a:rPr sz="22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8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endParaRPr sz="2200" dirty="0">
              <a:latin typeface="Times New Roman"/>
              <a:cs typeface="Times New Roman"/>
            </a:endParaRPr>
          </a:p>
          <a:p>
            <a:pPr marL="355600" algn="just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English Mathematician John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Napier.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17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936" y="1540763"/>
            <a:ext cx="2970276" cy="222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936" y="4157471"/>
            <a:ext cx="2970276" cy="1978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647776"/>
            <a:ext cx="624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History of</a:t>
            </a:r>
            <a:r>
              <a:rPr sz="3600" spc="-90" dirty="0">
                <a:solidFill>
                  <a:srgbClr val="252525"/>
                </a:solidFill>
              </a:rPr>
              <a:t> </a:t>
            </a:r>
            <a:r>
              <a:rPr sz="3600" dirty="0" smtClean="0">
                <a:solidFill>
                  <a:srgbClr val="252525"/>
                </a:solidFill>
              </a:rPr>
              <a:t>Computer</a:t>
            </a:r>
            <a:r>
              <a:rPr lang="en-US" sz="3600" dirty="0" smtClean="0">
                <a:solidFill>
                  <a:srgbClr val="252525"/>
                </a:solidFill>
              </a:rPr>
              <a:t> </a:t>
            </a:r>
            <a:r>
              <a:rPr lang="en-US" sz="3600" dirty="0" err="1" smtClean="0">
                <a:solidFill>
                  <a:srgbClr val="252525"/>
                </a:solidFill>
              </a:rPr>
              <a:t>Cont</a:t>
            </a:r>
            <a:r>
              <a:rPr lang="en-US" sz="3600" dirty="0" smtClean="0">
                <a:solidFill>
                  <a:srgbClr val="252525"/>
                </a:solidFill>
              </a:rPr>
              <a:t>…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323210" y="1662607"/>
            <a:ext cx="8039100" cy="36302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3. Slide</a:t>
            </a:r>
            <a:r>
              <a:rPr sz="22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Rule</a:t>
            </a:r>
            <a:endParaRPr sz="2200" dirty="0">
              <a:latin typeface="Times New Roman"/>
              <a:cs typeface="Times New Roman"/>
            </a:endParaRPr>
          </a:p>
          <a:p>
            <a:pPr marL="381000" indent="-342900">
              <a:lnSpc>
                <a:spcPts val="2510"/>
              </a:lnSpc>
              <a:spcBef>
                <a:spcPts val="730"/>
              </a:spcBef>
              <a:buClr>
                <a:srgbClr val="A42F0F"/>
              </a:buClr>
              <a:buFont typeface="Arial"/>
              <a:buChar char=""/>
              <a:tabLst>
                <a:tab pos="381000" algn="l"/>
              </a:tabLst>
            </a:pP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Developed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by an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English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Mathematician Edmund Gunter in the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Times New Roman"/>
                <a:cs typeface="Times New Roman"/>
              </a:rPr>
              <a:t>16</a:t>
            </a:r>
            <a:r>
              <a:rPr sz="2175" spc="-120" baseline="24904" dirty="0">
                <a:solidFill>
                  <a:srgbClr val="404040"/>
                </a:solidFill>
                <a:latin typeface="Times New Roman"/>
                <a:cs typeface="Times New Roman"/>
              </a:rPr>
              <a:t>th</a:t>
            </a:r>
            <a:endParaRPr sz="2175" baseline="24904" dirty="0">
              <a:latin typeface="Times New Roman"/>
              <a:cs typeface="Times New Roman"/>
            </a:endParaRPr>
          </a:p>
          <a:p>
            <a:pPr marL="381000">
              <a:lnSpc>
                <a:spcPts val="2510"/>
              </a:lnSpc>
            </a:pP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century.</a:t>
            </a:r>
            <a:endParaRPr sz="2200" dirty="0">
              <a:latin typeface="Times New Roman"/>
              <a:cs typeface="Times New Roman"/>
            </a:endParaRPr>
          </a:p>
          <a:p>
            <a:pPr marL="381000" marR="486409" indent="-342900">
              <a:lnSpc>
                <a:spcPts val="2380"/>
              </a:lnSpc>
              <a:spcBef>
                <a:spcPts val="1040"/>
              </a:spcBef>
              <a:buClr>
                <a:srgbClr val="A42F0F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slide rule, one could perform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operations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 </a:t>
            </a:r>
            <a:r>
              <a:rPr sz="2200" spc="-75" dirty="0">
                <a:solidFill>
                  <a:srgbClr val="404040"/>
                </a:solidFill>
                <a:latin typeface="Times New Roman"/>
                <a:cs typeface="Times New Roman"/>
              </a:rPr>
              <a:t>addition, 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subtraction,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multiplication 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division.</a:t>
            </a:r>
            <a:endParaRPr sz="22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A42F0F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 was used extensively till late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1970s.</a:t>
            </a:r>
            <a:endParaRPr sz="22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4. </a:t>
            </a:r>
            <a:r>
              <a:rPr sz="22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Pascal’s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Adding and Subtraction</a:t>
            </a:r>
            <a:r>
              <a:rPr sz="22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endParaRPr sz="22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45"/>
              </a:spcBef>
              <a:buClr>
                <a:srgbClr val="A42F0F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Developed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Blaise Pascal for addition and subtraction</a:t>
            </a:r>
            <a:r>
              <a:rPr sz="22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200" dirty="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35"/>
              </a:spcBef>
              <a:buClr>
                <a:srgbClr val="A42F0F"/>
              </a:buClr>
              <a:buFont typeface="Arial"/>
              <a:buChar char=""/>
              <a:tabLst>
                <a:tab pos="381000" algn="l"/>
              </a:tabLst>
            </a:pP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consisted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wheels , gears and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cylinders</a:t>
            </a:r>
            <a:r>
              <a:rPr sz="17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endParaRPr sz="17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18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8243" y="1110996"/>
            <a:ext cx="4143755" cy="1129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6819" y="4977383"/>
            <a:ext cx="3345179" cy="186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2888" y="1514855"/>
            <a:ext cx="4513580" cy="4445000"/>
            <a:chOff x="2532888" y="1514855"/>
            <a:chExt cx="4513580" cy="4445000"/>
          </a:xfrm>
        </p:grpSpPr>
        <p:sp>
          <p:nvSpPr>
            <p:cNvPr id="3" name="object 3"/>
            <p:cNvSpPr/>
            <p:nvPr/>
          </p:nvSpPr>
          <p:spPr>
            <a:xfrm>
              <a:off x="2532888" y="1542287"/>
              <a:ext cx="517410" cy="528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3596" y="1514855"/>
              <a:ext cx="2448306" cy="567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2888" y="2097023"/>
              <a:ext cx="517410" cy="528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3596" y="2069591"/>
              <a:ext cx="2858261" cy="567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2767" y="2069591"/>
              <a:ext cx="482346" cy="5676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2888" y="2650236"/>
              <a:ext cx="517410" cy="528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3596" y="2622803"/>
              <a:ext cx="2766822" cy="5676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2888" y="3203448"/>
              <a:ext cx="517410" cy="528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3596" y="3176016"/>
              <a:ext cx="2942082" cy="5676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6588" y="3176016"/>
              <a:ext cx="1579625" cy="5676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2888" y="3758183"/>
              <a:ext cx="517410" cy="528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3596" y="3730751"/>
              <a:ext cx="2596134" cy="5676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0639" y="3730751"/>
              <a:ext cx="1579625" cy="5676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2888" y="4311395"/>
              <a:ext cx="517410" cy="528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3596" y="4283963"/>
              <a:ext cx="1910333" cy="5676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34839" y="4283963"/>
              <a:ext cx="695706" cy="5676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1455" y="4283963"/>
              <a:ext cx="1579626" cy="5676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2888" y="4864608"/>
              <a:ext cx="517410" cy="528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3596" y="4837176"/>
              <a:ext cx="2388870" cy="5676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13376" y="4837176"/>
              <a:ext cx="1579626" cy="5676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2888" y="5419344"/>
              <a:ext cx="517410" cy="528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63596" y="5391911"/>
              <a:ext cx="2303526" cy="5676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28032" y="5391911"/>
              <a:ext cx="1579626" cy="5676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2" name="object 5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chemeClr val="bg1"/>
                </a:solidFill>
                <a:latin typeface="Gothic Uralic"/>
                <a:cs typeface="Gothic Uralic"/>
              </a:rPr>
              <a:t>2</a:t>
            </a:r>
            <a:endParaRPr sz="200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0" y="2282951"/>
            <a:ext cx="2085975" cy="567690"/>
            <a:chOff x="6103620" y="2282951"/>
            <a:chExt cx="2085975" cy="567690"/>
          </a:xfrm>
        </p:grpSpPr>
        <p:sp>
          <p:nvSpPr>
            <p:cNvPr id="3" name="object 3"/>
            <p:cNvSpPr/>
            <p:nvPr/>
          </p:nvSpPr>
          <p:spPr>
            <a:xfrm>
              <a:off x="6103620" y="2282951"/>
              <a:ext cx="1346453" cy="5676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70420" y="2282951"/>
              <a:ext cx="1018794" cy="567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65520" y="3019044"/>
            <a:ext cx="3295650" cy="999490"/>
            <a:chOff x="6065520" y="3019044"/>
            <a:chExt cx="3295650" cy="999490"/>
          </a:xfrm>
        </p:grpSpPr>
        <p:sp>
          <p:nvSpPr>
            <p:cNvPr id="6" name="object 6"/>
            <p:cNvSpPr/>
            <p:nvPr/>
          </p:nvSpPr>
          <p:spPr>
            <a:xfrm>
              <a:off x="6065520" y="3019044"/>
              <a:ext cx="2158746" cy="567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0796" y="3450336"/>
              <a:ext cx="947166" cy="5676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98308" y="3450336"/>
              <a:ext cx="537209" cy="5676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8912" y="3450336"/>
              <a:ext cx="1302257" cy="5676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99282" y="1310506"/>
            <a:ext cx="8716010" cy="486799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7. </a:t>
            </a:r>
            <a:r>
              <a:rPr sz="22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Babbage’s </a:t>
            </a:r>
            <a:r>
              <a:rPr sz="2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Analytical</a:t>
            </a:r>
            <a:r>
              <a:rPr sz="2200" b="1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Times New Roman"/>
                <a:cs typeface="Times New Roman"/>
              </a:rPr>
              <a:t>Engine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Built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Charles Babbage in 1823 to do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 mathematical</a:t>
            </a:r>
            <a:r>
              <a:rPr sz="20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calculations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 </a:t>
            </a:r>
            <a:r>
              <a:rPr lang="en-US" sz="20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                             </a:t>
            </a: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Later </a:t>
            </a:r>
            <a:r>
              <a:rPr sz="20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Charles Babbage and Lady </a:t>
            </a:r>
            <a:r>
              <a:rPr sz="2000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Ada </a:t>
            </a:r>
            <a:r>
              <a:rPr sz="20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Lovelace developed a </a:t>
            </a:r>
            <a:r>
              <a:rPr sz="2000" spc="-40" dirty="0" smtClean="0">
                <a:solidFill>
                  <a:srgbClr val="404040"/>
                </a:solidFill>
                <a:latin typeface="Times New Roman"/>
                <a:cs typeface="Times New Roman"/>
              </a:rPr>
              <a:t>general-purpose  </a:t>
            </a:r>
            <a:r>
              <a:rPr sz="20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calculating machine,</a:t>
            </a:r>
            <a:r>
              <a:rPr lang="en-US" sz="20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                                         </a:t>
            </a: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Charles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Babbage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 </a:t>
            </a:r>
            <a:r>
              <a:rPr sz="20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8. </a:t>
            </a: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Hollerith’s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Punched Card </a:t>
            </a:r>
            <a:r>
              <a:rPr sz="20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Tabulating</a:t>
            </a:r>
            <a:r>
              <a:rPr sz="2000" b="1" spc="-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Invented by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Herman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Hollerith</a:t>
            </a:r>
            <a:endParaRPr sz="2000" dirty="0">
              <a:latin typeface="Times New Roman"/>
              <a:cs typeface="Times New Roman"/>
            </a:endParaRPr>
          </a:p>
          <a:p>
            <a:pPr marL="355600" marR="723900" indent="-34353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could read 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 froma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punched card and process </a:t>
            </a:r>
            <a:r>
              <a:rPr sz="2000" spc="-290" dirty="0">
                <a:solidFill>
                  <a:srgbClr val="404040"/>
                </a:solidFill>
                <a:latin typeface="Times New Roman"/>
                <a:cs typeface="Times New Roman"/>
              </a:rPr>
              <a:t>it 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electronically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These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developments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resulted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in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development of first computer in </a:t>
            </a:r>
            <a:r>
              <a:rPr sz="1800" b="1" dirty="0">
                <a:solidFill>
                  <a:srgbClr val="FF0000"/>
                </a:solidFill>
                <a:latin typeface="Gothic Uralic"/>
                <a:cs typeface="Gothic Uralic"/>
              </a:rPr>
              <a:t>the</a:t>
            </a:r>
            <a:r>
              <a:rPr sz="1800" b="1" spc="-180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Gothic Uralic"/>
                <a:cs typeface="Gothic Uralic"/>
              </a:rPr>
              <a:t>1940s.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19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355" y="1386839"/>
            <a:ext cx="2692908" cy="25862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20" y="4175759"/>
            <a:ext cx="2628900" cy="1972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39590" y="804417"/>
            <a:ext cx="6176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History of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-5" dirty="0" smtClean="0">
                <a:solidFill>
                  <a:srgbClr val="000000"/>
                </a:solidFill>
              </a:rPr>
              <a:t>Computer</a:t>
            </a:r>
            <a:r>
              <a:rPr lang="en-US" sz="3600" spc="-5" dirty="0" smtClean="0">
                <a:solidFill>
                  <a:srgbClr val="000000"/>
                </a:solidFill>
              </a:rPr>
              <a:t> </a:t>
            </a:r>
            <a:r>
              <a:rPr lang="en-US" sz="3600" spc="-5" dirty="0" err="1" smtClean="0">
                <a:solidFill>
                  <a:srgbClr val="000000"/>
                </a:solidFill>
              </a:rPr>
              <a:t>Cont</a:t>
            </a:r>
            <a:r>
              <a:rPr lang="en-US" sz="3600" spc="-5" dirty="0" smtClean="0">
                <a:solidFill>
                  <a:srgbClr val="000000"/>
                </a:solidFill>
              </a:rPr>
              <a:t>…</a:t>
            </a:r>
            <a:endParaRPr sz="360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5104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Generations </a:t>
            </a:r>
            <a:r>
              <a:rPr dirty="0"/>
              <a:t>Of</a:t>
            </a:r>
            <a:r>
              <a:rPr spc="-5" dirty="0"/>
              <a:t> Computer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9741" y="1463497"/>
            <a:ext cx="8759190" cy="320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Generations</a:t>
            </a:r>
            <a:r>
              <a:rPr sz="2400" b="1" spc="2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b="1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computer</a:t>
            </a:r>
            <a:r>
              <a:rPr sz="2400" b="1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described</a:t>
            </a:r>
            <a:r>
              <a:rPr sz="2400" spc="2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400" spc="2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400" spc="2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stage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technological</a:t>
            </a:r>
            <a:endParaRPr sz="24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innovation.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 major technological development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fundamentally changed </a:t>
            </a:r>
            <a:r>
              <a:rPr sz="2400" spc="-235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way computers operate, resulting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increasingly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smaller, cheaper,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powerful and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efficient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reliable devices, characterizes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each generation of</a:t>
            </a:r>
            <a:r>
              <a:rPr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computer.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According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used, there are five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generations </a:t>
            </a:r>
            <a:r>
              <a:rPr sz="2400" spc="-350" dirty="0">
                <a:solidFill>
                  <a:srgbClr val="333333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20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017" y="778256"/>
            <a:ext cx="9483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 GENERATION </a:t>
            </a:r>
            <a:r>
              <a:rPr spc="-5" dirty="0"/>
              <a:t>(1940–56): </a:t>
            </a:r>
            <a:r>
              <a:rPr dirty="0"/>
              <a:t>VACUUM</a:t>
            </a:r>
            <a:r>
              <a:rPr spc="-75" dirty="0"/>
              <a:t> </a:t>
            </a:r>
            <a:r>
              <a:rPr dirty="0"/>
              <a:t>TUBES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426" y="1646047"/>
            <a:ext cx="8770620" cy="21983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509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Hardware 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-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First generation computers were vacuum tubes/thermionic valve </a:t>
            </a:r>
            <a:r>
              <a:rPr sz="1700" spc="-75" dirty="0">
                <a:solidFill>
                  <a:srgbClr val="333333"/>
                </a:solidFill>
                <a:latin typeface="Times New Roman"/>
                <a:cs typeface="Times New Roman"/>
              </a:rPr>
              <a:t>based 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machines.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used vacuum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tubes for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circuitry and magnetic drums 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700" spc="-20" dirty="0">
                <a:solidFill>
                  <a:srgbClr val="333333"/>
                </a:solidFill>
                <a:latin typeface="Times New Roman"/>
                <a:cs typeface="Times New Roman"/>
              </a:rPr>
              <a:t>memory.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A 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magnetic drum is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metal cylinder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coated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with magnetic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iron-oxide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material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 data and  programs can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stored.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Input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was based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punched cards and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paper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tape and output was  displayed in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form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printouts.</a:t>
            </a:r>
            <a:endParaRPr sz="1700" dirty="0">
              <a:latin typeface="Times New Roman"/>
              <a:cs typeface="Times New Roman"/>
            </a:endParaRPr>
          </a:p>
          <a:p>
            <a:pPr marL="355600" marR="17145" indent="-342900" algn="just">
              <a:lnSpc>
                <a:spcPct val="8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Software 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-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First generation computers relied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binary-coded language (language </a:t>
            </a:r>
            <a:r>
              <a:rPr sz="1700" spc="-240" dirty="0">
                <a:solidFill>
                  <a:srgbClr val="333333"/>
                </a:solidFill>
                <a:latin typeface="Times New Roman"/>
                <a:cs typeface="Times New Roman"/>
              </a:rPr>
              <a:t>of 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0s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1s) to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perform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operations and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were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able to solve only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one problem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7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time.</a:t>
            </a:r>
            <a:endParaRPr sz="1700" dirty="0">
              <a:latin typeface="Times New Roman"/>
              <a:cs typeface="Times New Roman"/>
            </a:endParaRPr>
          </a:p>
          <a:p>
            <a:pPr marL="355600" marR="15240" indent="-342900" algn="just">
              <a:lnSpc>
                <a:spcPct val="8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410845" algn="l"/>
              </a:tabLst>
            </a:pPr>
            <a:r>
              <a:rPr dirty="0"/>
              <a:t>	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Each machine was fed with 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binary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codes and hence 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were difficult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to program. </a:t>
            </a:r>
            <a:r>
              <a:rPr sz="1700" spc="-110" dirty="0">
                <a:solidFill>
                  <a:srgbClr val="333333"/>
                </a:solidFill>
                <a:latin typeface="Times New Roman"/>
                <a:cs typeface="Times New Roman"/>
              </a:rPr>
              <a:t>This 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resulted in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lack of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versatility and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 speed.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426" y="3819019"/>
            <a:ext cx="7684134" cy="6927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700" spc="-6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run on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types of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computers, instructions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must be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rewritten 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7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recompiled.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spc="32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326" y="4226128"/>
            <a:ext cx="841756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1730" algn="l"/>
                <a:tab pos="2185670" algn="l"/>
                <a:tab pos="3253104" algn="l"/>
                <a:tab pos="4260215" algn="l"/>
                <a:tab pos="4729480" algn="l"/>
                <a:tab pos="6640830" algn="l"/>
                <a:tab pos="7683500" algn="l"/>
              </a:tabLst>
            </a:pPr>
            <a:r>
              <a:rPr sz="1700" b="1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7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1700" b="1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7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700" b="1" dirty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17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1700" b="1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7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700" b="1" dirty="0">
                <a:solidFill>
                  <a:srgbClr val="333333"/>
                </a:solidFill>
                <a:latin typeface="Times New Roman"/>
                <a:cs typeface="Times New Roman"/>
              </a:rPr>
              <a:t>:	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c	Nu</a:t>
            </a:r>
            <a:r>
              <a:rPr sz="1700" spc="-20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1700" spc="-2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l	I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nt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eg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or	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d	Ca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cu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700" spc="-20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AC</a:t>
            </a:r>
            <a:r>
              <a:rPr sz="1700" spc="-20" dirty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,	E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ce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c	</a:t>
            </a:r>
            <a:r>
              <a:rPr sz="1700" spc="5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scre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1326" y="4434077"/>
            <a:ext cx="77495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0" dirty="0">
                <a:solidFill>
                  <a:srgbClr val="333333"/>
                </a:solidFill>
                <a:latin typeface="Times New Roman"/>
                <a:cs typeface="Times New Roman"/>
              </a:rPr>
              <a:t>Variable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Automatic 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Computer(EDVAC),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700" spc="-25" dirty="0">
                <a:solidFill>
                  <a:srgbClr val="333333"/>
                </a:solidFill>
                <a:latin typeface="Times New Roman"/>
                <a:cs typeface="Times New Roman"/>
              </a:rPr>
              <a:t>UNIVersal </a:t>
            </a:r>
            <a:r>
              <a:rPr sz="1700" spc="-5" dirty="0">
                <a:solidFill>
                  <a:srgbClr val="333333"/>
                </a:solidFill>
                <a:latin typeface="Times New Roman"/>
                <a:cs typeface="Times New Roman"/>
              </a:rPr>
              <a:t>Automatic</a:t>
            </a:r>
            <a:r>
              <a:rPr sz="1700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33333"/>
                </a:solidFill>
                <a:latin typeface="Times New Roman"/>
                <a:cs typeface="Times New Roman"/>
              </a:rPr>
              <a:t>Computer(UNIVAC).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29543" y="1629155"/>
            <a:ext cx="702564" cy="221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12957" y="4005198"/>
            <a:ext cx="1233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VACUUM</a:t>
            </a:r>
            <a:r>
              <a:rPr sz="1200" b="1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TUBES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21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438" y="466089"/>
            <a:ext cx="8153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Characteristics of First Generation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Computers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6027" y="1363193"/>
            <a:ext cx="10289540" cy="446595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were based on vacuum tube</a:t>
            </a:r>
            <a:r>
              <a:rPr sz="20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technology.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 were the fastest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computing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devices of their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(computation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was in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milliseconds).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were very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large,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required a lot of space for</a:t>
            </a:r>
            <a:r>
              <a:rPr sz="2000" spc="-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installation.</a:t>
            </a:r>
            <a:endParaRPr sz="20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920"/>
              </a:lnSpc>
              <a:spcBef>
                <a:spcPts val="98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Since thousands of vacuum tubes were used, they generated a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amount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heat. Therefore, </a:t>
            </a:r>
            <a:r>
              <a:rPr sz="2000" spc="-190" dirty="0">
                <a:solidFill>
                  <a:srgbClr val="333333"/>
                </a:solidFill>
                <a:latin typeface="Times New Roman"/>
                <a:cs typeface="Times New Roman"/>
              </a:rPr>
              <a:t>air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conditioning was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essential.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 were non-portable and very slow</a:t>
            </a:r>
            <a:r>
              <a:rPr sz="20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equipments.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They lacked in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versatility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speed.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They were very expensive to operate and used a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amount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-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electricity.</a:t>
            </a:r>
            <a:endParaRPr sz="2000" dirty="0">
              <a:latin typeface="Times New Roman"/>
              <a:cs typeface="Times New Roman"/>
            </a:endParaRPr>
          </a:p>
          <a:p>
            <a:pPr marL="354965" marR="845819" indent="-342900">
              <a:lnSpc>
                <a:spcPct val="8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were unreliable and prone to frequent hardware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failures.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Hence,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constant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maintenance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was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required.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Since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language was used, these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were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difficult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 program and</a:t>
            </a:r>
            <a:r>
              <a:rPr sz="2000" spc="-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use.</a:t>
            </a:r>
            <a:endParaRPr sz="2000" dirty="0">
              <a:latin typeface="Times New Roman"/>
              <a:cs typeface="Times New Roman"/>
            </a:endParaRPr>
          </a:p>
          <a:p>
            <a:pPr marL="354965" marR="350520" indent="-342900">
              <a:lnSpc>
                <a:spcPct val="8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Each individual component had to be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assembled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manually.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Hence,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commercial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appeal of 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these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was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poor.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22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988" y="624077"/>
            <a:ext cx="972362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SECOND </a:t>
            </a:r>
            <a:r>
              <a:rPr dirty="0"/>
              <a:t>GENERATION </a:t>
            </a:r>
            <a:r>
              <a:rPr spc="-5" dirty="0"/>
              <a:t>(1956–63):</a:t>
            </a:r>
            <a:r>
              <a:rPr spc="-50" dirty="0"/>
              <a:t> </a:t>
            </a:r>
            <a:r>
              <a:rPr spc="-5" dirty="0"/>
              <a:t>TRANSISTORS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224" y="1275969"/>
            <a:ext cx="10359390" cy="1808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Hardware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- It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uses transistors which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made up of semiconductor material </a:t>
            </a:r>
            <a:r>
              <a:rPr sz="2000" spc="-135" dirty="0">
                <a:solidFill>
                  <a:srgbClr val="333333"/>
                </a:solidFill>
                <a:latin typeface="Times New Roman"/>
                <a:cs typeface="Times New Roman"/>
              </a:rPr>
              <a:t>like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germanium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silicon.</a:t>
            </a:r>
            <a:endParaRPr sz="2000" dirty="0">
              <a:latin typeface="Times New Roman"/>
              <a:cs typeface="Times New Roman"/>
            </a:endParaRPr>
          </a:p>
          <a:p>
            <a:pPr marL="419100" indent="-407034">
              <a:spcBef>
                <a:spcPts val="995"/>
              </a:spcBef>
              <a:buClr>
                <a:srgbClr val="A42F0F"/>
              </a:buClr>
              <a:buFont typeface="Arial"/>
              <a:buChar char=""/>
              <a:tabLst>
                <a:tab pos="419100" algn="l"/>
                <a:tab pos="419734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usually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three leads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performed electrical functions such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voltage, current or</a:t>
            </a:r>
            <a:r>
              <a:rPr sz="20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power</a:t>
            </a:r>
            <a:r>
              <a:rPr lang="en-US"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amplification 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with low power</a:t>
            </a:r>
            <a:r>
              <a:rPr lang="en-US"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requirements.</a:t>
            </a:r>
            <a:endParaRPr lang="en-US" sz="2000" dirty="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995"/>
              </a:spcBef>
              <a:buClr>
                <a:srgbClr val="A42F0F"/>
              </a:buClr>
              <a:buFont typeface="Arial"/>
              <a:buChar char=""/>
              <a:tabLst>
                <a:tab pos="419100" algn="l"/>
                <a:tab pos="419734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224" y="2750057"/>
            <a:ext cx="10360660" cy="315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Since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transistor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small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device,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physical size of computers was greatly reduced. 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Computers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became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smaller, faster,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cheaper, energy-efficient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reliable than their</a:t>
            </a:r>
            <a:r>
              <a:rPr sz="2000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predecessors.</a:t>
            </a:r>
            <a:endParaRPr sz="20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second generation computers, magnetic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cores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were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used as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primary memory and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magnetic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disks as secondary storage devices.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However,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they still relied on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punched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cards for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input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printouts for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output.</a:t>
            </a:r>
            <a:endParaRPr sz="2000" dirty="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Software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-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Progress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 language to assembly language.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 a </a:t>
            </a:r>
            <a:r>
              <a:rPr sz="2000" spc="-85" dirty="0">
                <a:solidFill>
                  <a:srgbClr val="333333"/>
                </a:solidFill>
                <a:latin typeface="Times New Roman"/>
                <a:cs typeface="Times New Roman"/>
              </a:rPr>
              <a:t>result,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programming became less cumbersome.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Early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high-level programming languages such as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COBOL and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FORTRAN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came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into existence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 this</a:t>
            </a:r>
            <a:r>
              <a:rPr sz="20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period.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Examples: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PDP-8, IBM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1401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IBM</a:t>
            </a:r>
            <a:r>
              <a:rPr sz="20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7090.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05616" y="787908"/>
            <a:ext cx="509016" cy="1621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3765" y="2466213"/>
            <a:ext cx="1099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TRANSISTORS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23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8559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Characteristics of Second Generation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Computers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4054" y="1551978"/>
            <a:ext cx="9548495" cy="36480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These machines were based on transistor</a:t>
            </a:r>
            <a:r>
              <a:rPr sz="19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333333"/>
                </a:solidFill>
                <a:latin typeface="Times New Roman"/>
                <a:cs typeface="Times New Roman"/>
              </a:rPr>
              <a:t>technology.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These were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smaller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compared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to the first generation</a:t>
            </a:r>
            <a:r>
              <a:rPr sz="19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computational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of these computers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was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reduced to microseconds from</a:t>
            </a:r>
            <a:r>
              <a:rPr sz="19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milliseconds.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165"/>
              </a:lnSpc>
              <a:spcBef>
                <a:spcPts val="76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19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were</a:t>
            </a:r>
            <a:r>
              <a:rPr sz="19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19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reliable</a:t>
            </a:r>
            <a:r>
              <a:rPr sz="19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9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less</a:t>
            </a:r>
            <a:r>
              <a:rPr sz="190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prone</a:t>
            </a:r>
            <a:r>
              <a:rPr sz="19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9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hardware</a:t>
            </a:r>
            <a:r>
              <a:rPr sz="19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failure.</a:t>
            </a:r>
            <a:r>
              <a:rPr sz="19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Hence,</a:t>
            </a:r>
            <a:r>
              <a:rPr sz="19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such</a:t>
            </a:r>
            <a:r>
              <a:rPr sz="19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</a:t>
            </a:r>
            <a:r>
              <a:rPr sz="19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required</a:t>
            </a:r>
            <a:endParaRPr sz="1900" dirty="0">
              <a:latin typeface="Times New Roman"/>
              <a:cs typeface="Times New Roman"/>
            </a:endParaRPr>
          </a:p>
          <a:p>
            <a:pPr marL="355600">
              <a:lnSpc>
                <a:spcPts val="2165"/>
              </a:lnSpc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less frequent</a:t>
            </a:r>
            <a:r>
              <a:rPr sz="19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maintenance.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These were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portable and generated less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amount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9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heat.</a:t>
            </a:r>
            <a:endParaRPr sz="1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050"/>
              </a:lnSpc>
              <a:spcBef>
                <a:spcPts val="10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Assembly language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was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program computers. Hence, programming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became more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time- 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efficient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less</a:t>
            </a:r>
            <a:r>
              <a:rPr sz="19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cumbersome.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Second generation computers still required air</a:t>
            </a:r>
            <a:r>
              <a:rPr sz="19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conditioning.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Manual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assembly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of individual components into a functioning unit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was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still</a:t>
            </a:r>
            <a:r>
              <a:rPr sz="19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required.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24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037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THIRD GENERATION </a:t>
            </a:r>
            <a:r>
              <a:rPr spc="-5" dirty="0"/>
              <a:t>(1964 </a:t>
            </a:r>
            <a:r>
              <a:rPr dirty="0"/>
              <a:t>– </a:t>
            </a:r>
            <a:r>
              <a:rPr spc="-5" dirty="0"/>
              <a:t>EARLY 1970S):  </a:t>
            </a:r>
            <a:r>
              <a:rPr dirty="0"/>
              <a:t>INTEGRATED</a:t>
            </a:r>
            <a:r>
              <a:rPr spc="-35" dirty="0"/>
              <a:t> </a:t>
            </a:r>
            <a:r>
              <a:rPr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504" y="1713738"/>
            <a:ext cx="10616565" cy="3582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Hardware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Technology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-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Use of integrated circuits(IC) which consists of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single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chip 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(usually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silicon) with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many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components such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transistors and resistors fabricated on</a:t>
            </a:r>
            <a:r>
              <a:rPr sz="2000" spc="-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it.</a:t>
            </a:r>
            <a:endParaRPr sz="2000" dirty="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replaced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several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individually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wired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transistors. This development made computers smaller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size,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reliable, and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efficient.</a:t>
            </a:r>
            <a:endParaRPr sz="2000" dirty="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Instead of punched cards and printouts, users interacted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with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third generation computers </a:t>
            </a:r>
            <a:r>
              <a:rPr sz="2000" spc="-85" dirty="0">
                <a:solidFill>
                  <a:srgbClr val="333333"/>
                </a:solidFill>
                <a:latin typeface="Times New Roman"/>
                <a:cs typeface="Times New Roman"/>
              </a:rPr>
              <a:t>through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keyboards and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monitors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interfaced with operating</a:t>
            </a:r>
            <a:r>
              <a:rPr sz="2000" spc="-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allowed the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device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run many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different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applications at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one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with a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central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program </a:t>
            </a:r>
            <a:r>
              <a:rPr sz="2000" spc="-145" dirty="0">
                <a:solidFill>
                  <a:srgbClr val="333333"/>
                </a:solidFill>
                <a:latin typeface="Times New Roman"/>
                <a:cs typeface="Times New Roman"/>
              </a:rPr>
              <a:t>that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monitored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memory.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For the first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became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accessible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mass audience because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they were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smaller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cheaper than their</a:t>
            </a:r>
            <a:r>
              <a:rPr sz="20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predecessors.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Examples: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NCR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395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B6500.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1207" y="4521708"/>
            <a:ext cx="2595372" cy="1684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25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038" y="643204"/>
            <a:ext cx="90976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Characteristics </a:t>
            </a:r>
            <a:r>
              <a:rPr dirty="0"/>
              <a:t>of Third </a:t>
            </a:r>
            <a:r>
              <a:rPr spc="-5" dirty="0"/>
              <a:t>Generation</a:t>
            </a:r>
            <a:r>
              <a:rPr spc="20" dirty="0"/>
              <a:t> </a:t>
            </a:r>
            <a:r>
              <a:rPr dirty="0"/>
              <a:t>Computers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067" y="1338795"/>
            <a:ext cx="8760460" cy="48279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were based on integrated circuit (IC)</a:t>
            </a:r>
            <a:r>
              <a:rPr sz="2000" spc="-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technology.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They were able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reduce computational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microseconds to</a:t>
            </a:r>
            <a:r>
              <a:rPr sz="20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nanoseconds.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They were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easily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portable and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reliable than the second</a:t>
            </a:r>
            <a:r>
              <a:rPr sz="2000" spc="-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generation.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20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devices</a:t>
            </a:r>
            <a:r>
              <a:rPr sz="20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consumed</a:t>
            </a:r>
            <a:r>
              <a:rPr sz="200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less</a:t>
            </a:r>
            <a:r>
              <a:rPr sz="2000" spc="2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power</a:t>
            </a:r>
            <a:r>
              <a:rPr sz="20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generated</a:t>
            </a:r>
            <a:r>
              <a:rPr sz="20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less</a:t>
            </a:r>
            <a:r>
              <a:rPr sz="20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heat.</a:t>
            </a:r>
            <a:r>
              <a:rPr sz="200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200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cases,</a:t>
            </a:r>
            <a:r>
              <a:rPr sz="200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33333"/>
                </a:solidFill>
                <a:latin typeface="Times New Roman"/>
                <a:cs typeface="Times New Roman"/>
              </a:rPr>
              <a:t>air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conditioning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still</a:t>
            </a:r>
            <a:r>
              <a:rPr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required.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size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these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smaller as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compared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previous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computers.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Since hardware rarely failed, the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maintenance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cost was quite</a:t>
            </a:r>
            <a:r>
              <a:rPr sz="2000" spc="-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low.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Extensive use of high-level languages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became</a:t>
            </a:r>
            <a:r>
              <a:rPr sz="2000" spc="-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possible.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Manual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assembling of individual components was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required,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it reduced </a:t>
            </a:r>
            <a:r>
              <a:rPr sz="2000" spc="-200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requirement of labour and cost.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However,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highly sophisticated technologies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were required for the manufacture of IC</a:t>
            </a:r>
            <a:r>
              <a:rPr sz="2000" spc="-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chips.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Commercial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production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became easier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cheaper.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26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581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FOURTH GENERATION (EARLY </a:t>
            </a:r>
            <a:r>
              <a:rPr spc="-5" dirty="0"/>
              <a:t>1970S–TILL </a:t>
            </a:r>
            <a:r>
              <a:rPr dirty="0"/>
              <a:t>DATE):  MICROPROCESSORS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6829" y="1567052"/>
            <a:ext cx="8760460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Also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based on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integrated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circuit but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ICs have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been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made readily available </a:t>
            </a:r>
            <a:r>
              <a:rPr sz="2000" spc="-280" dirty="0">
                <a:solidFill>
                  <a:srgbClr val="333333"/>
                </a:solidFill>
                <a:latin typeface="Times New Roman"/>
                <a:cs typeface="Times New Roman"/>
              </a:rPr>
              <a:t>to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 because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of the development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microprocessor (circuits containing millions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transistors).</a:t>
            </a:r>
            <a:endParaRPr sz="20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generation led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to an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era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000" i="1" spc="-20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20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Scale Integration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(LSI)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000" i="1" spc="-60" dirty="0">
                <a:solidFill>
                  <a:srgbClr val="333333"/>
                </a:solidFill>
                <a:latin typeface="Times New Roman"/>
                <a:cs typeface="Times New Roman"/>
              </a:rPr>
              <a:t>Very </a:t>
            </a:r>
            <a:r>
              <a:rPr sz="2000" i="1" spc="-135" dirty="0">
                <a:solidFill>
                  <a:srgbClr val="333333"/>
                </a:solidFill>
                <a:latin typeface="Times New Roman"/>
                <a:cs typeface="Times New Roman"/>
              </a:rPr>
              <a:t>Large  </a:t>
            </a:r>
            <a:r>
              <a:rPr sz="2000" i="1" dirty="0">
                <a:solidFill>
                  <a:srgbClr val="333333"/>
                </a:solidFill>
                <a:latin typeface="Times New Roman"/>
                <a:cs typeface="Times New Roman"/>
              </a:rPr>
              <a:t>Scale </a:t>
            </a:r>
            <a:r>
              <a:rPr sz="20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Integration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(VLSI)</a:t>
            </a:r>
            <a:r>
              <a:rPr sz="20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technology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829" y="3345637"/>
            <a:ext cx="875728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7425" algn="l"/>
                <a:tab pos="2239010" algn="l"/>
                <a:tab pos="2827655" algn="l"/>
                <a:tab pos="3403600" algn="l"/>
                <a:tab pos="3894454" algn="l"/>
                <a:tab pos="5384800" algn="l"/>
                <a:tab pos="5778500" algn="l"/>
                <a:tab pos="6268085" algn="l"/>
                <a:tab pos="6999605" algn="l"/>
                <a:tab pos="8264525" algn="l"/>
              </a:tabLst>
            </a:pPr>
            <a:r>
              <a:rPr sz="2000" spc="380" dirty="0" smtClean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2000" spc="-200" dirty="0" smtClean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This	g</a:t>
            </a:r>
            <a:r>
              <a:rPr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rat</a:t>
            </a:r>
            <a:r>
              <a:rPr sz="2000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on	a</a:t>
            </a:r>
            <a:r>
              <a:rPr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	saw	the	d</a:t>
            </a:r>
            <a:r>
              <a:rPr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ve</a:t>
            </a:r>
            <a:r>
              <a:rPr sz="2000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op</a:t>
            </a:r>
            <a:r>
              <a:rPr sz="2000" spc="-25" dirty="0" smtClean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ent	of	</a:t>
            </a:r>
            <a:r>
              <a:rPr sz="2000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he	GU</a:t>
            </a:r>
            <a:r>
              <a:rPr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s	(Gr</a:t>
            </a:r>
            <a:r>
              <a:rPr sz="2000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hic</a:t>
            </a:r>
            <a:r>
              <a:rPr sz="2000" spc="-10" dirty="0" smtClean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l	Us</a:t>
            </a:r>
            <a:r>
              <a:rPr sz="2000" spc="-15" dirty="0" smtClean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</a:p>
          <a:p>
            <a:pPr marL="12700">
              <a:spcBef>
                <a:spcPts val="105"/>
              </a:spcBef>
              <a:tabLst>
                <a:tab pos="987425" algn="l"/>
                <a:tab pos="2239010" algn="l"/>
                <a:tab pos="2827655" algn="l"/>
                <a:tab pos="3403600" algn="l"/>
                <a:tab pos="3894454" algn="l"/>
                <a:tab pos="5384800" algn="l"/>
                <a:tab pos="5778500" algn="l"/>
                <a:tab pos="6268085" algn="l"/>
                <a:tab pos="6999605" algn="l"/>
                <a:tab pos="8264525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        Interfaces</a:t>
            </a:r>
            <a:r>
              <a:rPr lang="en-US"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), mouse, 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and handheld</a:t>
            </a:r>
            <a:r>
              <a:rPr lang="en-US" sz="20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devices.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7425" algn="l"/>
                <a:tab pos="2239010" algn="l"/>
                <a:tab pos="2827655" algn="l"/>
                <a:tab pos="3403600" algn="l"/>
                <a:tab pos="3894454" algn="l"/>
                <a:tab pos="5384800" algn="l"/>
                <a:tab pos="5778500" algn="l"/>
                <a:tab pos="6268085" algn="l"/>
                <a:tab pos="6999605" algn="l"/>
                <a:tab pos="826452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6829" y="3525113"/>
            <a:ext cx="8757920" cy="16280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1259205" algn="l"/>
                <a:tab pos="1949450" algn="l"/>
                <a:tab pos="3267710" algn="l"/>
                <a:tab pos="3760470" algn="l"/>
                <a:tab pos="5929630" algn="l"/>
                <a:tab pos="6931025" algn="l"/>
                <a:tab pos="7424420" algn="l"/>
              </a:tabLst>
            </a:pPr>
            <a:endParaRPr lang="en-US" sz="20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  <a:tab pos="1259205" algn="l"/>
                <a:tab pos="1949450" algn="l"/>
                <a:tab pos="3267710" algn="l"/>
                <a:tab pos="3760470" algn="l"/>
                <a:tab pos="5929630" algn="l"/>
                <a:tab pos="6931025" algn="l"/>
                <a:tab pos="7424420" algn="l"/>
              </a:tabLst>
            </a:pP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Des</a:t>
            </a:r>
            <a:r>
              <a:rPr sz="2000" spc="5" dirty="0" smtClean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2000" spc="-20" dirty="0" smtClean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any	a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nt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ges,	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his	g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rat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red	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ompl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x	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nd	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oph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st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  technology for the manufacturing of CPU and other</a:t>
            </a:r>
            <a:r>
              <a:rPr sz="2000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components.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Examples: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Apple II,</a:t>
            </a:r>
            <a:r>
              <a:rPr sz="2000" spc="-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Altair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8800, and 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CRAY-1.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46592" y="4672584"/>
            <a:ext cx="2866644" cy="18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8270" y="6235395"/>
            <a:ext cx="290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Gothic Uralic"/>
                <a:cs typeface="Gothic Uralic"/>
              </a:rPr>
              <a:t>Jain </a:t>
            </a:r>
            <a:r>
              <a:rPr sz="900" spc="-10" dirty="0">
                <a:solidFill>
                  <a:srgbClr val="888888"/>
                </a:solidFill>
                <a:latin typeface="Gothic Uralic"/>
                <a:cs typeface="Gothic Uralic"/>
              </a:rPr>
              <a:t>(Deemed-to-be </a:t>
            </a: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University), Department of</a:t>
            </a:r>
            <a:r>
              <a:rPr sz="900" spc="100" dirty="0">
                <a:solidFill>
                  <a:srgbClr val="888888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BCA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24518" y="6627503"/>
            <a:ext cx="158242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MICROPROCESSORS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27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454" y="643204"/>
            <a:ext cx="9381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Characteristics </a:t>
            </a:r>
            <a:r>
              <a:rPr dirty="0"/>
              <a:t>of Fourth </a:t>
            </a:r>
            <a:r>
              <a:rPr spc="-5" dirty="0"/>
              <a:t>Generation</a:t>
            </a:r>
            <a:r>
              <a:rPr spc="5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1192" y="1322082"/>
            <a:ext cx="8757285" cy="39122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Fourth generation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microprocessor-based</a:t>
            </a:r>
            <a:r>
              <a:rPr sz="2000" spc="-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 very</a:t>
            </a:r>
            <a:r>
              <a:rPr sz="20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small.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Fourth generation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 the cheapest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among all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other</a:t>
            </a:r>
            <a:r>
              <a:rPr sz="2000" spc="-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generations.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They are portable and quite</a:t>
            </a:r>
            <a:r>
              <a:rPr sz="20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reliable.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machines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generate</a:t>
            </a:r>
            <a:r>
              <a:rPr sz="20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negligible</a:t>
            </a:r>
            <a:r>
              <a:rPr sz="20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amount</a:t>
            </a:r>
            <a:r>
              <a:rPr sz="20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heat,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hence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they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do</a:t>
            </a:r>
            <a:r>
              <a:rPr sz="20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20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require</a:t>
            </a:r>
            <a:r>
              <a:rPr sz="200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33333"/>
                </a:solidFill>
                <a:latin typeface="Times New Roman"/>
                <a:cs typeface="Times New Roman"/>
              </a:rPr>
              <a:t>air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conditioning.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Hardware failure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negligible, so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minimum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maintenance is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required.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production cost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very</a:t>
            </a:r>
            <a:r>
              <a:rPr sz="20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low.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GUI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pointing devices enable users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learn to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 the computer</a:t>
            </a:r>
            <a:r>
              <a:rPr sz="2000" spc="-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quickly.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Interconnection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leads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better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communication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resource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sharing.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28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501" y="627964"/>
            <a:ext cx="2139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252525"/>
                </a:solidFill>
                <a:latin typeface="Arial Black"/>
                <a:cs typeface="Arial Black"/>
              </a:rPr>
              <a:t>Syllabus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5013" y="1421383"/>
          <a:ext cx="7089140" cy="147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/>
                <a:gridCol w="5736590"/>
              </a:tblGrid>
              <a:tr h="438657">
                <a:tc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Title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Computer Fundamentals &amp;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Organization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Code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20BCA1C04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329310"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Hrs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/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Week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latin typeface="Gothic Uralic"/>
                          <a:cs typeface="Gothic Uralic"/>
                        </a:rPr>
                        <a:t>4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29311">
                <a:tc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Credits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latin typeface="Gothic Uralic"/>
                          <a:cs typeface="Gothic Uralic"/>
                        </a:rPr>
                        <a:t>4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86889" y="3211448"/>
            <a:ext cx="5948045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</a:t>
            </a:r>
            <a:r>
              <a:rPr sz="1800" b="1" dirty="0">
                <a:latin typeface="Times New Roman"/>
                <a:cs typeface="Times New Roman"/>
              </a:rPr>
              <a:t> Objectives: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</a:pPr>
            <a:r>
              <a:rPr sz="2000" b="1" dirty="0">
                <a:latin typeface="Times New Roman"/>
                <a:cs typeface="Times New Roman"/>
              </a:rPr>
              <a:t>At the end of the course, the students </a:t>
            </a:r>
            <a:r>
              <a:rPr sz="2000" b="1" spc="-5" dirty="0">
                <a:latin typeface="Times New Roman"/>
                <a:cs typeface="Times New Roman"/>
              </a:rPr>
              <a:t>will </a:t>
            </a:r>
            <a:r>
              <a:rPr sz="2000" b="1" dirty="0">
                <a:latin typeface="Times New Roman"/>
                <a:cs typeface="Times New Roman"/>
              </a:rPr>
              <a:t>be able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to: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Palladio Uralic"/>
                <a:cs typeface="Palladio Uralic"/>
              </a:rPr>
              <a:t>To </a:t>
            </a:r>
            <a:r>
              <a:rPr sz="1800" dirty="0">
                <a:latin typeface="Palladio Uralic"/>
                <a:cs typeface="Palladio Uralic"/>
              </a:rPr>
              <a:t>explain </a:t>
            </a:r>
            <a:r>
              <a:rPr sz="1800" spc="-5" dirty="0">
                <a:latin typeface="Palladio Uralic"/>
                <a:cs typeface="Palladio Uralic"/>
              </a:rPr>
              <a:t>the basics </a:t>
            </a:r>
            <a:r>
              <a:rPr sz="1800" dirty="0">
                <a:latin typeface="Palladio Uralic"/>
                <a:cs typeface="Palladio Uralic"/>
              </a:rPr>
              <a:t>features </a:t>
            </a:r>
            <a:r>
              <a:rPr sz="1800" spc="-5" dirty="0">
                <a:latin typeface="Palladio Uralic"/>
                <a:cs typeface="Palladio Uralic"/>
              </a:rPr>
              <a:t>of</a:t>
            </a:r>
            <a:r>
              <a:rPr sz="1800" spc="-45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computer.</a:t>
            </a:r>
            <a:endParaRPr sz="1800" dirty="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Palladio Uralic"/>
                <a:cs typeface="Palladio Uralic"/>
              </a:rPr>
              <a:t>To understand the computer</a:t>
            </a:r>
            <a:r>
              <a:rPr sz="1800" spc="55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organization.</a:t>
            </a:r>
            <a:endParaRPr sz="1800" dirty="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Palladio Uralic"/>
                <a:cs typeface="Palladio Uralic"/>
              </a:rPr>
              <a:t>To understand the hardware </a:t>
            </a:r>
            <a:r>
              <a:rPr sz="1800" dirty="0">
                <a:latin typeface="Palladio Uralic"/>
                <a:cs typeface="Palladio Uralic"/>
              </a:rPr>
              <a:t>and software </a:t>
            </a:r>
            <a:r>
              <a:rPr sz="1800" spc="-5" dirty="0">
                <a:latin typeface="Palladio Uralic"/>
                <a:cs typeface="Palladio Uralic"/>
              </a:rPr>
              <a:t>of</a:t>
            </a:r>
            <a:r>
              <a:rPr sz="1800" spc="55" dirty="0">
                <a:latin typeface="Palladio Uralic"/>
                <a:cs typeface="Palladio Uralic"/>
              </a:rPr>
              <a:t> </a:t>
            </a:r>
            <a:r>
              <a:rPr sz="1800" spc="-10" dirty="0">
                <a:latin typeface="Palladio Uralic"/>
                <a:cs typeface="Palladio Uralic"/>
              </a:rPr>
              <a:t>computer</a:t>
            </a:r>
            <a:endParaRPr sz="1800" dirty="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Palladio Uralic"/>
                <a:cs typeface="Palladio Uralic"/>
              </a:rPr>
              <a:t>To </a:t>
            </a:r>
            <a:r>
              <a:rPr sz="1800" dirty="0">
                <a:latin typeface="Palladio Uralic"/>
                <a:cs typeface="Palladio Uralic"/>
              </a:rPr>
              <a:t>discuss </a:t>
            </a:r>
            <a:r>
              <a:rPr sz="1800" spc="-5" dirty="0">
                <a:latin typeface="Palladio Uralic"/>
                <a:cs typeface="Palladio Uralic"/>
              </a:rPr>
              <a:t>the </a:t>
            </a:r>
            <a:r>
              <a:rPr sz="1800" dirty="0">
                <a:latin typeface="Palladio Uralic"/>
                <a:cs typeface="Palladio Uralic"/>
              </a:rPr>
              <a:t>application of </a:t>
            </a:r>
            <a:r>
              <a:rPr sz="1800" spc="-5" dirty="0">
                <a:latin typeface="Palladio Uralic"/>
                <a:cs typeface="Palladio Uralic"/>
              </a:rPr>
              <a:t>MS</a:t>
            </a:r>
            <a:r>
              <a:rPr sz="1800" spc="-15" dirty="0">
                <a:latin typeface="Palladio Uralic"/>
                <a:cs typeface="Palladio Uralic"/>
              </a:rPr>
              <a:t> </a:t>
            </a:r>
            <a:r>
              <a:rPr sz="1800" spc="-5" dirty="0">
                <a:latin typeface="Palladio Uralic"/>
                <a:cs typeface="Palladio Uralic"/>
              </a:rPr>
              <a:t>Office</a:t>
            </a:r>
            <a:endParaRPr sz="1800" dirty="0">
              <a:latin typeface="Palladio Uralic"/>
              <a:cs typeface="Palladio Uralic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Palladio Uralic"/>
                <a:cs typeface="Palladio Uralic"/>
              </a:rPr>
              <a:t>To </a:t>
            </a:r>
            <a:r>
              <a:rPr sz="1800" dirty="0">
                <a:latin typeface="Palladio Uralic"/>
                <a:cs typeface="Palladio Uralic"/>
              </a:rPr>
              <a:t>discuss </a:t>
            </a:r>
            <a:r>
              <a:rPr sz="1800" spc="-5" dirty="0">
                <a:latin typeface="Palladio Uralic"/>
                <a:cs typeface="Palladio Uralic"/>
              </a:rPr>
              <a:t>the types of networks used </a:t>
            </a:r>
            <a:r>
              <a:rPr sz="1800" dirty="0">
                <a:latin typeface="Palladio Uralic"/>
                <a:cs typeface="Palladio Uralic"/>
              </a:rPr>
              <a:t>in</a:t>
            </a:r>
            <a:r>
              <a:rPr sz="1800" spc="-5" dirty="0">
                <a:latin typeface="Palladio Uralic"/>
                <a:cs typeface="Palladio Uralic"/>
              </a:rPr>
              <a:t> computer.</a:t>
            </a:r>
            <a:endParaRPr sz="1800" dirty="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3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388" y="643508"/>
            <a:ext cx="84670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FIFTH GENERATION (PRESENT AND</a:t>
            </a:r>
            <a:r>
              <a:rPr spc="-85" dirty="0"/>
              <a:t> </a:t>
            </a:r>
            <a:r>
              <a:rPr spc="-5" dirty="0"/>
              <a:t>BEYOND):  </a:t>
            </a:r>
            <a:r>
              <a:rPr dirty="0"/>
              <a:t>ARTIFICIAL</a:t>
            </a:r>
            <a:r>
              <a:rPr spc="-5" dirty="0"/>
              <a:t> </a:t>
            </a:r>
            <a:r>
              <a:rPr dirty="0"/>
              <a:t>INTELLIGENCE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650" y="1881022"/>
            <a:ext cx="10570210" cy="41408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These are the objectives for creating the fifth generation of computers are</a:t>
            </a:r>
            <a:r>
              <a:rPr sz="2200" spc="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756285" marR="175260" lvl="1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8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create a human-like computer that would be capable of reasoning and reaching a  decision through a series of “what-if-then” analyses has existed since the beginning of  computer</a:t>
            </a:r>
            <a:r>
              <a:rPr sz="2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Times New Roman"/>
                <a:cs typeface="Times New Roman"/>
              </a:rPr>
              <a:t>technology.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8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learn from its mistakes and possess the skill of</a:t>
            </a:r>
            <a:r>
              <a:rPr sz="22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experts.</a:t>
            </a:r>
            <a:endParaRPr sz="2200" dirty="0">
              <a:latin typeface="Times New Roman"/>
              <a:cs typeface="Times New Roman"/>
            </a:endParaRPr>
          </a:p>
          <a:p>
            <a:pPr marL="413384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414020" algn="l"/>
              </a:tabLst>
            </a:pP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starting point for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fifth generation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has been set in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early</a:t>
            </a:r>
            <a:r>
              <a:rPr sz="2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1990s.</a:t>
            </a:r>
            <a:endParaRPr sz="2200" dirty="0">
              <a:latin typeface="Times New Roman"/>
              <a:cs typeface="Times New Roman"/>
            </a:endParaRPr>
          </a:p>
          <a:p>
            <a:pPr marL="413384" indent="-34353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414020" algn="l"/>
              </a:tabLst>
            </a:pP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process of developing fifth generation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is still in the development</a:t>
            </a:r>
            <a:r>
              <a:rPr sz="22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stage.</a:t>
            </a:r>
            <a:endParaRPr sz="2200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200" spc="-15" dirty="0">
                <a:solidFill>
                  <a:srgbClr val="333333"/>
                </a:solidFill>
                <a:latin typeface="Times New Roman"/>
                <a:cs typeface="Times New Roman"/>
              </a:rPr>
              <a:t>However,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expert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system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concept is already in</a:t>
            </a:r>
            <a:r>
              <a:rPr sz="2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use.</a:t>
            </a:r>
            <a:endParaRPr sz="2200" dirty="0">
              <a:latin typeface="Times New Roman"/>
              <a:cs typeface="Times New Roman"/>
            </a:endParaRPr>
          </a:p>
          <a:p>
            <a:pPr marL="413384" marR="508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414020" algn="l"/>
              </a:tabLst>
            </a:pP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2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expert system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is defined as a computer information system that attempts to </a:t>
            </a:r>
            <a:r>
              <a:rPr sz="2200" spc="-10" dirty="0">
                <a:solidFill>
                  <a:srgbClr val="333333"/>
                </a:solidFill>
                <a:latin typeface="Times New Roman"/>
                <a:cs typeface="Times New Roman"/>
              </a:rPr>
              <a:t>mimic </a:t>
            </a:r>
            <a:r>
              <a:rPr sz="2200" spc="-204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thought process and reasoning of experts in specific</a:t>
            </a:r>
            <a:r>
              <a:rPr sz="2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Times New Roman"/>
                <a:cs typeface="Times New Roman"/>
              </a:rPr>
              <a:t>areas.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29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133" y="647776"/>
            <a:ext cx="8961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5" dirty="0">
                <a:latin typeface="TeXGyreAdventor"/>
                <a:cs typeface="TeXGyreAdventor"/>
              </a:rPr>
              <a:t>Characteristics </a:t>
            </a:r>
            <a:r>
              <a:rPr i="1" dirty="0">
                <a:latin typeface="TeXGyreAdventor"/>
                <a:cs typeface="TeXGyreAdventor"/>
              </a:rPr>
              <a:t>of Fifth Generation</a:t>
            </a:r>
            <a:r>
              <a:rPr i="1" spc="-15" dirty="0">
                <a:latin typeface="TeXGyreAdventor"/>
                <a:cs typeface="TeXGyreAdventor"/>
              </a:rPr>
              <a:t> </a:t>
            </a:r>
            <a:r>
              <a:rPr i="1" dirty="0">
                <a:latin typeface="TeXGyreAdventor"/>
                <a:cs typeface="TeXGyreAdventor"/>
              </a:rPr>
              <a:t>Computers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388" y="1288795"/>
            <a:ext cx="8759825" cy="485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Mega </a:t>
            </a: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Chips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: Fifth generation computers will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2000" i="1" dirty="0">
                <a:solidFill>
                  <a:srgbClr val="333333"/>
                </a:solidFill>
                <a:latin typeface="Times New Roman"/>
                <a:cs typeface="Times New Roman"/>
              </a:rPr>
              <a:t>Super </a:t>
            </a:r>
            <a:r>
              <a:rPr sz="2000" i="1" spc="-20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2000" i="1" spc="-114" dirty="0">
                <a:solidFill>
                  <a:srgbClr val="333333"/>
                </a:solidFill>
                <a:latin typeface="Times New Roman"/>
                <a:cs typeface="Times New Roman"/>
              </a:rPr>
              <a:t>Scale  </a:t>
            </a:r>
            <a:r>
              <a:rPr sz="20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Integrated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SLSI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) chips, which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will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result in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production of microprocessor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having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millions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electronic components on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single chip. In order to store  instructions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information, fifth generation computers require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great amount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storage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capacity.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Mega chips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enable the computer to approximate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memory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capacity of the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human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mind.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Parallel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Most computers today access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execute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only </a:t>
            </a:r>
            <a:r>
              <a:rPr sz="2000" spc="-185" dirty="0">
                <a:solidFill>
                  <a:srgbClr val="333333"/>
                </a:solidFill>
                <a:latin typeface="Times New Roman"/>
                <a:cs typeface="Times New Roman"/>
              </a:rPr>
              <a:t>one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instruction at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time.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is called </a:t>
            </a: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serial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. 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However,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 using  parallel processing accesses several instructions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once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works on them at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same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through the use of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multiple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central processing</a:t>
            </a:r>
            <a:r>
              <a:rPr sz="2000" spc="-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units.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Artificial Intelligence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(AI)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: It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refers to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series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of related technologies that </a:t>
            </a:r>
            <a:r>
              <a:rPr sz="2000" spc="-120" dirty="0">
                <a:solidFill>
                  <a:srgbClr val="333333"/>
                </a:solidFill>
                <a:latin typeface="Times New Roman"/>
                <a:cs typeface="Times New Roman"/>
              </a:rPr>
              <a:t>tries </a:t>
            </a:r>
            <a:r>
              <a:rPr sz="200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simulate and reproduce human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behaviour,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including thinking, speaking and   reasoning. AI comprises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group of related technologies: expert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systems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(ES), 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natural language processing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(NLP),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speech recognition, vision recognition, and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robotics.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30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379603"/>
            <a:ext cx="5986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imes New Roman"/>
                <a:cs typeface="Times New Roman"/>
              </a:rPr>
              <a:t>CLASSIFICATION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COMPUTERS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31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3344" y="841247"/>
            <a:ext cx="6391656" cy="5228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702" y="653922"/>
            <a:ext cx="1056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Hardware Design : </a:t>
            </a:r>
            <a:r>
              <a:rPr sz="3600" dirty="0">
                <a:solidFill>
                  <a:srgbClr val="252525"/>
                </a:solidFill>
              </a:rPr>
              <a:t>Analog</a:t>
            </a:r>
            <a:r>
              <a:rPr sz="3600" spc="-65" dirty="0">
                <a:solidFill>
                  <a:srgbClr val="252525"/>
                </a:solidFill>
              </a:rPr>
              <a:t> </a:t>
            </a:r>
            <a:r>
              <a:rPr sz="3600" dirty="0">
                <a:solidFill>
                  <a:srgbClr val="252525"/>
                </a:solidFill>
              </a:rPr>
              <a:t>Computers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0094"/>
            <a:ext cx="8521065" cy="23622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Represents 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variable across a continuous range of</a:t>
            </a:r>
            <a:r>
              <a:rPr sz="2400" spc="-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measuring parameters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vary continuously in real </a:t>
            </a:r>
            <a:r>
              <a:rPr sz="2400" spc="-145" dirty="0">
                <a:solidFill>
                  <a:srgbClr val="404040"/>
                </a:solidFill>
                <a:latin typeface="Times New Roman"/>
                <a:cs typeface="Times New Roman"/>
              </a:rPr>
              <a:t>time,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such as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temperature,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pressure and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voltage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More flexible but less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precise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 operates by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measuring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32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5" y="649300"/>
            <a:ext cx="10337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Hardware Design : Digital</a:t>
            </a:r>
            <a:r>
              <a:rPr sz="3600" spc="-10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Computers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6801" y="2155062"/>
            <a:ext cx="9946640" cy="1986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40" dirty="0">
                <a:solidFill>
                  <a:srgbClr val="404040"/>
                </a:solidFill>
                <a:latin typeface="Times New Roman"/>
                <a:cs typeface="Times New Roman"/>
              </a:rPr>
              <a:t>Uses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distinct values to represent data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internally.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All information</a:t>
            </a:r>
            <a:r>
              <a:rPr sz="2800" spc="-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80" dirty="0">
                <a:solidFill>
                  <a:srgbClr val="404040"/>
                </a:solidFill>
                <a:latin typeface="Times New Roman"/>
                <a:cs typeface="Times New Roman"/>
              </a:rPr>
              <a:t>are 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represented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0s and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1s.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4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24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operates by</a:t>
            </a:r>
            <a:r>
              <a:rPr sz="2800" spc="-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counting.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14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spc="140" dirty="0">
                <a:solidFill>
                  <a:srgbClr val="404040"/>
                </a:solidFill>
                <a:latin typeface="Times New Roman"/>
                <a:cs typeface="Times New Roman"/>
              </a:rPr>
              <a:t>High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speed and more</a:t>
            </a:r>
            <a:r>
              <a:rPr sz="28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accurate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33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822" y="653922"/>
            <a:ext cx="10513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3034" algn="l"/>
              </a:tabLst>
            </a:pPr>
            <a:r>
              <a:rPr sz="3600" spc="-5" dirty="0">
                <a:solidFill>
                  <a:srgbClr val="252525"/>
                </a:solidFill>
              </a:rPr>
              <a:t>Based on Hardware</a:t>
            </a:r>
            <a:r>
              <a:rPr sz="3600" spc="5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Design</a:t>
            </a:r>
            <a:r>
              <a:rPr sz="3600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:	Hybrid</a:t>
            </a:r>
            <a:r>
              <a:rPr sz="3600" spc="-80" dirty="0">
                <a:solidFill>
                  <a:srgbClr val="252525"/>
                </a:solidFill>
              </a:rPr>
              <a:t> </a:t>
            </a:r>
            <a:r>
              <a:rPr sz="3600" dirty="0">
                <a:solidFill>
                  <a:srgbClr val="252525"/>
                </a:solidFill>
              </a:rPr>
              <a:t>Computers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39720" y="1562557"/>
            <a:ext cx="8724265" cy="161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Hybrid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Computer,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attempt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made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combine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qualities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both analog and digital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Measuring functions are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 the analog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way,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while 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control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logic functions are digital in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nature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34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25383" y="3842003"/>
            <a:ext cx="3741420" cy="2388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0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Difference between </a:t>
            </a:r>
            <a:r>
              <a:rPr spc="-5" dirty="0"/>
              <a:t>Analog </a:t>
            </a:r>
            <a:r>
              <a:rPr spc="-10" dirty="0"/>
              <a:t>and Digital</a:t>
            </a:r>
            <a:r>
              <a:rPr spc="12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35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8292" y="946403"/>
            <a:ext cx="6563868" cy="5189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917" y="649300"/>
            <a:ext cx="9808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Utility : General Purpose</a:t>
            </a:r>
            <a:r>
              <a:rPr sz="3600" spc="-30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Computer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0094"/>
            <a:ext cx="8752840" cy="22358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Designed and constructed to cater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almost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 the needs of the</a:t>
            </a:r>
            <a:r>
              <a:rPr sz="24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Times New Roman"/>
                <a:cs typeface="Times New Roman"/>
              </a:rPr>
              <a:t>society.</a:t>
            </a:r>
            <a:endParaRPr sz="2400" dirty="0">
              <a:latin typeface="Times New Roman"/>
              <a:cs typeface="Times New Roman"/>
            </a:endParaRPr>
          </a:p>
          <a:p>
            <a:pPr marL="355600" marR="10922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Able to perform according to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created 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meet 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different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needs</a:t>
            </a:r>
            <a:endParaRPr sz="2400" dirty="0">
              <a:latin typeface="Times New Roman"/>
              <a:cs typeface="Times New Roman"/>
            </a:endParaRPr>
          </a:p>
          <a:p>
            <a:pPr marL="355600" marR="80518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: financial accounting,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mathematical calculation, 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designing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textile prints, controlling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machinery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36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4" y="649300"/>
            <a:ext cx="10125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Utility : Special Purpose</a:t>
            </a:r>
            <a:r>
              <a:rPr sz="3600" spc="-30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Computer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6586"/>
            <a:ext cx="8549005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Designed to preform special functions. In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such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devices 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instructions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permanently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programmed.</a:t>
            </a:r>
            <a:endParaRPr sz="2400" dirty="0">
              <a:latin typeface="Times New Roman"/>
              <a:cs typeface="Times New Roman"/>
            </a:endParaRPr>
          </a:p>
          <a:p>
            <a:pPr marL="355600" marR="120396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instructions needed to perform the particular task </a:t>
            </a:r>
            <a:r>
              <a:rPr sz="2400" spc="-235" dirty="0">
                <a:solidFill>
                  <a:srgbClr val="404040"/>
                </a:solidFill>
                <a:latin typeface="Times New Roman"/>
                <a:cs typeface="Times New Roman"/>
              </a:rPr>
              <a:t>are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incorporated into the internal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the</a:t>
            </a:r>
            <a:r>
              <a:rPr sz="24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: Aircraft control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electronic voting</a:t>
            </a:r>
            <a:r>
              <a:rPr sz="2400" spc="-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37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038" y="649300"/>
            <a:ext cx="9544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Mode of Use : Palmtop</a:t>
            </a:r>
            <a:r>
              <a:rPr sz="3600" spc="-20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Computer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32228"/>
            <a:ext cx="7943850" cy="21837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Accepts handwritten inputs using an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electronic</a:t>
            </a:r>
            <a:r>
              <a:rPr sz="2000" spc="-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pen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These have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disk storage and can be connected to a wireless</a:t>
            </a:r>
            <a:r>
              <a:rPr sz="20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network.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train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system on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user’s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handwriting before it can be</a:t>
            </a:r>
            <a:r>
              <a:rPr sz="2000" spc="-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used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mobile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phone,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email,</a:t>
            </a:r>
            <a:r>
              <a:rPr sz="20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fax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Microsoft Operating System used –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Windows</a:t>
            </a:r>
            <a:r>
              <a:rPr sz="2000" spc="-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38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4859" y="3329940"/>
            <a:ext cx="3787140" cy="317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767" y="622655"/>
            <a:ext cx="10145395" cy="406717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4</a:t>
            </a:r>
            <a:endParaRPr sz="2000">
              <a:latin typeface="Gothic Uralic"/>
              <a:cs typeface="Gothic Uralic"/>
            </a:endParaRPr>
          </a:p>
          <a:p>
            <a:pPr marL="609600" indent="-343535">
              <a:lnSpc>
                <a:spcPct val="100000"/>
              </a:lnSpc>
              <a:spcBef>
                <a:spcPts val="1395"/>
              </a:spcBef>
              <a:buClr>
                <a:srgbClr val="A42F0F"/>
              </a:buClr>
              <a:buFont typeface="Arial"/>
              <a:buChar char=""/>
              <a:tabLst>
                <a:tab pos="610235" algn="l"/>
              </a:tabLst>
            </a:pPr>
            <a:r>
              <a:rPr sz="2000" b="1" dirty="0">
                <a:solidFill>
                  <a:srgbClr val="404040"/>
                </a:solidFill>
                <a:latin typeface="Gothic Uralic"/>
                <a:cs typeface="Gothic Uralic"/>
              </a:rPr>
              <a:t>Course</a:t>
            </a:r>
            <a:r>
              <a:rPr sz="2000" b="1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Gothic Uralic"/>
                <a:cs typeface="Gothic Uralic"/>
              </a:rPr>
              <a:t>Outcomes:</a:t>
            </a:r>
            <a:endParaRPr sz="2000">
              <a:latin typeface="Gothic Uralic"/>
              <a:cs typeface="Gothic Uralic"/>
            </a:endParaRPr>
          </a:p>
          <a:p>
            <a:pPr marL="2667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Gothic Uralic"/>
                <a:cs typeface="Gothic Uralic"/>
              </a:rPr>
              <a:t>On </a:t>
            </a:r>
            <a:r>
              <a:rPr sz="2000" b="1" spc="-5" dirty="0">
                <a:latin typeface="Gothic Uralic"/>
                <a:cs typeface="Gothic Uralic"/>
              </a:rPr>
              <a:t>successful completion of the </a:t>
            </a:r>
            <a:r>
              <a:rPr sz="2000" b="1" dirty="0">
                <a:latin typeface="Gothic Uralic"/>
                <a:cs typeface="Gothic Uralic"/>
              </a:rPr>
              <a:t>module </a:t>
            </a:r>
            <a:r>
              <a:rPr sz="2000" b="1" spc="-5" dirty="0">
                <a:latin typeface="Gothic Uralic"/>
                <a:cs typeface="Gothic Uralic"/>
              </a:rPr>
              <a:t>students </a:t>
            </a:r>
            <a:r>
              <a:rPr sz="2000" b="1" dirty="0">
                <a:latin typeface="Gothic Uralic"/>
                <a:cs typeface="Gothic Uralic"/>
              </a:rPr>
              <a:t>will be </a:t>
            </a:r>
            <a:r>
              <a:rPr sz="2000" b="1" spc="-5" dirty="0">
                <a:latin typeface="Gothic Uralic"/>
                <a:cs typeface="Gothic Uralic"/>
              </a:rPr>
              <a:t>able</a:t>
            </a:r>
            <a:r>
              <a:rPr sz="2000" b="1" spc="-145" dirty="0">
                <a:latin typeface="Gothic Uralic"/>
                <a:cs typeface="Gothic Uralic"/>
              </a:rPr>
              <a:t> </a:t>
            </a:r>
            <a:r>
              <a:rPr sz="2000" b="1" dirty="0">
                <a:latin typeface="Gothic Uralic"/>
                <a:cs typeface="Gothic Uralic"/>
              </a:rPr>
              <a:t>to:</a:t>
            </a:r>
            <a:endParaRPr sz="2000">
              <a:latin typeface="Gothic Uralic"/>
              <a:cs typeface="Gothic Uralic"/>
            </a:endParaRPr>
          </a:p>
          <a:p>
            <a:pPr marL="1010285" lvl="1" indent="-287020">
              <a:lnSpc>
                <a:spcPct val="100000"/>
              </a:lnSpc>
              <a:spcBef>
                <a:spcPts val="960"/>
              </a:spcBef>
              <a:buClr>
                <a:srgbClr val="A42F0F"/>
              </a:buClr>
              <a:buFont typeface="Wingdings"/>
              <a:buChar char=""/>
              <a:tabLst>
                <a:tab pos="1010919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Identify the concepts and applications of</a:t>
            </a:r>
            <a:r>
              <a:rPr sz="2000" spc="-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computers.</a:t>
            </a:r>
            <a:endParaRPr sz="2000">
              <a:latin typeface="Times New Roman"/>
              <a:cs typeface="Times New Roman"/>
            </a:endParaRPr>
          </a:p>
          <a:p>
            <a:pPr marL="1010285" lvl="1" indent="-287020">
              <a:lnSpc>
                <a:spcPct val="100000"/>
              </a:lnSpc>
              <a:spcBef>
                <a:spcPts val="1970"/>
              </a:spcBef>
              <a:buClr>
                <a:srgbClr val="A42F0F"/>
              </a:buClr>
              <a:buFont typeface="Wingdings"/>
              <a:buChar char=""/>
              <a:tabLst>
                <a:tab pos="1010919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 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 and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languages</a:t>
            </a:r>
            <a:r>
              <a:rPr sz="20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efficiently.</a:t>
            </a:r>
            <a:endParaRPr sz="2000">
              <a:latin typeface="Times New Roman"/>
              <a:cs typeface="Times New Roman"/>
            </a:endParaRPr>
          </a:p>
          <a:p>
            <a:pPr marL="1010285" lvl="1" indent="-287020">
              <a:lnSpc>
                <a:spcPct val="100000"/>
              </a:lnSpc>
              <a:spcBef>
                <a:spcPts val="1970"/>
              </a:spcBef>
              <a:buClr>
                <a:srgbClr val="A42F0F"/>
              </a:buClr>
              <a:buFont typeface="Wingdings"/>
              <a:buChar char=""/>
              <a:tabLst>
                <a:tab pos="1010919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Identify 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importance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internal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organization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problem solving</a:t>
            </a:r>
            <a:r>
              <a:rPr sz="2000" spc="-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aspects.</a:t>
            </a:r>
            <a:endParaRPr sz="2000">
              <a:latin typeface="Times New Roman"/>
              <a:cs typeface="Times New Roman"/>
            </a:endParaRPr>
          </a:p>
          <a:p>
            <a:pPr marL="1010285" lvl="1" indent="-287020">
              <a:lnSpc>
                <a:spcPct val="100000"/>
              </a:lnSpc>
              <a:spcBef>
                <a:spcPts val="1970"/>
              </a:spcBef>
              <a:buClr>
                <a:srgbClr val="A42F0F"/>
              </a:buClr>
              <a:buFont typeface="Wingdings"/>
              <a:buChar char=""/>
              <a:tabLst>
                <a:tab pos="1010919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Illustrate the networking 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IPR</a:t>
            </a:r>
            <a:r>
              <a:rPr sz="20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concepts.</a:t>
            </a:r>
            <a:endParaRPr sz="2000">
              <a:latin typeface="Times New Roman"/>
              <a:cs typeface="Times New Roman"/>
            </a:endParaRPr>
          </a:p>
          <a:p>
            <a:pPr marL="1010285" lvl="1" indent="-287020">
              <a:lnSpc>
                <a:spcPct val="100000"/>
              </a:lnSpc>
              <a:spcBef>
                <a:spcPts val="1970"/>
              </a:spcBef>
              <a:buClr>
                <a:srgbClr val="A42F0F"/>
              </a:buClr>
              <a:buFont typeface="Wingdings"/>
              <a:buChar char=""/>
              <a:tabLst>
                <a:tab pos="1010919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Design 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static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webpage and use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MS Office</a:t>
            </a:r>
            <a:r>
              <a:rPr sz="20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efficiently.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649300"/>
            <a:ext cx="9253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Mode of Use : Laptop</a:t>
            </a:r>
            <a:r>
              <a:rPr sz="3600" spc="-10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Computer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11235" cy="21793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Also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known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Notebook</a:t>
            </a:r>
            <a:r>
              <a:rPr sz="1800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Computers</a:t>
            </a:r>
            <a:endParaRPr sz="1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Small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size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,portable, has battery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backup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has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functionalities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desktop</a:t>
            </a:r>
            <a:endParaRPr sz="1800" dirty="0">
              <a:latin typeface="Gothic Uralic"/>
              <a:cs typeface="Gothic Uralic"/>
            </a:endParaRPr>
          </a:p>
          <a:p>
            <a:pPr marL="355600" marR="63690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keyboard, flat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screen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liquid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crystal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display,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Pentium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processor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connected to</a:t>
            </a:r>
            <a:r>
              <a:rPr sz="1800" spc="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network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39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23959" y="4332731"/>
            <a:ext cx="3368040" cy="2525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467" y="172974"/>
            <a:ext cx="8601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52525"/>
                </a:solidFill>
              </a:rPr>
              <a:t>Based </a:t>
            </a:r>
            <a:r>
              <a:rPr dirty="0">
                <a:solidFill>
                  <a:srgbClr val="252525"/>
                </a:solidFill>
              </a:rPr>
              <a:t>on Mode </a:t>
            </a:r>
            <a:r>
              <a:rPr spc="-5" dirty="0">
                <a:solidFill>
                  <a:srgbClr val="252525"/>
                </a:solidFill>
              </a:rPr>
              <a:t>of Use :Personal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0570" y="681100"/>
            <a:ext cx="8980805" cy="36582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Designed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meet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personal computing requirements of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at working place or at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home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 stand-alone,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Non-portable, general purpose computer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that can be placed on the</a:t>
            </a:r>
            <a:r>
              <a:rPr sz="180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desk</a:t>
            </a:r>
            <a:endParaRPr sz="1800" dirty="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personal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 configuration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varies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PC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another PC depending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 their 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Externally,</a:t>
            </a:r>
            <a:r>
              <a:rPr sz="18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8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consists</a:t>
            </a:r>
            <a:r>
              <a:rPr sz="18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sz="18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units—keyboard,</a:t>
            </a:r>
            <a:r>
              <a:rPr sz="1800" spc="25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monitor,</a:t>
            </a:r>
            <a:r>
              <a:rPr sz="18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8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sz="180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unit</a:t>
            </a:r>
            <a:r>
              <a:rPr sz="18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containing</a:t>
            </a:r>
            <a:r>
              <a:rPr sz="180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endParaRPr sz="1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CPU, 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memory,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hard disk drive,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1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very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expensive and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suited to the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needs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a single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home, small business 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units, and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organizations.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Apple, Microsoft, </a:t>
            </a:r>
            <a:r>
              <a:rPr sz="1800" spc="-75" dirty="0">
                <a:solidFill>
                  <a:srgbClr val="333333"/>
                </a:solidFill>
                <a:latin typeface="Times New Roman"/>
                <a:cs typeface="Times New Roman"/>
              </a:rPr>
              <a:t>HP,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Dell and Lenovo are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some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the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PC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manufacturers.</a:t>
            </a:r>
            <a:r>
              <a:rPr sz="18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IBM was the first </a:t>
            </a:r>
            <a:r>
              <a:rPr sz="1800" spc="-5" dirty="0">
                <a:latin typeface="Times New Roman"/>
                <a:cs typeface="Times New Roman"/>
              </a:rPr>
              <a:t>computer </a:t>
            </a:r>
            <a:r>
              <a:rPr sz="1800" dirty="0">
                <a:latin typeface="Times New Roman"/>
                <a:cs typeface="Times New Roman"/>
              </a:rPr>
              <a:t>to introduce and popularize </a:t>
            </a:r>
            <a:r>
              <a:rPr sz="1800" spc="-5" dirty="0">
                <a:latin typeface="Times New Roman"/>
                <a:cs typeface="Times New Roman"/>
              </a:rPr>
              <a:t>use 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desktops.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40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7664" y="4341876"/>
            <a:ext cx="4482083" cy="2516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6" y="193928"/>
            <a:ext cx="878700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52525"/>
                </a:solidFill>
              </a:rPr>
              <a:t>Based </a:t>
            </a:r>
            <a:r>
              <a:rPr dirty="0">
                <a:solidFill>
                  <a:srgbClr val="252525"/>
                </a:solidFill>
              </a:rPr>
              <a:t>on Mode </a:t>
            </a:r>
            <a:r>
              <a:rPr spc="-5" dirty="0">
                <a:solidFill>
                  <a:srgbClr val="252525"/>
                </a:solidFill>
              </a:rPr>
              <a:t>of Use </a:t>
            </a:r>
            <a:r>
              <a:rPr dirty="0">
                <a:solidFill>
                  <a:srgbClr val="252525"/>
                </a:solidFill>
              </a:rPr>
              <a:t>: Work</a:t>
            </a:r>
            <a:r>
              <a:rPr spc="25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426" y="768858"/>
            <a:ext cx="10170160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Powerful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desktop computer designed to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meet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computing need of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 clients with better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processing, 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high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storage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capacity and with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efficient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effective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graphics display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facility.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Looks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similar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a personal computer and can be used by only one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person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at a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LAN</a:t>
            </a:r>
            <a:endParaRPr sz="1800" dirty="0"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lang="en-US" dirty="0">
                <a:latin typeface="Times New Roman"/>
                <a:cs typeface="Times New Roman"/>
              </a:rPr>
              <a:t>U</a:t>
            </a:r>
            <a:r>
              <a:rPr sz="1800" dirty="0" smtClean="0">
                <a:latin typeface="Times New Roman"/>
                <a:cs typeface="Times New Roman"/>
              </a:rPr>
              <a:t>sed </a:t>
            </a:r>
            <a:r>
              <a:rPr sz="1800" dirty="0">
                <a:latin typeface="Times New Roman"/>
                <a:cs typeface="Times New Roman"/>
              </a:rPr>
              <a:t>for engineering applications </a:t>
            </a:r>
            <a:r>
              <a:rPr sz="1800" spc="-5" dirty="0">
                <a:latin typeface="Times New Roman"/>
                <a:cs typeface="Times New Roman"/>
              </a:rPr>
              <a:t>(CAD/CAM), </a:t>
            </a:r>
            <a:r>
              <a:rPr sz="1800" dirty="0">
                <a:latin typeface="Times New Roman"/>
                <a:cs typeface="Times New Roman"/>
              </a:rPr>
              <a:t>desktop publishing, software development, and other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  </a:t>
            </a:r>
            <a:r>
              <a:rPr sz="1800" dirty="0">
                <a:latin typeface="Times New Roman"/>
                <a:cs typeface="Times New Roman"/>
              </a:rPr>
              <a:t>types of applications which require a </a:t>
            </a:r>
            <a:r>
              <a:rPr sz="1800" spc="-5" dirty="0">
                <a:latin typeface="Times New Roman"/>
                <a:cs typeface="Times New Roman"/>
              </a:rPr>
              <a:t>moderate </a:t>
            </a:r>
            <a:r>
              <a:rPr sz="1800" dirty="0">
                <a:latin typeface="Times New Roman"/>
                <a:cs typeface="Times New Roman"/>
              </a:rPr>
              <a:t>amount of computing </a:t>
            </a:r>
            <a:r>
              <a:rPr sz="1800" spc="-5" dirty="0">
                <a:latin typeface="Times New Roman"/>
                <a:cs typeface="Times New Roman"/>
              </a:rPr>
              <a:t>power </a:t>
            </a:r>
            <a:r>
              <a:rPr sz="1800" dirty="0">
                <a:latin typeface="Times New Roman"/>
                <a:cs typeface="Times New Roman"/>
              </a:rPr>
              <a:t>and relatively high-quality  graphics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capabilities.</a:t>
            </a:r>
          </a:p>
          <a:p>
            <a:pPr marL="355600" marR="2032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1800" spc="-15" dirty="0">
                <a:latin typeface="Times New Roman"/>
                <a:cs typeface="Times New Roman"/>
              </a:rPr>
              <a:t>Workstations </a:t>
            </a:r>
            <a:r>
              <a:rPr sz="1800" dirty="0">
                <a:latin typeface="Times New Roman"/>
                <a:cs typeface="Times New Roman"/>
              </a:rPr>
              <a:t>generally </a:t>
            </a:r>
            <a:r>
              <a:rPr sz="1800" spc="-5" dirty="0">
                <a:latin typeface="Times New Roman"/>
                <a:cs typeface="Times New Roman"/>
              </a:rPr>
              <a:t>come </a:t>
            </a:r>
            <a:r>
              <a:rPr sz="1800" dirty="0">
                <a:latin typeface="Times New Roman"/>
                <a:cs typeface="Times New Roman"/>
              </a:rPr>
              <a:t>with a </a:t>
            </a:r>
            <a:r>
              <a:rPr sz="1800" spc="-5" dirty="0">
                <a:latin typeface="Times New Roman"/>
                <a:cs typeface="Times New Roman"/>
              </a:rPr>
              <a:t>large, </a:t>
            </a:r>
            <a:r>
              <a:rPr sz="1800" dirty="0">
                <a:latin typeface="Times New Roman"/>
                <a:cs typeface="Times New Roman"/>
              </a:rPr>
              <a:t>high-resolution graphics screen, a </a:t>
            </a:r>
            <a:r>
              <a:rPr sz="1800" spc="-10" dirty="0">
                <a:latin typeface="Times New Roman"/>
                <a:cs typeface="Times New Roman"/>
              </a:rPr>
              <a:t>large </a:t>
            </a:r>
            <a:r>
              <a:rPr sz="1800" spc="-5" dirty="0">
                <a:latin typeface="Times New Roman"/>
                <a:cs typeface="Times New Roman"/>
              </a:rPr>
              <a:t>amount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RAM, </a:t>
            </a:r>
            <a:r>
              <a:rPr sz="1800" spc="-70" dirty="0">
                <a:latin typeface="Times New Roman"/>
                <a:cs typeface="Times New Roman"/>
              </a:rPr>
              <a:t>inbuilt  </a:t>
            </a:r>
            <a:r>
              <a:rPr sz="1800" dirty="0">
                <a:latin typeface="Times New Roman"/>
                <a:cs typeface="Times New Roman"/>
              </a:rPr>
              <a:t>network support, and a graphical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interface. </a:t>
            </a:r>
            <a:r>
              <a:rPr sz="1800" spc="-5" dirty="0">
                <a:latin typeface="Times New Roman"/>
                <a:cs typeface="Times New Roman"/>
              </a:rPr>
              <a:t>Most workstations </a:t>
            </a:r>
            <a:r>
              <a:rPr sz="1800" dirty="0">
                <a:latin typeface="Times New Roman"/>
                <a:cs typeface="Times New Roman"/>
              </a:rPr>
              <a:t>also have </a:t>
            </a:r>
            <a:r>
              <a:rPr sz="1800" spc="-5" dirty="0">
                <a:latin typeface="Times New Roman"/>
                <a:cs typeface="Times New Roman"/>
              </a:rPr>
              <a:t>mass </a:t>
            </a:r>
            <a:r>
              <a:rPr sz="1800" dirty="0">
                <a:latin typeface="Times New Roman"/>
                <a:cs typeface="Times New Roman"/>
              </a:rPr>
              <a:t>storage device 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 disk drive, but a special </a:t>
            </a:r>
            <a:r>
              <a:rPr sz="1800" spc="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workstation, </a:t>
            </a:r>
            <a:r>
              <a:rPr sz="1800" dirty="0">
                <a:latin typeface="Times New Roman"/>
                <a:cs typeface="Times New Roman"/>
              </a:rPr>
              <a:t>called diskless workstations, </a:t>
            </a:r>
            <a:r>
              <a:rPr sz="1800" spc="-5" dirty="0">
                <a:latin typeface="Times New Roman"/>
                <a:cs typeface="Times New Roman"/>
              </a:rPr>
              <a:t>comes </a:t>
            </a:r>
            <a:r>
              <a:rPr sz="1800" dirty="0">
                <a:latin typeface="Times New Roman"/>
                <a:cs typeface="Times New Roman"/>
              </a:rPr>
              <a:t>without a disk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drive</a:t>
            </a:r>
          </a:p>
          <a:p>
            <a:pPr marL="355600" marR="74295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Common </a:t>
            </a:r>
            <a:r>
              <a:rPr sz="1800" dirty="0">
                <a:latin typeface="Times New Roman"/>
                <a:cs typeface="Times New Roman"/>
              </a:rPr>
              <a:t>operating systems for </a:t>
            </a:r>
            <a:r>
              <a:rPr sz="1800" spc="-5" dirty="0">
                <a:latin typeface="Times New Roman"/>
                <a:cs typeface="Times New Roman"/>
              </a:rPr>
              <a:t>workstations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UNIX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5" dirty="0">
                <a:latin typeface="Times New Roman"/>
                <a:cs typeface="Times New Roman"/>
              </a:rPr>
              <a:t>Windows </a:t>
            </a:r>
            <a:r>
              <a:rPr sz="1800" spc="-45" dirty="0">
                <a:latin typeface="Times New Roman"/>
                <a:cs typeface="Times New Roman"/>
              </a:rPr>
              <a:t>NT. </a:t>
            </a:r>
            <a:r>
              <a:rPr sz="1800" dirty="0">
                <a:latin typeface="Times New Roman"/>
                <a:cs typeface="Times New Roman"/>
              </a:rPr>
              <a:t>Like </a:t>
            </a:r>
            <a:r>
              <a:rPr sz="1800" spc="-5" dirty="0">
                <a:latin typeface="Times New Roman"/>
                <a:cs typeface="Times New Roman"/>
              </a:rPr>
              <a:t>PC, workstations </a:t>
            </a:r>
            <a:r>
              <a:rPr sz="1800" dirty="0">
                <a:latin typeface="Times New Roman"/>
                <a:cs typeface="Times New Roman"/>
              </a:rPr>
              <a:t>are also  single-user </a:t>
            </a:r>
            <a:r>
              <a:rPr sz="1800" spc="-5" dirty="0">
                <a:latin typeface="Times New Roman"/>
                <a:cs typeface="Times New Roman"/>
              </a:rPr>
              <a:t>computers </a:t>
            </a:r>
            <a:r>
              <a:rPr sz="1800" dirty="0">
                <a:latin typeface="Times New Roman"/>
                <a:cs typeface="Times New Roman"/>
              </a:rPr>
              <a:t>like </a:t>
            </a:r>
            <a:r>
              <a:rPr sz="1800" spc="-10" dirty="0">
                <a:latin typeface="Times New Roman"/>
                <a:cs typeface="Times New Roman"/>
              </a:rPr>
              <a:t>PC </a:t>
            </a:r>
            <a:r>
              <a:rPr sz="1800" dirty="0">
                <a:latin typeface="Times New Roman"/>
                <a:cs typeface="Times New Roman"/>
              </a:rPr>
              <a:t>but are typically linked together to form a local area network, although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  can also 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as stand-alone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41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6364" y="4724399"/>
            <a:ext cx="3669791" cy="2133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017" y="649300"/>
            <a:ext cx="9181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52525"/>
                </a:solidFill>
              </a:rPr>
              <a:t>Based </a:t>
            </a:r>
            <a:r>
              <a:rPr dirty="0">
                <a:solidFill>
                  <a:srgbClr val="252525"/>
                </a:solidFill>
              </a:rPr>
              <a:t>on Mode of Use : Mainframe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650" y="1244295"/>
            <a:ext cx="10229850" cy="248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Commonly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 for handling voluminous data and in an environment where 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no.of</a:t>
            </a:r>
            <a:r>
              <a:rPr sz="2000" spc="-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users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 to share 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common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facility.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housed in a central location with several user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terminals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peripherals connected to</a:t>
            </a:r>
            <a:r>
              <a:rPr sz="2000" spc="-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user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terminals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 connected with the host processor for accessing as and when</a:t>
            </a:r>
            <a:r>
              <a:rPr sz="2000" spc="-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required.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28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banks,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airlines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railways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handle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millions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trillions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online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transactions per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second.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Some examples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mainframes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 CDC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6600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IBM ES000</a:t>
            </a:r>
            <a:r>
              <a:rPr sz="200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series.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42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49211" y="3921252"/>
            <a:ext cx="4936236" cy="2580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475" y="452450"/>
            <a:ext cx="83229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solidFill>
                  <a:srgbClr val="252525"/>
                </a:solidFill>
              </a:rPr>
              <a:t>Based </a:t>
            </a:r>
            <a:r>
              <a:rPr sz="2900" dirty="0">
                <a:solidFill>
                  <a:srgbClr val="252525"/>
                </a:solidFill>
              </a:rPr>
              <a:t>on Mode of </a:t>
            </a:r>
            <a:r>
              <a:rPr sz="2900" spc="-5" dirty="0">
                <a:solidFill>
                  <a:srgbClr val="252525"/>
                </a:solidFill>
              </a:rPr>
              <a:t>Use </a:t>
            </a:r>
            <a:r>
              <a:rPr sz="2900" dirty="0">
                <a:solidFill>
                  <a:srgbClr val="252525"/>
                </a:solidFill>
              </a:rPr>
              <a:t>: Mainframe</a:t>
            </a:r>
            <a:r>
              <a:rPr sz="2900" spc="-30" dirty="0">
                <a:solidFill>
                  <a:srgbClr val="252525"/>
                </a:solidFill>
              </a:rPr>
              <a:t> </a:t>
            </a:r>
            <a:r>
              <a:rPr sz="2900" dirty="0">
                <a:solidFill>
                  <a:srgbClr val="252525"/>
                </a:solidFill>
              </a:rPr>
              <a:t>Computers</a:t>
            </a:r>
            <a:endParaRPr sz="29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158" y="978560"/>
            <a:ext cx="10231755" cy="50025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15" dirty="0">
                <a:solidFill>
                  <a:srgbClr val="333333"/>
                </a:solidFill>
                <a:latin typeface="Times New Roman"/>
                <a:cs typeface="Times New Roman"/>
              </a:rPr>
              <a:t>multi-user,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multiprogramming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high performance</a:t>
            </a:r>
            <a:r>
              <a:rPr sz="19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computers.</a:t>
            </a:r>
            <a:endParaRPr sz="1900" dirty="0">
              <a:latin typeface="Times New Roman"/>
              <a:cs typeface="Times New Roman"/>
            </a:endParaRPr>
          </a:p>
          <a:p>
            <a:pPr marL="354965" marR="312420" indent="-342900">
              <a:lnSpc>
                <a:spcPct val="8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They operate at a very high speed, have very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storage capacity and can handle the workload of 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9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users.</a:t>
            </a:r>
            <a:endParaRPr sz="19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5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powerful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systems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generally used in centralized</a:t>
            </a:r>
            <a:r>
              <a:rPr sz="19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databases.</a:t>
            </a:r>
            <a:endParaRPr sz="19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8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user accesses the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mainframe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 via a terminal that </a:t>
            </a:r>
            <a:r>
              <a:rPr sz="1900" spc="-15" dirty="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be a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dumb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terminal, an intelligent  terminal or a PC. A </a:t>
            </a:r>
            <a:r>
              <a:rPr sz="1900" b="1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dumb terminal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cannot store data or do processing of its own. It has the input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and 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output device </a:t>
            </a:r>
            <a:r>
              <a:rPr sz="1900" spc="-25" dirty="0">
                <a:solidFill>
                  <a:srgbClr val="333333"/>
                </a:solidFill>
                <a:latin typeface="Times New Roman"/>
                <a:cs typeface="Times New Roman"/>
              </a:rPr>
              <a:t>only.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1900" b="1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intelligent terminal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has the input and output device,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can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do processing, but,  cannot store data of its own. The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dumb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the intelligent terminal use the processing power and the  storage facility of the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mainframe </a:t>
            </a:r>
            <a:r>
              <a:rPr sz="1900" spc="-20" dirty="0">
                <a:solidFill>
                  <a:srgbClr val="333333"/>
                </a:solidFill>
                <a:latin typeface="Times New Roman"/>
                <a:cs typeface="Times New Roman"/>
              </a:rPr>
              <a:t>computer.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Mainframe computers are used in organizations like banks  or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companies,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where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many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people require frequent </a:t>
            </a:r>
            <a:r>
              <a:rPr sz="1900" spc="-10" dirty="0">
                <a:solidFill>
                  <a:srgbClr val="333333"/>
                </a:solidFill>
                <a:latin typeface="Times New Roman"/>
                <a:cs typeface="Times New Roman"/>
              </a:rPr>
              <a:t>access </a:t>
            </a:r>
            <a:r>
              <a:rPr sz="1900" spc="-5" dirty="0">
                <a:solidFill>
                  <a:srgbClr val="333333"/>
                </a:solidFill>
                <a:latin typeface="Times New Roman"/>
                <a:cs typeface="Times New Roman"/>
              </a:rPr>
              <a:t>to the </a:t>
            </a:r>
            <a:r>
              <a:rPr sz="1900" spc="-15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19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33333"/>
                </a:solidFill>
                <a:latin typeface="Times New Roman"/>
                <a:cs typeface="Times New Roman"/>
              </a:rPr>
              <a:t>data.</a:t>
            </a:r>
            <a:endParaRPr sz="19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latin typeface="Times New Roman"/>
                <a:cs typeface="Times New Roman"/>
              </a:rPr>
              <a:t>Important features of </a:t>
            </a:r>
            <a:r>
              <a:rPr sz="1900" spc="-10" dirty="0">
                <a:latin typeface="Times New Roman"/>
                <a:cs typeface="Times New Roman"/>
              </a:rPr>
              <a:t>mainframes </a:t>
            </a:r>
            <a:r>
              <a:rPr sz="1900" spc="-5" dirty="0">
                <a:latin typeface="Times New Roman"/>
                <a:cs typeface="Times New Roman"/>
              </a:rPr>
              <a:t>are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−</a:t>
            </a:r>
            <a:endParaRPr sz="19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5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Big in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endParaRPr sz="19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Hundreds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times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Faster than servers, typically hundred megabytes per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second</a:t>
            </a:r>
            <a:endParaRPr sz="19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4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60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expensive</a:t>
            </a:r>
            <a:endParaRPr sz="19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5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Use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proprietary OS provided by the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manufacturers</a:t>
            </a:r>
            <a:endParaRPr sz="19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In-built hardware, software and firmware security</a:t>
            </a: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features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43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114" y="649300"/>
            <a:ext cx="1008608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Mode of Use : </a:t>
            </a:r>
            <a:r>
              <a:rPr sz="3600" dirty="0">
                <a:solidFill>
                  <a:srgbClr val="252525"/>
                </a:solidFill>
              </a:rPr>
              <a:t>Clients </a:t>
            </a:r>
            <a:r>
              <a:rPr sz="3600" spc="-5" dirty="0">
                <a:solidFill>
                  <a:srgbClr val="252525"/>
                </a:solidFill>
              </a:rPr>
              <a:t>and</a:t>
            </a:r>
            <a:r>
              <a:rPr sz="3600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Servers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251075" y="1243965"/>
            <a:ext cx="8631555" cy="327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294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increased gain 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networks, it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possible </a:t>
            </a:r>
            <a:r>
              <a:rPr sz="2400" spc="-355" dirty="0">
                <a:solidFill>
                  <a:srgbClr val="404040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interconnect several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 for communicating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over the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networks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share the several resources or services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among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user.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15"/>
              </a:spcBef>
              <a:buClr>
                <a:srgbClr val="A42F0F"/>
              </a:buClr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Server – A</a:t>
            </a:r>
            <a:r>
              <a:rPr sz="2000" spc="-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shared resources and provides a set</a:t>
            </a:r>
            <a:endParaRPr sz="20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shared user services to the</a:t>
            </a:r>
            <a:r>
              <a:rPr sz="20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client</a:t>
            </a:r>
            <a:endParaRPr sz="2000" dirty="0">
              <a:latin typeface="Times New Roman"/>
              <a:cs typeface="Times New Roman"/>
            </a:endParaRPr>
          </a:p>
          <a:p>
            <a:pPr marL="756285" marR="186690" lvl="1" indent="-28702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"/>
              <a:tabLst>
                <a:tab pos="75692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Client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personal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workstation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supports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user  friendly interface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end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user.It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sends request to the server and then</a:t>
            </a:r>
            <a:r>
              <a:rPr sz="2000" spc="-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gain 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 the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server.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44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276" y="4315967"/>
            <a:ext cx="3343655" cy="2005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3443" y="4315967"/>
            <a:ext cx="3343655" cy="2228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577" y="649300"/>
            <a:ext cx="10460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Size and </a:t>
            </a:r>
            <a:r>
              <a:rPr sz="3600" dirty="0">
                <a:solidFill>
                  <a:srgbClr val="252525"/>
                </a:solidFill>
              </a:rPr>
              <a:t>Capacity </a:t>
            </a:r>
            <a:r>
              <a:rPr sz="3600" spc="-5" dirty="0">
                <a:solidFill>
                  <a:srgbClr val="252525"/>
                </a:solidFill>
              </a:rPr>
              <a:t>: Micro</a:t>
            </a:r>
            <a:r>
              <a:rPr sz="3600" spc="-25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Computers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95400" y="3209544"/>
            <a:ext cx="6430645" cy="1590675"/>
            <a:chOff x="1295400" y="3209544"/>
            <a:chExt cx="6430645" cy="1590675"/>
          </a:xfrm>
        </p:grpSpPr>
        <p:sp>
          <p:nvSpPr>
            <p:cNvPr id="4" name="object 4"/>
            <p:cNvSpPr/>
            <p:nvPr/>
          </p:nvSpPr>
          <p:spPr>
            <a:xfrm>
              <a:off x="1295400" y="3224784"/>
              <a:ext cx="656082" cy="6454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9156" y="3209544"/>
              <a:ext cx="631698" cy="677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3955" y="3209544"/>
              <a:ext cx="1419606" cy="6774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6664" y="3209544"/>
              <a:ext cx="4699253" cy="6774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3680460"/>
              <a:ext cx="656082" cy="6454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9156" y="3665220"/>
              <a:ext cx="631698" cy="677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3955" y="3665220"/>
              <a:ext cx="1605533" cy="6774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12592" y="3665220"/>
              <a:ext cx="2689098" cy="677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400" y="4137660"/>
              <a:ext cx="656082" cy="6454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156" y="4122419"/>
              <a:ext cx="1757933" cy="6774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3992" y="4122419"/>
              <a:ext cx="505206" cy="6774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95400" y="5236464"/>
            <a:ext cx="3161665" cy="677545"/>
            <a:chOff x="1295400" y="5236464"/>
            <a:chExt cx="3161665" cy="677545"/>
          </a:xfrm>
        </p:grpSpPr>
        <p:sp>
          <p:nvSpPr>
            <p:cNvPr id="16" name="object 16"/>
            <p:cNvSpPr/>
            <p:nvPr/>
          </p:nvSpPr>
          <p:spPr>
            <a:xfrm>
              <a:off x="1295400" y="5251704"/>
              <a:ext cx="656082" cy="6454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9156" y="5236464"/>
              <a:ext cx="2827782" cy="6774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63802" y="1258315"/>
            <a:ext cx="10630535" cy="4775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29565" indent="-343535">
              <a:lnSpc>
                <a:spcPts val="2590"/>
              </a:lnSpc>
              <a:spcBef>
                <a:spcPts val="42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Small,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low-cost, single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user,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digital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consists 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input unit, </a:t>
            </a:r>
            <a:r>
              <a:rPr sz="2400" spc="-114" dirty="0">
                <a:solidFill>
                  <a:srgbClr val="404040"/>
                </a:solidFill>
                <a:latin typeface="Times New Roman"/>
                <a:cs typeface="Times New Roman"/>
              </a:rPr>
              <a:t>output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unit, storage unit and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59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  <a:tab pos="549338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They can be connected together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create	network 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can serve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than one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user.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: IBM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PC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based on Pentium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processor,Apple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Macintosh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Types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Microcomputer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:-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1.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Desktop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Computer/Personal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Computer(PC)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2. Notebook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Computers/Laptop</a:t>
            </a:r>
            <a:endParaRPr sz="2400" dirty="0">
              <a:latin typeface="Times New Roman"/>
              <a:cs typeface="Times New Roman"/>
            </a:endParaRPr>
          </a:p>
          <a:p>
            <a:pPr marL="355600" marR="791845" indent="-343535" algn="just">
              <a:lnSpc>
                <a:spcPct val="9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3. Netbook-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Smaller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notebooks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optimized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forlow weight and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low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cost and </a:t>
            </a:r>
            <a:r>
              <a:rPr sz="2400" spc="-240" dirty="0">
                <a:solidFill>
                  <a:srgbClr val="404040"/>
                </a:solidFill>
                <a:latin typeface="Times New Roman"/>
                <a:cs typeface="Times New Roman"/>
              </a:rPr>
              <a:t>are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designed to accessing web-based applications like video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streaming,email,web  surfing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instant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messaging</a:t>
            </a:r>
            <a:endParaRPr sz="2400" dirty="0">
              <a:latin typeface="Times New Roman"/>
              <a:cs typeface="Times New Roman"/>
            </a:endParaRPr>
          </a:p>
          <a:p>
            <a:pPr marL="355600" marR="539115" indent="-343535" algn="just">
              <a:lnSpc>
                <a:spcPts val="2590"/>
              </a:lnSpc>
              <a:spcBef>
                <a:spcPts val="103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4.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Tablet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features of the notebook but it can accept input from </a:t>
            </a:r>
            <a:r>
              <a:rPr sz="2400" spc="-70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stylus or 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pen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45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5788" y="647776"/>
            <a:ext cx="10474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</a:rPr>
              <a:t>Based on Size </a:t>
            </a:r>
            <a:r>
              <a:rPr sz="3600" spc="-5" dirty="0">
                <a:solidFill>
                  <a:srgbClr val="252525"/>
                </a:solidFill>
              </a:rPr>
              <a:t>and </a:t>
            </a:r>
            <a:r>
              <a:rPr sz="3600" dirty="0">
                <a:solidFill>
                  <a:srgbClr val="252525"/>
                </a:solidFill>
              </a:rPr>
              <a:t>Capacity </a:t>
            </a:r>
            <a:r>
              <a:rPr sz="3600" spc="-5" dirty="0">
                <a:solidFill>
                  <a:srgbClr val="252525"/>
                </a:solidFill>
              </a:rPr>
              <a:t>: </a:t>
            </a:r>
            <a:r>
              <a:rPr sz="3600" dirty="0">
                <a:solidFill>
                  <a:srgbClr val="252525"/>
                </a:solidFill>
              </a:rPr>
              <a:t>Micro</a:t>
            </a:r>
            <a:r>
              <a:rPr sz="3600" spc="-25" dirty="0">
                <a:solidFill>
                  <a:srgbClr val="252525"/>
                </a:solidFill>
              </a:rPr>
              <a:t> </a:t>
            </a:r>
            <a:r>
              <a:rPr sz="3600" dirty="0">
                <a:solidFill>
                  <a:srgbClr val="252525"/>
                </a:solidFill>
              </a:rPr>
              <a:t>Computers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819655" y="1243596"/>
            <a:ext cx="5839206" cy="53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9655" y="4471428"/>
            <a:ext cx="1893570" cy="538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8085" y="1233322"/>
            <a:ext cx="8128634" cy="4688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5. Handheld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/ Personal Digital</a:t>
            </a:r>
            <a:r>
              <a:rPr sz="19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Assistant(PDA)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 that can be held on the top of the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palm.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Uses stylus or a pen instead of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keyboard.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 not have disk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drive.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 limited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less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powerful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be connected to internet vis wireless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connection.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 last few years PDAs are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merged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mobile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phones to create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smart</a:t>
            </a:r>
            <a:r>
              <a:rPr sz="19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phones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Eg :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Casio,Apple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6.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Smart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Phones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Cellular phones that function both as a phone and a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PC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May use stylus or a pen or have a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keyboard</a:t>
            </a: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Accessibility to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internet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46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117" y="625856"/>
            <a:ext cx="4306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>
                <a:solidFill>
                  <a:srgbClr val="252525"/>
                </a:solidFill>
                <a:latin typeface="Times New Roman"/>
                <a:cs typeface="Times New Roman"/>
              </a:rPr>
              <a:t>Types </a:t>
            </a:r>
            <a:r>
              <a:rPr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52525"/>
                </a:solidFill>
                <a:latin typeface="Times New Roman"/>
                <a:cs typeface="Times New Roman"/>
              </a:rPr>
              <a:t>Microcomputer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47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4323" y="1539240"/>
            <a:ext cx="6579107" cy="453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7" y="647776"/>
            <a:ext cx="10115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Based on Size and </a:t>
            </a:r>
            <a:r>
              <a:rPr sz="3600" dirty="0">
                <a:solidFill>
                  <a:srgbClr val="252525"/>
                </a:solidFill>
              </a:rPr>
              <a:t>Capacity </a:t>
            </a:r>
            <a:r>
              <a:rPr sz="3600" spc="-5" dirty="0">
                <a:solidFill>
                  <a:srgbClr val="252525"/>
                </a:solidFill>
              </a:rPr>
              <a:t>: Mini</a:t>
            </a:r>
            <a:r>
              <a:rPr sz="3600" spc="-20" dirty="0">
                <a:solidFill>
                  <a:srgbClr val="252525"/>
                </a:solidFill>
              </a:rPr>
              <a:t> </a:t>
            </a:r>
            <a:r>
              <a:rPr sz="3600" dirty="0">
                <a:solidFill>
                  <a:srgbClr val="252525"/>
                </a:solidFill>
              </a:rPr>
              <a:t>Computers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7981315" cy="24320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Digital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computers generally used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multi-user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systems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High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storage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capacity,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high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processing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speed than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micro</a:t>
            </a:r>
            <a:r>
              <a:rPr sz="1800" spc="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computers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Support 4-200 users</a:t>
            </a:r>
            <a:r>
              <a:rPr sz="1800" spc="4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simultaneously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Users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can access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mini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computer through their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PCs or</a:t>
            </a:r>
            <a:r>
              <a:rPr sz="1800" spc="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terminals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 real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time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applications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industry,research centres</a:t>
            </a:r>
            <a:r>
              <a:rPr sz="1800" spc="1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etc.</a:t>
            </a:r>
            <a:endParaRPr sz="18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Eg :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PDP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11,IBM(8000</a:t>
            </a:r>
            <a:r>
              <a:rPr sz="1800" spc="4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Series)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48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1878" y="1449577"/>
            <a:ext cx="9871075" cy="4043679"/>
            <a:chOff x="1571878" y="1449577"/>
            <a:chExt cx="9871075" cy="4043679"/>
          </a:xfrm>
        </p:grpSpPr>
        <p:sp>
          <p:nvSpPr>
            <p:cNvPr id="3" name="object 3"/>
            <p:cNvSpPr/>
            <p:nvPr/>
          </p:nvSpPr>
          <p:spPr>
            <a:xfrm>
              <a:off x="1578228" y="1455927"/>
              <a:ext cx="9858375" cy="4018279"/>
            </a:xfrm>
            <a:custGeom>
              <a:avLst/>
              <a:gdLst/>
              <a:ahLst/>
              <a:cxnLst/>
              <a:rect l="l" t="t" r="r" b="b"/>
              <a:pathLst>
                <a:path w="9858375" h="4018279">
                  <a:moveTo>
                    <a:pt x="9857994" y="0"/>
                  </a:moveTo>
                  <a:lnTo>
                    <a:pt x="0" y="0"/>
                  </a:lnTo>
                  <a:lnTo>
                    <a:pt x="0" y="4017899"/>
                  </a:lnTo>
                  <a:lnTo>
                    <a:pt x="9857994" y="4017899"/>
                  </a:lnTo>
                  <a:lnTo>
                    <a:pt x="9857994" y="0"/>
                  </a:lnTo>
                  <a:close/>
                </a:path>
              </a:pathLst>
            </a:custGeom>
            <a:solidFill>
              <a:srgbClr val="B6C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8228" y="1449577"/>
              <a:ext cx="9858375" cy="4043679"/>
            </a:xfrm>
            <a:custGeom>
              <a:avLst/>
              <a:gdLst/>
              <a:ahLst/>
              <a:cxnLst/>
              <a:rect l="l" t="t" r="r" b="b"/>
              <a:pathLst>
                <a:path w="9858375" h="4043679">
                  <a:moveTo>
                    <a:pt x="0" y="0"/>
                  </a:moveTo>
                  <a:lnTo>
                    <a:pt x="0" y="4043299"/>
                  </a:lnTo>
                </a:path>
                <a:path w="9858375" h="4043679">
                  <a:moveTo>
                    <a:pt x="9857994" y="0"/>
                  </a:moveTo>
                  <a:lnTo>
                    <a:pt x="9857994" y="404329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878" y="1449577"/>
              <a:ext cx="9871075" cy="12700"/>
            </a:xfrm>
            <a:custGeom>
              <a:avLst/>
              <a:gdLst/>
              <a:ahLst/>
              <a:cxnLst/>
              <a:rect l="l" t="t" r="r" b="b"/>
              <a:pathLst>
                <a:path w="9871075" h="12700">
                  <a:moveTo>
                    <a:pt x="0" y="12700"/>
                  </a:moveTo>
                  <a:lnTo>
                    <a:pt x="9870694" y="12700"/>
                  </a:lnTo>
                  <a:lnTo>
                    <a:pt x="987069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1878" y="5473826"/>
              <a:ext cx="9871075" cy="0"/>
            </a:xfrm>
            <a:custGeom>
              <a:avLst/>
              <a:gdLst/>
              <a:ahLst/>
              <a:cxnLst/>
              <a:rect l="l" t="t" r="r" b="b"/>
              <a:pathLst>
                <a:path w="9871075">
                  <a:moveTo>
                    <a:pt x="0" y="0"/>
                  </a:moveTo>
                  <a:lnTo>
                    <a:pt x="987069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4489" y="1795652"/>
            <a:ext cx="9726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2705" algn="l"/>
                <a:tab pos="1534795" algn="l"/>
                <a:tab pos="884301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	:	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 Computers	8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Hours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4489" y="2492502"/>
            <a:ext cx="9749155" cy="197485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features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a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computer.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000"/>
              </a:lnSpc>
              <a:spcBef>
                <a:spcPts val="79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Generation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computers, Personal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computer,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workstation, mainframe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and super  computers.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354965" algn="l"/>
                <a:tab pos="355600" algn="l"/>
                <a:tab pos="1583690" algn="l"/>
                <a:tab pos="3054350" algn="l"/>
                <a:tab pos="3752850" algn="l"/>
                <a:tab pos="5064760" algn="l"/>
                <a:tab pos="6463030" algn="l"/>
                <a:tab pos="7773670" algn="l"/>
                <a:tab pos="9201785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	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applications,	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	processing,	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	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processing,	commercial,	office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automation, industry and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engineering,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healthcare, education, graphics and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multimedia.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5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022" y="400938"/>
            <a:ext cx="5260975" cy="90741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235"/>
              </a:spcBef>
            </a:pPr>
            <a:r>
              <a:rPr sz="2900" spc="-5" dirty="0">
                <a:solidFill>
                  <a:srgbClr val="252525"/>
                </a:solidFill>
              </a:rPr>
              <a:t>Based </a:t>
            </a:r>
            <a:r>
              <a:rPr sz="2900" dirty="0">
                <a:solidFill>
                  <a:srgbClr val="252525"/>
                </a:solidFill>
              </a:rPr>
              <a:t>on </a:t>
            </a:r>
            <a:r>
              <a:rPr sz="2900" spc="-5" dirty="0">
                <a:solidFill>
                  <a:srgbClr val="252525"/>
                </a:solidFill>
              </a:rPr>
              <a:t>Size and </a:t>
            </a:r>
            <a:r>
              <a:rPr sz="2900" dirty="0">
                <a:solidFill>
                  <a:srgbClr val="252525"/>
                </a:solidFill>
              </a:rPr>
              <a:t>Capacity :  </a:t>
            </a:r>
            <a:r>
              <a:rPr sz="2900" spc="-5" dirty="0">
                <a:solidFill>
                  <a:srgbClr val="252525"/>
                </a:solidFill>
              </a:rPr>
              <a:t>Supercomputers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630172" y="1930487"/>
            <a:ext cx="10361295" cy="40144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Fastest,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costliest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most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powerful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available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Earth.</a:t>
            </a:r>
          </a:p>
          <a:p>
            <a:pPr marL="355600" marR="15494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Used for carrying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complex, </a:t>
            </a:r>
            <a:r>
              <a:rPr sz="2000" dirty="0">
                <a:latin typeface="Times New Roman"/>
                <a:cs typeface="Times New Roman"/>
              </a:rPr>
              <a:t>fast and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intensive </a:t>
            </a:r>
            <a:r>
              <a:rPr sz="2000" spc="-5" dirty="0">
                <a:latin typeface="Times New Roman"/>
                <a:cs typeface="Times New Roman"/>
              </a:rPr>
              <a:t>calculations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scientific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5" dirty="0">
                <a:latin typeface="Times New Roman"/>
                <a:cs typeface="Times New Roman"/>
              </a:rPr>
              <a:t>engineering  </a:t>
            </a:r>
            <a:r>
              <a:rPr sz="2000" dirty="0">
                <a:latin typeface="Times New Roman"/>
                <a:cs typeface="Times New Roman"/>
              </a:rPr>
              <a:t>applications.</a:t>
            </a: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Supercomputer’s </a:t>
            </a:r>
            <a:r>
              <a:rPr sz="2000" dirty="0">
                <a:latin typeface="Times New Roman"/>
                <a:cs typeface="Times New Roman"/>
              </a:rPr>
              <a:t>speed/ </a:t>
            </a:r>
            <a:r>
              <a:rPr sz="2000" spc="-5" dirty="0">
                <a:latin typeface="Times New Roman"/>
                <a:cs typeface="Times New Roman"/>
              </a:rPr>
              <a:t>performance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measured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teraflops, </a:t>
            </a:r>
            <a:r>
              <a:rPr sz="2000" dirty="0">
                <a:latin typeface="Times New Roman"/>
                <a:cs typeface="Times New Roman"/>
              </a:rPr>
              <a:t>i.e. 1012 floating point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second.</a:t>
            </a:r>
          </a:p>
          <a:p>
            <a:pPr marL="355600" marR="8890" indent="-342900" algn="just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lang="en-US" sz="2000" b="1" spc="-5" dirty="0" err="1">
                <a:latin typeface="Times New Roman"/>
                <a:cs typeface="Times New Roman"/>
              </a:rPr>
              <a:t>Fugaku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world’s </a:t>
            </a:r>
            <a:r>
              <a:rPr sz="2000" spc="-5" dirty="0">
                <a:latin typeface="Times New Roman"/>
                <a:cs typeface="Times New Roman"/>
              </a:rPr>
              <a:t>fastest supercomputer 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rating </a:t>
            </a:r>
            <a:r>
              <a:rPr lang="en-US" sz="2000" spc="-5" dirty="0">
                <a:latin typeface="Times New Roman"/>
                <a:cs typeface="Times New Roman"/>
              </a:rPr>
              <a:t>148.6 </a:t>
            </a:r>
            <a:r>
              <a:rPr lang="en-US" sz="2000" spc="-5" dirty="0" err="1">
                <a:latin typeface="Times New Roman"/>
                <a:cs typeface="Times New Roman"/>
              </a:rPr>
              <a:t>PetaFLOPS</a:t>
            </a:r>
            <a:r>
              <a:rPr sz="2000" dirty="0" smtClean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i.e. </a:t>
            </a:r>
            <a:r>
              <a:rPr lang="en-US" sz="2000" dirty="0" smtClean="0">
                <a:latin typeface="Times New Roman"/>
                <a:cs typeface="Times New Roman"/>
              </a:rPr>
              <a:t>148.6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quadrillion </a:t>
            </a:r>
            <a:r>
              <a:rPr sz="2000" dirty="0">
                <a:latin typeface="Times New Roman"/>
                <a:cs typeface="Times New Roman"/>
              </a:rPr>
              <a:t>floating point operations per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Most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spc="-5" dirty="0">
                <a:latin typeface="Times New Roman"/>
                <a:cs typeface="Times New Roman"/>
              </a:rPr>
              <a:t>uses of supercomputers </a:t>
            </a:r>
            <a:r>
              <a:rPr sz="2000" dirty="0">
                <a:latin typeface="Times New Roman"/>
                <a:cs typeface="Times New Roman"/>
              </a:rPr>
              <a:t>include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Molecular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mapping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research,Weather 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forecasting, Environmental research,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Oil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gas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exploration,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solve multi-variant mathematical  problems of existent physical processes, such as aerodynamics,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metrology,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plasma physics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 for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military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strategists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simulate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defence</a:t>
            </a:r>
            <a:r>
              <a:rPr sz="2000" spc="-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scenarios.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05543" y="50292"/>
            <a:ext cx="2886455" cy="2205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49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801" y="647776"/>
            <a:ext cx="9144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52525"/>
                </a:solidFill>
              </a:rPr>
              <a:t>Based </a:t>
            </a:r>
            <a:r>
              <a:rPr dirty="0">
                <a:solidFill>
                  <a:srgbClr val="252525"/>
                </a:solidFill>
              </a:rPr>
              <a:t>on </a:t>
            </a:r>
            <a:r>
              <a:rPr spc="-5" dirty="0">
                <a:solidFill>
                  <a:srgbClr val="252525"/>
                </a:solidFill>
              </a:rPr>
              <a:t>Size </a:t>
            </a:r>
            <a:r>
              <a:rPr dirty="0">
                <a:solidFill>
                  <a:srgbClr val="252525"/>
                </a:solidFill>
              </a:rPr>
              <a:t>and </a:t>
            </a:r>
            <a:r>
              <a:rPr spc="-5" dirty="0">
                <a:solidFill>
                  <a:srgbClr val="252525"/>
                </a:solidFill>
              </a:rPr>
              <a:t>Capacity </a:t>
            </a:r>
            <a:r>
              <a:rPr dirty="0">
                <a:solidFill>
                  <a:srgbClr val="252525"/>
                </a:solidFill>
              </a:rPr>
              <a:t>:</a:t>
            </a:r>
            <a:r>
              <a:rPr spc="5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Supercomputers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322070"/>
            <a:ext cx="8665845" cy="437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2095" indent="-342900" algn="just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Super computers are the special purpose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machines, which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are specially designed to 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maximise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numbers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FLOPS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(Floating Point Operation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Second). Any</a:t>
            </a:r>
            <a:r>
              <a:rPr sz="1800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computer  below one gigaflop/sec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not considered a super</a:t>
            </a:r>
            <a:r>
              <a:rPr sz="18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computer.</a:t>
            </a:r>
            <a:endParaRPr sz="1800" dirty="0">
              <a:latin typeface="Times New Roman"/>
              <a:cs typeface="Times New Roman"/>
            </a:endParaRPr>
          </a:p>
          <a:p>
            <a:pPr marL="355600" marR="377825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 basically contains a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CPUs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that operate in parallel to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make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faster.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Its  processing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speed lies in the range of 400–10,000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MFLOPS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(Millions of Floating Point  Operation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Second).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Due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to this feature, super computers help in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many</a:t>
            </a:r>
            <a:r>
              <a:rPr sz="18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applications  such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information retrieval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computer-aided</a:t>
            </a:r>
            <a:r>
              <a:rPr sz="18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design.</a:t>
            </a:r>
            <a:endParaRPr sz="1800" dirty="0">
              <a:latin typeface="Times New Roman"/>
              <a:cs typeface="Times New Roman"/>
            </a:endParaRPr>
          </a:p>
          <a:p>
            <a:pPr marL="355600" marR="5270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super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can process a great deal of information and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make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extensive</a:t>
            </a:r>
            <a:r>
              <a:rPr sz="1800" spc="-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calculations  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very,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very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quickly.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They can resolve complex mathematical equations in a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few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hours,  which would have taken a. Cinematic specialists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them to produce sophisticated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movie 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animations. Scientists build complex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models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simulate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them in a super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computer.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Examples of super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CRAY–3,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Cyber 205, and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PARAM.</a:t>
            </a:r>
            <a:endParaRPr sz="1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333333"/>
                </a:solidFill>
                <a:latin typeface="Times New Roman"/>
                <a:cs typeface="Times New Roman"/>
              </a:rPr>
              <a:t>PARAM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 series of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supercomputer assembled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 India by C-DAC in Pune.Param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Padma  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 latest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machine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 this series. It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1 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Tera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FLOP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computing</a:t>
            </a:r>
            <a:r>
              <a:rPr sz="1800" spc="-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power.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50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805" y="2767710"/>
            <a:ext cx="571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Applications of</a:t>
            </a:r>
            <a:r>
              <a:rPr sz="3600" spc="5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Computer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51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3468"/>
            <a:ext cx="4077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Office</a:t>
            </a:r>
            <a:r>
              <a:rPr sz="3600" spc="-65" dirty="0">
                <a:solidFill>
                  <a:srgbClr val="252525"/>
                </a:solidFill>
              </a:rPr>
              <a:t> </a:t>
            </a:r>
            <a:r>
              <a:rPr sz="3600" dirty="0">
                <a:solidFill>
                  <a:srgbClr val="252525"/>
                </a:solidFill>
              </a:rPr>
              <a:t>Automation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827" y="587508"/>
            <a:ext cx="6668770" cy="12166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Essential requirements of today's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office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environment</a:t>
            </a:r>
            <a:r>
              <a:rPr sz="22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9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reduce cost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administrative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overhead;</a:t>
            </a:r>
          </a:p>
          <a:p>
            <a:pPr marL="756285" lvl="1" indent="-287655">
              <a:lnSpc>
                <a:spcPct val="100000"/>
              </a:lnSpc>
              <a:spcBef>
                <a:spcPts val="1085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increase the </a:t>
            </a:r>
            <a:r>
              <a:rPr sz="1800" spc="-5" dirty="0">
                <a:latin typeface="Times New Roman"/>
                <a:cs typeface="Times New Roman"/>
              </a:rPr>
              <a:t>efficiency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office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tasks;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44827" y="1776730"/>
            <a:ext cx="10556240" cy="456920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809625" indent="-340995">
              <a:lnSpc>
                <a:spcPct val="100000"/>
              </a:lnSpc>
              <a:spcBef>
                <a:spcPts val="1190"/>
              </a:spcBef>
              <a:buClr>
                <a:srgbClr val="A42F0F"/>
              </a:buClr>
              <a:buFont typeface="Wingdings"/>
              <a:buChar char=""/>
              <a:tabLst>
                <a:tab pos="809625" algn="l"/>
                <a:tab pos="810260" algn="l"/>
              </a:tabLst>
            </a:pPr>
            <a:r>
              <a:rPr spc="-60" dirty="0"/>
              <a:t>To </a:t>
            </a:r>
            <a:r>
              <a:rPr dirty="0"/>
              <a:t>provide better service to the</a:t>
            </a:r>
            <a:r>
              <a:rPr spc="15" dirty="0"/>
              <a:t> </a:t>
            </a:r>
            <a:r>
              <a:rPr spc="-5" dirty="0"/>
              <a:t>customers;</a:t>
            </a:r>
          </a:p>
          <a:p>
            <a:pPr marL="809625" indent="-340995">
              <a:lnSpc>
                <a:spcPct val="100000"/>
              </a:lnSpc>
              <a:spcBef>
                <a:spcPts val="1090"/>
              </a:spcBef>
              <a:buClr>
                <a:srgbClr val="A42F0F"/>
              </a:buClr>
              <a:buFont typeface="Wingdings"/>
              <a:buChar char=""/>
              <a:tabLst>
                <a:tab pos="809625" algn="l"/>
                <a:tab pos="810260" algn="l"/>
              </a:tabLst>
            </a:pPr>
            <a:r>
              <a:rPr spc="-60" dirty="0"/>
              <a:t>To </a:t>
            </a:r>
            <a:r>
              <a:rPr dirty="0"/>
              <a:t>provide accurate information to the</a:t>
            </a:r>
            <a:r>
              <a:rPr spc="15" dirty="0"/>
              <a:t> </a:t>
            </a:r>
            <a:r>
              <a:rPr dirty="0"/>
              <a:t>management;</a:t>
            </a:r>
          </a:p>
          <a:p>
            <a:pPr marL="809625" indent="-340995">
              <a:lnSpc>
                <a:spcPct val="100000"/>
              </a:lnSpc>
              <a:spcBef>
                <a:spcPts val="1085"/>
              </a:spcBef>
              <a:buClr>
                <a:srgbClr val="A42F0F"/>
              </a:buClr>
              <a:buFont typeface="Wingdings"/>
              <a:buChar char=""/>
              <a:tabLst>
                <a:tab pos="809625" algn="l"/>
                <a:tab pos="810260" algn="l"/>
              </a:tabLst>
            </a:pPr>
            <a:r>
              <a:rPr spc="-60" dirty="0"/>
              <a:t>To </a:t>
            </a:r>
            <a:r>
              <a:rPr dirty="0"/>
              <a:t>provide best and fastest </a:t>
            </a:r>
            <a:r>
              <a:rPr spc="-5" dirty="0"/>
              <a:t>way </a:t>
            </a:r>
            <a:r>
              <a:rPr dirty="0"/>
              <a:t>of</a:t>
            </a:r>
            <a:r>
              <a:rPr spc="40" dirty="0"/>
              <a:t> </a:t>
            </a:r>
            <a:r>
              <a:rPr dirty="0"/>
              <a:t>communication</a:t>
            </a:r>
            <a:r>
              <a:rPr dirty="0" smtClean="0"/>
              <a:t>.</a:t>
            </a:r>
            <a:endParaRPr lang="en-US" dirty="0" smtClean="0"/>
          </a:p>
          <a:p>
            <a:pPr marL="468630">
              <a:lnSpc>
                <a:spcPct val="100000"/>
              </a:lnSpc>
              <a:spcBef>
                <a:spcPts val="1085"/>
              </a:spcBef>
              <a:buClr>
                <a:srgbClr val="A42F0F"/>
              </a:buClr>
              <a:tabLst>
                <a:tab pos="809625" algn="l"/>
                <a:tab pos="810260" algn="l"/>
              </a:tabLst>
            </a:pPr>
            <a:endParaRPr dirty="0"/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200" spc="-5" dirty="0"/>
              <a:t>The basic </a:t>
            </a:r>
            <a:r>
              <a:rPr sz="2200" dirty="0"/>
              <a:t>functions, </a:t>
            </a:r>
            <a:r>
              <a:rPr sz="2200" spc="-5" dirty="0"/>
              <a:t>which are needed to </a:t>
            </a:r>
            <a:r>
              <a:rPr sz="2200" dirty="0"/>
              <a:t>be </a:t>
            </a:r>
            <a:r>
              <a:rPr sz="2200" spc="-5" dirty="0"/>
              <a:t>automated in any </a:t>
            </a:r>
            <a:r>
              <a:rPr sz="2200" spc="-10" dirty="0"/>
              <a:t>office</a:t>
            </a:r>
            <a:r>
              <a:rPr sz="2200" spc="90" dirty="0"/>
              <a:t> </a:t>
            </a:r>
            <a:r>
              <a:rPr sz="2200" spc="-5" dirty="0"/>
              <a:t>are</a:t>
            </a:r>
            <a:endParaRPr sz="2200" dirty="0"/>
          </a:p>
          <a:p>
            <a:pPr marL="756285" marR="5080" lvl="1" indent="-287020">
              <a:lnSpc>
                <a:spcPts val="1939"/>
              </a:lnSpc>
              <a:spcBef>
                <a:spcPts val="1355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Document </a:t>
            </a:r>
            <a:r>
              <a:rPr sz="1800" dirty="0">
                <a:latin typeface="Times New Roman"/>
                <a:cs typeface="Times New Roman"/>
              </a:rPr>
              <a:t>Generation: </a:t>
            </a:r>
            <a:r>
              <a:rPr sz="1800" spc="-15" dirty="0">
                <a:latin typeface="Times New Roman"/>
                <a:cs typeface="Times New Roman"/>
              </a:rPr>
              <a:t>Typewriters, </a:t>
            </a:r>
            <a:r>
              <a:rPr sz="1800" dirty="0">
                <a:latin typeface="Times New Roman"/>
                <a:cs typeface="Times New Roman"/>
              </a:rPr>
              <a:t>computers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printers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widely used in </a:t>
            </a:r>
            <a:r>
              <a:rPr sz="1800" spc="-5" dirty="0">
                <a:latin typeface="Times New Roman"/>
                <a:cs typeface="Times New Roman"/>
              </a:rPr>
              <a:t>automating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routine task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offices.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1060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Document Processing-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word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desktop publishing etc. are used to perform this</a:t>
            </a:r>
            <a:r>
              <a:rPr sz="18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task.</a:t>
            </a:r>
            <a:endParaRPr sz="1800" dirty="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ts val="1939"/>
              </a:lnSpc>
              <a:spcBef>
                <a:spcPts val="1330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Document Distribution: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All offices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electronic distribution system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transferring documents 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data within and outside 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organization.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Eg: Photocopiers,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Teletax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Fax</a:t>
            </a:r>
            <a:r>
              <a:rPr sz="18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machines.</a:t>
            </a:r>
            <a:endParaRPr sz="1800" dirty="0">
              <a:latin typeface="Times New Roman"/>
              <a:cs typeface="Times New Roman"/>
            </a:endParaRPr>
          </a:p>
          <a:p>
            <a:pPr marL="756285" marR="6985" lvl="1" indent="-287020">
              <a:lnSpc>
                <a:spcPts val="1950"/>
              </a:lnSpc>
              <a:spcBef>
                <a:spcPts val="1305"/>
              </a:spcBef>
              <a:buClr>
                <a:srgbClr val="A42F0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Archival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Storage: The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office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documents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 also needed to be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stored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 a long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period, so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 they can be  retrieved when required. This task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achieved by 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different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storage devices like tapes,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disks</a:t>
            </a:r>
            <a:r>
              <a:rPr sz="18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52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3582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52525"/>
                </a:solidFill>
              </a:rPr>
              <a:t>Data</a:t>
            </a:r>
            <a:r>
              <a:rPr sz="3600" spc="-80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Processing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524762"/>
            <a:ext cx="8759825" cy="3593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dirty="0">
                <a:solidFill>
                  <a:srgbClr val="1F2021"/>
                </a:solidFill>
                <a:latin typeface="Times New Roman"/>
                <a:cs typeface="Times New Roman"/>
              </a:rPr>
              <a:t>Data </a:t>
            </a:r>
            <a:r>
              <a:rPr sz="2400" b="1" spc="-5" dirty="0">
                <a:solidFill>
                  <a:srgbClr val="1F2021"/>
                </a:solidFill>
                <a:latin typeface="Times New Roman"/>
                <a:cs typeface="Times New Roman"/>
              </a:rPr>
              <a:t>processing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is the</a:t>
            </a:r>
            <a:r>
              <a:rPr sz="2400" spc="-5" dirty="0">
                <a:solidFill>
                  <a:srgbClr val="FA491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collection and manipulation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of 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items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data </a:t>
            </a:r>
            <a:r>
              <a:rPr sz="2400" spc="-10" dirty="0">
                <a:solidFill>
                  <a:srgbClr val="1F2021"/>
                </a:solidFill>
                <a:latin typeface="Times New Roman"/>
                <a:cs typeface="Times New Roman"/>
              </a:rPr>
              <a:t>to </a:t>
            </a:r>
            <a:r>
              <a:rPr sz="2400" spc="-85" dirty="0">
                <a:solidFill>
                  <a:srgbClr val="1F2021"/>
                </a:solidFill>
                <a:latin typeface="Times New Roman"/>
                <a:cs typeface="Times New Roman"/>
              </a:rPr>
              <a:t>produce 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meaningful</a:t>
            </a:r>
            <a:r>
              <a:rPr sz="2400" spc="-3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information.</a:t>
            </a:r>
            <a:endParaRPr sz="24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Computerized </a:t>
            </a:r>
            <a:r>
              <a:rPr sz="2400" dirty="0">
                <a:solidFill>
                  <a:srgbClr val="1F2021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processing, or</a:t>
            </a:r>
            <a:r>
              <a:rPr sz="2400" spc="-5" dirty="0">
                <a:solidFill>
                  <a:srgbClr val="FA491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Electronic data processing represents a later  development, with a computer used instead of several independent pieces of  equipment.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Data processing, Manipulation of data by a computer. It includes the conversion  of raw data to machine-readable form, flow of data through </a:t>
            </a:r>
            <a:r>
              <a:rPr sz="2400" spc="-5" dirty="0" smtClean="0">
                <a:solidFill>
                  <a:srgbClr val="1A1A1A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solidFill>
                  <a:srgbClr val="1A1A1A"/>
                </a:solidFill>
                <a:latin typeface="Times New Roman"/>
                <a:cs typeface="Times New Roman"/>
              </a:rPr>
              <a:t>CPU </a:t>
            </a:r>
            <a:r>
              <a:rPr sz="2400" spc="-5" dirty="0" smtClean="0">
                <a:solidFill>
                  <a:srgbClr val="1A1A1A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1F2021"/>
                </a:solidFill>
                <a:latin typeface="Times New Roman"/>
                <a:cs typeface="Times New Roman"/>
              </a:rPr>
              <a:t>memory  to output devices, and formatting or transformation of output.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53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32536"/>
            <a:ext cx="586244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33333"/>
                </a:solidFill>
                <a:latin typeface="Carlito"/>
                <a:cs typeface="Carlito"/>
              </a:rPr>
              <a:t>Information</a:t>
            </a:r>
            <a:r>
              <a:rPr sz="3600" spc="-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333333"/>
                </a:solidFill>
                <a:latin typeface="Carlito"/>
                <a:cs typeface="Carlito"/>
              </a:rPr>
              <a:t>processing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752600"/>
            <a:ext cx="8644890" cy="3593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51484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processing refers to 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manipulation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digitized information </a:t>
            </a:r>
            <a:r>
              <a:rPr sz="2400" spc="-285" dirty="0">
                <a:solidFill>
                  <a:srgbClr val="333333"/>
                </a:solidFill>
                <a:latin typeface="Times New Roman"/>
                <a:cs typeface="Times New Roman"/>
              </a:rPr>
              <a:t>by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and other digital electronic</a:t>
            </a:r>
            <a:r>
              <a:rPr sz="2400" spc="-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equipment</a:t>
            </a:r>
            <a:endParaRPr sz="2400" dirty="0">
              <a:latin typeface="Times New Roman"/>
              <a:cs typeface="Times New Roman"/>
            </a:endParaRPr>
          </a:p>
          <a:p>
            <a:pPr marL="355600" marR="189230" indent="-342900" algn="just">
              <a:lnSpc>
                <a:spcPct val="100000"/>
              </a:lnSpc>
              <a:spcBef>
                <a:spcPts val="9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processing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include business software, operating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systems,  computers,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networks and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mainframes.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Whenever data needs to be transferred</a:t>
            </a:r>
            <a:r>
              <a:rPr sz="2400" spc="-1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or  operated upon 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some 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way,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this is referred to as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information</a:t>
            </a:r>
            <a:r>
              <a:rPr sz="2400" spc="-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processing began decades ago as businesses and governments </a:t>
            </a:r>
            <a:r>
              <a:rPr sz="2400" spc="-100" dirty="0">
                <a:solidFill>
                  <a:srgbClr val="333333"/>
                </a:solidFill>
                <a:latin typeface="Times New Roman"/>
                <a:cs typeface="Times New Roman"/>
              </a:rPr>
              <a:t>sought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to be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able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to process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amounts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 data, often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statistical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calculated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from  gathered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data.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54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135" y="643204"/>
            <a:ext cx="9850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33"/>
                </a:solidFill>
                <a:latin typeface="Georgia"/>
                <a:cs typeface="Georgia"/>
              </a:rPr>
              <a:t>Engineering/Architecture/Manufacturing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200" y="1600200"/>
            <a:ext cx="8760460" cy="33887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architects and engineers are extensively using computers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designing </a:t>
            </a:r>
            <a:r>
              <a:rPr sz="2400" spc="-170" dirty="0">
                <a:solidFill>
                  <a:srgbClr val="333333"/>
                </a:solidFill>
                <a:latin typeface="Times New Roman"/>
                <a:cs typeface="Times New Roman"/>
              </a:rPr>
              <a:t>and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drawings. </a:t>
            </a:r>
            <a:endParaRPr lang="en-US" sz="24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endParaRPr lang="en-US" sz="24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4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Computers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can create objects that can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viewed from all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three  dimensions. By using techniques like virtual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reality,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architects can explore houses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have been designed but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built. </a:t>
            </a:r>
            <a:endParaRPr lang="en-US" sz="2400" spc="-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endParaRPr lang="en-US" sz="2400" spc="-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4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manufacturing factories are using  computerized robotic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arms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 order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perform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hazardous jobs.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55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37039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</a:rPr>
              <a:t>Commercial</a:t>
            </a:r>
            <a:r>
              <a:rPr sz="3600" spc="-85" dirty="0">
                <a:solidFill>
                  <a:srgbClr val="252525"/>
                </a:solidFill>
              </a:rPr>
              <a:t> </a:t>
            </a:r>
            <a:r>
              <a:rPr sz="3600" spc="-5" dirty="0">
                <a:solidFill>
                  <a:srgbClr val="252525"/>
                </a:solidFill>
              </a:rPr>
              <a:t>Use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936" y="1233932"/>
            <a:ext cx="8752840" cy="50518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64135" indent="-342900" algn="just">
              <a:lnSpc>
                <a:spcPct val="80000"/>
              </a:lnSpc>
              <a:spcBef>
                <a:spcPts val="530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Communication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E-mail or Electronic Mail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one of 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communication media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computer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used.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Through e-mail,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messages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and reports are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passed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from one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person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to one  or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more persons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with the aid of computer and telephone line. </a:t>
            </a:r>
            <a:endParaRPr lang="en-US" sz="2400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64135" indent="-342900" algn="just">
              <a:lnSpc>
                <a:spcPct val="80000"/>
              </a:lnSpc>
              <a:spcBef>
                <a:spcPts val="530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b="1" spc="-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64135" indent="-342900" algn="just">
              <a:lnSpc>
                <a:spcPct val="80000"/>
              </a:lnSpc>
              <a:spcBef>
                <a:spcPts val="530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Business </a:t>
            </a:r>
            <a:r>
              <a:rPr sz="24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Application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one of 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important uses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 the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computer.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Initially,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computers were used for batch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processing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jobs, where one does not require 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immediate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response from the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computer. Currently,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computers are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mainly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used for real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time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applications (like at 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sales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counter) that require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immediate response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from the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computer. </a:t>
            </a:r>
            <a:endParaRPr lang="en-US" sz="2400" spc="-1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64135" indent="-342900" algn="just">
              <a:lnSpc>
                <a:spcPct val="80000"/>
              </a:lnSpc>
              <a:spcBef>
                <a:spcPts val="530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b="1" spc="-15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64135" indent="-342900" algn="just">
              <a:lnSpc>
                <a:spcPct val="80000"/>
              </a:lnSpc>
              <a:spcBef>
                <a:spcPts val="530"/>
              </a:spcBef>
              <a:buClr>
                <a:srgbClr val="A42F0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Banking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 the field of banking and finance, computers are extensively used. People</a:t>
            </a:r>
            <a:r>
              <a:rPr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can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ATM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(Automated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Teller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Machine)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services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24 hours of the day in order to deposit  and withdraw cash.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56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6142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33"/>
                </a:solidFill>
                <a:latin typeface="Georgia"/>
                <a:cs typeface="Georgia"/>
              </a:rPr>
              <a:t>Medicine </a:t>
            </a:r>
            <a:r>
              <a:rPr sz="36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3600" spc="-5" dirty="0">
                <a:solidFill>
                  <a:srgbClr val="333333"/>
                </a:solidFill>
                <a:latin typeface="Georgia"/>
                <a:cs typeface="Georgia"/>
              </a:rPr>
              <a:t>Health</a:t>
            </a:r>
            <a:r>
              <a:rPr sz="3600" spc="-5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333333"/>
                </a:solidFill>
                <a:latin typeface="Georgia"/>
                <a:cs typeface="Georgia"/>
              </a:rPr>
              <a:t>Care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7760" y="1524000"/>
            <a:ext cx="8759825" cy="41274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There has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been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increasing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of computers in the field of medicine. </a:t>
            </a:r>
            <a:r>
              <a:rPr sz="2400" spc="-175" dirty="0">
                <a:solidFill>
                  <a:srgbClr val="333333"/>
                </a:solidFill>
                <a:latin typeface="Times New Roman"/>
                <a:cs typeface="Times New Roman"/>
              </a:rPr>
              <a:t>Now,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doctors are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right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diagnosing the illness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monitoring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patient's status during complex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surgery. </a:t>
            </a:r>
            <a:endParaRPr lang="en-US" sz="2400" spc="-2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endParaRPr lang="en-US" sz="2400" spc="-2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4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using automated imaging techniques,  doctors are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able to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look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inside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person's body and can study each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organ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in detail  (such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400" spc="-75" dirty="0">
                <a:solidFill>
                  <a:srgbClr val="333333"/>
                </a:solidFill>
                <a:latin typeface="Times New Roman"/>
                <a:cs typeface="Times New Roman"/>
              </a:rPr>
              <a:t>CAT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scans or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MRI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scans),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was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not possible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few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years ago. </a:t>
            </a:r>
            <a:endParaRPr lang="en-US" sz="2400" spc="-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endParaRPr lang="en-US" sz="2400" spc="-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4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There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several examples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special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purpose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that can operate within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human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body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such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cochlear implant,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special kind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hearing aid that makes it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possible for deaf people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hear.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57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243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33"/>
                </a:solidFill>
                <a:latin typeface="Georgia"/>
                <a:cs typeface="Georgia"/>
              </a:rPr>
              <a:t>Education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8111"/>
            <a:ext cx="8760460" cy="26244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have also revolutionized the whole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process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of education.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Currently,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classrooms, libraries, and museums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utilizing computers to make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education  much more interesting. </a:t>
            </a:r>
            <a:endParaRPr lang="en-US" sz="2400" spc="-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•"/>
              <a:tabLst>
                <a:tab pos="355600" algn="l"/>
              </a:tabLst>
            </a:pPr>
            <a:endParaRPr lang="en-US" sz="2400" spc="-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Unlike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recorded television shows, Computer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Aided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Education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(CAE)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Computer Based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Training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(CBT)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packages are making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learning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much more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interactive.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58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0704" y="781430"/>
            <a:ext cx="9760585" cy="5292725"/>
            <a:chOff x="1830704" y="781430"/>
            <a:chExt cx="9760585" cy="5292725"/>
          </a:xfrm>
        </p:grpSpPr>
        <p:sp>
          <p:nvSpPr>
            <p:cNvPr id="3" name="object 3"/>
            <p:cNvSpPr/>
            <p:nvPr/>
          </p:nvSpPr>
          <p:spPr>
            <a:xfrm>
              <a:off x="1837054" y="787755"/>
              <a:ext cx="9747885" cy="5267325"/>
            </a:xfrm>
            <a:custGeom>
              <a:avLst/>
              <a:gdLst/>
              <a:ahLst/>
              <a:cxnLst/>
              <a:rect l="l" t="t" r="r" b="b"/>
              <a:pathLst>
                <a:path w="9747885" h="5267325">
                  <a:moveTo>
                    <a:pt x="9747504" y="0"/>
                  </a:moveTo>
                  <a:lnTo>
                    <a:pt x="0" y="0"/>
                  </a:lnTo>
                  <a:lnTo>
                    <a:pt x="0" y="5266817"/>
                  </a:lnTo>
                  <a:lnTo>
                    <a:pt x="9747504" y="5266817"/>
                  </a:lnTo>
                  <a:lnTo>
                    <a:pt x="9747504" y="0"/>
                  </a:lnTo>
                  <a:close/>
                </a:path>
              </a:pathLst>
            </a:custGeom>
            <a:solidFill>
              <a:srgbClr val="B6C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7054" y="781430"/>
              <a:ext cx="9747885" cy="5292725"/>
            </a:xfrm>
            <a:custGeom>
              <a:avLst/>
              <a:gdLst/>
              <a:ahLst/>
              <a:cxnLst/>
              <a:rect l="l" t="t" r="r" b="b"/>
              <a:pathLst>
                <a:path w="9747885" h="5292725">
                  <a:moveTo>
                    <a:pt x="0" y="0"/>
                  </a:moveTo>
                  <a:lnTo>
                    <a:pt x="0" y="5292191"/>
                  </a:lnTo>
                </a:path>
                <a:path w="9747885" h="5292725">
                  <a:moveTo>
                    <a:pt x="9747504" y="0"/>
                  </a:moveTo>
                  <a:lnTo>
                    <a:pt x="9747504" y="529219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0704" y="781430"/>
              <a:ext cx="9760585" cy="12700"/>
            </a:xfrm>
            <a:custGeom>
              <a:avLst/>
              <a:gdLst/>
              <a:ahLst/>
              <a:cxnLst/>
              <a:rect l="l" t="t" r="r" b="b"/>
              <a:pathLst>
                <a:path w="9760585" h="12700">
                  <a:moveTo>
                    <a:pt x="0" y="12700"/>
                  </a:moveTo>
                  <a:lnTo>
                    <a:pt x="9760204" y="12700"/>
                  </a:lnTo>
                  <a:lnTo>
                    <a:pt x="976020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0704" y="6054572"/>
              <a:ext cx="9760585" cy="0"/>
            </a:xfrm>
            <a:custGeom>
              <a:avLst/>
              <a:gdLst/>
              <a:ahLst/>
              <a:cxnLst/>
              <a:rect l="l" t="t" r="r" b="b"/>
              <a:pathLst>
                <a:path w="9760585">
                  <a:moveTo>
                    <a:pt x="0" y="0"/>
                  </a:moveTo>
                  <a:lnTo>
                    <a:pt x="976020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7508" y="794715"/>
            <a:ext cx="5265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Module II : Computer organization and</a:t>
            </a:r>
            <a:r>
              <a:rPr sz="20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52563" y="794715"/>
            <a:ext cx="10223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Hours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8908" y="1636521"/>
            <a:ext cx="9545955" cy="406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lr>
                <a:srgbClr val="FFFFFF"/>
              </a:buClr>
              <a:buFont typeface="Wingdings"/>
              <a:buChar char=""/>
              <a:tabLst>
                <a:tab pos="413384" algn="l"/>
                <a:tab pos="414020" algn="l"/>
              </a:tabLst>
            </a:pPr>
            <a:r>
              <a:rPr dirty="0"/>
              <a:t>	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organization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central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processing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unit-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structure, power consumption,  ALU, Registers,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Control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Unit, Instruction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format,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Instruction set, Instruction</a:t>
            </a:r>
            <a:r>
              <a:rPr sz="1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18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primary</a:t>
            </a:r>
            <a:r>
              <a:rPr sz="180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1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secondary</a:t>
            </a:r>
            <a:r>
              <a:rPr sz="18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memory.</a:t>
            </a:r>
            <a:r>
              <a:rPr sz="1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Secondary</a:t>
            </a:r>
            <a:r>
              <a:rPr sz="1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sz="180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sz="1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magnetic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optical media.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Input and output units,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OMR,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OCR, MICR,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scanner,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mouse,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modem.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hardware and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 language and high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 software, computer program,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virus,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antivirus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computer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security.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Gothic Uralic"/>
                <a:cs typeface="Gothic Uralic"/>
              </a:rPr>
              <a:t>Introduction to microprocessors </a:t>
            </a:r>
            <a:r>
              <a:rPr sz="1800" b="1" dirty="0">
                <a:solidFill>
                  <a:srgbClr val="FFFFFF"/>
                </a:solidFill>
                <a:latin typeface="Gothic Uralic"/>
                <a:cs typeface="Gothic Uralic"/>
              </a:rPr>
              <a:t>– </a:t>
            </a:r>
            <a:r>
              <a:rPr sz="1800" b="1" spc="-5" dirty="0">
                <a:solidFill>
                  <a:srgbClr val="FFFFFF"/>
                </a:solidFill>
                <a:latin typeface="Gothic Uralic"/>
                <a:cs typeface="Gothic Uralic"/>
              </a:rPr>
              <a:t>RISC and</a:t>
            </a:r>
            <a:r>
              <a:rPr sz="1800" b="1" spc="-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othic Uralic"/>
                <a:cs typeface="Gothic Uralic"/>
              </a:rPr>
              <a:t>CISC.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6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3204"/>
            <a:ext cx="350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33"/>
                </a:solidFill>
                <a:latin typeface="Georgia"/>
                <a:cs typeface="Georgia"/>
              </a:rPr>
              <a:t>Entertainment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8111"/>
            <a:ext cx="8760460" cy="2255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A42F0F"/>
                </a:solidFill>
                <a:latin typeface="Arial"/>
                <a:cs typeface="Arial"/>
              </a:rPr>
              <a:t>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Computers are finding greater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entertainment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industry.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They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are used </a:t>
            </a:r>
            <a:r>
              <a:rPr sz="2400" spc="-280" dirty="0">
                <a:solidFill>
                  <a:srgbClr val="333333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control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images and sounds. </a:t>
            </a:r>
            <a:endParaRPr lang="en-US" sz="2400" spc="-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endParaRPr lang="en-US" sz="2400" spc="-5" dirty="0" smtClean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4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special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effects,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which mesmerise the audience, 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would 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been possible without the computers. In addition, computerised  animation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and colourful graphics have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modernised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 film</a:t>
            </a:r>
            <a:r>
              <a:rPr sz="2400" spc="-1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industry.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59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4161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</a:rPr>
              <a:t>Other</a:t>
            </a:r>
            <a:r>
              <a:rPr sz="3600" spc="-85" dirty="0">
                <a:solidFill>
                  <a:srgbClr val="252525"/>
                </a:solidFill>
              </a:rPr>
              <a:t> </a:t>
            </a:r>
            <a:r>
              <a:rPr sz="3600" dirty="0">
                <a:solidFill>
                  <a:srgbClr val="252525"/>
                </a:solidFill>
              </a:rPr>
              <a:t>Applications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8839" y="1250060"/>
            <a:ext cx="10339705" cy="447750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93700" marR="17780" indent="-343535">
              <a:lnSpc>
                <a:spcPct val="90000"/>
              </a:lnSpc>
              <a:spcBef>
                <a:spcPts val="315"/>
              </a:spcBef>
              <a:buClr>
                <a:srgbClr val="A42F0F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b="1" dirty="0">
                <a:solidFill>
                  <a:srgbClr val="333333"/>
                </a:solidFill>
                <a:latin typeface="Georgia"/>
                <a:cs typeface="Georgia"/>
              </a:rPr>
              <a:t>Science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: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Scientists have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been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using computers to develop theories, to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analyse, and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test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data. 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fast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speed and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the accuracy of the computer allow different scientific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analyses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to be carried  out. </a:t>
            </a:r>
            <a:endParaRPr lang="en-US" sz="2000" spc="-5" dirty="0" smtClean="0">
              <a:solidFill>
                <a:srgbClr val="333333"/>
              </a:solidFill>
              <a:latin typeface="Georgia"/>
              <a:cs typeface="Georgia"/>
            </a:endParaRPr>
          </a:p>
          <a:p>
            <a:pPr marL="393700" marR="17780" indent="-343535">
              <a:lnSpc>
                <a:spcPct val="90000"/>
              </a:lnSpc>
              <a:spcBef>
                <a:spcPts val="315"/>
              </a:spcBef>
              <a:buClr>
                <a:srgbClr val="A42F0F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endParaRPr lang="en-US" sz="2000" spc="-5" dirty="0" smtClean="0">
              <a:solidFill>
                <a:srgbClr val="333333"/>
              </a:solidFill>
              <a:latin typeface="Georgia"/>
              <a:cs typeface="Georgia"/>
            </a:endParaRPr>
          </a:p>
          <a:p>
            <a:pPr marL="393700" marR="17780" indent="-343535">
              <a:lnSpc>
                <a:spcPct val="90000"/>
              </a:lnSpc>
              <a:spcBef>
                <a:spcPts val="315"/>
              </a:spcBef>
              <a:buClr>
                <a:srgbClr val="A42F0F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b="1" spc="-5" dirty="0" smtClean="0">
                <a:solidFill>
                  <a:srgbClr val="333333"/>
                </a:solidFill>
                <a:latin typeface="Georgia"/>
                <a:cs typeface="Georgia"/>
              </a:rPr>
              <a:t>Publishing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: Computers have created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field known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as </a:t>
            </a:r>
            <a:r>
              <a:rPr sz="2000" b="1" dirty="0">
                <a:solidFill>
                  <a:srgbClr val="333333"/>
                </a:solidFill>
                <a:latin typeface="Georgia"/>
                <a:cs typeface="Georgia"/>
              </a:rPr>
              <a:t>DTP (Desktop </a:t>
            </a:r>
            <a:r>
              <a:rPr sz="2000" b="1" spc="-5" dirty="0">
                <a:solidFill>
                  <a:srgbClr val="333333"/>
                </a:solidFill>
                <a:latin typeface="Georgia"/>
                <a:cs typeface="Georgia"/>
              </a:rPr>
              <a:t>Publishing)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. In DTP, 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with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the help of computer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and a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laser printer one can perform the publishing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job all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by oneself. </a:t>
            </a:r>
            <a:endParaRPr lang="en-US" sz="2000" spc="-5" dirty="0" smtClean="0">
              <a:solidFill>
                <a:srgbClr val="333333"/>
              </a:solidFill>
              <a:latin typeface="Georgia"/>
              <a:cs typeface="Georgia"/>
            </a:endParaRPr>
          </a:p>
          <a:p>
            <a:pPr marL="393700" marR="17780" indent="-343535">
              <a:lnSpc>
                <a:spcPct val="90000"/>
              </a:lnSpc>
              <a:spcBef>
                <a:spcPts val="315"/>
              </a:spcBef>
              <a:buClr>
                <a:srgbClr val="A42F0F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endParaRPr lang="en-US" sz="2000" spc="-5" dirty="0" smtClean="0">
              <a:solidFill>
                <a:srgbClr val="333333"/>
              </a:solidFill>
              <a:latin typeface="Georgia"/>
              <a:cs typeface="Georgia"/>
            </a:endParaRPr>
          </a:p>
          <a:p>
            <a:pPr marL="393700" marR="17780" indent="-343535">
              <a:lnSpc>
                <a:spcPct val="90000"/>
              </a:lnSpc>
              <a:spcBef>
                <a:spcPts val="315"/>
              </a:spcBef>
              <a:buClr>
                <a:srgbClr val="A42F0F"/>
              </a:buClr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000" b="1" dirty="0" smtClean="0">
                <a:solidFill>
                  <a:srgbClr val="333333"/>
                </a:solidFill>
                <a:latin typeface="Georgia"/>
                <a:cs typeface="Georgia"/>
              </a:rPr>
              <a:t>Sports</a:t>
            </a:r>
            <a:r>
              <a:rPr sz="2000" b="1" dirty="0">
                <a:solidFill>
                  <a:srgbClr val="333333"/>
                </a:solidFill>
                <a:latin typeface="Georgia"/>
                <a:cs typeface="Georgia"/>
              </a:rPr>
              <a:t>: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computer can be used to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watch a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game, view the scores, improve the game, play games  (like chess, etc.)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create games.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They are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also used for the purposes of training</a:t>
            </a:r>
            <a:r>
              <a:rPr sz="2000" spc="1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players.</a:t>
            </a:r>
            <a:endParaRPr sz="2000" dirty="0">
              <a:latin typeface="Georgia"/>
              <a:cs typeface="Georgia"/>
            </a:endParaRPr>
          </a:p>
          <a:p>
            <a:pPr marL="393700" marR="102235" indent="-343535">
              <a:lnSpc>
                <a:spcPct val="90000"/>
              </a:lnSpc>
              <a:spcBef>
                <a:spcPts val="969"/>
              </a:spcBef>
              <a:buClr>
                <a:srgbClr val="A42F0F"/>
              </a:buClr>
              <a:buAutoNum type="arabicPeriod"/>
              <a:tabLst>
                <a:tab pos="394335" algn="l"/>
              </a:tabLst>
            </a:pPr>
            <a:r>
              <a:rPr sz="2000" b="1" spc="-5" dirty="0">
                <a:solidFill>
                  <a:srgbClr val="333333"/>
                </a:solidFill>
                <a:latin typeface="Georgia"/>
                <a:cs typeface="Georgia"/>
              </a:rPr>
              <a:t>Advertising: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Computer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is a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powerful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advertising media. Advertisement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can be displayed on  different websites, electronic-mails can be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sent and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reviews of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product by different customers  can be posted. Computers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are also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used to create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an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advertisement using the visual 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the sound  effects</a:t>
            </a:r>
            <a:r>
              <a:rPr sz="2000" spc="-5" dirty="0" smtClean="0">
                <a:solidFill>
                  <a:srgbClr val="333333"/>
                </a:solidFill>
                <a:latin typeface="Georgia"/>
                <a:cs typeface="Georgia"/>
              </a:rPr>
              <a:t>.</a:t>
            </a:r>
            <a:r>
              <a:rPr sz="900" spc="-5" dirty="0" smtClean="0">
                <a:solidFill>
                  <a:srgbClr val="888888"/>
                </a:solidFill>
                <a:latin typeface="Gothic Uralic"/>
                <a:cs typeface="Gothic Uralic"/>
              </a:rPr>
              <a:t>), </a:t>
            </a: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Department of</a:t>
            </a:r>
            <a:r>
              <a:rPr sz="900" spc="5" dirty="0">
                <a:solidFill>
                  <a:srgbClr val="888888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Gothic Uralic"/>
                <a:cs typeface="Gothic Uralic"/>
              </a:rPr>
              <a:t>BCA</a:t>
            </a:r>
            <a:endParaRPr sz="9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799338"/>
            <a:ext cx="609981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60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61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60575" y="102105"/>
            <a:ext cx="9258300" cy="6756400"/>
            <a:chOff x="1560575" y="102105"/>
            <a:chExt cx="9258300" cy="6756400"/>
          </a:xfrm>
        </p:grpSpPr>
        <p:sp>
          <p:nvSpPr>
            <p:cNvPr id="4" name="object 4"/>
            <p:cNvSpPr/>
            <p:nvPr/>
          </p:nvSpPr>
          <p:spPr>
            <a:xfrm>
              <a:off x="1560575" y="102105"/>
              <a:ext cx="4933188" cy="66537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93763" y="102106"/>
              <a:ext cx="4325112" cy="6755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DFFFF"/>
                </a:solidFill>
                <a:latin typeface="Gothic Uralic"/>
                <a:cs typeface="Gothic Uralic"/>
              </a:rPr>
              <a:t>62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47900" y="44196"/>
            <a:ext cx="9560560" cy="6189345"/>
            <a:chOff x="2247900" y="44196"/>
            <a:chExt cx="9560560" cy="6189345"/>
          </a:xfrm>
        </p:grpSpPr>
        <p:sp>
          <p:nvSpPr>
            <p:cNvPr id="4" name="object 4"/>
            <p:cNvSpPr/>
            <p:nvPr/>
          </p:nvSpPr>
          <p:spPr>
            <a:xfrm>
              <a:off x="2247900" y="44196"/>
              <a:ext cx="4582667" cy="6188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30567" y="1455420"/>
              <a:ext cx="4977383" cy="2729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1878" y="1449577"/>
            <a:ext cx="9871075" cy="4043679"/>
            <a:chOff x="1571878" y="1449577"/>
            <a:chExt cx="9871075" cy="4043679"/>
          </a:xfrm>
        </p:grpSpPr>
        <p:sp>
          <p:nvSpPr>
            <p:cNvPr id="3" name="object 3"/>
            <p:cNvSpPr/>
            <p:nvPr/>
          </p:nvSpPr>
          <p:spPr>
            <a:xfrm>
              <a:off x="1578228" y="1455927"/>
              <a:ext cx="9858375" cy="4018279"/>
            </a:xfrm>
            <a:custGeom>
              <a:avLst/>
              <a:gdLst/>
              <a:ahLst/>
              <a:cxnLst/>
              <a:rect l="l" t="t" r="r" b="b"/>
              <a:pathLst>
                <a:path w="9858375" h="4018279">
                  <a:moveTo>
                    <a:pt x="9857994" y="0"/>
                  </a:moveTo>
                  <a:lnTo>
                    <a:pt x="0" y="0"/>
                  </a:lnTo>
                  <a:lnTo>
                    <a:pt x="0" y="4017899"/>
                  </a:lnTo>
                  <a:lnTo>
                    <a:pt x="9857994" y="4017899"/>
                  </a:lnTo>
                  <a:lnTo>
                    <a:pt x="9857994" y="0"/>
                  </a:lnTo>
                  <a:close/>
                </a:path>
              </a:pathLst>
            </a:custGeom>
            <a:solidFill>
              <a:srgbClr val="B6C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8228" y="1449577"/>
              <a:ext cx="9858375" cy="4043679"/>
            </a:xfrm>
            <a:custGeom>
              <a:avLst/>
              <a:gdLst/>
              <a:ahLst/>
              <a:cxnLst/>
              <a:rect l="l" t="t" r="r" b="b"/>
              <a:pathLst>
                <a:path w="9858375" h="4043679">
                  <a:moveTo>
                    <a:pt x="0" y="0"/>
                  </a:moveTo>
                  <a:lnTo>
                    <a:pt x="0" y="4043299"/>
                  </a:lnTo>
                </a:path>
                <a:path w="9858375" h="4043679">
                  <a:moveTo>
                    <a:pt x="9857994" y="0"/>
                  </a:moveTo>
                  <a:lnTo>
                    <a:pt x="9857994" y="404329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878" y="1449577"/>
              <a:ext cx="9871075" cy="12700"/>
            </a:xfrm>
            <a:custGeom>
              <a:avLst/>
              <a:gdLst/>
              <a:ahLst/>
              <a:cxnLst/>
              <a:rect l="l" t="t" r="r" b="b"/>
              <a:pathLst>
                <a:path w="9871075" h="12700">
                  <a:moveTo>
                    <a:pt x="0" y="12700"/>
                  </a:moveTo>
                  <a:lnTo>
                    <a:pt x="9870694" y="12700"/>
                  </a:lnTo>
                  <a:lnTo>
                    <a:pt x="987069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1878" y="5473826"/>
              <a:ext cx="9871075" cy="0"/>
            </a:xfrm>
            <a:custGeom>
              <a:avLst/>
              <a:gdLst/>
              <a:ahLst/>
              <a:cxnLst/>
              <a:rect l="l" t="t" r="r" b="b"/>
              <a:pathLst>
                <a:path w="9871075">
                  <a:moveTo>
                    <a:pt x="0" y="0"/>
                  </a:moveTo>
                  <a:lnTo>
                    <a:pt x="9870694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4489" y="1795652"/>
            <a:ext cx="9726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2705" algn="l"/>
                <a:tab pos="1534795" algn="l"/>
                <a:tab pos="884301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	:	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 Computers	8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Hours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4489" y="2492502"/>
            <a:ext cx="9749155" cy="197485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features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a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computer.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000"/>
              </a:lnSpc>
              <a:spcBef>
                <a:spcPts val="79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Generation 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computers, Personal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computer,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workstation, mainframe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and super  computers.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354965" algn="l"/>
                <a:tab pos="355600" algn="l"/>
                <a:tab pos="1583690" algn="l"/>
                <a:tab pos="3054350" algn="l"/>
                <a:tab pos="3752850" algn="l"/>
                <a:tab pos="5064760" algn="l"/>
                <a:tab pos="6463030" algn="l"/>
                <a:tab pos="7773670" algn="l"/>
                <a:tab pos="9201785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	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applications,	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	processing,	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	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processing,	commercial,	office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automation, industry and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engineering,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healthcare, education, graphics and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multimedia.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1" y="799338"/>
            <a:ext cx="46977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solidFill>
                  <a:srgbClr val="FDFFFF"/>
                </a:solidFill>
                <a:latin typeface="Gothic Uralic"/>
                <a:cs typeface="Gothic Uralic"/>
              </a:rPr>
              <a:t>63</a:t>
            </a:r>
            <a:endParaRPr sz="2000" dirty="0">
              <a:latin typeface="Gothic Uralic"/>
              <a:cs typeface="Gothic Uralic"/>
            </a:endParaRPr>
          </a:p>
        </p:txBody>
      </p:sp>
    </p:spTree>
    <p:extLst>
      <p:ext uri="{BB962C8B-B14F-4D97-AF65-F5344CB8AC3E}">
        <p14:creationId xmlns:p14="http://schemas.microsoft.com/office/powerpoint/2010/main" val="29358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4520" y="1720595"/>
            <a:ext cx="8894445" cy="3789045"/>
            <a:chOff x="1874520" y="1720595"/>
            <a:chExt cx="8894445" cy="3789045"/>
          </a:xfrm>
        </p:grpSpPr>
        <p:sp>
          <p:nvSpPr>
            <p:cNvPr id="3" name="object 3"/>
            <p:cNvSpPr/>
            <p:nvPr/>
          </p:nvSpPr>
          <p:spPr>
            <a:xfrm>
              <a:off x="1874520" y="1720595"/>
              <a:ext cx="2901696" cy="3788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4892" y="1720595"/>
              <a:ext cx="2932176" cy="3788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5744" y="1720595"/>
              <a:ext cx="3093720" cy="3788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8140" y="1720595"/>
              <a:ext cx="3046475" cy="37886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3292" y="1720595"/>
              <a:ext cx="3009900" cy="37886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9548" y="1720595"/>
              <a:ext cx="2901696" cy="37886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79920" y="1720595"/>
              <a:ext cx="3025139" cy="37886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93735" y="1720595"/>
              <a:ext cx="2974848" cy="37886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31032" y="2045716"/>
            <a:ext cx="670814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0" spc="-317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3800" b="0" spc="-3175" dirty="0">
                <a:solidFill>
                  <a:srgbClr val="92AA4B"/>
                </a:solidFill>
                <a:latin typeface="Arial"/>
                <a:cs typeface="Arial"/>
              </a:rPr>
              <a:t>H</a:t>
            </a:r>
            <a:r>
              <a:rPr sz="13800" b="0" spc="-317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3800" b="0" spc="-317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3800" b="0" spc="-3175" dirty="0">
                <a:solidFill>
                  <a:srgbClr val="EE4AD7"/>
                </a:solidFill>
                <a:latin typeface="Arial"/>
                <a:cs typeface="Arial"/>
              </a:rPr>
              <a:t>K</a:t>
            </a:r>
            <a:r>
              <a:rPr sz="13800" b="0" spc="-2705" dirty="0">
                <a:solidFill>
                  <a:srgbClr val="EE4AD7"/>
                </a:solidFill>
                <a:latin typeface="Arial"/>
                <a:cs typeface="Arial"/>
              </a:rPr>
              <a:t> </a:t>
            </a:r>
            <a:r>
              <a:rPr sz="13800" b="0" spc="-4020" dirty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sz="13800" b="0" spc="-40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3800" b="0" spc="-4020" dirty="0">
                <a:solidFill>
                  <a:srgbClr val="87FC5F"/>
                </a:solidFill>
                <a:latin typeface="Arial"/>
                <a:cs typeface="Arial"/>
              </a:rPr>
              <a:t>U</a:t>
            </a:r>
            <a:endParaRPr sz="13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3036" y="799338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 smtClean="0">
                <a:solidFill>
                  <a:srgbClr val="FDFFFF"/>
                </a:solidFill>
                <a:latin typeface="Gothic Uralic"/>
                <a:cs typeface="Gothic Uralic"/>
              </a:rPr>
              <a:t>6</a:t>
            </a:r>
            <a:r>
              <a:rPr lang="en-US" sz="2000" spc="5" dirty="0" smtClean="0">
                <a:solidFill>
                  <a:srgbClr val="FDFFFF"/>
                </a:solidFill>
                <a:latin typeface="Gothic Uralic"/>
                <a:cs typeface="Gothic Uralic"/>
              </a:rPr>
              <a:t>4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3495" y="1517903"/>
            <a:ext cx="9509760" cy="3835400"/>
            <a:chOff x="2063495" y="1517903"/>
            <a:chExt cx="9509760" cy="3835400"/>
          </a:xfrm>
        </p:grpSpPr>
        <p:sp>
          <p:nvSpPr>
            <p:cNvPr id="3" name="object 3"/>
            <p:cNvSpPr/>
            <p:nvPr/>
          </p:nvSpPr>
          <p:spPr>
            <a:xfrm>
              <a:off x="2069845" y="1524380"/>
              <a:ext cx="9497060" cy="3809365"/>
            </a:xfrm>
            <a:custGeom>
              <a:avLst/>
              <a:gdLst/>
              <a:ahLst/>
              <a:cxnLst/>
              <a:rect l="l" t="t" r="r" b="b"/>
              <a:pathLst>
                <a:path w="9497060" h="3809365">
                  <a:moveTo>
                    <a:pt x="9496933" y="0"/>
                  </a:moveTo>
                  <a:lnTo>
                    <a:pt x="0" y="0"/>
                  </a:lnTo>
                  <a:lnTo>
                    <a:pt x="0" y="3809365"/>
                  </a:lnTo>
                  <a:lnTo>
                    <a:pt x="9496933" y="3809365"/>
                  </a:lnTo>
                  <a:lnTo>
                    <a:pt x="9496933" y="0"/>
                  </a:lnTo>
                  <a:close/>
                </a:path>
              </a:pathLst>
            </a:custGeom>
            <a:solidFill>
              <a:srgbClr val="B6C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9845" y="1517903"/>
              <a:ext cx="9497060" cy="3835400"/>
            </a:xfrm>
            <a:custGeom>
              <a:avLst/>
              <a:gdLst/>
              <a:ahLst/>
              <a:cxnLst/>
              <a:rect l="l" t="t" r="r" b="b"/>
              <a:pathLst>
                <a:path w="9497060" h="3835400">
                  <a:moveTo>
                    <a:pt x="0" y="0"/>
                  </a:moveTo>
                  <a:lnTo>
                    <a:pt x="0" y="3834892"/>
                  </a:lnTo>
                </a:path>
                <a:path w="9497060" h="3835400">
                  <a:moveTo>
                    <a:pt x="9496933" y="0"/>
                  </a:moveTo>
                  <a:lnTo>
                    <a:pt x="9496933" y="383489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63495" y="1517903"/>
              <a:ext cx="9509760" cy="12700"/>
            </a:xfrm>
            <a:custGeom>
              <a:avLst/>
              <a:gdLst/>
              <a:ahLst/>
              <a:cxnLst/>
              <a:rect l="l" t="t" r="r" b="b"/>
              <a:pathLst>
                <a:path w="9509760" h="12700">
                  <a:moveTo>
                    <a:pt x="0" y="12700"/>
                  </a:moveTo>
                  <a:lnTo>
                    <a:pt x="9509633" y="12700"/>
                  </a:lnTo>
                  <a:lnTo>
                    <a:pt x="950963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3495" y="5333745"/>
              <a:ext cx="9509760" cy="0"/>
            </a:xfrm>
            <a:custGeom>
              <a:avLst/>
              <a:gdLst/>
              <a:ahLst/>
              <a:cxnLst/>
              <a:rect l="l" t="t" r="r" b="b"/>
              <a:pathLst>
                <a:path w="9509760">
                  <a:moveTo>
                    <a:pt x="0" y="0"/>
                  </a:moveTo>
                  <a:lnTo>
                    <a:pt x="950963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71826" y="1531746"/>
            <a:ext cx="9287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78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Module III :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Problem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Solving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Flip-flops	16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Hours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71826" y="2271141"/>
            <a:ext cx="9296400" cy="240792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335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arithmetic,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binary,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decimal, octal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hexadecimal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35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Algorithm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flowcharts,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illustrations,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elements of a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database and its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20100"/>
              </a:lnSpc>
              <a:spcBef>
                <a:spcPts val="80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Basic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Gates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(De-Morgan’s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theorems, duality theorem, NOR,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NAND, 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XOR,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XNOR gates)  Boolean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expressions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logic diagrams, 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Types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Boolean expressions,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SOP &amp;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POS,  Karnaugh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map simplification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1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25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Flipflops –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RS,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JK, T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7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2450" y="1829435"/>
            <a:ext cx="9785350" cy="3587750"/>
            <a:chOff x="1822450" y="1829435"/>
            <a:chExt cx="9785350" cy="3587750"/>
          </a:xfrm>
        </p:grpSpPr>
        <p:sp>
          <p:nvSpPr>
            <p:cNvPr id="3" name="object 3"/>
            <p:cNvSpPr/>
            <p:nvPr/>
          </p:nvSpPr>
          <p:spPr>
            <a:xfrm>
              <a:off x="1828800" y="1835785"/>
              <a:ext cx="9772650" cy="3562350"/>
            </a:xfrm>
            <a:custGeom>
              <a:avLst/>
              <a:gdLst/>
              <a:ahLst/>
              <a:cxnLst/>
              <a:rect l="l" t="t" r="r" b="b"/>
              <a:pathLst>
                <a:path w="9772650" h="3562350">
                  <a:moveTo>
                    <a:pt x="9772523" y="0"/>
                  </a:moveTo>
                  <a:lnTo>
                    <a:pt x="0" y="0"/>
                  </a:lnTo>
                  <a:lnTo>
                    <a:pt x="0" y="3561841"/>
                  </a:lnTo>
                  <a:lnTo>
                    <a:pt x="9772523" y="3561841"/>
                  </a:lnTo>
                  <a:lnTo>
                    <a:pt x="9772523" y="0"/>
                  </a:lnTo>
                  <a:close/>
                </a:path>
              </a:pathLst>
            </a:custGeom>
            <a:solidFill>
              <a:srgbClr val="B6C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800" y="1829435"/>
              <a:ext cx="9772650" cy="3587750"/>
            </a:xfrm>
            <a:custGeom>
              <a:avLst/>
              <a:gdLst/>
              <a:ahLst/>
              <a:cxnLst/>
              <a:rect l="l" t="t" r="r" b="b"/>
              <a:pathLst>
                <a:path w="9772650" h="3587750">
                  <a:moveTo>
                    <a:pt x="0" y="0"/>
                  </a:moveTo>
                  <a:lnTo>
                    <a:pt x="0" y="3587241"/>
                  </a:lnTo>
                </a:path>
                <a:path w="9772650" h="3587750">
                  <a:moveTo>
                    <a:pt x="9772523" y="0"/>
                  </a:moveTo>
                  <a:lnTo>
                    <a:pt x="9772523" y="358724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2450" y="1829435"/>
              <a:ext cx="9785350" cy="12700"/>
            </a:xfrm>
            <a:custGeom>
              <a:avLst/>
              <a:gdLst/>
              <a:ahLst/>
              <a:cxnLst/>
              <a:rect l="l" t="t" r="r" b="b"/>
              <a:pathLst>
                <a:path w="9785350" h="12700">
                  <a:moveTo>
                    <a:pt x="0" y="12700"/>
                  </a:moveTo>
                  <a:lnTo>
                    <a:pt x="9785223" y="12700"/>
                  </a:lnTo>
                  <a:lnTo>
                    <a:pt x="978522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2450" y="5397626"/>
              <a:ext cx="9785350" cy="0"/>
            </a:xfrm>
            <a:custGeom>
              <a:avLst/>
              <a:gdLst/>
              <a:ahLst/>
              <a:cxnLst/>
              <a:rect l="l" t="t" r="r" b="b"/>
              <a:pathLst>
                <a:path w="9785350">
                  <a:moveTo>
                    <a:pt x="0" y="0"/>
                  </a:moveTo>
                  <a:lnTo>
                    <a:pt x="978522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0654" y="1847850"/>
            <a:ext cx="9533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61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Module IV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Computer Networks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IPR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Hours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0654" y="2688437"/>
            <a:ext cx="9568815" cy="226187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Network of computers- 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Types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of networks, Intranet and</a:t>
            </a:r>
            <a:r>
              <a:rPr sz="2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85"/>
              </a:spcBef>
              <a:buFont typeface="Wingdings"/>
              <a:buChar char=""/>
              <a:tabLst>
                <a:tab pos="354965" algn="l"/>
                <a:tab pos="355600" algn="l"/>
                <a:tab pos="1377950" algn="l"/>
                <a:tab pos="2907030" algn="l"/>
                <a:tab pos="3733165" algn="l"/>
                <a:tab pos="4376420" algn="l"/>
                <a:tab pos="5011420" algn="l"/>
                <a:tab pos="5942965" algn="l"/>
                <a:tab pos="7073900" algn="l"/>
                <a:tab pos="7619365" algn="l"/>
                <a:tab pos="885571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tern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pp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ic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	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ld	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ide	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eb,	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sing	and	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ch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ng,	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ch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engines, multimedia</a:t>
            </a:r>
            <a:r>
              <a:rPr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Communication Concepts- networking devices, SIM, GPRS, 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CDMA,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GPS,</a:t>
            </a:r>
            <a:r>
              <a:rPr sz="2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GSM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to Open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Source,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IPR – Patents and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Copyrights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8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7044" y="2306573"/>
            <a:ext cx="9182100" cy="2931795"/>
            <a:chOff x="2257044" y="2306573"/>
            <a:chExt cx="9182100" cy="2931795"/>
          </a:xfrm>
        </p:grpSpPr>
        <p:sp>
          <p:nvSpPr>
            <p:cNvPr id="3" name="object 3"/>
            <p:cNvSpPr/>
            <p:nvPr/>
          </p:nvSpPr>
          <p:spPr>
            <a:xfrm>
              <a:off x="2263394" y="2312923"/>
              <a:ext cx="9169400" cy="2906395"/>
            </a:xfrm>
            <a:custGeom>
              <a:avLst/>
              <a:gdLst/>
              <a:ahLst/>
              <a:cxnLst/>
              <a:rect l="l" t="t" r="r" b="b"/>
              <a:pathLst>
                <a:path w="9169400" h="2906395">
                  <a:moveTo>
                    <a:pt x="9169146" y="0"/>
                  </a:moveTo>
                  <a:lnTo>
                    <a:pt x="0" y="0"/>
                  </a:lnTo>
                  <a:lnTo>
                    <a:pt x="0" y="2906014"/>
                  </a:lnTo>
                  <a:lnTo>
                    <a:pt x="9169146" y="2906014"/>
                  </a:lnTo>
                  <a:lnTo>
                    <a:pt x="9169146" y="0"/>
                  </a:lnTo>
                  <a:close/>
                </a:path>
              </a:pathLst>
            </a:custGeom>
            <a:solidFill>
              <a:srgbClr val="B6C7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63394" y="2306573"/>
              <a:ext cx="9169400" cy="2931795"/>
            </a:xfrm>
            <a:custGeom>
              <a:avLst/>
              <a:gdLst/>
              <a:ahLst/>
              <a:cxnLst/>
              <a:rect l="l" t="t" r="r" b="b"/>
              <a:pathLst>
                <a:path w="9169400" h="2931795">
                  <a:moveTo>
                    <a:pt x="0" y="0"/>
                  </a:moveTo>
                  <a:lnTo>
                    <a:pt x="0" y="2931414"/>
                  </a:lnTo>
                </a:path>
                <a:path w="9169400" h="2931795">
                  <a:moveTo>
                    <a:pt x="9169273" y="0"/>
                  </a:moveTo>
                  <a:lnTo>
                    <a:pt x="9169273" y="293141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7044" y="2306573"/>
              <a:ext cx="9182100" cy="12700"/>
            </a:xfrm>
            <a:custGeom>
              <a:avLst/>
              <a:gdLst/>
              <a:ahLst/>
              <a:cxnLst/>
              <a:rect l="l" t="t" r="r" b="b"/>
              <a:pathLst>
                <a:path w="9182100" h="12700">
                  <a:moveTo>
                    <a:pt x="0" y="12700"/>
                  </a:moveTo>
                  <a:lnTo>
                    <a:pt x="9181973" y="12700"/>
                  </a:lnTo>
                  <a:lnTo>
                    <a:pt x="918197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7044" y="5218938"/>
              <a:ext cx="9182100" cy="0"/>
            </a:xfrm>
            <a:custGeom>
              <a:avLst/>
              <a:gdLst/>
              <a:ahLst/>
              <a:cxnLst/>
              <a:rect l="l" t="t" r="r" b="b"/>
              <a:pathLst>
                <a:path w="9182100">
                  <a:moveTo>
                    <a:pt x="0" y="0"/>
                  </a:moveTo>
                  <a:lnTo>
                    <a:pt x="918197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5375" y="2325115"/>
            <a:ext cx="891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82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Module V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Designing and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MS-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Office	10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Hours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Jain </a:t>
            </a:r>
            <a:r>
              <a:rPr spc="-10" dirty="0"/>
              <a:t>(Deemed-to-be </a:t>
            </a:r>
            <a:r>
              <a:rPr spc="-5" dirty="0"/>
              <a:t>University), Department of</a:t>
            </a:r>
            <a:r>
              <a:rPr spc="100" dirty="0"/>
              <a:t> </a:t>
            </a:r>
            <a:r>
              <a:rPr spc="-5" dirty="0"/>
              <a:t>BCA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5375" y="3165703"/>
            <a:ext cx="8968740" cy="132715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designing HTML – text, fonts, images, tables,</a:t>
            </a:r>
            <a:r>
              <a:rPr sz="20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forms.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8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sz="20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sz="20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electronic</a:t>
            </a:r>
            <a:r>
              <a:rPr sz="20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spread</a:t>
            </a:r>
            <a:r>
              <a:rPr sz="20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sheet.</a:t>
            </a:r>
            <a:r>
              <a:rPr sz="20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r>
              <a:rPr sz="20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r>
              <a:rPr sz="20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WORD,</a:t>
            </a:r>
            <a:r>
              <a:rPr sz="20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EXCEL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and MS</a:t>
            </a:r>
            <a:r>
              <a:rPr sz="2000" b="1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POWERPOINT.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4767" y="7993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FFFF"/>
                </a:solidFill>
                <a:latin typeface="Gothic Uralic"/>
                <a:cs typeface="Gothic Uralic"/>
              </a:rPr>
              <a:t>9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491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6296</Words>
  <Application>Microsoft Office PowerPoint</Application>
  <PresentationFormat>Custom</PresentationFormat>
  <Paragraphs>553</Paragraphs>
  <Slides>65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School of Computer Science &amp; IT</vt:lpstr>
      <vt:lpstr>PowerPoint Presentation</vt:lpstr>
      <vt:lpstr>Syllabus</vt:lpstr>
      <vt:lpstr>PowerPoint Presentation</vt:lpstr>
      <vt:lpstr>Module I : Introduction to Computers 8 Hours</vt:lpstr>
      <vt:lpstr>Module II : Computer organization and security</vt:lpstr>
      <vt:lpstr>Module III : Problem Solving and Flip-flops 16 Hours</vt:lpstr>
      <vt:lpstr>Module IV : Computer Networks and IPR 12 Hours</vt:lpstr>
      <vt:lpstr>Module V : Web Designing and MS- Office 10 Hours</vt:lpstr>
      <vt:lpstr>Reference</vt:lpstr>
      <vt:lpstr>INTERESTING FACTS</vt:lpstr>
      <vt:lpstr>What is a Computer ?</vt:lpstr>
      <vt:lpstr>General features of a computer</vt:lpstr>
      <vt:lpstr>Cont.</vt:lpstr>
      <vt:lpstr>Characteristics of Computer</vt:lpstr>
      <vt:lpstr>Advantages of Using Computer</vt:lpstr>
      <vt:lpstr>Limitations of Using Computer</vt:lpstr>
      <vt:lpstr>History of Computer</vt:lpstr>
      <vt:lpstr>History of Computer Cont…</vt:lpstr>
      <vt:lpstr>History of Computer Cont…</vt:lpstr>
      <vt:lpstr>Generations Of Computer</vt:lpstr>
      <vt:lpstr>FIRST GENERATION (1940–56): VACUUM TUBES</vt:lpstr>
      <vt:lpstr>Characteristics of First Generation Computers</vt:lpstr>
      <vt:lpstr>SECOND GENERATION (1956–63): TRANSISTORS</vt:lpstr>
      <vt:lpstr>Characteristics of Second Generation Computers</vt:lpstr>
      <vt:lpstr>THIRD GENERATION (1964 – EARLY 1970S):  INTEGRATED CIRCUITS</vt:lpstr>
      <vt:lpstr>Characteristics of Third Generation Computers</vt:lpstr>
      <vt:lpstr>FOURTH GENERATION (EARLY 1970S–TILL DATE):  MICROPROCESSORS</vt:lpstr>
      <vt:lpstr>Characteristics of Fourth Generation Computers</vt:lpstr>
      <vt:lpstr>FIFTH GENERATION (PRESENT AND BEYOND):  ARTIFICIAL INTELLIGENCE</vt:lpstr>
      <vt:lpstr>Characteristics of Fifth Generation Computers</vt:lpstr>
      <vt:lpstr>CLASSIFICATION OF COMPUTERS</vt:lpstr>
      <vt:lpstr>Based on Hardware Design : Analog Computers</vt:lpstr>
      <vt:lpstr>Based on Hardware Design : Digital Computers</vt:lpstr>
      <vt:lpstr>Based on Hardware Design : Hybrid Computers</vt:lpstr>
      <vt:lpstr>Difference between Analog and Digital Computers</vt:lpstr>
      <vt:lpstr>Based on Utility : General Purpose Computer</vt:lpstr>
      <vt:lpstr>Based on Utility : Special Purpose Computer</vt:lpstr>
      <vt:lpstr>Based on Mode of Use : Palmtop Computer</vt:lpstr>
      <vt:lpstr>Based on Mode of Use : Laptop Computer</vt:lpstr>
      <vt:lpstr>Based on Mode of Use :Personal Computers</vt:lpstr>
      <vt:lpstr>Based on Mode of Use : Work Stations</vt:lpstr>
      <vt:lpstr>Based on Mode of Use : Mainframe Computers</vt:lpstr>
      <vt:lpstr>Based on Mode of Use : Mainframe Computers</vt:lpstr>
      <vt:lpstr>Based on Mode of Use : Clients and Servers</vt:lpstr>
      <vt:lpstr>Based on Size and Capacity : Micro Computers</vt:lpstr>
      <vt:lpstr>Based on Size and Capacity : Micro Computers</vt:lpstr>
      <vt:lpstr>Types of Microcomputer</vt:lpstr>
      <vt:lpstr>Based on Size and Capacity : Mini Computers</vt:lpstr>
      <vt:lpstr>Based on Size and Capacity :  Supercomputers</vt:lpstr>
      <vt:lpstr>Based on Size and Capacity : Supercomputers</vt:lpstr>
      <vt:lpstr>Applications of Computer</vt:lpstr>
      <vt:lpstr>Office Automation</vt:lpstr>
      <vt:lpstr>Data Processing</vt:lpstr>
      <vt:lpstr>Information processing</vt:lpstr>
      <vt:lpstr>Engineering/Architecture/Manufacturing</vt:lpstr>
      <vt:lpstr>Commercial Use</vt:lpstr>
      <vt:lpstr>Medicine and Health Care</vt:lpstr>
      <vt:lpstr>Education</vt:lpstr>
      <vt:lpstr>Entertainment</vt:lpstr>
      <vt:lpstr>Other Applications</vt:lpstr>
      <vt:lpstr>PowerPoint Presentation</vt:lpstr>
      <vt:lpstr>PowerPoint Presentation</vt:lpstr>
      <vt:lpstr>Module I : Introduction to Computers 8 Hours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features of a computer</dc:title>
  <dc:creator>Shimil Shijo</dc:creator>
  <cp:lastModifiedBy>Windows User</cp:lastModifiedBy>
  <cp:revision>86</cp:revision>
  <dcterms:created xsi:type="dcterms:W3CDTF">2020-09-02T07:08:24Z</dcterms:created>
  <dcterms:modified xsi:type="dcterms:W3CDTF">2020-09-16T07:14:29Z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2020-09-02T00:00:00Z</vt:filetime>
  </property>
</Properties>
</file>