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132"/>
  </p:notesMasterIdLst>
  <p:sldIdLst>
    <p:sldId id="256" r:id="rId2"/>
    <p:sldId id="390" r:id="rId3"/>
    <p:sldId id="257" r:id="rId4"/>
    <p:sldId id="258" r:id="rId5"/>
    <p:sldId id="275" r:id="rId6"/>
    <p:sldId id="276" r:id="rId7"/>
    <p:sldId id="259" r:id="rId8"/>
    <p:sldId id="277" r:id="rId9"/>
    <p:sldId id="260" r:id="rId10"/>
    <p:sldId id="261" r:id="rId11"/>
    <p:sldId id="281" r:id="rId12"/>
    <p:sldId id="282" r:id="rId13"/>
    <p:sldId id="283" r:id="rId14"/>
    <p:sldId id="284" r:id="rId15"/>
    <p:sldId id="263" r:id="rId16"/>
    <p:sldId id="262" r:id="rId17"/>
    <p:sldId id="287" r:id="rId18"/>
    <p:sldId id="289" r:id="rId19"/>
    <p:sldId id="286" r:id="rId20"/>
    <p:sldId id="290" r:id="rId21"/>
    <p:sldId id="288" r:id="rId22"/>
    <p:sldId id="291" r:id="rId23"/>
    <p:sldId id="292" r:id="rId24"/>
    <p:sldId id="296" r:id="rId25"/>
    <p:sldId id="264" r:id="rId26"/>
    <p:sldId id="293" r:id="rId27"/>
    <p:sldId id="295" r:id="rId28"/>
    <p:sldId id="294" r:id="rId29"/>
    <p:sldId id="265" r:id="rId30"/>
    <p:sldId id="386" r:id="rId31"/>
    <p:sldId id="387" r:id="rId32"/>
    <p:sldId id="266" r:id="rId33"/>
    <p:sldId id="267" r:id="rId34"/>
    <p:sldId id="298" r:id="rId35"/>
    <p:sldId id="299" r:id="rId36"/>
    <p:sldId id="300" r:id="rId37"/>
    <p:sldId id="297" r:id="rId38"/>
    <p:sldId id="301" r:id="rId39"/>
    <p:sldId id="302" r:id="rId40"/>
    <p:sldId id="311" r:id="rId41"/>
    <p:sldId id="312" r:id="rId42"/>
    <p:sldId id="314" r:id="rId43"/>
    <p:sldId id="313" r:id="rId44"/>
    <p:sldId id="268" r:id="rId45"/>
    <p:sldId id="304" r:id="rId46"/>
    <p:sldId id="305" r:id="rId47"/>
    <p:sldId id="306" r:id="rId48"/>
    <p:sldId id="307" r:id="rId49"/>
    <p:sldId id="309" r:id="rId50"/>
    <p:sldId id="310" r:id="rId51"/>
    <p:sldId id="308" r:id="rId52"/>
    <p:sldId id="269" r:id="rId53"/>
    <p:sldId id="317" r:id="rId54"/>
    <p:sldId id="315" r:id="rId55"/>
    <p:sldId id="318" r:id="rId56"/>
    <p:sldId id="319" r:id="rId57"/>
    <p:sldId id="320" r:id="rId58"/>
    <p:sldId id="321" r:id="rId59"/>
    <p:sldId id="322" r:id="rId60"/>
    <p:sldId id="323" r:id="rId61"/>
    <p:sldId id="325" r:id="rId62"/>
    <p:sldId id="324" r:id="rId63"/>
    <p:sldId id="326" r:id="rId64"/>
    <p:sldId id="327" r:id="rId65"/>
    <p:sldId id="328" r:id="rId66"/>
    <p:sldId id="391" r:id="rId67"/>
    <p:sldId id="316" r:id="rId68"/>
    <p:sldId id="329" r:id="rId69"/>
    <p:sldId id="330" r:id="rId70"/>
    <p:sldId id="331" r:id="rId71"/>
    <p:sldId id="332" r:id="rId72"/>
    <p:sldId id="333" r:id="rId73"/>
    <p:sldId id="270" r:id="rId74"/>
    <p:sldId id="334" r:id="rId75"/>
    <p:sldId id="335" r:id="rId76"/>
    <p:sldId id="338" r:id="rId77"/>
    <p:sldId id="339" r:id="rId78"/>
    <p:sldId id="341" r:id="rId79"/>
    <p:sldId id="271" r:id="rId80"/>
    <p:sldId id="340" r:id="rId81"/>
    <p:sldId id="342" r:id="rId82"/>
    <p:sldId id="344" r:id="rId83"/>
    <p:sldId id="345" r:id="rId84"/>
    <p:sldId id="343" r:id="rId85"/>
    <p:sldId id="388" r:id="rId86"/>
    <p:sldId id="272" r:id="rId87"/>
    <p:sldId id="336" r:id="rId88"/>
    <p:sldId id="346" r:id="rId89"/>
    <p:sldId id="347" r:id="rId90"/>
    <p:sldId id="348" r:id="rId91"/>
    <p:sldId id="349" r:id="rId92"/>
    <p:sldId id="350" r:id="rId93"/>
    <p:sldId id="273" r:id="rId94"/>
    <p:sldId id="351" r:id="rId95"/>
    <p:sldId id="384" r:id="rId96"/>
    <p:sldId id="352" r:id="rId97"/>
    <p:sldId id="389" r:id="rId98"/>
    <p:sldId id="274" r:id="rId99"/>
    <p:sldId id="372" r:id="rId100"/>
    <p:sldId id="353" r:id="rId101"/>
    <p:sldId id="363" r:id="rId102"/>
    <p:sldId id="364" r:id="rId103"/>
    <p:sldId id="365" r:id="rId104"/>
    <p:sldId id="354" r:id="rId105"/>
    <p:sldId id="382" r:id="rId106"/>
    <p:sldId id="366" r:id="rId107"/>
    <p:sldId id="383" r:id="rId108"/>
    <p:sldId id="367" r:id="rId109"/>
    <p:sldId id="368" r:id="rId110"/>
    <p:sldId id="355" r:id="rId111"/>
    <p:sldId id="369" r:id="rId112"/>
    <p:sldId id="370" r:id="rId113"/>
    <p:sldId id="356" r:id="rId114"/>
    <p:sldId id="371" r:id="rId115"/>
    <p:sldId id="373" r:id="rId116"/>
    <p:sldId id="357" r:id="rId117"/>
    <p:sldId id="374" r:id="rId118"/>
    <p:sldId id="358" r:id="rId119"/>
    <p:sldId id="375" r:id="rId120"/>
    <p:sldId id="359" r:id="rId121"/>
    <p:sldId id="378" r:id="rId122"/>
    <p:sldId id="376" r:id="rId123"/>
    <p:sldId id="360" r:id="rId124"/>
    <p:sldId id="379" r:id="rId125"/>
    <p:sldId id="377" r:id="rId126"/>
    <p:sldId id="380" r:id="rId127"/>
    <p:sldId id="361" r:id="rId128"/>
    <p:sldId id="362" r:id="rId129"/>
    <p:sldId id="381" r:id="rId130"/>
    <p:sldId id="385"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E0838-6A54-4AA4-8636-BDAC614F151E}"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8FBE1-C10F-4F2F-9C1D-B1E6A16F88AF}" type="slidenum">
              <a:rPr lang="en-US" smtClean="0"/>
              <a:t>‹#›</a:t>
            </a:fld>
            <a:endParaRPr lang="en-US"/>
          </a:p>
        </p:txBody>
      </p:sp>
    </p:spTree>
    <p:extLst>
      <p:ext uri="{BB962C8B-B14F-4D97-AF65-F5344CB8AC3E}">
        <p14:creationId xmlns:p14="http://schemas.microsoft.com/office/powerpoint/2010/main" val="318398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38FBE1-C10F-4F2F-9C1D-B1E6A16F88AF}" type="slidenum">
              <a:rPr lang="en-US" smtClean="0"/>
              <a:t>16</a:t>
            </a:fld>
            <a:endParaRPr lang="en-US"/>
          </a:p>
        </p:txBody>
      </p:sp>
    </p:spTree>
    <p:extLst>
      <p:ext uri="{BB962C8B-B14F-4D97-AF65-F5344CB8AC3E}">
        <p14:creationId xmlns:p14="http://schemas.microsoft.com/office/powerpoint/2010/main" val="76564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38FBE1-C10F-4F2F-9C1D-B1E6A16F88AF}" type="slidenum">
              <a:rPr lang="en-US" smtClean="0"/>
              <a:t>65</a:t>
            </a:fld>
            <a:endParaRPr lang="en-US"/>
          </a:p>
        </p:txBody>
      </p:sp>
    </p:spTree>
    <p:extLst>
      <p:ext uri="{BB962C8B-B14F-4D97-AF65-F5344CB8AC3E}">
        <p14:creationId xmlns:p14="http://schemas.microsoft.com/office/powerpoint/2010/main" val="12964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38FBE1-C10F-4F2F-9C1D-B1E6A16F88AF}" type="slidenum">
              <a:rPr lang="en-US" smtClean="0"/>
              <a:t>108</a:t>
            </a:fld>
            <a:endParaRPr lang="en-US"/>
          </a:p>
        </p:txBody>
      </p:sp>
    </p:spTree>
    <p:extLst>
      <p:ext uri="{BB962C8B-B14F-4D97-AF65-F5344CB8AC3E}">
        <p14:creationId xmlns:p14="http://schemas.microsoft.com/office/powerpoint/2010/main" val="2284518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8898" name="Rectangle 6"/>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1pPr>
            <a:lvl2pPr eaLnBrk="0" hangingPunc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2pPr>
            <a:lvl3pPr eaLnBrk="0" hangingPunc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3pPr>
            <a:lvl4pPr eaLnBrk="0" hangingPunc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4pPr>
            <a:lvl5pPr eaLnBrk="0" hangingPunc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9pPr>
          </a:lstStyle>
          <a:p>
            <a:pPr eaLnBrk="1" hangingPunct="1"/>
            <a:r>
              <a:rPr lang="en-US" altLang="en-US" sz="1200" smtClean="0">
                <a:solidFill>
                  <a:srgbClr val="000000"/>
                </a:solidFill>
                <a:latin typeface="Times New Roman" panose="02020603050405020304" pitchFamily="18" charset="0"/>
              </a:rPr>
              <a:t>1.#</a:t>
            </a:r>
          </a:p>
        </p:txBody>
      </p:sp>
      <p:sp>
        <p:nvSpPr>
          <p:cNvPr id="208899"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1pPr>
            <a:lvl2pPr eaLnBrk="0" hangingPunc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2pPr>
            <a:lvl3pPr eaLnBrk="0" hangingPunc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3pPr>
            <a:lvl4pPr eaLnBrk="0" hangingPunc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4pPr>
            <a:lvl5pPr eaLnBrk="0" hangingPunc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b="1" i="1">
                <a:solidFill>
                  <a:schemeClr val="bg1"/>
                </a:solidFill>
                <a:latin typeface="Baby Kruffy" charset="0"/>
                <a:ea typeface="Droid Sans Fallback" charset="0"/>
                <a:cs typeface="Droid Sans Fallback" charset="0"/>
              </a:defRPr>
            </a:lvl9pPr>
          </a:lstStyle>
          <a:p>
            <a:pPr eaLnBrk="1" hangingPunct="1"/>
            <a:fld id="{95188213-8CB2-444D-BAB1-370EA3C71F06}" type="slidenum">
              <a:rPr lang="en-US" altLang="en-US" sz="1200">
                <a:solidFill>
                  <a:srgbClr val="000000"/>
                </a:solidFill>
                <a:latin typeface="Times New Roman" panose="02020603050405020304" pitchFamily="18" charset="0"/>
              </a:rPr>
              <a:pPr eaLnBrk="1" hangingPunct="1"/>
              <a:t>114</a:t>
            </a:fld>
            <a:endParaRPr lang="en-US" altLang="en-US" sz="1200">
              <a:solidFill>
                <a:srgbClr val="000000"/>
              </a:solidFill>
              <a:latin typeface="Times New Roman" panose="02020603050405020304" pitchFamily="18" charset="0"/>
            </a:endParaRPr>
          </a:p>
        </p:txBody>
      </p:sp>
      <p:sp>
        <p:nvSpPr>
          <p:cNvPr id="208900"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208901"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Droid Sans Fallback" charset="0"/>
              <a:cs typeface="Droid Sans Fallback" charset="0"/>
            </a:endParaRPr>
          </a:p>
        </p:txBody>
      </p:sp>
    </p:spTree>
    <p:extLst>
      <p:ext uri="{BB962C8B-B14F-4D97-AF65-F5344CB8AC3E}">
        <p14:creationId xmlns:p14="http://schemas.microsoft.com/office/powerpoint/2010/main" val="64788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6B07D5-B7A8-4012-A6D8-2E2661129AB8}"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116731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B07D5-B7A8-4012-A6D8-2E2661129AB8}"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36932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B07D5-B7A8-4012-A6D8-2E2661129AB8}"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3D0AD8-BFC1-4B77-BAD5-FB9437BBE7E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5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6B07D5-B7A8-4012-A6D8-2E2661129AB8}"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2498091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6B07D5-B7A8-4012-A6D8-2E2661129AB8}"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3D0AD8-BFC1-4B77-BAD5-FB9437BBE7E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3933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6B07D5-B7A8-4012-A6D8-2E2661129AB8}"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193716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6B07D5-B7A8-4012-A6D8-2E2661129AB8}"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3104783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6B07D5-B7A8-4012-A6D8-2E2661129AB8}"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226496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6B07D5-B7A8-4012-A6D8-2E2661129AB8}"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100250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B07D5-B7A8-4012-A6D8-2E2661129AB8}"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293358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6B07D5-B7A8-4012-A6D8-2E2661129AB8}"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4825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6B07D5-B7A8-4012-A6D8-2E2661129AB8}" type="datetimeFigureOut">
              <a:rPr lang="en-US" smtClean="0"/>
              <a:t>5/25/2020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138320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6B07D5-B7A8-4012-A6D8-2E2661129AB8}" type="datetimeFigureOut">
              <a:rPr lang="en-US" smtClean="0"/>
              <a:t>5/25/2020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403096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B07D5-B7A8-4012-A6D8-2E2661129AB8}" type="datetimeFigureOut">
              <a:rPr lang="en-US" smtClean="0"/>
              <a:t>5/25/2020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598168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B07D5-B7A8-4012-A6D8-2E2661129AB8}"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147007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B07D5-B7A8-4012-A6D8-2E2661129AB8}"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3D0AD8-BFC1-4B77-BAD5-FB9437BBE7E8}" type="slidenum">
              <a:rPr lang="en-US" smtClean="0"/>
              <a:t>‹#›</a:t>
            </a:fld>
            <a:endParaRPr lang="en-US"/>
          </a:p>
        </p:txBody>
      </p:sp>
    </p:spTree>
    <p:extLst>
      <p:ext uri="{BB962C8B-B14F-4D97-AF65-F5344CB8AC3E}">
        <p14:creationId xmlns:p14="http://schemas.microsoft.com/office/powerpoint/2010/main" val="237640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6B07D5-B7A8-4012-A6D8-2E2661129AB8}" type="datetimeFigureOut">
              <a:rPr lang="en-US" smtClean="0"/>
              <a:t>5/25/2020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73D0AD8-BFC1-4B77-BAD5-FB9437BBE7E8}" type="slidenum">
              <a:rPr lang="en-US" smtClean="0"/>
              <a:t>‹#›</a:t>
            </a:fld>
            <a:endParaRPr lang="en-US"/>
          </a:p>
        </p:txBody>
      </p:sp>
    </p:spTree>
    <p:extLst>
      <p:ext uri="{BB962C8B-B14F-4D97-AF65-F5344CB8AC3E}">
        <p14:creationId xmlns:p14="http://schemas.microsoft.com/office/powerpoint/2010/main" val="1450557041"/>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ip-addressing-introduction-and-classful-address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6830" y="2760094"/>
            <a:ext cx="9144000" cy="3094795"/>
          </a:xfrm>
        </p:spPr>
        <p:txBody>
          <a:bodyPr>
            <a:normAutofit/>
          </a:bodyPr>
          <a:lstStyle/>
          <a:p>
            <a:pPr algn="ctr"/>
            <a:r>
              <a:rPr lang="en-US" sz="4000" dirty="0" smtClean="0">
                <a:solidFill>
                  <a:schemeClr val="accent1">
                    <a:lumMod val="75000"/>
                  </a:schemeClr>
                </a:solidFill>
                <a:latin typeface="+mn-lt"/>
              </a:rPr>
              <a:t>COMPUTER NETWORKS</a:t>
            </a:r>
            <a:r>
              <a:rPr lang="en-US" sz="4400" dirty="0" smtClean="0">
                <a:solidFill>
                  <a:schemeClr val="accent1">
                    <a:lumMod val="75000"/>
                  </a:schemeClr>
                </a:solidFill>
              </a:rPr>
              <a:t/>
            </a:r>
            <a:br>
              <a:rPr lang="en-US" sz="4400" dirty="0" smtClean="0">
                <a:solidFill>
                  <a:schemeClr val="accent1">
                    <a:lumMod val="75000"/>
                  </a:schemeClr>
                </a:solidFill>
              </a:rPr>
            </a:br>
            <a:r>
              <a:rPr lang="en-US" sz="4400" dirty="0" smtClean="0">
                <a:solidFill>
                  <a:schemeClr val="accent1">
                    <a:lumMod val="75000"/>
                  </a:schemeClr>
                </a:solidFill>
              </a:rPr>
              <a:t/>
            </a:r>
            <a:br>
              <a:rPr lang="en-US" sz="4400" dirty="0" smtClean="0">
                <a:solidFill>
                  <a:schemeClr val="accent1">
                    <a:lumMod val="75000"/>
                  </a:schemeClr>
                </a:solidFill>
              </a:rPr>
            </a:br>
            <a:r>
              <a:rPr lang="en-US" sz="2400" dirty="0" smtClean="0">
                <a:solidFill>
                  <a:schemeClr val="accent1">
                    <a:lumMod val="75000"/>
                  </a:schemeClr>
                </a:solidFill>
              </a:rPr>
              <a:t>Module  3</a:t>
            </a:r>
            <a:br>
              <a:rPr lang="en-US" sz="2400" dirty="0" smtClean="0">
                <a:solidFill>
                  <a:schemeClr val="accent1">
                    <a:lumMod val="75000"/>
                  </a:schemeClr>
                </a:solidFill>
              </a:rPr>
            </a:br>
            <a:r>
              <a:rPr lang="en-US" sz="2400" b="1" dirty="0" smtClean="0">
                <a:solidFill>
                  <a:schemeClr val="accent1">
                    <a:lumMod val="75000"/>
                  </a:schemeClr>
                </a:solidFill>
              </a:rPr>
              <a:t> </a:t>
            </a:r>
            <a:r>
              <a:rPr lang="en-US" sz="2400" b="1" dirty="0">
                <a:solidFill>
                  <a:schemeClr val="accent1">
                    <a:lumMod val="75000"/>
                  </a:schemeClr>
                </a:solidFill>
              </a:rPr>
              <a:t>Basics of Network, Transport and Application Layers</a:t>
            </a:r>
            <a:endParaRPr lang="en-US" sz="2000" dirty="0">
              <a:solidFill>
                <a:schemeClr val="accent1">
                  <a:lumMod val="75000"/>
                </a:schemeClr>
              </a:solidFill>
            </a:endParaRPr>
          </a:p>
        </p:txBody>
      </p:sp>
      <p:sp>
        <p:nvSpPr>
          <p:cNvPr id="4" name="Rectangle 3"/>
          <p:cNvSpPr/>
          <p:nvPr/>
        </p:nvSpPr>
        <p:spPr>
          <a:xfrm>
            <a:off x="3291692" y="1791103"/>
            <a:ext cx="5347341" cy="830997"/>
          </a:xfrm>
          <a:prstGeom prst="rect">
            <a:avLst/>
          </a:prstGeom>
        </p:spPr>
        <p:txBody>
          <a:bodyPr wrap="square">
            <a:spAutoFit/>
          </a:bodyPr>
          <a:lstStyle/>
          <a:p>
            <a:pPr algn="ctr"/>
            <a:r>
              <a:rPr lang="en-US" sz="2400" dirty="0" smtClean="0"/>
              <a:t>School of Computer Science &amp; IT Department of BCA</a:t>
            </a:r>
            <a:endParaRPr lang="en-US" sz="24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44469" y="864856"/>
            <a:ext cx="4066766" cy="788253"/>
          </a:xfrm>
          <a:prstGeom prst="rect">
            <a:avLst/>
          </a:prstGeom>
          <a:noFill/>
          <a:ln>
            <a:noFill/>
          </a:ln>
        </p:spPr>
      </p:pic>
    </p:spTree>
    <p:extLst>
      <p:ext uri="{BB962C8B-B14F-4D97-AF65-F5344CB8AC3E}">
        <p14:creationId xmlns:p14="http://schemas.microsoft.com/office/powerpoint/2010/main" val="699701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IPv4</a:t>
            </a:r>
            <a:endParaRPr lang="en-US" dirty="0"/>
          </a:p>
        </p:txBody>
      </p:sp>
      <p:sp>
        <p:nvSpPr>
          <p:cNvPr id="3" name="Content Placeholder 2"/>
          <p:cNvSpPr>
            <a:spLocks noGrp="1"/>
          </p:cNvSpPr>
          <p:nvPr>
            <p:ph idx="1"/>
          </p:nvPr>
        </p:nvSpPr>
        <p:spPr>
          <a:xfrm>
            <a:off x="2698394" y="1264555"/>
            <a:ext cx="8915400" cy="5395552"/>
          </a:xfrm>
        </p:spPr>
        <p:txBody>
          <a:bodyPr>
            <a:normAutofit fontScale="92500" lnSpcReduction="20000"/>
          </a:bodyPr>
          <a:lstStyle/>
          <a:p>
            <a:endParaRPr lang="en-US" dirty="0"/>
          </a:p>
          <a:p>
            <a:pPr algn="just"/>
            <a:r>
              <a:rPr lang="en-IN" b="1" dirty="0"/>
              <a:t>IPv4 is an unreliable datagram protocol—a best-effort delivery service. The term best-effort means that IPv4 packets can be corrupted, be lost, arrive out of order, or be delayed, and may create congestion for the network. </a:t>
            </a:r>
            <a:endParaRPr lang="en-IN" b="1" dirty="0" smtClean="0"/>
          </a:p>
          <a:p>
            <a:pPr algn="just"/>
            <a:endParaRPr lang="en-IN" b="1" dirty="0" smtClean="0"/>
          </a:p>
          <a:p>
            <a:pPr algn="just"/>
            <a:r>
              <a:rPr lang="en-IN" b="1" dirty="0" smtClean="0"/>
              <a:t>If </a:t>
            </a:r>
            <a:r>
              <a:rPr lang="en-IN" b="1" dirty="0"/>
              <a:t>reliability is important, IPv4 must be paired with a reliable transport-layer protocol such as TCP. </a:t>
            </a:r>
            <a:endParaRPr lang="en-IN" b="1" dirty="0" smtClean="0"/>
          </a:p>
          <a:p>
            <a:pPr algn="just"/>
            <a:endParaRPr lang="en-IN" b="1" dirty="0" smtClean="0"/>
          </a:p>
          <a:p>
            <a:pPr algn="just"/>
            <a:r>
              <a:rPr lang="en-IN" b="1" dirty="0" smtClean="0"/>
              <a:t>An </a:t>
            </a:r>
            <a:r>
              <a:rPr lang="en-IN" b="1" dirty="0"/>
              <a:t>example of a more commonly understood best-effort delivery service is the post office. The post office does its best to deliver the regular mail but does not always succeed. If an unregistered letter is lost or damaged, it is up to the sender or would-be recipient to discover this. The post office itself does not keep track of every letter and cannot notify a sender of loss or damage of one. </a:t>
            </a:r>
            <a:endParaRPr lang="en-IN" b="1" dirty="0" smtClean="0"/>
          </a:p>
          <a:p>
            <a:pPr algn="just"/>
            <a:endParaRPr lang="en-US" b="1" dirty="0"/>
          </a:p>
          <a:p>
            <a:pPr algn="just"/>
            <a:r>
              <a:rPr lang="en-IN" b="1" dirty="0"/>
              <a:t>IPv4 is also a </a:t>
            </a:r>
            <a:r>
              <a:rPr lang="en-IN" b="1" dirty="0">
                <a:solidFill>
                  <a:srgbClr val="FF0000"/>
                </a:solidFill>
              </a:rPr>
              <a:t>connectionless protocol </a:t>
            </a:r>
            <a:r>
              <a:rPr lang="en-IN" b="1" dirty="0"/>
              <a:t>that uses the datagram approach. This means that each datagram is handled independently, and each datagram can follow a different route to the destination. This implies that datagrams sent by the same source to the same destination could arrive out of order. Again, IPv4 relies on a higher-level protocol to take care of all these problems.</a:t>
            </a:r>
            <a:endParaRPr lang="en-US" b="1" dirty="0"/>
          </a:p>
          <a:p>
            <a:endParaRPr lang="en-US" dirty="0"/>
          </a:p>
        </p:txBody>
      </p:sp>
    </p:spTree>
    <p:extLst>
      <p:ext uri="{BB962C8B-B14F-4D97-AF65-F5344CB8AC3E}">
        <p14:creationId xmlns:p14="http://schemas.microsoft.com/office/powerpoint/2010/main" val="40115276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Dynamic Host Configuration Protocol (</a:t>
            </a:r>
            <a:r>
              <a:rPr lang="en-US" sz="2800" dirty="0" smtClean="0"/>
              <a:t>DHCP)</a:t>
            </a:r>
            <a:endParaRPr lang="en-US" sz="2800" dirty="0"/>
          </a:p>
        </p:txBody>
      </p:sp>
      <p:sp>
        <p:nvSpPr>
          <p:cNvPr id="3" name="Content Placeholder 2"/>
          <p:cNvSpPr>
            <a:spLocks noGrp="1"/>
          </p:cNvSpPr>
          <p:nvPr>
            <p:ph idx="1"/>
          </p:nvPr>
        </p:nvSpPr>
        <p:spPr>
          <a:xfrm>
            <a:off x="2592925" y="1751462"/>
            <a:ext cx="8397236" cy="3777622"/>
          </a:xfrm>
        </p:spPr>
        <p:txBody>
          <a:bodyPr/>
          <a:lstStyle/>
          <a:p>
            <a:pPr algn="just"/>
            <a:r>
              <a:rPr lang="en-US" dirty="0"/>
              <a:t>The </a:t>
            </a:r>
            <a:r>
              <a:rPr lang="en-US" b="1" dirty="0"/>
              <a:t>Dynamic Host Configuration Protocol</a:t>
            </a:r>
            <a:r>
              <a:rPr lang="en-US" dirty="0"/>
              <a:t> (</a:t>
            </a:r>
            <a:r>
              <a:rPr lang="en-US" b="1" dirty="0"/>
              <a:t>DHCP</a:t>
            </a:r>
            <a:r>
              <a:rPr lang="en-US" dirty="0"/>
              <a:t>) is a network management </a:t>
            </a:r>
            <a:r>
              <a:rPr lang="en-US" b="1" dirty="0"/>
              <a:t>protocol</a:t>
            </a:r>
            <a:r>
              <a:rPr lang="en-US" dirty="0"/>
              <a:t> used on Internet </a:t>
            </a:r>
            <a:r>
              <a:rPr lang="en-US" b="1" dirty="0"/>
              <a:t>Protocol</a:t>
            </a:r>
            <a:r>
              <a:rPr lang="en-US" dirty="0"/>
              <a:t> networks whereby a </a:t>
            </a:r>
            <a:r>
              <a:rPr lang="en-US" b="1" dirty="0"/>
              <a:t>DHCP</a:t>
            </a:r>
            <a:r>
              <a:rPr lang="en-US" dirty="0"/>
              <a:t> server dynamically assigns an IP address and other network </a:t>
            </a:r>
            <a:r>
              <a:rPr lang="en-US" b="1" dirty="0"/>
              <a:t>configuration</a:t>
            </a:r>
            <a:r>
              <a:rPr lang="en-US" dirty="0"/>
              <a:t> parameters to each device on a network so they can communicate with other IP networks</a:t>
            </a:r>
            <a:r>
              <a:rPr lang="en-US" dirty="0" smtClean="0"/>
              <a:t>.</a:t>
            </a:r>
          </a:p>
          <a:p>
            <a:pPr algn="just"/>
            <a:endParaRPr lang="en-US" dirty="0"/>
          </a:p>
          <a:p>
            <a:pPr algn="just"/>
            <a:r>
              <a:rPr lang="en-IN" dirty="0"/>
              <a:t>A DHCP server has an address pool and when a request comes, it allocates an address from the pool</a:t>
            </a:r>
            <a:r>
              <a:rPr lang="en-IN" dirty="0" smtClean="0"/>
              <a:t>.</a:t>
            </a:r>
          </a:p>
          <a:p>
            <a:pPr algn="just"/>
            <a:endParaRPr lang="en-IN" dirty="0"/>
          </a:p>
          <a:p>
            <a:pPr algn="just"/>
            <a:r>
              <a:rPr lang="en-IN" dirty="0"/>
              <a:t>DHCP is based on client-server mode of operation and uses the same UDP ports as Bootstrapping Protocol </a:t>
            </a:r>
            <a:r>
              <a:rPr lang="en-IN" dirty="0" smtClean="0"/>
              <a:t>(BOOTP).</a:t>
            </a:r>
            <a:endParaRPr lang="en-US" dirty="0"/>
          </a:p>
          <a:p>
            <a:pPr algn="just"/>
            <a:endParaRPr lang="en-US" dirty="0"/>
          </a:p>
        </p:txBody>
      </p:sp>
    </p:spTree>
    <p:extLst>
      <p:ext uri="{BB962C8B-B14F-4D97-AF65-F5344CB8AC3E}">
        <p14:creationId xmlns:p14="http://schemas.microsoft.com/office/powerpoint/2010/main" val="21014442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2530" y="754414"/>
            <a:ext cx="9385111" cy="2580194"/>
          </a:xfrm>
          <a:prstGeom prst="rect">
            <a:avLst/>
          </a:prstGeom>
        </p:spPr>
        <p:txBody>
          <a:bodyPr wrap="squar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Configurable Parameters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DHCP has three modes of assignment of IP addresses: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 </a:t>
            </a:r>
            <a:r>
              <a:rPr lang="en-IN" b="1" dirty="0">
                <a:latin typeface="Times New Roman" panose="02020603050405020304" pitchFamily="18" charset="0"/>
                <a:ea typeface="Calibri" panose="020F0502020204030204" pitchFamily="34" charset="0"/>
                <a:cs typeface="Times New Roman" panose="02020603050405020304" pitchFamily="18" charset="0"/>
              </a:rPr>
              <a:t>Automatic</a:t>
            </a:r>
            <a:r>
              <a:rPr lang="en-IN" dirty="0">
                <a:latin typeface="Times New Roman" panose="02020603050405020304" pitchFamily="18" charset="0"/>
                <a:ea typeface="Calibri" panose="020F0502020204030204" pitchFamily="34" charset="0"/>
                <a:cs typeface="Times New Roman" panose="02020603050405020304" pitchFamily="18" charset="0"/>
              </a:rPr>
              <a:t>: DHCP assigns the address on permanent basis.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 </a:t>
            </a:r>
            <a:r>
              <a:rPr lang="en-IN" b="1" dirty="0">
                <a:latin typeface="Times New Roman" panose="02020603050405020304" pitchFamily="18" charset="0"/>
                <a:ea typeface="Calibri" panose="020F0502020204030204" pitchFamily="34" charset="0"/>
                <a:cs typeface="Times New Roman" panose="02020603050405020304" pitchFamily="18" charset="0"/>
              </a:rPr>
              <a:t>Dynamic</a:t>
            </a:r>
            <a:r>
              <a:rPr lang="en-IN" dirty="0">
                <a:latin typeface="Times New Roman" panose="02020603050405020304" pitchFamily="18" charset="0"/>
                <a:ea typeface="Calibri" panose="020F0502020204030204" pitchFamily="34" charset="0"/>
                <a:cs typeface="Times New Roman" panose="02020603050405020304" pitchFamily="18" charset="0"/>
              </a:rPr>
              <a:t>: The address is assigned (leased) for a limited period.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 </a:t>
            </a:r>
            <a:r>
              <a:rPr lang="en-IN" b="1" dirty="0">
                <a:latin typeface="Times New Roman" panose="02020603050405020304" pitchFamily="18" charset="0"/>
                <a:ea typeface="Calibri" panose="020F0502020204030204" pitchFamily="34" charset="0"/>
                <a:cs typeface="Times New Roman" panose="02020603050405020304" pitchFamily="18" charset="0"/>
              </a:rPr>
              <a:t>Manual</a:t>
            </a:r>
            <a:r>
              <a:rPr lang="en-IN" dirty="0">
                <a:latin typeface="Times New Roman" panose="02020603050405020304" pitchFamily="18" charset="0"/>
                <a:ea typeface="Calibri" panose="020F0502020204030204" pitchFamily="34" charset="0"/>
                <a:cs typeface="Times New Roman" panose="02020603050405020304" pitchFamily="18" charset="0"/>
              </a:rPr>
              <a:t>: The address assignment is manually </a:t>
            </a:r>
            <a:r>
              <a:rPr lang="en-IN" dirty="0" smtClean="0">
                <a:latin typeface="Times New Roman" panose="02020603050405020304" pitchFamily="18" charset="0"/>
                <a:ea typeface="Calibri" panose="020F0502020204030204" pitchFamily="34" charset="0"/>
                <a:cs typeface="Times New Roman" panose="02020603050405020304" pitchFamily="18" charset="0"/>
              </a:rPr>
              <a:t>configured.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AutoShape 2" descr="What is DHCP?"/>
          <p:cNvSpPr>
            <a:spLocks noChangeAspect="1" noChangeArrowheads="1"/>
          </p:cNvSpPr>
          <p:nvPr/>
        </p:nvSpPr>
        <p:spPr bwMode="auto">
          <a:xfrm>
            <a:off x="4768518" y="48506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985" y="3812393"/>
            <a:ext cx="6934200" cy="2381250"/>
          </a:xfrm>
          <a:prstGeom prst="rect">
            <a:avLst/>
          </a:prstGeom>
        </p:spPr>
      </p:pic>
    </p:spTree>
    <p:extLst>
      <p:ext uri="{BB962C8B-B14F-4D97-AF65-F5344CB8AC3E}">
        <p14:creationId xmlns:p14="http://schemas.microsoft.com/office/powerpoint/2010/main" val="16843110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4166" y="317910"/>
            <a:ext cx="9275929" cy="1441420"/>
          </a:xfrm>
          <a:prstGeom prst="rect">
            <a:avLst/>
          </a:prstGeom>
        </p:spPr>
        <p:txBody>
          <a:bodyPr wrap="square">
            <a:spAutoFit/>
          </a:bodyPr>
          <a:lstStyle/>
          <a:p>
            <a:pPr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Message Types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rPr>
              <a:t>The following types of messages are sent by the client and by the server. These messages are contained in the options area and are identified by option code 53 and type field which contains the type value.</a:t>
            </a:r>
            <a:endParaRPr lang="en-US" dirty="0"/>
          </a:p>
        </p:txBody>
      </p:sp>
      <p:sp>
        <p:nvSpPr>
          <p:cNvPr id="3" name="Rectangle 2"/>
          <p:cNvSpPr/>
          <p:nvPr/>
        </p:nvSpPr>
        <p:spPr>
          <a:xfrm>
            <a:off x="1901587" y="2155115"/>
            <a:ext cx="9480645" cy="4011355"/>
          </a:xfrm>
          <a:prstGeom prst="rect">
            <a:avLst/>
          </a:prstGeom>
        </p:spPr>
        <p:txBody>
          <a:bodyPr wrap="square">
            <a:spAutoFit/>
          </a:bodyPr>
          <a:lstStyle/>
          <a:p>
            <a:pPr algn="just">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DHCPDISCOVER (Type 1)</a:t>
            </a:r>
            <a:r>
              <a:rPr lang="en-IN" sz="1600" dirty="0">
                <a:latin typeface="Times New Roman" panose="02020603050405020304" pitchFamily="18" charset="0"/>
                <a:ea typeface="Calibri" panose="020F0502020204030204" pitchFamily="34" charset="0"/>
                <a:cs typeface="Times New Roman" panose="02020603050405020304" pitchFamily="18" charset="0"/>
              </a:rPr>
              <a:t>: Broadcast from client to find DHCP server(s).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DHCPOFFER (Type 2)</a:t>
            </a:r>
            <a:r>
              <a:rPr lang="en-IN" sz="1600" dirty="0">
                <a:latin typeface="Times New Roman" panose="02020603050405020304" pitchFamily="18" charset="0"/>
                <a:ea typeface="Calibri" panose="020F0502020204030204" pitchFamily="34" charset="0"/>
                <a:cs typeface="Times New Roman" panose="02020603050405020304" pitchFamily="18" charset="0"/>
              </a:rPr>
              <a:t>: Response from the server to DHCPDISCOVER offering IP and other parameters.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DHCPREQUEST (Type 3)</a:t>
            </a:r>
            <a:r>
              <a:rPr lang="en-IN" sz="1600" dirty="0">
                <a:latin typeface="Times New Roman" panose="02020603050405020304" pitchFamily="18" charset="0"/>
                <a:ea typeface="Calibri" panose="020F0502020204030204" pitchFamily="34" charset="0"/>
                <a:cs typeface="Times New Roman" panose="02020603050405020304" pitchFamily="18" charset="0"/>
              </a:rPr>
              <a:t>: Message from the client to indicate selection of the parameters offered by a server. It is also indication to other servers declining their offers. The client also requests extension of lease time using this message.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DHCPDECLINE (Type 4)</a:t>
            </a:r>
            <a:r>
              <a:rPr lang="en-IN" sz="1600" dirty="0">
                <a:latin typeface="Times New Roman" panose="02020603050405020304" pitchFamily="18" charset="0"/>
                <a:ea typeface="Calibri" panose="020F0502020204030204" pitchFamily="34" charset="0"/>
                <a:cs typeface="Times New Roman" panose="02020603050405020304" pitchFamily="18" charset="0"/>
              </a:rPr>
              <a:t>: Message from the client to the server indicating an error</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a:t>
            </a:r>
          </a:p>
          <a:p>
            <a:pPr algn="just">
              <a:spcAft>
                <a:spcPts val="800"/>
              </a:spcAft>
            </a:pPr>
            <a:r>
              <a:rPr lang="en-IN" sz="1600" b="1" dirty="0" smtClean="0">
                <a:latin typeface="Times New Roman" panose="02020603050405020304" pitchFamily="18" charset="0"/>
                <a:ea typeface="Calibri" panose="020F0502020204030204" pitchFamily="34" charset="0"/>
                <a:cs typeface="Times New Roman" panose="02020603050405020304" pitchFamily="18" charset="0"/>
              </a:rPr>
              <a:t>DHCPACK </a:t>
            </a:r>
            <a:r>
              <a:rPr lang="en-IN" sz="1600" b="1" dirty="0">
                <a:latin typeface="Times New Roman" panose="02020603050405020304" pitchFamily="18" charset="0"/>
                <a:ea typeface="Calibri" panose="020F0502020204030204" pitchFamily="34" charset="0"/>
                <a:cs typeface="Times New Roman" panose="02020603050405020304" pitchFamily="18" charset="0"/>
              </a:rPr>
              <a:t>(Type 5)</a:t>
            </a:r>
            <a:r>
              <a:rPr lang="en-IN" sz="1600" dirty="0">
                <a:latin typeface="Times New Roman" panose="02020603050405020304" pitchFamily="18" charset="0"/>
                <a:ea typeface="Calibri" panose="020F0502020204030204" pitchFamily="34" charset="0"/>
                <a:cs typeface="Times New Roman" panose="02020603050405020304" pitchFamily="18" charset="0"/>
              </a:rPr>
              <a:t>: Acknowledgement from the server to the client.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DHCPNACK (Type 6)</a:t>
            </a:r>
            <a:r>
              <a:rPr lang="en-IN" sz="1600" dirty="0">
                <a:latin typeface="Times New Roman" panose="02020603050405020304" pitchFamily="18" charset="0"/>
                <a:ea typeface="Calibri" panose="020F0502020204030204" pitchFamily="34" charset="0"/>
                <a:cs typeface="Times New Roman" panose="02020603050405020304" pitchFamily="18" charset="0"/>
              </a:rPr>
              <a:t>: Negative acknowledgement from the server to client if the IP address requested by the client is invalid or the lease is expired.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DHCPRELEASE (Type 7)</a:t>
            </a:r>
            <a:r>
              <a:rPr lang="en-IN" sz="1600" dirty="0">
                <a:latin typeface="Times New Roman" panose="02020603050405020304" pitchFamily="18" charset="0"/>
                <a:ea typeface="Calibri" panose="020F0502020204030204" pitchFamily="34" charset="0"/>
                <a:cs typeface="Times New Roman" panose="02020603050405020304" pitchFamily="18" charset="0"/>
              </a:rPr>
              <a:t>: Message from the client to the server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canceling</a:t>
            </a:r>
            <a:r>
              <a:rPr lang="en-IN" sz="1600" dirty="0">
                <a:latin typeface="Times New Roman" panose="02020603050405020304" pitchFamily="18" charset="0"/>
                <a:ea typeface="Calibri" panose="020F0502020204030204" pitchFamily="34" charset="0"/>
                <a:cs typeface="Times New Roman" panose="02020603050405020304" pitchFamily="18" charset="0"/>
              </a:rPr>
              <a:t> remainder of the lease and releasing the IP address.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DHCPINFORM (Type 8)</a:t>
            </a:r>
            <a:r>
              <a:rPr lang="en-IN" sz="1600" dirty="0">
                <a:latin typeface="Times New Roman" panose="02020603050405020304" pitchFamily="18" charset="0"/>
                <a:ea typeface="Calibri" panose="020F0502020204030204" pitchFamily="34" charset="0"/>
                <a:cs typeface="Times New Roman" panose="02020603050405020304" pitchFamily="18" charset="0"/>
              </a:rPr>
              <a:t>: Message from the client that it already has a configured IP address but needs additional configuration parameters.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24469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4669" y="1126909"/>
            <a:ext cx="8470710" cy="369332"/>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rPr>
              <a:t>a typical exchange of DHCP messages between a client and a server for IP address lease</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433066" y="2261320"/>
            <a:ext cx="6253916" cy="3088602"/>
          </a:xfrm>
          <a:prstGeom prst="rect">
            <a:avLst/>
          </a:prstGeom>
          <a:noFill/>
          <a:ln>
            <a:noFill/>
          </a:ln>
        </p:spPr>
      </p:pic>
    </p:spTree>
    <p:extLst>
      <p:ext uri="{BB962C8B-B14F-4D97-AF65-F5344CB8AC3E}">
        <p14:creationId xmlns:p14="http://schemas.microsoft.com/office/powerpoint/2010/main" val="32372512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Domain Name System</a:t>
            </a:r>
            <a:r>
              <a:rPr lang="en-US" sz="2800" dirty="0" smtClean="0"/>
              <a:t>(DNS)</a:t>
            </a:r>
            <a:endParaRPr lang="en-US" sz="2800" dirty="0"/>
          </a:p>
        </p:txBody>
      </p:sp>
      <p:sp>
        <p:nvSpPr>
          <p:cNvPr id="3" name="Content Placeholder 2"/>
          <p:cNvSpPr>
            <a:spLocks noGrp="1"/>
          </p:cNvSpPr>
          <p:nvPr>
            <p:ph idx="1"/>
          </p:nvPr>
        </p:nvSpPr>
        <p:spPr>
          <a:xfrm>
            <a:off x="2589212" y="1378424"/>
            <a:ext cx="8915400" cy="4532798"/>
          </a:xfrm>
        </p:spPr>
        <p:txBody>
          <a:bodyPr/>
          <a:lstStyle/>
          <a:p>
            <a:r>
              <a:rPr lang="en-IN" dirty="0"/>
              <a:t>The Internet uses a hierarchical naming system called Domain Name System (DNS). Its tree like structure is similar to the example given above</a:t>
            </a:r>
            <a:r>
              <a:rPr lang="en-IN" dirty="0" smtClean="0"/>
              <a:t>.</a:t>
            </a:r>
          </a:p>
          <a:p>
            <a:r>
              <a:rPr lang="en-IN" dirty="0" smtClean="0"/>
              <a:t> </a:t>
            </a:r>
            <a:r>
              <a:rPr lang="en-IN" dirty="0"/>
              <a:t>It maps the IP address of the hosts to a human readable format. It is implemented as </a:t>
            </a:r>
            <a:r>
              <a:rPr lang="en-IN" dirty="0" smtClean="0"/>
              <a:t>distributed </a:t>
            </a:r>
            <a:r>
              <a:rPr lang="en-IN" dirty="0"/>
              <a:t>database worldwide on DNS ‘name servers</a:t>
            </a:r>
            <a:r>
              <a:rPr lang="en-IN" dirty="0" smtClean="0"/>
              <a:t>’.</a:t>
            </a:r>
          </a:p>
          <a:p>
            <a:endParaRPr lang="en-IN" dirty="0"/>
          </a:p>
          <a:p>
            <a:pPr marL="0" indent="0">
              <a:buNone/>
            </a:pPr>
            <a:r>
              <a:rPr lang="en-IN" b="1" dirty="0"/>
              <a:t>Domain</a:t>
            </a:r>
            <a:r>
              <a:rPr lang="en-IN" dirty="0"/>
              <a:t>: It is a complete sub-tree under a particular point in the naming tree structure (Figure 22.3). Note the emphasis on naming tree structure. A domain has nothing to do with geographic distribution of hosts.</a:t>
            </a: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535230" y="4184942"/>
            <a:ext cx="4628638" cy="2577524"/>
          </a:xfrm>
          <a:prstGeom prst="rect">
            <a:avLst/>
          </a:prstGeom>
          <a:noFill/>
          <a:ln>
            <a:noFill/>
          </a:ln>
        </p:spPr>
      </p:pic>
    </p:spTree>
    <p:extLst>
      <p:ext uri="{BB962C8B-B14F-4D97-AF65-F5344CB8AC3E}">
        <p14:creationId xmlns:p14="http://schemas.microsoft.com/office/powerpoint/2010/main" val="218814352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833" y="1273410"/>
            <a:ext cx="8676655" cy="4581479"/>
          </a:xfrm>
          <a:prstGeom prst="rect">
            <a:avLst/>
          </a:prstGeom>
        </p:spPr>
      </p:pic>
    </p:spTree>
    <p:extLst>
      <p:ext uri="{BB962C8B-B14F-4D97-AF65-F5344CB8AC3E}">
        <p14:creationId xmlns:p14="http://schemas.microsoft.com/office/powerpoint/2010/main" val="26058605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6179" y="140227"/>
            <a:ext cx="9194042" cy="7017306"/>
          </a:xfrm>
          <a:prstGeom prst="rect">
            <a:avLst/>
          </a:prstGeom>
        </p:spPr>
        <p:txBody>
          <a:bodyPr wrap="square">
            <a:spAutoFit/>
          </a:bodyPr>
          <a:lstStyle/>
          <a:p>
            <a:r>
              <a:rPr lang="en-IN" b="1" dirty="0">
                <a:ea typeface="Calibri" panose="020F0502020204030204" pitchFamily="34" charset="0"/>
              </a:rPr>
              <a:t>Label</a:t>
            </a:r>
            <a:r>
              <a:rPr lang="en-IN" dirty="0">
                <a:ea typeface="Calibri" panose="020F0502020204030204" pitchFamily="34" charset="0"/>
              </a:rPr>
              <a:t>: It is a component of a domain name and identifies a local entity at a particular hierarchy level. For example, SW is the label assigned to the software engineering division of the computer science department. </a:t>
            </a:r>
            <a:endParaRPr lang="en-IN" dirty="0" smtClean="0">
              <a:ea typeface="Calibri" panose="020F0502020204030204" pitchFamily="34" charset="0"/>
            </a:endParaRPr>
          </a:p>
          <a:p>
            <a:endParaRPr lang="en-IN" dirty="0"/>
          </a:p>
          <a:p>
            <a:r>
              <a:rPr lang="en-IN" b="1" dirty="0"/>
              <a:t>Domain name</a:t>
            </a:r>
            <a:r>
              <a:rPr lang="en-IN" dirty="0"/>
              <a:t>: It is the name given to a node in the naming tree. It consists of all the labels from the root to the node, listed from right to left and separated by dots (.). It has the following characteristics</a:t>
            </a:r>
            <a:r>
              <a:rPr lang="en-IN" dirty="0" smtClean="0"/>
              <a:t>:</a:t>
            </a:r>
          </a:p>
          <a:p>
            <a:endParaRPr lang="en-US" dirty="0"/>
          </a:p>
          <a:p>
            <a:pPr marL="742950" lvl="1" indent="-285750">
              <a:buFont typeface="Arial" panose="020B0604020202020204" pitchFamily="34" charset="0"/>
              <a:buChar char="•"/>
            </a:pPr>
            <a:r>
              <a:rPr lang="en-IN" dirty="0"/>
              <a:t>A domain name may consist of maximum 255 characters. </a:t>
            </a:r>
            <a:endParaRPr lang="en-IN"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IN" dirty="0"/>
              <a:t>Domain names are not case sensitive. For example, www.nic.org is same as WWW. NIC.ORG. </a:t>
            </a:r>
            <a:endParaRPr lang="en-IN"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IN" dirty="0"/>
              <a:t>Due to SMTP restrictions, domain names can contain only the characters a to z (lower or upper case), numerals 1 to 9 and symbol (-). </a:t>
            </a:r>
            <a:endParaRPr lang="en-IN"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IN" dirty="0"/>
              <a:t>A Fully Qualified Domain Name (FQDN) is concatenation of all the labels up to the root of the naming tree. </a:t>
            </a:r>
            <a:endParaRPr lang="en-IN"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IN" dirty="0"/>
              <a:t>Hosts with multiple IP addresses can be assigned a single domain name. </a:t>
            </a:r>
            <a:endParaRPr lang="en-IN"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IN" dirty="0"/>
              <a:t>Hosts with single IP address can have multiple domain names depending on applications, e.g. the domain names can be www. </a:t>
            </a:r>
            <a:r>
              <a:rPr lang="en-IN" dirty="0" err="1"/>
              <a:t>abc</a:t>
            </a:r>
            <a:r>
              <a:rPr lang="en-IN" dirty="0"/>
              <a:t>, mail. </a:t>
            </a:r>
            <a:r>
              <a:rPr lang="en-IN" dirty="0" err="1"/>
              <a:t>abc</a:t>
            </a:r>
            <a:r>
              <a:rPr lang="en-IN" dirty="0"/>
              <a:t>, etc. to differentiate several services.</a:t>
            </a:r>
            <a:endParaRPr lang="en-US" dirty="0"/>
          </a:p>
          <a:p>
            <a:endParaRPr lang="en-US" dirty="0"/>
          </a:p>
        </p:txBody>
      </p:sp>
    </p:spTree>
    <p:extLst>
      <p:ext uri="{BB962C8B-B14F-4D97-AF65-F5344CB8AC3E}">
        <p14:creationId xmlns:p14="http://schemas.microsoft.com/office/powerpoint/2010/main" val="40920428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837" y="974344"/>
            <a:ext cx="8679522" cy="5071614"/>
          </a:xfrm>
          <a:prstGeom prst="rect">
            <a:avLst/>
          </a:prstGeom>
        </p:spPr>
      </p:pic>
    </p:spTree>
    <p:extLst>
      <p:ext uri="{BB962C8B-B14F-4D97-AF65-F5344CB8AC3E}">
        <p14:creationId xmlns:p14="http://schemas.microsoft.com/office/powerpoint/2010/main" val="27905236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3474" y="515808"/>
            <a:ext cx="9207690" cy="1718419"/>
          </a:xfrm>
          <a:prstGeom prst="rect">
            <a:avLst/>
          </a:prstGeom>
        </p:spPr>
        <p:txBody>
          <a:bodyPr wrap="square">
            <a:spAutoFit/>
          </a:bodyPr>
          <a:lstStyle/>
          <a:p>
            <a:pPr algn="just">
              <a:lnSpc>
                <a:spcPct val="150000"/>
              </a:lnSpc>
              <a:spcAft>
                <a:spcPts val="800"/>
              </a:spcAft>
            </a:pPr>
            <a:r>
              <a:rPr lang="en-IN" b="1" dirty="0">
                <a:ea typeface="Calibri" panose="020F0502020204030204" pitchFamily="34" charset="0"/>
                <a:cs typeface="Times New Roman" panose="02020603050405020304" pitchFamily="18" charset="0"/>
              </a:rPr>
              <a:t>DNS Protocol </a:t>
            </a:r>
            <a:endParaRPr lang="en-US" sz="1600" dirty="0">
              <a:ea typeface="Calibri" panose="020F0502020204030204" pitchFamily="34" charset="0"/>
              <a:cs typeface="Times New Roman" panose="02020603050405020304" pitchFamily="18" charset="0"/>
            </a:endParaRPr>
          </a:p>
          <a:p>
            <a:pPr algn="just"/>
            <a:r>
              <a:rPr lang="en-IN" b="1" dirty="0">
                <a:ea typeface="Calibri" panose="020F0502020204030204" pitchFamily="34" charset="0"/>
              </a:rPr>
              <a:t>DNS is based on the client-server model. DNS messages are of two types— </a:t>
            </a:r>
            <a:r>
              <a:rPr lang="en-IN" b="1" dirty="0">
                <a:solidFill>
                  <a:srgbClr val="FF0000"/>
                </a:solidFill>
                <a:ea typeface="Calibri" panose="020F0502020204030204" pitchFamily="34" charset="0"/>
              </a:rPr>
              <a:t>queries (and replies) and zone transfers</a:t>
            </a:r>
            <a:r>
              <a:rPr lang="en-IN" b="1" dirty="0">
                <a:ea typeface="Calibri" panose="020F0502020204030204" pitchFamily="34" charset="0"/>
              </a:rPr>
              <a:t>. Queries use UDP transport protocol and zone transfers use TCP transport protocol. DNS queries are limited to 512 bytes. The well-known port for the DNS server is 53</a:t>
            </a:r>
            <a:endParaRPr lang="en-US" b="1"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4695399" y="2497990"/>
            <a:ext cx="2496972" cy="2053192"/>
          </a:xfrm>
          <a:prstGeom prst="rect">
            <a:avLst/>
          </a:prstGeom>
          <a:noFill/>
          <a:ln>
            <a:noFill/>
          </a:ln>
        </p:spPr>
      </p:pic>
      <p:sp>
        <p:nvSpPr>
          <p:cNvPr id="4" name="Rectangle 3"/>
          <p:cNvSpPr/>
          <p:nvPr/>
        </p:nvSpPr>
        <p:spPr>
          <a:xfrm>
            <a:off x="7192371" y="2971356"/>
            <a:ext cx="2640466"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Structure of DNS message</a:t>
            </a:r>
            <a:endParaRPr lang="en-US" dirty="0"/>
          </a:p>
        </p:txBody>
      </p:sp>
      <p:sp>
        <p:nvSpPr>
          <p:cNvPr id="5" name="Rectangle 4"/>
          <p:cNvSpPr/>
          <p:nvPr/>
        </p:nvSpPr>
        <p:spPr>
          <a:xfrm>
            <a:off x="2193308" y="4814945"/>
            <a:ext cx="9325401" cy="1754326"/>
          </a:xfrm>
          <a:prstGeom prst="rect">
            <a:avLst/>
          </a:prstGeom>
        </p:spPr>
        <p:txBody>
          <a:bodyPr wrap="square">
            <a:spAutoFit/>
          </a:bodyPr>
          <a:lstStyle/>
          <a:p>
            <a:r>
              <a:rPr lang="en-IN" b="1" dirty="0"/>
              <a:t>Header</a:t>
            </a:r>
            <a:r>
              <a:rPr lang="en-IN" dirty="0"/>
              <a:t>: It contains identifiers that associate queries with responses.</a:t>
            </a:r>
          </a:p>
          <a:p>
            <a:r>
              <a:rPr lang="en-IN" b="1" dirty="0"/>
              <a:t>Question</a:t>
            </a:r>
            <a:r>
              <a:rPr lang="en-IN" dirty="0"/>
              <a:t>: It contains the queries for the DNS server</a:t>
            </a:r>
            <a:r>
              <a:rPr lang="en-IN" dirty="0" smtClean="0"/>
              <a:t>.</a:t>
            </a:r>
          </a:p>
          <a:p>
            <a:r>
              <a:rPr lang="en-IN" b="1" dirty="0"/>
              <a:t>Answer</a:t>
            </a:r>
            <a:r>
              <a:rPr lang="en-IN" dirty="0"/>
              <a:t>. It contains the Resource Records (RR) that answer the queries. </a:t>
            </a:r>
            <a:endParaRPr lang="en-US" dirty="0"/>
          </a:p>
          <a:p>
            <a:r>
              <a:rPr lang="en-IN" b="1" dirty="0" smtClean="0"/>
              <a:t>Authority</a:t>
            </a:r>
            <a:r>
              <a:rPr lang="en-IN" dirty="0"/>
              <a:t>: It contains the list of authorities </a:t>
            </a:r>
            <a:r>
              <a:rPr lang="en-IN" dirty="0" smtClean="0"/>
              <a:t>that </a:t>
            </a:r>
            <a:r>
              <a:rPr lang="en-IN" dirty="0"/>
              <a:t>serve a particular domain</a:t>
            </a:r>
            <a:r>
              <a:rPr lang="en-IN" dirty="0" smtClean="0"/>
              <a:t>.</a:t>
            </a:r>
          </a:p>
          <a:p>
            <a:r>
              <a:rPr lang="en-IN" b="1" dirty="0"/>
              <a:t>Additional</a:t>
            </a:r>
            <a:r>
              <a:rPr lang="en-IN" dirty="0"/>
              <a:t>: This section contains additional information that does not form part of the sections above.</a:t>
            </a:r>
            <a:r>
              <a:rPr lang="en-IN" dirty="0" smtClean="0">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34569220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76872" y="1949297"/>
            <a:ext cx="8500394" cy="3878297"/>
          </a:xfrm>
          <a:prstGeom prst="rect">
            <a:avLst/>
          </a:prstGeom>
          <a:noFill/>
          <a:ln>
            <a:noFill/>
          </a:ln>
        </p:spPr>
      </p:pic>
      <p:sp>
        <p:nvSpPr>
          <p:cNvPr id="3" name="Rectangle 2"/>
          <p:cNvSpPr/>
          <p:nvPr/>
        </p:nvSpPr>
        <p:spPr>
          <a:xfrm>
            <a:off x="2038065" y="1025967"/>
            <a:ext cx="9439702" cy="507831"/>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typical exchange of DNS messages to find IP address of the name www.abc.xyz.org.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4716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9723"/>
          </a:xfrm>
        </p:spPr>
        <p:txBody>
          <a:bodyPr/>
          <a:lstStyle/>
          <a:p>
            <a:r>
              <a:rPr lang="en-IN" b="1" dirty="0"/>
              <a:t>IPv4 addressing</a:t>
            </a:r>
            <a:endParaRPr lang="en-US" dirty="0"/>
          </a:p>
        </p:txBody>
      </p:sp>
      <p:sp>
        <p:nvSpPr>
          <p:cNvPr id="3" name="Content Placeholder 2"/>
          <p:cNvSpPr>
            <a:spLocks noGrp="1"/>
          </p:cNvSpPr>
          <p:nvPr>
            <p:ph idx="1"/>
          </p:nvPr>
        </p:nvSpPr>
        <p:spPr>
          <a:xfrm>
            <a:off x="2589212" y="1514901"/>
            <a:ext cx="8915400" cy="5343099"/>
          </a:xfrm>
        </p:spPr>
        <p:txBody>
          <a:bodyPr>
            <a:normAutofit fontScale="92500" lnSpcReduction="10000"/>
          </a:bodyPr>
          <a:lstStyle/>
          <a:p>
            <a:pPr algn="just"/>
            <a:r>
              <a:rPr lang="en-IN" b="1" dirty="0"/>
              <a:t>The identifier used in the IP layer of the TCP/IP protocol suite to identify the connection of each device to the Internet is called the Internet address or IP address. </a:t>
            </a:r>
            <a:endParaRPr lang="en-IN" b="1" dirty="0" smtClean="0"/>
          </a:p>
          <a:p>
            <a:pPr algn="just"/>
            <a:endParaRPr lang="en-IN" b="1" dirty="0" smtClean="0"/>
          </a:p>
          <a:p>
            <a:pPr algn="just"/>
            <a:r>
              <a:rPr lang="en-IN" b="1" dirty="0" smtClean="0"/>
              <a:t>An </a:t>
            </a:r>
            <a:r>
              <a:rPr lang="en-IN" b="1" dirty="0"/>
              <a:t>IPv4 address is a 32-bit address that uniquely and universally defines the connection of a host or a router to the Internet. </a:t>
            </a:r>
            <a:endParaRPr lang="en-IN" b="1" dirty="0" smtClean="0"/>
          </a:p>
          <a:p>
            <a:pPr algn="just"/>
            <a:endParaRPr lang="en-IN" b="1" dirty="0" smtClean="0"/>
          </a:p>
          <a:p>
            <a:pPr algn="just"/>
            <a:r>
              <a:rPr lang="en-IN" b="1" dirty="0" smtClean="0"/>
              <a:t>The </a:t>
            </a:r>
            <a:r>
              <a:rPr lang="en-IN" b="1" dirty="0"/>
              <a:t>IP address is the address of the connection, not the host or the router, because if the device is moved to another network, the IP address may be changed. </a:t>
            </a:r>
            <a:endParaRPr lang="en-IN" b="1" dirty="0" smtClean="0"/>
          </a:p>
          <a:p>
            <a:pPr algn="just"/>
            <a:endParaRPr lang="en-IN" b="1" dirty="0" smtClean="0"/>
          </a:p>
          <a:p>
            <a:pPr algn="just"/>
            <a:r>
              <a:rPr lang="en-IN" b="1" dirty="0" smtClean="0"/>
              <a:t>IPv4 </a:t>
            </a:r>
            <a:r>
              <a:rPr lang="en-IN" b="1" dirty="0"/>
              <a:t>addresses are unique in the sense that each address defines one, and only one, connection to the Internet</a:t>
            </a:r>
            <a:r>
              <a:rPr lang="en-IN" b="1" dirty="0" smtClean="0"/>
              <a:t>.</a:t>
            </a:r>
          </a:p>
          <a:p>
            <a:pPr algn="just"/>
            <a:endParaRPr lang="en-IN" b="1" dirty="0" smtClean="0"/>
          </a:p>
          <a:p>
            <a:pPr algn="just"/>
            <a:r>
              <a:rPr lang="en-IN" b="1" dirty="0" smtClean="0"/>
              <a:t> </a:t>
            </a:r>
            <a:r>
              <a:rPr lang="en-IN" b="1" dirty="0"/>
              <a:t>If a device has two connections to the Internet, via two networks, it has two IPv4 addresses. IPv4 addresses are universal in the sense that the addressing system must be accepted by any host that wants to be connected to the Internet.</a:t>
            </a:r>
            <a:endParaRPr lang="en-US" b="1" dirty="0"/>
          </a:p>
          <a:p>
            <a:endParaRPr lang="en-US" dirty="0"/>
          </a:p>
        </p:txBody>
      </p:sp>
    </p:spTree>
    <p:extLst>
      <p:ext uri="{BB962C8B-B14F-4D97-AF65-F5344CB8AC3E}">
        <p14:creationId xmlns:p14="http://schemas.microsoft.com/office/powerpoint/2010/main" val="285384440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9467" y="989187"/>
            <a:ext cx="8911687" cy="1280890"/>
          </a:xfrm>
        </p:spPr>
        <p:txBody>
          <a:bodyPr>
            <a:normAutofit/>
          </a:bodyPr>
          <a:lstStyle/>
          <a:p>
            <a:r>
              <a:rPr lang="en-US" sz="2400" b="1" i="1" dirty="0"/>
              <a:t>Hypertext Transfer Protocol</a:t>
            </a:r>
            <a:r>
              <a:rPr lang="en-US" sz="2400" dirty="0" smtClean="0"/>
              <a:t> HTTP/HTTPS</a:t>
            </a:r>
            <a:endParaRPr lang="en-US" sz="2400" dirty="0"/>
          </a:p>
        </p:txBody>
      </p:sp>
      <p:sp>
        <p:nvSpPr>
          <p:cNvPr id="3" name="Content Placeholder 2"/>
          <p:cNvSpPr>
            <a:spLocks noGrp="1"/>
          </p:cNvSpPr>
          <p:nvPr>
            <p:ph idx="1"/>
          </p:nvPr>
        </p:nvSpPr>
        <p:spPr>
          <a:xfrm>
            <a:off x="2715754" y="2270077"/>
            <a:ext cx="8915400" cy="3777622"/>
          </a:xfrm>
        </p:spPr>
        <p:txBody>
          <a:bodyPr/>
          <a:lstStyle/>
          <a:p>
            <a:r>
              <a:rPr lang="en-US" b="1" i="1" dirty="0"/>
              <a:t>Hypertext Transfer Protocol (HTTP)</a:t>
            </a:r>
            <a:r>
              <a:rPr lang="en-US" dirty="0"/>
              <a:t> is an </a:t>
            </a:r>
            <a:r>
              <a:rPr lang="en-US" dirty="0" smtClean="0"/>
              <a:t>application-layer</a:t>
            </a:r>
            <a:r>
              <a:rPr lang="en-US" dirty="0"/>
              <a:t> </a:t>
            </a:r>
            <a:r>
              <a:rPr lang="en-US" dirty="0" smtClean="0"/>
              <a:t>protocol </a:t>
            </a:r>
            <a:r>
              <a:rPr lang="en-US" dirty="0"/>
              <a:t>for transmitting hypermedia documents, such as HTML</a:t>
            </a:r>
            <a:r>
              <a:rPr lang="en-US" dirty="0" smtClean="0"/>
              <a:t>.</a:t>
            </a:r>
          </a:p>
          <a:p>
            <a:r>
              <a:rPr lang="en-US" dirty="0" smtClean="0"/>
              <a:t> </a:t>
            </a:r>
            <a:r>
              <a:rPr lang="en-US" dirty="0"/>
              <a:t>It was designed for communication between web browsers and web servers, but it can also be used for other purposes</a:t>
            </a:r>
            <a:r>
              <a:rPr lang="en-US" dirty="0" smtClean="0"/>
              <a:t>.</a:t>
            </a:r>
          </a:p>
          <a:p>
            <a:r>
              <a:rPr lang="en-US" dirty="0" smtClean="0"/>
              <a:t> </a:t>
            </a:r>
            <a:r>
              <a:rPr lang="en-US" dirty="0"/>
              <a:t>HTTP follows a classical client-server model, with a client opening a connection to make a request, then waiting until it receives a response.</a:t>
            </a:r>
          </a:p>
        </p:txBody>
      </p:sp>
    </p:spTree>
    <p:extLst>
      <p:ext uri="{BB962C8B-B14F-4D97-AF65-F5344CB8AC3E}">
        <p14:creationId xmlns:p14="http://schemas.microsoft.com/office/powerpoint/2010/main" val="31215939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2090" y="982868"/>
            <a:ext cx="9248632" cy="2477601"/>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HTTP runs on the well-known TCP port 80 for the server </a:t>
            </a:r>
            <a:r>
              <a:rPr lang="en-IN"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dirty="0">
                <a:latin typeface="Times New Roman" panose="02020603050405020304" pitchFamily="18" charset="0"/>
                <a:ea typeface="Calibri" panose="020F0502020204030204" pitchFamily="34" charset="0"/>
                <a:cs typeface="Times New Roman" panose="02020603050405020304" pitchFamily="18" charset="0"/>
              </a:rPr>
              <a:t>basic operation consists of three steps: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 The client opens a TCP connection and sends request for a document.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 The server responds with the document</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3</a:t>
            </a:r>
            <a:r>
              <a:rPr lang="en-IN" dirty="0">
                <a:latin typeface="Times New Roman" panose="02020603050405020304" pitchFamily="18" charset="0"/>
                <a:ea typeface="Calibri" panose="020F0502020204030204" pitchFamily="34" charset="0"/>
                <a:cs typeface="Times New Roman" panose="02020603050405020304" pitchFamily="18" charset="0"/>
              </a:rPr>
              <a:t>. The server closes the connection.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6554735" y="3175037"/>
            <a:ext cx="5018566" cy="3266705"/>
          </a:xfrm>
          <a:prstGeom prst="rect">
            <a:avLst/>
          </a:prstGeom>
          <a:noFill/>
          <a:ln>
            <a:noFill/>
          </a:ln>
        </p:spPr>
      </p:pic>
    </p:spTree>
    <p:extLst>
      <p:ext uri="{BB962C8B-B14F-4D97-AF65-F5344CB8AC3E}">
        <p14:creationId xmlns:p14="http://schemas.microsoft.com/office/powerpoint/2010/main" val="47789368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3266" y="464024"/>
            <a:ext cx="9608024" cy="6745436"/>
          </a:xfrm>
          <a:prstGeom prst="rect">
            <a:avLst/>
          </a:prstGeom>
        </p:spPr>
        <p:txBody>
          <a:bodyPr wrap="square">
            <a:spAutoFit/>
          </a:bodyPr>
          <a:lstStyle/>
          <a:p>
            <a:pPr algn="just">
              <a:lnSpc>
                <a:spcPct val="150000"/>
              </a:lnSpc>
              <a:spcAft>
                <a:spcPts val="800"/>
              </a:spcAft>
            </a:pPr>
            <a:r>
              <a:rPr lang="en-IN" sz="1600" dirty="0"/>
              <a:t>HTTP messages from the client to the server are called HTTP request messages. HTTP messages from the server to the client are called response messages. These messages consist of a header and a body as described below. The body contains data described by a MIME header. The data can be HTML document (Web page), graphic, video or sound.</a:t>
            </a:r>
          </a:p>
          <a:p>
            <a:pPr algn="just">
              <a:lnSpc>
                <a:spcPct val="150000"/>
              </a:lnSpc>
              <a:spcAft>
                <a:spcPts val="800"/>
              </a:spcAft>
            </a:pP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dirty="0"/>
              <a:t>There are several types HTTP-Methods. The important ones are described below</a:t>
            </a:r>
            <a:r>
              <a:rPr lang="en-IN" sz="1600" dirty="0" smtClean="0"/>
              <a:t>:</a:t>
            </a:r>
          </a:p>
          <a:p>
            <a:pPr algn="just"/>
            <a:endParaRPr lang="en-US" sz="1600" dirty="0"/>
          </a:p>
          <a:p>
            <a:pPr algn="just"/>
            <a:r>
              <a:rPr lang="en-IN" sz="1600" b="1" dirty="0"/>
              <a:t>GET</a:t>
            </a:r>
            <a:r>
              <a:rPr lang="en-IN" sz="1600" dirty="0"/>
              <a:t>: GET is a request that allows the client to retrieve the information as identified in the URL. </a:t>
            </a:r>
            <a:endParaRPr lang="en-IN" sz="1600" dirty="0" smtClean="0"/>
          </a:p>
          <a:p>
            <a:pPr algn="just"/>
            <a:r>
              <a:rPr lang="en-IN" sz="1600" b="1" dirty="0" smtClean="0"/>
              <a:t>HEAD</a:t>
            </a:r>
            <a:r>
              <a:rPr lang="en-IN" sz="1600" dirty="0"/>
              <a:t>: This request is same as GET except that the server’s response consists only of the header as if body were present. </a:t>
            </a:r>
            <a:endParaRPr lang="en-IN" sz="1600" dirty="0" smtClean="0"/>
          </a:p>
          <a:p>
            <a:pPr algn="just"/>
            <a:r>
              <a:rPr lang="en-IN" sz="1600" b="1" dirty="0"/>
              <a:t>POST</a:t>
            </a:r>
            <a:r>
              <a:rPr lang="en-IN" sz="1600" dirty="0"/>
              <a:t>: POST request consists of a header and a </a:t>
            </a:r>
            <a:r>
              <a:rPr lang="en-IN" sz="1600" dirty="0" smtClean="0"/>
              <a:t>body</a:t>
            </a:r>
          </a:p>
          <a:p>
            <a:pPr algn="just"/>
            <a:r>
              <a:rPr lang="en-IN" sz="1600" b="1" dirty="0"/>
              <a:t>PUT</a:t>
            </a:r>
            <a:r>
              <a:rPr lang="en-IN" sz="1600" dirty="0"/>
              <a:t>: It is a request to store the attached entity in the body of the request under the supplied URL. It can be a new URL or an existing URL. </a:t>
            </a:r>
            <a:endParaRPr lang="en-IN" sz="1600" dirty="0" smtClean="0"/>
          </a:p>
          <a:p>
            <a:pPr algn="just"/>
            <a:r>
              <a:rPr lang="en-IN" sz="1600" b="1" dirty="0"/>
              <a:t>DELETE</a:t>
            </a:r>
            <a:r>
              <a:rPr lang="en-IN" sz="1600" dirty="0"/>
              <a:t>: DELETE requests the server to delete the resource identified by the URL. </a:t>
            </a:r>
            <a:endParaRPr lang="en-US" sz="1600" dirty="0"/>
          </a:p>
          <a:p>
            <a:pPr algn="just"/>
            <a:r>
              <a:rPr lang="en-IN" sz="1600" b="1" dirty="0"/>
              <a:t>TRACE</a:t>
            </a:r>
            <a:r>
              <a:rPr lang="en-IN" sz="1600" dirty="0"/>
              <a:t>: TRACE allows the client to see how the message was received and retrieved at the other end</a:t>
            </a:r>
            <a:r>
              <a:rPr lang="en-IN" sz="1600" dirty="0" smtClean="0"/>
              <a:t>.</a:t>
            </a:r>
          </a:p>
          <a:p>
            <a:pPr algn="just"/>
            <a:r>
              <a:rPr lang="en-IN" sz="1600" b="1" dirty="0"/>
              <a:t>COPY</a:t>
            </a:r>
            <a:r>
              <a:rPr lang="en-IN" sz="1600" dirty="0"/>
              <a:t>: It is a request to copy the resource identified by the URL in the request line to the locations indicated in the URL-Header field that follows the request line of the message. </a:t>
            </a:r>
            <a:endParaRPr lang="en-US" sz="1600" dirty="0"/>
          </a:p>
          <a:p>
            <a:pPr algn="just"/>
            <a:r>
              <a:rPr lang="en-IN" sz="1600" b="1" dirty="0"/>
              <a:t>MOVE</a:t>
            </a:r>
            <a:r>
              <a:rPr lang="en-IN" sz="1600" dirty="0"/>
              <a:t>: It requests the server to move the resource identified by the URL in the request line to the locations given in the URL-Header field.</a:t>
            </a:r>
            <a:endParaRPr lang="en-US" sz="1600" dirty="0"/>
          </a:p>
          <a:p>
            <a:endParaRPr lang="en-US" sz="1600" dirty="0"/>
          </a:p>
          <a:p>
            <a:pPr algn="just">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318023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latin typeface="Times New Roman" panose="02020603050405020304" pitchFamily="18" charset="0"/>
              </a:rPr>
              <a:t>File Transfer Protocol (FTP)</a:t>
            </a:r>
            <a:endParaRPr lang="en-US" dirty="0">
              <a:solidFill>
                <a:schemeClr val="tx1"/>
              </a:solidFill>
            </a:endParaRPr>
          </a:p>
        </p:txBody>
      </p:sp>
      <p:sp>
        <p:nvSpPr>
          <p:cNvPr id="3" name="Content Placeholder 2"/>
          <p:cNvSpPr>
            <a:spLocks noGrp="1"/>
          </p:cNvSpPr>
          <p:nvPr>
            <p:ph idx="1"/>
          </p:nvPr>
        </p:nvSpPr>
        <p:spPr>
          <a:xfrm>
            <a:off x="2166132" y="1614986"/>
            <a:ext cx="8915400" cy="3777622"/>
          </a:xfrm>
        </p:spPr>
        <p:txBody>
          <a:bodyPr>
            <a:normAutofit fontScale="85000" lnSpcReduction="20000"/>
          </a:bodyPr>
          <a:lstStyle/>
          <a:p>
            <a:pPr algn="just">
              <a:buClrTx/>
              <a:buNone/>
            </a:pPr>
            <a:r>
              <a:rPr lang="en-US" altLang="en-US" sz="2800" dirty="0" smtClean="0">
                <a:solidFill>
                  <a:srgbClr val="FF3399"/>
                </a:solidFill>
                <a:latin typeface="Times New Roman" panose="02020603050405020304" pitchFamily="18" charset="0"/>
              </a:rPr>
              <a:t>     File </a:t>
            </a:r>
            <a:r>
              <a:rPr lang="en-US" altLang="en-US" sz="2800" dirty="0">
                <a:solidFill>
                  <a:srgbClr val="FF3399"/>
                </a:solidFill>
                <a:latin typeface="Times New Roman" panose="02020603050405020304" pitchFamily="18" charset="0"/>
              </a:rPr>
              <a:t>Transfer Protocol (FTP) </a:t>
            </a:r>
            <a:r>
              <a:rPr lang="en-US" altLang="en-US" sz="2800" dirty="0">
                <a:solidFill>
                  <a:srgbClr val="000000"/>
                </a:solidFill>
                <a:latin typeface="Times New Roman" panose="02020603050405020304" pitchFamily="18" charset="0"/>
              </a:rPr>
              <a:t>is the standard protocol provided by TCP/IP for </a:t>
            </a:r>
            <a:r>
              <a:rPr lang="en-US" altLang="en-US" sz="2800" dirty="0">
                <a:solidFill>
                  <a:srgbClr val="FF3399"/>
                </a:solidFill>
                <a:latin typeface="Times New Roman" panose="02020603050405020304" pitchFamily="18" charset="0"/>
              </a:rPr>
              <a:t>copying a file from one host to another. </a:t>
            </a:r>
          </a:p>
          <a:p>
            <a:pPr algn="just">
              <a:buClrTx/>
              <a:buNone/>
            </a:pPr>
            <a:endParaRPr lang="en-US" altLang="en-US" sz="2400" dirty="0">
              <a:solidFill>
                <a:srgbClr val="000000"/>
              </a:solidFill>
              <a:latin typeface="Times New Roman" panose="02020603050405020304" pitchFamily="18" charset="0"/>
            </a:endParaRPr>
          </a:p>
          <a:p>
            <a:pPr lvl="1" indent="0" algn="just">
              <a:buFont typeface="Arial" panose="020B0604020202020204" pitchFamily="34" charset="0"/>
              <a:buChar char="•"/>
            </a:pPr>
            <a:r>
              <a:rPr lang="en-US" altLang="en-US" sz="2800" dirty="0">
                <a:solidFill>
                  <a:srgbClr val="000000"/>
                </a:solidFill>
                <a:latin typeface="Times New Roman" panose="02020603050405020304" pitchFamily="18" charset="0"/>
              </a:rPr>
              <a:t>Although transferring files from one system to another seems </a:t>
            </a:r>
            <a:r>
              <a:rPr lang="en-US" altLang="en-US" sz="2800" dirty="0">
                <a:solidFill>
                  <a:srgbClr val="FF3399"/>
                </a:solidFill>
                <a:latin typeface="Times New Roman" panose="02020603050405020304" pitchFamily="18" charset="0"/>
              </a:rPr>
              <a:t>simple and straightforward</a:t>
            </a:r>
            <a:r>
              <a:rPr lang="en-US" altLang="en-US" sz="2800" dirty="0">
                <a:solidFill>
                  <a:srgbClr val="000000"/>
                </a:solidFill>
                <a:latin typeface="Times New Roman" panose="02020603050405020304" pitchFamily="18" charset="0"/>
              </a:rPr>
              <a:t>, some problems must be dealt with first. </a:t>
            </a:r>
          </a:p>
          <a:p>
            <a:pPr algn="just">
              <a:buClrTx/>
              <a:buNone/>
            </a:pPr>
            <a:endParaRPr lang="en-US" altLang="en-US" dirty="0">
              <a:solidFill>
                <a:srgbClr val="000000"/>
              </a:solidFill>
              <a:latin typeface="Times New Roman" panose="02020603050405020304" pitchFamily="18" charset="0"/>
            </a:endParaRPr>
          </a:p>
          <a:p>
            <a:pPr lvl="1" indent="0" algn="just">
              <a:buFont typeface="Arial" panose="020B0604020202020204" pitchFamily="34" charset="0"/>
              <a:buChar char="•"/>
            </a:pPr>
            <a:r>
              <a:rPr lang="en-US" altLang="en-US" sz="2800" dirty="0">
                <a:solidFill>
                  <a:srgbClr val="000000"/>
                </a:solidFill>
                <a:latin typeface="Times New Roman" panose="02020603050405020304" pitchFamily="18" charset="0"/>
              </a:rPr>
              <a:t>For example, </a:t>
            </a:r>
            <a:r>
              <a:rPr lang="en-US" altLang="en-US" sz="2800" dirty="0">
                <a:solidFill>
                  <a:srgbClr val="FF3399"/>
                </a:solidFill>
                <a:latin typeface="Times New Roman" panose="02020603050405020304" pitchFamily="18" charset="0"/>
              </a:rPr>
              <a:t>two systems may use different file name conventions</a:t>
            </a:r>
            <a:r>
              <a:rPr lang="en-US" altLang="en-US" sz="2800" dirty="0">
                <a:solidFill>
                  <a:srgbClr val="000000"/>
                </a:solidFill>
                <a:latin typeface="Times New Roman" panose="02020603050405020304" pitchFamily="18" charset="0"/>
              </a:rPr>
              <a:t>. Two systems may have different ways to represent data. All of these problems have been solved by FTP in a very simple and elegant approach.</a:t>
            </a:r>
          </a:p>
          <a:p>
            <a:endParaRPr lang="en-US" dirty="0"/>
          </a:p>
        </p:txBody>
      </p:sp>
    </p:spTree>
    <p:extLst>
      <p:ext uri="{BB962C8B-B14F-4D97-AF65-F5344CB8AC3E}">
        <p14:creationId xmlns:p14="http://schemas.microsoft.com/office/powerpoint/2010/main" val="31683141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ChangeArrowheads="1"/>
          </p:cNvSpPr>
          <p:nvPr/>
        </p:nvSpPr>
        <p:spPr bwMode="auto">
          <a:xfrm>
            <a:off x="1600200" y="419894"/>
            <a:ext cx="8153400" cy="39846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9pPr>
          </a:lstStyle>
          <a:p>
            <a:pPr eaLnBrk="1" hangingPunct="1">
              <a:buClrTx/>
              <a:buFontTx/>
              <a:buNone/>
            </a:pPr>
            <a:r>
              <a:rPr lang="en-US" altLang="en-US" sz="2000" b="0" i="0" dirty="0" smtClean="0">
                <a:solidFill>
                  <a:srgbClr val="000000"/>
                </a:solidFill>
                <a:latin typeface="Times-BoldItalic" charset="0"/>
              </a:rPr>
              <a:t>FTP</a:t>
            </a:r>
            <a:endParaRPr lang="en-US" altLang="en-US" sz="2000" b="0" i="0" dirty="0">
              <a:solidFill>
                <a:srgbClr val="000000"/>
              </a:solidFill>
              <a:latin typeface="Times-BoldItalic" charset="0"/>
            </a:endParaRPr>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600201"/>
            <a:ext cx="35306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45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938" y="2133600"/>
            <a:ext cx="3446462"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45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3314" y="2478089"/>
            <a:ext cx="23256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45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3314" y="3678238"/>
            <a:ext cx="23256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3495" name="Text Box 6"/>
          <p:cNvSpPr txBox="1">
            <a:spLocks noChangeArrowheads="1"/>
          </p:cNvSpPr>
          <p:nvPr/>
        </p:nvSpPr>
        <p:spPr bwMode="auto">
          <a:xfrm>
            <a:off x="1600200" y="6629400"/>
            <a:ext cx="5334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i="1">
                <a:solidFill>
                  <a:schemeClr val="bg1"/>
                </a:solidFill>
                <a:latin typeface="Baby Kruffy" charset="0"/>
                <a:ea typeface="Droid Sans Fallback" charset="0"/>
                <a:cs typeface="Droid Sans Fallback" charset="0"/>
              </a:defRPr>
            </a:lvl9pPr>
          </a:lstStyle>
          <a:p>
            <a:pPr eaLnBrk="1" hangingPunct="1">
              <a:buClrTx/>
              <a:buFontTx/>
              <a:buNone/>
            </a:pPr>
            <a:r>
              <a:rPr lang="en-US" altLang="en-US" sz="1200" b="0" i="0">
                <a:solidFill>
                  <a:srgbClr val="000000"/>
                </a:solidFill>
              </a:rPr>
              <a:t>2.</a:t>
            </a:r>
            <a:fld id="{A4C7797C-8A3F-436C-91BE-4772D5F6ABC9}" type="slidenum">
              <a:rPr lang="en-US" altLang="en-US" sz="1200" b="0" i="0">
                <a:solidFill>
                  <a:srgbClr val="000000"/>
                </a:solidFill>
              </a:rPr>
              <a:pPr eaLnBrk="1" hangingPunct="1">
                <a:buClrTx/>
                <a:buFontTx/>
                <a:buNone/>
              </a:pPr>
              <a:t>114</a:t>
            </a:fld>
            <a:endParaRPr lang="en-US" altLang="en-US" sz="1200" b="0" i="0">
              <a:solidFill>
                <a:srgbClr val="000000"/>
              </a:solidFill>
            </a:endParaRPr>
          </a:p>
        </p:txBody>
      </p:sp>
    </p:spTree>
    <p:extLst>
      <p:ext uri="{BB962C8B-B14F-4D97-AF65-F5344CB8AC3E}">
        <p14:creationId xmlns:p14="http://schemas.microsoft.com/office/powerpoint/2010/main" val="29135346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additive="repl">
                                        <p:cTn id="6" dur="1" fill="hold">
                                          <p:stCondLst>
                                            <p:cond delay="0"/>
                                          </p:stCondLst>
                                        </p:cTn>
                                        <p:tgtEl>
                                          <p:spTgt spid="64514"/>
                                        </p:tgtEl>
                                        <p:attrNameLst>
                                          <p:attrName>style.visibility</p:attrName>
                                        </p:attrNameLst>
                                      </p:cBhvr>
                                      <p:to>
                                        <p:strVal val="visible"/>
                                      </p:to>
                                    </p:set>
                                    <p:anim calcmode="lin" valueType="num">
                                      <p:cBhvr additive="repl">
                                        <p:cTn id="7" dur="500" fill="hold"/>
                                        <p:tgtEl>
                                          <p:spTgt spid="64514"/>
                                        </p:tgtEl>
                                        <p:attrNameLst>
                                          <p:attrName>ppt_w</p:attrName>
                                        </p:attrNameLst>
                                      </p:cBhvr>
                                      <p:tavLst>
                                        <p:tav tm="100000">
                                          <p:val>
                                            <p:fltVal val="0"/>
                                          </p:val>
                                        </p:tav>
                                        <p:tav>
                                          <p:val>
                                            <p:strVal val="#ppt_w"/>
                                          </p:val>
                                        </p:tav>
                                      </p:tavLst>
                                    </p:anim>
                                    <p:anim calcmode="lin" valueType="num">
                                      <p:cBhvr additive="repl">
                                        <p:cTn id="8" dur="500" fill="hold"/>
                                        <p:tgtEl>
                                          <p:spTgt spid="64514"/>
                                        </p:tgtEl>
                                        <p:attrNameLst>
                                          <p:attrName>ppt_h</p:attrName>
                                        </p:attrNameLst>
                                      </p:cBhvr>
                                      <p:tavLst>
                                        <p:tav tm="100000">
                                          <p:val>
                                            <p:fltVal val="0"/>
                                          </p:val>
                                        </p:tav>
                                        <p:tav>
                                          <p:val>
                                            <p:strVal val="#ppt_h"/>
                                          </p:val>
                                        </p:tav>
                                      </p:tavLst>
                                    </p:anim>
                                    <p:animEffect transition="in" filter="fade">
                                      <p:cBhvr additive="repl">
                                        <p:cTn id="9" dur="500"/>
                                        <p:tgtEl>
                                          <p:spTgt spid="645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additive="repl">
                                        <p:cTn id="13" dur="1" fill="hold">
                                          <p:stCondLst>
                                            <p:cond delay="0"/>
                                          </p:stCondLst>
                                        </p:cTn>
                                        <p:tgtEl>
                                          <p:spTgt spid="64515"/>
                                        </p:tgtEl>
                                        <p:attrNameLst>
                                          <p:attrName>style.visibility</p:attrName>
                                        </p:attrNameLst>
                                      </p:cBhvr>
                                      <p:to>
                                        <p:strVal val="visible"/>
                                      </p:to>
                                    </p:set>
                                    <p:anim calcmode="lin" valueType="num">
                                      <p:cBhvr additive="repl">
                                        <p:cTn id="14" dur="500" fill="hold"/>
                                        <p:tgtEl>
                                          <p:spTgt spid="64515"/>
                                        </p:tgtEl>
                                        <p:attrNameLst>
                                          <p:attrName>ppt_w</p:attrName>
                                        </p:attrNameLst>
                                      </p:cBhvr>
                                      <p:tavLst>
                                        <p:tav tm="100000">
                                          <p:val>
                                            <p:fltVal val="0"/>
                                          </p:val>
                                        </p:tav>
                                        <p:tav>
                                          <p:val>
                                            <p:strVal val="#ppt_w"/>
                                          </p:val>
                                        </p:tav>
                                      </p:tavLst>
                                    </p:anim>
                                    <p:anim calcmode="lin" valueType="num">
                                      <p:cBhvr additive="repl">
                                        <p:cTn id="15" dur="500" fill="hold"/>
                                        <p:tgtEl>
                                          <p:spTgt spid="64515"/>
                                        </p:tgtEl>
                                        <p:attrNameLst>
                                          <p:attrName>ppt_h</p:attrName>
                                        </p:attrNameLst>
                                      </p:cBhvr>
                                      <p:tavLst>
                                        <p:tav tm="100000">
                                          <p:val>
                                            <p:fltVal val="0"/>
                                          </p:val>
                                        </p:tav>
                                        <p:tav>
                                          <p:val>
                                            <p:strVal val="#ppt_h"/>
                                          </p:val>
                                        </p:tav>
                                      </p:tavLst>
                                    </p:anim>
                                    <p:animEffect transition="in" filter="fade">
                                      <p:cBhvr additive="repl">
                                        <p:cTn id="16" dur="500"/>
                                        <p:tgtEl>
                                          <p:spTgt spid="645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additive="repl">
                                        <p:cTn id="20" dur="1" fill="hold">
                                          <p:stCondLst>
                                            <p:cond delay="0"/>
                                          </p:stCondLst>
                                        </p:cTn>
                                        <p:tgtEl>
                                          <p:spTgt spid="64516"/>
                                        </p:tgtEl>
                                        <p:attrNameLst>
                                          <p:attrName>style.visibility</p:attrName>
                                        </p:attrNameLst>
                                      </p:cBhvr>
                                      <p:to>
                                        <p:strVal val="visible"/>
                                      </p:to>
                                    </p:set>
                                    <p:animEffect transition="in" filter="barn(inVertical)">
                                      <p:cBhvr additive="repl">
                                        <p:cTn id="21" dur="500"/>
                                        <p:tgtEl>
                                          <p:spTgt spid="645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additive="repl">
                                        <p:cTn id="25" dur="1" fill="hold">
                                          <p:stCondLst>
                                            <p:cond delay="0"/>
                                          </p:stCondLst>
                                        </p:cTn>
                                        <p:tgtEl>
                                          <p:spTgt spid="64517"/>
                                        </p:tgtEl>
                                        <p:attrNameLst>
                                          <p:attrName>style.visibility</p:attrName>
                                        </p:attrNameLst>
                                      </p:cBhvr>
                                      <p:to>
                                        <p:strVal val="visible"/>
                                      </p:to>
                                    </p:set>
                                    <p:animEffect transition="in" filter="barn(inVertical)">
                                      <p:cBhvr additive="repl">
                                        <p:cTn id="26"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6622" y="1310155"/>
            <a:ext cx="9739952" cy="3934410"/>
          </a:xfrm>
          <a:prstGeom prst="rect">
            <a:avLst/>
          </a:prstGeom>
        </p:spPr>
        <p:txBody>
          <a:bodyPr wrap="squar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The basic features of FTP are: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latin typeface="Times New Roman" panose="02020603050405020304" pitchFamily="18" charset="0"/>
                <a:ea typeface="Calibri" panose="020F0502020204030204" pitchFamily="34" charset="0"/>
                <a:cs typeface="Times New Roman" panose="02020603050405020304" pitchFamily="18" charset="0"/>
              </a:rPr>
              <a:t>Data representation</a:t>
            </a:r>
            <a:r>
              <a:rPr lang="en-IN" dirty="0">
                <a:latin typeface="Times New Roman" panose="02020603050405020304" pitchFamily="18" charset="0"/>
                <a:ea typeface="Calibri" panose="020F0502020204030204" pitchFamily="34" charset="0"/>
                <a:cs typeface="Times New Roman" panose="02020603050405020304" pitchFamily="18" charset="0"/>
              </a:rPr>
              <a:t>: FTP handles three types of data representations— ASCII (7 bit), EBCDIC (8-bit), and 8-bit binary data.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latin typeface="Times New Roman" panose="02020603050405020304" pitchFamily="18" charset="0"/>
                <a:ea typeface="Calibri" panose="020F0502020204030204" pitchFamily="34" charset="0"/>
                <a:cs typeface="Times New Roman" panose="02020603050405020304" pitchFamily="18" charset="0"/>
              </a:rPr>
              <a:t>File organization</a:t>
            </a:r>
            <a:r>
              <a:rPr lang="en-IN" dirty="0">
                <a:latin typeface="Times New Roman" panose="02020603050405020304" pitchFamily="18" charset="0"/>
                <a:ea typeface="Calibri" panose="020F0502020204030204" pitchFamily="34" charset="0"/>
                <a:cs typeface="Times New Roman" panose="02020603050405020304" pitchFamily="18" charset="0"/>
              </a:rPr>
              <a:t>: FTP supports unstructured and structured files. </a:t>
            </a: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smtClean="0">
                <a:latin typeface="Times New Roman" panose="02020603050405020304" pitchFamily="18" charset="0"/>
                <a:ea typeface="Calibri" panose="020F0502020204030204" pitchFamily="34" charset="0"/>
                <a:cs typeface="Times New Roman" panose="02020603050405020304" pitchFamily="18" charset="0"/>
              </a:rPr>
              <a:t>Transmission </a:t>
            </a:r>
            <a:r>
              <a:rPr lang="en-IN" b="1" dirty="0">
                <a:latin typeface="Times New Roman" panose="02020603050405020304" pitchFamily="18" charset="0"/>
                <a:ea typeface="Calibri" panose="020F0502020204030204" pitchFamily="34" charset="0"/>
                <a:cs typeface="Times New Roman" panose="02020603050405020304" pitchFamily="18" charset="0"/>
              </a:rPr>
              <a:t>mode</a:t>
            </a:r>
            <a:r>
              <a:rPr lang="en-IN" dirty="0">
                <a:latin typeface="Times New Roman" panose="02020603050405020304" pitchFamily="18" charset="0"/>
                <a:ea typeface="Calibri" panose="020F0502020204030204" pitchFamily="34" charset="0"/>
                <a:cs typeface="Times New Roman" panose="02020603050405020304" pitchFamily="18" charset="0"/>
              </a:rPr>
              <a:t>: In stream mode, the file is transmitted as continuous bit stream without any modification. EOF and EOR, where applicable, are inserted as the two byte sequence. </a:t>
            </a: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smtClean="0">
                <a:latin typeface="Times New Roman" panose="02020603050405020304" pitchFamily="18" charset="0"/>
                <a:ea typeface="Calibri" panose="020F0502020204030204" pitchFamily="34" charset="0"/>
                <a:cs typeface="Times New Roman" panose="02020603050405020304" pitchFamily="18" charset="0"/>
              </a:rPr>
              <a:t>Error </a:t>
            </a:r>
            <a:r>
              <a:rPr lang="en-IN" b="1" dirty="0">
                <a:latin typeface="Times New Roman" panose="02020603050405020304" pitchFamily="18" charset="0"/>
                <a:ea typeface="Calibri" panose="020F0502020204030204" pitchFamily="34" charset="0"/>
                <a:cs typeface="Times New Roman" panose="02020603050405020304" pitchFamily="18" charset="0"/>
              </a:rPr>
              <a:t>control</a:t>
            </a:r>
            <a:r>
              <a:rPr lang="en-IN" dirty="0">
                <a:latin typeface="Times New Roman" panose="02020603050405020304" pitchFamily="18" charset="0"/>
                <a:ea typeface="Calibri" panose="020F0502020204030204" pitchFamily="34" charset="0"/>
                <a:cs typeface="Times New Roman" panose="02020603050405020304" pitchFamily="18" charset="0"/>
              </a:rPr>
              <a:t>: Since TCP is used for data transfer no additional error recovery mechanism is required.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b="1" dirty="0">
                <a:latin typeface="Times New Roman" panose="02020603050405020304" pitchFamily="18" charset="0"/>
                <a:ea typeface="Calibri" panose="020F0502020204030204" pitchFamily="34" charset="0"/>
                <a:cs typeface="Times New Roman" panose="02020603050405020304" pitchFamily="18" charset="0"/>
              </a:rPr>
              <a:t>Access control</a:t>
            </a:r>
            <a:r>
              <a:rPr lang="en-IN" dirty="0">
                <a:latin typeface="Times New Roman" panose="02020603050405020304" pitchFamily="18" charset="0"/>
                <a:ea typeface="Calibri" panose="020F0502020204030204" pitchFamily="34" charset="0"/>
                <a:cs typeface="Times New Roman" panose="02020603050405020304" pitchFamily="18" charset="0"/>
              </a:rPr>
              <a:t>: File access protection is done using login procedure with login name and password.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213251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0788" y="288602"/>
            <a:ext cx="8911687" cy="1280890"/>
          </a:xfrm>
        </p:spPr>
        <p:txBody>
          <a:bodyPr>
            <a:normAutofit/>
          </a:bodyPr>
          <a:lstStyle/>
          <a:p>
            <a:r>
              <a:rPr lang="en-IN" sz="2800" b="1" dirty="0" smtClean="0"/>
              <a:t>Trivial File Transfer Protocol (</a:t>
            </a:r>
            <a:r>
              <a:rPr lang="en-US" sz="2800" dirty="0" smtClean="0"/>
              <a:t>TFTP)</a:t>
            </a:r>
            <a:endParaRPr lang="en-US" sz="2800" dirty="0"/>
          </a:p>
        </p:txBody>
      </p:sp>
      <p:sp>
        <p:nvSpPr>
          <p:cNvPr id="3" name="Content Placeholder 2"/>
          <p:cNvSpPr>
            <a:spLocks noGrp="1"/>
          </p:cNvSpPr>
          <p:nvPr>
            <p:ph idx="1"/>
          </p:nvPr>
        </p:nvSpPr>
        <p:spPr>
          <a:xfrm>
            <a:off x="2210788" y="983638"/>
            <a:ext cx="8915400" cy="4437264"/>
          </a:xfrm>
        </p:spPr>
        <p:txBody>
          <a:bodyPr/>
          <a:lstStyle/>
          <a:p>
            <a:pPr algn="just"/>
            <a:r>
              <a:rPr lang="en-US" b="1" dirty="0"/>
              <a:t>Trivial File Transfer Protocol</a:t>
            </a:r>
            <a:r>
              <a:rPr lang="en-US" dirty="0"/>
              <a:t> (</a:t>
            </a:r>
            <a:r>
              <a:rPr lang="en-US" b="1" dirty="0"/>
              <a:t>TFTP</a:t>
            </a:r>
            <a:r>
              <a:rPr lang="en-US" dirty="0"/>
              <a:t>) is a simple lockstep File </a:t>
            </a:r>
            <a:r>
              <a:rPr lang="en-US" dirty="0" smtClean="0"/>
              <a:t>Transfer Protocol</a:t>
            </a:r>
            <a:r>
              <a:rPr lang="en-US" dirty="0"/>
              <a:t> which allows a client to get a file from or put a file onto a remote </a:t>
            </a:r>
            <a:r>
              <a:rPr lang="en-US" u="sng" dirty="0"/>
              <a:t>host</a:t>
            </a:r>
            <a:r>
              <a:rPr lang="en-US" dirty="0" smtClean="0"/>
              <a:t>.</a:t>
            </a:r>
            <a:endParaRPr lang="en-IN" dirty="0" smtClean="0"/>
          </a:p>
          <a:p>
            <a:r>
              <a:rPr lang="en-IN" dirty="0" smtClean="0"/>
              <a:t>TFTP </a:t>
            </a:r>
            <a:r>
              <a:rPr lang="en-IN" dirty="0"/>
              <a:t>is suited for applications that do not require rather complex procedures of FTP (File Transfer Protocol) and do not have enough resources (RAM, ROM) for this purpose. </a:t>
            </a:r>
            <a:endParaRPr lang="en-IN" dirty="0" smtClean="0"/>
          </a:p>
          <a:p>
            <a:r>
              <a:rPr lang="en-IN" dirty="0" smtClean="0"/>
              <a:t>For </a:t>
            </a:r>
            <a:r>
              <a:rPr lang="en-IN" dirty="0"/>
              <a:t>example, FTP requires multiple concurrent session which may not be possible on small diskless machines or network devices such as bridges, routers, etc. </a:t>
            </a:r>
            <a:endParaRPr lang="en-US" dirty="0"/>
          </a:p>
        </p:txBody>
      </p:sp>
      <p:pic>
        <p:nvPicPr>
          <p:cNvPr id="2050" name="Picture 2" descr="TFTP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0561" y="3637998"/>
            <a:ext cx="483870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96895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4459" y="1056913"/>
            <a:ext cx="8857397" cy="5088573"/>
          </a:xfrm>
          <a:prstGeom prst="rect">
            <a:avLst/>
          </a:prstGeom>
        </p:spPr>
        <p:txBody>
          <a:bodyPr wrap="squar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The main features of TFTP are:</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TFTP is based on client-server principle and uses well-known UDP port number 69 for the TFTP server. </a:t>
            </a: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TFTP is unsecured protocol and does not support authentication. </a:t>
            </a: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TFTP incorporates idle-RQ (stop and wait) error recovery mechanism.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Every TFTP data unit bears a sequence number.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 Each data unit is individually acknowledged. After receiving the acknowledgement the next data unit is sent.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Error recovery is by retransmission after timeout. TFTP uses adaptive timeout with exponential back-off algorithm.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488327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Secure File Transfer Protocol (</a:t>
            </a:r>
            <a:r>
              <a:rPr lang="en-US" sz="2800" dirty="0" smtClean="0"/>
              <a:t>SFTP)</a:t>
            </a:r>
            <a:endParaRPr lang="en-US" sz="2800" dirty="0"/>
          </a:p>
        </p:txBody>
      </p:sp>
      <p:sp>
        <p:nvSpPr>
          <p:cNvPr id="3" name="Content Placeholder 2"/>
          <p:cNvSpPr>
            <a:spLocks noGrp="1"/>
          </p:cNvSpPr>
          <p:nvPr>
            <p:ph idx="1"/>
          </p:nvPr>
        </p:nvSpPr>
        <p:spPr>
          <a:xfrm>
            <a:off x="2589212" y="1473958"/>
            <a:ext cx="8915400" cy="4437264"/>
          </a:xfrm>
        </p:spPr>
        <p:txBody>
          <a:bodyPr/>
          <a:lstStyle/>
          <a:p>
            <a:r>
              <a:rPr lang="en-US" b="1" dirty="0"/>
              <a:t>Secure </a:t>
            </a:r>
            <a:r>
              <a:rPr lang="en-US" b="1" dirty="0" smtClean="0"/>
              <a:t>File Transfer Protocol</a:t>
            </a:r>
            <a:r>
              <a:rPr lang="en-US" dirty="0" smtClean="0"/>
              <a:t> (also</a:t>
            </a:r>
            <a:r>
              <a:rPr lang="en-US" dirty="0"/>
              <a:t> </a:t>
            </a:r>
            <a:r>
              <a:rPr lang="en-US" b="1" dirty="0"/>
              <a:t> SSH </a:t>
            </a:r>
            <a:r>
              <a:rPr lang="en-US" b="1" dirty="0" smtClean="0"/>
              <a:t>File </a:t>
            </a:r>
            <a:r>
              <a:rPr lang="en-US" b="1" dirty="0"/>
              <a:t>Transfer Protocol</a:t>
            </a:r>
            <a:r>
              <a:rPr lang="en-US" dirty="0"/>
              <a:t>, or </a:t>
            </a:r>
            <a:r>
              <a:rPr lang="en-US" b="1" dirty="0"/>
              <a:t>SFTP</a:t>
            </a:r>
            <a:r>
              <a:rPr lang="en-US" dirty="0"/>
              <a:t>) is a network protocol that provides file access, file transfer, and </a:t>
            </a:r>
            <a:r>
              <a:rPr lang="en-US" dirty="0" smtClean="0"/>
              <a:t>file management</a:t>
            </a:r>
            <a:r>
              <a:rPr lang="en-US" dirty="0"/>
              <a:t> over any reliable data stream</a:t>
            </a:r>
            <a:r>
              <a:rPr lang="en-US" dirty="0" smtClean="0"/>
              <a:t>.</a:t>
            </a:r>
          </a:p>
          <a:p>
            <a:r>
              <a:rPr lang="en-US" dirty="0"/>
              <a:t> SFTP uses </a:t>
            </a:r>
            <a:r>
              <a:rPr lang="en-US" u="sng" dirty="0"/>
              <a:t>SSH</a:t>
            </a:r>
            <a:r>
              <a:rPr lang="en-US" dirty="0"/>
              <a:t> to transfer files and requires that the </a:t>
            </a:r>
            <a:r>
              <a:rPr lang="en-US" u="sng" dirty="0"/>
              <a:t>client</a:t>
            </a:r>
            <a:r>
              <a:rPr lang="en-US" dirty="0"/>
              <a:t> be authenticated by the server. </a:t>
            </a:r>
            <a:endParaRPr lang="en-US" dirty="0" smtClean="0"/>
          </a:p>
          <a:p>
            <a:r>
              <a:rPr lang="en-US" dirty="0" smtClean="0"/>
              <a:t>Commands </a:t>
            </a:r>
            <a:r>
              <a:rPr lang="en-US" dirty="0"/>
              <a:t>and data are </a:t>
            </a:r>
            <a:r>
              <a:rPr lang="en-US" u="sng" dirty="0"/>
              <a:t>encrypted</a:t>
            </a:r>
            <a:r>
              <a:rPr lang="en-US" dirty="0"/>
              <a:t> in order to prevent passwords and other sensitive information from being </a:t>
            </a:r>
            <a:r>
              <a:rPr lang="en-US" dirty="0" smtClean="0"/>
              <a:t>exposed </a:t>
            </a:r>
            <a:r>
              <a:rPr lang="en-US" dirty="0"/>
              <a:t>to the network in plain text</a:t>
            </a:r>
            <a:r>
              <a:rPr lang="en-US" dirty="0" smtClean="0"/>
              <a:t>.</a:t>
            </a:r>
          </a:p>
          <a:p>
            <a:r>
              <a:rPr lang="en-US" dirty="0"/>
              <a:t>The </a:t>
            </a:r>
            <a:r>
              <a:rPr lang="en-US" i="1" dirty="0" err="1"/>
              <a:t>sftp</a:t>
            </a:r>
            <a:r>
              <a:rPr lang="en-US" i="1" dirty="0"/>
              <a:t> </a:t>
            </a:r>
            <a:r>
              <a:rPr lang="en-US" dirty="0"/>
              <a:t>application program uses one of the channels </a:t>
            </a:r>
            <a:r>
              <a:rPr lang="en-US" dirty="0" smtClean="0"/>
              <a:t>provided by </a:t>
            </a:r>
            <a:r>
              <a:rPr lang="en-US" dirty="0"/>
              <a:t>the SSH to transfer files.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410" y="4495470"/>
            <a:ext cx="6373114" cy="2362530"/>
          </a:xfrm>
          <a:prstGeom prst="rect">
            <a:avLst/>
          </a:prstGeom>
        </p:spPr>
      </p:pic>
    </p:spTree>
    <p:extLst>
      <p:ext uri="{BB962C8B-B14F-4D97-AF65-F5344CB8AC3E}">
        <p14:creationId xmlns:p14="http://schemas.microsoft.com/office/powerpoint/2010/main" val="337650444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5110" y="193302"/>
            <a:ext cx="9453349" cy="6463308"/>
          </a:xfrm>
          <a:prstGeom prst="rect">
            <a:avLst/>
          </a:prstGeom>
        </p:spPr>
        <p:txBody>
          <a:bodyPr wrap="square">
            <a:spAutoFit/>
          </a:bodyPr>
          <a:lstStyle/>
          <a:p>
            <a:r>
              <a:rPr lang="en-US" b="1" dirty="0"/>
              <a:t>Advantages of using SFTP </a:t>
            </a:r>
            <a:endParaRPr lang="en-US" b="1" dirty="0" smtClean="0"/>
          </a:p>
          <a:p>
            <a:endParaRPr lang="en-US" dirty="0"/>
          </a:p>
          <a:p>
            <a:r>
              <a:rPr lang="en-US" b="1" dirty="0" smtClean="0"/>
              <a:t>Data </a:t>
            </a:r>
            <a:r>
              <a:rPr lang="en-US" b="1" dirty="0"/>
              <a:t>Exchange </a:t>
            </a:r>
          </a:p>
          <a:p>
            <a:r>
              <a:rPr lang="en-US" dirty="0" smtClean="0"/>
              <a:t>– </a:t>
            </a:r>
            <a:r>
              <a:rPr lang="en-US" dirty="0"/>
              <a:t>SFTP formats commands and data into special packets and sends them through a single connection. It does not use separate channels like FTP does. This eliminates the inconvenience to server administrators who otherwise need to open up a range of ports for conventional FTP connections. </a:t>
            </a:r>
            <a:endParaRPr lang="en-US" dirty="0" smtClean="0"/>
          </a:p>
          <a:p>
            <a:endParaRPr lang="en-US" dirty="0"/>
          </a:p>
          <a:p>
            <a:r>
              <a:rPr lang="en-US" b="1" dirty="0" smtClean="0"/>
              <a:t>Security </a:t>
            </a:r>
            <a:endParaRPr lang="en-US" b="1" dirty="0"/>
          </a:p>
          <a:p>
            <a:r>
              <a:rPr lang="en-US" dirty="0" smtClean="0"/>
              <a:t>– </a:t>
            </a:r>
            <a:r>
              <a:rPr lang="en-US" dirty="0"/>
              <a:t>With FTP, both channels are generally sent unencrypted and this data can be intercepted and read by other parties. Some FTP servers enforce security by connecting via Implicit SSL and Explicit SSL connections. </a:t>
            </a:r>
            <a:endParaRPr lang="en-US" dirty="0" smtClean="0"/>
          </a:p>
          <a:p>
            <a:endParaRPr lang="en-US" dirty="0"/>
          </a:p>
          <a:p>
            <a:r>
              <a:rPr lang="en-US" b="1" dirty="0" smtClean="0"/>
              <a:t>Firewall </a:t>
            </a:r>
            <a:endParaRPr lang="en-US" b="1" dirty="0"/>
          </a:p>
          <a:p>
            <a:r>
              <a:rPr lang="en-US" dirty="0" smtClean="0"/>
              <a:t>– </a:t>
            </a:r>
            <a:r>
              <a:rPr lang="en-US" dirty="0"/>
              <a:t>SFTP uses Port 22 for server inbound connections and client outbound connections. This makes SFTP firewall friendly as it only needs a single port to be opened through the firewall</a:t>
            </a:r>
            <a:r>
              <a:rPr lang="en-US" dirty="0" smtClean="0"/>
              <a:t>.</a:t>
            </a:r>
          </a:p>
          <a:p>
            <a:endParaRPr lang="en-US" b="1" dirty="0"/>
          </a:p>
          <a:p>
            <a:r>
              <a:rPr lang="en-US" b="1" dirty="0" smtClean="0"/>
              <a:t> </a:t>
            </a:r>
            <a:r>
              <a:rPr lang="en-US" b="1" dirty="0"/>
              <a:t>Meta-data </a:t>
            </a:r>
          </a:p>
          <a:p>
            <a:r>
              <a:rPr lang="en-US" dirty="0" smtClean="0"/>
              <a:t>– </a:t>
            </a:r>
            <a:r>
              <a:rPr lang="en-US" dirty="0"/>
              <a:t>With SFTP, users are able to access meta-data like date, time, size, permissions and other information accurately while some FTP servers, especially older ones, may have trouble getting this information correctly, while others do not provide them at all. </a:t>
            </a:r>
          </a:p>
        </p:txBody>
      </p:sp>
    </p:spTree>
    <p:extLst>
      <p:ext uri="{BB962C8B-B14F-4D97-AF65-F5344CB8AC3E}">
        <p14:creationId xmlns:p14="http://schemas.microsoft.com/office/powerpoint/2010/main" val="916279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Address Space</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792406"/>
                <a:ext cx="8915400" cy="4594746"/>
              </a:xfrm>
            </p:spPr>
            <p:txBody>
              <a:bodyPr>
                <a:normAutofit/>
              </a:bodyPr>
              <a:lstStyle/>
              <a:p>
                <a:r>
                  <a:rPr lang="en-US" dirty="0" smtClean="0"/>
                  <a:t>A </a:t>
                </a:r>
                <a:r>
                  <a:rPr lang="en-US" dirty="0"/>
                  <a:t>protocol like IPv4 that defines addresses has an address space. An </a:t>
                </a:r>
                <a:r>
                  <a:rPr lang="en-US" b="1" dirty="0"/>
                  <a:t>address space </a:t>
                </a:r>
                <a:r>
                  <a:rPr lang="en-US" dirty="0" smtClean="0"/>
                  <a:t>is the </a:t>
                </a:r>
                <a:r>
                  <a:rPr lang="en-US" dirty="0"/>
                  <a:t>total number of addresses used by the protocol. </a:t>
                </a:r>
                <a:endParaRPr lang="en-US" dirty="0" smtClean="0"/>
              </a:p>
              <a:p>
                <a:endParaRPr lang="en-US" dirty="0" smtClean="0"/>
              </a:p>
              <a:p>
                <a:r>
                  <a:rPr lang="en-US" dirty="0" smtClean="0"/>
                  <a:t>If </a:t>
                </a:r>
                <a:r>
                  <a:rPr lang="en-US" dirty="0"/>
                  <a:t>a protocol uses </a:t>
                </a:r>
                <a:r>
                  <a:rPr lang="en-US" i="1" dirty="0"/>
                  <a:t>b </a:t>
                </a:r>
                <a:r>
                  <a:rPr lang="en-US" dirty="0"/>
                  <a:t>bits to define </a:t>
                </a:r>
                <a:r>
                  <a:rPr lang="en-US" dirty="0" smtClean="0"/>
                  <a:t>an address</a:t>
                </a:r>
                <a:r>
                  <a:rPr lang="en-US" dirty="0"/>
                  <a:t>, the address space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𝑏</m:t>
                        </m:r>
                      </m:sup>
                    </m:sSup>
                  </m:oMath>
                </a14:m>
                <a:r>
                  <a:rPr lang="en-US" i="1" dirty="0" smtClean="0"/>
                  <a:t> </a:t>
                </a:r>
                <a:r>
                  <a:rPr lang="en-US" dirty="0"/>
                  <a:t>because each bit can have two different values (0 or 1</a:t>
                </a:r>
                <a:r>
                  <a:rPr lang="en-US" dirty="0" smtClean="0"/>
                  <a:t>).</a:t>
                </a:r>
              </a:p>
              <a:p>
                <a:endParaRPr lang="en-US" dirty="0"/>
              </a:p>
              <a:p>
                <a:r>
                  <a:rPr lang="en-US" dirty="0"/>
                  <a:t>IPv4 uses 32-bit addresses, which means that the address space is 232 or </a:t>
                </a:r>
                <a:r>
                  <a:rPr lang="en-US" dirty="0" smtClean="0"/>
                  <a:t>4,294,967,296(more </a:t>
                </a:r>
                <a:r>
                  <a:rPr lang="en-US" dirty="0"/>
                  <a:t>than four billion). If there were no restrictions, more than 4 billion devices </a:t>
                </a:r>
                <a:r>
                  <a:rPr lang="en-US" dirty="0" smtClean="0"/>
                  <a:t>could be </a:t>
                </a:r>
                <a:r>
                  <a:rPr lang="en-US" dirty="0"/>
                  <a:t>connected to the Internet</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792406"/>
                <a:ext cx="8915400" cy="4594746"/>
              </a:xfrm>
              <a:blipFill rotWithShape="0">
                <a:blip r:embed="rId2"/>
                <a:stretch>
                  <a:fillRect l="-479" t="-663" r="-684"/>
                </a:stretch>
              </a:blipFill>
            </p:spPr>
            <p:txBody>
              <a:bodyPr/>
              <a:lstStyle/>
              <a:p>
                <a:r>
                  <a:rPr lang="en-US">
                    <a:noFill/>
                  </a:rPr>
                  <a:t> </a:t>
                </a:r>
              </a:p>
            </p:txBody>
          </p:sp>
        </mc:Fallback>
      </mc:AlternateContent>
    </p:spTree>
    <p:extLst>
      <p:ext uri="{BB962C8B-B14F-4D97-AF65-F5344CB8AC3E}">
        <p14:creationId xmlns:p14="http://schemas.microsoft.com/office/powerpoint/2010/main" val="289532938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0211"/>
            <a:ext cx="8911687" cy="1280890"/>
          </a:xfrm>
        </p:spPr>
        <p:txBody>
          <a:bodyPr/>
          <a:lstStyle/>
          <a:p>
            <a:r>
              <a:rPr lang="en-US" dirty="0" smtClean="0"/>
              <a:t>Telnet</a:t>
            </a:r>
            <a:endParaRPr lang="en-US" dirty="0"/>
          </a:p>
        </p:txBody>
      </p:sp>
      <p:sp>
        <p:nvSpPr>
          <p:cNvPr id="3" name="Content Placeholder 2"/>
          <p:cNvSpPr>
            <a:spLocks noGrp="1"/>
          </p:cNvSpPr>
          <p:nvPr>
            <p:ph idx="1"/>
          </p:nvPr>
        </p:nvSpPr>
        <p:spPr>
          <a:xfrm>
            <a:off x="2411791" y="1067069"/>
            <a:ext cx="8915400" cy="3777622"/>
          </a:xfrm>
        </p:spPr>
        <p:txBody>
          <a:bodyPr>
            <a:normAutofit/>
          </a:bodyPr>
          <a:lstStyle/>
          <a:p>
            <a:pPr algn="just"/>
            <a:r>
              <a:rPr lang="en-US" b="1" dirty="0"/>
              <a:t>Telnet</a:t>
            </a:r>
            <a:r>
              <a:rPr lang="en-US" dirty="0"/>
              <a:t> is an application </a:t>
            </a:r>
            <a:r>
              <a:rPr lang="en-US" dirty="0" smtClean="0"/>
              <a:t>protocol</a:t>
            </a:r>
            <a:r>
              <a:rPr lang="en-US" dirty="0"/>
              <a:t> </a:t>
            </a:r>
            <a:r>
              <a:rPr lang="en-US" dirty="0" smtClean="0"/>
              <a:t>used </a:t>
            </a:r>
            <a:r>
              <a:rPr lang="en-US" dirty="0"/>
              <a:t>on the Internet or local area network to provide a bidirectional interactive text-oriented communication facility using a virtual terminal connection. </a:t>
            </a:r>
            <a:endParaRPr lang="en-US" dirty="0" smtClean="0"/>
          </a:p>
          <a:p>
            <a:pPr algn="just"/>
            <a:r>
              <a:rPr lang="en-US" dirty="0" smtClean="0"/>
              <a:t>User </a:t>
            </a:r>
            <a:r>
              <a:rPr lang="en-US" dirty="0"/>
              <a:t>data is interspersed in-band with Telnet control information in an 8-bit byte oriented data connection over the Transmission Control Protocol (TCP</a:t>
            </a:r>
            <a:r>
              <a:rPr lang="en-US" dirty="0" smtClean="0"/>
              <a:t>).</a:t>
            </a:r>
          </a:p>
          <a:p>
            <a:pPr algn="just"/>
            <a:r>
              <a:rPr lang="en-US" dirty="0"/>
              <a:t>One of the original remote logging protocols is </a:t>
            </a:r>
            <a:r>
              <a:rPr lang="en-US" b="1" dirty="0"/>
              <a:t>TELNET, </a:t>
            </a:r>
            <a:r>
              <a:rPr lang="en-US" dirty="0"/>
              <a:t>which is an </a:t>
            </a:r>
            <a:r>
              <a:rPr lang="en-US" dirty="0" smtClean="0"/>
              <a:t>abbreviation for </a:t>
            </a:r>
            <a:r>
              <a:rPr lang="en-US" i="1" dirty="0" err="1"/>
              <a:t>TErminaL</a:t>
            </a:r>
            <a:r>
              <a:rPr lang="en-US" i="1" dirty="0"/>
              <a:t> </a:t>
            </a:r>
            <a:r>
              <a:rPr lang="en-US" i="1" dirty="0" err="1"/>
              <a:t>NETwork</a:t>
            </a:r>
            <a:r>
              <a:rPr lang="en-US" i="1" dirty="0"/>
              <a:t>. </a:t>
            </a:r>
            <a:r>
              <a:rPr lang="en-US" dirty="0"/>
              <a:t>Although TELNET requires a logging name and password, </a:t>
            </a:r>
            <a:r>
              <a:rPr lang="en-US" dirty="0" smtClean="0"/>
              <a:t>it is </a:t>
            </a:r>
            <a:r>
              <a:rPr lang="en-US" dirty="0"/>
              <a:t>vulnerable to hacking because it sends all data including the password in </a:t>
            </a:r>
            <a:r>
              <a:rPr lang="en-US" dirty="0" smtClean="0"/>
              <a:t>plaintext (not </a:t>
            </a:r>
            <a:r>
              <a:rPr lang="en-US" dirty="0"/>
              <a:t>encrypted).</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703665" y="4320658"/>
            <a:ext cx="6331652" cy="2128141"/>
          </a:xfrm>
          <a:prstGeom prst="rect">
            <a:avLst/>
          </a:prstGeom>
          <a:noFill/>
          <a:ln>
            <a:noFill/>
          </a:ln>
        </p:spPr>
      </p:pic>
      <p:sp>
        <p:nvSpPr>
          <p:cNvPr id="5" name="Rectangle 4"/>
          <p:cNvSpPr/>
          <p:nvPr/>
        </p:nvSpPr>
        <p:spPr>
          <a:xfrm>
            <a:off x="5398119" y="6448799"/>
            <a:ext cx="2342244"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Telnet client and server</a:t>
            </a:r>
            <a:endParaRPr lang="en-US" dirty="0"/>
          </a:p>
        </p:txBody>
      </p:sp>
    </p:spTree>
    <p:extLst>
      <p:ext uri="{BB962C8B-B14F-4D97-AF65-F5344CB8AC3E}">
        <p14:creationId xmlns:p14="http://schemas.microsoft.com/office/powerpoint/2010/main" val="176556809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053" y="308241"/>
            <a:ext cx="8320099" cy="6192585"/>
          </a:xfrm>
          <a:prstGeom prst="rect">
            <a:avLst/>
          </a:prstGeom>
        </p:spPr>
      </p:pic>
    </p:spTree>
    <p:extLst>
      <p:ext uri="{BB962C8B-B14F-4D97-AF65-F5344CB8AC3E}">
        <p14:creationId xmlns:p14="http://schemas.microsoft.com/office/powerpoint/2010/main" val="20483611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9007" y="603240"/>
            <a:ext cx="9835489" cy="3724096"/>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en-IN" sz="1600" b="1" dirty="0">
                <a:ea typeface="Calibri" panose="020F0502020204030204" pitchFamily="34" charset="0"/>
                <a:cs typeface="Times New Roman" panose="02020603050405020304" pitchFamily="18" charset="0"/>
              </a:rPr>
              <a:t>Telnet is a connection-oriented protocol and uses TCP at the transport layer. The telnet server is connected to the well-known TCP port 23. The telnet client can be on any TCP port &gt; 1023</a:t>
            </a:r>
            <a:r>
              <a:rPr lang="en-IN" sz="1600" b="1" dirty="0" smtClean="0">
                <a:ea typeface="Calibri" panose="020F0502020204030204" pitchFamily="34" charset="0"/>
                <a:cs typeface="Times New Roman" panose="02020603050405020304" pitchFamily="18" charset="0"/>
              </a:rPr>
              <a:t>.</a:t>
            </a:r>
            <a:endParaRPr lang="en-IN" sz="1600" b="1" dirty="0">
              <a:effectLst/>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600" b="1" dirty="0"/>
              <a:t>A telnet client can emulate the behaviour of a wide range of well-known terminals. Internally the telnet client communicates with the telnet server through a canonical terminal representation called Network Virtual Terminal (NVT) as shown in </a:t>
            </a:r>
            <a:r>
              <a:rPr lang="en-IN" sz="1600" b="1" dirty="0" smtClean="0"/>
              <a:t>Figure. </a:t>
            </a:r>
            <a:endParaRPr lang="en-IN" sz="1600" b="1" dirty="0"/>
          </a:p>
          <a:p>
            <a:pPr marL="285750" indent="-285750" algn="just">
              <a:lnSpc>
                <a:spcPct val="150000"/>
              </a:lnSpc>
              <a:spcAft>
                <a:spcPts val="800"/>
              </a:spcAft>
              <a:buFont typeface="Arial" panose="020B0604020202020204" pitchFamily="34" charset="0"/>
              <a:buChar char="•"/>
            </a:pPr>
            <a:r>
              <a:rPr lang="en-IN" sz="1600" b="1" dirty="0" smtClean="0"/>
              <a:t>Thus</a:t>
            </a:r>
            <a:r>
              <a:rPr lang="en-IN" sz="1600" b="1" dirty="0"/>
              <a:t>, the local terminal device characteristics are mapped to NVT capabilities. The user’s keystrokes received by the local terminal driver are sent to the telnet client which transforms these to a universal character set of the NVT. The process is reversed at the other end.</a:t>
            </a:r>
            <a:endParaRPr lang="en-US" sz="1600" b="1" dirty="0"/>
          </a:p>
          <a:p>
            <a:pPr marL="285750" indent="-285750" algn="just">
              <a:lnSpc>
                <a:spcPct val="150000"/>
              </a:lnSpc>
              <a:spcAft>
                <a:spcPts val="800"/>
              </a:spcAft>
              <a:buFont typeface="Arial" panose="020B0604020202020204" pitchFamily="34" charset="0"/>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3802266" y="4027852"/>
            <a:ext cx="5819406" cy="2577664"/>
          </a:xfrm>
          <a:prstGeom prst="rect">
            <a:avLst/>
          </a:prstGeom>
        </p:spPr>
      </p:pic>
    </p:spTree>
    <p:extLst>
      <p:ext uri="{BB962C8B-B14F-4D97-AF65-F5344CB8AC3E}">
        <p14:creationId xmlns:p14="http://schemas.microsoft.com/office/powerpoint/2010/main" val="287675231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6893"/>
          </a:xfrm>
        </p:spPr>
        <p:txBody>
          <a:bodyPr>
            <a:normAutofit/>
          </a:bodyPr>
          <a:lstStyle/>
          <a:p>
            <a:r>
              <a:rPr lang="en-US" sz="2800" dirty="0" smtClean="0"/>
              <a:t>Email</a:t>
            </a:r>
            <a:endParaRPr lang="en-US" sz="2800" dirty="0"/>
          </a:p>
        </p:txBody>
      </p:sp>
      <p:sp>
        <p:nvSpPr>
          <p:cNvPr id="3" name="Content Placeholder 2"/>
          <p:cNvSpPr>
            <a:spLocks noGrp="1"/>
          </p:cNvSpPr>
          <p:nvPr>
            <p:ph idx="1"/>
          </p:nvPr>
        </p:nvSpPr>
        <p:spPr>
          <a:xfrm>
            <a:off x="2589212" y="1460310"/>
            <a:ext cx="8915400" cy="5076968"/>
          </a:xfrm>
        </p:spPr>
        <p:txBody>
          <a:bodyPr>
            <a:normAutofit/>
          </a:bodyPr>
          <a:lstStyle/>
          <a:p>
            <a:r>
              <a:rPr lang="en-US" b="1" dirty="0"/>
              <a:t>The electronic mail system needs two </a:t>
            </a:r>
            <a:r>
              <a:rPr lang="en-US" b="1" dirty="0" smtClean="0"/>
              <a:t>UA (User Agents) s</a:t>
            </a:r>
            <a:r>
              <a:rPr lang="en-US" b="1" dirty="0"/>
              <a:t>, two pairs of </a:t>
            </a:r>
            <a:r>
              <a:rPr lang="en-US" b="1" dirty="0" smtClean="0"/>
              <a:t>MTA (</a:t>
            </a:r>
            <a:r>
              <a:rPr lang="en-US" b="1" dirty="0"/>
              <a:t>message transfer </a:t>
            </a:r>
            <a:r>
              <a:rPr lang="en-US" b="1" dirty="0" smtClean="0"/>
              <a:t>agent)s</a:t>
            </a:r>
            <a:r>
              <a:rPr lang="en-US" b="1" dirty="0"/>
              <a:t> </a:t>
            </a:r>
            <a:r>
              <a:rPr lang="en-US" b="1" dirty="0" smtClean="0"/>
              <a:t>(client </a:t>
            </a:r>
            <a:r>
              <a:rPr lang="en-US" b="1" dirty="0"/>
              <a:t>and server), and a pair of </a:t>
            </a:r>
            <a:r>
              <a:rPr lang="en-US" b="1" dirty="0" smtClean="0"/>
              <a:t>MAA (</a:t>
            </a:r>
            <a:r>
              <a:rPr lang="en-US" b="1" dirty="0"/>
              <a:t>message access agent</a:t>
            </a:r>
            <a:r>
              <a:rPr lang="en-US" b="1" dirty="0" smtClean="0"/>
              <a:t>)s </a:t>
            </a:r>
            <a:r>
              <a:rPr lang="en-US" b="1" dirty="0"/>
              <a:t>(client and server).</a:t>
            </a:r>
            <a:endParaRPr lang="en-IN" b="1" dirty="0" smtClean="0"/>
          </a:p>
          <a:p>
            <a:r>
              <a:rPr lang="en-IN" b="1" dirty="0" smtClean="0"/>
              <a:t>Mail </a:t>
            </a:r>
            <a:r>
              <a:rPr lang="en-IN" b="1" dirty="0"/>
              <a:t>Format</a:t>
            </a:r>
            <a:endParaRPr lang="en-US" dirty="0"/>
          </a:p>
          <a:p>
            <a:pPr marL="0" indent="0">
              <a:buNone/>
            </a:pPr>
            <a:r>
              <a:rPr lang="en-IN" dirty="0"/>
              <a:t>Mail format is defined by RFC 822 with extension MIME. It consists of two parts—an envelope or header and a body. Both parts are represented in ASCII. The body is assumed to be simple text, although it may be encoded image or voice/video clip or data. </a:t>
            </a:r>
            <a:endParaRPr lang="en-IN" dirty="0" smtClean="0"/>
          </a:p>
          <a:p>
            <a:r>
              <a:rPr lang="en-IN" b="1" dirty="0"/>
              <a:t>Header</a:t>
            </a:r>
            <a:r>
              <a:rPr lang="en-IN" dirty="0"/>
              <a:t>:</a:t>
            </a:r>
            <a:r>
              <a:rPr lang="en-IN" b="1" dirty="0"/>
              <a:t> </a:t>
            </a:r>
            <a:r>
              <a:rPr lang="en-IN" dirty="0"/>
              <a:t>The header contains information necessary for transmission and delivery of the mail. It also includes the sender’s identification</a:t>
            </a:r>
            <a:r>
              <a:rPr lang="en-IN" dirty="0" smtClean="0"/>
              <a:t>.</a:t>
            </a:r>
          </a:p>
          <a:p>
            <a:r>
              <a:rPr lang="en-IN" dirty="0" smtClean="0"/>
              <a:t> </a:t>
            </a:r>
            <a:r>
              <a:rPr lang="en-IN" b="1" dirty="0" smtClean="0"/>
              <a:t>Body</a:t>
            </a:r>
            <a:r>
              <a:rPr lang="en-IN" dirty="0"/>
              <a:t>:</a:t>
            </a:r>
            <a:r>
              <a:rPr lang="en-IN" b="1" dirty="0"/>
              <a:t> </a:t>
            </a:r>
            <a:r>
              <a:rPr lang="en-IN" dirty="0"/>
              <a:t>The body of the mail is separated from the header by a blank line. It contains user’s message. RFC 822 restricts the maximum size of the body to 1000 characters. But MIME extends it further in certain cases. The body always contains character codes from ASCII. The</a:t>
            </a:r>
            <a:endParaRPr lang="en-US" dirty="0"/>
          </a:p>
        </p:txBody>
      </p:sp>
    </p:spTree>
    <p:extLst>
      <p:ext uri="{BB962C8B-B14F-4D97-AF65-F5344CB8AC3E}">
        <p14:creationId xmlns:p14="http://schemas.microsoft.com/office/powerpoint/2010/main" val="266326695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279" y="704226"/>
            <a:ext cx="8106497" cy="4964922"/>
          </a:xfrm>
          <a:prstGeom prst="rect">
            <a:avLst/>
          </a:prstGeom>
        </p:spPr>
      </p:pic>
    </p:spTree>
    <p:extLst>
      <p:ext uri="{BB962C8B-B14F-4D97-AF65-F5344CB8AC3E}">
        <p14:creationId xmlns:p14="http://schemas.microsoft.com/office/powerpoint/2010/main" val="115267507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9009" y="597437"/>
            <a:ext cx="9316872" cy="2272417"/>
          </a:xfrm>
          <a:prstGeom prst="rect">
            <a:avLst/>
          </a:prstGeom>
        </p:spPr>
        <p:txBody>
          <a:bodyPr wrap="square">
            <a:spAutoFit/>
          </a:bodyPr>
          <a:lstStyle/>
          <a:p>
            <a:pPr algn="just">
              <a:lnSpc>
                <a:spcPct val="150000"/>
              </a:lnSpc>
              <a:spcAft>
                <a:spcPts val="800"/>
              </a:spcAft>
            </a:pPr>
            <a:r>
              <a:rPr lang="en-US" b="1" i="1" dirty="0"/>
              <a:t>Message Transfer </a:t>
            </a:r>
            <a:r>
              <a:rPr lang="en-US" b="1" i="1" dirty="0" smtClean="0"/>
              <a:t>Agent: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Simple </a:t>
            </a:r>
            <a:r>
              <a:rPr lang="en-IN" b="1" dirty="0">
                <a:latin typeface="Times New Roman" panose="02020603050405020304" pitchFamily="18" charset="0"/>
                <a:ea typeface="Calibri" panose="020F0502020204030204" pitchFamily="34" charset="0"/>
                <a:cs typeface="Times New Roman" panose="02020603050405020304" pitchFamily="18" charset="0"/>
              </a:rPr>
              <a:t>Mail Transfer Protocol (SMTP)</a:t>
            </a: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t>The formal protocol that defines the MTA client and server in the Internet is called</a:t>
            </a:r>
          </a:p>
          <a:p>
            <a:pPr algn="just"/>
            <a:r>
              <a:rPr lang="pt-BR" b="1" i="1" dirty="0"/>
              <a:t>Simple Mail Transfer Protocol (SMTP</a:t>
            </a:r>
            <a:r>
              <a:rPr lang="pt-BR" b="1" i="1" dirty="0" smtClean="0"/>
              <a:t>).</a:t>
            </a:r>
          </a:p>
          <a:p>
            <a:pPr algn="just"/>
            <a:endParaRPr lang="pt-BR" b="1" i="1" dirty="0">
              <a:ea typeface="Calibri" panose="020F0502020204030204" pitchFamily="34" charset="0"/>
              <a:cs typeface="Times New Roman" panose="02020603050405020304" pitchFamily="18" charset="0"/>
            </a:endParaRPr>
          </a:p>
          <a:p>
            <a:pPr algn="just"/>
            <a:r>
              <a:rPr lang="en-IN" dirty="0" smtClean="0">
                <a:ea typeface="Calibri" panose="020F0502020204030204" pitchFamily="34" charset="0"/>
                <a:cs typeface="Times New Roman" panose="02020603050405020304" pitchFamily="18" charset="0"/>
              </a:rPr>
              <a:t>SMTP </a:t>
            </a:r>
            <a:r>
              <a:rPr lang="en-IN" dirty="0">
                <a:ea typeface="Calibri" panose="020F0502020204030204" pitchFamily="34" charset="0"/>
                <a:cs typeface="Times New Roman" panose="02020603050405020304" pitchFamily="18" charset="0"/>
              </a:rPr>
              <a:t>is based on client-server model and it uses well-known TCP port number 25 for the server </a:t>
            </a:r>
            <a:r>
              <a:rPr lang="en-IN" dirty="0" smtClean="0">
                <a:ea typeface="Calibri" panose="020F0502020204030204" pitchFamily="34" charset="0"/>
                <a:cs typeface="Times New Roman" panose="02020603050405020304" pitchFamily="18" charset="0"/>
              </a:rPr>
              <a:t>All </a:t>
            </a:r>
            <a:r>
              <a:rPr lang="en-IN" dirty="0">
                <a:ea typeface="Calibri" panose="020F0502020204030204" pitchFamily="34" charset="0"/>
                <a:cs typeface="Times New Roman" panose="02020603050405020304" pitchFamily="18" charset="0"/>
              </a:rPr>
              <a:t>the commands, responses, and messages are in ASCII format (printable characters with binary values from 33 to 126, CR and LF).</a:t>
            </a:r>
            <a:endParaRPr lang="en-US" sz="1600" dirty="0">
              <a:effectLst/>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412281" y="3098268"/>
            <a:ext cx="7232973" cy="3002281"/>
          </a:xfrm>
          <a:prstGeom prst="rect">
            <a:avLst/>
          </a:prstGeom>
          <a:noFill/>
          <a:ln>
            <a:noFill/>
          </a:ln>
        </p:spPr>
      </p:pic>
    </p:spTree>
    <p:extLst>
      <p:ext uri="{BB962C8B-B14F-4D97-AF65-F5344CB8AC3E}">
        <p14:creationId xmlns:p14="http://schemas.microsoft.com/office/powerpoint/2010/main" val="147551215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600" y="1735438"/>
            <a:ext cx="9139333" cy="3641780"/>
          </a:xfrm>
          <a:prstGeom prst="rect">
            <a:avLst/>
          </a:prstGeom>
        </p:spPr>
      </p:pic>
    </p:spTree>
    <p:extLst>
      <p:ext uri="{BB962C8B-B14F-4D97-AF65-F5344CB8AC3E}">
        <p14:creationId xmlns:p14="http://schemas.microsoft.com/office/powerpoint/2010/main" val="126349943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711" y="624110"/>
            <a:ext cx="8911687" cy="1280890"/>
          </a:xfrm>
        </p:spPr>
        <p:txBody>
          <a:bodyPr>
            <a:normAutofit/>
          </a:bodyPr>
          <a:lstStyle/>
          <a:p>
            <a:r>
              <a:rPr lang="en-US" sz="2400" dirty="0"/>
              <a:t> </a:t>
            </a:r>
            <a:r>
              <a:rPr lang="en-US" sz="2400" b="1" i="1" dirty="0"/>
              <a:t>Message Access Agent: POP and </a:t>
            </a:r>
            <a:r>
              <a:rPr lang="en-US" sz="2400" b="1" i="1" dirty="0" smtClean="0"/>
              <a:t>IMAP</a:t>
            </a:r>
            <a:endParaRPr lang="en-US" sz="2400" dirty="0"/>
          </a:p>
        </p:txBody>
      </p:sp>
      <p:sp>
        <p:nvSpPr>
          <p:cNvPr id="3" name="Content Placeholder 2"/>
          <p:cNvSpPr>
            <a:spLocks noGrp="1"/>
          </p:cNvSpPr>
          <p:nvPr>
            <p:ph idx="1"/>
          </p:nvPr>
        </p:nvSpPr>
        <p:spPr>
          <a:xfrm>
            <a:off x="1988711" y="1469270"/>
            <a:ext cx="8915400" cy="4563039"/>
          </a:xfrm>
        </p:spPr>
        <p:txBody>
          <a:bodyPr>
            <a:normAutofit lnSpcReduction="10000"/>
          </a:bodyPr>
          <a:lstStyle/>
          <a:p>
            <a:r>
              <a:rPr lang="en-US" dirty="0"/>
              <a:t>The first and second stages of mail delivery use SMTP. However, SMTP is not </a:t>
            </a:r>
            <a:r>
              <a:rPr lang="en-US" dirty="0" smtClean="0"/>
              <a:t>involved in </a:t>
            </a:r>
            <a:r>
              <a:rPr lang="en-US" dirty="0"/>
              <a:t>the third stage because SMTP is a </a:t>
            </a:r>
            <a:r>
              <a:rPr lang="en-US" i="1" dirty="0"/>
              <a:t>push </a:t>
            </a:r>
            <a:r>
              <a:rPr lang="en-US" dirty="0"/>
              <a:t>protocol; it pushes the message from the </a:t>
            </a:r>
            <a:r>
              <a:rPr lang="en-US" dirty="0" smtClean="0"/>
              <a:t>client to </a:t>
            </a:r>
            <a:r>
              <a:rPr lang="en-US" dirty="0"/>
              <a:t>the server</a:t>
            </a:r>
            <a:r>
              <a:rPr lang="en-US" dirty="0" smtClean="0"/>
              <a:t>.</a:t>
            </a:r>
          </a:p>
          <a:p>
            <a:endParaRPr lang="en-US" dirty="0"/>
          </a:p>
          <a:p>
            <a:r>
              <a:rPr lang="en-US" dirty="0" smtClean="0"/>
              <a:t> </a:t>
            </a:r>
            <a:r>
              <a:rPr lang="en-US" dirty="0"/>
              <a:t>In other words, the direction of the bulk data (messages) is from </a:t>
            </a:r>
            <a:r>
              <a:rPr lang="en-US" dirty="0" smtClean="0"/>
              <a:t>the client </a:t>
            </a:r>
            <a:r>
              <a:rPr lang="en-US" dirty="0"/>
              <a:t>to the server. On the other hand, the third stage needs a </a:t>
            </a:r>
            <a:r>
              <a:rPr lang="en-US" i="1" dirty="0"/>
              <a:t>pull </a:t>
            </a:r>
            <a:r>
              <a:rPr lang="en-US" dirty="0"/>
              <a:t>protocol; the </a:t>
            </a:r>
            <a:r>
              <a:rPr lang="en-US" dirty="0" smtClean="0"/>
              <a:t>client must </a:t>
            </a:r>
            <a:r>
              <a:rPr lang="en-US" dirty="0"/>
              <a:t>pull messages from the </a:t>
            </a:r>
            <a:r>
              <a:rPr lang="en-US" dirty="0" smtClean="0"/>
              <a:t>server</a:t>
            </a:r>
          </a:p>
          <a:p>
            <a:pPr marL="0" indent="0">
              <a:buNone/>
            </a:pPr>
            <a:endParaRPr lang="en-US" dirty="0" smtClean="0"/>
          </a:p>
          <a:p>
            <a:r>
              <a:rPr lang="en-US" b="1" dirty="0"/>
              <a:t>Post Office Protocol, version 3 (POP3) </a:t>
            </a:r>
            <a:r>
              <a:rPr lang="en-US" dirty="0"/>
              <a:t>is simple but limited in functionality. The </a:t>
            </a:r>
            <a:r>
              <a:rPr lang="en-US" dirty="0" smtClean="0"/>
              <a:t>client POP3 </a:t>
            </a:r>
            <a:r>
              <a:rPr lang="en-US" dirty="0"/>
              <a:t>software is installed on the recipient computer; the server POP3 software </a:t>
            </a:r>
            <a:r>
              <a:rPr lang="en-US" dirty="0" smtClean="0"/>
              <a:t>is installed </a:t>
            </a:r>
            <a:r>
              <a:rPr lang="en-US" dirty="0"/>
              <a:t>on the mail server</a:t>
            </a:r>
            <a:r>
              <a:rPr lang="en-US" dirty="0" smtClean="0"/>
              <a:t>.</a:t>
            </a:r>
          </a:p>
          <a:p>
            <a:endParaRPr lang="en-US" dirty="0"/>
          </a:p>
          <a:p>
            <a:r>
              <a:rPr lang="en-US" dirty="0" smtClean="0"/>
              <a:t>Another </a:t>
            </a:r>
            <a:r>
              <a:rPr lang="en-US" dirty="0"/>
              <a:t>mail access protocol is </a:t>
            </a:r>
            <a:r>
              <a:rPr lang="en-US" b="1" dirty="0"/>
              <a:t>Internet Mail Access Protocol, version 4 (IMAP4</a:t>
            </a:r>
            <a:r>
              <a:rPr lang="en-US" b="1" dirty="0" smtClean="0"/>
              <a:t>)</a:t>
            </a:r>
            <a:r>
              <a:rPr lang="en-US" b="1" i="1" dirty="0" smtClean="0"/>
              <a:t>. </a:t>
            </a:r>
            <a:r>
              <a:rPr lang="en-US" dirty="0" smtClean="0"/>
              <a:t>IMAP4 </a:t>
            </a:r>
            <a:r>
              <a:rPr lang="en-US" dirty="0"/>
              <a:t>is similar to POP3, but it has more features; IMAP4 is more powerful and </a:t>
            </a:r>
            <a:r>
              <a:rPr lang="en-US" dirty="0" smtClean="0"/>
              <a:t>more complex</a:t>
            </a:r>
            <a:endParaRPr lang="en-US" dirty="0"/>
          </a:p>
        </p:txBody>
      </p:sp>
    </p:spTree>
    <p:extLst>
      <p:ext uri="{BB962C8B-B14F-4D97-AF65-F5344CB8AC3E}">
        <p14:creationId xmlns:p14="http://schemas.microsoft.com/office/powerpoint/2010/main" val="171014326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NTP</a:t>
            </a:r>
            <a:endParaRPr lang="en-US" dirty="0"/>
          </a:p>
        </p:txBody>
      </p:sp>
      <p:sp>
        <p:nvSpPr>
          <p:cNvPr id="3" name="Content Placeholder 2"/>
          <p:cNvSpPr>
            <a:spLocks noGrp="1"/>
          </p:cNvSpPr>
          <p:nvPr>
            <p:ph idx="1"/>
          </p:nvPr>
        </p:nvSpPr>
        <p:spPr>
          <a:xfrm>
            <a:off x="2589212" y="1405719"/>
            <a:ext cx="8915400" cy="4505503"/>
          </a:xfrm>
        </p:spPr>
        <p:txBody>
          <a:bodyPr/>
          <a:lstStyle/>
          <a:p>
            <a:r>
              <a:rPr lang="en-US" dirty="0"/>
              <a:t>The </a:t>
            </a:r>
            <a:r>
              <a:rPr lang="en-US" b="1" dirty="0"/>
              <a:t>Network Time Protocol</a:t>
            </a:r>
            <a:r>
              <a:rPr lang="en-US" dirty="0"/>
              <a:t> (</a:t>
            </a:r>
            <a:r>
              <a:rPr lang="en-US" b="1" dirty="0"/>
              <a:t>NTP</a:t>
            </a:r>
            <a:r>
              <a:rPr lang="en-US" dirty="0"/>
              <a:t>) is a networking </a:t>
            </a:r>
            <a:r>
              <a:rPr lang="en-US" dirty="0" smtClean="0"/>
              <a:t>protocol</a:t>
            </a:r>
            <a:r>
              <a:rPr lang="en-US" dirty="0"/>
              <a:t> for clock synchronization between computer systems over packet-switched, </a:t>
            </a:r>
            <a:r>
              <a:rPr lang="en-US" dirty="0" smtClean="0"/>
              <a:t>variable-latency</a:t>
            </a:r>
            <a:r>
              <a:rPr lang="en-US" dirty="0"/>
              <a:t> </a:t>
            </a:r>
            <a:r>
              <a:rPr lang="en-US" dirty="0" smtClean="0"/>
              <a:t>data </a:t>
            </a:r>
            <a:r>
              <a:rPr lang="en-US" dirty="0"/>
              <a:t>networks. </a:t>
            </a:r>
            <a:endParaRPr lang="en-US" dirty="0" smtClean="0"/>
          </a:p>
          <a:p>
            <a:endParaRPr lang="en-US" dirty="0"/>
          </a:p>
          <a:p>
            <a:r>
              <a:rPr lang="en-IN" dirty="0"/>
              <a:t>The goal of NTP is to ensure that all computers on a network agree on the time, since even a small difference can create problems. For example, if there is more than 5 minutes difference on your host and the Active Directory domain controller, we will not be able to login into our AD domain.</a:t>
            </a:r>
            <a:endParaRPr lang="en-US" dirty="0"/>
          </a:p>
          <a:p>
            <a:endParaRPr lang="en-US" dirty="0"/>
          </a:p>
        </p:txBody>
      </p:sp>
      <p:pic>
        <p:nvPicPr>
          <p:cNvPr id="3074" name="Picture 2" descr="https://upload.wikimedia.org/wikipedia/commons/thumb/c/c9/Network_Time_Protocol_servers_and_clients.svg/800px-Network_Time_Protocol_servers_and_clients.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0983" y="4158014"/>
            <a:ext cx="2608665" cy="233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5817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does NTP work?</a:t>
            </a:r>
            <a:r>
              <a:rPr lang="en-US" dirty="0"/>
              <a:t/>
            </a:r>
            <a:br>
              <a:rPr lang="en-US" dirty="0"/>
            </a:br>
            <a:endParaRPr lang="en-US" dirty="0"/>
          </a:p>
        </p:txBody>
      </p:sp>
      <p:sp>
        <p:nvSpPr>
          <p:cNvPr id="3" name="Content Placeholder 2"/>
          <p:cNvSpPr>
            <a:spLocks noGrp="1"/>
          </p:cNvSpPr>
          <p:nvPr>
            <p:ph idx="1"/>
          </p:nvPr>
        </p:nvSpPr>
        <p:spPr/>
        <p:txBody>
          <a:bodyPr/>
          <a:lstStyle/>
          <a:p>
            <a:r>
              <a:rPr lang="en-IN" dirty="0" smtClean="0"/>
              <a:t>The </a:t>
            </a:r>
            <a:r>
              <a:rPr lang="en-IN" dirty="0"/>
              <a:t>NTP client initiates a time-request exchange with the NTP server</a:t>
            </a:r>
            <a:r>
              <a:rPr lang="en-IN" dirty="0" smtClean="0"/>
              <a:t>.</a:t>
            </a:r>
          </a:p>
          <a:p>
            <a:r>
              <a:rPr lang="en-IN" dirty="0" smtClean="0"/>
              <a:t> </a:t>
            </a:r>
            <a:r>
              <a:rPr lang="en-IN" dirty="0"/>
              <a:t>As a result of this exchange, the client is able to calculate the link delay and its local offset, and adjust its local clock to match the clock at the server's computer. </a:t>
            </a:r>
            <a:endParaRPr lang="en-IN" dirty="0" smtClean="0"/>
          </a:p>
          <a:p>
            <a:r>
              <a:rPr lang="en-IN" dirty="0" smtClean="0"/>
              <a:t>As </a:t>
            </a:r>
            <a:r>
              <a:rPr lang="en-IN" dirty="0"/>
              <a:t>a rule, six exchanges over a period of about five to 10 minutes are required to initially set the clock.</a:t>
            </a:r>
            <a:endParaRPr lang="en-US" dirty="0"/>
          </a:p>
          <a:p>
            <a:r>
              <a:rPr lang="en-IN" dirty="0"/>
              <a:t>Once synchronized, the client updates the clock about once every 10 minutes, usually requiring only a single message exchange. </a:t>
            </a:r>
            <a:endParaRPr lang="en-IN" dirty="0" smtClean="0"/>
          </a:p>
          <a:p>
            <a:r>
              <a:rPr lang="en-IN" dirty="0" smtClean="0"/>
              <a:t>In </a:t>
            </a:r>
            <a:r>
              <a:rPr lang="en-IN" dirty="0"/>
              <a:t>addition to client-server synchronization. This transaction occurs via the User Datagram Protocol on port 123. NTP also supports broadcast synchronization of peer computer clocks.</a:t>
            </a:r>
            <a:endParaRPr lang="en-US" dirty="0"/>
          </a:p>
          <a:p>
            <a:endParaRPr lang="en-US" dirty="0"/>
          </a:p>
        </p:txBody>
      </p:sp>
    </p:spTree>
    <p:extLst>
      <p:ext uri="{BB962C8B-B14F-4D97-AF65-F5344CB8AC3E}">
        <p14:creationId xmlns:p14="http://schemas.microsoft.com/office/powerpoint/2010/main" val="499901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06824" y="1405890"/>
            <a:ext cx="8915400" cy="3777622"/>
          </a:xfrm>
        </p:spPr>
        <p:txBody>
          <a:bodyPr/>
          <a:lstStyle/>
          <a:p>
            <a:r>
              <a:rPr lang="en-US" b="1" i="1" dirty="0" smtClean="0"/>
              <a:t>Address Notation</a:t>
            </a:r>
            <a:endParaRPr lang="en-US" b="1" i="1" dirty="0"/>
          </a:p>
          <a:p>
            <a:pPr marL="0" indent="0">
              <a:buNone/>
            </a:pPr>
            <a:r>
              <a:rPr lang="en-US" dirty="0"/>
              <a:t>There are three common notations to show an IPv4 address: binary notation (base 2),dotted-decimal notation (base 256), and hexadecimal notation (base 16). In </a:t>
            </a:r>
            <a:r>
              <a:rPr lang="en-US" i="1" dirty="0"/>
              <a:t>binary notation, </a:t>
            </a:r>
            <a:r>
              <a:rPr lang="en-US" dirty="0"/>
              <a:t>an IPv4 address is displayed as 32 bits. To make the address more readable, </a:t>
            </a:r>
            <a:r>
              <a:rPr lang="en-US" dirty="0" err="1"/>
              <a:t>oneor</a:t>
            </a:r>
            <a:r>
              <a:rPr lang="en-US" dirty="0"/>
              <a:t> more spaces are usually inserted between each octet (8 bits).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80453" y="3722234"/>
            <a:ext cx="4822603" cy="2243057"/>
          </a:xfrm>
          <a:prstGeom prst="rect">
            <a:avLst/>
          </a:prstGeom>
          <a:noFill/>
          <a:ln>
            <a:noFill/>
          </a:ln>
        </p:spPr>
      </p:pic>
    </p:spTree>
    <p:extLst>
      <p:ext uri="{BB962C8B-B14F-4D97-AF65-F5344CB8AC3E}">
        <p14:creationId xmlns:p14="http://schemas.microsoft.com/office/powerpoint/2010/main" val="386909143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2125" y="2292824"/>
            <a:ext cx="2888932" cy="2308324"/>
          </a:xfrm>
          <a:prstGeom prst="rect">
            <a:avLst/>
          </a:prstGeom>
          <a:noFill/>
        </p:spPr>
        <p:txBody>
          <a:bodyPr wrap="none" rtlCol="0">
            <a:spAutoFit/>
          </a:bodyPr>
          <a:lstStyle/>
          <a:p>
            <a:r>
              <a:rPr lang="en-US" sz="3600" b="1" dirty="0" smtClean="0"/>
              <a:t>Thank you!!!</a:t>
            </a:r>
          </a:p>
          <a:p>
            <a:endParaRPr lang="en-US" sz="3600" b="1" dirty="0"/>
          </a:p>
          <a:p>
            <a:endParaRPr lang="en-US" sz="3600" b="1" dirty="0" smtClean="0"/>
          </a:p>
          <a:p>
            <a:r>
              <a:rPr lang="en-US" sz="3600" b="1" dirty="0" smtClean="0"/>
              <a:t>Questions??</a:t>
            </a:r>
            <a:endParaRPr lang="en-US" sz="3600" b="1" dirty="0"/>
          </a:p>
        </p:txBody>
      </p:sp>
    </p:spTree>
    <p:extLst>
      <p:ext uri="{BB962C8B-B14F-4D97-AF65-F5344CB8AC3E}">
        <p14:creationId xmlns:p14="http://schemas.microsoft.com/office/powerpoint/2010/main" val="4109405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t>Hierarchy in Addressing</a:t>
            </a:r>
            <a:r>
              <a:rPr lang="en-IN" sz="2400" dirty="0"/>
              <a:t>:</a:t>
            </a:r>
            <a:endParaRPr lang="en-US" sz="2400" dirty="0"/>
          </a:p>
        </p:txBody>
      </p:sp>
      <p:sp>
        <p:nvSpPr>
          <p:cNvPr id="3" name="Content Placeholder 2"/>
          <p:cNvSpPr>
            <a:spLocks noGrp="1"/>
          </p:cNvSpPr>
          <p:nvPr>
            <p:ph idx="1"/>
          </p:nvPr>
        </p:nvSpPr>
        <p:spPr>
          <a:xfrm>
            <a:off x="2316258" y="1137313"/>
            <a:ext cx="8915400" cy="3777622"/>
          </a:xfrm>
        </p:spPr>
        <p:txBody>
          <a:bodyPr/>
          <a:lstStyle/>
          <a:p>
            <a:pPr lvl="0" algn="just"/>
            <a:r>
              <a:rPr lang="en-IN" dirty="0" smtClean="0"/>
              <a:t>In </a:t>
            </a:r>
            <a:r>
              <a:rPr lang="en-IN" dirty="0"/>
              <a:t>any communication network that involves delivery, such as a telephone network or a postal network, the addressing system is hierarchical. </a:t>
            </a:r>
            <a:endParaRPr lang="en-IN" dirty="0" smtClean="0"/>
          </a:p>
          <a:p>
            <a:pPr lvl="0" algn="just"/>
            <a:r>
              <a:rPr lang="en-IN" dirty="0" smtClean="0"/>
              <a:t>In </a:t>
            </a:r>
            <a:r>
              <a:rPr lang="en-IN" dirty="0"/>
              <a:t>a postal network, the postal address (mailing address) includes the country, state, city, street, house number, and the name of the mail recipient. Similarly, a telephone number is divided into the country code, area code, local exchange, and the connection. </a:t>
            </a:r>
            <a:endParaRPr lang="en-US" dirty="0"/>
          </a:p>
          <a:p>
            <a:pPr algn="just"/>
            <a:r>
              <a:rPr lang="en-IN" b="1" dirty="0"/>
              <a:t>A 32-bit IPv4 address is also hierarchical, but divided only into two parts</a:t>
            </a:r>
            <a:r>
              <a:rPr lang="en-IN" dirty="0"/>
              <a:t>. The first part of the address, called the prefix, defines the network; the second part of the address, called the suffix, defines the node (connection of a device to the Internet). </a:t>
            </a:r>
            <a:r>
              <a:rPr lang="en-IN" dirty="0" smtClean="0"/>
              <a:t>The </a:t>
            </a:r>
            <a:r>
              <a:rPr lang="en-IN" dirty="0"/>
              <a:t>prefix length is n bits and the suffix length is (32 − n) bits.</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852694" y="4325487"/>
            <a:ext cx="4693920" cy="2628900"/>
          </a:xfrm>
          <a:prstGeom prst="rect">
            <a:avLst/>
          </a:prstGeom>
          <a:noFill/>
          <a:ln>
            <a:noFill/>
          </a:ln>
        </p:spPr>
      </p:pic>
    </p:spTree>
    <p:extLst>
      <p:ext uri="{BB962C8B-B14F-4D97-AF65-F5344CB8AC3E}">
        <p14:creationId xmlns:p14="http://schemas.microsoft.com/office/powerpoint/2010/main" val="3375253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address types</a:t>
            </a:r>
            <a:endParaRPr lang="en-US" dirty="0"/>
          </a:p>
        </p:txBody>
      </p:sp>
      <p:sp>
        <p:nvSpPr>
          <p:cNvPr id="3" name="Content Placeholder 2"/>
          <p:cNvSpPr>
            <a:spLocks noGrp="1"/>
          </p:cNvSpPr>
          <p:nvPr>
            <p:ph idx="1"/>
          </p:nvPr>
        </p:nvSpPr>
        <p:spPr/>
        <p:txBody>
          <a:bodyPr/>
          <a:lstStyle/>
          <a:p>
            <a:r>
              <a:rPr lang="en-US" dirty="0"/>
              <a:t>A prefix can be </a:t>
            </a:r>
            <a:r>
              <a:rPr lang="en-US" dirty="0">
                <a:solidFill>
                  <a:srgbClr val="FF0000"/>
                </a:solidFill>
              </a:rPr>
              <a:t>fixed length or variable length</a:t>
            </a:r>
            <a:r>
              <a:rPr lang="en-US" dirty="0"/>
              <a:t>. </a:t>
            </a:r>
            <a:endParaRPr lang="en-US" dirty="0" smtClean="0"/>
          </a:p>
          <a:p>
            <a:endParaRPr lang="en-US" dirty="0" smtClean="0"/>
          </a:p>
          <a:p>
            <a:r>
              <a:rPr lang="en-US" dirty="0" smtClean="0"/>
              <a:t>The </a:t>
            </a:r>
            <a:r>
              <a:rPr lang="en-US" dirty="0"/>
              <a:t>network identifier in the </a:t>
            </a:r>
            <a:r>
              <a:rPr lang="en-US" dirty="0" smtClean="0"/>
              <a:t>IPv4 was </a:t>
            </a:r>
            <a:r>
              <a:rPr lang="en-US" dirty="0"/>
              <a:t>first designed as a fixed-length prefix. This scheme, which is now obsolete, </a:t>
            </a:r>
            <a:r>
              <a:rPr lang="en-US" dirty="0" smtClean="0"/>
              <a:t>is referred </a:t>
            </a:r>
            <a:r>
              <a:rPr lang="en-US" dirty="0"/>
              <a:t>to as </a:t>
            </a:r>
            <a:r>
              <a:rPr lang="en-US" dirty="0" err="1">
                <a:solidFill>
                  <a:srgbClr val="FF0000"/>
                </a:solidFill>
              </a:rPr>
              <a:t>classful</a:t>
            </a:r>
            <a:r>
              <a:rPr lang="en-US" dirty="0">
                <a:solidFill>
                  <a:srgbClr val="FF0000"/>
                </a:solidFill>
              </a:rPr>
              <a:t> addressing. </a:t>
            </a:r>
            <a:endParaRPr lang="en-US" dirty="0" smtClean="0">
              <a:solidFill>
                <a:srgbClr val="FF0000"/>
              </a:solidFill>
            </a:endParaRPr>
          </a:p>
          <a:p>
            <a:endParaRPr lang="en-US" dirty="0" smtClean="0">
              <a:solidFill>
                <a:srgbClr val="FF0000"/>
              </a:solidFill>
            </a:endParaRPr>
          </a:p>
          <a:p>
            <a:r>
              <a:rPr lang="en-US" dirty="0" smtClean="0"/>
              <a:t>The </a:t>
            </a:r>
            <a:r>
              <a:rPr lang="en-US" dirty="0"/>
              <a:t>new scheme, which is referred to as </a:t>
            </a:r>
            <a:r>
              <a:rPr lang="en-US" dirty="0" smtClean="0">
                <a:solidFill>
                  <a:srgbClr val="FF0000"/>
                </a:solidFill>
              </a:rPr>
              <a:t>classless addressing</a:t>
            </a:r>
            <a:r>
              <a:rPr lang="en-US" dirty="0"/>
              <a:t>, uses a variable-length network prefix. </a:t>
            </a:r>
          </a:p>
        </p:txBody>
      </p:sp>
    </p:spTree>
    <p:extLst>
      <p:ext uri="{BB962C8B-B14F-4D97-AF65-F5344CB8AC3E}">
        <p14:creationId xmlns:p14="http://schemas.microsoft.com/office/powerpoint/2010/main" val="3578309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IPv4 address Classes </a:t>
            </a:r>
            <a:endParaRPr lang="en-US" dirty="0"/>
          </a:p>
        </p:txBody>
      </p:sp>
      <p:sp>
        <p:nvSpPr>
          <p:cNvPr id="3" name="Content Placeholder 2"/>
          <p:cNvSpPr>
            <a:spLocks noGrp="1"/>
          </p:cNvSpPr>
          <p:nvPr>
            <p:ph idx="1"/>
          </p:nvPr>
        </p:nvSpPr>
        <p:spPr>
          <a:xfrm>
            <a:off x="2589212" y="1460310"/>
            <a:ext cx="8915400" cy="4450912"/>
          </a:xfrm>
        </p:spPr>
        <p:txBody>
          <a:bodyPr/>
          <a:lstStyle/>
          <a:p>
            <a:r>
              <a:rPr lang="en-IN" b="1" dirty="0" err="1" smtClean="0"/>
              <a:t>Classful</a:t>
            </a:r>
            <a:r>
              <a:rPr lang="en-IN" b="1" dirty="0" smtClean="0"/>
              <a:t> Addressing</a:t>
            </a:r>
            <a:endParaRPr lang="en-US" dirty="0"/>
          </a:p>
          <a:p>
            <a:pPr marL="0" indent="0" algn="just">
              <a:buNone/>
            </a:pPr>
            <a:r>
              <a:rPr lang="en-IN" dirty="0" smtClean="0"/>
              <a:t>IPv4 </a:t>
            </a:r>
            <a:r>
              <a:rPr lang="en-IN" dirty="0"/>
              <a:t>address was designed with a fixed-length </a:t>
            </a:r>
            <a:r>
              <a:rPr lang="en-IN" dirty="0" smtClean="0"/>
              <a:t>prefix firstly, </a:t>
            </a:r>
            <a:r>
              <a:rPr lang="en-IN" dirty="0"/>
              <a:t>but to accommodate both small and large networks, three fixed-length prefixes were designed instead of one (n = 8, n = 16, and n = 24). The whole address space was divided into five classes (class A, B, C, D, and E)</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162418" y="3288559"/>
            <a:ext cx="7714848" cy="3281441"/>
          </a:xfrm>
          <a:prstGeom prst="rect">
            <a:avLst/>
          </a:prstGeom>
          <a:noFill/>
          <a:ln>
            <a:noFill/>
          </a:ln>
        </p:spPr>
      </p:pic>
    </p:spTree>
    <p:extLst>
      <p:ext uri="{BB962C8B-B14F-4D97-AF65-F5344CB8AC3E}">
        <p14:creationId xmlns:p14="http://schemas.microsoft.com/office/powerpoint/2010/main" val="3153145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6052" y="292899"/>
            <a:ext cx="10176681" cy="6719788"/>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q"/>
            </a:pPr>
            <a:r>
              <a:rPr lang="en-IN" sz="1600" b="1" dirty="0"/>
              <a:t>In </a:t>
            </a:r>
            <a:r>
              <a:rPr lang="en-IN" sz="1600" b="1" dirty="0">
                <a:solidFill>
                  <a:srgbClr val="FF0000"/>
                </a:solidFill>
              </a:rPr>
              <a:t>class A</a:t>
            </a:r>
            <a:r>
              <a:rPr lang="en-IN" sz="1600" b="1" dirty="0"/>
              <a:t>, the network length is 8 bits, but since the first bit, which is 0, defines the class, we can have only seven bits as the network identifier. This means there are only 27 = 128 networks in the world that can have a class A address. </a:t>
            </a:r>
            <a:endParaRPr lang="en-IN" sz="1600" b="1" dirty="0" smtClean="0"/>
          </a:p>
          <a:p>
            <a:pPr marL="285750" indent="-285750" algn="just">
              <a:lnSpc>
                <a:spcPct val="150000"/>
              </a:lnSpc>
              <a:spcAft>
                <a:spcPts val="800"/>
              </a:spcAft>
              <a:buFont typeface="Wingdings" panose="05000000000000000000" pitchFamily="2" charset="2"/>
              <a:buChar char="q"/>
            </a:pPr>
            <a:endParaRPr lang="en-US" sz="1600" b="1" dirty="0"/>
          </a:p>
          <a:p>
            <a:pPr marL="285750" indent="-285750" algn="just">
              <a:lnSpc>
                <a:spcPct val="150000"/>
              </a:lnSpc>
              <a:spcAft>
                <a:spcPts val="800"/>
              </a:spcAft>
              <a:buFont typeface="Wingdings" panose="05000000000000000000" pitchFamily="2" charset="2"/>
              <a:buChar char="q"/>
            </a:pPr>
            <a:r>
              <a:rPr lang="en-IN" sz="1600" b="1" dirty="0" smtClean="0"/>
              <a:t>In </a:t>
            </a:r>
            <a:r>
              <a:rPr lang="en-IN" sz="1600" b="1" dirty="0">
                <a:solidFill>
                  <a:srgbClr val="FF0000"/>
                </a:solidFill>
              </a:rPr>
              <a:t>class B</a:t>
            </a:r>
            <a:r>
              <a:rPr lang="en-IN" sz="1600" b="1" dirty="0"/>
              <a:t>, the network length is 16 bits, but since the first two bits, which are (10)2, define the class, we can have only 14 bits as the network identifier. This means there are only 214 = 16,384 networks in the world that can have a class B address. </a:t>
            </a:r>
            <a:endParaRPr lang="en-IN" sz="1600" b="1" dirty="0" smtClean="0"/>
          </a:p>
          <a:p>
            <a:pPr marL="285750" indent="-285750" algn="just">
              <a:lnSpc>
                <a:spcPct val="150000"/>
              </a:lnSpc>
              <a:spcAft>
                <a:spcPts val="800"/>
              </a:spcAft>
              <a:buFont typeface="Wingdings" panose="05000000000000000000" pitchFamily="2" charset="2"/>
              <a:buChar char="q"/>
            </a:pPr>
            <a:endParaRPr lang="en-US" sz="1600" b="1" dirty="0"/>
          </a:p>
          <a:p>
            <a:pPr marL="285750" indent="-285750" algn="just">
              <a:lnSpc>
                <a:spcPct val="150000"/>
              </a:lnSpc>
              <a:spcAft>
                <a:spcPts val="800"/>
              </a:spcAft>
              <a:buFont typeface="Wingdings" panose="05000000000000000000" pitchFamily="2" charset="2"/>
              <a:buChar char="q"/>
            </a:pPr>
            <a:r>
              <a:rPr lang="en-IN" sz="1600" b="1" dirty="0" smtClean="0"/>
              <a:t>All </a:t>
            </a:r>
            <a:r>
              <a:rPr lang="en-IN" sz="1600" b="1" dirty="0"/>
              <a:t>addresses that start with (110)2 belong to </a:t>
            </a:r>
            <a:r>
              <a:rPr lang="en-IN" sz="1600" b="1" dirty="0">
                <a:solidFill>
                  <a:srgbClr val="FF0000"/>
                </a:solidFill>
              </a:rPr>
              <a:t>class C</a:t>
            </a:r>
            <a:r>
              <a:rPr lang="en-IN" sz="1600" b="1" dirty="0"/>
              <a:t>. In class C, the network length is 24 bits, but since three bits define the class, we can have only 21 bits as the network identifier. This means there are 221 = 2,097,152 networks in the world that can have a class C address. </a:t>
            </a:r>
            <a:endParaRPr lang="en-IN" sz="1600" b="1" dirty="0" smtClean="0"/>
          </a:p>
          <a:p>
            <a:pPr marL="285750" indent="-285750" algn="just">
              <a:lnSpc>
                <a:spcPct val="150000"/>
              </a:lnSpc>
              <a:spcAft>
                <a:spcPts val="800"/>
              </a:spcAft>
              <a:buFont typeface="Wingdings" panose="05000000000000000000" pitchFamily="2" charset="2"/>
              <a:buChar char="q"/>
            </a:pPr>
            <a:endParaRPr lang="en-IN" sz="1600" b="1" dirty="0" smtClean="0"/>
          </a:p>
          <a:p>
            <a:pPr marL="285750" indent="-285750" algn="just">
              <a:lnSpc>
                <a:spcPct val="150000"/>
              </a:lnSpc>
              <a:spcAft>
                <a:spcPts val="800"/>
              </a:spcAft>
              <a:buFont typeface="Wingdings" panose="05000000000000000000" pitchFamily="2" charset="2"/>
              <a:buChar char="q"/>
            </a:pPr>
            <a:r>
              <a:rPr lang="en-IN" sz="1600" b="1" dirty="0" smtClean="0">
                <a:solidFill>
                  <a:srgbClr val="FF0000"/>
                </a:solidFill>
              </a:rPr>
              <a:t>Class </a:t>
            </a:r>
            <a:r>
              <a:rPr lang="en-IN" sz="1600" b="1" dirty="0">
                <a:solidFill>
                  <a:srgbClr val="FF0000"/>
                </a:solidFill>
              </a:rPr>
              <a:t>D</a:t>
            </a:r>
            <a:r>
              <a:rPr lang="en-IN" sz="1600" b="1" dirty="0"/>
              <a:t> is not divided into prefix and suffix. It is used for multicast addresses. All addresses that start with 1111 in binary belong to class E. As in Class D, Class E is not divided into prefix and suffix and is used as reserve. </a:t>
            </a:r>
            <a:endParaRPr lang="en-US" sz="1600" b="1" dirty="0"/>
          </a:p>
          <a:p>
            <a:pPr algn="just">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8747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0769" y="491025"/>
            <a:ext cx="9712657" cy="6186309"/>
          </a:xfrm>
          <a:prstGeom prst="rect">
            <a:avLst/>
          </a:prstGeom>
        </p:spPr>
        <p:txBody>
          <a:bodyPr wrap="square">
            <a:spAutoFit/>
          </a:bodyPr>
          <a:lstStyle/>
          <a:p>
            <a:pPr algn="just"/>
            <a:r>
              <a:rPr lang="en-IN" b="1" dirty="0" smtClean="0">
                <a:latin typeface="+mj-lt"/>
                <a:ea typeface="Calibri" panose="020F0502020204030204" pitchFamily="34" charset="0"/>
              </a:rPr>
              <a:t>Disadvantages of </a:t>
            </a:r>
            <a:r>
              <a:rPr lang="en-IN" b="1" dirty="0" err="1">
                <a:latin typeface="+mj-lt"/>
              </a:rPr>
              <a:t>Classful</a:t>
            </a:r>
            <a:r>
              <a:rPr lang="en-IN" b="1" dirty="0">
                <a:latin typeface="+mj-lt"/>
              </a:rPr>
              <a:t> Addressing</a:t>
            </a:r>
            <a:r>
              <a:rPr lang="en-IN" b="1" dirty="0" smtClean="0">
                <a:latin typeface="+mj-lt"/>
                <a:ea typeface="Calibri" panose="020F0502020204030204" pitchFamily="34" charset="0"/>
              </a:rPr>
              <a:t> </a:t>
            </a:r>
          </a:p>
          <a:p>
            <a:pPr algn="just"/>
            <a:endParaRPr lang="en-IN" b="1" dirty="0">
              <a:latin typeface="+mj-lt"/>
              <a:ea typeface="Calibri" panose="020F0502020204030204" pitchFamily="34" charset="0"/>
            </a:endParaRPr>
          </a:p>
          <a:p>
            <a:pPr marL="285750" indent="-285750" algn="just">
              <a:buFont typeface="Wingdings" panose="05000000000000000000" pitchFamily="2" charset="2"/>
              <a:buChar char="q"/>
            </a:pPr>
            <a:r>
              <a:rPr lang="en-IN" b="1" dirty="0" smtClean="0">
                <a:latin typeface="+mj-lt"/>
                <a:ea typeface="Calibri" panose="020F0502020204030204" pitchFamily="34" charset="0"/>
              </a:rPr>
              <a:t>Address </a:t>
            </a:r>
            <a:r>
              <a:rPr lang="en-IN" b="1" dirty="0">
                <a:latin typeface="+mj-lt"/>
                <a:ea typeface="Calibri" panose="020F0502020204030204" pitchFamily="34" charset="0"/>
              </a:rPr>
              <a:t>Depletion</a:t>
            </a:r>
            <a:r>
              <a:rPr lang="en-IN" dirty="0">
                <a:latin typeface="+mj-lt"/>
                <a:ea typeface="Calibri" panose="020F0502020204030204" pitchFamily="34" charset="0"/>
              </a:rPr>
              <a:t>: The reason that </a:t>
            </a:r>
            <a:r>
              <a:rPr lang="en-IN" dirty="0" err="1">
                <a:latin typeface="+mj-lt"/>
                <a:ea typeface="Calibri" panose="020F0502020204030204" pitchFamily="34" charset="0"/>
              </a:rPr>
              <a:t>classful</a:t>
            </a:r>
            <a:r>
              <a:rPr lang="en-IN" dirty="0">
                <a:latin typeface="+mj-lt"/>
                <a:ea typeface="Calibri" panose="020F0502020204030204" pitchFamily="34" charset="0"/>
              </a:rPr>
              <a:t> addressing has become obsolete is address depletion. Since the addresses were not distributed properly, the Internet was faced with the problem of the addresses being rapidly used up, resulting in no more addresses available for organizations and individuals that needed to be connected to the Internet. </a:t>
            </a:r>
            <a:endParaRPr lang="en-IN" dirty="0" smtClean="0">
              <a:latin typeface="+mj-lt"/>
              <a:ea typeface="Calibri" panose="020F0502020204030204" pitchFamily="34" charset="0"/>
            </a:endParaRPr>
          </a:p>
          <a:p>
            <a:pPr marL="285750" indent="-285750" algn="just">
              <a:buFont typeface="Wingdings" panose="05000000000000000000" pitchFamily="2" charset="2"/>
              <a:buChar char="q"/>
            </a:pPr>
            <a:endParaRPr lang="en-IN" dirty="0">
              <a:latin typeface="+mj-lt"/>
              <a:ea typeface="Calibri" panose="020F0502020204030204" pitchFamily="34" charset="0"/>
            </a:endParaRPr>
          </a:p>
          <a:p>
            <a:pPr marL="285750" indent="-285750" algn="just">
              <a:buFont typeface="Wingdings" panose="05000000000000000000" pitchFamily="2" charset="2"/>
              <a:buChar char="q"/>
            </a:pPr>
            <a:r>
              <a:rPr lang="en-IN" b="1" dirty="0" err="1" smtClean="0">
                <a:latin typeface="+mj-lt"/>
              </a:rPr>
              <a:t>Subnetting</a:t>
            </a:r>
            <a:r>
              <a:rPr lang="en-IN" b="1" dirty="0" smtClean="0">
                <a:latin typeface="+mj-lt"/>
              </a:rPr>
              <a:t> </a:t>
            </a:r>
            <a:r>
              <a:rPr lang="en-IN" b="1" dirty="0">
                <a:latin typeface="+mj-lt"/>
              </a:rPr>
              <a:t>and </a:t>
            </a:r>
            <a:r>
              <a:rPr lang="en-IN" b="1" dirty="0" err="1">
                <a:latin typeface="+mj-lt"/>
              </a:rPr>
              <a:t>Supernetting</a:t>
            </a:r>
            <a:r>
              <a:rPr lang="en-IN" dirty="0">
                <a:latin typeface="+mj-lt"/>
              </a:rPr>
              <a:t>: To alleviate address depletion, two strategies were proposed and, to some extent, implemented: </a:t>
            </a:r>
            <a:r>
              <a:rPr lang="en-IN" dirty="0" err="1">
                <a:latin typeface="+mj-lt"/>
              </a:rPr>
              <a:t>subnetting</a:t>
            </a:r>
            <a:r>
              <a:rPr lang="en-IN" dirty="0">
                <a:latin typeface="+mj-lt"/>
              </a:rPr>
              <a:t> and </a:t>
            </a:r>
            <a:r>
              <a:rPr lang="en-IN" dirty="0" err="1">
                <a:latin typeface="+mj-lt"/>
              </a:rPr>
              <a:t>supernetting</a:t>
            </a:r>
            <a:r>
              <a:rPr lang="en-IN" dirty="0">
                <a:latin typeface="+mj-lt"/>
              </a:rPr>
              <a:t>. In </a:t>
            </a:r>
            <a:r>
              <a:rPr lang="en-IN" dirty="0" err="1">
                <a:latin typeface="+mj-lt"/>
              </a:rPr>
              <a:t>subnetting</a:t>
            </a:r>
            <a:r>
              <a:rPr lang="en-IN" dirty="0">
                <a:latin typeface="+mj-lt"/>
              </a:rPr>
              <a:t>, a class A or class B block is divided into several subnets. Each subnet has a larger prefix length than the original network</a:t>
            </a:r>
            <a:r>
              <a:rPr lang="en-IN" dirty="0" smtClean="0">
                <a:latin typeface="+mj-lt"/>
              </a:rPr>
              <a:t>.</a:t>
            </a:r>
          </a:p>
          <a:p>
            <a:pPr marL="285750" indent="-285750" algn="just">
              <a:buFont typeface="Wingdings" panose="05000000000000000000" pitchFamily="2" charset="2"/>
              <a:buChar char="q"/>
            </a:pPr>
            <a:endParaRPr lang="en-IN" dirty="0" smtClean="0">
              <a:latin typeface="+mj-lt"/>
            </a:endParaRPr>
          </a:p>
          <a:p>
            <a:pPr algn="just"/>
            <a:endParaRPr lang="en-IN" dirty="0">
              <a:latin typeface="+mj-lt"/>
            </a:endParaRPr>
          </a:p>
          <a:p>
            <a:pPr lvl="0" algn="just"/>
            <a:r>
              <a:rPr lang="en-IN" b="1" dirty="0">
                <a:latin typeface="+mj-lt"/>
              </a:rPr>
              <a:t>Advantage of </a:t>
            </a:r>
            <a:r>
              <a:rPr lang="en-IN" b="1" dirty="0" err="1">
                <a:latin typeface="+mj-lt"/>
              </a:rPr>
              <a:t>Classful</a:t>
            </a:r>
            <a:r>
              <a:rPr lang="en-IN" b="1" dirty="0">
                <a:latin typeface="+mj-lt"/>
              </a:rPr>
              <a:t> Addressing</a:t>
            </a:r>
            <a:r>
              <a:rPr lang="en-IN" dirty="0">
                <a:latin typeface="+mj-lt"/>
              </a:rPr>
              <a:t>: </a:t>
            </a:r>
            <a:endParaRPr lang="en-IN" dirty="0" smtClean="0">
              <a:latin typeface="+mj-lt"/>
            </a:endParaRPr>
          </a:p>
          <a:p>
            <a:pPr lvl="0" algn="just"/>
            <a:endParaRPr lang="en-IN" dirty="0">
              <a:latin typeface="+mj-lt"/>
            </a:endParaRPr>
          </a:p>
          <a:p>
            <a:pPr lvl="0" algn="just"/>
            <a:r>
              <a:rPr lang="en-IN" dirty="0" smtClean="0">
                <a:latin typeface="+mj-lt"/>
              </a:rPr>
              <a:t>Although </a:t>
            </a:r>
            <a:r>
              <a:rPr lang="en-IN" dirty="0" err="1">
                <a:latin typeface="+mj-lt"/>
              </a:rPr>
              <a:t>classful</a:t>
            </a:r>
            <a:r>
              <a:rPr lang="en-IN" dirty="0">
                <a:latin typeface="+mj-lt"/>
              </a:rPr>
              <a:t> addressing had several problems and became obsolete, it had one advantage: Given an address, we can easily find the class of the address and, since the prefix length for each class is fixed, we can find the prefix length immediately. In other words, the prefix length in </a:t>
            </a:r>
            <a:r>
              <a:rPr lang="en-IN" dirty="0" err="1">
                <a:latin typeface="+mj-lt"/>
              </a:rPr>
              <a:t>classful</a:t>
            </a:r>
            <a:r>
              <a:rPr lang="en-IN" dirty="0">
                <a:latin typeface="+mj-lt"/>
              </a:rPr>
              <a:t> addressing is inherent in the address; no extra information is needed to extract the prefix and the suffix.</a:t>
            </a:r>
            <a:endParaRPr lang="en-US" dirty="0">
              <a:latin typeface="+mj-lt"/>
            </a:endParaRPr>
          </a:p>
          <a:p>
            <a:endParaRPr lang="en-US" dirty="0"/>
          </a:p>
        </p:txBody>
      </p:sp>
    </p:spTree>
    <p:extLst>
      <p:ext uri="{BB962C8B-B14F-4D97-AF65-F5344CB8AC3E}">
        <p14:creationId xmlns:p14="http://schemas.microsoft.com/office/powerpoint/2010/main" val="6584011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06824" y="864358"/>
            <a:ext cx="8915400" cy="3777622"/>
          </a:xfrm>
        </p:spPr>
        <p:txBody>
          <a:bodyPr/>
          <a:lstStyle/>
          <a:p>
            <a:r>
              <a:rPr lang="en-IN" b="1" dirty="0" smtClean="0"/>
              <a:t>Classless </a:t>
            </a:r>
            <a:r>
              <a:rPr lang="en-IN" b="1" dirty="0"/>
              <a:t>addressing </a:t>
            </a:r>
            <a:endParaRPr lang="en-IN" b="1" dirty="0" smtClean="0"/>
          </a:p>
          <a:p>
            <a:pPr marL="0" indent="0" algn="just">
              <a:buNone/>
            </a:pPr>
            <a:r>
              <a:rPr lang="en-IN" dirty="0" smtClean="0"/>
              <a:t>In </a:t>
            </a:r>
            <a:r>
              <a:rPr lang="en-IN" dirty="0"/>
              <a:t>classless addressing, the whole address space is divided into variable length blocks. The prefix in an address defines the block (network); the suffix defines the node (device). Theoretically, we can have a block of 20, 21, 22, ...,232 addresses. One of the restrictions, as we discuss later, is that the number of addresses in a block needs to be a power of 2. An organization can be granted one block of addresses. Figure 18.19 shows the division of the whole address space into </a:t>
            </a:r>
            <a:r>
              <a:rPr lang="en-IN" dirty="0" smtClean="0"/>
              <a:t>non-overlapping </a:t>
            </a:r>
            <a:r>
              <a:rPr lang="en-IN" dirty="0"/>
              <a:t>blocks.</a:t>
            </a:r>
            <a:endParaRPr lang="en-US" dirty="0"/>
          </a:p>
          <a:p>
            <a:pPr marL="0" indent="0">
              <a:buNone/>
            </a:pPr>
            <a:r>
              <a:rPr lang="en-IN" dirty="0" smtClean="0"/>
              <a:t>Unlike </a:t>
            </a:r>
            <a:r>
              <a:rPr lang="en-IN" dirty="0" err="1"/>
              <a:t>classful</a:t>
            </a:r>
            <a:r>
              <a:rPr lang="en-IN" dirty="0"/>
              <a:t> addressing, the prefix length in classless addressing is variable. We can have a prefix length that ranges from 0 to 32.</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474837" y="4882228"/>
            <a:ext cx="7779374" cy="1302554"/>
          </a:xfrm>
          <a:prstGeom prst="rect">
            <a:avLst/>
          </a:prstGeom>
          <a:noFill/>
          <a:ln>
            <a:noFill/>
          </a:ln>
        </p:spPr>
      </p:pic>
    </p:spTree>
    <p:extLst>
      <p:ext uri="{BB962C8B-B14F-4D97-AF65-F5344CB8AC3E}">
        <p14:creationId xmlns:p14="http://schemas.microsoft.com/office/powerpoint/2010/main" val="4109524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8962" y="1048816"/>
            <a:ext cx="8915399" cy="1468800"/>
          </a:xfrm>
        </p:spPr>
        <p:txBody>
          <a:bodyPr/>
          <a:lstStyle/>
          <a:p>
            <a:r>
              <a:rPr lang="en-US" dirty="0"/>
              <a:t>Network Layer</a:t>
            </a:r>
          </a:p>
        </p:txBody>
      </p:sp>
    </p:spTree>
    <p:extLst>
      <p:ext uri="{BB962C8B-B14F-4D97-AF65-F5344CB8AC3E}">
        <p14:creationId xmlns:p14="http://schemas.microsoft.com/office/powerpoint/2010/main" val="4043244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2948" y="1610435"/>
            <a:ext cx="8871045" cy="4196020"/>
          </a:xfrm>
          <a:prstGeom prst="rect">
            <a:avLst/>
          </a:prstGeom>
        </p:spPr>
        <p:txBody>
          <a:bodyPr wrap="square">
            <a:spAutoFit/>
          </a:bodyPr>
          <a:lstStyle/>
          <a:p>
            <a:pPr algn="just">
              <a:lnSpc>
                <a:spcPct val="150000"/>
              </a:lnSpc>
              <a:spcAft>
                <a:spcPts val="800"/>
              </a:spcAft>
            </a:pPr>
            <a:r>
              <a:rPr lang="en-IN" sz="1600" b="1" dirty="0">
                <a:solidFill>
                  <a:srgbClr val="FF0000"/>
                </a:solidFill>
              </a:rPr>
              <a:t>Classless addressing </a:t>
            </a:r>
            <a:r>
              <a:rPr lang="en-IN" sz="1600" b="1" dirty="0" smtClean="0">
                <a:solidFill>
                  <a:srgbClr val="FF0000"/>
                </a:solidFill>
              </a:rPr>
              <a:t>(</a:t>
            </a:r>
            <a:r>
              <a:rPr lang="en-IN" sz="1600" b="1" dirty="0" err="1" smtClean="0">
                <a:solidFill>
                  <a:srgbClr val="FF0000"/>
                </a:solidFill>
              </a:rPr>
              <a:t>Cont</a:t>
            </a:r>
            <a:r>
              <a:rPr lang="en-IN" sz="1600" b="1" dirty="0" smtClean="0">
                <a:solidFill>
                  <a:srgbClr val="FF0000"/>
                </a:solidFill>
              </a:rPr>
              <a:t>…)</a:t>
            </a:r>
            <a:endParaRPr lang="en-IN" sz="1600" b="1" dirty="0">
              <a:solidFill>
                <a:srgbClr val="FF0000"/>
              </a:solidFill>
            </a:endParaRPr>
          </a:p>
          <a:p>
            <a:pPr algn="just">
              <a:lnSpc>
                <a:spcPct val="150000"/>
              </a:lnSpc>
              <a:spcAft>
                <a:spcPts val="800"/>
              </a:spcAft>
            </a:pPr>
            <a:endParaRPr lang="en-IN" sz="1600" b="1" dirty="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q"/>
            </a:pPr>
            <a:r>
              <a:rPr lang="en-IN" sz="1600" b="1" dirty="0" smtClean="0">
                <a:ea typeface="Calibri" panose="020F0502020204030204" pitchFamily="34" charset="0"/>
                <a:cs typeface="Times New Roman" panose="02020603050405020304" pitchFamily="18" charset="0"/>
              </a:rPr>
              <a:t>The size </a:t>
            </a:r>
            <a:r>
              <a:rPr lang="en-IN" sz="1600" b="1" dirty="0">
                <a:ea typeface="Calibri" panose="020F0502020204030204" pitchFamily="34" charset="0"/>
                <a:cs typeface="Times New Roman" panose="02020603050405020304" pitchFamily="18" charset="0"/>
              </a:rPr>
              <a:t>of the network is inversely proportional to the length of the prefix. </a:t>
            </a:r>
          </a:p>
          <a:p>
            <a:pPr marL="285750" indent="-285750" algn="just">
              <a:lnSpc>
                <a:spcPct val="150000"/>
              </a:lnSpc>
              <a:spcAft>
                <a:spcPts val="800"/>
              </a:spcAft>
              <a:buFont typeface="Wingdings" panose="05000000000000000000" pitchFamily="2" charset="2"/>
              <a:buChar char="q"/>
            </a:pPr>
            <a:r>
              <a:rPr lang="en-IN" sz="1600" b="1" dirty="0" smtClean="0">
                <a:ea typeface="Calibri" panose="020F0502020204030204" pitchFamily="34" charset="0"/>
                <a:cs typeface="Times New Roman" panose="02020603050405020304" pitchFamily="18" charset="0"/>
              </a:rPr>
              <a:t>A </a:t>
            </a:r>
            <a:r>
              <a:rPr lang="en-IN" sz="1600" b="1" dirty="0">
                <a:ea typeface="Calibri" panose="020F0502020204030204" pitchFamily="34" charset="0"/>
                <a:cs typeface="Times New Roman" panose="02020603050405020304" pitchFamily="18" charset="0"/>
              </a:rPr>
              <a:t>small prefix means a larger network; a large prefix means a smaller network. We need to emphasize that the idea of classless addressing can be easily applied to </a:t>
            </a:r>
            <a:r>
              <a:rPr lang="en-IN" sz="1600" b="1" dirty="0" err="1">
                <a:ea typeface="Calibri" panose="020F0502020204030204" pitchFamily="34" charset="0"/>
                <a:cs typeface="Times New Roman" panose="02020603050405020304" pitchFamily="18" charset="0"/>
              </a:rPr>
              <a:t>classful</a:t>
            </a:r>
            <a:r>
              <a:rPr lang="en-IN" sz="1600" b="1" dirty="0">
                <a:ea typeface="Calibri" panose="020F0502020204030204" pitchFamily="34" charset="0"/>
                <a:cs typeface="Times New Roman" panose="02020603050405020304" pitchFamily="18" charset="0"/>
              </a:rPr>
              <a:t> addressing. </a:t>
            </a:r>
          </a:p>
          <a:p>
            <a:pPr marL="285750" indent="-285750" algn="just">
              <a:lnSpc>
                <a:spcPct val="150000"/>
              </a:lnSpc>
              <a:spcAft>
                <a:spcPts val="800"/>
              </a:spcAft>
              <a:buFont typeface="Wingdings" panose="05000000000000000000" pitchFamily="2" charset="2"/>
              <a:buChar char="q"/>
            </a:pPr>
            <a:r>
              <a:rPr lang="en-IN" sz="1600" b="1" dirty="0" smtClean="0">
                <a:ea typeface="Calibri" panose="020F0502020204030204" pitchFamily="34" charset="0"/>
                <a:cs typeface="Times New Roman" panose="02020603050405020304" pitchFamily="18" charset="0"/>
              </a:rPr>
              <a:t>An </a:t>
            </a:r>
            <a:r>
              <a:rPr lang="en-IN" sz="1600" b="1" dirty="0">
                <a:ea typeface="Calibri" panose="020F0502020204030204" pitchFamily="34" charset="0"/>
                <a:cs typeface="Times New Roman" panose="02020603050405020304" pitchFamily="18" charset="0"/>
              </a:rPr>
              <a:t>address in class A can be thought of as a classless address in which the prefix length is 8</a:t>
            </a:r>
            <a:r>
              <a:rPr lang="en-IN" sz="1600" b="1" dirty="0" smtClean="0">
                <a:ea typeface="Calibri" panose="020F0502020204030204" pitchFamily="34" charset="0"/>
                <a:cs typeface="Times New Roman" panose="02020603050405020304" pitchFamily="18" charset="0"/>
              </a:rPr>
              <a:t>. </a:t>
            </a:r>
            <a:r>
              <a:rPr lang="en-IN" sz="1600" b="1" dirty="0">
                <a:ea typeface="Calibri" panose="020F0502020204030204" pitchFamily="34" charset="0"/>
                <a:cs typeface="Times New Roman" panose="02020603050405020304" pitchFamily="18" charset="0"/>
              </a:rPr>
              <a:t>An address in class B can be thought of as a classless address in which the prefix is 16, and so on. In other words, </a:t>
            </a:r>
            <a:r>
              <a:rPr lang="en-IN" sz="1600" b="1" dirty="0" err="1">
                <a:ea typeface="Calibri" panose="020F0502020204030204" pitchFamily="34" charset="0"/>
                <a:cs typeface="Times New Roman" panose="02020603050405020304" pitchFamily="18" charset="0"/>
              </a:rPr>
              <a:t>classful</a:t>
            </a:r>
            <a:r>
              <a:rPr lang="en-IN" sz="1600" b="1" dirty="0">
                <a:ea typeface="Calibri" panose="020F0502020204030204" pitchFamily="34" charset="0"/>
                <a:cs typeface="Times New Roman" panose="02020603050405020304" pitchFamily="18" charset="0"/>
              </a:rPr>
              <a:t> addressing is a special case of classless addressing</a:t>
            </a:r>
            <a:r>
              <a:rPr lang="en-IN" sz="1600" b="1" dirty="0" smtClean="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591666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5755" y="624110"/>
            <a:ext cx="8915400" cy="3777622"/>
          </a:xfrm>
        </p:spPr>
        <p:txBody>
          <a:bodyPr/>
          <a:lstStyle/>
          <a:p>
            <a:pPr marL="0" indent="0">
              <a:buNone/>
            </a:pPr>
            <a:r>
              <a:rPr lang="en-IN" b="1" dirty="0"/>
              <a:t>Prefix Length</a:t>
            </a:r>
            <a:r>
              <a:rPr lang="en-IN" dirty="0"/>
              <a:t>: </a:t>
            </a:r>
            <a:endParaRPr lang="en-IN" dirty="0" smtClean="0"/>
          </a:p>
          <a:p>
            <a:r>
              <a:rPr lang="en-IN" dirty="0" smtClean="0"/>
              <a:t>Slash </a:t>
            </a:r>
            <a:r>
              <a:rPr lang="en-IN" dirty="0"/>
              <a:t>Notation The first question that we need to answer in classless addressing is how to find the prefix length if an address is given. </a:t>
            </a:r>
            <a:endParaRPr lang="en-IN" dirty="0" smtClean="0"/>
          </a:p>
          <a:p>
            <a:r>
              <a:rPr lang="en-IN" dirty="0" smtClean="0"/>
              <a:t>Since </a:t>
            </a:r>
            <a:r>
              <a:rPr lang="en-IN" dirty="0"/>
              <a:t>the prefix length is not inherent in the address, we need to separately give the length of the prefix. In this case, the prefix length, n, is added to the address, separated by a slash. </a:t>
            </a:r>
            <a:endParaRPr lang="en-IN" dirty="0" smtClean="0"/>
          </a:p>
          <a:p>
            <a:r>
              <a:rPr lang="en-IN" dirty="0" smtClean="0"/>
              <a:t>The </a:t>
            </a:r>
            <a:r>
              <a:rPr lang="en-IN" dirty="0"/>
              <a:t>notation is informally referred to as slash notation and formally as classless inter-domain routing or CIDR (pronounced cider) strategy.</a:t>
            </a:r>
            <a:endParaRPr lang="en-US" b="1" dirty="0">
              <a:ea typeface="Calibri" panose="020F0502020204030204" pitchFamily="34" charset="0"/>
              <a:cs typeface="Times New Roman" panose="02020603050405020304"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303405" y="3963979"/>
            <a:ext cx="8723536" cy="2368581"/>
          </a:xfrm>
          <a:prstGeom prst="rect">
            <a:avLst/>
          </a:prstGeom>
          <a:noFill/>
          <a:ln>
            <a:noFill/>
          </a:ln>
        </p:spPr>
      </p:pic>
    </p:spTree>
    <p:extLst>
      <p:ext uri="{BB962C8B-B14F-4D97-AF65-F5344CB8AC3E}">
        <p14:creationId xmlns:p14="http://schemas.microsoft.com/office/powerpoint/2010/main" val="1347193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11290" y="400334"/>
            <a:ext cx="8915400" cy="3777622"/>
          </a:xfrm>
        </p:spPr>
        <p:txBody>
          <a:bodyPr/>
          <a:lstStyle/>
          <a:p>
            <a:pPr lvl="0"/>
            <a:r>
              <a:rPr lang="en-IN" b="1" dirty="0"/>
              <a:t>Extracting Information from an Address</a:t>
            </a:r>
            <a:r>
              <a:rPr lang="en-IN" dirty="0"/>
              <a:t>: Given any address in the block, we normally like to know three pieces of information about the block to which the address belongs: the number of addresses, the first address in the block, and the last address. Since the value of prefix length, n, is given, we can easily find these three pieces of information, as shown in Figure 18.21. </a:t>
            </a:r>
            <a:endParaRPr lang="en-US" dirty="0"/>
          </a:p>
          <a:p>
            <a:r>
              <a:rPr lang="en-IN" dirty="0"/>
              <a:t>1. The number of addresses in the block is found as N = 232−n. </a:t>
            </a:r>
            <a:endParaRPr lang="en-US" dirty="0"/>
          </a:p>
          <a:p>
            <a:r>
              <a:rPr lang="en-IN" dirty="0"/>
              <a:t>2. To find the first address, we keep the n leftmost bits and set the (32 − n) rightmost bits all to 0s. </a:t>
            </a:r>
            <a:endParaRPr lang="en-US" dirty="0"/>
          </a:p>
          <a:p>
            <a:r>
              <a:rPr lang="en-IN" dirty="0"/>
              <a:t>3. To find the last address, we keep the n leftmost bits and set the (32 − n) rightmost bits all to 1s.</a:t>
            </a:r>
            <a:endParaRPr lang="en-US"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600109" y="3946931"/>
            <a:ext cx="6076154" cy="2631289"/>
          </a:xfrm>
          <a:prstGeom prst="rect">
            <a:avLst/>
          </a:prstGeom>
          <a:noFill/>
          <a:ln>
            <a:noFill/>
          </a:ln>
        </p:spPr>
      </p:pic>
    </p:spTree>
    <p:extLst>
      <p:ext uri="{BB962C8B-B14F-4D97-AF65-F5344CB8AC3E}">
        <p14:creationId xmlns:p14="http://schemas.microsoft.com/office/powerpoint/2010/main" val="3759019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1983473" y="616157"/>
                <a:ext cx="9494293" cy="5943165"/>
              </a:xfrm>
              <a:prstGeom prst="rect">
                <a:avLst/>
              </a:prstGeom>
            </p:spPr>
            <p:txBody>
              <a:bodyPr wrap="square">
                <a:spAutoFit/>
              </a:bodyPr>
              <a:lstStyle/>
              <a:p>
                <a:r>
                  <a:rPr lang="en-US" b="1" dirty="0">
                    <a:solidFill>
                      <a:srgbClr val="FF0000"/>
                    </a:solidFill>
                  </a:rPr>
                  <a:t>Example1:</a:t>
                </a:r>
              </a:p>
              <a:p>
                <a:pPr marL="285750" indent="-285750">
                  <a:buFont typeface="Arial" panose="020B0604020202020204" pitchFamily="34" charset="0"/>
                  <a:buChar char="•"/>
                </a:pPr>
                <a:endParaRPr lang="en-US" b="1" dirty="0">
                  <a:solidFill>
                    <a:srgbClr val="FF0000"/>
                  </a:solidFill>
                </a:endParaRPr>
              </a:p>
              <a:p>
                <a:r>
                  <a:rPr lang="en-US" b="1" dirty="0">
                    <a:solidFill>
                      <a:srgbClr val="FF0000"/>
                    </a:solidFill>
                  </a:rPr>
                  <a:t>A classless address is given as 167.199.170.82/27. We can find the above three pieces of information as follows.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 The number of addresses in the network is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𝟐</m:t>
                        </m:r>
                      </m:e>
                      <m:sup>
                        <m:r>
                          <a:rPr lang="en-US" b="1">
                            <a:latin typeface="Cambria Math" panose="02040503050406030204" pitchFamily="18" charset="0"/>
                          </a:rPr>
                          <m:t>𝟑𝟐</m:t>
                        </m:r>
                        <m:r>
                          <a:rPr lang="en-US" b="1">
                            <a:latin typeface="Cambria Math" panose="02040503050406030204" pitchFamily="18" charset="0"/>
                          </a:rPr>
                          <m:t>−</m:t>
                        </m:r>
                        <m:r>
                          <a:rPr lang="en-US" b="1">
                            <a:latin typeface="Cambria Math" panose="02040503050406030204" pitchFamily="18" charset="0"/>
                          </a:rPr>
                          <m:t>𝒏</m:t>
                        </m:r>
                      </m:sup>
                    </m:sSup>
                  </m:oMath>
                </a14:m>
                <a:r>
                  <a:rPr lang="en-US" b="1" dirty="0"/>
                  <a:t>=</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𝟐</m:t>
                        </m:r>
                      </m:e>
                      <m:sup>
                        <m:r>
                          <a:rPr lang="en-US" b="1">
                            <a:latin typeface="Cambria Math" panose="02040503050406030204" pitchFamily="18" charset="0"/>
                          </a:rPr>
                          <m:t>𝟓</m:t>
                        </m:r>
                      </m:sup>
                    </m:sSup>
                  </m:oMath>
                </a14:m>
                <a:r>
                  <a:rPr lang="en-US" b="1" dirty="0"/>
                  <a:t> = 32 addresses.</a:t>
                </a:r>
              </a:p>
              <a:p>
                <a:pPr marL="285750" indent="-285750">
                  <a:buFont typeface="Arial" panose="020B0604020202020204" pitchFamily="34" charset="0"/>
                  <a:buChar char="•"/>
                </a:pPr>
                <a:endParaRPr lang="en-US" b="1" dirty="0">
                  <a:solidFill>
                    <a:srgbClr val="000000"/>
                  </a:solidFill>
                  <a:latin typeface="Times-Roman"/>
                </a:endParaRPr>
              </a:p>
              <a:p>
                <a:pPr marL="285750" indent="-285750">
                  <a:buFont typeface="Arial" panose="020B0604020202020204" pitchFamily="34" charset="0"/>
                  <a:buChar char="•"/>
                </a:pPr>
                <a:r>
                  <a:rPr lang="en-US" b="1" dirty="0" smtClean="0"/>
                  <a:t>The </a:t>
                </a:r>
                <a:r>
                  <a:rPr lang="en-US" b="1" dirty="0"/>
                  <a:t>first address can be found by keeping the first 27 bits and changing the rest of the bits to 0s</a:t>
                </a:r>
                <a:r>
                  <a:rPr lang="en-US" b="1" dirty="0" smtClean="0"/>
                  <a:t>.</a:t>
                </a:r>
              </a:p>
              <a:p>
                <a:endParaRPr lang="en-US" dirty="0" smtClean="0"/>
              </a:p>
              <a:p>
                <a:r>
                  <a:rPr lang="en-US" dirty="0"/>
                  <a:t>Address: 167.199.170.82/</a:t>
                </a:r>
                <a:r>
                  <a:rPr lang="en-US" b="1" dirty="0"/>
                  <a:t>27 10100111 11000111 10101010 01010010</a:t>
                </a:r>
              </a:p>
              <a:p>
                <a:r>
                  <a:rPr lang="en-US" dirty="0"/>
                  <a:t>First address: 167.199.170.64/</a:t>
                </a:r>
                <a:r>
                  <a:rPr lang="en-US" b="1" dirty="0"/>
                  <a:t>27 10100111 11000111 10101010 </a:t>
                </a:r>
                <a:r>
                  <a:rPr lang="en-US" b="1" dirty="0" smtClean="0"/>
                  <a:t>01000000</a:t>
                </a:r>
              </a:p>
              <a:p>
                <a:endParaRPr lang="en-US" b="1" dirty="0"/>
              </a:p>
              <a:p>
                <a:pPr marL="285750" indent="-285750">
                  <a:buFont typeface="Arial" panose="020B0604020202020204" pitchFamily="34" charset="0"/>
                  <a:buChar char="•"/>
                </a:pPr>
                <a:r>
                  <a:rPr lang="en-US" b="1" dirty="0"/>
                  <a:t>The last address can be found by keeping the first 27 bits and changing the rest of the </a:t>
                </a:r>
                <a:r>
                  <a:rPr lang="en-US" b="1" dirty="0" smtClean="0"/>
                  <a:t>bits to </a:t>
                </a:r>
                <a:r>
                  <a:rPr lang="en-US" b="1" dirty="0"/>
                  <a:t>1s</a:t>
                </a:r>
                <a:r>
                  <a:rPr lang="en-US" b="1" dirty="0" smtClean="0"/>
                  <a:t>.</a:t>
                </a:r>
              </a:p>
              <a:p>
                <a:pPr marL="285750" indent="-285750">
                  <a:buFont typeface="Arial" panose="020B0604020202020204" pitchFamily="34" charset="0"/>
                  <a:buChar char="•"/>
                </a:pPr>
                <a:endParaRPr lang="en-US" dirty="0"/>
              </a:p>
              <a:p>
                <a:r>
                  <a:rPr lang="en-US" dirty="0"/>
                  <a:t>Address: 167.199.170.82/</a:t>
                </a:r>
                <a:r>
                  <a:rPr lang="en-US" b="1" dirty="0"/>
                  <a:t>27 10100111 11000111 10101010 01011111</a:t>
                </a:r>
              </a:p>
              <a:p>
                <a:r>
                  <a:rPr lang="en-US" dirty="0"/>
                  <a:t>Last address: 167.199.170.95/</a:t>
                </a:r>
                <a:r>
                  <a:rPr lang="en-US" b="1" dirty="0"/>
                  <a:t>27 10100111 11000111 10101010 01011111</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983473" y="616157"/>
                <a:ext cx="9494293" cy="5943165"/>
              </a:xfrm>
              <a:prstGeom prst="rect">
                <a:avLst/>
              </a:prstGeom>
              <a:blipFill rotWithShape="0">
                <a:blip r:embed="rId2"/>
                <a:stretch>
                  <a:fillRect l="-513" t="-513" r="-963"/>
                </a:stretch>
              </a:blipFill>
            </p:spPr>
            <p:txBody>
              <a:bodyPr/>
              <a:lstStyle/>
              <a:p>
                <a:r>
                  <a:rPr lang="en-US">
                    <a:noFill/>
                  </a:rPr>
                  <a:t> </a:t>
                </a:r>
              </a:p>
            </p:txBody>
          </p:sp>
        </mc:Fallback>
      </mc:AlternateContent>
    </p:spTree>
    <p:extLst>
      <p:ext uri="{BB962C8B-B14F-4D97-AF65-F5344CB8AC3E}">
        <p14:creationId xmlns:p14="http://schemas.microsoft.com/office/powerpoint/2010/main" val="2329838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19700" y="348506"/>
            <a:ext cx="8279643" cy="3206006"/>
          </a:xfrm>
          <a:prstGeom prst="rect">
            <a:avLst/>
          </a:prstGeom>
        </p:spPr>
        <p:txBody>
          <a:bodyPr wrap="square">
            <a:spAutoFit/>
          </a:bodyPr>
          <a:lstStyle/>
          <a:p>
            <a:pPr marL="342900" marR="0" lvl="0" indent="-342900" algn="just">
              <a:lnSpc>
                <a:spcPct val="150000"/>
              </a:lnSpc>
              <a:spcBef>
                <a:spcPts val="0"/>
              </a:spcBef>
              <a:spcAft>
                <a:spcPts val="800"/>
              </a:spcAft>
              <a:buFont typeface="Symbol" panose="05050102010706020507" pitchFamily="18" charset="2"/>
              <a:buChar char=""/>
            </a:pPr>
            <a:r>
              <a:rPr lang="en-IN" b="1" dirty="0">
                <a:latin typeface="Times New Roman" panose="02020603050405020304" pitchFamily="18" charset="0"/>
                <a:ea typeface="Calibri" panose="020F0502020204030204" pitchFamily="34" charset="0"/>
                <a:cs typeface="Times New Roman" panose="02020603050405020304" pitchFamily="18" charset="0"/>
              </a:rPr>
              <a:t>Network Address</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800"/>
              </a:spcAft>
              <a:buFont typeface="Symbol" panose="05050102010706020507" pitchFamily="18" charset="2"/>
              <a:buChar char=""/>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dirty="0" smtClean="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The first address, the network address, is particularly important because it is used in routing a packet to its destination network. For the moment, let us assume that an internet is made of m networks and a router with m interfaces. </a:t>
            </a:r>
            <a:r>
              <a:rPr lang="en-IN"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dirty="0">
                <a:latin typeface="Times New Roman" panose="02020603050405020304" pitchFamily="18" charset="0"/>
                <a:ea typeface="Calibri" panose="020F0502020204030204" pitchFamily="34" charset="0"/>
                <a:cs typeface="Times New Roman" panose="02020603050405020304" pitchFamily="18" charset="0"/>
              </a:rPr>
              <a:t>network address is actually the identifier of the network; each network is identified by its network address.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12884" y="3554512"/>
            <a:ext cx="5731510" cy="3016885"/>
          </a:xfrm>
          <a:prstGeom prst="rect">
            <a:avLst/>
          </a:prstGeom>
          <a:noFill/>
          <a:ln>
            <a:noFill/>
          </a:ln>
        </p:spPr>
      </p:pic>
    </p:spTree>
    <p:extLst>
      <p:ext uri="{BB962C8B-B14F-4D97-AF65-F5344CB8AC3E}">
        <p14:creationId xmlns:p14="http://schemas.microsoft.com/office/powerpoint/2010/main" val="742655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 </a:t>
            </a:r>
            <a:r>
              <a:rPr lang="en-US" dirty="0" smtClean="0"/>
              <a:t>Mask</a:t>
            </a:r>
            <a:endParaRPr lang="en-US" dirty="0"/>
          </a:p>
        </p:txBody>
      </p:sp>
      <p:sp>
        <p:nvSpPr>
          <p:cNvPr id="3" name="Content Placeholder 2"/>
          <p:cNvSpPr>
            <a:spLocks noGrp="1"/>
          </p:cNvSpPr>
          <p:nvPr>
            <p:ph idx="1"/>
          </p:nvPr>
        </p:nvSpPr>
        <p:spPr>
          <a:xfrm>
            <a:off x="2248018" y="1737815"/>
            <a:ext cx="8915400" cy="3777622"/>
          </a:xfrm>
        </p:spPr>
        <p:txBody>
          <a:bodyPr/>
          <a:lstStyle/>
          <a:p>
            <a:pPr lvl="0" algn="just"/>
            <a:r>
              <a:rPr lang="en-US" b="1" dirty="0"/>
              <a:t>The subnet mask is used by the TCP/IP protocol to determine whether a host is on the local subnet or on a remote network.</a:t>
            </a:r>
            <a:endParaRPr lang="en-IN" b="1" dirty="0" smtClean="0"/>
          </a:p>
          <a:p>
            <a:pPr lvl="0" algn="just"/>
            <a:r>
              <a:rPr lang="en-IN" b="1" dirty="0" smtClean="0"/>
              <a:t>More </a:t>
            </a:r>
            <a:r>
              <a:rPr lang="en-IN" b="1" dirty="0"/>
              <a:t>levels of hierarchy can be created using </a:t>
            </a:r>
            <a:r>
              <a:rPr lang="en-IN" b="1" dirty="0" err="1"/>
              <a:t>subnetting</a:t>
            </a:r>
            <a:r>
              <a:rPr lang="en-IN" b="1" dirty="0"/>
              <a:t>. </a:t>
            </a:r>
            <a:endParaRPr lang="en-IN" b="1" dirty="0" smtClean="0"/>
          </a:p>
          <a:p>
            <a:pPr lvl="0" algn="just"/>
            <a:r>
              <a:rPr lang="en-IN" b="1" dirty="0" smtClean="0"/>
              <a:t>An </a:t>
            </a:r>
            <a:r>
              <a:rPr lang="en-IN" b="1" dirty="0"/>
              <a:t>organization (or an ISP) that is granted a range of addresses may divide the range into several </a:t>
            </a:r>
            <a:r>
              <a:rPr lang="en-IN" b="1" dirty="0" err="1"/>
              <a:t>subranges</a:t>
            </a:r>
            <a:r>
              <a:rPr lang="en-IN" b="1" dirty="0"/>
              <a:t> and assign each </a:t>
            </a:r>
            <a:r>
              <a:rPr lang="en-IN" b="1" dirty="0" err="1"/>
              <a:t>subrange</a:t>
            </a:r>
            <a:r>
              <a:rPr lang="en-IN" b="1" dirty="0"/>
              <a:t> to a </a:t>
            </a:r>
            <a:r>
              <a:rPr lang="en-IN" b="1" dirty="0" err="1"/>
              <a:t>subnetwork</a:t>
            </a:r>
            <a:r>
              <a:rPr lang="en-IN" b="1" dirty="0"/>
              <a:t> (or subnet). </a:t>
            </a:r>
            <a:endParaRPr lang="en-IN" b="1" dirty="0" smtClean="0"/>
          </a:p>
          <a:p>
            <a:pPr lvl="0" algn="just"/>
            <a:r>
              <a:rPr lang="en-IN" b="1" dirty="0" smtClean="0"/>
              <a:t>Note </a:t>
            </a:r>
            <a:r>
              <a:rPr lang="en-IN" b="1" dirty="0"/>
              <a:t>that nothing stops the organization from creating more levels. A </a:t>
            </a:r>
            <a:r>
              <a:rPr lang="en-IN" b="1" dirty="0" err="1"/>
              <a:t>subnetwork</a:t>
            </a:r>
            <a:r>
              <a:rPr lang="en-IN" b="1" dirty="0"/>
              <a:t> can be divided into several sub-</a:t>
            </a:r>
            <a:r>
              <a:rPr lang="en-IN" b="1" dirty="0" err="1"/>
              <a:t>subnetworks</a:t>
            </a:r>
            <a:r>
              <a:rPr lang="en-IN" b="1" dirty="0"/>
              <a:t>. </a:t>
            </a:r>
            <a:r>
              <a:rPr lang="en-IN" b="1" dirty="0" smtClean="0"/>
              <a:t>A </a:t>
            </a:r>
            <a:r>
              <a:rPr lang="en-IN" b="1" dirty="0"/>
              <a:t>sub-</a:t>
            </a:r>
            <a:r>
              <a:rPr lang="en-IN" b="1" dirty="0" err="1"/>
              <a:t>subnetwork</a:t>
            </a:r>
            <a:r>
              <a:rPr lang="en-IN" b="1" dirty="0"/>
              <a:t> can be divided into several sub-sub-</a:t>
            </a:r>
            <a:r>
              <a:rPr lang="en-IN" b="1" dirty="0" err="1"/>
              <a:t>subnetworks</a:t>
            </a:r>
            <a:r>
              <a:rPr lang="en-IN" b="1" dirty="0"/>
              <a:t>, and so on.</a:t>
            </a:r>
            <a:endParaRPr lang="en-US" b="1" dirty="0"/>
          </a:p>
          <a:p>
            <a:endParaRPr lang="en-US" dirty="0"/>
          </a:p>
        </p:txBody>
      </p:sp>
    </p:spTree>
    <p:extLst>
      <p:ext uri="{BB962C8B-B14F-4D97-AF65-F5344CB8AC3E}">
        <p14:creationId xmlns:p14="http://schemas.microsoft.com/office/powerpoint/2010/main" val="28632765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Designing Subnets</a:t>
            </a:r>
            <a:r>
              <a:rPr lang="en-IN" dirty="0"/>
              <a:t>:</a:t>
            </a:r>
            <a:endParaRPr lang="en-US" dirty="0"/>
          </a:p>
        </p:txBody>
      </p:sp>
      <p:sp>
        <p:nvSpPr>
          <p:cNvPr id="3" name="Content Placeholder 2"/>
          <p:cNvSpPr>
            <a:spLocks noGrp="1"/>
          </p:cNvSpPr>
          <p:nvPr>
            <p:ph idx="1"/>
          </p:nvPr>
        </p:nvSpPr>
        <p:spPr>
          <a:xfrm>
            <a:off x="2265528" y="1501254"/>
            <a:ext cx="9239084" cy="4409968"/>
          </a:xfrm>
        </p:spPr>
        <p:txBody>
          <a:bodyPr>
            <a:normAutofit lnSpcReduction="10000"/>
          </a:bodyPr>
          <a:lstStyle/>
          <a:p>
            <a:pPr algn="just"/>
            <a:r>
              <a:rPr lang="en-IN" b="1" dirty="0" smtClean="0"/>
              <a:t>The </a:t>
            </a:r>
            <a:r>
              <a:rPr lang="en-IN" b="1" dirty="0" err="1"/>
              <a:t>subnetworks</a:t>
            </a:r>
            <a:r>
              <a:rPr lang="en-IN" b="1" dirty="0"/>
              <a:t> in a network should be carefully designed to enable the routing of packets. We assume the total number of addresses granted to the organization is N, the prefix length is n, the assigned number of addresses to each </a:t>
            </a:r>
            <a:r>
              <a:rPr lang="en-IN" b="1" dirty="0" err="1"/>
              <a:t>subnetwork</a:t>
            </a:r>
            <a:r>
              <a:rPr lang="en-IN" b="1" dirty="0"/>
              <a:t> is </a:t>
            </a:r>
            <a:r>
              <a:rPr lang="en-IN" b="1" dirty="0" err="1"/>
              <a:t>N</a:t>
            </a:r>
            <a:r>
              <a:rPr lang="en-IN" b="1" baseline="-25000" dirty="0" err="1"/>
              <a:t>sub</a:t>
            </a:r>
            <a:r>
              <a:rPr lang="en-IN" b="1" dirty="0"/>
              <a:t>, and the prefix length for each </a:t>
            </a:r>
            <a:r>
              <a:rPr lang="en-IN" b="1" dirty="0" err="1"/>
              <a:t>subnetwork</a:t>
            </a:r>
            <a:r>
              <a:rPr lang="en-IN" b="1" dirty="0"/>
              <a:t> is </a:t>
            </a:r>
            <a:r>
              <a:rPr lang="en-IN" b="1" dirty="0" err="1"/>
              <a:t>n</a:t>
            </a:r>
            <a:r>
              <a:rPr lang="en-IN" b="1" baseline="-25000" dirty="0" err="1"/>
              <a:t>sub</a:t>
            </a:r>
            <a:r>
              <a:rPr lang="en-IN" b="1" dirty="0"/>
              <a:t>. Then the following steps need to be carefully followed to guarantee the proper operation of the </a:t>
            </a:r>
            <a:r>
              <a:rPr lang="en-IN" b="1" dirty="0" err="1"/>
              <a:t>subnetworks</a:t>
            </a:r>
            <a:r>
              <a:rPr lang="en-IN" b="1" dirty="0"/>
              <a:t>. </a:t>
            </a:r>
            <a:endParaRPr lang="en-IN" b="1" dirty="0" smtClean="0"/>
          </a:p>
          <a:p>
            <a:pPr marL="0" indent="0" algn="just">
              <a:buNone/>
            </a:pPr>
            <a:endParaRPr lang="en-US" b="1" dirty="0"/>
          </a:p>
          <a:p>
            <a:pPr lvl="0" algn="just"/>
            <a:r>
              <a:rPr lang="en-IN" b="1" dirty="0"/>
              <a:t>The number of addresses in each </a:t>
            </a:r>
            <a:r>
              <a:rPr lang="en-IN" b="1" dirty="0" err="1"/>
              <a:t>subnetwork</a:t>
            </a:r>
            <a:r>
              <a:rPr lang="en-IN" b="1" dirty="0"/>
              <a:t> should be a power of 2.</a:t>
            </a:r>
            <a:endParaRPr lang="en-US" b="1" dirty="0"/>
          </a:p>
          <a:p>
            <a:pPr lvl="0" algn="just"/>
            <a:r>
              <a:rPr lang="en-IN" b="1" dirty="0"/>
              <a:t>The prefix length for each </a:t>
            </a:r>
            <a:r>
              <a:rPr lang="en-IN" b="1" dirty="0" err="1"/>
              <a:t>subnetwork</a:t>
            </a:r>
            <a:r>
              <a:rPr lang="en-IN" b="1" dirty="0"/>
              <a:t> should be found using the following formula: </a:t>
            </a:r>
            <a:endParaRPr lang="en-US" b="1" dirty="0"/>
          </a:p>
          <a:p>
            <a:pPr algn="just"/>
            <a:r>
              <a:rPr lang="en-IN" b="1" dirty="0" err="1"/>
              <a:t>n</a:t>
            </a:r>
            <a:r>
              <a:rPr lang="en-IN" b="1" baseline="-25000" dirty="0" err="1"/>
              <a:t>sub</a:t>
            </a:r>
            <a:r>
              <a:rPr lang="en-IN" b="1" dirty="0"/>
              <a:t> = 32 −  log2N</a:t>
            </a:r>
            <a:r>
              <a:rPr lang="en-IN" b="1" baseline="-25000" dirty="0"/>
              <a:t>sub</a:t>
            </a:r>
            <a:endParaRPr lang="en-US" b="1" dirty="0"/>
          </a:p>
          <a:p>
            <a:pPr lvl="0" algn="just"/>
            <a:r>
              <a:rPr lang="en-IN" b="1" dirty="0"/>
              <a:t>The starting address in each </a:t>
            </a:r>
            <a:r>
              <a:rPr lang="en-IN" b="1" dirty="0" err="1"/>
              <a:t>subnetwork</a:t>
            </a:r>
            <a:r>
              <a:rPr lang="en-IN" b="1" dirty="0"/>
              <a:t> should be divisible by the number of addresses in that </a:t>
            </a:r>
            <a:r>
              <a:rPr lang="en-IN" b="1" dirty="0" err="1"/>
              <a:t>subnetwork</a:t>
            </a:r>
            <a:r>
              <a:rPr lang="en-IN" b="1" dirty="0"/>
              <a:t>. This can be achieved if we first assign addresses to larger </a:t>
            </a:r>
            <a:r>
              <a:rPr lang="en-IN" b="1" dirty="0" err="1"/>
              <a:t>subnetworks</a:t>
            </a:r>
            <a:r>
              <a:rPr lang="en-IN" b="1" dirty="0"/>
              <a:t>. </a:t>
            </a:r>
            <a:endParaRPr lang="en-US" b="1" dirty="0"/>
          </a:p>
          <a:p>
            <a:endParaRPr lang="en-US" dirty="0"/>
          </a:p>
        </p:txBody>
      </p:sp>
    </p:spTree>
    <p:extLst>
      <p:ext uri="{BB962C8B-B14F-4D97-AF65-F5344CB8AC3E}">
        <p14:creationId xmlns:p14="http://schemas.microsoft.com/office/powerpoint/2010/main" val="16832858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0393" y="273354"/>
            <a:ext cx="9576179" cy="1856919"/>
          </a:xfrm>
          <a:prstGeom prst="rect">
            <a:avLst/>
          </a:prstGeom>
        </p:spPr>
        <p:txBody>
          <a:bodyPr wrap="square">
            <a:spAutoFit/>
          </a:bodyPr>
          <a:lstStyle/>
          <a:p>
            <a:pPr marL="457200" marR="0" algn="just">
              <a:lnSpc>
                <a:spcPct val="150000"/>
              </a:lnSpc>
              <a:spcBef>
                <a:spcPts val="0"/>
              </a:spcBef>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Finding Information about Each </a:t>
            </a:r>
            <a:r>
              <a:rPr lang="en-IN" b="1" dirty="0" err="1">
                <a:latin typeface="Times New Roman" panose="02020603050405020304" pitchFamily="18" charset="0"/>
                <a:ea typeface="Calibri" panose="020F0502020204030204" pitchFamily="34" charset="0"/>
                <a:cs typeface="Times New Roman" panose="02020603050405020304" pitchFamily="18" charset="0"/>
              </a:rPr>
              <a:t>Subnetwork</a:t>
            </a: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50000"/>
              </a:lnSpc>
              <a:spcBef>
                <a:spcPts val="0"/>
              </a:spcBef>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After </a:t>
            </a:r>
            <a:r>
              <a:rPr lang="en-IN" dirty="0">
                <a:latin typeface="Times New Roman" panose="02020603050405020304" pitchFamily="18" charset="0"/>
                <a:ea typeface="Calibri" panose="020F0502020204030204" pitchFamily="34" charset="0"/>
                <a:cs typeface="Times New Roman" panose="02020603050405020304" pitchFamily="18" charset="0"/>
              </a:rPr>
              <a:t>designing the </a:t>
            </a:r>
            <a:r>
              <a:rPr lang="en-IN" dirty="0" err="1">
                <a:latin typeface="Times New Roman" panose="02020603050405020304" pitchFamily="18" charset="0"/>
                <a:ea typeface="Calibri" panose="020F0502020204030204" pitchFamily="34" charset="0"/>
                <a:cs typeface="Times New Roman" panose="02020603050405020304" pitchFamily="18" charset="0"/>
              </a:rPr>
              <a:t>subnetworks</a:t>
            </a:r>
            <a:r>
              <a:rPr lang="en-IN" dirty="0">
                <a:latin typeface="Times New Roman" panose="02020603050405020304" pitchFamily="18" charset="0"/>
                <a:ea typeface="Calibri" panose="020F0502020204030204" pitchFamily="34" charset="0"/>
                <a:cs typeface="Times New Roman" panose="02020603050405020304" pitchFamily="18" charset="0"/>
              </a:rPr>
              <a:t>, the information about each </a:t>
            </a:r>
            <a:r>
              <a:rPr lang="en-IN" dirty="0" err="1">
                <a:latin typeface="Times New Roman" panose="02020603050405020304" pitchFamily="18" charset="0"/>
                <a:ea typeface="Calibri" panose="020F0502020204030204" pitchFamily="34" charset="0"/>
                <a:cs typeface="Times New Roman" panose="02020603050405020304" pitchFamily="18" charset="0"/>
              </a:rPr>
              <a:t>subnetwork</a:t>
            </a:r>
            <a:r>
              <a:rPr lang="en-IN" dirty="0">
                <a:latin typeface="Times New Roman" panose="02020603050405020304" pitchFamily="18" charset="0"/>
                <a:ea typeface="Calibri" panose="020F0502020204030204" pitchFamily="34" charset="0"/>
                <a:cs typeface="Times New Roman" panose="02020603050405020304" pitchFamily="18" charset="0"/>
              </a:rPr>
              <a:t>, such as first and last address, can be found using the process we described to find the information about each network in the Internet.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29134" y="2130273"/>
            <a:ext cx="9658066" cy="1754326"/>
          </a:xfrm>
          <a:prstGeom prst="rect">
            <a:avLst/>
          </a:prstGeom>
        </p:spPr>
        <p:txBody>
          <a:bodyPr wrap="square">
            <a:spAutoFit/>
          </a:bodyPr>
          <a:lstStyle/>
          <a:p>
            <a:pPr marL="342900" marR="0" lvl="0" indent="-342900" algn="just">
              <a:lnSpc>
                <a:spcPct val="150000"/>
              </a:lnSpc>
              <a:spcBef>
                <a:spcPts val="0"/>
              </a:spcBef>
              <a:spcAft>
                <a:spcPts val="800"/>
              </a:spcAft>
              <a:buFont typeface="Symbol" panose="05050102010706020507" pitchFamily="18" charset="2"/>
              <a:buChar char=""/>
            </a:pPr>
            <a:r>
              <a:rPr lang="en-IN" b="1" dirty="0">
                <a:latin typeface="Times New Roman" panose="02020603050405020304" pitchFamily="18" charset="0"/>
                <a:ea typeface="Calibri" panose="020F0502020204030204" pitchFamily="34" charset="0"/>
                <a:cs typeface="Times New Roman" panose="02020603050405020304" pitchFamily="18" charset="0"/>
              </a:rPr>
              <a:t>Address Aggregation</a:t>
            </a:r>
            <a:r>
              <a:rPr lang="en-IN" dirty="0">
                <a:latin typeface="Times New Roman" panose="02020603050405020304" pitchFamily="18" charset="0"/>
                <a:ea typeface="Calibri" panose="020F0502020204030204" pitchFamily="34" charset="0"/>
                <a:cs typeface="Times New Roman" panose="02020603050405020304" pitchFamily="18" charset="0"/>
              </a:rPr>
              <a:t>: One of the advantages of the CIDR strategy is address aggregation (sometimes called address summarization or route summarization). When blocks of addresses are combined to create a larger block, routing can be done based on the prefix of the larger block. ICANN assigns a large block of addresses to an ISP.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991782" y="3884599"/>
            <a:ext cx="6144790" cy="2789156"/>
          </a:xfrm>
          <a:prstGeom prst="rect">
            <a:avLst/>
          </a:prstGeom>
          <a:noFill/>
          <a:ln>
            <a:noFill/>
          </a:ln>
        </p:spPr>
      </p:pic>
    </p:spTree>
    <p:extLst>
      <p:ext uri="{BB962C8B-B14F-4D97-AF65-F5344CB8AC3E}">
        <p14:creationId xmlns:p14="http://schemas.microsoft.com/office/powerpoint/2010/main" val="185797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Gateway</a:t>
            </a:r>
            <a:endParaRPr lang="en-US" dirty="0"/>
          </a:p>
        </p:txBody>
      </p:sp>
      <p:sp>
        <p:nvSpPr>
          <p:cNvPr id="3" name="Content Placeholder 2"/>
          <p:cNvSpPr>
            <a:spLocks noGrp="1"/>
          </p:cNvSpPr>
          <p:nvPr>
            <p:ph idx="1"/>
          </p:nvPr>
        </p:nvSpPr>
        <p:spPr>
          <a:xfrm>
            <a:off x="2002358" y="1778758"/>
            <a:ext cx="8915400" cy="3777622"/>
          </a:xfrm>
        </p:spPr>
        <p:txBody>
          <a:bodyPr/>
          <a:lstStyle/>
          <a:p>
            <a:r>
              <a:rPr lang="en-US" dirty="0"/>
              <a:t>A </a:t>
            </a:r>
            <a:r>
              <a:rPr lang="en-US" b="1" dirty="0"/>
              <a:t>default gateway</a:t>
            </a:r>
            <a:r>
              <a:rPr lang="en-US" dirty="0"/>
              <a:t> is the node in a computer network using the </a:t>
            </a:r>
            <a:r>
              <a:rPr lang="en-US" dirty="0" smtClean="0"/>
              <a:t>interne </a:t>
            </a:r>
            <a:r>
              <a:rPr lang="en-US" dirty="0"/>
              <a:t>protocol suite that serves as the forwarding host (router) to other networks when no other route specification matches the destination IP address of a packet</a:t>
            </a:r>
            <a:r>
              <a:rPr lang="en-US" dirty="0" smtClean="0"/>
              <a:t>.</a:t>
            </a:r>
          </a:p>
          <a:p>
            <a:endParaRPr lang="en-US" dirty="0"/>
          </a:p>
          <a:p>
            <a:r>
              <a:rPr lang="en-US" dirty="0"/>
              <a:t>A gateway is a network node that serves as an access point to another network, often involving not only a change of addressing, but also a different networking technology. </a:t>
            </a:r>
            <a:endParaRPr lang="en-US" dirty="0" smtClean="0"/>
          </a:p>
          <a:p>
            <a:endParaRPr lang="en-US" dirty="0"/>
          </a:p>
          <a:p>
            <a:r>
              <a:rPr lang="en-US" dirty="0" smtClean="0"/>
              <a:t>More </a:t>
            </a:r>
            <a:r>
              <a:rPr lang="en-US" dirty="0"/>
              <a:t>narrowly defined, a router merely forwards packets between networks with different network prefixes. </a:t>
            </a:r>
          </a:p>
        </p:txBody>
      </p:sp>
    </p:spTree>
    <p:extLst>
      <p:ext uri="{BB962C8B-B14F-4D97-AF65-F5344CB8AC3E}">
        <p14:creationId xmlns:p14="http://schemas.microsoft.com/office/powerpoint/2010/main" val="301967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a:t>
            </a:r>
            <a:r>
              <a:rPr lang="en-US" dirty="0"/>
              <a:t>&amp; Private IP </a:t>
            </a:r>
            <a:r>
              <a:rPr lang="en-US" dirty="0" smtClean="0"/>
              <a:t>Address</a:t>
            </a:r>
            <a:endParaRPr lang="en-US" dirty="0"/>
          </a:p>
        </p:txBody>
      </p:sp>
      <p:sp>
        <p:nvSpPr>
          <p:cNvPr id="3" name="Content Placeholder 2"/>
          <p:cNvSpPr>
            <a:spLocks noGrp="1"/>
          </p:cNvSpPr>
          <p:nvPr>
            <p:ph idx="1"/>
          </p:nvPr>
        </p:nvSpPr>
        <p:spPr/>
        <p:txBody>
          <a:bodyPr/>
          <a:lstStyle/>
          <a:p>
            <a:pPr fontAlgn="base"/>
            <a:r>
              <a:rPr lang="en-US" b="1" dirty="0"/>
              <a:t>Private IP address</a:t>
            </a:r>
            <a:r>
              <a:rPr lang="en-US" dirty="0"/>
              <a:t> of a system is the </a:t>
            </a:r>
            <a:r>
              <a:rPr lang="en-US" dirty="0">
                <a:hlinkClick r:id="rId2"/>
              </a:rPr>
              <a:t>IP address</a:t>
            </a:r>
            <a:r>
              <a:rPr lang="en-US" dirty="0"/>
              <a:t> which is used to communicate within the same network. Using private IP data or information can be sent or received within the same network</a:t>
            </a:r>
            <a:r>
              <a:rPr lang="en-US" dirty="0" smtClean="0"/>
              <a:t>.</a:t>
            </a:r>
          </a:p>
          <a:p>
            <a:pPr fontAlgn="base"/>
            <a:endParaRPr lang="en-US" dirty="0"/>
          </a:p>
          <a:p>
            <a:pPr fontAlgn="base"/>
            <a:r>
              <a:rPr lang="en-US" b="1" dirty="0"/>
              <a:t>Public IP address</a:t>
            </a:r>
            <a:r>
              <a:rPr lang="en-US" dirty="0"/>
              <a:t> of a system is the IP address which is used to communicate outside the network. Public IP address is basically assigned by the ISP (Internet Service Provider).</a:t>
            </a:r>
          </a:p>
          <a:p>
            <a:endParaRPr lang="en-US" dirty="0"/>
          </a:p>
        </p:txBody>
      </p:sp>
    </p:spTree>
    <p:extLst>
      <p:ext uri="{BB962C8B-B14F-4D97-AF65-F5344CB8AC3E}">
        <p14:creationId xmlns:p14="http://schemas.microsoft.com/office/powerpoint/2010/main" val="1153715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128" y="637757"/>
            <a:ext cx="8911687" cy="1280890"/>
          </a:xfrm>
        </p:spPr>
        <p:txBody>
          <a:bodyPr>
            <a:normAutofit/>
          </a:bodyPr>
          <a:lstStyle/>
          <a:p>
            <a:r>
              <a:rPr lang="en-US" dirty="0"/>
              <a:t>Network Layer</a:t>
            </a:r>
            <a:r>
              <a:rPr lang="en-US" dirty="0" smtClean="0"/>
              <a:t>:</a:t>
            </a:r>
            <a:endParaRPr lang="en-US" dirty="0"/>
          </a:p>
        </p:txBody>
      </p:sp>
      <p:sp>
        <p:nvSpPr>
          <p:cNvPr id="3" name="Content Placeholder 2"/>
          <p:cNvSpPr>
            <a:spLocks noGrp="1"/>
          </p:cNvSpPr>
          <p:nvPr>
            <p:ph idx="1"/>
          </p:nvPr>
        </p:nvSpPr>
        <p:spPr>
          <a:xfrm>
            <a:off x="1805840" y="1633680"/>
            <a:ext cx="8915400" cy="3777622"/>
          </a:xfrm>
        </p:spPr>
        <p:txBody>
          <a:bodyPr/>
          <a:lstStyle/>
          <a:p>
            <a:r>
              <a:rPr lang="en-IN" dirty="0"/>
              <a:t>The network layer in the TCP/IP protocol suite is responsible for the host-to-host delivery of datagrams</a:t>
            </a:r>
            <a:r>
              <a:rPr lang="en-IN" dirty="0" smtClean="0"/>
              <a:t>.</a:t>
            </a:r>
            <a:endParaRPr lang="en-IN" dirty="0"/>
          </a:p>
          <a:p>
            <a:r>
              <a:rPr lang="en-IN" dirty="0" smtClean="0"/>
              <a:t> </a:t>
            </a:r>
            <a:r>
              <a:rPr lang="en-IN" dirty="0"/>
              <a:t>It provides services to the transport layer and receives services from the data-link layer. </a:t>
            </a:r>
            <a:endParaRPr lang="en-US" dirty="0"/>
          </a:p>
          <a:p>
            <a:endParaRPr lang="en-US" dirty="0"/>
          </a:p>
        </p:txBody>
      </p:sp>
      <p:pic>
        <p:nvPicPr>
          <p:cNvPr id="3074" name="Picture 2" descr="Layer Networking: Layer 2 Versus Layer 3 IT Networking - Smal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667" y="3058448"/>
            <a:ext cx="4661564" cy="3799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4049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13660001"/>
              </p:ext>
            </p:extLst>
          </p:nvPr>
        </p:nvGraphicFramePr>
        <p:xfrm>
          <a:off x="2415652" y="764275"/>
          <a:ext cx="7942998" cy="5875531"/>
        </p:xfrm>
        <a:graphic>
          <a:graphicData uri="http://schemas.openxmlformats.org/drawingml/2006/table">
            <a:tbl>
              <a:tblPr/>
              <a:tblGrid>
                <a:gridCol w="3971499"/>
                <a:gridCol w="3971499"/>
              </a:tblGrid>
              <a:tr h="366189">
                <a:tc>
                  <a:txBody>
                    <a:bodyPr/>
                    <a:lstStyle/>
                    <a:p>
                      <a:pPr algn="ctr" fontAlgn="base"/>
                      <a:r>
                        <a:rPr lang="en-US" sz="1800" b="1" cap="all" dirty="0">
                          <a:solidFill>
                            <a:srgbClr val="000000"/>
                          </a:solidFill>
                          <a:effectLst/>
                        </a:rPr>
                        <a:t>PRIVATE IP ADDRESS</a:t>
                      </a:r>
                    </a:p>
                  </a:txBody>
                  <a:tcPr marL="43252" marR="43252" marT="43252" marB="43252"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sz="1800" b="1" cap="all">
                          <a:solidFill>
                            <a:srgbClr val="000000"/>
                          </a:solidFill>
                          <a:effectLst/>
                        </a:rPr>
                        <a:t>PUBLIC IP ADDRESS</a:t>
                      </a:r>
                    </a:p>
                  </a:txBody>
                  <a:tcPr marL="43252" marR="43252" marT="43252" marB="43252"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r>
              <a:tr h="349842">
                <a:tc>
                  <a:txBody>
                    <a:bodyPr/>
                    <a:lstStyle/>
                    <a:p>
                      <a:pPr algn="l" fontAlgn="base"/>
                      <a:r>
                        <a:rPr lang="en-US" sz="1800" b="0">
                          <a:effectLst/>
                        </a:rPr>
                        <a:t>Scope is local.</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Scope is global.</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820654">
                <a:tc>
                  <a:txBody>
                    <a:bodyPr/>
                    <a:lstStyle/>
                    <a:p>
                      <a:pPr algn="l" fontAlgn="base"/>
                      <a:r>
                        <a:rPr lang="en-US" sz="1800" b="0">
                          <a:effectLst/>
                        </a:rPr>
                        <a:t>It is used to communicate within the network.</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is used to communicate outside the network.</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291468">
                <a:tc>
                  <a:txBody>
                    <a:bodyPr/>
                    <a:lstStyle/>
                    <a:p>
                      <a:pPr algn="l" fontAlgn="base"/>
                      <a:r>
                        <a:rPr lang="en-US" sz="1800" b="0">
                          <a:effectLst/>
                        </a:rPr>
                        <a:t>Private IP addresses of the systems connected in a network differ in a uniform manner.</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Public IP may differ in uniform or non-uniform manner.</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585247">
                <a:tc>
                  <a:txBody>
                    <a:bodyPr/>
                    <a:lstStyle/>
                    <a:p>
                      <a:pPr algn="l" fontAlgn="base"/>
                      <a:r>
                        <a:rPr lang="en-US" sz="1800" b="0">
                          <a:effectLst/>
                        </a:rPr>
                        <a:t>It works only in LAN.</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is used to get internet service.</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820654">
                <a:tc>
                  <a:txBody>
                    <a:bodyPr/>
                    <a:lstStyle/>
                    <a:p>
                      <a:pPr algn="l" fontAlgn="base"/>
                      <a:r>
                        <a:rPr lang="en-US" sz="1800" b="0">
                          <a:effectLst/>
                        </a:rPr>
                        <a:t>It is used to load network operating system.</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It is controlled by ISP.</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585247">
                <a:tc>
                  <a:txBody>
                    <a:bodyPr/>
                    <a:lstStyle/>
                    <a:p>
                      <a:pPr algn="l" fontAlgn="base"/>
                      <a:r>
                        <a:rPr lang="en-US" sz="1800" b="0">
                          <a:effectLst/>
                        </a:rPr>
                        <a:t>It is available in free of cost.</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is not free of cost.</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056060">
                <a:tc>
                  <a:txBody>
                    <a:bodyPr/>
                    <a:lstStyle/>
                    <a:p>
                      <a:pPr algn="l" fontAlgn="base"/>
                      <a:r>
                        <a:rPr lang="en-US" sz="1800" b="0">
                          <a:effectLst/>
                        </a:rPr>
                        <a:t>Private IP can be known by entering “ipconfig” on command prompt.</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800" b="0" dirty="0">
                          <a:effectLst/>
                        </a:rPr>
                        <a:t>Public IP can be known by searching “what is my </a:t>
                      </a:r>
                      <a:r>
                        <a:rPr lang="en-US" sz="1800" b="0" dirty="0" err="1">
                          <a:effectLst/>
                        </a:rPr>
                        <a:t>ip</a:t>
                      </a:r>
                      <a:r>
                        <a:rPr lang="en-US" sz="1800" b="0" dirty="0">
                          <a:effectLst/>
                        </a:rPr>
                        <a:t>” on google.</a:t>
                      </a:r>
                    </a:p>
                  </a:txBody>
                  <a:tcPr marL="75691" marR="75691" marT="37846" marB="37846"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
        <p:nvSpPr>
          <p:cNvPr id="3" name="Rectangle 1"/>
          <p:cNvSpPr>
            <a:spLocks noChangeArrowheads="1"/>
          </p:cNvSpPr>
          <p:nvPr/>
        </p:nvSpPr>
        <p:spPr bwMode="auto">
          <a:xfrm>
            <a:off x="5489575" y="2133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3261409" y="241827"/>
            <a:ext cx="5669181" cy="369332"/>
          </a:xfrm>
          <a:prstGeom prst="rect">
            <a:avLst/>
          </a:prstGeom>
        </p:spPr>
        <p:txBody>
          <a:bodyPr wrap="none">
            <a:spAutoFit/>
          </a:bodyPr>
          <a:lstStyle/>
          <a:p>
            <a:r>
              <a:rPr lang="en-US" b="1" dirty="0">
                <a:latin typeface="Roboto"/>
              </a:rPr>
              <a:t>Difference between Private and Public IP address:</a:t>
            </a:r>
            <a:endParaRPr lang="en-US" dirty="0"/>
          </a:p>
        </p:txBody>
      </p:sp>
    </p:spTree>
    <p:extLst>
      <p:ext uri="{BB962C8B-B14F-4D97-AF65-F5344CB8AC3E}">
        <p14:creationId xmlns:p14="http://schemas.microsoft.com/office/powerpoint/2010/main" val="1579641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92323"/>
            <a:ext cx="8915400" cy="4667534"/>
          </a:xfrm>
        </p:spPr>
        <p:txBody>
          <a:bodyPr>
            <a:normAutofit lnSpcReduction="10000"/>
          </a:bodyPr>
          <a:lstStyle/>
          <a:p>
            <a:pPr marL="0" indent="0">
              <a:buNone/>
            </a:pPr>
            <a:r>
              <a:rPr lang="en-US" dirty="0"/>
              <a:t>Address assignment includes assigning an IP address, a default gateway, one or more domain name servers that resolve names to IP addresses, time servers, and so forth. Before selecting the desired IP address assignment method, the following questions should be answered</a:t>
            </a:r>
            <a:r>
              <a:rPr lang="en-US" dirty="0" smtClean="0"/>
              <a:t>:</a:t>
            </a:r>
          </a:p>
          <a:p>
            <a:pPr marL="0" indent="0">
              <a:buNone/>
            </a:pPr>
            <a:endParaRPr lang="en-US" dirty="0"/>
          </a:p>
          <a:p>
            <a:r>
              <a:rPr lang="en-US" dirty="0" smtClean="0"/>
              <a:t>How </a:t>
            </a:r>
            <a:r>
              <a:rPr lang="en-US" dirty="0"/>
              <a:t>many devices need an IP address?</a:t>
            </a:r>
          </a:p>
          <a:p>
            <a:r>
              <a:rPr lang="en-US" dirty="0" smtClean="0"/>
              <a:t>Which </a:t>
            </a:r>
            <a:r>
              <a:rPr lang="en-US" dirty="0"/>
              <a:t>devices require static IP address assignment?</a:t>
            </a:r>
          </a:p>
          <a:p>
            <a:r>
              <a:rPr lang="en-US" dirty="0" smtClean="0"/>
              <a:t> </a:t>
            </a:r>
            <a:r>
              <a:rPr lang="en-US" dirty="0"/>
              <a:t>Is IP address renumbering expected in the future?</a:t>
            </a:r>
          </a:p>
          <a:p>
            <a:r>
              <a:rPr lang="en-US" dirty="0" smtClean="0"/>
              <a:t> </a:t>
            </a:r>
            <a:r>
              <a:rPr lang="en-US" dirty="0"/>
              <a:t>Is the administrator required to track devices and their IP addresses?</a:t>
            </a:r>
          </a:p>
          <a:p>
            <a:r>
              <a:rPr lang="en-US" dirty="0" smtClean="0"/>
              <a:t>Do </a:t>
            </a:r>
            <a:r>
              <a:rPr lang="en-US" dirty="0"/>
              <a:t>additional parameters (default gateway, name server, and so forth) have to be configured?</a:t>
            </a:r>
          </a:p>
          <a:p>
            <a:r>
              <a:rPr lang="en-US" dirty="0" smtClean="0"/>
              <a:t> </a:t>
            </a:r>
            <a:r>
              <a:rPr lang="en-US" dirty="0"/>
              <a:t>Are there any availability issues?</a:t>
            </a:r>
          </a:p>
          <a:p>
            <a:r>
              <a:rPr lang="en-US" dirty="0" smtClean="0"/>
              <a:t>Are </a:t>
            </a:r>
            <a:r>
              <a:rPr lang="en-US" dirty="0"/>
              <a:t>there any security issues?</a:t>
            </a:r>
          </a:p>
          <a:p>
            <a:endParaRPr lang="en-US" dirty="0"/>
          </a:p>
        </p:txBody>
      </p:sp>
      <p:sp>
        <p:nvSpPr>
          <p:cNvPr id="5" name="Title 1"/>
          <p:cNvSpPr txBox="1">
            <a:spLocks/>
          </p:cNvSpPr>
          <p:nvPr/>
        </p:nvSpPr>
        <p:spPr>
          <a:xfrm>
            <a:off x="2592925" y="624110"/>
            <a:ext cx="8911687" cy="86349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Methods of assigning IP address</a:t>
            </a:r>
            <a:endParaRPr lang="en-US" dirty="0"/>
          </a:p>
        </p:txBody>
      </p:sp>
    </p:spTree>
    <p:extLst>
      <p:ext uri="{BB962C8B-B14F-4D97-AF65-F5344CB8AC3E}">
        <p14:creationId xmlns:p14="http://schemas.microsoft.com/office/powerpoint/2010/main" val="10038645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3496"/>
          </a:xfrm>
        </p:spPr>
        <p:txBody>
          <a:bodyPr>
            <a:normAutofit/>
          </a:bodyPr>
          <a:lstStyle/>
          <a:p>
            <a:r>
              <a:rPr lang="en-US" dirty="0"/>
              <a:t>M</a:t>
            </a:r>
            <a:r>
              <a:rPr lang="en-US" dirty="0" smtClean="0"/>
              <a:t>ethods of assigning IP address</a:t>
            </a:r>
            <a:endParaRPr lang="en-US" dirty="0"/>
          </a:p>
        </p:txBody>
      </p:sp>
      <p:sp>
        <p:nvSpPr>
          <p:cNvPr id="3" name="Content Placeholder 2"/>
          <p:cNvSpPr>
            <a:spLocks noGrp="1"/>
          </p:cNvSpPr>
          <p:nvPr>
            <p:ph idx="1"/>
          </p:nvPr>
        </p:nvSpPr>
        <p:spPr>
          <a:xfrm>
            <a:off x="2592925" y="1951630"/>
            <a:ext cx="8915400" cy="4423616"/>
          </a:xfrm>
        </p:spPr>
        <p:txBody>
          <a:bodyPr>
            <a:normAutofit/>
          </a:bodyPr>
          <a:lstStyle/>
          <a:p>
            <a:pPr marL="0" indent="0">
              <a:buNone/>
            </a:pPr>
            <a:r>
              <a:rPr lang="en-US" dirty="0"/>
              <a:t>the two basic IP address assignment strategies</a:t>
            </a:r>
            <a:endParaRPr lang="en-US" dirty="0" smtClean="0"/>
          </a:p>
          <a:p>
            <a:endParaRPr lang="en-US" dirty="0"/>
          </a:p>
          <a:p>
            <a:r>
              <a:rPr lang="en-US" dirty="0" smtClean="0"/>
              <a:t>Static</a:t>
            </a:r>
            <a:r>
              <a:rPr lang="en-US" dirty="0"/>
              <a:t>: An IP address is statically assigned to a system. The network administrator configures the IP address, default gateway, and name servers manually by entering them into a special file or files on the end system with either a graphical or text interface. </a:t>
            </a:r>
            <a:endParaRPr lang="en-US" dirty="0" smtClean="0"/>
          </a:p>
          <a:p>
            <a:r>
              <a:rPr lang="en-US" dirty="0" smtClean="0"/>
              <a:t>Dynamic</a:t>
            </a:r>
            <a:r>
              <a:rPr lang="en-US" dirty="0"/>
              <a:t>: IP addresses are dynamically assigned to the end systems. Dynamic address assignment relieves the administrator of manually assigning an address to every network device. </a:t>
            </a:r>
          </a:p>
          <a:p>
            <a:endParaRPr lang="en-US" dirty="0"/>
          </a:p>
        </p:txBody>
      </p:sp>
    </p:spTree>
    <p:extLst>
      <p:ext uri="{BB962C8B-B14F-4D97-AF65-F5344CB8AC3E}">
        <p14:creationId xmlns:p14="http://schemas.microsoft.com/office/powerpoint/2010/main" val="21873530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460337"/>
            <a:ext cx="8911687" cy="1280890"/>
          </a:xfrm>
        </p:spPr>
        <p:txBody>
          <a:bodyPr>
            <a:normAutofit/>
          </a:bodyPr>
          <a:lstStyle/>
          <a:p>
            <a:r>
              <a:rPr lang="en-US" dirty="0" smtClean="0"/>
              <a:t>IPv6 address</a:t>
            </a:r>
            <a:endParaRPr lang="en-US" dirty="0"/>
          </a:p>
        </p:txBody>
      </p:sp>
      <p:sp>
        <p:nvSpPr>
          <p:cNvPr id="3" name="Content Placeholder 2"/>
          <p:cNvSpPr>
            <a:spLocks noGrp="1"/>
          </p:cNvSpPr>
          <p:nvPr>
            <p:ph idx="1"/>
          </p:nvPr>
        </p:nvSpPr>
        <p:spPr>
          <a:xfrm>
            <a:off x="2084245" y="1749722"/>
            <a:ext cx="8915400" cy="3777622"/>
          </a:xfrm>
        </p:spPr>
        <p:txBody>
          <a:bodyPr/>
          <a:lstStyle/>
          <a:p>
            <a:pPr algn="just"/>
            <a:r>
              <a:rPr lang="en-IN" dirty="0" smtClean="0"/>
              <a:t>The </a:t>
            </a:r>
            <a:r>
              <a:rPr lang="en-IN" dirty="0"/>
              <a:t>main reason for migration from IPv4 to IPv6 is the small size of the address space in IPv4. </a:t>
            </a:r>
            <a:endParaRPr lang="en-IN" dirty="0" smtClean="0"/>
          </a:p>
          <a:p>
            <a:pPr algn="just"/>
            <a:r>
              <a:rPr lang="en-IN" dirty="0" smtClean="0"/>
              <a:t>An </a:t>
            </a:r>
            <a:r>
              <a:rPr lang="en-IN" dirty="0"/>
              <a:t>IPv6 address is 128 bits or 16 bytes (octets) long, four times the address length in IPv4.</a:t>
            </a:r>
            <a:endParaRPr lang="en-US" dirty="0"/>
          </a:p>
          <a:p>
            <a:pPr marL="0" indent="0" algn="just">
              <a:buNone/>
            </a:pPr>
            <a:r>
              <a:rPr lang="en-IN" b="1" dirty="0"/>
              <a:t>Representation </a:t>
            </a:r>
            <a:endParaRPr lang="en-US" dirty="0"/>
          </a:p>
          <a:p>
            <a:pPr algn="just"/>
            <a:r>
              <a:rPr lang="en-IN" dirty="0"/>
              <a:t>A computer normally stores the address in binary, but it is clear that 128 bits cannot easily be handled by humans. Several notations have been proposed to represent IPv6 addresses when they are handled by humans. The following shows two of these notations: binary and colon hexadecimal. </a:t>
            </a:r>
            <a:endParaRPr lang="en-US" dirty="0"/>
          </a:p>
          <a:p>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967193" y="5527344"/>
            <a:ext cx="7036615" cy="583183"/>
          </a:xfrm>
          <a:prstGeom prst="rect">
            <a:avLst/>
          </a:prstGeom>
          <a:noFill/>
          <a:ln>
            <a:noFill/>
          </a:ln>
        </p:spPr>
      </p:pic>
    </p:spTree>
    <p:extLst>
      <p:ext uri="{BB962C8B-B14F-4D97-AF65-F5344CB8AC3E}">
        <p14:creationId xmlns:p14="http://schemas.microsoft.com/office/powerpoint/2010/main" val="2793190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a:t>
            </a:r>
            <a:r>
              <a:rPr lang="en-US" dirty="0" smtClean="0"/>
              <a:t>address(</a:t>
            </a:r>
            <a:r>
              <a:rPr lang="en-US" dirty="0" err="1" smtClean="0"/>
              <a:t>Cont</a:t>
            </a:r>
            <a:r>
              <a:rPr lang="en-US" dirty="0" smtClean="0"/>
              <a:t>…)</a:t>
            </a:r>
            <a:endParaRPr lang="en-US" dirty="0"/>
          </a:p>
        </p:txBody>
      </p:sp>
      <p:sp>
        <p:nvSpPr>
          <p:cNvPr id="3" name="Content Placeholder 2"/>
          <p:cNvSpPr>
            <a:spLocks noGrp="1"/>
          </p:cNvSpPr>
          <p:nvPr>
            <p:ph idx="1"/>
          </p:nvPr>
        </p:nvSpPr>
        <p:spPr>
          <a:xfrm>
            <a:off x="2592925" y="1762079"/>
            <a:ext cx="8915400" cy="3777622"/>
          </a:xfrm>
        </p:spPr>
        <p:txBody>
          <a:bodyPr/>
          <a:lstStyle/>
          <a:p>
            <a:pPr marL="0" lvl="0" indent="0">
              <a:buNone/>
            </a:pPr>
            <a:r>
              <a:rPr lang="en-IN" b="1" dirty="0"/>
              <a:t>Abbreviation</a:t>
            </a:r>
            <a:r>
              <a:rPr lang="en-IN" dirty="0"/>
              <a:t> </a:t>
            </a:r>
            <a:endParaRPr lang="en-US" dirty="0"/>
          </a:p>
          <a:p>
            <a:pPr algn="just"/>
            <a:r>
              <a:rPr lang="en-IN" dirty="0"/>
              <a:t>Although an IPv6 address, even in hexadecimal format, is very long, many of the digits are </a:t>
            </a:r>
            <a:r>
              <a:rPr lang="en-IN" dirty="0" err="1"/>
              <a:t>zeros</a:t>
            </a:r>
            <a:r>
              <a:rPr lang="en-IN" dirty="0"/>
              <a:t>. In this case, we can abbreviate the address. </a:t>
            </a:r>
            <a:endParaRPr lang="en-IN" dirty="0" smtClean="0"/>
          </a:p>
          <a:p>
            <a:pPr algn="just"/>
            <a:r>
              <a:rPr lang="en-IN" dirty="0" smtClean="0"/>
              <a:t>The </a:t>
            </a:r>
            <a:r>
              <a:rPr lang="en-IN" dirty="0"/>
              <a:t>leading </a:t>
            </a:r>
            <a:r>
              <a:rPr lang="en-IN" dirty="0" err="1"/>
              <a:t>zeros</a:t>
            </a:r>
            <a:r>
              <a:rPr lang="en-IN" dirty="0"/>
              <a:t> of a section can be omitted. Using this form of abbreviation, 0074 can be written as 74, 000F as F, and 0000 as 0. Note that 3210 cannot be abbreviated. Further abbreviation, often called zero compression, can be applied to colon hex notation if there are consecutive sections consisting of </a:t>
            </a:r>
            <a:r>
              <a:rPr lang="en-IN" dirty="0" err="1"/>
              <a:t>zeros</a:t>
            </a:r>
            <a:r>
              <a:rPr lang="en-IN" dirty="0"/>
              <a:t> only. We can remove all the </a:t>
            </a:r>
            <a:r>
              <a:rPr lang="en-IN" dirty="0" err="1"/>
              <a:t>zeros</a:t>
            </a:r>
            <a:r>
              <a:rPr lang="en-IN" dirty="0"/>
              <a:t> and replace them with a double semicolon.</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990111" y="5396780"/>
            <a:ext cx="6426844" cy="335280"/>
          </a:xfrm>
          <a:prstGeom prst="rect">
            <a:avLst/>
          </a:prstGeom>
          <a:noFill/>
          <a:ln>
            <a:noFill/>
          </a:ln>
        </p:spPr>
      </p:pic>
    </p:spTree>
    <p:extLst>
      <p:ext uri="{BB962C8B-B14F-4D97-AF65-F5344CB8AC3E}">
        <p14:creationId xmlns:p14="http://schemas.microsoft.com/office/powerpoint/2010/main" val="4199773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9134" y="2055220"/>
            <a:ext cx="9084860" cy="3657411"/>
          </a:xfrm>
          <a:prstGeom prst="rect">
            <a:avLst/>
          </a:prstGeom>
        </p:spPr>
        <p:txBody>
          <a:bodyPr wrap="square">
            <a:spAutoFit/>
          </a:bodyPr>
          <a:lstStyle/>
          <a:p>
            <a:pPr marL="285750" marR="0" lvl="0" indent="-285750" algn="just">
              <a:lnSpc>
                <a:spcPct val="150000"/>
              </a:lnSpc>
              <a:spcBef>
                <a:spcPts val="0"/>
              </a:spcBef>
              <a:spcAft>
                <a:spcPts val="800"/>
              </a:spcAft>
              <a:buFont typeface="Wingdings" panose="05000000000000000000" pitchFamily="2" charset="2"/>
              <a:buChar char="q"/>
            </a:pPr>
            <a:r>
              <a:rPr lang="en-IN" b="1" dirty="0" smtClean="0">
                <a:ea typeface="Calibri" panose="020F0502020204030204" pitchFamily="34" charset="0"/>
                <a:cs typeface="Times New Roman" panose="02020603050405020304" pitchFamily="18" charset="0"/>
              </a:rPr>
              <a:t> Mixed </a:t>
            </a:r>
            <a:r>
              <a:rPr lang="en-IN" b="1" dirty="0">
                <a:ea typeface="Calibri" panose="020F0502020204030204" pitchFamily="34" charset="0"/>
                <a:cs typeface="Times New Roman" panose="02020603050405020304" pitchFamily="18" charset="0"/>
              </a:rPr>
              <a:t>Notation</a:t>
            </a:r>
            <a:endParaRPr lang="en-US" sz="1600" dirty="0">
              <a:ea typeface="Calibri" panose="020F0502020204030204" pitchFamily="34" charset="0"/>
              <a:cs typeface="Times New Roman" panose="02020603050405020304" pitchFamily="18" charset="0"/>
            </a:endParaRPr>
          </a:p>
          <a:p>
            <a:r>
              <a:rPr lang="en-IN" dirty="0">
                <a:ea typeface="Calibri" panose="020F0502020204030204" pitchFamily="34" charset="0"/>
              </a:rPr>
              <a:t>Sometimes we see a mixed representation of an IPv6 address: colon hex and dotted-decimal notation. </a:t>
            </a:r>
            <a:r>
              <a:rPr lang="en-IN" dirty="0"/>
              <a:t>We can use the colon hex notation for the leftmost six sections and four-byte dotted-decimal notation instead of the rightmost two sections. </a:t>
            </a:r>
            <a:endParaRPr lang="en-IN" dirty="0" smtClean="0"/>
          </a:p>
          <a:p>
            <a:endParaRPr lang="en-IN" dirty="0" smtClean="0"/>
          </a:p>
          <a:p>
            <a:endParaRPr lang="en-IN" dirty="0"/>
          </a:p>
          <a:p>
            <a:pPr marL="285750" lvl="0" indent="-285750">
              <a:buFont typeface="Wingdings" panose="05000000000000000000" pitchFamily="2" charset="2"/>
              <a:buChar char="q"/>
            </a:pPr>
            <a:r>
              <a:rPr lang="en-IN" b="1" dirty="0"/>
              <a:t>CIDR Notation </a:t>
            </a:r>
            <a:endParaRPr lang="en-US" dirty="0"/>
          </a:p>
          <a:p>
            <a:r>
              <a:rPr lang="en-IN" dirty="0"/>
              <a:t>IPv6 uses hierarchical addressing. For this reason, IPv6 allows slash or CIDR notation. For example, the following shows how we can define a prefix of 60 bits using CIDR. </a:t>
            </a:r>
            <a:endParaRPr lang="en-US" dirty="0"/>
          </a:p>
          <a:p>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004123" y="5891591"/>
            <a:ext cx="2488498" cy="447394"/>
          </a:xfrm>
          <a:prstGeom prst="rect">
            <a:avLst/>
          </a:prstGeom>
          <a:noFill/>
          <a:ln>
            <a:noFill/>
          </a:ln>
        </p:spPr>
      </p:pic>
      <p:sp>
        <p:nvSpPr>
          <p:cNvPr id="4" name="Title 1"/>
          <p:cNvSpPr txBox="1">
            <a:spLocks/>
          </p:cNvSpPr>
          <p:nvPr/>
        </p:nvSpPr>
        <p:spPr>
          <a:xfrm>
            <a:off x="2090475" y="912251"/>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IPv6 address(</a:t>
            </a:r>
            <a:r>
              <a:rPr lang="en-US" dirty="0" err="1" smtClean="0"/>
              <a:t>Cont</a:t>
            </a:r>
            <a:r>
              <a:rPr lang="en-US" dirty="0" smtClean="0"/>
              <a:t>…)</a:t>
            </a:r>
            <a:endParaRPr lang="en-US" dirty="0"/>
          </a:p>
        </p:txBody>
      </p:sp>
    </p:spTree>
    <p:extLst>
      <p:ext uri="{BB962C8B-B14F-4D97-AF65-F5344CB8AC3E}">
        <p14:creationId xmlns:p14="http://schemas.microsoft.com/office/powerpoint/2010/main" val="505113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0394" y="586560"/>
            <a:ext cx="9303224" cy="1338828"/>
          </a:xfrm>
          <a:prstGeom prst="rect">
            <a:avLst/>
          </a:prstGeom>
        </p:spPr>
        <p:txBody>
          <a:bodyPr wrap="square">
            <a:spAutoFit/>
          </a:bodyPr>
          <a:lstStyle/>
          <a:p>
            <a:pPr marL="457200" marR="0" algn="just">
              <a:lnSpc>
                <a:spcPct val="150000"/>
              </a:lnSpc>
              <a:spcBef>
                <a:spcPts val="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Address Space</a:t>
            </a: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address space of IPv6 contains 2</a:t>
            </a:r>
            <a:r>
              <a:rPr lang="en-IN" baseline="30000" dirty="0">
                <a:latin typeface="Times New Roman" panose="02020603050405020304" pitchFamily="18" charset="0"/>
                <a:ea typeface="Calibri" panose="020F0502020204030204" pitchFamily="34" charset="0"/>
                <a:cs typeface="Times New Roman" panose="02020603050405020304" pitchFamily="18" charset="0"/>
              </a:rPr>
              <a:t>128</a:t>
            </a:r>
            <a:r>
              <a:rPr lang="en-IN" dirty="0">
                <a:latin typeface="Times New Roman" panose="02020603050405020304" pitchFamily="18" charset="0"/>
                <a:ea typeface="Calibri" panose="020F0502020204030204" pitchFamily="34" charset="0"/>
                <a:cs typeface="Times New Roman" panose="02020603050405020304" pitchFamily="18" charset="0"/>
              </a:rPr>
              <a:t> addresses. This address space is 2</a:t>
            </a:r>
            <a:r>
              <a:rPr lang="en-IN" baseline="30000" dirty="0">
                <a:latin typeface="Times New Roman" panose="02020603050405020304" pitchFamily="18" charset="0"/>
                <a:ea typeface="Calibri" panose="020F0502020204030204" pitchFamily="34" charset="0"/>
                <a:cs typeface="Times New Roman" panose="02020603050405020304" pitchFamily="18" charset="0"/>
              </a:rPr>
              <a:t>96 </a:t>
            </a:r>
            <a:r>
              <a:rPr lang="en-IN" dirty="0">
                <a:latin typeface="Times New Roman" panose="02020603050405020304" pitchFamily="18" charset="0"/>
                <a:ea typeface="Calibri" panose="020F0502020204030204" pitchFamily="34" charset="0"/>
                <a:cs typeface="Times New Roman" panose="02020603050405020304" pitchFamily="18" charset="0"/>
              </a:rPr>
              <a:t>times the IPv4 address—definitely no address depletion—as shown, the size of the space 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621206" y="2366978"/>
            <a:ext cx="5181599" cy="307984"/>
          </a:xfrm>
          <a:prstGeom prst="rect">
            <a:avLst/>
          </a:prstGeom>
          <a:noFill/>
          <a:ln>
            <a:noFill/>
          </a:ln>
        </p:spPr>
      </p:pic>
    </p:spTree>
    <p:extLst>
      <p:ext uri="{BB962C8B-B14F-4D97-AF65-F5344CB8AC3E}">
        <p14:creationId xmlns:p14="http://schemas.microsoft.com/office/powerpoint/2010/main" val="1220276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Address types</a:t>
            </a:r>
            <a:endParaRPr lang="en-US" dirty="0"/>
          </a:p>
        </p:txBody>
      </p:sp>
      <p:sp>
        <p:nvSpPr>
          <p:cNvPr id="3" name="Content Placeholder 2"/>
          <p:cNvSpPr>
            <a:spLocks noGrp="1"/>
          </p:cNvSpPr>
          <p:nvPr>
            <p:ph idx="1"/>
          </p:nvPr>
        </p:nvSpPr>
        <p:spPr>
          <a:xfrm>
            <a:off x="2033516" y="1460310"/>
            <a:ext cx="9471096" cy="4450912"/>
          </a:xfrm>
        </p:spPr>
        <p:txBody>
          <a:bodyPr/>
          <a:lstStyle/>
          <a:p>
            <a:pPr marL="0" indent="0">
              <a:buNone/>
            </a:pPr>
            <a:r>
              <a:rPr lang="en-IN" dirty="0"/>
              <a:t>In IPv6, a destination address can belong to one of three categories: unicast, </a:t>
            </a:r>
            <a:r>
              <a:rPr lang="en-IN" dirty="0" err="1"/>
              <a:t>anycast</a:t>
            </a:r>
            <a:r>
              <a:rPr lang="en-IN" dirty="0"/>
              <a:t>, and multicast. </a:t>
            </a:r>
            <a:endParaRPr lang="en-IN" dirty="0" smtClean="0"/>
          </a:p>
          <a:p>
            <a:pPr marL="0" indent="0">
              <a:buNone/>
            </a:pPr>
            <a:endParaRPr lang="en-US" dirty="0"/>
          </a:p>
          <a:p>
            <a:pPr lvl="0"/>
            <a:r>
              <a:rPr lang="en-IN" b="1" dirty="0"/>
              <a:t>Unicast Address</a:t>
            </a:r>
            <a:r>
              <a:rPr lang="en-IN" dirty="0"/>
              <a:t>: A unicast address defines a single interface (computer or router). The packet sent to a unicast address will be routed to the intended recipient. </a:t>
            </a:r>
            <a:endParaRPr lang="en-US" dirty="0"/>
          </a:p>
          <a:p>
            <a:r>
              <a:rPr lang="en-IN" b="1" dirty="0" err="1"/>
              <a:t>Anycast</a:t>
            </a:r>
            <a:r>
              <a:rPr lang="en-IN" b="1" dirty="0"/>
              <a:t> Address</a:t>
            </a:r>
            <a:r>
              <a:rPr lang="en-IN" dirty="0"/>
              <a:t>: An </a:t>
            </a:r>
            <a:r>
              <a:rPr lang="en-IN" dirty="0" err="1"/>
              <a:t>anycast</a:t>
            </a:r>
            <a:r>
              <a:rPr lang="en-IN" dirty="0"/>
              <a:t> address defines a group of computers that all share a single address. A packet with an </a:t>
            </a:r>
            <a:r>
              <a:rPr lang="en-IN" dirty="0" err="1"/>
              <a:t>anycast</a:t>
            </a:r>
            <a:r>
              <a:rPr lang="en-IN" dirty="0"/>
              <a:t> address is delivered to only one member of the group, the most reachable one</a:t>
            </a:r>
            <a:r>
              <a:rPr lang="en-IN" dirty="0" smtClean="0"/>
              <a:t>.</a:t>
            </a:r>
          </a:p>
          <a:p>
            <a:r>
              <a:rPr lang="en-IN" b="1" dirty="0"/>
              <a:t>Multicast Address</a:t>
            </a:r>
            <a:r>
              <a:rPr lang="en-IN" dirty="0"/>
              <a:t>: A multicast address also defines a group of computers. However, there is a difference between </a:t>
            </a:r>
            <a:r>
              <a:rPr lang="en-IN" dirty="0" err="1"/>
              <a:t>anycasting</a:t>
            </a:r>
            <a:r>
              <a:rPr lang="en-IN" dirty="0"/>
              <a:t> and multicasting. In </a:t>
            </a:r>
            <a:r>
              <a:rPr lang="en-IN" dirty="0" err="1"/>
              <a:t>anycasting</a:t>
            </a:r>
            <a:r>
              <a:rPr lang="en-IN" dirty="0"/>
              <a:t>, only one copy of the packet is sent to one of the members of the group; in multicasting each member of the group receives a copy.</a:t>
            </a:r>
            <a:endParaRPr lang="en-US" dirty="0"/>
          </a:p>
        </p:txBody>
      </p:sp>
    </p:spTree>
    <p:extLst>
      <p:ext uri="{BB962C8B-B14F-4D97-AF65-F5344CB8AC3E}">
        <p14:creationId xmlns:p14="http://schemas.microsoft.com/office/powerpoint/2010/main" val="31858133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Assignment</a:t>
            </a:r>
            <a:endParaRPr lang="en-US" dirty="0"/>
          </a:p>
        </p:txBody>
      </p:sp>
      <p:sp>
        <p:nvSpPr>
          <p:cNvPr id="3" name="Content Placeholder 2"/>
          <p:cNvSpPr>
            <a:spLocks noGrp="1"/>
          </p:cNvSpPr>
          <p:nvPr>
            <p:ph idx="1"/>
          </p:nvPr>
        </p:nvSpPr>
        <p:spPr>
          <a:xfrm>
            <a:off x="2589212" y="1451212"/>
            <a:ext cx="8915400" cy="3777622"/>
          </a:xfrm>
        </p:spPr>
        <p:txBody>
          <a:bodyPr/>
          <a:lstStyle/>
          <a:p>
            <a:r>
              <a:rPr lang="en-US" dirty="0"/>
              <a:t>Like the address space of IPv4, the address space of IPv6 is divided into several </a:t>
            </a:r>
            <a:r>
              <a:rPr lang="en-US" dirty="0" smtClean="0"/>
              <a:t>blocks of </a:t>
            </a:r>
            <a:r>
              <a:rPr lang="en-US" dirty="0"/>
              <a:t>varying size and each block is allocated for a special purpose. </a:t>
            </a:r>
            <a:endParaRPr lang="en-US" dirty="0" smtClean="0"/>
          </a:p>
          <a:p>
            <a:r>
              <a:rPr lang="en-US" dirty="0" smtClean="0"/>
              <a:t>Most </a:t>
            </a:r>
            <a:r>
              <a:rPr lang="en-US" dirty="0"/>
              <a:t>of the blocks </a:t>
            </a:r>
            <a:r>
              <a:rPr lang="en-US" dirty="0" smtClean="0"/>
              <a:t>are still </a:t>
            </a:r>
            <a:r>
              <a:rPr lang="en-US" dirty="0"/>
              <a:t>unassigned and have been set aside for future use. Table 22.1 shows only </a:t>
            </a:r>
            <a:r>
              <a:rPr lang="en-US" dirty="0" smtClean="0"/>
              <a:t>the assigned </a:t>
            </a:r>
            <a:r>
              <a:rPr lang="en-US" dirty="0"/>
              <a:t>blocks. In this table, the last column shows the fraction each block occupies </a:t>
            </a:r>
            <a:r>
              <a:rPr lang="en-US" dirty="0" smtClean="0"/>
              <a:t>in the </a:t>
            </a:r>
            <a:r>
              <a:rPr lang="en-US" dirty="0"/>
              <a:t>whole address space.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650" y="3866003"/>
            <a:ext cx="8276957" cy="2384672"/>
          </a:xfrm>
          <a:prstGeom prst="rect">
            <a:avLst/>
          </a:prstGeom>
        </p:spPr>
      </p:pic>
    </p:spTree>
    <p:extLst>
      <p:ext uri="{BB962C8B-B14F-4D97-AF65-F5344CB8AC3E}">
        <p14:creationId xmlns:p14="http://schemas.microsoft.com/office/powerpoint/2010/main" val="30156233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ata encapsulation</a:t>
            </a:r>
            <a:endParaRPr lang="en-US" dirty="0"/>
          </a:p>
        </p:txBody>
      </p:sp>
      <p:sp>
        <p:nvSpPr>
          <p:cNvPr id="3" name="Content Placeholder 2"/>
          <p:cNvSpPr>
            <a:spLocks noGrp="1"/>
          </p:cNvSpPr>
          <p:nvPr>
            <p:ph idx="1"/>
          </p:nvPr>
        </p:nvSpPr>
        <p:spPr>
          <a:xfrm>
            <a:off x="2589212" y="1710519"/>
            <a:ext cx="8915400" cy="4089780"/>
          </a:xfrm>
        </p:spPr>
        <p:txBody>
          <a:bodyPr/>
          <a:lstStyle/>
          <a:p>
            <a:pPr algn="just"/>
            <a:r>
              <a:rPr lang="en-US" b="1" dirty="0">
                <a:solidFill>
                  <a:schemeClr val="tx1"/>
                </a:solidFill>
              </a:rPr>
              <a:t>Delivery of data over IPv6 internetworks is accomplished by </a:t>
            </a:r>
            <a:r>
              <a:rPr lang="en-US" b="1" dirty="0">
                <a:solidFill>
                  <a:schemeClr val="accent1"/>
                </a:solidFill>
              </a:rPr>
              <a:t>encapsulating higher-layer data into </a:t>
            </a:r>
            <a:r>
              <a:rPr lang="en-US" b="1" i="1" dirty="0">
                <a:solidFill>
                  <a:schemeClr val="accent1"/>
                </a:solidFill>
              </a:rPr>
              <a:t>IPv6 datagrams</a:t>
            </a:r>
            <a:r>
              <a:rPr lang="en-US" b="1" dirty="0" smtClean="0">
                <a:solidFill>
                  <a:schemeClr val="tx1"/>
                </a:solidFill>
              </a:rPr>
              <a:t>.</a:t>
            </a:r>
          </a:p>
          <a:p>
            <a:pPr algn="just"/>
            <a:endParaRPr lang="en-US" b="1" dirty="0" smtClean="0">
              <a:solidFill>
                <a:schemeClr val="tx1"/>
              </a:solidFill>
            </a:endParaRPr>
          </a:p>
          <a:p>
            <a:pPr algn="just"/>
            <a:r>
              <a:rPr lang="en-US" b="1" dirty="0">
                <a:solidFill>
                  <a:schemeClr val="tx1"/>
                </a:solidFill>
              </a:rPr>
              <a:t>IPv6 datagrams use a structure that includes a regular header and optionally, one or more extension headers. This regular header is like the header of IPv4 datagrams, though it has a different format, as we will see shortly. The standards don't give this header a name; it is just “</a:t>
            </a:r>
            <a:r>
              <a:rPr lang="en-US" b="1" i="1" dirty="0">
                <a:solidFill>
                  <a:schemeClr val="tx1"/>
                </a:solidFill>
              </a:rPr>
              <a:t>the</a:t>
            </a:r>
            <a:r>
              <a:rPr lang="en-US" b="1" dirty="0">
                <a:solidFill>
                  <a:schemeClr val="tx1"/>
                </a:solidFill>
              </a:rPr>
              <a:t> IPv6 header</a:t>
            </a:r>
            <a:r>
              <a:rPr lang="en-US" b="1" dirty="0" smtClean="0">
                <a:solidFill>
                  <a:schemeClr val="tx1"/>
                </a:solidFill>
              </a:rPr>
              <a:t>”</a:t>
            </a:r>
          </a:p>
          <a:p>
            <a:pPr algn="just"/>
            <a:endParaRPr lang="en-US" b="1" dirty="0" smtClean="0">
              <a:solidFill>
                <a:schemeClr val="tx1"/>
              </a:solidFill>
            </a:endParaRPr>
          </a:p>
          <a:p>
            <a:r>
              <a:rPr lang="en-US" b="1" dirty="0">
                <a:solidFill>
                  <a:schemeClr val="tx1"/>
                </a:solidFill>
              </a:rPr>
              <a:t>The IPv6 main header is </a:t>
            </a:r>
            <a:r>
              <a:rPr lang="en-US" b="1" dirty="0" smtClean="0">
                <a:solidFill>
                  <a:schemeClr val="tx1"/>
                </a:solidFill>
              </a:rPr>
              <a:t>required </a:t>
            </a:r>
            <a:r>
              <a:rPr lang="en-US" b="1" dirty="0">
                <a:solidFill>
                  <a:schemeClr val="tx1"/>
                </a:solidFill>
              </a:rPr>
              <a:t>for every datagram. It contains addressing and control information that are used to manage the processing and routing of the datagram.</a:t>
            </a:r>
          </a:p>
        </p:txBody>
      </p:sp>
    </p:spTree>
    <p:extLst>
      <p:ext uri="{BB962C8B-B14F-4D97-AF65-F5344CB8AC3E}">
        <p14:creationId xmlns:p14="http://schemas.microsoft.com/office/powerpoint/2010/main" val="2824612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997" y="382138"/>
            <a:ext cx="10515600" cy="1325563"/>
          </a:xfrm>
        </p:spPr>
        <p:txBody>
          <a:bodyPr>
            <a:normAutofit/>
          </a:bodyPr>
          <a:lstStyle/>
          <a:p>
            <a:r>
              <a:rPr lang="en-US" dirty="0"/>
              <a:t>Network </a:t>
            </a:r>
            <a:r>
              <a:rPr lang="en-US" dirty="0" smtClean="0"/>
              <a:t>Layer (Cont..)</a:t>
            </a:r>
            <a:endParaRPr lang="en-US" dirty="0"/>
          </a:p>
        </p:txBody>
      </p:sp>
      <p:sp>
        <p:nvSpPr>
          <p:cNvPr id="3" name="Content Placeholder 2"/>
          <p:cNvSpPr>
            <a:spLocks noGrp="1"/>
          </p:cNvSpPr>
          <p:nvPr>
            <p:ph idx="1"/>
          </p:nvPr>
        </p:nvSpPr>
        <p:spPr>
          <a:xfrm>
            <a:off x="1465997" y="1707701"/>
            <a:ext cx="9887803" cy="4486275"/>
          </a:xfrm>
        </p:spPr>
        <p:txBody>
          <a:bodyPr>
            <a:normAutofit/>
          </a:bodyPr>
          <a:lstStyle/>
          <a:p>
            <a:r>
              <a:rPr lang="en-IN" b="1" dirty="0" smtClean="0"/>
              <a:t>The </a:t>
            </a:r>
            <a:r>
              <a:rPr lang="en-IN" b="1" dirty="0"/>
              <a:t>main </a:t>
            </a:r>
            <a:r>
              <a:rPr lang="en-IN" b="1" dirty="0" smtClean="0"/>
              <a:t>protocol in network layer is </a:t>
            </a:r>
            <a:r>
              <a:rPr lang="en-IN" b="1" dirty="0"/>
              <a:t>Internet Protocol version 4 (IPv4), is responsible for packetizing, forwarding, and delivery of a packet at the network layer. </a:t>
            </a:r>
            <a:endParaRPr lang="en-IN" b="1" dirty="0" smtClean="0"/>
          </a:p>
          <a:p>
            <a:endParaRPr lang="en-IN" b="1" dirty="0" smtClean="0"/>
          </a:p>
          <a:p>
            <a:r>
              <a:rPr lang="en-IN" b="1" dirty="0" smtClean="0"/>
              <a:t>The </a:t>
            </a:r>
            <a:r>
              <a:rPr lang="en-IN" b="1" dirty="0"/>
              <a:t>Internet Control Message Protocol version 4 (ICMPv4) helps IPv4 to handle some errors that may occur in the network-layer delivery. </a:t>
            </a:r>
            <a:endParaRPr lang="en-IN" b="1" dirty="0" smtClean="0"/>
          </a:p>
          <a:p>
            <a:endParaRPr lang="en-IN" b="1" dirty="0" smtClean="0"/>
          </a:p>
          <a:p>
            <a:r>
              <a:rPr lang="en-IN" b="1" dirty="0" smtClean="0"/>
              <a:t>The </a:t>
            </a:r>
            <a:r>
              <a:rPr lang="en-IN" b="1" dirty="0"/>
              <a:t>Internet Group Management Protocol (IGMP) is used to help IPv4 in multicasting. </a:t>
            </a:r>
            <a:endParaRPr lang="en-IN" b="1" dirty="0" smtClean="0"/>
          </a:p>
          <a:p>
            <a:endParaRPr lang="en-IN" b="1" dirty="0" smtClean="0"/>
          </a:p>
          <a:p>
            <a:r>
              <a:rPr lang="en-IN" b="1" dirty="0" smtClean="0"/>
              <a:t>The </a:t>
            </a:r>
            <a:r>
              <a:rPr lang="en-IN" b="1" dirty="0"/>
              <a:t>Address Resolution Protocol (ARP) is used to glue the </a:t>
            </a:r>
            <a:r>
              <a:rPr lang="en-IN" b="1" dirty="0" smtClean="0"/>
              <a:t>network </a:t>
            </a:r>
            <a:r>
              <a:rPr lang="en-IN" b="1" dirty="0"/>
              <a:t>and data-link layers in mapping network-layer addresses to link-layer addresses.</a:t>
            </a:r>
            <a:endParaRPr lang="en-US" b="1" dirty="0"/>
          </a:p>
        </p:txBody>
      </p:sp>
    </p:spTree>
    <p:extLst>
      <p:ext uri="{BB962C8B-B14F-4D97-AF65-F5344CB8AC3E}">
        <p14:creationId xmlns:p14="http://schemas.microsoft.com/office/powerpoint/2010/main" val="1104187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7144"/>
          </a:xfrm>
        </p:spPr>
        <p:txBody>
          <a:bodyPr>
            <a:normAutofit fontScale="90000"/>
          </a:bodyPr>
          <a:lstStyle/>
          <a:p>
            <a:r>
              <a:rPr lang="en-IN" b="1" dirty="0" smtClean="0"/>
              <a:t>IPV4 Datagram </a:t>
            </a:r>
            <a:r>
              <a:rPr lang="en-IN" b="1" dirty="0"/>
              <a:t>Format </a:t>
            </a:r>
            <a:r>
              <a:rPr lang="en-US" dirty="0"/>
              <a:t/>
            </a:r>
            <a:br>
              <a:rPr lang="en-US" dirty="0"/>
            </a:br>
            <a:endParaRPr lang="en-US" dirty="0"/>
          </a:p>
        </p:txBody>
      </p:sp>
      <p:sp>
        <p:nvSpPr>
          <p:cNvPr id="3" name="Content Placeholder 2"/>
          <p:cNvSpPr>
            <a:spLocks noGrp="1"/>
          </p:cNvSpPr>
          <p:nvPr>
            <p:ph idx="1"/>
          </p:nvPr>
        </p:nvSpPr>
        <p:spPr>
          <a:xfrm>
            <a:off x="2589212" y="1501254"/>
            <a:ext cx="8915400" cy="3777622"/>
          </a:xfrm>
        </p:spPr>
        <p:txBody>
          <a:bodyPr/>
          <a:lstStyle/>
          <a:p>
            <a:r>
              <a:rPr lang="en-IN" b="1" dirty="0" smtClean="0"/>
              <a:t>We </a:t>
            </a:r>
            <a:r>
              <a:rPr lang="en-IN" b="1" dirty="0"/>
              <a:t>show how IPv4 defines the format of a packet in which the data coming from the upper layer or other protocols are encapsulated. Packets used by the IP are called datagrams. </a:t>
            </a:r>
            <a:endParaRPr lang="en-IN" b="1"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26651" y="2769472"/>
            <a:ext cx="8177909" cy="3917931"/>
          </a:xfrm>
          <a:prstGeom prst="rect">
            <a:avLst/>
          </a:prstGeom>
          <a:noFill/>
          <a:ln>
            <a:noFill/>
          </a:ln>
        </p:spPr>
      </p:pic>
    </p:spTree>
    <p:extLst>
      <p:ext uri="{BB962C8B-B14F-4D97-AF65-F5344CB8AC3E}">
        <p14:creationId xmlns:p14="http://schemas.microsoft.com/office/powerpoint/2010/main" val="9513043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3176" y="620973"/>
            <a:ext cx="8915400" cy="6237027"/>
          </a:xfrm>
        </p:spPr>
        <p:txBody>
          <a:bodyPr>
            <a:normAutofit/>
          </a:bodyPr>
          <a:lstStyle/>
          <a:p>
            <a:pPr marL="0" indent="0">
              <a:buNone/>
            </a:pPr>
            <a:r>
              <a:rPr lang="en-IN" b="1" dirty="0"/>
              <a:t>A datagram is a variable-length packet consisting of two parts: header and payload (data). The header is 20 to 60 bytes in length and contains information essential to routing and delivery. It is customary in TCP/IP to show the header in 4-byte sections.</a:t>
            </a:r>
            <a:endParaRPr lang="en-US" b="1" dirty="0"/>
          </a:p>
          <a:p>
            <a:pPr marL="0" lvl="0" indent="0">
              <a:buNone/>
            </a:pPr>
            <a:endParaRPr lang="en-IN" b="1" dirty="0" smtClean="0"/>
          </a:p>
          <a:p>
            <a:pPr lvl="0"/>
            <a:endParaRPr lang="en-IN" b="1" dirty="0"/>
          </a:p>
          <a:p>
            <a:pPr lvl="0"/>
            <a:r>
              <a:rPr lang="en-IN" b="1" dirty="0" smtClean="0"/>
              <a:t>Version </a:t>
            </a:r>
            <a:r>
              <a:rPr lang="en-IN" b="1" dirty="0"/>
              <a:t>Number:</a:t>
            </a:r>
            <a:r>
              <a:rPr lang="en-IN" dirty="0"/>
              <a:t> The 4-bit version number (VER) field defines the version of the IPv4 protocol, which, obviously, has the value of 4</a:t>
            </a:r>
            <a:r>
              <a:rPr lang="en-IN" dirty="0" smtClean="0"/>
              <a:t>.</a:t>
            </a:r>
          </a:p>
          <a:p>
            <a:pPr lvl="0"/>
            <a:endParaRPr lang="en-US" dirty="0"/>
          </a:p>
          <a:p>
            <a:r>
              <a:rPr lang="en-IN" b="1" dirty="0"/>
              <a:t>Header Length</a:t>
            </a:r>
            <a:r>
              <a:rPr lang="en-IN" dirty="0"/>
              <a:t>: The 4-bit header length (HLEN) field defines the total length of the datagram header in 4-byte words. The IPv4 datagram has a variable-length header. </a:t>
            </a:r>
            <a:endParaRPr lang="en-IN" dirty="0" smtClean="0"/>
          </a:p>
          <a:p>
            <a:endParaRPr lang="en-IN" dirty="0" smtClean="0"/>
          </a:p>
          <a:p>
            <a:r>
              <a:rPr lang="en-IN" b="1" dirty="0"/>
              <a:t>Service Type</a:t>
            </a:r>
            <a:r>
              <a:rPr lang="en-IN" dirty="0"/>
              <a:t>: In the original design of the IP header, this field was referred to as type of service (TOS), which defined how the datagram should be handled. </a:t>
            </a:r>
            <a:endParaRPr lang="en-IN" dirty="0" smtClean="0"/>
          </a:p>
          <a:p>
            <a:endParaRPr lang="en-IN" dirty="0" smtClean="0"/>
          </a:p>
        </p:txBody>
      </p:sp>
    </p:spTree>
    <p:extLst>
      <p:ext uri="{BB962C8B-B14F-4D97-AF65-F5344CB8AC3E}">
        <p14:creationId xmlns:p14="http://schemas.microsoft.com/office/powerpoint/2010/main" val="34781395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713" y="794815"/>
            <a:ext cx="9112155" cy="4801314"/>
          </a:xfrm>
          <a:prstGeom prst="rect">
            <a:avLst/>
          </a:prstGeom>
        </p:spPr>
        <p:txBody>
          <a:bodyPr wrap="square">
            <a:spAutoFit/>
          </a:bodyPr>
          <a:lstStyle/>
          <a:p>
            <a:r>
              <a:rPr lang="en-IN" b="1" dirty="0"/>
              <a:t>Total Length. </a:t>
            </a:r>
            <a:r>
              <a:rPr lang="en-IN" dirty="0"/>
              <a:t>This 16-bit field defines the total length (header plus data) of the IP datagram in bytes. A 16-bit number can define a total length of up to 65,535 (when all bits are 1s). </a:t>
            </a:r>
          </a:p>
          <a:p>
            <a:endParaRPr lang="en-IN" b="1" dirty="0" smtClean="0"/>
          </a:p>
          <a:p>
            <a:endParaRPr lang="en-IN" b="1" dirty="0" smtClean="0"/>
          </a:p>
          <a:p>
            <a:r>
              <a:rPr lang="en-IN" b="1" dirty="0" smtClean="0"/>
              <a:t>Identification</a:t>
            </a:r>
            <a:r>
              <a:rPr lang="en-IN" b="1" dirty="0"/>
              <a:t>, Flags, and Fragmentation Offset</a:t>
            </a:r>
            <a:r>
              <a:rPr lang="en-IN" dirty="0"/>
              <a:t>: These three fields are related to the fragmentation of the IP datagram when the size of the datagram is larger than the underlying network can carry. </a:t>
            </a:r>
            <a:endParaRPr lang="en-IN" dirty="0" smtClean="0"/>
          </a:p>
          <a:p>
            <a:endParaRPr lang="en-IN" dirty="0" smtClean="0"/>
          </a:p>
          <a:p>
            <a:endParaRPr lang="en-IN" dirty="0"/>
          </a:p>
          <a:p>
            <a:r>
              <a:rPr lang="en-IN" b="1" dirty="0"/>
              <a:t>Time-to-live</a:t>
            </a:r>
            <a:r>
              <a:rPr lang="en-IN" dirty="0"/>
              <a:t>: Due to some malfunctioning of routing protocols (discussed later) a datagram may be circulating in the Internet, visiting some networks over and over without reaching the destination. </a:t>
            </a:r>
            <a:endParaRPr lang="en-IN" dirty="0" smtClean="0"/>
          </a:p>
          <a:p>
            <a:endParaRPr lang="en-IN" dirty="0"/>
          </a:p>
          <a:p>
            <a:endParaRPr lang="en-IN" dirty="0"/>
          </a:p>
          <a:p>
            <a:r>
              <a:rPr lang="en-IN" b="1" dirty="0"/>
              <a:t>Protocol</a:t>
            </a:r>
            <a:r>
              <a:rPr lang="en-IN" dirty="0"/>
              <a:t>: In TCP/IP, the data section of a packet, called the payload, carries the whole packet from another protocol. </a:t>
            </a:r>
            <a:endParaRPr lang="en-US" dirty="0"/>
          </a:p>
        </p:txBody>
      </p:sp>
    </p:spTree>
    <p:extLst>
      <p:ext uri="{BB962C8B-B14F-4D97-AF65-F5344CB8AC3E}">
        <p14:creationId xmlns:p14="http://schemas.microsoft.com/office/powerpoint/2010/main" val="34430664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04967"/>
            <a:ext cx="8915400" cy="6237027"/>
          </a:xfrm>
        </p:spPr>
        <p:txBody>
          <a:bodyPr/>
          <a:lstStyle/>
          <a:p>
            <a:pPr lvl="0"/>
            <a:r>
              <a:rPr lang="en-IN" b="1" dirty="0"/>
              <a:t>Header checksum</a:t>
            </a:r>
            <a:r>
              <a:rPr lang="en-IN" dirty="0"/>
              <a:t>: IP is not a reliable protocol; it does not check whether the payload carried by a datagram is corrupted during the </a:t>
            </a:r>
            <a:r>
              <a:rPr lang="en-IN" dirty="0" smtClean="0"/>
              <a:t>transmission</a:t>
            </a:r>
          </a:p>
          <a:p>
            <a:pPr lvl="0"/>
            <a:endParaRPr lang="en-IN" dirty="0"/>
          </a:p>
          <a:p>
            <a:pPr marL="0" lvl="0" indent="0">
              <a:buNone/>
            </a:pPr>
            <a:endParaRPr lang="en-IN" dirty="0" smtClean="0"/>
          </a:p>
          <a:p>
            <a:pPr lvl="0"/>
            <a:r>
              <a:rPr lang="en-IN" b="1" dirty="0"/>
              <a:t>Source and Destination Addresses</a:t>
            </a:r>
            <a:r>
              <a:rPr lang="en-IN" dirty="0"/>
              <a:t>:</a:t>
            </a:r>
            <a:r>
              <a:rPr lang="en-IN" b="1" dirty="0"/>
              <a:t> </a:t>
            </a:r>
            <a:r>
              <a:rPr lang="en-IN" dirty="0"/>
              <a:t>These 32-bit source and destination address fields define the IP address of the source and destination respectively. </a:t>
            </a:r>
            <a:endParaRPr lang="en-IN" dirty="0" smtClean="0"/>
          </a:p>
          <a:p>
            <a:pPr lvl="0"/>
            <a:endParaRPr lang="en-IN" dirty="0" smtClean="0"/>
          </a:p>
          <a:p>
            <a:pPr lvl="0"/>
            <a:r>
              <a:rPr lang="en-IN" b="1" dirty="0"/>
              <a:t>Options</a:t>
            </a:r>
            <a:r>
              <a:rPr lang="en-IN" dirty="0"/>
              <a:t>: A datagram header can have up to 40 bytes of options. Options can be used for network testing and debugging. </a:t>
            </a:r>
            <a:endParaRPr lang="en-IN" dirty="0" smtClean="0"/>
          </a:p>
          <a:p>
            <a:pPr lvl="0"/>
            <a:endParaRPr lang="en-IN" dirty="0" smtClean="0"/>
          </a:p>
          <a:p>
            <a:pPr lvl="0"/>
            <a:r>
              <a:rPr lang="en-IN" b="1" dirty="0"/>
              <a:t>Payload</a:t>
            </a:r>
            <a:r>
              <a:rPr lang="en-IN" dirty="0"/>
              <a:t>: Payload, or data, is the main reason for creating a datagram. Payload is the packet coming from other protocols that use the service of IP. </a:t>
            </a:r>
            <a:endParaRPr lang="en-US" dirty="0"/>
          </a:p>
        </p:txBody>
      </p:sp>
    </p:spTree>
    <p:extLst>
      <p:ext uri="{BB962C8B-B14F-4D97-AF65-F5344CB8AC3E}">
        <p14:creationId xmlns:p14="http://schemas.microsoft.com/office/powerpoint/2010/main" val="10947042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IPv6 Datagram Format</a:t>
            </a:r>
            <a:endParaRPr lang="en-US" dirty="0"/>
          </a:p>
        </p:txBody>
      </p:sp>
      <p:sp>
        <p:nvSpPr>
          <p:cNvPr id="3" name="Content Placeholder 2"/>
          <p:cNvSpPr>
            <a:spLocks noGrp="1"/>
          </p:cNvSpPr>
          <p:nvPr>
            <p:ph idx="1"/>
          </p:nvPr>
        </p:nvSpPr>
        <p:spPr>
          <a:xfrm>
            <a:off x="2739338" y="2092657"/>
            <a:ext cx="8915400" cy="3777622"/>
          </a:xfrm>
        </p:spPr>
        <p:txBody>
          <a:bodyPr/>
          <a:lstStyle/>
          <a:p>
            <a:pPr marL="0" indent="0">
              <a:buNone/>
            </a:pPr>
            <a:r>
              <a:rPr lang="en-IN" dirty="0"/>
              <a:t>The change of the IPv6 address size requires the change in the IPv4 packet format. The designer of IPv6 decided to implement remedies for other shortcomings now that a change is inevitable. </a:t>
            </a:r>
            <a:endParaRPr lang="en-IN" dirty="0" smtClean="0"/>
          </a:p>
          <a:p>
            <a:pPr marL="0" indent="0">
              <a:buNone/>
            </a:pPr>
            <a:endParaRPr lang="en-IN" dirty="0"/>
          </a:p>
          <a:p>
            <a:r>
              <a:rPr lang="en-IN" dirty="0"/>
              <a:t>Better header </a:t>
            </a:r>
            <a:r>
              <a:rPr lang="en-IN" dirty="0" smtClean="0"/>
              <a:t>format</a:t>
            </a:r>
          </a:p>
          <a:p>
            <a:r>
              <a:rPr lang="en-IN" dirty="0"/>
              <a:t>New options. IPv6 has new options to allow for additional </a:t>
            </a:r>
            <a:r>
              <a:rPr lang="en-IN" dirty="0" smtClean="0"/>
              <a:t>functionalities</a:t>
            </a:r>
          </a:p>
          <a:p>
            <a:r>
              <a:rPr lang="en-IN" dirty="0"/>
              <a:t>Allowance for </a:t>
            </a:r>
            <a:r>
              <a:rPr lang="en-IN" dirty="0" smtClean="0"/>
              <a:t>extension</a:t>
            </a:r>
          </a:p>
          <a:p>
            <a:r>
              <a:rPr lang="en-IN" dirty="0"/>
              <a:t>Support for resource </a:t>
            </a:r>
            <a:r>
              <a:rPr lang="en-IN" dirty="0" smtClean="0"/>
              <a:t>allocation</a:t>
            </a:r>
          </a:p>
          <a:p>
            <a:r>
              <a:rPr lang="en-IN" dirty="0"/>
              <a:t>Support for more security.</a:t>
            </a:r>
            <a:endParaRPr lang="en-US" dirty="0"/>
          </a:p>
        </p:txBody>
      </p:sp>
    </p:spTree>
    <p:extLst>
      <p:ext uri="{BB962C8B-B14F-4D97-AF65-F5344CB8AC3E}">
        <p14:creationId xmlns:p14="http://schemas.microsoft.com/office/powerpoint/2010/main" val="23398185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5110" y="409401"/>
            <a:ext cx="9685362" cy="1856919"/>
          </a:xfrm>
          <a:prstGeom prst="rect">
            <a:avLst/>
          </a:prstGeom>
        </p:spPr>
        <p:txBody>
          <a:bodyPr wrap="squar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Packet Format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IPv6 packet is shown in </a:t>
            </a:r>
            <a:r>
              <a:rPr lang="en-IN" dirty="0" smtClean="0">
                <a:highlight>
                  <a:srgbClr val="FFFF00"/>
                </a:highlight>
                <a:latin typeface="Times New Roman" panose="02020603050405020304" pitchFamily="18" charset="0"/>
                <a:ea typeface="Calibri" panose="020F0502020204030204" pitchFamily="34" charset="0"/>
                <a:cs typeface="Times New Roman" panose="02020603050405020304" pitchFamily="18" charset="0"/>
              </a:rPr>
              <a:t>figure. </a:t>
            </a:r>
            <a:r>
              <a:rPr lang="en-IN" dirty="0" smtClean="0">
                <a:latin typeface="Times New Roman" panose="02020603050405020304" pitchFamily="18" charset="0"/>
                <a:ea typeface="Calibri" panose="020F0502020204030204" pitchFamily="34" charset="0"/>
                <a:cs typeface="Times New Roman" panose="02020603050405020304" pitchFamily="18" charset="0"/>
              </a:rPr>
              <a:t>Each </a:t>
            </a:r>
            <a:r>
              <a:rPr lang="en-IN" dirty="0">
                <a:latin typeface="Times New Roman" panose="02020603050405020304" pitchFamily="18" charset="0"/>
                <a:ea typeface="Calibri" panose="020F0502020204030204" pitchFamily="34" charset="0"/>
                <a:cs typeface="Times New Roman" panose="02020603050405020304" pitchFamily="18" charset="0"/>
              </a:rPr>
              <a:t>packet is composed of a base header followed by the payload. The base header occupies 40 bytes, whereas payload can be up to 65,535 bytes of information. The description of fields follows.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396899" y="2501691"/>
            <a:ext cx="6421783" cy="3885461"/>
          </a:xfrm>
          <a:prstGeom prst="rect">
            <a:avLst/>
          </a:prstGeom>
          <a:noFill/>
          <a:ln>
            <a:noFill/>
          </a:ln>
        </p:spPr>
      </p:pic>
    </p:spTree>
    <p:extLst>
      <p:ext uri="{BB962C8B-B14F-4D97-AF65-F5344CB8AC3E}">
        <p14:creationId xmlns:p14="http://schemas.microsoft.com/office/powerpoint/2010/main" val="13532168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285" y="1058485"/>
            <a:ext cx="8648130" cy="5545108"/>
          </a:xfrm>
          <a:prstGeom prst="rect">
            <a:avLst/>
          </a:prstGeom>
        </p:spPr>
        <p:txBody>
          <a:bodyPr wrap="square">
            <a:spAutoFit/>
          </a:bodyPr>
          <a:lstStyle/>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Version:</a:t>
            </a:r>
            <a:r>
              <a:rPr lang="en-IN" dirty="0">
                <a:latin typeface="Times New Roman" panose="02020603050405020304" pitchFamily="18" charset="0"/>
                <a:ea typeface="Calibri" panose="020F0502020204030204" pitchFamily="34" charset="0"/>
                <a:cs typeface="Times New Roman" panose="02020603050405020304" pitchFamily="18" charset="0"/>
              </a:rPr>
              <a:t> The 4-bit version field defines the version number of the IP. For IPv6, the value is 6.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Traffic class:</a:t>
            </a:r>
            <a:r>
              <a:rPr lang="en-IN" dirty="0">
                <a:latin typeface="Times New Roman" panose="02020603050405020304" pitchFamily="18" charset="0"/>
                <a:ea typeface="Calibri" panose="020F0502020204030204" pitchFamily="34" charset="0"/>
                <a:cs typeface="Times New Roman" panose="02020603050405020304" pitchFamily="18" charset="0"/>
              </a:rPr>
              <a:t> The 8-bit traffic class field is used to distinguish different payloads with different delivery requirements. It replaces the type-of-service field in IPv4.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Flow label:</a:t>
            </a:r>
            <a:r>
              <a:rPr lang="en-IN" dirty="0">
                <a:latin typeface="Times New Roman" panose="02020603050405020304" pitchFamily="18" charset="0"/>
                <a:ea typeface="Calibri" panose="020F0502020204030204" pitchFamily="34" charset="0"/>
                <a:cs typeface="Times New Roman" panose="02020603050405020304" pitchFamily="18" charset="0"/>
              </a:rPr>
              <a:t> The flow label is a 20-bit field that is designed to provide special handling for a particular flow of data. We will discuss this field later</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Payload length:</a:t>
            </a:r>
            <a:r>
              <a:rPr lang="en-IN" dirty="0">
                <a:latin typeface="Times New Roman" panose="02020603050405020304" pitchFamily="18" charset="0"/>
                <a:ea typeface="Calibri" panose="020F0502020204030204" pitchFamily="34" charset="0"/>
                <a:cs typeface="Times New Roman" panose="02020603050405020304" pitchFamily="18" charset="0"/>
              </a:rPr>
              <a:t> The 2-byte payload length field defines the length of the IP datagram excluding the header. Note that IPv4 defines two fields related to the length: header length and total length. In IPv6, the length of the base header is fixed (40 bytes); only the length of the payload needs to be defined. </a:t>
            </a:r>
          </a:p>
          <a:p>
            <a:pPr algn="just">
              <a:lnSpc>
                <a:spcPct val="150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24609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6053" y="144816"/>
            <a:ext cx="9371463" cy="5334794"/>
          </a:xfrm>
          <a:prstGeom prst="rect">
            <a:avLst/>
          </a:prstGeom>
        </p:spPr>
        <p:txBody>
          <a:bodyPr wrap="square">
            <a:spAutoFit/>
          </a:bodyPr>
          <a:lstStyle/>
          <a:p>
            <a:pPr algn="just">
              <a:lnSpc>
                <a:spcPct val="150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Next header:</a:t>
            </a:r>
            <a:r>
              <a:rPr lang="en-IN" dirty="0">
                <a:latin typeface="Times New Roman" panose="02020603050405020304" pitchFamily="18" charset="0"/>
                <a:ea typeface="Calibri" panose="020F0502020204030204" pitchFamily="34" charset="0"/>
                <a:cs typeface="Times New Roman" panose="02020603050405020304" pitchFamily="18" charset="0"/>
              </a:rPr>
              <a:t> The next header is an 8-bit field defining the type of the first extension header (if present) or the type of the data that follows the base header in the datagram. This field is similar to the protocol field in IPv4, but we talk more about it when we discuss the payload. </a:t>
            </a: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Hop limit:</a:t>
            </a:r>
            <a:r>
              <a:rPr lang="en-IN" dirty="0">
                <a:latin typeface="Times New Roman" panose="02020603050405020304" pitchFamily="18" charset="0"/>
                <a:ea typeface="Calibri" panose="020F0502020204030204" pitchFamily="34" charset="0"/>
                <a:cs typeface="Times New Roman" panose="02020603050405020304" pitchFamily="18" charset="0"/>
              </a:rPr>
              <a:t> The 8-bit hop limit field serves the same purpose as the TTL field in IPv4. </a:t>
            </a: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Source and destination addresses:</a:t>
            </a:r>
            <a:r>
              <a:rPr lang="en-IN" dirty="0">
                <a:latin typeface="Times New Roman" panose="02020603050405020304" pitchFamily="18" charset="0"/>
                <a:ea typeface="Calibri" panose="020F0502020204030204" pitchFamily="34" charset="0"/>
                <a:cs typeface="Times New Roman" panose="02020603050405020304" pitchFamily="18" charset="0"/>
              </a:rPr>
              <a:t> The source address field is a 16-byte (128-bit) Internet address that identifies the original source of the datagram. The destination address field is a 16-byte (128-bit) Internet address that identifies the destination of the datagram. </a:t>
            </a: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4524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752573" y="2539394"/>
            <a:ext cx="7210292" cy="3608923"/>
          </a:xfrm>
          <a:prstGeom prst="rect">
            <a:avLst/>
          </a:prstGeom>
          <a:noFill/>
          <a:ln>
            <a:noFill/>
          </a:ln>
        </p:spPr>
      </p:pic>
      <p:sp>
        <p:nvSpPr>
          <p:cNvPr id="3" name="Rectangle 2"/>
          <p:cNvSpPr/>
          <p:nvPr/>
        </p:nvSpPr>
        <p:spPr>
          <a:xfrm>
            <a:off x="2013180" y="376045"/>
            <a:ext cx="8689077" cy="2163349"/>
          </a:xfrm>
          <a:prstGeom prst="rect">
            <a:avLst/>
          </a:prstGeom>
        </p:spPr>
        <p:txBody>
          <a:bodyPr wrap="square">
            <a:spAutoFit/>
          </a:bodyPr>
          <a:lstStyle/>
          <a:p>
            <a:pPr algn="just">
              <a:lnSpc>
                <a:spcPct val="150000"/>
              </a:lnSpc>
              <a:spcAft>
                <a:spcPts val="800"/>
              </a:spcAft>
            </a:pPr>
            <a:r>
              <a:rPr lang="en-IN" b="1" dirty="0">
                <a:latin typeface="Segoe UI Symbol" panose="020B0502040204020203" pitchFamily="34" charset="0"/>
                <a:ea typeface="Calibri" panose="020F0502020204030204" pitchFamily="34" charset="0"/>
                <a:cs typeface="Segoe UI Symbol" panose="020B0502040204020203" pitchFamily="34" charset="0"/>
              </a:rPr>
              <a:t>❑</a:t>
            </a:r>
            <a:r>
              <a:rPr lang="en-IN" b="1" dirty="0">
                <a:latin typeface="Times New Roman" panose="02020603050405020304" pitchFamily="18" charset="0"/>
                <a:ea typeface="Calibri" panose="020F0502020204030204" pitchFamily="34" charset="0"/>
                <a:cs typeface="Times New Roman" panose="02020603050405020304" pitchFamily="18" charset="0"/>
              </a:rPr>
              <a:t> Payload</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mj-lt"/>
                <a:ea typeface="Calibri" panose="020F0502020204030204" pitchFamily="34" charset="0"/>
                <a:cs typeface="Times New Roman" panose="02020603050405020304" pitchFamily="18" charset="0"/>
              </a:rPr>
              <a:t>Compared to IPv4, the payload field in IPv6 has a different format and </a:t>
            </a:r>
            <a:r>
              <a:rPr lang="en-IN" dirty="0" smtClean="0">
                <a:latin typeface="+mj-lt"/>
                <a:ea typeface="Calibri" panose="020F0502020204030204" pitchFamily="34" charset="0"/>
                <a:cs typeface="Times New Roman" panose="02020603050405020304" pitchFamily="18" charset="0"/>
              </a:rPr>
              <a:t>meaning. </a:t>
            </a:r>
            <a:r>
              <a:rPr lang="en-IN" dirty="0">
                <a:latin typeface="+mj-lt"/>
              </a:rPr>
              <a:t>The payload in IPv6 means a combination of zero or more extension headers (options) followed by the data from other protocols (UDP, TCP, and so on). In IPv6, options, which are part of the header in IPv4, are designed as extension headers. </a:t>
            </a:r>
            <a:endParaRPr lang="en-US"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6092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713" y="492804"/>
            <a:ext cx="9439702" cy="3050772"/>
          </a:xfrm>
          <a:prstGeom prst="rect">
            <a:avLst/>
          </a:prstGeom>
        </p:spPr>
        <p:txBody>
          <a:bodyPr wrap="square">
            <a:spAutoFit/>
          </a:bodyPr>
          <a:lstStyle/>
          <a:p>
            <a:pPr algn="just">
              <a:lnSpc>
                <a:spcPct val="150000"/>
              </a:lnSpc>
              <a:spcAft>
                <a:spcPts val="800"/>
              </a:spcAft>
            </a:pPr>
            <a:r>
              <a:rPr lang="en-IN" b="1" dirty="0">
                <a:latin typeface="+mj-lt"/>
                <a:ea typeface="Calibri" panose="020F0502020204030204" pitchFamily="34" charset="0"/>
                <a:cs typeface="Times New Roman" panose="02020603050405020304" pitchFamily="18" charset="0"/>
              </a:rPr>
              <a:t>Extension Header</a:t>
            </a:r>
            <a:r>
              <a:rPr lang="en-IN" dirty="0">
                <a:latin typeface="+mj-lt"/>
                <a:ea typeface="Calibri" panose="020F0502020204030204" pitchFamily="34" charset="0"/>
                <a:cs typeface="Times New Roman" panose="02020603050405020304" pitchFamily="18" charset="0"/>
              </a:rPr>
              <a:t> </a:t>
            </a:r>
            <a:endParaRPr lang="en-US" sz="1600" dirty="0">
              <a:latin typeface="+mj-lt"/>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mj-lt"/>
                <a:ea typeface="Calibri" panose="020F0502020204030204" pitchFamily="34" charset="0"/>
                <a:cs typeface="Times New Roman" panose="02020603050405020304" pitchFamily="18" charset="0"/>
              </a:rPr>
              <a:t>An IPv6 packet is made of a base header and some extension headers. The length of the base header is fixed at 40 bytes. However, to give more functionality to the IP datagram, the base header can be followed by up to six extension headers. Many of these headers are options in IPv4. Six types of extension headers have been defined. These are hop-by-hop option, source routing, fragmentation, authentication, encrypted security payload, and destination option.</a:t>
            </a:r>
            <a:endParaRPr lang="en-US" sz="1600" dirty="0">
              <a:effectLst/>
              <a:latin typeface="+mj-lt"/>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534208" y="3919158"/>
            <a:ext cx="8343057" cy="2235982"/>
          </a:xfrm>
          <a:prstGeom prst="rect">
            <a:avLst/>
          </a:prstGeom>
          <a:noFill/>
          <a:ln>
            <a:noFill/>
          </a:ln>
        </p:spPr>
      </p:pic>
    </p:spTree>
    <p:extLst>
      <p:ext uri="{BB962C8B-B14F-4D97-AF65-F5344CB8AC3E}">
        <p14:creationId xmlns:p14="http://schemas.microsoft.com/office/powerpoint/2010/main" val="1576349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24585" y="1686384"/>
            <a:ext cx="8052179" cy="3786368"/>
          </a:xfrm>
          <a:prstGeom prst="rect">
            <a:avLst/>
          </a:prstGeom>
          <a:noFill/>
          <a:ln>
            <a:noFill/>
          </a:ln>
        </p:spPr>
      </p:pic>
      <p:sp>
        <p:nvSpPr>
          <p:cNvPr id="5" name="Rectangle 4"/>
          <p:cNvSpPr/>
          <p:nvPr/>
        </p:nvSpPr>
        <p:spPr>
          <a:xfrm>
            <a:off x="1626358" y="834056"/>
            <a:ext cx="9630770" cy="507831"/>
          </a:xfrm>
          <a:prstGeom prst="rect">
            <a:avLst/>
          </a:prstGeom>
        </p:spPr>
        <p:txBody>
          <a:bodyPr wrap="square">
            <a:spAutoFit/>
          </a:bodyPr>
          <a:lstStyle/>
          <a:p>
            <a:pPr algn="just">
              <a:lnSpc>
                <a:spcPct val="150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Figure shows </a:t>
            </a:r>
            <a:r>
              <a:rPr lang="en-IN" dirty="0">
                <a:latin typeface="Times New Roman" panose="02020603050405020304" pitchFamily="18" charset="0"/>
                <a:ea typeface="Calibri" panose="020F0502020204030204" pitchFamily="34" charset="0"/>
                <a:cs typeface="Times New Roman" panose="02020603050405020304" pitchFamily="18" charset="0"/>
              </a:rPr>
              <a:t>the positions of these four protocols in the TCP/IP protocol suite.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12557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3348" y="783693"/>
            <a:ext cx="9453349" cy="5355312"/>
          </a:xfrm>
          <a:prstGeom prst="rect">
            <a:avLst/>
          </a:prstGeom>
        </p:spPr>
        <p:txBody>
          <a:bodyPr wrap="square">
            <a:spAutoFit/>
          </a:bodyPr>
          <a:lstStyle/>
          <a:p>
            <a:r>
              <a:rPr lang="en-IN" b="1" dirty="0">
                <a:latin typeface="+mj-lt"/>
                <a:ea typeface="Calibri" panose="020F0502020204030204" pitchFamily="34" charset="0"/>
              </a:rPr>
              <a:t>Hop-by-Hop Option: </a:t>
            </a:r>
            <a:r>
              <a:rPr lang="en-IN" dirty="0">
                <a:latin typeface="+mj-lt"/>
                <a:ea typeface="Calibri" panose="020F0502020204030204" pitchFamily="34" charset="0"/>
              </a:rPr>
              <a:t>The hop-by-hop option is used when the source needs to pass information to all routers visited by the datagram. </a:t>
            </a:r>
          </a:p>
          <a:p>
            <a:endParaRPr lang="en-IN" dirty="0" smtClean="0">
              <a:latin typeface="Times New Roman" panose="02020603050405020304" pitchFamily="18" charset="0"/>
              <a:ea typeface="Calibri" panose="020F0502020204030204" pitchFamily="34" charset="0"/>
            </a:endParaRPr>
          </a:p>
          <a:p>
            <a:r>
              <a:rPr lang="en-IN" b="1" dirty="0"/>
              <a:t>Destination Option</a:t>
            </a:r>
            <a:r>
              <a:rPr lang="en-IN" dirty="0"/>
              <a:t>: The destination option is used when the source needs to pass information to the destination only</a:t>
            </a:r>
            <a:r>
              <a:rPr lang="en-IN" dirty="0" smtClean="0"/>
              <a:t>.</a:t>
            </a:r>
          </a:p>
          <a:p>
            <a:endParaRPr lang="en-IN" dirty="0" smtClean="0"/>
          </a:p>
          <a:p>
            <a:r>
              <a:rPr lang="en-IN" b="1" dirty="0"/>
              <a:t>Source Routing</a:t>
            </a:r>
            <a:r>
              <a:rPr lang="en-IN" dirty="0"/>
              <a:t>: The source routing extension header combines the concepts of the strict source route and the loose source route options of IPv4. </a:t>
            </a:r>
            <a:endParaRPr lang="en-IN" dirty="0" smtClean="0"/>
          </a:p>
          <a:p>
            <a:endParaRPr lang="en-US" dirty="0"/>
          </a:p>
          <a:p>
            <a:r>
              <a:rPr lang="en-IN" b="1" dirty="0"/>
              <a:t>Fragmentation</a:t>
            </a:r>
            <a:r>
              <a:rPr lang="en-IN" dirty="0"/>
              <a:t>: </a:t>
            </a:r>
            <a:r>
              <a:rPr lang="en-IN" dirty="0" smtClean="0"/>
              <a:t>In </a:t>
            </a:r>
            <a:r>
              <a:rPr lang="en-IN" dirty="0"/>
              <a:t>IPv4, the source or a router is required to fragment if the size of the datagram is larger than the MTU of the network over which the datagram travels. In IPv6, only the original source can fragment. </a:t>
            </a:r>
            <a:endParaRPr lang="en-IN" dirty="0" smtClean="0"/>
          </a:p>
          <a:p>
            <a:endParaRPr lang="en-IN" dirty="0"/>
          </a:p>
          <a:p>
            <a:r>
              <a:rPr lang="en-IN" b="1" dirty="0"/>
              <a:t>Authentication</a:t>
            </a:r>
            <a:r>
              <a:rPr lang="en-IN" dirty="0"/>
              <a:t>: The authentication extension header has a dual purpose: it validates the message sender and ensures the integrity of data. </a:t>
            </a:r>
            <a:endParaRPr lang="en-IN" dirty="0" smtClean="0"/>
          </a:p>
          <a:p>
            <a:endParaRPr lang="en-IN" dirty="0"/>
          </a:p>
          <a:p>
            <a:r>
              <a:rPr lang="en-IN" b="1" dirty="0"/>
              <a:t>Encrypted Security Payload</a:t>
            </a:r>
            <a:r>
              <a:rPr lang="en-IN" dirty="0"/>
              <a:t>: The encrypted security payload (ESP) is an extension that provides confidentiality and guards against eavesdropping.</a:t>
            </a:r>
            <a:endParaRPr lang="en-US" dirty="0"/>
          </a:p>
          <a:p>
            <a:endParaRPr lang="en-US" dirty="0"/>
          </a:p>
        </p:txBody>
      </p:sp>
    </p:spTree>
    <p:extLst>
      <p:ext uri="{BB962C8B-B14F-4D97-AF65-F5344CB8AC3E}">
        <p14:creationId xmlns:p14="http://schemas.microsoft.com/office/powerpoint/2010/main" val="22969968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5970" y="546198"/>
            <a:ext cx="10317708" cy="5483552"/>
          </a:xfrm>
          <a:prstGeom prst="rect">
            <a:avLst/>
          </a:prstGeom>
        </p:spPr>
        <p:txBody>
          <a:bodyPr wrap="squar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Comparison of Options between IPv4 and IPv6</a:t>
            </a: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following shows a quick comparison between the options used in IPv4 and the options used in IPv6 (as extension headers).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The no-operation and end-of-option options in IPv4 are replaced by Pad1 and </a:t>
            </a:r>
            <a:r>
              <a:rPr lang="en-IN" dirty="0" err="1">
                <a:latin typeface="Times New Roman" panose="02020603050405020304" pitchFamily="18" charset="0"/>
                <a:ea typeface="Calibri" panose="020F0502020204030204" pitchFamily="34" charset="0"/>
                <a:cs typeface="Times New Roman" panose="02020603050405020304" pitchFamily="18" charset="0"/>
              </a:rPr>
              <a:t>PadN</a:t>
            </a:r>
            <a:r>
              <a:rPr lang="en-IN" dirty="0">
                <a:latin typeface="Times New Roman" panose="02020603050405020304" pitchFamily="18" charset="0"/>
                <a:ea typeface="Calibri" panose="020F0502020204030204" pitchFamily="34" charset="0"/>
                <a:cs typeface="Times New Roman" panose="02020603050405020304" pitchFamily="18" charset="0"/>
              </a:rPr>
              <a:t> options in IPv6.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The record route option is not implemented in IPv6 because it was not used.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The timestamp option is not implemented because it was not used.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The source route option is called the source route extension header in IPv6.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The fragmentation fields in the base header section of IPv4 have moved to the fragmentation extension header in IPv6.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The authentication extension header is new in IPv6.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Segoe UI Symbol" panose="020B0502040204020203" pitchFamily="34" charset="0"/>
                <a:ea typeface="Calibri" panose="020F0502020204030204" pitchFamily="34" charset="0"/>
                <a:cs typeface="Segoe UI Symbol" panose="020B0502040204020203" pitchFamily="34"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The encrypted security payload extension header is new in IPv6.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03890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242" y="310211"/>
            <a:ext cx="8911687" cy="1280890"/>
          </a:xfrm>
        </p:spPr>
        <p:txBody>
          <a:bodyPr>
            <a:normAutofit/>
          </a:bodyPr>
          <a:lstStyle/>
          <a:p>
            <a:r>
              <a:rPr lang="en-US" dirty="0"/>
              <a:t>Internet Control Message Protocol (ICMP </a:t>
            </a:r>
            <a:r>
              <a:rPr lang="en-US" dirty="0" smtClean="0"/>
              <a:t>)</a:t>
            </a:r>
            <a:endParaRPr lang="en-US" dirty="0"/>
          </a:p>
        </p:txBody>
      </p:sp>
      <p:sp>
        <p:nvSpPr>
          <p:cNvPr id="3" name="Content Placeholder 2"/>
          <p:cNvSpPr>
            <a:spLocks noGrp="1"/>
          </p:cNvSpPr>
          <p:nvPr>
            <p:ph idx="1"/>
          </p:nvPr>
        </p:nvSpPr>
        <p:spPr>
          <a:xfrm>
            <a:off x="1879529" y="1792406"/>
            <a:ext cx="9816602" cy="4854054"/>
          </a:xfrm>
        </p:spPr>
        <p:txBody>
          <a:bodyPr>
            <a:normAutofit/>
          </a:bodyPr>
          <a:lstStyle/>
          <a:p>
            <a:pPr algn="just"/>
            <a:r>
              <a:rPr lang="en-US" b="1" dirty="0"/>
              <a:t>These are examples of situations where an error has occurred and the IP protocol has </a:t>
            </a:r>
            <a:r>
              <a:rPr lang="en-US" b="1" dirty="0" smtClean="0"/>
              <a:t>no built-in </a:t>
            </a:r>
            <a:r>
              <a:rPr lang="en-US" b="1" dirty="0"/>
              <a:t>mechanism to notify the original host</a:t>
            </a:r>
            <a:r>
              <a:rPr lang="en-US" b="1" dirty="0" smtClean="0"/>
              <a:t>.</a:t>
            </a:r>
          </a:p>
          <a:p>
            <a:pPr algn="just"/>
            <a:endParaRPr lang="en-US" b="1" dirty="0"/>
          </a:p>
          <a:p>
            <a:pPr algn="just"/>
            <a:r>
              <a:rPr lang="en-US" b="1" dirty="0"/>
              <a:t>The IP protocol also lacks a mechanism for host and management queries. A </a:t>
            </a:r>
            <a:r>
              <a:rPr lang="en-US" b="1" dirty="0" smtClean="0"/>
              <a:t>host sometimes </a:t>
            </a:r>
            <a:r>
              <a:rPr lang="en-US" b="1" dirty="0"/>
              <a:t>needs to determine if a router or another host is alive. And sometimes a </a:t>
            </a:r>
            <a:r>
              <a:rPr lang="en-US" b="1" dirty="0" smtClean="0"/>
              <a:t>network manager </a:t>
            </a:r>
            <a:r>
              <a:rPr lang="en-US" b="1" dirty="0"/>
              <a:t>needs information from another host or router</a:t>
            </a:r>
            <a:r>
              <a:rPr lang="en-US" b="1" dirty="0" smtClean="0"/>
              <a:t>.</a:t>
            </a:r>
          </a:p>
          <a:p>
            <a:pPr marL="0" indent="0" algn="just">
              <a:buNone/>
            </a:pPr>
            <a:endParaRPr lang="en-US" b="1" dirty="0" smtClean="0"/>
          </a:p>
          <a:p>
            <a:pPr marL="0" indent="0" algn="just">
              <a:buNone/>
            </a:pPr>
            <a:r>
              <a:rPr lang="en-US" b="1" dirty="0" smtClean="0"/>
              <a:t>ICMP has </a:t>
            </a:r>
            <a:r>
              <a:rPr lang="en-US" b="1" dirty="0"/>
              <a:t>been </a:t>
            </a:r>
            <a:r>
              <a:rPr lang="en-US" b="1" dirty="0" smtClean="0"/>
              <a:t>designed to </a:t>
            </a:r>
            <a:r>
              <a:rPr lang="en-US" b="1" dirty="0"/>
              <a:t>compensate for the above two deficiencies. It is a companion to the IP </a:t>
            </a:r>
            <a:r>
              <a:rPr lang="en-US" b="1" dirty="0" smtClean="0"/>
              <a:t>protocol. ICMP </a:t>
            </a:r>
            <a:r>
              <a:rPr lang="en-US" b="1" dirty="0"/>
              <a:t>itself is a network-layer protocol.</a:t>
            </a:r>
          </a:p>
          <a:p>
            <a:pPr marL="0" indent="0" algn="just">
              <a:buNone/>
            </a:pPr>
            <a:endParaRPr lang="en-IN" b="1" dirty="0" smtClean="0"/>
          </a:p>
          <a:p>
            <a:pPr marL="0" indent="0" algn="just">
              <a:buNone/>
            </a:pPr>
            <a:r>
              <a:rPr lang="en-IN" b="1" dirty="0" smtClean="0"/>
              <a:t>To </a:t>
            </a:r>
            <a:r>
              <a:rPr lang="en-IN" b="1" dirty="0"/>
              <a:t>enhance the reliability, Internet Control Message Protocol (ICMP) is used, which provides information about errors, loss of packets, unavailable </a:t>
            </a:r>
            <a:r>
              <a:rPr lang="en-IN" b="1" dirty="0" smtClean="0"/>
              <a:t>destinations</a:t>
            </a:r>
            <a:endParaRPr lang="en-US" b="1" dirty="0"/>
          </a:p>
        </p:txBody>
      </p:sp>
    </p:spTree>
    <p:extLst>
      <p:ext uri="{BB962C8B-B14F-4D97-AF65-F5344CB8AC3E}">
        <p14:creationId xmlns:p14="http://schemas.microsoft.com/office/powerpoint/2010/main" val="42620697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2233" y="1164609"/>
            <a:ext cx="8915400" cy="3777622"/>
          </a:xfrm>
        </p:spPr>
        <p:txBody>
          <a:bodyPr/>
          <a:lstStyle/>
          <a:p>
            <a:r>
              <a:rPr lang="en-IN" dirty="0"/>
              <a:t>In ICMP, any destination or router that detects any problem in handling a received IP packet, generates an ICMP message addressed to the originating station of the IP packet. </a:t>
            </a:r>
            <a:endParaRPr lang="en-IN" dirty="0" smtClean="0"/>
          </a:p>
          <a:p>
            <a:endParaRPr lang="en-IN" dirty="0" smtClean="0"/>
          </a:p>
          <a:p>
            <a:r>
              <a:rPr lang="en-IN" dirty="0" smtClean="0"/>
              <a:t>ICMP </a:t>
            </a:r>
            <a:r>
              <a:rPr lang="en-IN" dirty="0"/>
              <a:t>messages can be </a:t>
            </a:r>
            <a:r>
              <a:rPr lang="en-IN" dirty="0" err="1"/>
              <a:t>analyzed</a:t>
            </a:r>
            <a:r>
              <a:rPr lang="en-IN" dirty="0"/>
              <a:t> by network management systems to generate network reports for the network administrators. ICMP messages are sent as IP packets</a:t>
            </a:r>
            <a:r>
              <a:rPr lang="en-IN" dirty="0" smtClean="0"/>
              <a:t>.</a:t>
            </a:r>
          </a:p>
          <a:p>
            <a:endParaRPr lang="en-IN"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620847" y="3584971"/>
            <a:ext cx="6747737" cy="3122904"/>
          </a:xfrm>
          <a:prstGeom prst="rect">
            <a:avLst/>
          </a:prstGeom>
          <a:noFill/>
          <a:ln>
            <a:noFill/>
          </a:ln>
        </p:spPr>
      </p:pic>
      <p:sp>
        <p:nvSpPr>
          <p:cNvPr id="5" name="Rectangle 4"/>
          <p:cNvSpPr/>
          <p:nvPr/>
        </p:nvSpPr>
        <p:spPr>
          <a:xfrm>
            <a:off x="1102816" y="4942231"/>
            <a:ext cx="3189784" cy="507831"/>
          </a:xfrm>
          <a:prstGeom prst="rect">
            <a:avLst/>
          </a:prstGeom>
        </p:spPr>
        <p:txBody>
          <a:bodyPr wrap="none">
            <a:spAutoFit/>
          </a:bodyPr>
          <a:lstStyle/>
          <a:p>
            <a:pPr marL="457200" marR="0" algn="just">
              <a:lnSpc>
                <a:spcPct val="150000"/>
              </a:lnSpc>
              <a:spcBef>
                <a:spcPts val="0"/>
              </a:spcBef>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IP packet containing ICMP.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Arrow Connector 6"/>
          <p:cNvCxnSpPr/>
          <p:nvPr/>
        </p:nvCxnSpPr>
        <p:spPr>
          <a:xfrm>
            <a:off x="4286155" y="5196146"/>
            <a:ext cx="334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5096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ICMPv4</a:t>
            </a:r>
            <a:endParaRPr lang="en-US" dirty="0"/>
          </a:p>
        </p:txBody>
      </p:sp>
      <p:sp>
        <p:nvSpPr>
          <p:cNvPr id="3" name="Content Placeholder 2"/>
          <p:cNvSpPr>
            <a:spLocks noGrp="1"/>
          </p:cNvSpPr>
          <p:nvPr>
            <p:ph idx="1"/>
          </p:nvPr>
        </p:nvSpPr>
        <p:spPr/>
        <p:txBody>
          <a:bodyPr>
            <a:normAutofit/>
          </a:bodyPr>
          <a:lstStyle/>
          <a:p>
            <a:r>
              <a:rPr lang="en-US" dirty="0"/>
              <a:t>The Internet Control Message Protocol version 4 (ICMPv4) supports the </a:t>
            </a:r>
            <a:r>
              <a:rPr lang="en-US" dirty="0" smtClean="0"/>
              <a:t>unreliable and </a:t>
            </a:r>
            <a:r>
              <a:rPr lang="en-US" dirty="0"/>
              <a:t>connectionless Internet Protocol (IP). </a:t>
            </a:r>
            <a:endParaRPr lang="en-US" dirty="0" smtClean="0"/>
          </a:p>
          <a:p>
            <a:pPr marL="0" indent="0">
              <a:buNone/>
            </a:pPr>
            <a:endParaRPr lang="en-US" dirty="0" smtClean="0"/>
          </a:p>
          <a:p>
            <a:r>
              <a:rPr lang="en-US" dirty="0" smtClean="0"/>
              <a:t>ICMPv4 </a:t>
            </a:r>
            <a:r>
              <a:rPr lang="en-US" dirty="0"/>
              <a:t>messages are encapsulated in </a:t>
            </a:r>
            <a:r>
              <a:rPr lang="en-US" dirty="0" smtClean="0"/>
              <a:t>IP datagrams</a:t>
            </a:r>
            <a:r>
              <a:rPr lang="en-US" dirty="0"/>
              <a:t>. </a:t>
            </a:r>
            <a:endParaRPr lang="en-US" dirty="0" smtClean="0"/>
          </a:p>
          <a:p>
            <a:endParaRPr lang="en-US" dirty="0"/>
          </a:p>
        </p:txBody>
      </p:sp>
    </p:spTree>
    <p:extLst>
      <p:ext uri="{BB962C8B-B14F-4D97-AF65-F5344CB8AC3E}">
        <p14:creationId xmlns:p14="http://schemas.microsoft.com/office/powerpoint/2010/main" val="37206785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56373"/>
            <a:ext cx="8911687" cy="767962"/>
          </a:xfrm>
        </p:spPr>
        <p:txBody>
          <a:bodyPr>
            <a:normAutofit fontScale="90000"/>
          </a:bodyPr>
          <a:lstStyle/>
          <a:p>
            <a:r>
              <a:rPr lang="en-IN" b="1" dirty="0" smtClean="0"/>
              <a:t>ICMPv4 MESSAGES </a:t>
            </a:r>
            <a:r>
              <a:rPr lang="en-US" dirty="0"/>
              <a:t/>
            </a:r>
            <a:br>
              <a:rPr lang="en-US" dirty="0"/>
            </a:br>
            <a:endParaRPr lang="en-US" dirty="0"/>
          </a:p>
        </p:txBody>
      </p:sp>
      <p:sp>
        <p:nvSpPr>
          <p:cNvPr id="3" name="Content Placeholder 2"/>
          <p:cNvSpPr>
            <a:spLocks noGrp="1"/>
          </p:cNvSpPr>
          <p:nvPr>
            <p:ph idx="1"/>
          </p:nvPr>
        </p:nvSpPr>
        <p:spPr/>
        <p:txBody>
          <a:bodyPr/>
          <a:lstStyle/>
          <a:p>
            <a:r>
              <a:rPr lang="en-IN" b="1" dirty="0" smtClean="0"/>
              <a:t>ICMP </a:t>
            </a:r>
            <a:r>
              <a:rPr lang="en-IN" b="1" dirty="0"/>
              <a:t>messages are divided into two broad categories: </a:t>
            </a:r>
            <a:endParaRPr lang="en-IN" b="1" dirty="0" smtClean="0"/>
          </a:p>
          <a:p>
            <a:pPr lvl="1"/>
            <a:r>
              <a:rPr lang="en-IN" b="1" dirty="0" smtClean="0"/>
              <a:t>error-reporting </a:t>
            </a:r>
            <a:r>
              <a:rPr lang="en-IN" b="1" dirty="0"/>
              <a:t>messages </a:t>
            </a:r>
            <a:endParaRPr lang="en-IN" b="1" dirty="0" smtClean="0"/>
          </a:p>
          <a:p>
            <a:pPr lvl="1"/>
            <a:r>
              <a:rPr lang="en-IN" b="1" dirty="0" smtClean="0"/>
              <a:t>query </a:t>
            </a:r>
            <a:r>
              <a:rPr lang="en-IN" b="1" dirty="0"/>
              <a:t>messages. </a:t>
            </a:r>
            <a:endParaRPr lang="en-IN" b="1" dirty="0" smtClean="0"/>
          </a:p>
          <a:p>
            <a:endParaRPr lang="en-IN" b="1" dirty="0"/>
          </a:p>
          <a:p>
            <a:r>
              <a:rPr lang="en-IN" b="1" dirty="0" smtClean="0"/>
              <a:t>The </a:t>
            </a:r>
            <a:r>
              <a:rPr lang="en-IN" b="1" dirty="0"/>
              <a:t>error-reporting messages report problems that a router or a host (destination) may encounter when it processes an IP packet. </a:t>
            </a:r>
            <a:endParaRPr lang="en-IN" b="1" dirty="0" smtClean="0"/>
          </a:p>
          <a:p>
            <a:endParaRPr lang="en-IN" b="1" dirty="0"/>
          </a:p>
          <a:p>
            <a:r>
              <a:rPr lang="en-IN" b="1" dirty="0" smtClean="0"/>
              <a:t>The </a:t>
            </a:r>
            <a:r>
              <a:rPr lang="en-IN" b="1" dirty="0"/>
              <a:t>query messages, which occur in pairs, help a host or a network manager get specific information from a router or another host.</a:t>
            </a:r>
            <a:endParaRPr lang="en-US" b="1" dirty="0"/>
          </a:p>
        </p:txBody>
      </p:sp>
    </p:spTree>
    <p:extLst>
      <p:ext uri="{BB962C8B-B14F-4D97-AF65-F5344CB8AC3E}">
        <p14:creationId xmlns:p14="http://schemas.microsoft.com/office/powerpoint/2010/main" val="34966178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0096" y="250209"/>
            <a:ext cx="8915400" cy="3777622"/>
          </a:xfrm>
        </p:spPr>
        <p:txBody>
          <a:bodyPr/>
          <a:lstStyle/>
          <a:p>
            <a:r>
              <a:rPr lang="en-IN" b="1" dirty="0"/>
              <a:t>An ICMP message has an 8-byte header and a variable-size data section. Although the general format of the header is different for each message type, the first 4 bytes are common to all. </a:t>
            </a:r>
            <a:endParaRPr lang="en-IN" b="1" dirty="0" smtClean="0"/>
          </a:p>
          <a:p>
            <a:endParaRPr lang="en-IN" b="1" dirty="0"/>
          </a:p>
          <a:p>
            <a:pPr lvl="1"/>
            <a:r>
              <a:rPr lang="en-IN" b="1" dirty="0" smtClean="0"/>
              <a:t>ICMP </a:t>
            </a:r>
            <a:r>
              <a:rPr lang="en-IN" b="1" dirty="0"/>
              <a:t>type, defines the type of the message. </a:t>
            </a:r>
            <a:endParaRPr lang="en-IN" b="1" dirty="0" smtClean="0"/>
          </a:p>
          <a:p>
            <a:pPr lvl="1"/>
            <a:r>
              <a:rPr lang="en-IN" b="1" dirty="0" smtClean="0"/>
              <a:t>The </a:t>
            </a:r>
            <a:r>
              <a:rPr lang="en-IN" b="1" dirty="0"/>
              <a:t>code field specifies the reason for the particular message type. </a:t>
            </a:r>
            <a:r>
              <a:rPr lang="en-IN" b="1" dirty="0" smtClean="0"/>
              <a:t>T</a:t>
            </a:r>
          </a:p>
          <a:p>
            <a:pPr lvl="1"/>
            <a:r>
              <a:rPr lang="en-IN" b="1" dirty="0" smtClean="0"/>
              <a:t>he </a:t>
            </a:r>
            <a:r>
              <a:rPr lang="en-IN" b="1" dirty="0"/>
              <a:t>last common field is the checksum field (to be discussed later in the chapter). </a:t>
            </a:r>
            <a:endParaRPr lang="en-IN" b="1" dirty="0" smtClean="0"/>
          </a:p>
          <a:p>
            <a:pPr lvl="1"/>
            <a:r>
              <a:rPr lang="en-IN" b="1" dirty="0" smtClean="0"/>
              <a:t>The </a:t>
            </a:r>
            <a:r>
              <a:rPr lang="en-IN" b="1" dirty="0"/>
              <a:t>rest of the header is specific for each message type.</a:t>
            </a:r>
            <a:endParaRPr lang="en-US" b="1"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52230" y="3376474"/>
            <a:ext cx="7956545" cy="3263161"/>
          </a:xfrm>
          <a:prstGeom prst="rect">
            <a:avLst/>
          </a:prstGeom>
          <a:noFill/>
          <a:ln>
            <a:noFill/>
          </a:ln>
        </p:spPr>
      </p:pic>
    </p:spTree>
    <p:extLst>
      <p:ext uri="{BB962C8B-B14F-4D97-AF65-F5344CB8AC3E}">
        <p14:creationId xmlns:p14="http://schemas.microsoft.com/office/powerpoint/2010/main" val="28361347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9723"/>
          </a:xfrm>
        </p:spPr>
        <p:txBody>
          <a:bodyPr>
            <a:normAutofit fontScale="90000"/>
          </a:bodyPr>
          <a:lstStyle/>
          <a:p>
            <a:pPr lvl="0"/>
            <a:r>
              <a:rPr lang="en-IN" sz="2700" b="1" dirty="0"/>
              <a:t>Error Reporting Messages</a:t>
            </a:r>
            <a:r>
              <a:rPr lang="en-IN" sz="2700" dirty="0"/>
              <a:t> </a:t>
            </a:r>
            <a:r>
              <a:rPr lang="en-US" dirty="0"/>
              <a:t/>
            </a:r>
            <a:br>
              <a:rPr lang="en-US" dirty="0"/>
            </a:br>
            <a:endParaRPr lang="en-US" dirty="0"/>
          </a:p>
        </p:txBody>
      </p:sp>
      <p:sp>
        <p:nvSpPr>
          <p:cNvPr id="3" name="Content Placeholder 2"/>
          <p:cNvSpPr>
            <a:spLocks noGrp="1"/>
          </p:cNvSpPr>
          <p:nvPr>
            <p:ph idx="1"/>
          </p:nvPr>
        </p:nvSpPr>
        <p:spPr>
          <a:xfrm>
            <a:off x="2589212" y="1323833"/>
            <a:ext cx="8915400" cy="4587389"/>
          </a:xfrm>
        </p:spPr>
        <p:txBody>
          <a:bodyPr/>
          <a:lstStyle/>
          <a:p>
            <a:r>
              <a:rPr lang="en-IN" dirty="0" smtClean="0"/>
              <a:t>Since </a:t>
            </a:r>
            <a:r>
              <a:rPr lang="en-IN" dirty="0"/>
              <a:t>IP is an unreliable protocol, one of the main responsibilities of ICMP is to report some errors that may occur during the processing of the IP datagram. </a:t>
            </a:r>
            <a:endParaRPr lang="en-IN" dirty="0" smtClean="0"/>
          </a:p>
          <a:p>
            <a:r>
              <a:rPr lang="en-IN" dirty="0" smtClean="0"/>
              <a:t>ICMP </a:t>
            </a:r>
            <a:r>
              <a:rPr lang="en-IN" dirty="0"/>
              <a:t>does not correct errors, it simply reports them. Error correction is left to the higher-level protocols. </a:t>
            </a:r>
            <a:endParaRPr lang="en-IN" dirty="0" smtClean="0"/>
          </a:p>
          <a:p>
            <a:r>
              <a:rPr lang="en-IN" dirty="0" smtClean="0"/>
              <a:t>Error </a:t>
            </a:r>
            <a:r>
              <a:rPr lang="en-IN" dirty="0"/>
              <a:t>messages are always sent to the original source because the only information available in the datagram about the route is the source and destination IP addresses. </a:t>
            </a:r>
            <a:endParaRPr lang="en-IN" dirty="0" smtClean="0"/>
          </a:p>
          <a:p>
            <a:r>
              <a:rPr lang="en-IN" dirty="0"/>
              <a:t>ICMP uses the source IP address to send the error message to the source (originator) of the datagram. </a:t>
            </a:r>
            <a:endParaRPr lang="en-US" dirty="0"/>
          </a:p>
        </p:txBody>
      </p:sp>
    </p:spTree>
    <p:extLst>
      <p:ext uri="{BB962C8B-B14F-4D97-AF65-F5344CB8AC3E}">
        <p14:creationId xmlns:p14="http://schemas.microsoft.com/office/powerpoint/2010/main" val="5518096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415" y="1369325"/>
            <a:ext cx="8915400" cy="3777622"/>
          </a:xfrm>
        </p:spPr>
        <p:txBody>
          <a:bodyPr/>
          <a:lstStyle/>
          <a:p>
            <a:pPr marL="0" indent="0">
              <a:buNone/>
            </a:pPr>
            <a:r>
              <a:rPr lang="en-IN" b="1" dirty="0"/>
              <a:t>The following are important points about ICMP error messages</a:t>
            </a:r>
            <a:r>
              <a:rPr lang="en-IN" dirty="0"/>
              <a:t>: </a:t>
            </a:r>
            <a:endParaRPr lang="en-IN" dirty="0" smtClean="0"/>
          </a:p>
          <a:p>
            <a:endParaRPr lang="en-US" dirty="0"/>
          </a:p>
          <a:p>
            <a:r>
              <a:rPr lang="en-IN" dirty="0" smtClean="0"/>
              <a:t>No </a:t>
            </a:r>
            <a:r>
              <a:rPr lang="en-IN" dirty="0"/>
              <a:t>ICMP error message will be generated in response to a datagram carrying an ICMP error message. </a:t>
            </a:r>
            <a:endParaRPr lang="en-US" dirty="0"/>
          </a:p>
          <a:p>
            <a:r>
              <a:rPr lang="en-IN" dirty="0" smtClean="0"/>
              <a:t>No </a:t>
            </a:r>
            <a:r>
              <a:rPr lang="en-IN" dirty="0"/>
              <a:t>ICMP error message will be generated for a fragmented datagram that is not the first fragment. </a:t>
            </a:r>
            <a:endParaRPr lang="en-US" dirty="0"/>
          </a:p>
          <a:p>
            <a:r>
              <a:rPr lang="en-IN" dirty="0" smtClean="0"/>
              <a:t>No </a:t>
            </a:r>
            <a:r>
              <a:rPr lang="en-IN" dirty="0"/>
              <a:t>ICMP error message will be generated for a datagram having a multicast address. </a:t>
            </a:r>
            <a:endParaRPr lang="en-IN" dirty="0" smtClean="0"/>
          </a:p>
          <a:p>
            <a:r>
              <a:rPr lang="en-IN" dirty="0" smtClean="0"/>
              <a:t>No </a:t>
            </a:r>
            <a:r>
              <a:rPr lang="en-IN" dirty="0"/>
              <a:t>ICMP error message will be generated for a datagram having a special address such as 127.0.0.0 or 0.0.0.0.  </a:t>
            </a:r>
            <a:endParaRPr lang="en-US" dirty="0"/>
          </a:p>
          <a:p>
            <a:endParaRPr lang="en-US" dirty="0"/>
          </a:p>
        </p:txBody>
      </p:sp>
    </p:spTree>
    <p:extLst>
      <p:ext uri="{BB962C8B-B14F-4D97-AF65-F5344CB8AC3E}">
        <p14:creationId xmlns:p14="http://schemas.microsoft.com/office/powerpoint/2010/main" val="13040050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4165751" y="1612881"/>
            <a:ext cx="6684219" cy="2877232"/>
          </a:xfrm>
          <a:prstGeom prst="rect">
            <a:avLst/>
          </a:prstGeom>
          <a:noFill/>
          <a:ln>
            <a:noFill/>
          </a:ln>
        </p:spPr>
      </p:pic>
      <p:sp>
        <p:nvSpPr>
          <p:cNvPr id="3" name="Rectangle 2"/>
          <p:cNvSpPr/>
          <p:nvPr/>
        </p:nvSpPr>
        <p:spPr>
          <a:xfrm>
            <a:off x="2024780" y="1032430"/>
            <a:ext cx="428194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Contents of data field for the error messages</a:t>
            </a:r>
            <a:endParaRPr lang="en-US" dirty="0"/>
          </a:p>
        </p:txBody>
      </p:sp>
    </p:spTree>
    <p:extLst>
      <p:ext uri="{BB962C8B-B14F-4D97-AF65-F5344CB8AC3E}">
        <p14:creationId xmlns:p14="http://schemas.microsoft.com/office/powerpoint/2010/main" val="382361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802" y="191069"/>
            <a:ext cx="10058400" cy="1450757"/>
          </a:xfrm>
        </p:spPr>
        <p:txBody>
          <a:bodyPr/>
          <a:lstStyle/>
          <a:p>
            <a:r>
              <a:rPr lang="en-US" dirty="0"/>
              <a:t>Internet Protocol (IP )</a:t>
            </a:r>
          </a:p>
        </p:txBody>
      </p:sp>
      <p:sp>
        <p:nvSpPr>
          <p:cNvPr id="3" name="Content Placeholder 2"/>
          <p:cNvSpPr>
            <a:spLocks noGrp="1"/>
          </p:cNvSpPr>
          <p:nvPr>
            <p:ph idx="1"/>
          </p:nvPr>
        </p:nvSpPr>
        <p:spPr>
          <a:xfrm>
            <a:off x="1812934" y="1641826"/>
            <a:ext cx="9691617" cy="4440981"/>
          </a:xfrm>
        </p:spPr>
        <p:txBody>
          <a:bodyPr>
            <a:normAutofit lnSpcReduction="10000"/>
          </a:bodyPr>
          <a:lstStyle/>
          <a:p>
            <a:pPr algn="just"/>
            <a:r>
              <a:rPr lang="en-US" b="1" dirty="0">
                <a:solidFill>
                  <a:schemeClr val="tx1"/>
                </a:solidFill>
              </a:rPr>
              <a:t>The Internet Protocol (IP) is the principal communications </a:t>
            </a:r>
            <a:r>
              <a:rPr lang="en-US" b="1" dirty="0" smtClean="0">
                <a:solidFill>
                  <a:schemeClr val="tx1"/>
                </a:solidFill>
              </a:rPr>
              <a:t>protocol</a:t>
            </a:r>
            <a:r>
              <a:rPr lang="en-US" b="1" dirty="0">
                <a:solidFill>
                  <a:schemeClr val="tx1"/>
                </a:solidFill>
              </a:rPr>
              <a:t> </a:t>
            </a:r>
            <a:r>
              <a:rPr lang="en-US" b="1" dirty="0" smtClean="0">
                <a:solidFill>
                  <a:schemeClr val="tx1"/>
                </a:solidFill>
              </a:rPr>
              <a:t>in </a:t>
            </a:r>
            <a:r>
              <a:rPr lang="en-US" b="1" dirty="0">
                <a:solidFill>
                  <a:schemeClr val="tx1"/>
                </a:solidFill>
              </a:rPr>
              <a:t>the </a:t>
            </a:r>
            <a:r>
              <a:rPr lang="en-US" b="1" dirty="0" smtClean="0">
                <a:solidFill>
                  <a:schemeClr val="tx1"/>
                </a:solidFill>
              </a:rPr>
              <a:t>Internet protocol </a:t>
            </a:r>
            <a:r>
              <a:rPr lang="en-US" b="1" dirty="0">
                <a:solidFill>
                  <a:schemeClr val="tx1"/>
                </a:solidFill>
              </a:rPr>
              <a:t>suite for relaying datagrams across network boundaries. </a:t>
            </a:r>
            <a:endParaRPr lang="en-US" b="1" dirty="0" smtClean="0">
              <a:solidFill>
                <a:schemeClr val="tx1"/>
              </a:solidFill>
            </a:endParaRPr>
          </a:p>
          <a:p>
            <a:pPr algn="just"/>
            <a:endParaRPr lang="en-US" b="1" dirty="0" smtClean="0">
              <a:solidFill>
                <a:schemeClr val="tx1"/>
              </a:solidFill>
            </a:endParaRPr>
          </a:p>
          <a:p>
            <a:pPr algn="just"/>
            <a:r>
              <a:rPr lang="en-US" b="1" dirty="0" smtClean="0">
                <a:solidFill>
                  <a:schemeClr val="tx1"/>
                </a:solidFill>
              </a:rPr>
              <a:t>Its</a:t>
            </a:r>
            <a:r>
              <a:rPr lang="en-US" b="1" dirty="0">
                <a:solidFill>
                  <a:schemeClr val="tx1"/>
                </a:solidFill>
              </a:rPr>
              <a:t> routing function enables internetworking, and essentially establishes the Internet</a:t>
            </a:r>
            <a:r>
              <a:rPr lang="en-US" b="1" dirty="0" smtClean="0">
                <a:solidFill>
                  <a:schemeClr val="tx1"/>
                </a:solidFill>
              </a:rPr>
              <a:t>.</a:t>
            </a:r>
          </a:p>
          <a:p>
            <a:pPr algn="just"/>
            <a:endParaRPr lang="en-US" b="1" dirty="0">
              <a:solidFill>
                <a:schemeClr val="tx1"/>
              </a:solidFill>
            </a:endParaRPr>
          </a:p>
          <a:p>
            <a:pPr algn="just"/>
            <a:r>
              <a:rPr lang="en-US" b="1" dirty="0">
                <a:solidFill>
                  <a:schemeClr val="tx1"/>
                </a:solidFill>
              </a:rPr>
              <a:t>IP has the task of delivering packets from the source host to the destination host solely based on the IP addresses in the packet headers. For this purpose, IP defines packet structures that encapsulate the data to be delivered. It also defines addressing methods that are used to label the datagram with source and destination information</a:t>
            </a:r>
            <a:r>
              <a:rPr lang="en-US" b="1" dirty="0" smtClean="0">
                <a:solidFill>
                  <a:schemeClr val="tx1"/>
                </a:solidFill>
              </a:rPr>
              <a:t>.</a:t>
            </a:r>
          </a:p>
          <a:p>
            <a:pPr algn="just"/>
            <a:endParaRPr lang="en-US" b="1" dirty="0">
              <a:solidFill>
                <a:schemeClr val="tx1"/>
              </a:solidFill>
            </a:endParaRPr>
          </a:p>
          <a:p>
            <a:pPr algn="just"/>
            <a:r>
              <a:rPr lang="en-US" b="1" dirty="0">
                <a:solidFill>
                  <a:schemeClr val="tx1"/>
                </a:solidFill>
              </a:rPr>
              <a:t>The first major version of IP, </a:t>
            </a:r>
            <a:r>
              <a:rPr lang="en-US" b="1" dirty="0">
                <a:solidFill>
                  <a:srgbClr val="FF0000"/>
                </a:solidFill>
              </a:rPr>
              <a:t>Internet Protocol Version 4 (IPv4), </a:t>
            </a:r>
            <a:r>
              <a:rPr lang="en-US" b="1" dirty="0">
                <a:solidFill>
                  <a:schemeClr val="tx1"/>
                </a:solidFill>
              </a:rPr>
              <a:t>is the dominant protocol of the Internet. Its successor is </a:t>
            </a:r>
            <a:r>
              <a:rPr lang="en-US" b="1" dirty="0">
                <a:solidFill>
                  <a:srgbClr val="FF0000"/>
                </a:solidFill>
              </a:rPr>
              <a:t>Internet Protocol Version 6 (IPv6), </a:t>
            </a:r>
            <a:r>
              <a:rPr lang="en-US" b="1" dirty="0">
                <a:solidFill>
                  <a:schemeClr val="tx1"/>
                </a:solidFill>
              </a:rPr>
              <a:t>which has been in increasing </a:t>
            </a:r>
            <a:r>
              <a:rPr lang="en-US" b="1" dirty="0" smtClean="0">
                <a:solidFill>
                  <a:schemeClr val="tx1"/>
                </a:solidFill>
              </a:rPr>
              <a:t>deployment</a:t>
            </a:r>
            <a:r>
              <a:rPr lang="en-US" b="1" dirty="0">
                <a:solidFill>
                  <a:schemeClr val="tx1"/>
                </a:solidFill>
              </a:rPr>
              <a:t> </a:t>
            </a:r>
            <a:r>
              <a:rPr lang="en-US" b="1" dirty="0" smtClean="0">
                <a:solidFill>
                  <a:schemeClr val="tx1"/>
                </a:solidFill>
              </a:rPr>
              <a:t>on </a:t>
            </a:r>
            <a:r>
              <a:rPr lang="en-US" b="1" dirty="0">
                <a:solidFill>
                  <a:schemeClr val="tx1"/>
                </a:solidFill>
              </a:rPr>
              <a:t>the public Internet since c. 2006.</a:t>
            </a:r>
          </a:p>
          <a:p>
            <a:endParaRPr lang="en-US" dirty="0"/>
          </a:p>
        </p:txBody>
      </p:sp>
    </p:spTree>
    <p:extLst>
      <p:ext uri="{BB962C8B-B14F-4D97-AF65-F5344CB8AC3E}">
        <p14:creationId xmlns:p14="http://schemas.microsoft.com/office/powerpoint/2010/main" val="14371790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4710" y="1829643"/>
            <a:ext cx="9171296" cy="4211409"/>
          </a:xfrm>
          <a:prstGeom prst="rect">
            <a:avLst/>
          </a:prstGeom>
        </p:spPr>
        <p:txBody>
          <a:bodyPr wrap="square">
            <a:spAutoFit/>
          </a:bodyPr>
          <a:lstStyle/>
          <a:p>
            <a:pPr marR="0" lvl="0" algn="just">
              <a:lnSpc>
                <a:spcPct val="150000"/>
              </a:lnSpc>
              <a:spcBef>
                <a:spcPts val="0"/>
              </a:spcBef>
              <a:spcAft>
                <a:spcPts val="800"/>
              </a:spcAft>
            </a:pPr>
            <a:r>
              <a:rPr lang="en-IN" b="1" dirty="0">
                <a:latin typeface="+mj-lt"/>
                <a:ea typeface="Calibri" panose="020F0502020204030204" pitchFamily="34" charset="0"/>
                <a:cs typeface="Times New Roman" panose="02020603050405020304" pitchFamily="18" charset="0"/>
              </a:rPr>
              <a:t>Destination Unreachable </a:t>
            </a:r>
            <a:endParaRPr lang="en-US" sz="1600" dirty="0">
              <a:latin typeface="+mj-lt"/>
              <a:ea typeface="Calibri" panose="020F0502020204030204" pitchFamily="34" charset="0"/>
              <a:cs typeface="Times New Roman" panose="02020603050405020304" pitchFamily="18" charset="0"/>
            </a:endParaRPr>
          </a:p>
          <a:p>
            <a:r>
              <a:rPr lang="en-IN" dirty="0">
                <a:latin typeface="+mj-lt"/>
                <a:ea typeface="Calibri" panose="020F0502020204030204" pitchFamily="34" charset="0"/>
              </a:rPr>
              <a:t>The most widely used error message is the destination unreachable (type 3). This message uses different codes (0 to 15) to define the type of error message and the reason why a datagram has not reached its final destination. </a:t>
            </a:r>
            <a:endParaRPr lang="en-IN" dirty="0" smtClean="0">
              <a:latin typeface="+mj-lt"/>
              <a:ea typeface="Calibri" panose="020F0502020204030204" pitchFamily="34" charset="0"/>
            </a:endParaRPr>
          </a:p>
          <a:p>
            <a:endParaRPr lang="en-IN" b="1" dirty="0">
              <a:latin typeface="+mj-lt"/>
              <a:ea typeface="Calibri" panose="020F0502020204030204" pitchFamily="34" charset="0"/>
              <a:cs typeface="Times New Roman" panose="02020603050405020304" pitchFamily="18" charset="0"/>
            </a:endParaRPr>
          </a:p>
          <a:p>
            <a:pPr lvl="0"/>
            <a:r>
              <a:rPr lang="en-IN" b="1" dirty="0">
                <a:latin typeface="+mj-lt"/>
                <a:ea typeface="Calibri" panose="020F0502020204030204" pitchFamily="34" charset="0"/>
                <a:cs typeface="Times New Roman" panose="02020603050405020304" pitchFamily="18" charset="0"/>
              </a:rPr>
              <a:t>Source Quench </a:t>
            </a:r>
            <a:endParaRPr lang="en-US" b="1" dirty="0">
              <a:latin typeface="+mj-lt"/>
              <a:ea typeface="Calibri" panose="020F0502020204030204" pitchFamily="34" charset="0"/>
              <a:cs typeface="Times New Roman" panose="02020603050405020304" pitchFamily="18" charset="0"/>
            </a:endParaRPr>
          </a:p>
          <a:p>
            <a:r>
              <a:rPr lang="en-IN" dirty="0">
                <a:latin typeface="+mj-lt"/>
                <a:ea typeface="Calibri" panose="020F0502020204030204" pitchFamily="34" charset="0"/>
                <a:cs typeface="Times New Roman" panose="02020603050405020304" pitchFamily="18" charset="0"/>
              </a:rPr>
              <a:t>Another error message is called the source quench (type 4) message, which informs the sender that the network has encountered congestion and the datagram has been dropped; the source needs to slow down sending more datagrams. </a:t>
            </a:r>
            <a:endParaRPr lang="en-IN" dirty="0" smtClean="0">
              <a:latin typeface="+mj-lt"/>
              <a:ea typeface="Calibri" panose="020F0502020204030204" pitchFamily="34" charset="0"/>
              <a:cs typeface="Times New Roman" panose="02020603050405020304" pitchFamily="18" charset="0"/>
            </a:endParaRPr>
          </a:p>
          <a:p>
            <a:endParaRPr lang="en-IN" dirty="0">
              <a:latin typeface="+mj-lt"/>
              <a:ea typeface="Calibri" panose="020F0502020204030204" pitchFamily="34" charset="0"/>
              <a:cs typeface="Times New Roman" panose="02020603050405020304" pitchFamily="18" charset="0"/>
            </a:endParaRPr>
          </a:p>
          <a:p>
            <a:endParaRPr lang="en-IN" dirty="0" smtClean="0"/>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2210937" y="1037230"/>
            <a:ext cx="3268844" cy="400110"/>
          </a:xfrm>
          <a:prstGeom prst="rect">
            <a:avLst/>
          </a:prstGeom>
          <a:noFill/>
        </p:spPr>
        <p:txBody>
          <a:bodyPr wrap="none" rtlCol="0">
            <a:spAutoFit/>
          </a:bodyPr>
          <a:lstStyle/>
          <a:p>
            <a:r>
              <a:rPr lang="en-US" sz="2000" b="1" dirty="0" smtClean="0"/>
              <a:t>Types of Error messages: </a:t>
            </a:r>
            <a:endParaRPr lang="en-US" sz="2000" b="1" dirty="0"/>
          </a:p>
        </p:txBody>
      </p:sp>
    </p:spTree>
    <p:extLst>
      <p:ext uri="{BB962C8B-B14F-4D97-AF65-F5344CB8AC3E}">
        <p14:creationId xmlns:p14="http://schemas.microsoft.com/office/powerpoint/2010/main" val="18937785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9008" y="1678886"/>
            <a:ext cx="9576180" cy="2723823"/>
          </a:xfrm>
          <a:prstGeom prst="rect">
            <a:avLst/>
          </a:prstGeom>
        </p:spPr>
        <p:txBody>
          <a:bodyPr wrap="square">
            <a:spAutoFit/>
          </a:bodyPr>
          <a:lstStyle/>
          <a:p>
            <a:pPr lvl="0"/>
            <a:r>
              <a:rPr lang="en-IN" b="1" dirty="0"/>
              <a:t>Redirection Message </a:t>
            </a:r>
            <a:endParaRPr lang="en-US" dirty="0"/>
          </a:p>
          <a:p>
            <a:r>
              <a:rPr lang="en-IN" dirty="0"/>
              <a:t>The redirection message (type 5) is used when the source uses a wrong router to send out its message. The router redirects the message to the appropriate router, but informs the source that it needs to change its default router in the future. </a:t>
            </a:r>
          </a:p>
          <a:p>
            <a:endParaRPr lang="en-IN" dirty="0"/>
          </a:p>
          <a:p>
            <a:pPr marR="0" lvl="0" algn="just">
              <a:lnSpc>
                <a:spcPct val="150000"/>
              </a:lnSpc>
              <a:spcBef>
                <a:spcPts val="0"/>
              </a:spcBef>
              <a:spcAft>
                <a:spcPts val="0"/>
              </a:spcAft>
            </a:pPr>
            <a:r>
              <a:rPr lang="en-IN" b="1" dirty="0">
                <a:ea typeface="Calibri" panose="020F0502020204030204" pitchFamily="34" charset="0"/>
                <a:cs typeface="Times New Roman" panose="02020603050405020304" pitchFamily="18" charset="0"/>
              </a:rPr>
              <a:t>Parameter Problem </a:t>
            </a:r>
            <a:endParaRPr lang="en-US" sz="1600" dirty="0">
              <a:ea typeface="Calibri" panose="020F0502020204030204" pitchFamily="34" charset="0"/>
              <a:cs typeface="Times New Roman" panose="02020603050405020304" pitchFamily="18" charset="0"/>
            </a:endParaRPr>
          </a:p>
          <a:p>
            <a:pPr marR="0" lvl="0" algn="just">
              <a:spcBef>
                <a:spcPts val="0"/>
              </a:spcBef>
              <a:spcAft>
                <a:spcPts val="0"/>
              </a:spcAft>
            </a:pPr>
            <a:r>
              <a:rPr lang="en-IN" dirty="0">
                <a:ea typeface="Calibri" panose="020F0502020204030204" pitchFamily="34" charset="0"/>
                <a:cs typeface="Times New Roman" panose="02020603050405020304" pitchFamily="18" charset="0"/>
              </a:rPr>
              <a:t>A parameter problem message (type 12) can be sent when either there is a problem in the header of a datagram (code 0) or some options are missing or cannot be interpreted (code 1). </a:t>
            </a:r>
          </a:p>
        </p:txBody>
      </p:sp>
      <p:sp>
        <p:nvSpPr>
          <p:cNvPr id="3" name="TextBox 2"/>
          <p:cNvSpPr txBox="1"/>
          <p:nvPr/>
        </p:nvSpPr>
        <p:spPr>
          <a:xfrm>
            <a:off x="2210937" y="1037230"/>
            <a:ext cx="4310795" cy="400110"/>
          </a:xfrm>
          <a:prstGeom prst="rect">
            <a:avLst/>
          </a:prstGeom>
          <a:noFill/>
        </p:spPr>
        <p:txBody>
          <a:bodyPr wrap="none" rtlCol="0">
            <a:spAutoFit/>
          </a:bodyPr>
          <a:lstStyle/>
          <a:p>
            <a:r>
              <a:rPr lang="en-US" sz="2000" b="1" dirty="0" smtClean="0"/>
              <a:t>Types of Error messages (</a:t>
            </a:r>
            <a:r>
              <a:rPr lang="en-US" sz="2000" b="1" dirty="0" err="1" smtClean="0"/>
              <a:t>cont</a:t>
            </a:r>
            <a:r>
              <a:rPr lang="en-US" sz="2000" b="1" dirty="0" smtClean="0"/>
              <a:t>…): </a:t>
            </a:r>
            <a:endParaRPr lang="en-US" sz="2000" b="1" dirty="0"/>
          </a:p>
        </p:txBody>
      </p:sp>
    </p:spTree>
    <p:extLst>
      <p:ext uri="{BB962C8B-B14F-4D97-AF65-F5344CB8AC3E}">
        <p14:creationId xmlns:p14="http://schemas.microsoft.com/office/powerpoint/2010/main" val="3567536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0895" y="842834"/>
            <a:ext cx="9194041" cy="933589"/>
          </a:xfrm>
          <a:prstGeom prst="rect">
            <a:avLst/>
          </a:prstGeom>
        </p:spPr>
        <p:txBody>
          <a:bodyPr wrap="square">
            <a:spAutoFit/>
          </a:bodyPr>
          <a:lstStyle/>
          <a:p>
            <a:pPr marL="457200" marR="0" algn="just">
              <a:lnSpc>
                <a:spcPct val="150000"/>
              </a:lnSpc>
              <a:spcBef>
                <a:spcPts val="0"/>
              </a:spcBef>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710519" y="842834"/>
            <a:ext cx="9835488" cy="5098832"/>
          </a:xfrm>
          <a:prstGeom prst="rect">
            <a:avLst/>
          </a:prstGeom>
        </p:spPr>
        <p:txBody>
          <a:bodyPr wrap="square">
            <a:spAutoFit/>
          </a:bodyPr>
          <a:lstStyle/>
          <a:p>
            <a:pPr marR="0" lvl="0" algn="just">
              <a:lnSpc>
                <a:spcPct val="150000"/>
              </a:lnSpc>
              <a:spcBef>
                <a:spcPts val="0"/>
              </a:spcBef>
              <a:spcAft>
                <a:spcPts val="800"/>
              </a:spcAft>
            </a:pPr>
            <a:r>
              <a:rPr lang="en-IN" sz="2400" b="1" dirty="0" smtClean="0">
                <a:latin typeface="+mj-lt"/>
                <a:ea typeface="Calibri" panose="020F0502020204030204" pitchFamily="34" charset="0"/>
                <a:cs typeface="Times New Roman" panose="02020603050405020304" pitchFamily="18" charset="0"/>
              </a:rPr>
              <a:t>Query </a:t>
            </a:r>
            <a:r>
              <a:rPr lang="en-IN" sz="2400" b="1" dirty="0">
                <a:latin typeface="+mj-lt"/>
                <a:ea typeface="Calibri" panose="020F0502020204030204" pitchFamily="34" charset="0"/>
                <a:cs typeface="Times New Roman" panose="02020603050405020304" pitchFamily="18" charset="0"/>
              </a:rPr>
              <a:t>Messages </a:t>
            </a:r>
            <a:endParaRPr lang="en-IN" sz="2400" b="1" dirty="0" smtClean="0">
              <a:latin typeface="+mj-lt"/>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pPr>
            <a:endParaRPr lang="en-US" sz="1600" b="1" dirty="0">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b="1" dirty="0" smtClean="0">
                <a:latin typeface="+mj-lt"/>
                <a:ea typeface="Calibri" panose="020F0502020204030204" pitchFamily="34" charset="0"/>
              </a:rPr>
              <a:t>Query </a:t>
            </a:r>
            <a:r>
              <a:rPr lang="en-IN" b="1" dirty="0">
                <a:latin typeface="+mj-lt"/>
                <a:ea typeface="Calibri" panose="020F0502020204030204" pitchFamily="34" charset="0"/>
              </a:rPr>
              <a:t>messages in ICMP can be used independently without relation to an IP datagram. </a:t>
            </a:r>
          </a:p>
          <a:p>
            <a:pPr marL="285750" indent="-285750" algn="just">
              <a:buFont typeface="Arial" panose="020B0604020202020204" pitchFamily="34" charset="0"/>
              <a:buChar char="•"/>
            </a:pPr>
            <a:endParaRPr lang="en-IN" b="1" dirty="0" smtClean="0">
              <a:latin typeface="+mj-lt"/>
              <a:ea typeface="Calibri" panose="020F0502020204030204" pitchFamily="34" charset="0"/>
            </a:endParaRPr>
          </a:p>
          <a:p>
            <a:pPr marL="285750" indent="-285750" algn="just">
              <a:buFont typeface="Arial" panose="020B0604020202020204" pitchFamily="34" charset="0"/>
              <a:buChar char="•"/>
            </a:pPr>
            <a:r>
              <a:rPr lang="en-IN" b="1" dirty="0" smtClean="0">
                <a:latin typeface="+mj-lt"/>
                <a:ea typeface="Calibri" panose="020F0502020204030204" pitchFamily="34" charset="0"/>
              </a:rPr>
              <a:t>Query </a:t>
            </a:r>
            <a:r>
              <a:rPr lang="en-IN" b="1" dirty="0">
                <a:latin typeface="+mj-lt"/>
                <a:ea typeface="Calibri" panose="020F0502020204030204" pitchFamily="34" charset="0"/>
              </a:rPr>
              <a:t>messages are used to probe or test the liveliness of hosts or routers in the Internet, find the one-way or the round-trip time for an IP datagram between two devices, or even find out whether the clocks in two devices are synchronized. </a:t>
            </a:r>
            <a:endParaRPr lang="en-IN" b="1" dirty="0" smtClean="0">
              <a:latin typeface="+mj-lt"/>
              <a:ea typeface="Calibri" panose="020F0502020204030204" pitchFamily="34" charset="0"/>
            </a:endParaRPr>
          </a:p>
          <a:p>
            <a:pPr marL="285750" indent="-285750" algn="just">
              <a:buFont typeface="Arial" panose="020B0604020202020204" pitchFamily="34" charset="0"/>
              <a:buChar char="•"/>
            </a:pPr>
            <a:endParaRPr lang="en-IN" b="1" dirty="0">
              <a:latin typeface="+mj-lt"/>
              <a:ea typeface="Calibri" panose="020F0502020204030204" pitchFamily="34" charset="0"/>
            </a:endParaRPr>
          </a:p>
          <a:p>
            <a:pPr marL="285750" indent="-285750" algn="just">
              <a:buFont typeface="Arial" panose="020B0604020202020204" pitchFamily="34" charset="0"/>
              <a:buChar char="•"/>
            </a:pPr>
            <a:r>
              <a:rPr lang="en-IN" b="1" dirty="0" smtClean="0">
                <a:latin typeface="+mj-lt"/>
                <a:ea typeface="Calibri" panose="020F0502020204030204" pitchFamily="34" charset="0"/>
              </a:rPr>
              <a:t>Naturally</a:t>
            </a:r>
            <a:r>
              <a:rPr lang="en-IN" b="1" dirty="0">
                <a:latin typeface="+mj-lt"/>
                <a:ea typeface="Calibri" panose="020F0502020204030204" pitchFamily="34" charset="0"/>
              </a:rPr>
              <a:t>, query messages come in pairs: </a:t>
            </a:r>
            <a:r>
              <a:rPr lang="en-IN" b="1" dirty="0">
                <a:solidFill>
                  <a:srgbClr val="FF0000"/>
                </a:solidFill>
                <a:latin typeface="+mj-lt"/>
                <a:ea typeface="Calibri" panose="020F0502020204030204" pitchFamily="34" charset="0"/>
              </a:rPr>
              <a:t>request and reply</a:t>
            </a:r>
            <a:r>
              <a:rPr lang="en-IN" b="1" dirty="0">
                <a:latin typeface="+mj-lt"/>
                <a:ea typeface="Calibri" panose="020F0502020204030204" pitchFamily="34" charset="0"/>
              </a:rPr>
              <a:t>. </a:t>
            </a:r>
            <a:endParaRPr lang="en-IN" b="1" dirty="0" smtClean="0">
              <a:latin typeface="+mj-lt"/>
              <a:ea typeface="Calibri" panose="020F0502020204030204" pitchFamily="34" charset="0"/>
            </a:endParaRPr>
          </a:p>
          <a:p>
            <a:pPr marL="285750" indent="-285750" algn="just">
              <a:buFont typeface="Arial" panose="020B0604020202020204" pitchFamily="34" charset="0"/>
              <a:buChar char="•"/>
            </a:pPr>
            <a:endParaRPr lang="en-IN" b="1" dirty="0">
              <a:latin typeface="+mj-lt"/>
              <a:ea typeface="Calibri" panose="020F0502020204030204" pitchFamily="34" charset="0"/>
            </a:endParaRPr>
          </a:p>
          <a:p>
            <a:pPr marL="285750" indent="-285750" algn="just">
              <a:buFont typeface="Arial" panose="020B0604020202020204" pitchFamily="34" charset="0"/>
              <a:buChar char="•"/>
            </a:pPr>
            <a:r>
              <a:rPr lang="en-IN" b="1" dirty="0" smtClean="0">
                <a:latin typeface="+mj-lt"/>
                <a:ea typeface="Calibri" panose="020F0502020204030204" pitchFamily="34" charset="0"/>
              </a:rPr>
              <a:t>The </a:t>
            </a:r>
            <a:r>
              <a:rPr lang="en-IN" b="1" dirty="0">
                <a:latin typeface="+mj-lt"/>
                <a:ea typeface="Calibri" panose="020F0502020204030204" pitchFamily="34" charset="0"/>
              </a:rPr>
              <a:t>echo request (type 8) and the echo reply (type 0) pair of messages are used by a host or a router to test the liveliness of another host or router. </a:t>
            </a:r>
            <a:endParaRPr lang="en-IN" b="1" dirty="0" smtClean="0">
              <a:latin typeface="+mj-lt"/>
              <a:ea typeface="Calibri" panose="020F0502020204030204" pitchFamily="34" charset="0"/>
            </a:endParaRPr>
          </a:p>
          <a:p>
            <a:pPr marL="285750" indent="-285750" algn="just">
              <a:buFont typeface="Arial" panose="020B0604020202020204" pitchFamily="34" charset="0"/>
              <a:buChar char="•"/>
            </a:pPr>
            <a:endParaRPr lang="en-IN" b="1" dirty="0">
              <a:latin typeface="+mj-lt"/>
              <a:ea typeface="Calibri" panose="020F0502020204030204" pitchFamily="34" charset="0"/>
            </a:endParaRPr>
          </a:p>
          <a:p>
            <a:pPr marL="285750" indent="-285750" algn="just">
              <a:buFont typeface="Arial" panose="020B0604020202020204" pitchFamily="34" charset="0"/>
              <a:buChar char="•"/>
            </a:pPr>
            <a:r>
              <a:rPr lang="en-IN" b="1" dirty="0" smtClean="0">
                <a:latin typeface="+mj-lt"/>
                <a:ea typeface="Calibri" panose="020F0502020204030204" pitchFamily="34" charset="0"/>
              </a:rPr>
              <a:t>A </a:t>
            </a:r>
            <a:r>
              <a:rPr lang="en-IN" b="1" dirty="0">
                <a:latin typeface="+mj-lt"/>
                <a:ea typeface="Calibri" panose="020F0502020204030204" pitchFamily="34" charset="0"/>
              </a:rPr>
              <a:t>host or router sends an echo request message to another host or router; if the latter is alive, it responds with an echo reply message. </a:t>
            </a:r>
            <a:endParaRPr lang="en-US" b="1" dirty="0">
              <a:latin typeface="+mj-lt"/>
            </a:endParaRPr>
          </a:p>
        </p:txBody>
      </p:sp>
    </p:spTree>
    <p:extLst>
      <p:ext uri="{BB962C8B-B14F-4D97-AF65-F5344CB8AC3E}">
        <p14:creationId xmlns:p14="http://schemas.microsoft.com/office/powerpoint/2010/main" val="2554179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88134"/>
            <a:ext cx="8911687" cy="1280890"/>
          </a:xfrm>
        </p:spPr>
        <p:txBody>
          <a:bodyPr/>
          <a:lstStyle/>
          <a:p>
            <a:pPr lvl="2" algn="l" defTabSz="457200" rtl="0">
              <a:spcBef>
                <a:spcPct val="0"/>
              </a:spcBef>
            </a:pPr>
            <a:r>
              <a:rPr lang="en-IN" sz="2400" b="1" dirty="0"/>
              <a:t>Debugging Tools</a:t>
            </a:r>
            <a:r>
              <a:rPr lang="en-US" sz="1200" dirty="0"/>
              <a:t/>
            </a:r>
            <a:br>
              <a:rPr lang="en-US" sz="1200" dirty="0"/>
            </a:br>
            <a:endParaRPr lang="en-US" dirty="0"/>
          </a:p>
        </p:txBody>
      </p:sp>
      <p:sp>
        <p:nvSpPr>
          <p:cNvPr id="3" name="Content Placeholder 2"/>
          <p:cNvSpPr>
            <a:spLocks noGrp="1"/>
          </p:cNvSpPr>
          <p:nvPr>
            <p:ph idx="1"/>
          </p:nvPr>
        </p:nvSpPr>
        <p:spPr/>
        <p:txBody>
          <a:bodyPr/>
          <a:lstStyle/>
          <a:p>
            <a:pPr marL="914400" lvl="2" indent="0">
              <a:buNone/>
            </a:pPr>
            <a:r>
              <a:rPr lang="en-IN" sz="1800" b="1" dirty="0" smtClean="0"/>
              <a:t>There </a:t>
            </a:r>
            <a:r>
              <a:rPr lang="en-IN" sz="1800" b="1" dirty="0"/>
              <a:t>are several tools that can be used in the Internet for debugging</a:t>
            </a:r>
            <a:r>
              <a:rPr lang="en-IN" sz="1800" b="1" dirty="0" smtClean="0"/>
              <a:t>.</a:t>
            </a:r>
          </a:p>
          <a:p>
            <a:pPr marL="914400" lvl="2" indent="0">
              <a:buNone/>
            </a:pPr>
            <a:r>
              <a:rPr lang="en-IN" sz="1800" b="1" dirty="0" smtClean="0"/>
              <a:t> </a:t>
            </a:r>
          </a:p>
          <a:p>
            <a:pPr marL="914400" lvl="2" indent="0">
              <a:buNone/>
            </a:pPr>
            <a:r>
              <a:rPr lang="en-IN" sz="1800" b="1" dirty="0" smtClean="0"/>
              <a:t>We </a:t>
            </a:r>
            <a:r>
              <a:rPr lang="en-IN" sz="1800" b="1" dirty="0"/>
              <a:t>can determine the viability of a host or router. </a:t>
            </a:r>
            <a:endParaRPr lang="en-IN" sz="1800" b="1" dirty="0" smtClean="0"/>
          </a:p>
          <a:p>
            <a:pPr marL="914400" lvl="2" indent="0">
              <a:buNone/>
            </a:pPr>
            <a:r>
              <a:rPr lang="en-IN" sz="1800" b="1" dirty="0" smtClean="0"/>
              <a:t>We </a:t>
            </a:r>
            <a:r>
              <a:rPr lang="en-IN" sz="1800" b="1" dirty="0"/>
              <a:t>can trace the route of a packet. </a:t>
            </a:r>
            <a:endParaRPr lang="en-IN" sz="1800" b="1" dirty="0" smtClean="0"/>
          </a:p>
          <a:p>
            <a:pPr marL="914400" lvl="2" indent="0">
              <a:buNone/>
            </a:pPr>
            <a:endParaRPr lang="en-IN" sz="1800" b="1" dirty="0"/>
          </a:p>
          <a:p>
            <a:pPr marL="914400" lvl="2" indent="0">
              <a:buNone/>
            </a:pPr>
            <a:r>
              <a:rPr lang="en-IN" sz="1800" b="1" dirty="0"/>
              <a:t>T</a:t>
            </a:r>
            <a:r>
              <a:rPr lang="en-IN" sz="1800" b="1" dirty="0" smtClean="0"/>
              <a:t>wo </a:t>
            </a:r>
            <a:r>
              <a:rPr lang="en-IN" sz="1800" b="1" dirty="0"/>
              <a:t>tools that use ICMP for debugging: </a:t>
            </a:r>
            <a:endParaRPr lang="en-IN" sz="1800" b="1" dirty="0" smtClean="0"/>
          </a:p>
          <a:p>
            <a:pPr marL="914400" lvl="2" indent="0">
              <a:buNone/>
            </a:pPr>
            <a:r>
              <a:rPr lang="en-IN" sz="1800" b="1" dirty="0" smtClean="0">
                <a:solidFill>
                  <a:srgbClr val="FF0000"/>
                </a:solidFill>
              </a:rPr>
              <a:t>Ping</a:t>
            </a:r>
          </a:p>
          <a:p>
            <a:pPr marL="914400" lvl="2" indent="0">
              <a:buNone/>
            </a:pPr>
            <a:r>
              <a:rPr lang="en-IN" sz="1800" b="1" dirty="0" err="1" smtClean="0">
                <a:solidFill>
                  <a:srgbClr val="FF0000"/>
                </a:solidFill>
              </a:rPr>
              <a:t>Traceroute</a:t>
            </a:r>
            <a:endParaRPr lang="en-US" sz="2000" b="1" dirty="0">
              <a:solidFill>
                <a:srgbClr val="FF0000"/>
              </a:solidFill>
            </a:endParaRPr>
          </a:p>
          <a:p>
            <a:endParaRPr lang="en-US" dirty="0"/>
          </a:p>
        </p:txBody>
      </p:sp>
    </p:spTree>
    <p:extLst>
      <p:ext uri="{BB962C8B-B14F-4D97-AF65-F5344CB8AC3E}">
        <p14:creationId xmlns:p14="http://schemas.microsoft.com/office/powerpoint/2010/main" val="2781940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764" y="433041"/>
            <a:ext cx="8911687" cy="1280890"/>
          </a:xfrm>
        </p:spPr>
        <p:txBody>
          <a:bodyPr/>
          <a:lstStyle/>
          <a:p>
            <a:r>
              <a:rPr lang="en-US" dirty="0" smtClean="0"/>
              <a:t>Ping</a:t>
            </a:r>
            <a:endParaRPr lang="en-US" dirty="0"/>
          </a:p>
        </p:txBody>
      </p:sp>
      <p:sp>
        <p:nvSpPr>
          <p:cNvPr id="3" name="Content Placeholder 2"/>
          <p:cNvSpPr>
            <a:spLocks noGrp="1"/>
          </p:cNvSpPr>
          <p:nvPr>
            <p:ph idx="1"/>
          </p:nvPr>
        </p:nvSpPr>
        <p:spPr>
          <a:xfrm>
            <a:off x="1852233" y="1904999"/>
            <a:ext cx="9393522" cy="4454857"/>
          </a:xfrm>
        </p:spPr>
        <p:txBody>
          <a:bodyPr>
            <a:normAutofit/>
          </a:bodyPr>
          <a:lstStyle/>
          <a:p>
            <a:pPr algn="just"/>
            <a:r>
              <a:rPr lang="en-IN" b="1" dirty="0"/>
              <a:t>The source host sends ICMP echo-request messages; the destination, if alive, responds with ICMP echo-reply messages. </a:t>
            </a:r>
            <a:endParaRPr lang="en-IN" b="1" dirty="0" smtClean="0"/>
          </a:p>
          <a:p>
            <a:pPr algn="just"/>
            <a:endParaRPr lang="en-IN" b="1" dirty="0"/>
          </a:p>
          <a:p>
            <a:pPr algn="just"/>
            <a:r>
              <a:rPr lang="en-IN" b="1" dirty="0" smtClean="0"/>
              <a:t>The </a:t>
            </a:r>
            <a:r>
              <a:rPr lang="en-IN" b="1" dirty="0"/>
              <a:t>ping program sets the identifier field in the echo-request and echo-reply message and starts the sequence number from 0; this number is incremented by 1 each time a new message is sent</a:t>
            </a:r>
            <a:r>
              <a:rPr lang="en-IN" b="1" dirty="0" smtClean="0"/>
              <a:t>.</a:t>
            </a:r>
          </a:p>
          <a:p>
            <a:pPr algn="just"/>
            <a:endParaRPr lang="en-IN" b="1" dirty="0" smtClean="0"/>
          </a:p>
          <a:p>
            <a:pPr algn="just"/>
            <a:r>
              <a:rPr lang="en-IN" b="1" dirty="0" smtClean="0"/>
              <a:t> </a:t>
            </a:r>
            <a:r>
              <a:rPr lang="en-IN" b="1" dirty="0"/>
              <a:t>Note that ping can calculate the round-trip time. It inserts the sending time in the data section of the message. </a:t>
            </a:r>
            <a:endParaRPr lang="en-IN" b="1" dirty="0" smtClean="0"/>
          </a:p>
          <a:p>
            <a:pPr algn="just"/>
            <a:endParaRPr lang="en-IN" b="1" dirty="0" smtClean="0"/>
          </a:p>
          <a:p>
            <a:pPr algn="just"/>
            <a:r>
              <a:rPr lang="en-IN" b="1" dirty="0" smtClean="0"/>
              <a:t>When </a:t>
            </a:r>
            <a:r>
              <a:rPr lang="en-IN" b="1" dirty="0"/>
              <a:t>the packet arrives, it subtracts the arrival time from the departure time to get the round-trip time (RTT).</a:t>
            </a:r>
            <a:endParaRPr lang="en-US" b="1" dirty="0"/>
          </a:p>
          <a:p>
            <a:endParaRPr lang="en-US" dirty="0"/>
          </a:p>
        </p:txBody>
      </p:sp>
    </p:spTree>
    <p:extLst>
      <p:ext uri="{BB962C8B-B14F-4D97-AF65-F5344CB8AC3E}">
        <p14:creationId xmlns:p14="http://schemas.microsoft.com/office/powerpoint/2010/main" val="23338231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Traceroute</a:t>
            </a:r>
            <a:r>
              <a:rPr lang="en-IN" b="1" dirty="0"/>
              <a:t> </a:t>
            </a:r>
            <a:r>
              <a:rPr lang="en-US" dirty="0"/>
              <a:t/>
            </a:r>
            <a:br>
              <a:rPr lang="en-US" dirty="0"/>
            </a:br>
            <a:endParaRPr lang="en-US" dirty="0"/>
          </a:p>
        </p:txBody>
      </p:sp>
      <p:sp>
        <p:nvSpPr>
          <p:cNvPr id="3" name="Content Placeholder 2"/>
          <p:cNvSpPr>
            <a:spLocks noGrp="1"/>
          </p:cNvSpPr>
          <p:nvPr>
            <p:ph idx="1"/>
          </p:nvPr>
        </p:nvSpPr>
        <p:spPr>
          <a:xfrm>
            <a:off x="2370848" y="2065361"/>
            <a:ext cx="8915400" cy="3777622"/>
          </a:xfrm>
        </p:spPr>
        <p:txBody>
          <a:bodyPr/>
          <a:lstStyle/>
          <a:p>
            <a:r>
              <a:rPr lang="en-IN" b="1" dirty="0" smtClean="0"/>
              <a:t>The </a:t>
            </a:r>
            <a:r>
              <a:rPr lang="en-IN" b="1" dirty="0" err="1" smtClean="0"/>
              <a:t>traceroute</a:t>
            </a:r>
            <a:r>
              <a:rPr lang="en-IN" b="1" dirty="0" smtClean="0"/>
              <a:t> </a:t>
            </a:r>
            <a:r>
              <a:rPr lang="en-IN" b="1" dirty="0"/>
              <a:t>program </a:t>
            </a:r>
            <a:r>
              <a:rPr lang="en-IN" b="1" dirty="0" smtClean="0"/>
              <a:t>can </a:t>
            </a:r>
            <a:r>
              <a:rPr lang="en-IN" b="1" dirty="0"/>
              <a:t>find the IP addresses of all the routers that are visited along the path. </a:t>
            </a:r>
            <a:endParaRPr lang="en-IN" b="1" dirty="0" smtClean="0"/>
          </a:p>
          <a:p>
            <a:endParaRPr lang="en-IN" b="1" dirty="0" smtClean="0"/>
          </a:p>
          <a:p>
            <a:r>
              <a:rPr lang="en-IN" b="1" dirty="0" smtClean="0"/>
              <a:t>If there are n routers in the path, the </a:t>
            </a:r>
            <a:r>
              <a:rPr lang="en-IN" b="1" dirty="0" err="1" smtClean="0"/>
              <a:t>traceroute</a:t>
            </a:r>
            <a:r>
              <a:rPr lang="en-IN" b="1" dirty="0" smtClean="0"/>
              <a:t> program sends (n + 1) messages. The first n messages are discarded by the n routers, one by each router; the last message is discarded by the destination host.</a:t>
            </a:r>
          </a:p>
          <a:p>
            <a:endParaRPr lang="en-IN" b="1" dirty="0" smtClean="0"/>
          </a:p>
          <a:p>
            <a:r>
              <a:rPr lang="en-IN" b="1" dirty="0" smtClean="0"/>
              <a:t> The </a:t>
            </a:r>
            <a:r>
              <a:rPr lang="en-IN" b="1" dirty="0" err="1" smtClean="0"/>
              <a:t>traceroute</a:t>
            </a:r>
            <a:r>
              <a:rPr lang="en-IN" b="1" dirty="0" smtClean="0"/>
              <a:t> client program uses the (n + 1) ICMP error-reporting messages received to find the path between the routers. </a:t>
            </a:r>
            <a:endParaRPr lang="en-US" b="1" dirty="0"/>
          </a:p>
        </p:txBody>
      </p:sp>
    </p:spTree>
    <p:extLst>
      <p:ext uri="{BB962C8B-B14F-4D97-AF65-F5344CB8AC3E}">
        <p14:creationId xmlns:p14="http://schemas.microsoft.com/office/powerpoint/2010/main" val="13669859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380" y="363845"/>
            <a:ext cx="8281351" cy="5935396"/>
          </a:xfrm>
          <a:prstGeom prst="rect">
            <a:avLst/>
          </a:prstGeom>
        </p:spPr>
      </p:pic>
    </p:spTree>
    <p:extLst>
      <p:ext uri="{BB962C8B-B14F-4D97-AF65-F5344CB8AC3E}">
        <p14:creationId xmlns:p14="http://schemas.microsoft.com/office/powerpoint/2010/main" val="41466546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ICMPv6</a:t>
            </a:r>
            <a:endParaRPr lang="en-US" dirty="0"/>
          </a:p>
        </p:txBody>
      </p:sp>
      <p:sp>
        <p:nvSpPr>
          <p:cNvPr id="3" name="Content Placeholder 2"/>
          <p:cNvSpPr>
            <a:spLocks noGrp="1"/>
          </p:cNvSpPr>
          <p:nvPr>
            <p:ph idx="1"/>
          </p:nvPr>
        </p:nvSpPr>
        <p:spPr>
          <a:xfrm>
            <a:off x="2398143" y="1369326"/>
            <a:ext cx="8915400" cy="3777622"/>
          </a:xfrm>
        </p:spPr>
        <p:txBody>
          <a:bodyPr/>
          <a:lstStyle/>
          <a:p>
            <a:pPr algn="just"/>
            <a:r>
              <a:rPr lang="en-IN" b="1" dirty="0"/>
              <a:t>This new version, Internet Control Message Protocol version 6 (ICMPv6), follows the same strategy and purposes of version 4. ICMPv6, however, is more complicated than </a:t>
            </a:r>
            <a:r>
              <a:rPr lang="en-IN" b="1" dirty="0" smtClean="0"/>
              <a:t>ICMPv4.</a:t>
            </a:r>
          </a:p>
          <a:p>
            <a:pPr algn="just"/>
            <a:endParaRPr lang="en-IN" b="1" dirty="0"/>
          </a:p>
          <a:p>
            <a:pPr algn="just"/>
            <a:r>
              <a:rPr lang="en-IN" b="1" dirty="0" smtClean="0"/>
              <a:t>Figure compares </a:t>
            </a:r>
            <a:r>
              <a:rPr lang="en-IN" b="1" dirty="0"/>
              <a:t>the network layer of version 4 to that of version 6. The ICMP, ARP and IGMP protocols in version 4 are combined into one single protocol, ICMPv6.</a:t>
            </a:r>
            <a:endParaRPr lang="en-US" b="1"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14174" y="4284256"/>
            <a:ext cx="8083338" cy="1939121"/>
          </a:xfrm>
          <a:prstGeom prst="rect">
            <a:avLst/>
          </a:prstGeom>
          <a:noFill/>
          <a:ln>
            <a:noFill/>
          </a:ln>
        </p:spPr>
      </p:pic>
    </p:spTree>
    <p:extLst>
      <p:ext uri="{BB962C8B-B14F-4D97-AF65-F5344CB8AC3E}">
        <p14:creationId xmlns:p14="http://schemas.microsoft.com/office/powerpoint/2010/main" val="11022394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ICMPv6 messages</a:t>
            </a:r>
            <a:endParaRPr lang="en-US" dirty="0"/>
          </a:p>
        </p:txBody>
      </p:sp>
      <p:sp>
        <p:nvSpPr>
          <p:cNvPr id="3" name="Content Placeholder 2"/>
          <p:cNvSpPr>
            <a:spLocks noGrp="1"/>
          </p:cNvSpPr>
          <p:nvPr>
            <p:ph idx="1"/>
          </p:nvPr>
        </p:nvSpPr>
        <p:spPr>
          <a:xfrm>
            <a:off x="2589212" y="1583140"/>
            <a:ext cx="8915400" cy="4328082"/>
          </a:xfrm>
        </p:spPr>
        <p:txBody>
          <a:bodyPr/>
          <a:lstStyle/>
          <a:p>
            <a:r>
              <a:rPr lang="en-IN" dirty="0"/>
              <a:t>The messages in ICMPv6 can be divided into four groups</a:t>
            </a:r>
            <a:r>
              <a:rPr lang="en-IN" dirty="0" smtClean="0"/>
              <a:t>:</a:t>
            </a:r>
          </a:p>
          <a:p>
            <a:pPr lvl="1"/>
            <a:r>
              <a:rPr lang="en-IN" dirty="0" smtClean="0"/>
              <a:t>Error-reporting messages</a:t>
            </a:r>
          </a:p>
          <a:p>
            <a:pPr lvl="1"/>
            <a:r>
              <a:rPr lang="en-IN" dirty="0" smtClean="0"/>
              <a:t>Informational messages</a:t>
            </a:r>
          </a:p>
          <a:p>
            <a:pPr lvl="1"/>
            <a:r>
              <a:rPr lang="en-IN" dirty="0" smtClean="0"/>
              <a:t>Neighbour-discovery messages</a:t>
            </a:r>
          </a:p>
          <a:p>
            <a:pPr lvl="1"/>
            <a:r>
              <a:rPr lang="en-IN" dirty="0" smtClean="0"/>
              <a:t>And group-membership messages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78818" y="4064758"/>
            <a:ext cx="6916060" cy="2336042"/>
          </a:xfrm>
          <a:prstGeom prst="rect">
            <a:avLst/>
          </a:prstGeom>
          <a:noFill/>
          <a:ln>
            <a:noFill/>
          </a:ln>
        </p:spPr>
      </p:pic>
    </p:spTree>
    <p:extLst>
      <p:ext uri="{BB962C8B-B14F-4D97-AF65-F5344CB8AC3E}">
        <p14:creationId xmlns:p14="http://schemas.microsoft.com/office/powerpoint/2010/main" val="2512930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5257"/>
          </a:xfrm>
        </p:spPr>
        <p:txBody>
          <a:bodyPr>
            <a:normAutofit fontScale="90000"/>
          </a:bodyPr>
          <a:lstStyle/>
          <a:p>
            <a:r>
              <a:rPr lang="en-IN" b="1" dirty="0"/>
              <a:t>Error-Reporting Messages</a:t>
            </a:r>
            <a:r>
              <a:rPr lang="en-IN" dirty="0"/>
              <a:t> </a:t>
            </a:r>
            <a:r>
              <a:rPr lang="en-US" dirty="0"/>
              <a:t/>
            </a:r>
            <a:br>
              <a:rPr lang="en-US" dirty="0"/>
            </a:br>
            <a:endParaRPr lang="en-US" dirty="0"/>
          </a:p>
        </p:txBody>
      </p:sp>
      <p:sp>
        <p:nvSpPr>
          <p:cNvPr id="3" name="Content Placeholder 2"/>
          <p:cNvSpPr>
            <a:spLocks noGrp="1"/>
          </p:cNvSpPr>
          <p:nvPr>
            <p:ph idx="1"/>
          </p:nvPr>
        </p:nvSpPr>
        <p:spPr>
          <a:xfrm>
            <a:off x="2589212" y="1596788"/>
            <a:ext cx="8915400" cy="4314434"/>
          </a:xfrm>
        </p:spPr>
        <p:txBody>
          <a:bodyPr/>
          <a:lstStyle/>
          <a:p>
            <a:r>
              <a:rPr lang="en-IN" dirty="0" smtClean="0"/>
              <a:t>One </a:t>
            </a:r>
            <a:r>
              <a:rPr lang="en-IN" dirty="0"/>
              <a:t>of the main responsibilities of ICMPv6 is to report errors. Four types of errors are handled: </a:t>
            </a:r>
            <a:endParaRPr lang="en-IN" dirty="0" smtClean="0"/>
          </a:p>
          <a:p>
            <a:pPr lvl="1"/>
            <a:r>
              <a:rPr lang="en-IN" b="1" dirty="0" smtClean="0"/>
              <a:t>Destination unreachable</a:t>
            </a:r>
          </a:p>
          <a:p>
            <a:pPr lvl="1"/>
            <a:r>
              <a:rPr lang="en-IN" b="1" dirty="0" smtClean="0"/>
              <a:t>Packet too big</a:t>
            </a:r>
          </a:p>
          <a:p>
            <a:pPr lvl="1"/>
            <a:r>
              <a:rPr lang="en-IN" b="1" dirty="0" smtClean="0"/>
              <a:t>Time exceeded</a:t>
            </a:r>
          </a:p>
          <a:p>
            <a:pPr lvl="1"/>
            <a:r>
              <a:rPr lang="en-IN" b="1" dirty="0" smtClean="0"/>
              <a:t>Parameter problems. </a:t>
            </a:r>
          </a:p>
          <a:p>
            <a:pPr marL="0" indent="0">
              <a:buNone/>
            </a:pPr>
            <a:endParaRPr lang="en-IN" dirty="0"/>
          </a:p>
          <a:p>
            <a:r>
              <a:rPr lang="en-IN" dirty="0" smtClean="0"/>
              <a:t>The </a:t>
            </a:r>
            <a:r>
              <a:rPr lang="en-IN" dirty="0"/>
              <a:t>redirection message has moved from the error-reporting category to the </a:t>
            </a:r>
            <a:r>
              <a:rPr lang="en-IN" dirty="0" err="1"/>
              <a:t>neighbor</a:t>
            </a:r>
            <a:r>
              <a:rPr lang="en-IN" dirty="0"/>
              <a:t>-discovery </a:t>
            </a:r>
            <a:r>
              <a:rPr lang="en-IN" dirty="0" smtClean="0"/>
              <a:t>category</a:t>
            </a:r>
          </a:p>
          <a:p>
            <a:endParaRPr lang="en-IN" dirty="0"/>
          </a:p>
          <a:p>
            <a:r>
              <a:rPr lang="en-IN" dirty="0" smtClean="0"/>
              <a:t>ICMPv6 </a:t>
            </a:r>
            <a:r>
              <a:rPr lang="en-IN" dirty="0"/>
              <a:t>forms an error packet, which is then encapsulated in an IPv6 datagram. This is delivered to the original source of the failed datagram.</a:t>
            </a:r>
            <a:endParaRPr lang="en-US" dirty="0"/>
          </a:p>
          <a:p>
            <a:endParaRPr lang="en-US" dirty="0"/>
          </a:p>
        </p:txBody>
      </p:sp>
    </p:spTree>
    <p:extLst>
      <p:ext uri="{BB962C8B-B14F-4D97-AF65-F5344CB8AC3E}">
        <p14:creationId xmlns:p14="http://schemas.microsoft.com/office/powerpoint/2010/main" val="2296918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116" y="569518"/>
            <a:ext cx="8911687" cy="1280890"/>
          </a:xfrm>
        </p:spPr>
        <p:txBody>
          <a:bodyPr>
            <a:normAutofit/>
          </a:bodyPr>
          <a:lstStyle/>
          <a:p>
            <a:r>
              <a:rPr lang="en-US" dirty="0" smtClean="0"/>
              <a:t>IP standards</a:t>
            </a:r>
            <a:endParaRPr lang="en-US" dirty="0"/>
          </a:p>
        </p:txBody>
      </p:sp>
      <p:sp>
        <p:nvSpPr>
          <p:cNvPr id="3" name="Content Placeholder 2"/>
          <p:cNvSpPr>
            <a:spLocks noGrp="1"/>
          </p:cNvSpPr>
          <p:nvPr>
            <p:ph idx="1"/>
          </p:nvPr>
        </p:nvSpPr>
        <p:spPr>
          <a:xfrm>
            <a:off x="1729403" y="1478507"/>
            <a:ext cx="9666478" cy="5195247"/>
          </a:xfrm>
        </p:spPr>
        <p:txBody>
          <a:bodyPr>
            <a:normAutofit fontScale="92500" lnSpcReduction="20000"/>
          </a:bodyPr>
          <a:lstStyle/>
          <a:p>
            <a:r>
              <a:rPr lang="en-US" b="1" dirty="0">
                <a:solidFill>
                  <a:schemeClr val="tx1"/>
                </a:solidFill>
              </a:rPr>
              <a:t>Transmission Control Protocol(TCP) and Internet Protocol(IP) are two of the best known members of the Internet protocol suite, a suite of network communication protocols developed by Stanford University to facilitate </a:t>
            </a:r>
            <a:r>
              <a:rPr lang="en-US" b="1" dirty="0" smtClean="0">
                <a:solidFill>
                  <a:schemeClr val="tx1"/>
                </a:solidFill>
              </a:rPr>
              <a:t>heterogeneous </a:t>
            </a:r>
            <a:r>
              <a:rPr lang="en-US" b="1" dirty="0">
                <a:solidFill>
                  <a:schemeClr val="tx1"/>
                </a:solidFill>
              </a:rPr>
              <a:t>connectivity</a:t>
            </a:r>
            <a:r>
              <a:rPr lang="en-US" b="1" dirty="0" smtClean="0">
                <a:solidFill>
                  <a:schemeClr val="tx1"/>
                </a:solidFill>
              </a:rPr>
              <a:t>.</a:t>
            </a:r>
          </a:p>
          <a:p>
            <a:endParaRPr lang="en-US" b="1" dirty="0" smtClean="0">
              <a:solidFill>
                <a:schemeClr val="tx1"/>
              </a:solidFill>
            </a:endParaRPr>
          </a:p>
          <a:p>
            <a:r>
              <a:rPr lang="en-US" b="1" dirty="0" smtClean="0">
                <a:solidFill>
                  <a:schemeClr val="tx1"/>
                </a:solidFill>
              </a:rPr>
              <a:t> </a:t>
            </a:r>
            <a:r>
              <a:rPr lang="en-US" b="1" dirty="0">
                <a:solidFill>
                  <a:schemeClr val="tx1"/>
                </a:solidFill>
              </a:rPr>
              <a:t>The Internet protocol suite provides the protocols that enable all of the networks of the Internet to communicate. Every computer on the Internet supports TCP/IP</a:t>
            </a:r>
            <a:r>
              <a:rPr lang="en-US" b="1" dirty="0" smtClean="0">
                <a:solidFill>
                  <a:schemeClr val="tx1"/>
                </a:solidFill>
              </a:rPr>
              <a:t>.</a:t>
            </a:r>
          </a:p>
          <a:p>
            <a:endParaRPr lang="en-US" b="1" dirty="0">
              <a:solidFill>
                <a:schemeClr val="tx1"/>
              </a:solidFill>
            </a:endParaRPr>
          </a:p>
          <a:p>
            <a:r>
              <a:rPr lang="en-US" b="1" dirty="0">
                <a:solidFill>
                  <a:schemeClr val="tx1"/>
                </a:solidFill>
              </a:rPr>
              <a:t>The protocols in the TCP/IP suite are layered protocols. Layered protocol suites separate duties between individual protocols in the group. IP is the heart of the Internet protocol suite</a:t>
            </a:r>
            <a:r>
              <a:rPr lang="en-US" b="1" dirty="0" smtClean="0">
                <a:solidFill>
                  <a:schemeClr val="tx1"/>
                </a:solidFill>
              </a:rPr>
              <a:t>.</a:t>
            </a:r>
          </a:p>
          <a:p>
            <a:endParaRPr lang="en-US" b="1" dirty="0" smtClean="0">
              <a:solidFill>
                <a:schemeClr val="tx1"/>
              </a:solidFill>
            </a:endParaRPr>
          </a:p>
          <a:p>
            <a:r>
              <a:rPr lang="en-US" b="1" dirty="0" smtClean="0">
                <a:solidFill>
                  <a:schemeClr val="tx1"/>
                </a:solidFill>
              </a:rPr>
              <a:t> </a:t>
            </a:r>
            <a:r>
              <a:rPr lang="en-US" b="1" dirty="0">
                <a:solidFill>
                  <a:schemeClr val="tx1"/>
                </a:solidFill>
              </a:rPr>
              <a:t>IP addresses are globally unique, 32-bit numbers assigned by the Network Information Center. Globally unique addresses permit IP networks anywhere in the world to communicate with each other. Internet routers use these IP addresses to deliver IP packets to their destination. </a:t>
            </a:r>
            <a:endParaRPr lang="en-US" b="1" dirty="0" smtClean="0">
              <a:solidFill>
                <a:schemeClr val="tx1"/>
              </a:solidFill>
            </a:endParaRPr>
          </a:p>
          <a:p>
            <a:endParaRPr lang="en-US" b="1" dirty="0" smtClean="0">
              <a:solidFill>
                <a:schemeClr val="tx1"/>
              </a:solidFill>
            </a:endParaRPr>
          </a:p>
          <a:p>
            <a:r>
              <a:rPr lang="en-US" b="1" dirty="0" smtClean="0">
                <a:solidFill>
                  <a:schemeClr val="tx1"/>
                </a:solidFill>
              </a:rPr>
              <a:t>TCP </a:t>
            </a:r>
            <a:r>
              <a:rPr lang="en-US" b="1" dirty="0">
                <a:solidFill>
                  <a:schemeClr val="tx1"/>
                </a:solidFill>
              </a:rPr>
              <a:t>is a connection-oriented transport protocol that sends data as an unstructured stream of bytes. TCP provides two services that IP is missing: guaranteed delivery and serialization of data.</a:t>
            </a:r>
          </a:p>
          <a:p>
            <a:endParaRPr lang="en-US" dirty="0"/>
          </a:p>
        </p:txBody>
      </p:sp>
    </p:spTree>
    <p:extLst>
      <p:ext uri="{BB962C8B-B14F-4D97-AF65-F5344CB8AC3E}">
        <p14:creationId xmlns:p14="http://schemas.microsoft.com/office/powerpoint/2010/main" val="22493878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Informational Messages </a:t>
            </a:r>
            <a:r>
              <a:rPr lang="en-US" dirty="0"/>
              <a:t/>
            </a:r>
            <a:br>
              <a:rPr lang="en-US" dirty="0"/>
            </a:br>
            <a:endParaRPr lang="en-US" dirty="0"/>
          </a:p>
        </p:txBody>
      </p:sp>
      <p:sp>
        <p:nvSpPr>
          <p:cNvPr id="3" name="Content Placeholder 2"/>
          <p:cNvSpPr>
            <a:spLocks noGrp="1"/>
          </p:cNvSpPr>
          <p:nvPr>
            <p:ph idx="1"/>
          </p:nvPr>
        </p:nvSpPr>
        <p:spPr>
          <a:xfrm>
            <a:off x="2589212" y="1505803"/>
            <a:ext cx="8915400" cy="5181599"/>
          </a:xfrm>
        </p:spPr>
        <p:txBody>
          <a:bodyPr>
            <a:normAutofit/>
          </a:bodyPr>
          <a:lstStyle/>
          <a:p>
            <a:r>
              <a:rPr lang="en-IN" dirty="0" smtClean="0"/>
              <a:t>Two </a:t>
            </a:r>
            <a:r>
              <a:rPr lang="en-IN" dirty="0"/>
              <a:t>of the ICMPv6 messages can be categorized as informational messages: echo request and echo reply messages</a:t>
            </a:r>
            <a:r>
              <a:rPr lang="en-IN" dirty="0" smtClean="0"/>
              <a:t>.</a:t>
            </a:r>
          </a:p>
          <a:p>
            <a:r>
              <a:rPr lang="en-IN" dirty="0" smtClean="0"/>
              <a:t> </a:t>
            </a:r>
            <a:r>
              <a:rPr lang="en-IN" dirty="0"/>
              <a:t>The echo-request and echo-reply messages are designed to check whether two devices in the Internet can communicate with each other. </a:t>
            </a:r>
            <a:endParaRPr lang="en-IN" dirty="0" smtClean="0"/>
          </a:p>
          <a:p>
            <a:r>
              <a:rPr lang="en-IN" dirty="0" smtClean="0"/>
              <a:t>A </a:t>
            </a:r>
            <a:r>
              <a:rPr lang="en-IN" dirty="0"/>
              <a:t>host or router can send an echo-request message to another host; the receiving computer or router can reply using the echo-reply message.  </a:t>
            </a:r>
            <a:endParaRPr lang="en-IN" dirty="0" smtClean="0"/>
          </a:p>
          <a:p>
            <a:pPr marL="0" indent="0">
              <a:buNone/>
            </a:pPr>
            <a:endParaRPr lang="en-US" dirty="0"/>
          </a:p>
          <a:p>
            <a:r>
              <a:rPr lang="en-IN" b="1" dirty="0"/>
              <a:t>Echo-Request Message</a:t>
            </a:r>
            <a:r>
              <a:rPr lang="en-IN" dirty="0"/>
              <a:t> </a:t>
            </a:r>
            <a:endParaRPr lang="en-US" dirty="0"/>
          </a:p>
          <a:p>
            <a:pPr marL="0" indent="0">
              <a:buNone/>
            </a:pPr>
            <a:r>
              <a:rPr lang="en-IN" dirty="0"/>
              <a:t>The idea and format of the echo-request message is the same as the one in version 4. </a:t>
            </a:r>
            <a:endParaRPr lang="en-US" dirty="0"/>
          </a:p>
          <a:p>
            <a:r>
              <a:rPr lang="en-IN" b="1" dirty="0"/>
              <a:t>Echo-Reply Message</a:t>
            </a:r>
            <a:r>
              <a:rPr lang="en-IN" dirty="0"/>
              <a:t> </a:t>
            </a:r>
            <a:endParaRPr lang="en-US" dirty="0"/>
          </a:p>
          <a:p>
            <a:pPr marL="0" indent="0">
              <a:buNone/>
            </a:pPr>
            <a:r>
              <a:rPr lang="en-IN" dirty="0"/>
              <a:t>The idea and format of the echo-reply message is the same as the one in version 4.</a:t>
            </a:r>
            <a:endParaRPr lang="en-US" dirty="0"/>
          </a:p>
          <a:p>
            <a:endParaRPr lang="en-US" dirty="0"/>
          </a:p>
        </p:txBody>
      </p:sp>
    </p:spTree>
    <p:extLst>
      <p:ext uri="{BB962C8B-B14F-4D97-AF65-F5344CB8AC3E}">
        <p14:creationId xmlns:p14="http://schemas.microsoft.com/office/powerpoint/2010/main" val="8313062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t>Neighbour-Discovery </a:t>
            </a:r>
            <a:r>
              <a:rPr lang="en-IN" sz="2400" b="1" dirty="0"/>
              <a:t>Messages</a:t>
            </a:r>
            <a:r>
              <a:rPr lang="en-IN" sz="2400" dirty="0"/>
              <a:t> </a:t>
            </a:r>
            <a:r>
              <a:rPr lang="en-US" dirty="0"/>
              <a:t/>
            </a:r>
            <a:br>
              <a:rPr lang="en-US" dirty="0"/>
            </a:br>
            <a:endParaRPr lang="en-US" dirty="0"/>
          </a:p>
        </p:txBody>
      </p:sp>
      <p:sp>
        <p:nvSpPr>
          <p:cNvPr id="3" name="Content Placeholder 2"/>
          <p:cNvSpPr>
            <a:spLocks noGrp="1"/>
          </p:cNvSpPr>
          <p:nvPr>
            <p:ph idx="1"/>
          </p:nvPr>
        </p:nvSpPr>
        <p:spPr>
          <a:xfrm>
            <a:off x="2370848" y="1296537"/>
            <a:ext cx="8915400" cy="5199797"/>
          </a:xfrm>
        </p:spPr>
        <p:txBody>
          <a:bodyPr>
            <a:normAutofit/>
          </a:bodyPr>
          <a:lstStyle/>
          <a:p>
            <a:r>
              <a:rPr lang="en-IN" b="1" dirty="0" smtClean="0"/>
              <a:t>Several messages in ICMPv4 have been redefined in ICMPv6 to handle the issue of </a:t>
            </a:r>
            <a:r>
              <a:rPr lang="en-IN" b="1" dirty="0" err="1" smtClean="0"/>
              <a:t>neighbor</a:t>
            </a:r>
            <a:r>
              <a:rPr lang="en-IN" b="1" dirty="0" smtClean="0"/>
              <a:t> discovery. </a:t>
            </a:r>
          </a:p>
          <a:p>
            <a:r>
              <a:rPr lang="en-IN" b="1" dirty="0" smtClean="0"/>
              <a:t>Some </a:t>
            </a:r>
            <a:r>
              <a:rPr lang="en-IN" b="1" dirty="0"/>
              <a:t>new messages have also been added to provide </a:t>
            </a:r>
            <a:r>
              <a:rPr lang="en-IN" b="1" dirty="0" smtClean="0"/>
              <a:t>extension: </a:t>
            </a:r>
            <a:r>
              <a:rPr lang="en-IN" b="1" dirty="0"/>
              <a:t>the </a:t>
            </a:r>
            <a:r>
              <a:rPr lang="en-IN" b="1" dirty="0" err="1"/>
              <a:t>Neighbor</a:t>
            </a:r>
            <a:r>
              <a:rPr lang="en-IN" b="1" dirty="0"/>
              <a:t>-Discovery (ND) protocol and the Inverse-</a:t>
            </a:r>
            <a:r>
              <a:rPr lang="en-IN" b="1" dirty="0" err="1"/>
              <a:t>Neighbor</a:t>
            </a:r>
            <a:r>
              <a:rPr lang="en-IN" b="1" dirty="0"/>
              <a:t>-Discovery (IND) protocol. </a:t>
            </a:r>
          </a:p>
          <a:p>
            <a:endParaRPr lang="en-IN" b="1" dirty="0" smtClean="0"/>
          </a:p>
          <a:p>
            <a:pPr marL="0" indent="0">
              <a:buNone/>
            </a:pPr>
            <a:r>
              <a:rPr lang="en-IN" b="1" dirty="0" smtClean="0"/>
              <a:t>These </a:t>
            </a:r>
            <a:r>
              <a:rPr lang="en-IN" b="1" dirty="0"/>
              <a:t>two protocols are used by nodes (hosts or routers) on the same link (network) for three main purposes: </a:t>
            </a:r>
            <a:endParaRPr lang="en-IN" b="1" dirty="0" smtClean="0"/>
          </a:p>
          <a:p>
            <a:pPr marL="0" indent="0">
              <a:buNone/>
            </a:pPr>
            <a:endParaRPr lang="en-US" b="1" dirty="0"/>
          </a:p>
          <a:p>
            <a:r>
              <a:rPr lang="en-IN" b="1" dirty="0" smtClean="0"/>
              <a:t>Hosts </a:t>
            </a:r>
            <a:r>
              <a:rPr lang="en-IN" b="1" dirty="0"/>
              <a:t>use the ND protocol to find routers in the </a:t>
            </a:r>
            <a:r>
              <a:rPr lang="en-IN" b="1" dirty="0" err="1"/>
              <a:t>neighborhood</a:t>
            </a:r>
            <a:r>
              <a:rPr lang="en-IN" b="1" dirty="0"/>
              <a:t> that will forward packets for them. </a:t>
            </a:r>
            <a:endParaRPr lang="en-US" b="1" dirty="0"/>
          </a:p>
          <a:p>
            <a:r>
              <a:rPr lang="en-IN" b="1" dirty="0" smtClean="0"/>
              <a:t>Nodes </a:t>
            </a:r>
            <a:r>
              <a:rPr lang="en-IN" b="1" dirty="0"/>
              <a:t>use the ND protocol to find the link-layer addresses of </a:t>
            </a:r>
            <a:r>
              <a:rPr lang="en-IN" b="1" dirty="0" err="1"/>
              <a:t>neighbors</a:t>
            </a:r>
            <a:r>
              <a:rPr lang="en-IN" b="1" dirty="0"/>
              <a:t> (nodes attached to the same network). </a:t>
            </a:r>
            <a:endParaRPr lang="en-US" b="1" dirty="0"/>
          </a:p>
          <a:p>
            <a:r>
              <a:rPr lang="en-IN" b="1" dirty="0" smtClean="0"/>
              <a:t>Nodes </a:t>
            </a:r>
            <a:r>
              <a:rPr lang="en-IN" b="1" dirty="0"/>
              <a:t>use the IND protocol to find the IPv6 addresses of </a:t>
            </a:r>
            <a:r>
              <a:rPr lang="en-IN" b="1" dirty="0" err="1"/>
              <a:t>neighbors</a:t>
            </a:r>
            <a:r>
              <a:rPr lang="en-IN" b="1" dirty="0"/>
              <a:t>. </a:t>
            </a:r>
            <a:endParaRPr lang="en-US" b="1" dirty="0"/>
          </a:p>
          <a:p>
            <a:endParaRPr lang="en-US" dirty="0"/>
          </a:p>
        </p:txBody>
      </p:sp>
    </p:spTree>
    <p:extLst>
      <p:ext uri="{BB962C8B-B14F-4D97-AF65-F5344CB8AC3E}">
        <p14:creationId xmlns:p14="http://schemas.microsoft.com/office/powerpoint/2010/main" val="9123344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Group Membership Messages</a:t>
            </a:r>
            <a:r>
              <a:rPr lang="en-IN" sz="2800" dirty="0"/>
              <a:t> </a:t>
            </a:r>
            <a:r>
              <a:rPr lang="en-US" dirty="0"/>
              <a:t/>
            </a:r>
            <a:br>
              <a:rPr lang="en-US" dirty="0"/>
            </a:br>
            <a:endParaRPr lang="en-US" dirty="0"/>
          </a:p>
        </p:txBody>
      </p:sp>
      <p:sp>
        <p:nvSpPr>
          <p:cNvPr id="3" name="Content Placeholder 2"/>
          <p:cNvSpPr>
            <a:spLocks noGrp="1"/>
          </p:cNvSpPr>
          <p:nvPr>
            <p:ph idx="1"/>
          </p:nvPr>
        </p:nvSpPr>
        <p:spPr>
          <a:xfrm>
            <a:off x="2179779" y="1519449"/>
            <a:ext cx="8915400" cy="5167953"/>
          </a:xfrm>
        </p:spPr>
        <p:txBody>
          <a:bodyPr>
            <a:normAutofit/>
          </a:bodyPr>
          <a:lstStyle/>
          <a:p>
            <a:r>
              <a:rPr lang="en-IN" dirty="0" smtClean="0"/>
              <a:t>Group membership messages have two </a:t>
            </a:r>
            <a:r>
              <a:rPr lang="en-IN" dirty="0"/>
              <a:t>types </a:t>
            </a:r>
            <a:r>
              <a:rPr lang="en-IN" dirty="0" smtClean="0"/>
              <a:t>: </a:t>
            </a:r>
            <a:r>
              <a:rPr lang="en-IN" dirty="0"/>
              <a:t>membership-query message and membership-report message. </a:t>
            </a:r>
            <a:endParaRPr lang="en-IN" dirty="0" smtClean="0"/>
          </a:p>
          <a:p>
            <a:endParaRPr lang="en-IN" b="1" dirty="0"/>
          </a:p>
          <a:p>
            <a:r>
              <a:rPr lang="en-IN" b="1" dirty="0" smtClean="0"/>
              <a:t>Membership-Query </a:t>
            </a:r>
            <a:r>
              <a:rPr lang="en-IN" b="1" dirty="0"/>
              <a:t>Message</a:t>
            </a:r>
            <a:r>
              <a:rPr lang="en-IN" dirty="0"/>
              <a:t> </a:t>
            </a:r>
            <a:endParaRPr lang="en-US" dirty="0"/>
          </a:p>
          <a:p>
            <a:pPr marL="0" indent="0">
              <a:buNone/>
            </a:pPr>
            <a:r>
              <a:rPr lang="en-IN" dirty="0"/>
              <a:t>A membership-query message is sent by a router to find active group members in the network.  The fields are almost the same as the ones in IGMPv3 except that the size of the multicast address and the source address has been changed from 32 bits to 128 bits. </a:t>
            </a:r>
            <a:endParaRPr lang="en-IN" dirty="0" smtClean="0"/>
          </a:p>
          <a:p>
            <a:pPr marL="0" indent="0">
              <a:buNone/>
            </a:pPr>
            <a:endParaRPr lang="en-IN" dirty="0" smtClean="0"/>
          </a:p>
          <a:p>
            <a:r>
              <a:rPr lang="en-IN" b="1" dirty="0"/>
              <a:t>Membership-Report Message </a:t>
            </a:r>
            <a:endParaRPr lang="en-US" dirty="0"/>
          </a:p>
          <a:p>
            <a:pPr marL="0" indent="0">
              <a:buNone/>
            </a:pPr>
            <a:r>
              <a:rPr lang="en-IN" dirty="0"/>
              <a:t>The format of the membership report in MLDv2 is exactly the same as the one in IGMPv3 except that the sizes of the fields are changed because of the address size. In particular, the record type is the same as the one defined for IGMPv3 (types 1 to 6).</a:t>
            </a:r>
            <a:endParaRPr lang="en-US" dirty="0"/>
          </a:p>
          <a:p>
            <a:endParaRPr lang="en-US" dirty="0"/>
          </a:p>
        </p:txBody>
      </p:sp>
    </p:spTree>
    <p:extLst>
      <p:ext uri="{BB962C8B-B14F-4D97-AF65-F5344CB8AC3E}">
        <p14:creationId xmlns:p14="http://schemas.microsoft.com/office/powerpoint/2010/main" val="8643104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Internet </a:t>
            </a:r>
            <a:r>
              <a:rPr lang="en-US" dirty="0"/>
              <a:t>Group Management Protocol (IGMP ) </a:t>
            </a:r>
          </a:p>
        </p:txBody>
      </p:sp>
      <p:sp>
        <p:nvSpPr>
          <p:cNvPr id="3" name="Content Placeholder 2"/>
          <p:cNvSpPr>
            <a:spLocks noGrp="1"/>
          </p:cNvSpPr>
          <p:nvPr>
            <p:ph idx="1"/>
          </p:nvPr>
        </p:nvSpPr>
        <p:spPr>
          <a:xfrm>
            <a:off x="2592925" y="1905000"/>
            <a:ext cx="8915400" cy="3777622"/>
          </a:xfrm>
        </p:spPr>
        <p:txBody>
          <a:bodyPr/>
          <a:lstStyle/>
          <a:p>
            <a:r>
              <a:rPr lang="en-IN" b="1" dirty="0"/>
              <a:t>The protocol that is used today for collecting information about group membership is the Internet Group Management Protocol (IGMP). </a:t>
            </a:r>
            <a:endParaRPr lang="en-IN" b="1" dirty="0" smtClean="0"/>
          </a:p>
          <a:p>
            <a:endParaRPr lang="en-IN" b="1" dirty="0" smtClean="0"/>
          </a:p>
          <a:p>
            <a:r>
              <a:rPr lang="en-IN" b="1" dirty="0" smtClean="0"/>
              <a:t>IGMP </a:t>
            </a:r>
            <a:r>
              <a:rPr lang="en-IN" b="1" dirty="0"/>
              <a:t>is a protocol defined at the network layer; it is one of the auxiliary protocols, like ICMP, which is considered part of the IP. </a:t>
            </a:r>
            <a:endParaRPr lang="en-IN" b="1" dirty="0" smtClean="0"/>
          </a:p>
          <a:p>
            <a:endParaRPr lang="en-IN" b="1" dirty="0" smtClean="0"/>
          </a:p>
          <a:p>
            <a:r>
              <a:rPr lang="en-IN" b="1" dirty="0" smtClean="0"/>
              <a:t>IGMP </a:t>
            </a:r>
            <a:r>
              <a:rPr lang="en-IN" b="1" dirty="0"/>
              <a:t>messages, like ICMP messages, are encapsulated in an IP datagram. </a:t>
            </a:r>
            <a:endParaRPr lang="en-US" b="1"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494265" y="4855852"/>
            <a:ext cx="4732020" cy="1653540"/>
          </a:xfrm>
          <a:prstGeom prst="rect">
            <a:avLst/>
          </a:prstGeom>
          <a:noFill/>
          <a:ln>
            <a:noFill/>
          </a:ln>
        </p:spPr>
      </p:pic>
      <p:sp>
        <p:nvSpPr>
          <p:cNvPr id="5" name="Rectangle 4"/>
          <p:cNvSpPr/>
          <p:nvPr/>
        </p:nvSpPr>
        <p:spPr>
          <a:xfrm>
            <a:off x="2702147" y="5682622"/>
            <a:ext cx="1682897"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IGMP operation</a:t>
            </a:r>
            <a:endParaRPr lang="en-US" dirty="0"/>
          </a:p>
        </p:txBody>
      </p:sp>
    </p:spTree>
    <p:extLst>
      <p:ext uri="{BB962C8B-B14F-4D97-AF65-F5344CB8AC3E}">
        <p14:creationId xmlns:p14="http://schemas.microsoft.com/office/powerpoint/2010/main" val="8494985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9723"/>
          </a:xfrm>
        </p:spPr>
        <p:txBody>
          <a:bodyPr>
            <a:normAutofit fontScale="90000"/>
          </a:bodyPr>
          <a:lstStyle/>
          <a:p>
            <a:r>
              <a:rPr lang="en-IN" sz="2800" b="1" dirty="0" smtClean="0"/>
              <a:t>IGMP Messages</a:t>
            </a:r>
            <a:r>
              <a:rPr lang="en-IN" sz="2800" dirty="0" smtClean="0"/>
              <a:t> </a:t>
            </a:r>
            <a:r>
              <a:rPr lang="en-US" dirty="0"/>
              <a:t/>
            </a:r>
            <a:br>
              <a:rPr lang="en-US" dirty="0"/>
            </a:br>
            <a:endParaRPr lang="en-US" dirty="0"/>
          </a:p>
        </p:txBody>
      </p:sp>
      <p:sp>
        <p:nvSpPr>
          <p:cNvPr id="3" name="Content Placeholder 2"/>
          <p:cNvSpPr>
            <a:spLocks noGrp="1"/>
          </p:cNvSpPr>
          <p:nvPr>
            <p:ph idx="1"/>
          </p:nvPr>
        </p:nvSpPr>
        <p:spPr>
          <a:xfrm>
            <a:off x="2592925" y="1519451"/>
            <a:ext cx="8915400" cy="3777622"/>
          </a:xfrm>
        </p:spPr>
        <p:txBody>
          <a:bodyPr/>
          <a:lstStyle/>
          <a:p>
            <a:r>
              <a:rPr lang="en-IN" dirty="0" smtClean="0"/>
              <a:t>There are only two types of messages in IGMP version 3,</a:t>
            </a:r>
          </a:p>
          <a:p>
            <a:pPr lvl="1"/>
            <a:r>
              <a:rPr lang="en-IN" dirty="0" smtClean="0"/>
              <a:t> Query Messages</a:t>
            </a:r>
          </a:p>
          <a:p>
            <a:pPr lvl="1"/>
            <a:r>
              <a:rPr lang="en-IN" dirty="0" smtClean="0"/>
              <a:t> Report Messages</a:t>
            </a:r>
          </a:p>
          <a:p>
            <a:endParaRPr lang="en-IN" dirty="0"/>
          </a:p>
          <a:p>
            <a:r>
              <a:rPr lang="en-IN" dirty="0" smtClean="0"/>
              <a:t> A query message is periodically sent by a router to all hosts attached to it to ask them to report their interests about membership in groups. </a:t>
            </a:r>
          </a:p>
          <a:p>
            <a:endParaRPr lang="en-IN" dirty="0"/>
          </a:p>
          <a:p>
            <a:r>
              <a:rPr lang="en-IN" dirty="0" smtClean="0"/>
              <a:t>A report message is sent by a host as a response to a query message.</a:t>
            </a:r>
            <a:endParaRPr lang="en-US" dirty="0" smtClean="0"/>
          </a:p>
          <a:p>
            <a:endParaRPr lang="en-US" dirty="0"/>
          </a:p>
        </p:txBody>
      </p:sp>
    </p:spTree>
    <p:extLst>
      <p:ext uri="{BB962C8B-B14F-4D97-AF65-F5344CB8AC3E}">
        <p14:creationId xmlns:p14="http://schemas.microsoft.com/office/powerpoint/2010/main" val="40105685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6893"/>
          </a:xfrm>
        </p:spPr>
        <p:txBody>
          <a:bodyPr>
            <a:normAutofit fontScale="90000"/>
          </a:bodyPr>
          <a:lstStyle/>
          <a:p>
            <a:r>
              <a:rPr lang="en-IN" sz="2800" b="1" dirty="0"/>
              <a:t>Query Message</a:t>
            </a:r>
            <a:r>
              <a:rPr lang="en-IN" sz="2800" dirty="0"/>
              <a:t> </a:t>
            </a:r>
            <a:r>
              <a:rPr lang="en-US" dirty="0"/>
              <a:t/>
            </a:r>
            <a:br>
              <a:rPr lang="en-US" dirty="0"/>
            </a:br>
            <a:endParaRPr lang="en-US" dirty="0"/>
          </a:p>
        </p:txBody>
      </p:sp>
      <p:sp>
        <p:nvSpPr>
          <p:cNvPr id="3" name="Content Placeholder 2"/>
          <p:cNvSpPr>
            <a:spLocks noGrp="1"/>
          </p:cNvSpPr>
          <p:nvPr>
            <p:ph idx="1"/>
          </p:nvPr>
        </p:nvSpPr>
        <p:spPr>
          <a:xfrm>
            <a:off x="2589212" y="1323833"/>
            <a:ext cx="8915400" cy="5404513"/>
          </a:xfrm>
        </p:spPr>
        <p:txBody>
          <a:bodyPr>
            <a:normAutofit/>
          </a:bodyPr>
          <a:lstStyle/>
          <a:p>
            <a:r>
              <a:rPr lang="en-IN" dirty="0" smtClean="0"/>
              <a:t>The </a:t>
            </a:r>
            <a:r>
              <a:rPr lang="en-IN" dirty="0"/>
              <a:t>query message is sent by a router to all hosts in each interface to collect information about their membership. There are three versions of query messages, as described below</a:t>
            </a:r>
            <a:r>
              <a:rPr lang="en-IN" dirty="0" smtClean="0"/>
              <a:t>:</a:t>
            </a:r>
          </a:p>
          <a:p>
            <a:pPr marL="0" indent="0">
              <a:buNone/>
            </a:pPr>
            <a:endParaRPr lang="en-US" dirty="0"/>
          </a:p>
          <a:p>
            <a:pPr>
              <a:buFont typeface="+mj-lt"/>
              <a:buAutoNum type="alphaUcPeriod"/>
            </a:pPr>
            <a:r>
              <a:rPr lang="en-IN" dirty="0" smtClean="0"/>
              <a:t>A </a:t>
            </a:r>
            <a:r>
              <a:rPr lang="en-IN" dirty="0"/>
              <a:t>general query message is sent about membership in any group. It is encapsulated in a datagram with the destination address 224.0.0.1 (all hosts and routers). </a:t>
            </a:r>
          </a:p>
          <a:p>
            <a:pPr>
              <a:buFont typeface="+mj-lt"/>
              <a:buAutoNum type="alphaUcPeriod"/>
            </a:pPr>
            <a:r>
              <a:rPr lang="en-IN" dirty="0" smtClean="0"/>
              <a:t>A </a:t>
            </a:r>
            <a:r>
              <a:rPr lang="en-IN" dirty="0"/>
              <a:t>group-specific query message is sent from a router to ask about the membership related to a specific group. </a:t>
            </a:r>
          </a:p>
          <a:p>
            <a:pPr>
              <a:buFont typeface="+mj-lt"/>
              <a:buAutoNum type="alphaUcPeriod"/>
            </a:pPr>
            <a:r>
              <a:rPr lang="en-IN" dirty="0" smtClean="0"/>
              <a:t> </a:t>
            </a:r>
            <a:r>
              <a:rPr lang="en-IN" dirty="0"/>
              <a:t>A source-and-group-specific query message is sent from a router to ask about the membership related to a specific group when the message comes from a specific source or sources. </a:t>
            </a:r>
            <a:endParaRPr lang="en-US" dirty="0"/>
          </a:p>
        </p:txBody>
      </p:sp>
    </p:spTree>
    <p:extLst>
      <p:ext uri="{BB962C8B-B14F-4D97-AF65-F5344CB8AC3E}">
        <p14:creationId xmlns:p14="http://schemas.microsoft.com/office/powerpoint/2010/main" val="23465530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666"/>
          </a:xfrm>
        </p:spPr>
        <p:txBody>
          <a:bodyPr>
            <a:normAutofit fontScale="90000"/>
          </a:bodyPr>
          <a:lstStyle/>
          <a:p>
            <a:r>
              <a:rPr lang="en-IN" sz="2400" b="1" dirty="0"/>
              <a:t>Report Message</a:t>
            </a:r>
            <a:r>
              <a:rPr lang="en-US" dirty="0"/>
              <a:t/>
            </a:r>
            <a:br>
              <a:rPr lang="en-US" dirty="0"/>
            </a:br>
            <a:endParaRPr lang="en-US" dirty="0"/>
          </a:p>
        </p:txBody>
      </p:sp>
      <p:sp>
        <p:nvSpPr>
          <p:cNvPr id="3" name="Content Placeholder 2"/>
          <p:cNvSpPr>
            <a:spLocks noGrp="1"/>
          </p:cNvSpPr>
          <p:nvPr>
            <p:ph idx="1"/>
          </p:nvPr>
        </p:nvSpPr>
        <p:spPr>
          <a:xfrm>
            <a:off x="2589212" y="1364776"/>
            <a:ext cx="8915400" cy="3777622"/>
          </a:xfrm>
        </p:spPr>
        <p:txBody>
          <a:bodyPr>
            <a:normAutofit/>
          </a:bodyPr>
          <a:lstStyle/>
          <a:p>
            <a:r>
              <a:rPr lang="en-IN" dirty="0" smtClean="0"/>
              <a:t>A </a:t>
            </a:r>
            <a:r>
              <a:rPr lang="en-IN" dirty="0"/>
              <a:t>report message is sent by a host as a response to a query message. </a:t>
            </a:r>
            <a:endParaRPr lang="en-IN" dirty="0" smtClean="0"/>
          </a:p>
          <a:p>
            <a:endParaRPr lang="en-IN" dirty="0" smtClean="0"/>
          </a:p>
          <a:p>
            <a:r>
              <a:rPr lang="en-IN" dirty="0" smtClean="0"/>
              <a:t>The </a:t>
            </a:r>
            <a:r>
              <a:rPr lang="en-IN" dirty="0"/>
              <a:t>message contains a list of records in which each record gives the identifier of the corresponding group (multicast address) and the addresses of all sources that the host is interested in receiving messages from (inclusion). </a:t>
            </a:r>
            <a:endParaRPr lang="en-IN" dirty="0" smtClean="0"/>
          </a:p>
          <a:p>
            <a:endParaRPr lang="en-IN" dirty="0" smtClean="0"/>
          </a:p>
          <a:p>
            <a:r>
              <a:rPr lang="en-IN" dirty="0" smtClean="0"/>
              <a:t>The </a:t>
            </a:r>
            <a:r>
              <a:rPr lang="en-IN" dirty="0"/>
              <a:t>record can also mention the source addresses from which the host does not desire to receive a group message (exclusion</a:t>
            </a:r>
            <a:r>
              <a:rPr lang="en-IN" dirty="0" smtClean="0"/>
              <a:t>).</a:t>
            </a:r>
            <a:endParaRPr lang="en-IN" dirty="0"/>
          </a:p>
        </p:txBody>
      </p:sp>
    </p:spTree>
    <p:extLst>
      <p:ext uri="{BB962C8B-B14F-4D97-AF65-F5344CB8AC3E}">
        <p14:creationId xmlns:p14="http://schemas.microsoft.com/office/powerpoint/2010/main" val="10509419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5313" y="932597"/>
            <a:ext cx="8915400" cy="3777622"/>
          </a:xfrm>
        </p:spPr>
        <p:txBody>
          <a:bodyPr/>
          <a:lstStyle/>
          <a:p>
            <a:r>
              <a:rPr lang="en-IN" b="1" dirty="0"/>
              <a:t>Propagation of Membership Information </a:t>
            </a:r>
            <a:endParaRPr lang="en-US" dirty="0"/>
          </a:p>
          <a:p>
            <a:pPr marL="0" indent="0">
              <a:buNone/>
            </a:pPr>
            <a:r>
              <a:rPr lang="en-IN" dirty="0"/>
              <a:t>After a router has collected membership information from the hosts and other routers at its own level in the tree, it can propagate it to the router located in a higher level of the tree. </a:t>
            </a:r>
            <a:endParaRPr lang="en-IN" dirty="0" smtClean="0"/>
          </a:p>
          <a:p>
            <a:pPr marL="0" indent="0">
              <a:buNone/>
            </a:pPr>
            <a:endParaRPr lang="en-IN" dirty="0"/>
          </a:p>
          <a:p>
            <a:r>
              <a:rPr lang="en-IN" b="1" dirty="0"/>
              <a:t>Encapsulation</a:t>
            </a:r>
            <a:r>
              <a:rPr lang="en-IN" dirty="0"/>
              <a:t> </a:t>
            </a:r>
            <a:endParaRPr lang="en-US" dirty="0"/>
          </a:p>
          <a:p>
            <a:pPr marL="0" indent="0">
              <a:buNone/>
            </a:pPr>
            <a:r>
              <a:rPr lang="en-IN" dirty="0"/>
              <a:t>The IGMP message is encapsulated in an IP datagram with the value of the protocol field set to 2 and the TTL field set to 1. The destination IP address of the datagram, however, depends on the type of </a:t>
            </a:r>
            <a:r>
              <a:rPr lang="en-IN" dirty="0" smtClean="0"/>
              <a:t>message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69832" y="4422898"/>
            <a:ext cx="6310895" cy="1636708"/>
          </a:xfrm>
          <a:prstGeom prst="rect">
            <a:avLst/>
          </a:prstGeom>
          <a:noFill/>
          <a:ln>
            <a:noFill/>
          </a:ln>
        </p:spPr>
      </p:pic>
    </p:spTree>
    <p:extLst>
      <p:ext uri="{BB962C8B-B14F-4D97-AF65-F5344CB8AC3E}">
        <p14:creationId xmlns:p14="http://schemas.microsoft.com/office/powerpoint/2010/main" val="15811302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Routing and Switching concepts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27356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Router</a:t>
            </a:r>
            <a:br>
              <a:rPr lang="en-IN" b="1" dirty="0"/>
            </a:br>
            <a:endParaRPr lang="en-US" dirty="0"/>
          </a:p>
        </p:txBody>
      </p:sp>
      <p:sp>
        <p:nvSpPr>
          <p:cNvPr id="3" name="Content Placeholder 2"/>
          <p:cNvSpPr>
            <a:spLocks noGrp="1"/>
          </p:cNvSpPr>
          <p:nvPr>
            <p:ph idx="1"/>
          </p:nvPr>
        </p:nvSpPr>
        <p:spPr>
          <a:xfrm>
            <a:off x="2589212" y="2147247"/>
            <a:ext cx="8915400" cy="3777622"/>
          </a:xfrm>
        </p:spPr>
        <p:txBody>
          <a:bodyPr>
            <a:normAutofit/>
          </a:bodyPr>
          <a:lstStyle/>
          <a:p>
            <a:endParaRPr lang="en-IN" dirty="0" smtClean="0"/>
          </a:p>
          <a:p>
            <a:r>
              <a:rPr lang="en-IN" b="1" dirty="0" smtClean="0"/>
              <a:t>A </a:t>
            </a:r>
            <a:r>
              <a:rPr lang="en-IN" b="1" dirty="0"/>
              <a:t>router is a physical or virtual appliance that passes information between two or more packet-switched computer networks. </a:t>
            </a:r>
            <a:endParaRPr lang="en-IN" b="1" dirty="0" smtClean="0"/>
          </a:p>
          <a:p>
            <a:endParaRPr lang="en-IN" b="1" dirty="0" smtClean="0"/>
          </a:p>
          <a:p>
            <a:r>
              <a:rPr lang="en-IN" b="1" dirty="0" smtClean="0"/>
              <a:t>A </a:t>
            </a:r>
            <a:r>
              <a:rPr lang="en-IN" b="1" dirty="0"/>
              <a:t>router inspects a given data packet's destination Internet Protocol address (IP address), calculates the best way for it to reach its destination and then forwards it accordingly</a:t>
            </a:r>
            <a:r>
              <a:rPr lang="en-IN" b="1" dirty="0" smtClean="0"/>
              <a:t>.</a:t>
            </a:r>
          </a:p>
          <a:p>
            <a:endParaRPr lang="en-IN" b="1" dirty="0" smtClean="0"/>
          </a:p>
          <a:p>
            <a:r>
              <a:rPr lang="en-IN" b="1" dirty="0" smtClean="0"/>
              <a:t> </a:t>
            </a:r>
            <a:r>
              <a:rPr lang="en-IN" b="1" dirty="0"/>
              <a:t>A router is a common type of gateway. It is positioned where two or more networks meet at each point of presence on the internet.</a:t>
            </a:r>
            <a:endParaRPr lang="en-US" b="1" dirty="0"/>
          </a:p>
          <a:p>
            <a:endParaRPr lang="en-US" dirty="0"/>
          </a:p>
        </p:txBody>
      </p:sp>
    </p:spTree>
    <p:extLst>
      <p:ext uri="{BB962C8B-B14F-4D97-AF65-F5344CB8AC3E}">
        <p14:creationId xmlns:p14="http://schemas.microsoft.com/office/powerpoint/2010/main" val="1797581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versions</a:t>
            </a:r>
            <a:endParaRPr lang="en-US" dirty="0"/>
          </a:p>
        </p:txBody>
      </p:sp>
      <p:sp>
        <p:nvSpPr>
          <p:cNvPr id="3" name="Content Placeholder 2"/>
          <p:cNvSpPr>
            <a:spLocks noGrp="1"/>
          </p:cNvSpPr>
          <p:nvPr>
            <p:ph idx="1"/>
          </p:nvPr>
        </p:nvSpPr>
        <p:spPr/>
        <p:txBody>
          <a:bodyPr>
            <a:normAutofit lnSpcReduction="10000"/>
          </a:bodyPr>
          <a:lstStyle/>
          <a:p>
            <a:r>
              <a:rPr lang="en-US" b="1" dirty="0" smtClean="0"/>
              <a:t>IPV4</a:t>
            </a:r>
          </a:p>
          <a:p>
            <a:pPr marL="0" indent="0">
              <a:buNone/>
            </a:pPr>
            <a:r>
              <a:rPr lang="en-US" b="1" dirty="0"/>
              <a:t> IPv4 (</a:t>
            </a:r>
            <a:r>
              <a:rPr lang="en-US" b="1" i="1" dirty="0"/>
              <a:t>Internet Protocol Version 4</a:t>
            </a:r>
            <a:r>
              <a:rPr lang="en-US" b="1" dirty="0"/>
              <a:t>) is the fourth revision of the Internet Protocol (IP) used to </a:t>
            </a:r>
            <a:r>
              <a:rPr lang="en-US" b="1" dirty="0" err="1"/>
              <a:t>to</a:t>
            </a:r>
            <a:r>
              <a:rPr lang="en-US" b="1" dirty="0"/>
              <a:t> identify devices on a network through an addressing system. The Internet Protocol is designed for use in interconnected systems of packet-switched computer communication networks </a:t>
            </a:r>
            <a:endParaRPr lang="en-US" b="1" dirty="0" smtClean="0"/>
          </a:p>
          <a:p>
            <a:pPr marL="0" indent="0">
              <a:buNone/>
            </a:pPr>
            <a:endParaRPr lang="en-US" dirty="0" smtClean="0"/>
          </a:p>
          <a:p>
            <a:r>
              <a:rPr lang="en-US" b="1" dirty="0" smtClean="0"/>
              <a:t>IPV6</a:t>
            </a:r>
          </a:p>
          <a:p>
            <a:pPr marL="0" indent="0">
              <a:buNone/>
            </a:pPr>
            <a:r>
              <a:rPr lang="en-US" b="1" dirty="0"/>
              <a:t>IPv6 is the successor to Internet Protocol Version 4 (IPv4). It was designed as an evolutionary upgrade to the Internet Protocol and will, in fact, coexist with the older IPv4 for some time. IPv6 is designed to allow the Internet to grow steadily, both in terms of the number of hosts connected and the total amount of data traffic transmitted.</a:t>
            </a:r>
          </a:p>
        </p:txBody>
      </p:sp>
    </p:spTree>
    <p:extLst>
      <p:ext uri="{BB962C8B-B14F-4D97-AF65-F5344CB8AC3E}">
        <p14:creationId xmlns:p14="http://schemas.microsoft.com/office/powerpoint/2010/main" val="36282406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08654"/>
          </a:xfrm>
        </p:spPr>
        <p:txBody>
          <a:bodyPr>
            <a:normAutofit fontScale="90000"/>
          </a:bodyPr>
          <a:lstStyle/>
          <a:p>
            <a:r>
              <a:rPr lang="en-IN" sz="2800" b="1" dirty="0"/>
              <a:t>Working of a router</a:t>
            </a:r>
            <a:endParaRPr lang="en-US" sz="2800" dirty="0"/>
          </a:p>
        </p:txBody>
      </p:sp>
      <p:sp>
        <p:nvSpPr>
          <p:cNvPr id="3" name="Content Placeholder 2"/>
          <p:cNvSpPr>
            <a:spLocks noGrp="1"/>
          </p:cNvSpPr>
          <p:nvPr>
            <p:ph idx="1"/>
          </p:nvPr>
        </p:nvSpPr>
        <p:spPr>
          <a:xfrm>
            <a:off x="2592925" y="1301086"/>
            <a:ext cx="8915400" cy="3777622"/>
          </a:xfrm>
        </p:spPr>
        <p:txBody>
          <a:bodyPr/>
          <a:lstStyle/>
          <a:p>
            <a:r>
              <a:rPr lang="en-IN" dirty="0" smtClean="0"/>
              <a:t>An </a:t>
            </a:r>
            <a:r>
              <a:rPr lang="en-IN" dirty="0"/>
              <a:t>IP datagram is routed hop-by-hop across a network to the destination using forwarding tables that are stored in the routers in advance. </a:t>
            </a:r>
            <a:endParaRPr lang="en-IN" dirty="0" smtClean="0"/>
          </a:p>
          <a:p>
            <a:r>
              <a:rPr lang="en-IN" dirty="0" smtClean="0"/>
              <a:t>A </a:t>
            </a:r>
            <a:r>
              <a:rPr lang="en-IN" dirty="0"/>
              <a:t>forwarding table in a router contains &lt;destination network prefix, next hop&gt; associations </a:t>
            </a:r>
            <a:r>
              <a:rPr lang="en-IN" dirty="0" smtClean="0"/>
              <a:t>. </a:t>
            </a:r>
          </a:p>
          <a:p>
            <a:r>
              <a:rPr lang="en-IN" dirty="0" smtClean="0"/>
              <a:t>When </a:t>
            </a:r>
            <a:r>
              <a:rPr lang="en-IN" dirty="0"/>
              <a:t>an IP packet is received by a router, its Destination Address (DA) is matched with one of the entries in the forwarding table and the IP packet is forwarded through the interface indicated in the forwarding table. </a:t>
            </a:r>
          </a:p>
          <a:p>
            <a:endParaRPr lang="en-IN" dirty="0" smtClean="0"/>
          </a:p>
          <a:p>
            <a:endParaRPr lang="en-US"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719525" y="3973239"/>
            <a:ext cx="6393466" cy="2441209"/>
          </a:xfrm>
          <a:prstGeom prst="rect">
            <a:avLst/>
          </a:prstGeom>
          <a:noFill/>
          <a:ln>
            <a:noFill/>
          </a:ln>
        </p:spPr>
      </p:pic>
      <p:sp>
        <p:nvSpPr>
          <p:cNvPr id="5" name="Rectangle 4"/>
          <p:cNvSpPr/>
          <p:nvPr/>
        </p:nvSpPr>
        <p:spPr>
          <a:xfrm>
            <a:off x="6003187" y="6488668"/>
            <a:ext cx="182614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Forwarding table.</a:t>
            </a:r>
            <a:endParaRPr lang="en-US" dirty="0"/>
          </a:p>
        </p:txBody>
      </p:sp>
    </p:spTree>
    <p:extLst>
      <p:ext uri="{BB962C8B-B14F-4D97-AF65-F5344CB8AC3E}">
        <p14:creationId xmlns:p14="http://schemas.microsoft.com/office/powerpoint/2010/main" val="20473300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799" y="501280"/>
            <a:ext cx="8911687" cy="1280890"/>
          </a:xfrm>
        </p:spPr>
        <p:txBody>
          <a:bodyPr>
            <a:noAutofit/>
          </a:bodyPr>
          <a:lstStyle/>
          <a:p>
            <a:r>
              <a:rPr lang="en-IN" sz="2000" b="1" dirty="0"/>
              <a:t>Procedure of packets getting scan in router to enter a network (Complete Picture of IP Packet Delivery)</a:t>
            </a:r>
            <a:r>
              <a:rPr lang="en-US" sz="2000" dirty="0"/>
              <a:t/>
            </a:r>
            <a:br>
              <a:rPr lang="en-US" sz="2000" dirty="0"/>
            </a:br>
            <a:endParaRPr lang="en-US" sz="20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5904" y="1596788"/>
            <a:ext cx="8052179" cy="5131558"/>
          </a:xfrm>
          <a:prstGeom prst="rect">
            <a:avLst/>
          </a:prstGeom>
          <a:noFill/>
          <a:ln>
            <a:noFill/>
          </a:ln>
        </p:spPr>
      </p:pic>
    </p:spTree>
    <p:extLst>
      <p:ext uri="{BB962C8B-B14F-4D97-AF65-F5344CB8AC3E}">
        <p14:creationId xmlns:p14="http://schemas.microsoft.com/office/powerpoint/2010/main" val="16837021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3348" y="318416"/>
            <a:ext cx="10040203" cy="6627455"/>
          </a:xfrm>
          <a:prstGeom prst="rect">
            <a:avLst/>
          </a:prstGeom>
        </p:spPr>
        <p:txBody>
          <a:bodyPr wrap="square">
            <a:spAutoFit/>
          </a:bodyPr>
          <a:lstStyle/>
          <a:p>
            <a:pPr algn="just">
              <a:spcAft>
                <a:spcPts val="800"/>
              </a:spcAft>
            </a:pPr>
            <a:r>
              <a:rPr lang="en-IN" b="1" dirty="0">
                <a:ea typeface="Calibri" panose="020F0502020204030204" pitchFamily="34" charset="0"/>
                <a:cs typeface="Times New Roman" panose="02020603050405020304" pitchFamily="18" charset="0"/>
              </a:rPr>
              <a:t>We assume that routers R1, R2, and R3 are interconnected using a data link protocol (e.g. HDLC) which is already in data transfer mode. The local area network connecting the hosts and routers is </a:t>
            </a:r>
            <a:r>
              <a:rPr lang="en-IN" b="1" dirty="0" err="1">
                <a:ea typeface="Calibri" panose="020F0502020204030204" pitchFamily="34" charset="0"/>
                <a:cs typeface="Times New Roman" panose="02020603050405020304" pitchFamily="18" charset="0"/>
              </a:rPr>
              <a:t>ethernet</a:t>
            </a:r>
            <a:r>
              <a:rPr lang="en-IN" b="1" dirty="0">
                <a:ea typeface="Calibri" panose="020F0502020204030204" pitchFamily="34" charset="0"/>
                <a:cs typeface="Times New Roman" panose="02020603050405020304" pitchFamily="18" charset="0"/>
              </a:rPr>
              <a:t>. The process is as follows</a:t>
            </a:r>
            <a:r>
              <a:rPr lang="en-IN" b="1" dirty="0" smtClean="0">
                <a:ea typeface="Calibri" panose="020F0502020204030204" pitchFamily="34" charset="0"/>
                <a:cs typeface="Times New Roman" panose="02020603050405020304" pitchFamily="18" charset="0"/>
              </a:rPr>
              <a:t>:</a:t>
            </a:r>
          </a:p>
          <a:p>
            <a:pPr algn="just">
              <a:spcAft>
                <a:spcPts val="800"/>
              </a:spcAft>
            </a:pPr>
            <a:endParaRPr lang="en-US" b="1" dirty="0">
              <a:ea typeface="Calibri" panose="020F0502020204030204" pitchFamily="34" charset="0"/>
              <a:cs typeface="Times New Roman" panose="02020603050405020304" pitchFamily="18" charset="0"/>
            </a:endParaRPr>
          </a:p>
          <a:p>
            <a:pPr marL="342900" marR="0" lvl="0" indent="-342900" algn="just">
              <a:spcBef>
                <a:spcPts val="0"/>
              </a:spcBef>
              <a:spcAft>
                <a:spcPts val="800"/>
              </a:spcAft>
              <a:buFont typeface="Symbol" panose="05050102010706020507" pitchFamily="18" charset="2"/>
              <a:buChar char=""/>
            </a:pPr>
            <a:r>
              <a:rPr lang="en-IN" b="1" dirty="0">
                <a:ea typeface="Calibri" panose="020F0502020204030204" pitchFamily="34" charset="0"/>
                <a:cs typeface="Times New Roman" panose="02020603050405020304" pitchFamily="18" charset="0"/>
              </a:rPr>
              <a:t>Host 180.15.0.1 sends ARP-request packet using the target IP address (180.15.0.2) of its default gateway router R3. The packet is encapsulated in </a:t>
            </a:r>
            <a:r>
              <a:rPr lang="en-IN" b="1" dirty="0" err="1">
                <a:ea typeface="Calibri" panose="020F0502020204030204" pitchFamily="34" charset="0"/>
                <a:cs typeface="Times New Roman" panose="02020603050405020304" pitchFamily="18" charset="0"/>
              </a:rPr>
              <a:t>ethernet</a:t>
            </a:r>
            <a:r>
              <a:rPr lang="en-IN" b="1" dirty="0">
                <a:ea typeface="Calibri" panose="020F0502020204030204" pitchFamily="34" charset="0"/>
                <a:cs typeface="Times New Roman" panose="02020603050405020304" pitchFamily="18" charset="0"/>
              </a:rPr>
              <a:t> frame with destination MAC address as broadcast address</a:t>
            </a:r>
            <a:r>
              <a:rPr lang="en-IN" b="1" dirty="0" smtClean="0">
                <a:ea typeface="Calibri" panose="020F0502020204030204" pitchFamily="34" charset="0"/>
                <a:cs typeface="Times New Roman" panose="02020603050405020304" pitchFamily="18" charset="0"/>
              </a:rPr>
              <a:t>.</a:t>
            </a:r>
          </a:p>
          <a:p>
            <a:pPr marL="342900" marR="0" lvl="0" indent="-342900" algn="just">
              <a:spcBef>
                <a:spcPts val="0"/>
              </a:spcBef>
              <a:spcAft>
                <a:spcPts val="800"/>
              </a:spcAft>
              <a:buFont typeface="Symbol" panose="05050102010706020507" pitchFamily="18" charset="2"/>
              <a:buChar char=""/>
            </a:pPr>
            <a:endParaRPr lang="en-IN" b="1" dirty="0" smtClean="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IN" b="1" dirty="0"/>
              <a:t>R3 replies with ARP-response indicating its MAC address. ARP-response is encapsulated in </a:t>
            </a:r>
            <a:r>
              <a:rPr lang="en-IN" b="1" dirty="0" err="1"/>
              <a:t>ethernet</a:t>
            </a:r>
            <a:r>
              <a:rPr lang="en-IN" b="1" dirty="0"/>
              <a:t> frame with MAC addresses of R3 and the host. </a:t>
            </a:r>
            <a:endParaRPr lang="en-IN" b="1" dirty="0" smtClean="0"/>
          </a:p>
          <a:p>
            <a:pPr marL="285750" lvl="0" indent="-285750">
              <a:buFont typeface="Arial" panose="020B0604020202020204" pitchFamily="34" charset="0"/>
              <a:buChar char="•"/>
            </a:pPr>
            <a:endParaRPr lang="en-IN" b="1" dirty="0" smtClean="0"/>
          </a:p>
          <a:p>
            <a:pPr marL="285750" lvl="0" indent="-285750">
              <a:buFont typeface="Arial" panose="020B0604020202020204" pitchFamily="34" charset="0"/>
              <a:buChar char="•"/>
            </a:pPr>
            <a:endParaRPr lang="en-US" b="1" dirty="0"/>
          </a:p>
          <a:p>
            <a:pPr marL="285750" lvl="0" indent="-285750">
              <a:buFont typeface="Arial" panose="020B0604020202020204" pitchFamily="34" charset="0"/>
              <a:buChar char="•"/>
            </a:pPr>
            <a:r>
              <a:rPr lang="en-IN" b="1" dirty="0"/>
              <a:t>Host (180.15.0.1) sends the IP packet addressed to the host 10.0.0.1. The IP packet is encapsulated in the </a:t>
            </a:r>
            <a:r>
              <a:rPr lang="en-IN" b="1" dirty="0" err="1"/>
              <a:t>ethernet</a:t>
            </a:r>
            <a:r>
              <a:rPr lang="en-IN" b="1" dirty="0"/>
              <a:t> frame with the MAC address of R3. </a:t>
            </a:r>
            <a:endParaRPr lang="en-IN" b="1" dirty="0" smtClean="0"/>
          </a:p>
          <a:p>
            <a:pPr marL="285750" lvl="0" indent="-285750">
              <a:buFont typeface="Arial" panose="020B0604020202020204" pitchFamily="34" charset="0"/>
              <a:buChar char="•"/>
            </a:pPr>
            <a:endParaRPr lang="en-US" b="1" dirty="0" smtClean="0"/>
          </a:p>
          <a:p>
            <a:pPr marL="285750" lvl="0" indent="-285750">
              <a:buFont typeface="Arial" panose="020B0604020202020204" pitchFamily="34" charset="0"/>
              <a:buChar char="•"/>
            </a:pPr>
            <a:endParaRPr lang="en-US" b="1" dirty="0"/>
          </a:p>
          <a:p>
            <a:pPr marL="285750" lvl="0" indent="-285750">
              <a:buFont typeface="Arial" panose="020B0604020202020204" pitchFamily="34" charset="0"/>
              <a:buChar char="•"/>
            </a:pPr>
            <a:r>
              <a:rPr lang="en-IN" b="1" dirty="0"/>
              <a:t>R3 receives the IP packet, consults its forwarding table, which indicates that the packet should be forwarded through its interface c. It encapsulates the packet in the data link frame (e.g. HDLC) and sends the frame to R2. </a:t>
            </a:r>
            <a:endParaRPr lang="en-IN" b="1" dirty="0" smtClean="0"/>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sz="1600"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57535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1" y="1028343"/>
            <a:ext cx="9403306" cy="4524315"/>
          </a:xfrm>
          <a:prstGeom prst="rect">
            <a:avLst/>
          </a:prstGeom>
        </p:spPr>
        <p:txBody>
          <a:bodyPr wrap="square">
            <a:spAutoFit/>
          </a:bodyPr>
          <a:lstStyle/>
          <a:p>
            <a:pPr marL="285750" lvl="0" indent="-285750">
              <a:buFont typeface="Arial" panose="020B0604020202020204" pitchFamily="34" charset="0"/>
              <a:buChar char="•"/>
            </a:pPr>
            <a:r>
              <a:rPr lang="en-IN" b="1" dirty="0"/>
              <a:t>R2 receives the frame and the encapsulated IP packet. It consults its forwarding table and determines that the destination IP address is on the local network. It sends an ARP-request packet with target IP address 10.0.0.1 to find the MAC address of the destination host. The ARP-request is sent using </a:t>
            </a:r>
            <a:r>
              <a:rPr lang="en-IN" b="1" dirty="0" err="1"/>
              <a:t>ethernet</a:t>
            </a:r>
            <a:r>
              <a:rPr lang="en-IN" b="1" dirty="0"/>
              <a:t> encapsulation and broadcast MAC address. </a:t>
            </a:r>
            <a:endParaRPr lang="en-IN" b="1" dirty="0" smtClean="0"/>
          </a:p>
          <a:p>
            <a:pPr marL="285750" lvl="0" indent="-285750">
              <a:buFont typeface="Arial" panose="020B0604020202020204" pitchFamily="34" charset="0"/>
              <a:buChar char="•"/>
            </a:pPr>
            <a:endParaRPr lang="en-US" b="1" dirty="0"/>
          </a:p>
          <a:p>
            <a:pPr marL="285750" lvl="0" indent="-285750">
              <a:buFont typeface="Arial" panose="020B0604020202020204" pitchFamily="34" charset="0"/>
              <a:buChar char="•"/>
            </a:pPr>
            <a:r>
              <a:rPr lang="en-IN" b="1" dirty="0"/>
              <a:t>Host 10.0.0.1 sends its ARP-response to R2 containing its MAC address. It uses </a:t>
            </a:r>
            <a:r>
              <a:rPr lang="en-IN" b="1" dirty="0" err="1"/>
              <a:t>ethernet</a:t>
            </a:r>
            <a:r>
              <a:rPr lang="en-IN" b="1" dirty="0"/>
              <a:t> encapsulation with MAC address of R2</a:t>
            </a:r>
            <a:r>
              <a:rPr lang="en-IN" b="1" dirty="0" smtClean="0"/>
              <a:t>.</a:t>
            </a:r>
          </a:p>
          <a:p>
            <a:pPr marL="285750" lvl="0" indent="-285750">
              <a:buFont typeface="Arial" panose="020B0604020202020204" pitchFamily="34" charset="0"/>
              <a:buChar char="•"/>
            </a:pPr>
            <a:endParaRPr lang="en-IN" b="1" dirty="0"/>
          </a:p>
          <a:p>
            <a:pPr marL="285750" lvl="0" indent="-285750">
              <a:buFont typeface="Arial" panose="020B0604020202020204" pitchFamily="34" charset="0"/>
              <a:buChar char="•"/>
            </a:pPr>
            <a:endParaRPr lang="en-IN" b="1" dirty="0"/>
          </a:p>
          <a:p>
            <a:pPr marL="285750" lvl="0" indent="-285750">
              <a:buFont typeface="Arial" panose="020B0604020202020204" pitchFamily="34" charset="0"/>
              <a:buChar char="•"/>
            </a:pPr>
            <a:r>
              <a:rPr lang="en-IN" b="1" dirty="0"/>
              <a:t> R2 sends the IP packet received from host 180.15.0.1 to the host 10.0.0.1. The packet is sent in an </a:t>
            </a:r>
            <a:r>
              <a:rPr lang="en-IN" b="1" dirty="0" err="1"/>
              <a:t>ethernet</a:t>
            </a:r>
            <a:r>
              <a:rPr lang="en-IN" b="1" dirty="0"/>
              <a:t> frame with MAC address of the destination host</a:t>
            </a:r>
            <a:r>
              <a:rPr lang="en-IN" b="1" dirty="0" smtClean="0"/>
              <a:t>.</a:t>
            </a:r>
          </a:p>
          <a:p>
            <a:pPr marL="285750" lvl="0" indent="-285750">
              <a:buFont typeface="Arial" panose="020B0604020202020204" pitchFamily="34" charset="0"/>
              <a:buChar char="•"/>
            </a:pPr>
            <a:endParaRPr lang="en-IN" b="1" dirty="0"/>
          </a:p>
          <a:p>
            <a:pPr marL="285750" lvl="0" indent="-285750">
              <a:buFont typeface="Arial" panose="020B0604020202020204" pitchFamily="34" charset="0"/>
              <a:buChar char="•"/>
            </a:pPr>
            <a:endParaRPr lang="en-US" b="1" dirty="0"/>
          </a:p>
          <a:p>
            <a:r>
              <a:rPr lang="en-IN" b="1" dirty="0"/>
              <a:t>The subsequent IP packets from the host 180.15.0.1 to the host 10.0.0.1 do not invoke ARP since the ARP cache contains the required MAC addresses.</a:t>
            </a:r>
            <a:endParaRPr lang="en-US" b="1" dirty="0"/>
          </a:p>
        </p:txBody>
      </p:sp>
    </p:spTree>
    <p:extLst>
      <p:ext uri="{BB962C8B-B14F-4D97-AF65-F5344CB8AC3E}">
        <p14:creationId xmlns:p14="http://schemas.microsoft.com/office/powerpoint/2010/main" val="15295783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41696"/>
            <a:ext cx="8915400" cy="4969526"/>
          </a:xfrm>
        </p:spPr>
        <p:txBody>
          <a:bodyPr/>
          <a:lstStyle/>
          <a:p>
            <a:pPr marL="0" indent="0">
              <a:buNone/>
            </a:pPr>
            <a:r>
              <a:rPr lang="en-IN" b="1" dirty="0"/>
              <a:t>Advantages of Router</a:t>
            </a:r>
            <a:r>
              <a:rPr lang="en-IN" dirty="0"/>
              <a:t>:</a:t>
            </a:r>
            <a:endParaRPr lang="en-US" dirty="0"/>
          </a:p>
          <a:p>
            <a:r>
              <a:rPr lang="en-IN" dirty="0"/>
              <a:t>a) Router can function on LAN &amp; WAN.</a:t>
            </a:r>
            <a:endParaRPr lang="en-US" dirty="0"/>
          </a:p>
          <a:p>
            <a:r>
              <a:rPr lang="en-IN" dirty="0"/>
              <a:t>b) Router can connect different media &amp; architectures.</a:t>
            </a:r>
            <a:endParaRPr lang="en-US" dirty="0"/>
          </a:p>
          <a:p>
            <a:r>
              <a:rPr lang="en-IN" dirty="0"/>
              <a:t>c) Router can determine best path/route for data to </a:t>
            </a:r>
            <a:r>
              <a:rPr lang="en-IN" dirty="0" smtClean="0"/>
              <a:t>reach</a:t>
            </a:r>
            <a:r>
              <a:rPr lang="en-US" dirty="0"/>
              <a:t> </a:t>
            </a:r>
            <a:r>
              <a:rPr lang="en-IN" dirty="0" smtClean="0"/>
              <a:t>the </a:t>
            </a:r>
            <a:r>
              <a:rPr lang="en-IN" dirty="0"/>
              <a:t>destination</a:t>
            </a:r>
            <a:r>
              <a:rPr lang="en-IN" dirty="0" smtClean="0"/>
              <a:t>.</a:t>
            </a:r>
          </a:p>
          <a:p>
            <a:endParaRPr lang="en-IN" dirty="0"/>
          </a:p>
          <a:p>
            <a:endParaRPr lang="en-US" dirty="0"/>
          </a:p>
          <a:p>
            <a:pPr marL="0" indent="0">
              <a:buNone/>
            </a:pPr>
            <a:r>
              <a:rPr lang="en-IN" b="1" dirty="0"/>
              <a:t>Disadvantages of Router</a:t>
            </a:r>
            <a:r>
              <a:rPr lang="en-IN" dirty="0"/>
              <a:t>:</a:t>
            </a:r>
            <a:endParaRPr lang="en-US" dirty="0"/>
          </a:p>
          <a:p>
            <a:r>
              <a:rPr lang="en-IN" dirty="0"/>
              <a:t>a) Router only works with routable protocol.</a:t>
            </a:r>
            <a:endParaRPr lang="en-US" dirty="0"/>
          </a:p>
          <a:p>
            <a:r>
              <a:rPr lang="en-IN" dirty="0"/>
              <a:t>b) Routing updates consume bandwidth.</a:t>
            </a:r>
            <a:endParaRPr lang="en-US" dirty="0"/>
          </a:p>
          <a:p>
            <a:r>
              <a:rPr lang="en-IN" dirty="0"/>
              <a:t>c) Increase latency due to greater degree of packet filtering.</a:t>
            </a:r>
            <a:endParaRPr lang="en-US" dirty="0"/>
          </a:p>
          <a:p>
            <a:endParaRPr lang="en-US" dirty="0"/>
          </a:p>
        </p:txBody>
      </p:sp>
    </p:spTree>
    <p:extLst>
      <p:ext uri="{BB962C8B-B14F-4D97-AF65-F5344CB8AC3E}">
        <p14:creationId xmlns:p14="http://schemas.microsoft.com/office/powerpoint/2010/main" val="28184204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Layer</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35193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86414"/>
            <a:ext cx="10515600" cy="1325563"/>
          </a:xfrm>
        </p:spPr>
        <p:txBody>
          <a:bodyPr>
            <a:normAutofit/>
          </a:bodyPr>
          <a:lstStyle/>
          <a:p>
            <a:r>
              <a:rPr lang="en-US" dirty="0"/>
              <a:t>Transport Layer</a:t>
            </a:r>
            <a:r>
              <a:rPr lang="en-US" dirty="0" smtClean="0"/>
              <a:t>:</a:t>
            </a:r>
            <a:endParaRPr lang="en-US" dirty="0"/>
          </a:p>
        </p:txBody>
      </p:sp>
      <p:sp>
        <p:nvSpPr>
          <p:cNvPr id="3" name="Content Placeholder 2"/>
          <p:cNvSpPr>
            <a:spLocks noGrp="1"/>
          </p:cNvSpPr>
          <p:nvPr>
            <p:ph idx="1"/>
          </p:nvPr>
        </p:nvSpPr>
        <p:spPr>
          <a:xfrm>
            <a:off x="1893176" y="1464860"/>
            <a:ext cx="9284340" cy="4226256"/>
          </a:xfrm>
        </p:spPr>
        <p:txBody>
          <a:bodyPr/>
          <a:lstStyle/>
          <a:p>
            <a:r>
              <a:rPr lang="en-IN" b="1" dirty="0"/>
              <a:t>The transport layer in the TCP/IP suite is located between the application layer and the network layer</a:t>
            </a:r>
            <a:r>
              <a:rPr lang="en-IN" b="1" dirty="0" smtClean="0"/>
              <a:t>.</a:t>
            </a:r>
          </a:p>
          <a:p>
            <a:endParaRPr lang="en-IN" b="1" dirty="0" smtClean="0"/>
          </a:p>
          <a:p>
            <a:r>
              <a:rPr lang="en-IN" b="1" dirty="0" smtClean="0"/>
              <a:t> </a:t>
            </a:r>
            <a:r>
              <a:rPr lang="en-IN" b="1" dirty="0"/>
              <a:t>It provides services to the application layer and receives services from the network layer. </a:t>
            </a:r>
            <a:endParaRPr lang="en-IN" b="1" dirty="0" smtClean="0"/>
          </a:p>
          <a:p>
            <a:endParaRPr lang="en-IN" b="1" dirty="0" smtClean="0"/>
          </a:p>
          <a:p>
            <a:r>
              <a:rPr lang="en-IN" b="1" dirty="0" smtClean="0"/>
              <a:t>The </a:t>
            </a:r>
            <a:r>
              <a:rPr lang="en-IN" b="1" dirty="0"/>
              <a:t>transport layer acts as a liaison between a client program and a server program, a process-to-process connection.</a:t>
            </a:r>
            <a:endParaRPr lang="en-US" b="1" dirty="0"/>
          </a:p>
          <a:p>
            <a:endParaRPr lang="en-US" dirty="0"/>
          </a:p>
        </p:txBody>
      </p:sp>
    </p:spTree>
    <p:extLst>
      <p:ext uri="{BB962C8B-B14F-4D97-AF65-F5344CB8AC3E}">
        <p14:creationId xmlns:p14="http://schemas.microsoft.com/office/powerpoint/2010/main" val="10031773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Control Protocol(TCP), </a:t>
            </a:r>
          </a:p>
        </p:txBody>
      </p:sp>
      <p:sp>
        <p:nvSpPr>
          <p:cNvPr id="3" name="Content Placeholder 2"/>
          <p:cNvSpPr>
            <a:spLocks noGrp="1"/>
          </p:cNvSpPr>
          <p:nvPr>
            <p:ph idx="1"/>
          </p:nvPr>
        </p:nvSpPr>
        <p:spPr>
          <a:xfrm>
            <a:off x="2589212" y="1778758"/>
            <a:ext cx="8915400" cy="3777622"/>
          </a:xfrm>
        </p:spPr>
        <p:txBody>
          <a:bodyPr/>
          <a:lstStyle/>
          <a:p>
            <a:pPr algn="just"/>
            <a:r>
              <a:rPr lang="en-IN" b="1" dirty="0" smtClean="0"/>
              <a:t>TCP </a:t>
            </a:r>
            <a:r>
              <a:rPr lang="en-IN" b="1" dirty="0"/>
              <a:t>is a connection oriented layer-4 protocol and it provides reliable service between computer processes (applications) that reside in two different end systems. </a:t>
            </a:r>
            <a:endParaRPr lang="en-IN" b="1" dirty="0" smtClean="0"/>
          </a:p>
          <a:p>
            <a:pPr algn="just"/>
            <a:endParaRPr lang="en-IN" b="1" dirty="0"/>
          </a:p>
          <a:p>
            <a:pPr algn="just"/>
            <a:r>
              <a:rPr lang="en-IN" b="1" dirty="0" smtClean="0"/>
              <a:t>It </a:t>
            </a:r>
            <a:r>
              <a:rPr lang="en-IN" b="1" dirty="0"/>
              <a:t>uses services of underlying IP layer which provides connectionless and unreliable service. </a:t>
            </a:r>
            <a:endParaRPr lang="en-IN" b="1" dirty="0" smtClean="0"/>
          </a:p>
          <a:p>
            <a:pPr algn="just"/>
            <a:endParaRPr lang="en-IN" b="1" dirty="0"/>
          </a:p>
          <a:p>
            <a:pPr algn="just"/>
            <a:r>
              <a:rPr lang="en-IN" b="1" dirty="0" smtClean="0"/>
              <a:t>TCP</a:t>
            </a:r>
            <a:r>
              <a:rPr lang="en-IN" b="1" dirty="0"/>
              <a:t>, therefore, has inbuilt mechanisms for error control, flow control, and sequenced delivery of the user data octets. </a:t>
            </a:r>
            <a:endParaRPr lang="en-US" b="1" dirty="0"/>
          </a:p>
        </p:txBody>
      </p:sp>
    </p:spTree>
    <p:extLst>
      <p:ext uri="{BB962C8B-B14F-4D97-AF65-F5344CB8AC3E}">
        <p14:creationId xmlns:p14="http://schemas.microsoft.com/office/powerpoint/2010/main" val="5434810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The </a:t>
            </a:r>
            <a:r>
              <a:rPr lang="en-IN" sz="3200" dirty="0"/>
              <a:t>basic operational features </a:t>
            </a:r>
            <a:r>
              <a:rPr lang="en-IN" sz="3200" dirty="0" smtClean="0"/>
              <a:t>:</a:t>
            </a:r>
            <a:r>
              <a:rPr lang="en-US" dirty="0"/>
              <a:t/>
            </a:r>
            <a:br>
              <a:rPr lang="en-US" dirty="0"/>
            </a:br>
            <a:endParaRPr lang="en-US" dirty="0"/>
          </a:p>
        </p:txBody>
      </p:sp>
      <p:sp>
        <p:nvSpPr>
          <p:cNvPr id="3" name="Content Placeholder 2"/>
          <p:cNvSpPr>
            <a:spLocks noGrp="1"/>
          </p:cNvSpPr>
          <p:nvPr>
            <p:ph idx="1"/>
          </p:nvPr>
        </p:nvSpPr>
        <p:spPr>
          <a:xfrm>
            <a:off x="2589212" y="1446663"/>
            <a:ext cx="8915400" cy="4464559"/>
          </a:xfrm>
        </p:spPr>
        <p:txBody>
          <a:bodyPr>
            <a:normAutofit/>
          </a:bodyPr>
          <a:lstStyle/>
          <a:p>
            <a:pPr lvl="0"/>
            <a:r>
              <a:rPr lang="en-IN" dirty="0" smtClean="0"/>
              <a:t>It has three phases of operation connection—establishment, data transfer, and disconnection phase. </a:t>
            </a:r>
          </a:p>
          <a:p>
            <a:pPr lvl="0"/>
            <a:endParaRPr lang="en-US" dirty="0" smtClean="0"/>
          </a:p>
          <a:p>
            <a:pPr lvl="0"/>
            <a:r>
              <a:rPr lang="en-IN" dirty="0" smtClean="0"/>
              <a:t>A </a:t>
            </a:r>
            <a:r>
              <a:rPr lang="en-IN" dirty="0"/>
              <a:t>data unit at TCP layer is called TCP segment, which is equivalent to a frame at layer 2 and packet at layer 3. A TCP segment contains a header and user data octets</a:t>
            </a:r>
            <a:r>
              <a:rPr lang="en-IN" dirty="0" smtClean="0"/>
              <a:t>.</a:t>
            </a:r>
          </a:p>
          <a:p>
            <a:pPr lvl="0"/>
            <a:endParaRPr lang="en-US" dirty="0"/>
          </a:p>
          <a:p>
            <a:pPr lvl="0"/>
            <a:r>
              <a:rPr lang="en-IN" dirty="0"/>
              <a:t>Continuous repeat request with sliding window flow control is used. </a:t>
            </a:r>
            <a:endParaRPr lang="en-IN" dirty="0" smtClean="0"/>
          </a:p>
          <a:p>
            <a:pPr lvl="0"/>
            <a:endParaRPr lang="en-US" dirty="0"/>
          </a:p>
          <a:p>
            <a:pPr lvl="0"/>
            <a:r>
              <a:rPr lang="en-IN" dirty="0"/>
              <a:t>The window contains user data octets, not full TCP segments. Thus flow control is based on volume of user data octets, not on number of TCP segments that can be transmitted. </a:t>
            </a:r>
            <a:endParaRPr lang="en-IN" dirty="0" smtClean="0"/>
          </a:p>
          <a:p>
            <a:endParaRPr lang="en-US" dirty="0"/>
          </a:p>
        </p:txBody>
      </p:sp>
    </p:spTree>
    <p:extLst>
      <p:ext uri="{BB962C8B-B14F-4D97-AF65-F5344CB8AC3E}">
        <p14:creationId xmlns:p14="http://schemas.microsoft.com/office/powerpoint/2010/main" val="20609299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endParaRPr lang="en-US" dirty="0"/>
          </a:p>
          <a:p>
            <a:pPr lvl="0"/>
            <a:r>
              <a:rPr lang="en-IN" dirty="0"/>
              <a:t>Window size is dynamic and is controlled by the receiver at the other end. </a:t>
            </a:r>
          </a:p>
          <a:p>
            <a:pPr lvl="0"/>
            <a:endParaRPr lang="en-US" dirty="0"/>
          </a:p>
          <a:p>
            <a:pPr lvl="0"/>
            <a:r>
              <a:rPr lang="en-IN" dirty="0"/>
              <a:t>All user data octets are acknowledged but acknowledgements may not be individual. It has inbuilt timeout mechanism for retransmission of unacknowledged TCP segments. Acknowledgements are piggybacked on a TCP data segment. </a:t>
            </a:r>
          </a:p>
          <a:p>
            <a:pPr lvl="0"/>
            <a:endParaRPr lang="en-US" dirty="0"/>
          </a:p>
          <a:p>
            <a:pPr lvl="0"/>
            <a:r>
              <a:rPr lang="en-IN" dirty="0"/>
              <a:t>Mode of communication is two-way simultaneous.</a:t>
            </a:r>
            <a:endParaRPr lang="en-US" dirty="0"/>
          </a:p>
        </p:txBody>
      </p:sp>
    </p:spTree>
    <p:extLst>
      <p:ext uri="{BB962C8B-B14F-4D97-AF65-F5344CB8AC3E}">
        <p14:creationId xmlns:p14="http://schemas.microsoft.com/office/powerpoint/2010/main" val="2404242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unctions</a:t>
            </a:r>
            <a:endParaRPr lang="en-US" dirty="0"/>
          </a:p>
        </p:txBody>
      </p:sp>
      <p:sp>
        <p:nvSpPr>
          <p:cNvPr id="4" name="Rectangle 1"/>
          <p:cNvSpPr>
            <a:spLocks noGrp="1" noChangeArrowheads="1"/>
          </p:cNvSpPr>
          <p:nvPr>
            <p:ph idx="1"/>
          </p:nvPr>
        </p:nvSpPr>
        <p:spPr bwMode="auto">
          <a:xfrm>
            <a:off x="2592925" y="1923287"/>
            <a:ext cx="919958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pPr>
            <a:r>
              <a:rPr kumimoji="0" lang="en-US" altLang="en-US" sz="2000" b="1" i="0" u="none" strike="noStrike" cap="none" normalizeH="0" baseline="0" dirty="0" smtClean="0">
                <a:ln>
                  <a:noFill/>
                </a:ln>
                <a:solidFill>
                  <a:schemeClr val="tx1"/>
                </a:solidFill>
                <a:effectLst/>
              </a:rPr>
              <a:t>Addressing</a:t>
            </a:r>
          </a:p>
          <a:p>
            <a:pPr defTabSz="914400" eaLnBrk="0" fontAlgn="base" hangingPunct="0">
              <a:spcBef>
                <a:spcPct val="0"/>
              </a:spcBef>
              <a:spcAft>
                <a:spcPct val="0"/>
              </a:spcAft>
              <a:buClrTx/>
            </a:pPr>
            <a:endParaRPr kumimoji="0" lang="en-US" altLang="en-US" sz="2000" b="1" i="0" u="none" strike="noStrike" cap="none" normalizeH="0" baseline="0" dirty="0" smtClean="0">
              <a:ln>
                <a:noFill/>
              </a:ln>
              <a:solidFill>
                <a:schemeClr val="tx1"/>
              </a:solidFill>
              <a:effectLst/>
            </a:endParaRPr>
          </a:p>
          <a:p>
            <a:pPr defTabSz="914400" eaLnBrk="0" fontAlgn="base" hangingPunct="0">
              <a:spcBef>
                <a:spcPct val="0"/>
              </a:spcBef>
              <a:spcAft>
                <a:spcPct val="0"/>
              </a:spcAft>
              <a:buClrTx/>
            </a:pPr>
            <a:r>
              <a:rPr lang="en-US" altLang="en-US" sz="2000" b="1" dirty="0" smtClean="0">
                <a:solidFill>
                  <a:schemeClr val="tx1"/>
                </a:solidFill>
              </a:rPr>
              <a:t>Data encapsulation and formatting packaging</a:t>
            </a:r>
          </a:p>
          <a:p>
            <a:pPr defTabSz="914400" eaLnBrk="0" fontAlgn="base" hangingPunct="0">
              <a:spcBef>
                <a:spcPct val="0"/>
              </a:spcBef>
              <a:spcAft>
                <a:spcPct val="0"/>
              </a:spcAft>
              <a:buClrTx/>
            </a:pPr>
            <a:endParaRPr lang="en-US" altLang="en-US" sz="2000" b="1" dirty="0" smtClean="0">
              <a:solidFill>
                <a:schemeClr val="tx1"/>
              </a:solidFill>
            </a:endParaRPr>
          </a:p>
          <a:p>
            <a:pPr defTabSz="914400" eaLnBrk="0" fontAlgn="base" hangingPunct="0">
              <a:spcBef>
                <a:spcPct val="0"/>
              </a:spcBef>
              <a:spcAft>
                <a:spcPct val="0"/>
              </a:spcAft>
              <a:buClrTx/>
            </a:pPr>
            <a:r>
              <a:rPr lang="en-US" altLang="en-US" sz="2000" b="1" dirty="0" smtClean="0">
                <a:solidFill>
                  <a:schemeClr val="tx1"/>
                </a:solidFill>
              </a:rPr>
              <a:t>Fragmentation and reassembly</a:t>
            </a:r>
          </a:p>
          <a:p>
            <a:pPr defTabSz="914400" eaLnBrk="0" fontAlgn="base" hangingPunct="0">
              <a:spcBef>
                <a:spcPct val="0"/>
              </a:spcBef>
              <a:spcAft>
                <a:spcPct val="0"/>
              </a:spcAft>
              <a:buClrTx/>
            </a:pPr>
            <a:endParaRPr lang="en-US" altLang="en-US" sz="2000" b="1" dirty="0" smtClean="0">
              <a:solidFill>
                <a:schemeClr val="tx1"/>
              </a:solidFill>
            </a:endParaRPr>
          </a:p>
          <a:p>
            <a:pPr defTabSz="914400" eaLnBrk="0" fontAlgn="base" hangingPunct="0">
              <a:spcBef>
                <a:spcPct val="0"/>
              </a:spcBef>
              <a:spcAft>
                <a:spcPct val="0"/>
              </a:spcAft>
              <a:buClrTx/>
            </a:pPr>
            <a:r>
              <a:rPr kumimoji="0" lang="en-US" altLang="en-US" sz="2000" b="1" i="0" u="none" strike="noStrike" cap="none" normalizeH="0" baseline="0" dirty="0" smtClean="0">
                <a:ln>
                  <a:noFill/>
                </a:ln>
                <a:solidFill>
                  <a:schemeClr val="tx1"/>
                </a:solidFill>
                <a:effectLst/>
              </a:rPr>
              <a:t>Routing</a:t>
            </a:r>
            <a:r>
              <a:rPr kumimoji="0" lang="en-US" altLang="en-US" sz="2000" b="1" i="0" u="none" strike="noStrike" cap="none" normalizeH="0" dirty="0" smtClean="0">
                <a:ln>
                  <a:noFill/>
                </a:ln>
                <a:solidFill>
                  <a:schemeClr val="tx1"/>
                </a:solidFill>
                <a:effectLst/>
              </a:rPr>
              <a:t> and internet  delivery </a:t>
            </a:r>
            <a:r>
              <a:rPr kumimoji="0" lang="en-US" altLang="en-US" sz="1600" b="1" i="0" u="none" strike="noStrike" cap="none" normalizeH="0" baseline="0" dirty="0" smtClean="0">
                <a:ln>
                  <a:noFill/>
                </a:ln>
                <a:solidFill>
                  <a:schemeClr val="tx1"/>
                </a:solidFill>
                <a:effectLst/>
              </a:rPr>
              <a:t/>
            </a:r>
            <a:br>
              <a:rPr kumimoji="0" lang="en-US" altLang="en-US" sz="1600" b="1" i="0" u="none" strike="noStrike" cap="none" normalizeH="0" baseline="0" dirty="0" smtClean="0">
                <a:ln>
                  <a:noFill/>
                </a:ln>
                <a:solidFill>
                  <a:schemeClr val="tx1"/>
                </a:solidFill>
                <a:effectLst/>
              </a:rPr>
            </a:br>
            <a:endParaRPr kumimoji="0" lang="en-US" altLang="en-US" sz="16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8698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04189"/>
          </a:xfrm>
        </p:spPr>
        <p:txBody>
          <a:bodyPr>
            <a:normAutofit fontScale="90000"/>
          </a:bodyPr>
          <a:lstStyle/>
          <a:p>
            <a:r>
              <a:rPr lang="en-IN" b="1" dirty="0" smtClean="0"/>
              <a:t>User </a:t>
            </a:r>
            <a:r>
              <a:rPr lang="en-IN" b="1" dirty="0"/>
              <a:t>Datagram Protocol (UDP)</a:t>
            </a:r>
            <a:endParaRPr lang="en-US" dirty="0"/>
          </a:p>
        </p:txBody>
      </p:sp>
      <p:sp>
        <p:nvSpPr>
          <p:cNvPr id="3" name="Content Placeholder 2"/>
          <p:cNvSpPr>
            <a:spLocks noGrp="1"/>
          </p:cNvSpPr>
          <p:nvPr>
            <p:ph idx="1"/>
          </p:nvPr>
        </p:nvSpPr>
        <p:spPr>
          <a:xfrm>
            <a:off x="2589212" y="1569493"/>
            <a:ext cx="8915400" cy="5117910"/>
          </a:xfrm>
        </p:spPr>
        <p:txBody>
          <a:bodyPr>
            <a:normAutofit fontScale="92500" lnSpcReduction="20000"/>
          </a:bodyPr>
          <a:lstStyle/>
          <a:p>
            <a:pPr marL="0" indent="0" algn="just">
              <a:buNone/>
            </a:pPr>
            <a:r>
              <a:rPr lang="en-IN" b="1" dirty="0" smtClean="0"/>
              <a:t>UDP </a:t>
            </a:r>
            <a:r>
              <a:rPr lang="en-IN" b="1" dirty="0"/>
              <a:t>is a connectionless transport protocol that operates on IP </a:t>
            </a:r>
            <a:r>
              <a:rPr lang="en-IN" b="1" dirty="0" smtClean="0"/>
              <a:t>layer. </a:t>
            </a:r>
            <a:r>
              <a:rPr lang="en-IN" b="1" dirty="0"/>
              <a:t>It is specified in RFC 768. </a:t>
            </a:r>
            <a:endParaRPr lang="en-IN" b="1" dirty="0" smtClean="0"/>
          </a:p>
          <a:p>
            <a:pPr marL="0" indent="0" algn="just">
              <a:buNone/>
            </a:pPr>
            <a:r>
              <a:rPr lang="en-IN" b="1" dirty="0" smtClean="0"/>
              <a:t>Its </a:t>
            </a:r>
            <a:r>
              <a:rPr lang="en-IN" b="1" dirty="0"/>
              <a:t>main features are</a:t>
            </a:r>
            <a:r>
              <a:rPr lang="en-IN" b="1" dirty="0" smtClean="0"/>
              <a:t>:</a:t>
            </a:r>
          </a:p>
          <a:p>
            <a:pPr marL="0" indent="0" algn="just">
              <a:buNone/>
            </a:pPr>
            <a:endParaRPr lang="en-US" b="1" dirty="0"/>
          </a:p>
          <a:p>
            <a:pPr lvl="0" algn="just"/>
            <a:r>
              <a:rPr lang="en-IN" b="1" dirty="0"/>
              <a:t>UDP provides connectionless service to the application layer. Being connectionless, its service is unreliable. </a:t>
            </a:r>
            <a:endParaRPr lang="en-IN" b="1" dirty="0" smtClean="0"/>
          </a:p>
          <a:p>
            <a:pPr lvl="0" algn="just"/>
            <a:endParaRPr lang="en-US" b="1" dirty="0"/>
          </a:p>
          <a:p>
            <a:pPr lvl="0" algn="just"/>
            <a:r>
              <a:rPr lang="en-IN" b="1" dirty="0"/>
              <a:t>Each UDP datagram is transported from source to the destination independent of others. The delivery of user data may not be sequenced. </a:t>
            </a:r>
            <a:endParaRPr lang="en-IN" b="1" dirty="0" smtClean="0"/>
          </a:p>
          <a:p>
            <a:pPr lvl="0" algn="just"/>
            <a:endParaRPr lang="en-US" b="1" dirty="0"/>
          </a:p>
          <a:p>
            <a:pPr lvl="0" algn="just"/>
            <a:r>
              <a:rPr lang="en-IN" b="1" dirty="0"/>
              <a:t>There is no flow control or acknowledgement mechanism</a:t>
            </a:r>
            <a:r>
              <a:rPr lang="en-IN" b="1" dirty="0" smtClean="0"/>
              <a:t>.</a:t>
            </a:r>
          </a:p>
          <a:p>
            <a:pPr lvl="0" algn="just"/>
            <a:endParaRPr lang="en-US" b="1" dirty="0"/>
          </a:p>
          <a:p>
            <a:pPr lvl="0" algn="just"/>
            <a:r>
              <a:rPr lang="en-IN" b="1" dirty="0"/>
              <a:t>There is optional checksum field in UDP datagram. It provides end-to-end error detection capability in the user data. </a:t>
            </a:r>
            <a:endParaRPr lang="en-IN" b="1" dirty="0" smtClean="0"/>
          </a:p>
          <a:p>
            <a:pPr lvl="0" algn="just"/>
            <a:endParaRPr lang="en-US" b="1" dirty="0"/>
          </a:p>
          <a:p>
            <a:pPr lvl="0" algn="just"/>
            <a:r>
              <a:rPr lang="en-IN" b="1" dirty="0"/>
              <a:t>It is less complex than TCP and easy to implement.</a:t>
            </a:r>
            <a:endParaRPr lang="en-US" b="1" dirty="0"/>
          </a:p>
          <a:p>
            <a:endParaRPr lang="en-US" dirty="0"/>
          </a:p>
        </p:txBody>
      </p:sp>
    </p:spTree>
    <p:extLst>
      <p:ext uri="{BB962C8B-B14F-4D97-AF65-F5344CB8AC3E}">
        <p14:creationId xmlns:p14="http://schemas.microsoft.com/office/powerpoint/2010/main" val="24669675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7325" y="1746914"/>
            <a:ext cx="8915400" cy="4710219"/>
          </a:xfrm>
        </p:spPr>
        <p:txBody>
          <a:bodyPr/>
          <a:lstStyle/>
          <a:p>
            <a:pPr marL="0" indent="0">
              <a:buNone/>
            </a:pPr>
            <a:r>
              <a:rPr lang="en-IN" b="1" dirty="0"/>
              <a:t>UDP is used where the overhead of a connection-oriented service is undesirable. Examples of such applications are given below</a:t>
            </a:r>
            <a:r>
              <a:rPr lang="en-IN" b="1" dirty="0" smtClean="0"/>
              <a:t>:</a:t>
            </a:r>
          </a:p>
          <a:p>
            <a:pPr marL="0" indent="0">
              <a:buNone/>
            </a:pPr>
            <a:endParaRPr lang="en-US" b="1" dirty="0"/>
          </a:p>
          <a:p>
            <a:pPr lvl="0"/>
            <a:r>
              <a:rPr lang="en-IN" b="1" dirty="0"/>
              <a:t>Periodic collection of data from sensors, transmission of alarms from security devices</a:t>
            </a:r>
            <a:r>
              <a:rPr lang="en-IN" b="1" dirty="0" smtClean="0"/>
              <a:t>.</a:t>
            </a:r>
          </a:p>
          <a:p>
            <a:pPr lvl="0"/>
            <a:endParaRPr lang="en-US" b="1" dirty="0"/>
          </a:p>
          <a:p>
            <a:pPr lvl="0"/>
            <a:r>
              <a:rPr lang="en-IN" b="1" dirty="0"/>
              <a:t>Outward transmission of short broadcast messages</a:t>
            </a:r>
            <a:r>
              <a:rPr lang="en-IN" b="1" dirty="0" smtClean="0"/>
              <a:t>.</a:t>
            </a:r>
          </a:p>
          <a:p>
            <a:pPr lvl="0"/>
            <a:endParaRPr lang="en-US" b="1" dirty="0"/>
          </a:p>
          <a:p>
            <a:r>
              <a:rPr lang="en-IN" b="1" dirty="0"/>
              <a:t>UDP is also used where retransmission of lost segments makes no sense. For example, UDP is used for transmission of digital voice over IP. Retransmission of a lost voice packet does not make sense.</a:t>
            </a:r>
            <a:endParaRPr lang="en-US" b="1" dirty="0"/>
          </a:p>
          <a:p>
            <a:endParaRPr lang="en-US" dirty="0"/>
          </a:p>
        </p:txBody>
      </p:sp>
      <p:sp>
        <p:nvSpPr>
          <p:cNvPr id="4" name="TextBox 3"/>
          <p:cNvSpPr txBox="1"/>
          <p:nvPr/>
        </p:nvSpPr>
        <p:spPr>
          <a:xfrm>
            <a:off x="1992573" y="559558"/>
            <a:ext cx="3054041" cy="523220"/>
          </a:xfrm>
          <a:prstGeom prst="rect">
            <a:avLst/>
          </a:prstGeom>
          <a:noFill/>
        </p:spPr>
        <p:txBody>
          <a:bodyPr wrap="none" rtlCol="0">
            <a:spAutoFit/>
          </a:bodyPr>
          <a:lstStyle/>
          <a:p>
            <a:r>
              <a:rPr lang="en-US" sz="2800" b="1" dirty="0" smtClean="0"/>
              <a:t>When it is used ?</a:t>
            </a:r>
            <a:endParaRPr lang="en-US" sz="2800" b="1" dirty="0"/>
          </a:p>
        </p:txBody>
      </p:sp>
    </p:spTree>
    <p:extLst>
      <p:ext uri="{BB962C8B-B14F-4D97-AF65-F5344CB8AC3E}">
        <p14:creationId xmlns:p14="http://schemas.microsoft.com/office/powerpoint/2010/main" val="3614497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Format of UDP Datagram</a:t>
            </a:r>
            <a:r>
              <a:rPr lang="en-IN" dirty="0"/>
              <a:t> </a:t>
            </a:r>
            <a:r>
              <a:rPr lang="en-US" dirty="0"/>
              <a:t/>
            </a:r>
            <a:br>
              <a:rPr lang="en-US" dirty="0"/>
            </a:br>
            <a:endParaRPr lang="en-US" dirty="0"/>
          </a:p>
        </p:txBody>
      </p:sp>
      <p:sp>
        <p:nvSpPr>
          <p:cNvPr id="3" name="Content Placeholder 2"/>
          <p:cNvSpPr>
            <a:spLocks noGrp="1"/>
          </p:cNvSpPr>
          <p:nvPr>
            <p:ph idx="1"/>
          </p:nvPr>
        </p:nvSpPr>
        <p:spPr>
          <a:xfrm>
            <a:off x="2592925" y="1505803"/>
            <a:ext cx="8915400" cy="3777622"/>
          </a:xfrm>
        </p:spPr>
        <p:txBody>
          <a:bodyPr/>
          <a:lstStyle/>
          <a:p>
            <a:pPr lvl="0"/>
            <a:r>
              <a:rPr lang="en-IN" b="1" dirty="0"/>
              <a:t>Source port number (2 octets)</a:t>
            </a:r>
            <a:r>
              <a:rPr lang="en-IN" dirty="0"/>
              <a:t>: Port number of the source process. </a:t>
            </a:r>
            <a:endParaRPr lang="en-US" dirty="0"/>
          </a:p>
          <a:p>
            <a:pPr lvl="0"/>
            <a:r>
              <a:rPr lang="en-IN" b="1" dirty="0"/>
              <a:t>Destination port number (2 octets)</a:t>
            </a:r>
            <a:r>
              <a:rPr lang="en-IN" dirty="0"/>
              <a:t>: Port number of the destination process. </a:t>
            </a:r>
            <a:endParaRPr lang="en-US" dirty="0"/>
          </a:p>
          <a:p>
            <a:pPr lvl="0"/>
            <a:r>
              <a:rPr lang="en-IN" b="1" dirty="0"/>
              <a:t>UDP length (2 octets)</a:t>
            </a:r>
            <a:r>
              <a:rPr lang="en-IN" dirty="0"/>
              <a:t>: This field indicates length of UDP datagram (header plus data) in octets. </a:t>
            </a:r>
            <a:endParaRPr lang="en-US" dirty="0"/>
          </a:p>
          <a:p>
            <a:pPr lvl="0"/>
            <a:r>
              <a:rPr lang="en-IN" b="1" dirty="0"/>
              <a:t>UDP checksum (2 octets)</a:t>
            </a:r>
            <a:r>
              <a:rPr lang="en-IN" dirty="0"/>
              <a:t>: This field contains 1’s complement of the sum of all the 1’s complements of 16-bit words in the UDP segment including user data field and pseudo IP header. If the computed value UDP checksum comes to all zeroes, all checksum bits are set to 1. UDP checksum is optional. If it is not used, it is set to all zeroes.</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903259" y="4544908"/>
            <a:ext cx="5295332" cy="1910483"/>
          </a:xfrm>
          <a:prstGeom prst="rect">
            <a:avLst/>
          </a:prstGeom>
          <a:noFill/>
          <a:ln>
            <a:noFill/>
          </a:ln>
        </p:spPr>
      </p:pic>
    </p:spTree>
    <p:extLst>
      <p:ext uri="{BB962C8B-B14F-4D97-AF65-F5344CB8AC3E}">
        <p14:creationId xmlns:p14="http://schemas.microsoft.com/office/powerpoint/2010/main" val="3441880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Ports </a:t>
            </a:r>
            <a:endParaRPr lang="en-US" dirty="0"/>
          </a:p>
        </p:txBody>
      </p:sp>
      <p:sp>
        <p:nvSpPr>
          <p:cNvPr id="3" name="Content Placeholder 2"/>
          <p:cNvSpPr>
            <a:spLocks noGrp="1"/>
          </p:cNvSpPr>
          <p:nvPr>
            <p:ph idx="1"/>
          </p:nvPr>
        </p:nvSpPr>
        <p:spPr>
          <a:xfrm>
            <a:off x="2589212" y="1610436"/>
            <a:ext cx="8915400" cy="4300786"/>
          </a:xfrm>
        </p:spPr>
        <p:txBody>
          <a:bodyPr/>
          <a:lstStyle/>
          <a:p>
            <a:pPr algn="just"/>
            <a:r>
              <a:rPr lang="en-IN" b="1" dirty="0"/>
              <a:t>TCP provides service to the higher layer through a port.</a:t>
            </a:r>
            <a:endParaRPr lang="en-IN" b="1" dirty="0" smtClean="0"/>
          </a:p>
          <a:p>
            <a:pPr algn="just"/>
            <a:r>
              <a:rPr lang="en-IN" b="1" dirty="0" smtClean="0"/>
              <a:t>A </a:t>
            </a:r>
            <a:r>
              <a:rPr lang="en-IN" b="1" dirty="0"/>
              <a:t>port is similar to Service Access Point (SAP) in OSI. Each communicating computer process is assigned a port </a:t>
            </a:r>
            <a:r>
              <a:rPr lang="en-IN" b="1" dirty="0" smtClean="0"/>
              <a:t>number.</a:t>
            </a:r>
          </a:p>
          <a:p>
            <a:pPr algn="just"/>
            <a:r>
              <a:rPr lang="en-IN" b="1" dirty="0" smtClean="0"/>
              <a:t>By </a:t>
            </a:r>
            <a:r>
              <a:rPr lang="en-IN" b="1" dirty="0"/>
              <a:t>using different port numbers, a TCP layer can simultaneously serve multiple processes, e.g. e-mail, FTP, etc. as shown in Figure 20.3</a:t>
            </a:r>
            <a:r>
              <a:rPr lang="en-IN" b="1" dirty="0" smtClean="0"/>
              <a:t>.</a:t>
            </a:r>
          </a:p>
          <a:p>
            <a:pPr algn="just"/>
            <a:r>
              <a:rPr lang="en-IN" b="1" dirty="0" smtClean="0"/>
              <a:t> </a:t>
            </a:r>
            <a:r>
              <a:rPr lang="en-IN" b="1" dirty="0"/>
              <a:t>Port number range 0–1023 is reserved for common applications. </a:t>
            </a:r>
            <a:endParaRPr lang="en-IN" b="1" dirty="0" smtClean="0"/>
          </a:p>
          <a:p>
            <a:pPr algn="just"/>
            <a:r>
              <a:rPr lang="en-IN" b="1" dirty="0" smtClean="0"/>
              <a:t>These </a:t>
            </a:r>
            <a:r>
              <a:rPr lang="en-IN" b="1" dirty="0"/>
              <a:t>are assigned by IANA (Internet Assigned Numbers Authority). Some well-known ports are listed below:</a:t>
            </a:r>
            <a:endParaRPr lang="en-US" b="1"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357349" y="4844955"/>
            <a:ext cx="7342496" cy="1446663"/>
          </a:xfrm>
          <a:prstGeom prst="rect">
            <a:avLst/>
          </a:prstGeom>
          <a:noFill/>
          <a:ln>
            <a:noFill/>
          </a:ln>
        </p:spPr>
      </p:pic>
    </p:spTree>
    <p:extLst>
      <p:ext uri="{BB962C8B-B14F-4D97-AF65-F5344CB8AC3E}">
        <p14:creationId xmlns:p14="http://schemas.microsoft.com/office/powerpoint/2010/main" val="20542838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Sockets</a:t>
            </a:r>
          </a:p>
        </p:txBody>
      </p:sp>
      <p:sp>
        <p:nvSpPr>
          <p:cNvPr id="3" name="Content Placeholder 2"/>
          <p:cNvSpPr>
            <a:spLocks noGrp="1"/>
          </p:cNvSpPr>
          <p:nvPr>
            <p:ph idx="1"/>
          </p:nvPr>
        </p:nvSpPr>
        <p:spPr>
          <a:xfrm>
            <a:off x="2592925" y="1724166"/>
            <a:ext cx="8915400" cy="4553803"/>
          </a:xfrm>
        </p:spPr>
        <p:txBody>
          <a:bodyPr>
            <a:normAutofit/>
          </a:bodyPr>
          <a:lstStyle/>
          <a:p>
            <a:r>
              <a:rPr lang="en-US" b="1" dirty="0"/>
              <a:t>A </a:t>
            </a:r>
            <a:r>
              <a:rPr lang="en-US" b="1" i="1" dirty="0"/>
              <a:t>socket</a:t>
            </a:r>
            <a:r>
              <a:rPr lang="en-US" b="1" dirty="0"/>
              <a:t> is one endpoint of a two-way communication link between two programs running on the network. A socket is bound to a port number so that the TCP layer can identify the application that data is destined to be sent to</a:t>
            </a:r>
            <a:r>
              <a:rPr lang="en-US" b="1" dirty="0" smtClean="0"/>
              <a:t>.</a:t>
            </a:r>
          </a:p>
          <a:p>
            <a:endParaRPr lang="en-IN" b="1" dirty="0" smtClean="0"/>
          </a:p>
          <a:p>
            <a:r>
              <a:rPr lang="en-IN" b="1" dirty="0" smtClean="0"/>
              <a:t>The </a:t>
            </a:r>
            <a:r>
              <a:rPr lang="en-IN" b="1" dirty="0"/>
              <a:t>combination of IP address and port is called a socket. </a:t>
            </a:r>
            <a:endParaRPr lang="en-IN" b="1" dirty="0" smtClean="0"/>
          </a:p>
          <a:p>
            <a:endParaRPr lang="en-IN" b="1" dirty="0" smtClean="0"/>
          </a:p>
          <a:p>
            <a:r>
              <a:rPr lang="en-IN" b="1" dirty="0" smtClean="0"/>
              <a:t>Each </a:t>
            </a:r>
            <a:r>
              <a:rPr lang="en-IN" b="1" dirty="0"/>
              <a:t>socket pair uniquely identifies a connection. </a:t>
            </a:r>
            <a:endParaRPr lang="en-IN" b="1" dirty="0" smtClean="0"/>
          </a:p>
          <a:p>
            <a:endParaRPr lang="en-IN" b="1" dirty="0" smtClean="0"/>
          </a:p>
          <a:p>
            <a:r>
              <a:rPr lang="en-IN" b="1" dirty="0" smtClean="0"/>
              <a:t>The </a:t>
            </a:r>
            <a:r>
              <a:rPr lang="en-IN" b="1" dirty="0"/>
              <a:t>connection between processes P1 and P4 in end systems A and B respectively can be written as &lt;socket (33, 10.0.0.1), socket (67, 10.0.0.3)&gt;.</a:t>
            </a:r>
            <a:endParaRPr lang="en-US" b="1" dirty="0"/>
          </a:p>
          <a:p>
            <a:endParaRPr lang="en-US" dirty="0"/>
          </a:p>
        </p:txBody>
      </p:sp>
    </p:spTree>
    <p:extLst>
      <p:ext uri="{BB962C8B-B14F-4D97-AF65-F5344CB8AC3E}">
        <p14:creationId xmlns:p14="http://schemas.microsoft.com/office/powerpoint/2010/main" val="26583343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684" y="959783"/>
            <a:ext cx="8372884" cy="4335549"/>
          </a:xfrm>
          <a:prstGeom prst="rect">
            <a:avLst/>
          </a:prstGeom>
        </p:spPr>
      </p:pic>
    </p:spTree>
    <p:extLst>
      <p:ext uri="{BB962C8B-B14F-4D97-AF65-F5344CB8AC3E}">
        <p14:creationId xmlns:p14="http://schemas.microsoft.com/office/powerpoint/2010/main" val="13120750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088107" y="832514"/>
            <a:ext cx="8830102" cy="3959102"/>
          </a:xfrm>
          <a:prstGeom prst="rect">
            <a:avLst/>
          </a:prstGeom>
          <a:noFill/>
          <a:ln>
            <a:noFill/>
          </a:ln>
        </p:spPr>
      </p:pic>
      <p:sp>
        <p:nvSpPr>
          <p:cNvPr id="3" name="Rectangle 2"/>
          <p:cNvSpPr/>
          <p:nvPr/>
        </p:nvSpPr>
        <p:spPr>
          <a:xfrm>
            <a:off x="5223292" y="5537158"/>
            <a:ext cx="2728055"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TCP ports and connections.</a:t>
            </a:r>
            <a:endParaRPr lang="en-US" dirty="0"/>
          </a:p>
        </p:txBody>
      </p:sp>
    </p:spTree>
    <p:extLst>
      <p:ext uri="{BB962C8B-B14F-4D97-AF65-F5344CB8AC3E}">
        <p14:creationId xmlns:p14="http://schemas.microsoft.com/office/powerpoint/2010/main" val="26781902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48359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Layer:</a:t>
            </a:r>
            <a:endParaRPr lang="en-US" dirty="0"/>
          </a:p>
        </p:txBody>
      </p:sp>
      <p:sp>
        <p:nvSpPr>
          <p:cNvPr id="3" name="Content Placeholder 2"/>
          <p:cNvSpPr>
            <a:spLocks noGrp="1"/>
          </p:cNvSpPr>
          <p:nvPr>
            <p:ph idx="1"/>
          </p:nvPr>
        </p:nvSpPr>
        <p:spPr>
          <a:xfrm>
            <a:off x="1647517" y="1410269"/>
            <a:ext cx="4166430" cy="3777622"/>
          </a:xfrm>
        </p:spPr>
        <p:txBody>
          <a:bodyPr/>
          <a:lstStyle/>
          <a:p>
            <a:pPr algn="just"/>
            <a:r>
              <a:rPr lang="en-IN" dirty="0"/>
              <a:t>The application layer provides services to the user. </a:t>
            </a:r>
            <a:endParaRPr lang="en-IN" dirty="0" smtClean="0"/>
          </a:p>
          <a:p>
            <a:pPr algn="just"/>
            <a:endParaRPr lang="en-IN" dirty="0"/>
          </a:p>
          <a:p>
            <a:pPr algn="just"/>
            <a:r>
              <a:rPr lang="en-IN" dirty="0" smtClean="0"/>
              <a:t>Communication </a:t>
            </a:r>
            <a:r>
              <a:rPr lang="en-IN" dirty="0"/>
              <a:t>is provided using a logical connection, which means that the two application layers assume that there is an imaginary direct connection through which they can send and receive messages.</a:t>
            </a:r>
            <a:endParaRPr lang="en-US" dirty="0"/>
          </a:p>
          <a:p>
            <a:endParaRPr lang="en-US" dirty="0"/>
          </a:p>
        </p:txBody>
      </p:sp>
      <p:pic>
        <p:nvPicPr>
          <p:cNvPr id="1028" name="Picture 4" descr="TCP/IP Application Layer Overview | Ccna, Computer network, Networ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772" y="1519078"/>
            <a:ext cx="5860795" cy="405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3671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660" y="3747532"/>
            <a:ext cx="5495438" cy="311046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122" y="197193"/>
            <a:ext cx="6199071" cy="3434018"/>
          </a:xfrm>
          <a:prstGeom prst="rect">
            <a:avLst/>
          </a:prstGeom>
        </p:spPr>
      </p:pic>
      <p:sp>
        <p:nvSpPr>
          <p:cNvPr id="4" name="Rectangle 3"/>
          <p:cNvSpPr/>
          <p:nvPr/>
        </p:nvSpPr>
        <p:spPr>
          <a:xfrm>
            <a:off x="9034959" y="1729536"/>
            <a:ext cx="2993127" cy="369332"/>
          </a:xfrm>
          <a:prstGeom prst="rect">
            <a:avLst/>
          </a:prstGeom>
        </p:spPr>
        <p:txBody>
          <a:bodyPr wrap="none">
            <a:spAutoFit/>
          </a:bodyPr>
          <a:lstStyle/>
          <a:p>
            <a:r>
              <a:rPr lang="en-US" smtClean="0">
                <a:latin typeface="Cisco-Regular"/>
              </a:rPr>
              <a:t>OSI Encapsulation Process</a:t>
            </a:r>
            <a:endParaRPr lang="en-US" dirty="0"/>
          </a:p>
        </p:txBody>
      </p:sp>
      <p:sp>
        <p:nvSpPr>
          <p:cNvPr id="5" name="Rectangle 4"/>
          <p:cNvSpPr/>
          <p:nvPr/>
        </p:nvSpPr>
        <p:spPr>
          <a:xfrm>
            <a:off x="2841863" y="5118100"/>
            <a:ext cx="2523127" cy="369332"/>
          </a:xfrm>
          <a:prstGeom prst="rect">
            <a:avLst/>
          </a:prstGeom>
        </p:spPr>
        <p:txBody>
          <a:bodyPr wrap="none">
            <a:spAutoFit/>
          </a:bodyPr>
          <a:lstStyle/>
          <a:p>
            <a:r>
              <a:rPr lang="en-US" dirty="0">
                <a:latin typeface="Cisco-Regular"/>
              </a:rPr>
              <a:t>OSI and TCP/IP Model</a:t>
            </a:r>
            <a:endParaRPr lang="en-US" dirty="0"/>
          </a:p>
        </p:txBody>
      </p:sp>
    </p:spTree>
    <p:extLst>
      <p:ext uri="{BB962C8B-B14F-4D97-AF65-F5344CB8AC3E}">
        <p14:creationId xmlns:p14="http://schemas.microsoft.com/office/powerpoint/2010/main" val="859775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790</TotalTime>
  <Words>10320</Words>
  <Application>Microsoft Office PowerPoint</Application>
  <PresentationFormat>Widescreen</PresentationFormat>
  <Paragraphs>754</Paragraphs>
  <Slides>130</Slides>
  <Notes>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130</vt:i4>
      </vt:variant>
    </vt:vector>
  </HeadingPairs>
  <TitlesOfParts>
    <vt:vector size="146" baseType="lpstr">
      <vt:lpstr>Arial</vt:lpstr>
      <vt:lpstr>Baby Kruffy</vt:lpstr>
      <vt:lpstr>Calibri</vt:lpstr>
      <vt:lpstr>Cambria Math</vt:lpstr>
      <vt:lpstr>Century Gothic</vt:lpstr>
      <vt:lpstr>Cisco-Regular</vt:lpstr>
      <vt:lpstr>Droid Sans Fallback</vt:lpstr>
      <vt:lpstr>Roboto</vt:lpstr>
      <vt:lpstr>Segoe UI Symbol</vt:lpstr>
      <vt:lpstr>Symbol</vt:lpstr>
      <vt:lpstr>Times New Roman</vt:lpstr>
      <vt:lpstr>Times-BoldItalic</vt:lpstr>
      <vt:lpstr>Times-Roman</vt:lpstr>
      <vt:lpstr>Wingdings</vt:lpstr>
      <vt:lpstr>Wingdings 3</vt:lpstr>
      <vt:lpstr>Wisp</vt:lpstr>
      <vt:lpstr>COMPUTER NETWORKS  Module  3  Basics of Network, Transport and Application Layers</vt:lpstr>
      <vt:lpstr>Network Layer</vt:lpstr>
      <vt:lpstr>Network Layer:</vt:lpstr>
      <vt:lpstr>Network Layer (Cont..)</vt:lpstr>
      <vt:lpstr>PowerPoint Presentation</vt:lpstr>
      <vt:lpstr>Internet Protocol (IP )</vt:lpstr>
      <vt:lpstr>IP standards</vt:lpstr>
      <vt:lpstr>IP versions</vt:lpstr>
      <vt:lpstr>Functions</vt:lpstr>
      <vt:lpstr> IPv4</vt:lpstr>
      <vt:lpstr>IPv4 addressing</vt:lpstr>
      <vt:lpstr>Address Space </vt:lpstr>
      <vt:lpstr>PowerPoint Presentation</vt:lpstr>
      <vt:lpstr>Hierarchy in Addressing:</vt:lpstr>
      <vt:lpstr>IPv4 address types</vt:lpstr>
      <vt:lpstr> IPv4 address Classes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Subnet Mask</vt:lpstr>
      <vt:lpstr>Designing Subnets:</vt:lpstr>
      <vt:lpstr>PowerPoint Presentation</vt:lpstr>
      <vt:lpstr>Default Gateway</vt:lpstr>
      <vt:lpstr>Public &amp; Private IP Address</vt:lpstr>
      <vt:lpstr>PowerPoint Presentation</vt:lpstr>
      <vt:lpstr>PowerPoint Presentation</vt:lpstr>
      <vt:lpstr>Methods of assigning IP address</vt:lpstr>
      <vt:lpstr>IPv6 address</vt:lpstr>
      <vt:lpstr>IPv6 address(Cont…)</vt:lpstr>
      <vt:lpstr>PowerPoint Presentation</vt:lpstr>
      <vt:lpstr>PowerPoint Presentation</vt:lpstr>
      <vt:lpstr>IPv6 Address types</vt:lpstr>
      <vt:lpstr>IPv6 Assignment</vt:lpstr>
      <vt:lpstr>Data encapsulation</vt:lpstr>
      <vt:lpstr>IPV4 Datagram Format  </vt:lpstr>
      <vt:lpstr>PowerPoint Presentation</vt:lpstr>
      <vt:lpstr>PowerPoint Presentation</vt:lpstr>
      <vt:lpstr>PowerPoint Presentation</vt:lpstr>
      <vt:lpstr>The IPv6 Datagram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Internet Control Message Protocol (ICMP )</vt:lpstr>
      <vt:lpstr>PowerPoint Presentation</vt:lpstr>
      <vt:lpstr> ICMPv4</vt:lpstr>
      <vt:lpstr>ICMPv4 MESSAGES  </vt:lpstr>
      <vt:lpstr>PowerPoint Presentation</vt:lpstr>
      <vt:lpstr>Error Reporting Messages  </vt:lpstr>
      <vt:lpstr>PowerPoint Presentation</vt:lpstr>
      <vt:lpstr>PowerPoint Presentation</vt:lpstr>
      <vt:lpstr>PowerPoint Presentation</vt:lpstr>
      <vt:lpstr>PowerPoint Presentation</vt:lpstr>
      <vt:lpstr>PowerPoint Presentation</vt:lpstr>
      <vt:lpstr>Debugging Tools </vt:lpstr>
      <vt:lpstr>Ping</vt:lpstr>
      <vt:lpstr>Traceroute  </vt:lpstr>
      <vt:lpstr>PowerPoint Presentation</vt:lpstr>
      <vt:lpstr>ICMPv6</vt:lpstr>
      <vt:lpstr>ICMPv6 messages</vt:lpstr>
      <vt:lpstr>Error-Reporting Messages  </vt:lpstr>
      <vt:lpstr>Informational Messages  </vt:lpstr>
      <vt:lpstr>Neighbour-Discovery Messages  </vt:lpstr>
      <vt:lpstr>Group Membership Messages  </vt:lpstr>
      <vt:lpstr>Internet Group Management Protocol (IGMP ) </vt:lpstr>
      <vt:lpstr>IGMP Messages  </vt:lpstr>
      <vt:lpstr>Query Message  </vt:lpstr>
      <vt:lpstr>Report Message </vt:lpstr>
      <vt:lpstr>PowerPoint Presentation</vt:lpstr>
      <vt:lpstr>Introduction to Routing and Switching concepts</vt:lpstr>
      <vt:lpstr>Router </vt:lpstr>
      <vt:lpstr>Working of a router</vt:lpstr>
      <vt:lpstr>Procedure of packets getting scan in router to enter a network (Complete Picture of IP Packet Delivery) </vt:lpstr>
      <vt:lpstr>PowerPoint Presentation</vt:lpstr>
      <vt:lpstr>PowerPoint Presentation</vt:lpstr>
      <vt:lpstr>PowerPoint Presentation</vt:lpstr>
      <vt:lpstr>Transport Layer</vt:lpstr>
      <vt:lpstr>Transport Layer:</vt:lpstr>
      <vt:lpstr>Transmission Control Protocol(TCP), </vt:lpstr>
      <vt:lpstr>The basic operational features : </vt:lpstr>
      <vt:lpstr>PowerPoint Presentation</vt:lpstr>
      <vt:lpstr>User Datagram Protocol (UDP)</vt:lpstr>
      <vt:lpstr>PowerPoint Presentation</vt:lpstr>
      <vt:lpstr>Format of UDP Datagram  </vt:lpstr>
      <vt:lpstr>Overview of Ports </vt:lpstr>
      <vt:lpstr>Sockets</vt:lpstr>
      <vt:lpstr>PowerPoint Presentation</vt:lpstr>
      <vt:lpstr>PowerPoint Presentation</vt:lpstr>
      <vt:lpstr>Application Layer</vt:lpstr>
      <vt:lpstr>Application Layer:</vt:lpstr>
      <vt:lpstr>PowerPoint Presentation</vt:lpstr>
      <vt:lpstr>Dynamic Host Configuration Protocol (DHCP)</vt:lpstr>
      <vt:lpstr>PowerPoint Presentation</vt:lpstr>
      <vt:lpstr>PowerPoint Presentation</vt:lpstr>
      <vt:lpstr>PowerPoint Presentation</vt:lpstr>
      <vt:lpstr>Domain Name System(DNS)</vt:lpstr>
      <vt:lpstr>PowerPoint Presentation</vt:lpstr>
      <vt:lpstr>PowerPoint Presentation</vt:lpstr>
      <vt:lpstr>PowerPoint Presentation</vt:lpstr>
      <vt:lpstr>PowerPoint Presentation</vt:lpstr>
      <vt:lpstr>PowerPoint Presentation</vt:lpstr>
      <vt:lpstr>Hypertext Transfer Protocol HTTP/HTTPS</vt:lpstr>
      <vt:lpstr>PowerPoint Presentation</vt:lpstr>
      <vt:lpstr>PowerPoint Presentation</vt:lpstr>
      <vt:lpstr>File Transfer Protocol (FTP)</vt:lpstr>
      <vt:lpstr>PowerPoint Presentation</vt:lpstr>
      <vt:lpstr>PowerPoint Presentation</vt:lpstr>
      <vt:lpstr>Trivial File Transfer Protocol (TFTP)</vt:lpstr>
      <vt:lpstr>PowerPoint Presentation</vt:lpstr>
      <vt:lpstr>Secure File Transfer Protocol (SFTP)</vt:lpstr>
      <vt:lpstr>PowerPoint Presentation</vt:lpstr>
      <vt:lpstr>Telnet</vt:lpstr>
      <vt:lpstr>PowerPoint Presentation</vt:lpstr>
      <vt:lpstr>PowerPoint Presentation</vt:lpstr>
      <vt:lpstr>Email</vt:lpstr>
      <vt:lpstr>PowerPoint Presentation</vt:lpstr>
      <vt:lpstr>PowerPoint Presentation</vt:lpstr>
      <vt:lpstr>PowerPoint Presentation</vt:lpstr>
      <vt:lpstr> Message Access Agent: POP and IMAP</vt:lpstr>
      <vt:lpstr>NTP</vt:lpstr>
      <vt:lpstr>How does NTP work?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64</cp:revision>
  <dcterms:created xsi:type="dcterms:W3CDTF">2020-05-22T10:35:47Z</dcterms:created>
  <dcterms:modified xsi:type="dcterms:W3CDTF">2020-05-25T08:35:52Z</dcterms:modified>
</cp:coreProperties>
</file>