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2"/>
  </p:sldMasterIdLst>
  <p:notesMasterIdLst>
    <p:notesMasterId r:id="rId52"/>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59" r:id="rId42"/>
    <p:sldId id="296" r:id="rId43"/>
    <p:sldId id="297" r:id="rId44"/>
    <p:sldId id="302" r:id="rId45"/>
    <p:sldId id="299" r:id="rId46"/>
    <p:sldId id="300" r:id="rId47"/>
    <p:sldId id="301" r:id="rId48"/>
    <p:sldId id="303" r:id="rId49"/>
    <p:sldId id="304" r:id="rId50"/>
    <p:sldId id="29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p:scale>
          <a:sx n="81" d="100"/>
          <a:sy n="81" d="100"/>
        </p:scale>
        <p:origin x="-300" y="66"/>
      </p:cViewPr>
      <p:guideLst>
        <p:guide orient="horz" pos="2160"/>
        <p:guide pos="3840"/>
      </p:guideLst>
    </p:cSldViewPr>
  </p:slideViewPr>
  <p:outlineViewPr>
    <p:cViewPr>
      <p:scale>
        <a:sx n="33" d="100"/>
        <a:sy n="33" d="100"/>
      </p:scale>
      <p:origin x="66"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834CC-3707-4CEB-9B9E-479D641C99A2}" type="datetimeFigureOut">
              <a:rPr lang="en-US" smtClean="0"/>
              <a:t>05/04/2020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60F73-AD10-4FC2-B3E9-FCBE27C7D637}" type="slidenum">
              <a:rPr lang="en-US" smtClean="0"/>
              <a:t>‹#›</a:t>
            </a:fld>
            <a:endParaRPr lang="en-US"/>
          </a:p>
        </p:txBody>
      </p:sp>
    </p:spTree>
    <p:extLst>
      <p:ext uri="{BB962C8B-B14F-4D97-AF65-F5344CB8AC3E}">
        <p14:creationId xmlns:p14="http://schemas.microsoft.com/office/powerpoint/2010/main" val="25269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60F73-AD10-4FC2-B3E9-FCBE27C7D637}" type="slidenum">
              <a:rPr lang="en-US" smtClean="0"/>
              <a:t>1</a:t>
            </a:fld>
            <a:endParaRPr lang="en-US"/>
          </a:p>
        </p:txBody>
      </p:sp>
    </p:spTree>
    <p:extLst>
      <p:ext uri="{BB962C8B-B14F-4D97-AF65-F5344CB8AC3E}">
        <p14:creationId xmlns:p14="http://schemas.microsoft.com/office/powerpoint/2010/main" val="2575017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40A9EB-5BC5-4D36-A4E8-55C0DE38F54F}" type="datetime1">
              <a:rPr lang="en-US" smtClean="0"/>
              <a:t>05/04/2020</a:t>
            </a:fld>
            <a:endParaRPr lang="en-US" dirty="0"/>
          </a:p>
        </p:txBody>
      </p:sp>
      <p:sp>
        <p:nvSpPr>
          <p:cNvPr id="5" name="Footer Placeholder 4"/>
          <p:cNvSpPr>
            <a:spLocks noGrp="1"/>
          </p:cNvSpPr>
          <p:nvPr>
            <p:ph type="ftr" sz="quarter" idx="11"/>
          </p:nvPr>
        </p:nvSpPr>
        <p:spPr/>
        <p:txBody>
          <a:bodyPr/>
          <a:lstStyle/>
          <a:p>
            <a:r>
              <a:rPr lang="en-US" smtClean="0"/>
              <a:t>Jain (Deemed-to-be-University), BCA.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10A54-19FC-4D16-9CA4-F6736D7DD61B}" type="datetime1">
              <a:rPr lang="en-US" smtClean="0"/>
              <a:t>05/04/2020</a:t>
            </a:fld>
            <a:endParaRPr lang="en-US" dirty="0"/>
          </a:p>
        </p:txBody>
      </p:sp>
      <p:sp>
        <p:nvSpPr>
          <p:cNvPr id="5" name="Footer Placeholder 4"/>
          <p:cNvSpPr>
            <a:spLocks noGrp="1"/>
          </p:cNvSpPr>
          <p:nvPr>
            <p:ph type="ftr" sz="quarter" idx="11"/>
          </p:nvPr>
        </p:nvSpPr>
        <p:spPr/>
        <p:txBody>
          <a:bodyPr/>
          <a:lstStyle/>
          <a:p>
            <a:r>
              <a:rPr lang="en-US" smtClean="0"/>
              <a:t>Jain (Deemed-to-be-University), BCA.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70D803-347E-4F92-9A0B-FC33BA0EF6A3}" type="datetime1">
              <a:rPr lang="en-US" smtClean="0"/>
              <a:t>05/04/2020</a:t>
            </a:fld>
            <a:endParaRPr lang="en-US" dirty="0"/>
          </a:p>
        </p:txBody>
      </p:sp>
      <p:sp>
        <p:nvSpPr>
          <p:cNvPr id="5" name="Footer Placeholder 4"/>
          <p:cNvSpPr>
            <a:spLocks noGrp="1"/>
          </p:cNvSpPr>
          <p:nvPr>
            <p:ph type="ftr" sz="quarter" idx="11"/>
          </p:nvPr>
        </p:nvSpPr>
        <p:spPr/>
        <p:txBody>
          <a:bodyPr/>
          <a:lstStyle/>
          <a:p>
            <a:r>
              <a:rPr lang="en-US" smtClean="0"/>
              <a:t>Jain (Deemed-to-be-University), BCA.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CC1A78E-B0EB-467D-9E57-6C346E891F4A}" type="datetime1">
              <a:rPr lang="en-US" smtClean="0"/>
              <a:t>05/04/2020</a:t>
            </a:fld>
            <a:endParaRPr lang="en-US" dirty="0"/>
          </a:p>
        </p:txBody>
      </p:sp>
      <p:sp>
        <p:nvSpPr>
          <p:cNvPr id="6" name="Footer Placeholder 5"/>
          <p:cNvSpPr>
            <a:spLocks noGrp="1"/>
          </p:cNvSpPr>
          <p:nvPr>
            <p:ph type="ftr" sz="quarter" idx="11"/>
          </p:nvPr>
        </p:nvSpPr>
        <p:spPr/>
        <p:txBody>
          <a:bodyPr/>
          <a:lstStyle/>
          <a:p>
            <a:r>
              <a:rPr lang="en-US" smtClean="0"/>
              <a:t>Jain (Deemed-to-be-University), BCA.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96AED2D-796F-414A-99C4-D3838417B008}" type="datetime1">
              <a:rPr lang="en-US" smtClean="0"/>
              <a:t>05/04/2020</a:t>
            </a:fld>
            <a:endParaRPr lang="en-US" dirty="0"/>
          </a:p>
        </p:txBody>
      </p:sp>
      <p:sp>
        <p:nvSpPr>
          <p:cNvPr id="6" name="Footer Placeholder 5"/>
          <p:cNvSpPr>
            <a:spLocks noGrp="1"/>
          </p:cNvSpPr>
          <p:nvPr>
            <p:ph type="ftr" sz="quarter" idx="11"/>
          </p:nvPr>
        </p:nvSpPr>
        <p:spPr/>
        <p:txBody>
          <a:bodyPr/>
          <a:lstStyle/>
          <a:p>
            <a:r>
              <a:rPr lang="en-US" smtClean="0"/>
              <a:t>Jain (Deemed-to-be-University), BCA.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D693486-ED97-4394-AD8D-F3AD2C5C89B8}" type="datetime1">
              <a:rPr lang="en-US" smtClean="0"/>
              <a:t>05/04/2020</a:t>
            </a:fld>
            <a:endParaRPr lang="en-US" dirty="0"/>
          </a:p>
        </p:txBody>
      </p:sp>
      <p:sp>
        <p:nvSpPr>
          <p:cNvPr id="6" name="Footer Placeholder 5"/>
          <p:cNvSpPr>
            <a:spLocks noGrp="1"/>
          </p:cNvSpPr>
          <p:nvPr>
            <p:ph type="ftr" sz="quarter" idx="11"/>
          </p:nvPr>
        </p:nvSpPr>
        <p:spPr/>
        <p:txBody>
          <a:bodyPr/>
          <a:lstStyle/>
          <a:p>
            <a:r>
              <a:rPr lang="en-US" smtClean="0"/>
              <a:t>Jain (Deemed-to-be-University), BCA.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BC94EA-73D2-473F-9BF0-82FF07D1C663}" type="datetime1">
              <a:rPr lang="en-US" smtClean="0"/>
              <a:t>05/04/2020</a:t>
            </a:fld>
            <a:endParaRPr lang="en-US" dirty="0"/>
          </a:p>
        </p:txBody>
      </p:sp>
      <p:sp>
        <p:nvSpPr>
          <p:cNvPr id="5" name="Footer Placeholder 4"/>
          <p:cNvSpPr>
            <a:spLocks noGrp="1"/>
          </p:cNvSpPr>
          <p:nvPr>
            <p:ph type="ftr" sz="quarter" idx="11"/>
          </p:nvPr>
        </p:nvSpPr>
        <p:spPr/>
        <p:txBody>
          <a:bodyPr/>
          <a:lstStyle/>
          <a:p>
            <a:r>
              <a:rPr lang="en-US" smtClean="0"/>
              <a:t>Jain (Deemed-to-be-University), BCA.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378BB6-890B-4642-98E0-3D2B13A40641}" type="datetime1">
              <a:rPr lang="en-US" smtClean="0"/>
              <a:t>05/04/2020</a:t>
            </a:fld>
            <a:endParaRPr lang="en-US" dirty="0"/>
          </a:p>
        </p:txBody>
      </p:sp>
      <p:sp>
        <p:nvSpPr>
          <p:cNvPr id="5" name="Footer Placeholder 4"/>
          <p:cNvSpPr>
            <a:spLocks noGrp="1"/>
          </p:cNvSpPr>
          <p:nvPr>
            <p:ph type="ftr" sz="quarter" idx="11"/>
          </p:nvPr>
        </p:nvSpPr>
        <p:spPr/>
        <p:txBody>
          <a:bodyPr/>
          <a:lstStyle/>
          <a:p>
            <a:r>
              <a:rPr lang="en-US" smtClean="0"/>
              <a:t>Jain (Deemed-to-be-University), BCA.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8B96B6-5753-49EA-A3CE-A624C0C94098}" type="datetime1">
              <a:rPr lang="en-US" smtClean="0"/>
              <a:t>05/04/2020</a:t>
            </a:fld>
            <a:endParaRPr lang="en-US"/>
          </a:p>
        </p:txBody>
      </p:sp>
      <p:sp>
        <p:nvSpPr>
          <p:cNvPr id="5" name="Footer Placeholder 4"/>
          <p:cNvSpPr>
            <a:spLocks noGrp="1"/>
          </p:cNvSpPr>
          <p:nvPr>
            <p:ph type="ftr" sz="quarter" idx="11"/>
          </p:nvPr>
        </p:nvSpPr>
        <p:spPr/>
        <p:txBody>
          <a:bodyPr/>
          <a:lstStyle/>
          <a:p>
            <a:r>
              <a:rPr lang="en-US" smtClean="0"/>
              <a:t>Jain (Deemed-to-be-University), BCA. </a:t>
            </a:r>
            <a:endParaRPr lang="en-US"/>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322299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F5973-2B4C-4F22-9FBA-68D420FEB65D}" type="datetime1">
              <a:rPr lang="en-US" smtClean="0"/>
              <a:t>05/04/2020</a:t>
            </a:fld>
            <a:endParaRPr lang="en-US"/>
          </a:p>
        </p:txBody>
      </p:sp>
      <p:sp>
        <p:nvSpPr>
          <p:cNvPr id="5" name="Footer Placeholder 4"/>
          <p:cNvSpPr>
            <a:spLocks noGrp="1"/>
          </p:cNvSpPr>
          <p:nvPr>
            <p:ph type="ftr" sz="quarter" idx="11"/>
          </p:nvPr>
        </p:nvSpPr>
        <p:spPr/>
        <p:txBody>
          <a:bodyPr/>
          <a:lstStyle/>
          <a:p>
            <a:r>
              <a:rPr lang="en-US" smtClean="0"/>
              <a:t>Jain (Deemed-to-be-University), BCA. </a:t>
            </a:r>
            <a:endParaRPr lang="en-US"/>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442745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4E12B-C581-4E9F-B266-3C853526B5E3}" type="datetime1">
              <a:rPr lang="en-US" smtClean="0"/>
              <a:t>05/04/2020</a:t>
            </a:fld>
            <a:endParaRPr lang="en-US"/>
          </a:p>
        </p:txBody>
      </p:sp>
      <p:sp>
        <p:nvSpPr>
          <p:cNvPr id="5" name="Footer Placeholder 4"/>
          <p:cNvSpPr>
            <a:spLocks noGrp="1"/>
          </p:cNvSpPr>
          <p:nvPr>
            <p:ph type="ftr" sz="quarter" idx="11"/>
          </p:nvPr>
        </p:nvSpPr>
        <p:spPr/>
        <p:txBody>
          <a:bodyPr/>
          <a:lstStyle/>
          <a:p>
            <a:r>
              <a:rPr lang="en-US" smtClean="0"/>
              <a:t>Jain (Deemed-to-be-University), BCA. </a:t>
            </a:r>
            <a:endParaRPr lang="en-US"/>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14658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lvl1pPr>
              <a:defRPr>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lvl1pPr algn="just">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9DE125A-918A-40B7-96D8-DA1FC5E11706}" type="datetime1">
              <a:rPr lang="en-US" smtClean="0"/>
              <a:t>05/04/2020</a:t>
            </a:fld>
            <a:endParaRPr lang="en-US" dirty="0"/>
          </a:p>
        </p:txBody>
      </p:sp>
      <p:sp>
        <p:nvSpPr>
          <p:cNvPr id="5" name="Footer Placeholder 4"/>
          <p:cNvSpPr>
            <a:spLocks noGrp="1"/>
          </p:cNvSpPr>
          <p:nvPr>
            <p:ph type="ftr" sz="quarter" idx="11"/>
          </p:nvPr>
        </p:nvSpPr>
        <p:spPr/>
        <p:txBody>
          <a:bodyPr/>
          <a:lstStyle/>
          <a:p>
            <a:r>
              <a:rPr lang="en-US" smtClean="0"/>
              <a:t>Jain (Deemed-to-be-University), BCA. </a:t>
            </a:r>
            <a:endParaRPr lang="en-US" dirty="0" smtClean="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E985E1-F617-4D52-AB44-E6788F2C7BEF}" type="datetime1">
              <a:rPr lang="en-US" smtClean="0"/>
              <a:t>05/04/2020</a:t>
            </a:fld>
            <a:endParaRPr lang="en-US"/>
          </a:p>
        </p:txBody>
      </p:sp>
      <p:sp>
        <p:nvSpPr>
          <p:cNvPr id="6" name="Footer Placeholder 5"/>
          <p:cNvSpPr>
            <a:spLocks noGrp="1"/>
          </p:cNvSpPr>
          <p:nvPr>
            <p:ph type="ftr" sz="quarter" idx="11"/>
          </p:nvPr>
        </p:nvSpPr>
        <p:spPr/>
        <p:txBody>
          <a:bodyPr/>
          <a:lstStyle/>
          <a:p>
            <a:r>
              <a:rPr lang="en-US" smtClean="0"/>
              <a:t>Jain (Deemed-to-be-University), BCA. </a:t>
            </a:r>
            <a:endParaRPr lang="en-US"/>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989154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01BEAB-1A09-440B-A55F-4D90C816A208}" type="datetime1">
              <a:rPr lang="en-US" smtClean="0"/>
              <a:t>05/04/2020</a:t>
            </a:fld>
            <a:endParaRPr lang="en-US"/>
          </a:p>
        </p:txBody>
      </p:sp>
      <p:sp>
        <p:nvSpPr>
          <p:cNvPr id="8" name="Footer Placeholder 7"/>
          <p:cNvSpPr>
            <a:spLocks noGrp="1"/>
          </p:cNvSpPr>
          <p:nvPr>
            <p:ph type="ftr" sz="quarter" idx="11"/>
          </p:nvPr>
        </p:nvSpPr>
        <p:spPr/>
        <p:txBody>
          <a:bodyPr/>
          <a:lstStyle/>
          <a:p>
            <a:r>
              <a:rPr lang="en-US" smtClean="0"/>
              <a:t>Jain (Deemed-to-be-University), BCA. </a:t>
            </a:r>
            <a:endParaRPr lang="en-US"/>
          </a:p>
        </p:txBody>
      </p:sp>
      <p:sp>
        <p:nvSpPr>
          <p:cNvPr id="9" name="Slide Number Placeholder 8"/>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407233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1E3476-D8EA-41FA-9AC6-C35F9B475299}" type="datetime1">
              <a:rPr lang="en-US" smtClean="0"/>
              <a:t>05/04/2020</a:t>
            </a:fld>
            <a:endParaRPr lang="en-US"/>
          </a:p>
        </p:txBody>
      </p:sp>
      <p:sp>
        <p:nvSpPr>
          <p:cNvPr id="4" name="Footer Placeholder 3"/>
          <p:cNvSpPr>
            <a:spLocks noGrp="1"/>
          </p:cNvSpPr>
          <p:nvPr>
            <p:ph type="ftr" sz="quarter" idx="11"/>
          </p:nvPr>
        </p:nvSpPr>
        <p:spPr/>
        <p:txBody>
          <a:bodyPr/>
          <a:lstStyle/>
          <a:p>
            <a:r>
              <a:rPr lang="en-US" smtClean="0"/>
              <a:t>Jain (Deemed-to-be-University), BCA. </a:t>
            </a:r>
            <a:endParaRPr lang="en-US"/>
          </a:p>
        </p:txBody>
      </p:sp>
      <p:sp>
        <p:nvSpPr>
          <p:cNvPr id="5" name="Slide Number Placeholder 4"/>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4186524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C402-B1C4-4278-B4BF-82F47E22853A}" type="datetime1">
              <a:rPr lang="en-US" smtClean="0"/>
              <a:t>05/04/2020</a:t>
            </a:fld>
            <a:endParaRPr lang="en-US"/>
          </a:p>
        </p:txBody>
      </p:sp>
      <p:sp>
        <p:nvSpPr>
          <p:cNvPr id="3" name="Footer Placeholder 2"/>
          <p:cNvSpPr>
            <a:spLocks noGrp="1"/>
          </p:cNvSpPr>
          <p:nvPr>
            <p:ph type="ftr" sz="quarter" idx="11"/>
          </p:nvPr>
        </p:nvSpPr>
        <p:spPr/>
        <p:txBody>
          <a:bodyPr/>
          <a:lstStyle/>
          <a:p>
            <a:r>
              <a:rPr lang="en-US" smtClean="0"/>
              <a:t>Jain (Deemed-to-be-University), BCA. </a:t>
            </a:r>
            <a:endParaRPr lang="en-US"/>
          </a:p>
        </p:txBody>
      </p:sp>
      <p:sp>
        <p:nvSpPr>
          <p:cNvPr id="4" name="Slide Number Placeholder 3"/>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1571918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0A52F-7648-48B9-929E-D4631AF4C595}" type="datetime1">
              <a:rPr lang="en-US" smtClean="0"/>
              <a:t>05/04/2020</a:t>
            </a:fld>
            <a:endParaRPr lang="en-US"/>
          </a:p>
        </p:txBody>
      </p:sp>
      <p:sp>
        <p:nvSpPr>
          <p:cNvPr id="6" name="Footer Placeholder 5"/>
          <p:cNvSpPr>
            <a:spLocks noGrp="1"/>
          </p:cNvSpPr>
          <p:nvPr>
            <p:ph type="ftr" sz="quarter" idx="11"/>
          </p:nvPr>
        </p:nvSpPr>
        <p:spPr/>
        <p:txBody>
          <a:bodyPr/>
          <a:lstStyle/>
          <a:p>
            <a:r>
              <a:rPr lang="en-US" smtClean="0"/>
              <a:t>Jain (Deemed-to-be-University), BCA. </a:t>
            </a:r>
            <a:endParaRPr lang="en-US"/>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237943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4F993-EA04-4BE8-80D4-4BB1F65EF4D4}" type="datetime1">
              <a:rPr lang="en-US" smtClean="0"/>
              <a:t>05/04/2020</a:t>
            </a:fld>
            <a:endParaRPr lang="en-US"/>
          </a:p>
        </p:txBody>
      </p:sp>
      <p:sp>
        <p:nvSpPr>
          <p:cNvPr id="6" name="Footer Placeholder 5"/>
          <p:cNvSpPr>
            <a:spLocks noGrp="1"/>
          </p:cNvSpPr>
          <p:nvPr>
            <p:ph type="ftr" sz="quarter" idx="11"/>
          </p:nvPr>
        </p:nvSpPr>
        <p:spPr/>
        <p:txBody>
          <a:bodyPr/>
          <a:lstStyle/>
          <a:p>
            <a:r>
              <a:rPr lang="en-US" smtClean="0"/>
              <a:t>Jain (Deemed-to-be-University), BCA. </a:t>
            </a:r>
            <a:endParaRPr lang="en-US"/>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11479778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7BDB5-AB57-40DF-8417-95013BEDF5C8}" type="datetime1">
              <a:rPr lang="en-US" smtClean="0"/>
              <a:t>05/04/2020</a:t>
            </a:fld>
            <a:endParaRPr lang="en-US"/>
          </a:p>
        </p:txBody>
      </p:sp>
      <p:sp>
        <p:nvSpPr>
          <p:cNvPr id="5" name="Footer Placeholder 4"/>
          <p:cNvSpPr>
            <a:spLocks noGrp="1"/>
          </p:cNvSpPr>
          <p:nvPr>
            <p:ph type="ftr" sz="quarter" idx="11"/>
          </p:nvPr>
        </p:nvSpPr>
        <p:spPr/>
        <p:txBody>
          <a:bodyPr/>
          <a:lstStyle/>
          <a:p>
            <a:r>
              <a:rPr lang="en-US" smtClean="0"/>
              <a:t>Jain (Deemed-to-be-University), BCA. </a:t>
            </a:r>
            <a:endParaRPr lang="en-US"/>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2934569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9BD65A-571C-41D2-B4F5-57E8EDE039C7}" type="datetime1">
              <a:rPr lang="en-US" smtClean="0"/>
              <a:t>05/04/2020</a:t>
            </a:fld>
            <a:endParaRPr lang="en-US"/>
          </a:p>
        </p:txBody>
      </p:sp>
      <p:sp>
        <p:nvSpPr>
          <p:cNvPr id="5" name="Footer Placeholder 4"/>
          <p:cNvSpPr>
            <a:spLocks noGrp="1"/>
          </p:cNvSpPr>
          <p:nvPr>
            <p:ph type="ftr" sz="quarter" idx="11"/>
          </p:nvPr>
        </p:nvSpPr>
        <p:spPr/>
        <p:txBody>
          <a:bodyPr/>
          <a:lstStyle/>
          <a:p>
            <a:r>
              <a:rPr lang="en-US" smtClean="0"/>
              <a:t>Jain (Deemed-to-be-University), BCA. </a:t>
            </a:r>
            <a:endParaRPr lang="en-US"/>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6560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D686F5-980E-493D-AFFD-ED89BDD90668}" type="datetime1">
              <a:rPr lang="en-US" smtClean="0"/>
              <a:t>05/04/2020</a:t>
            </a:fld>
            <a:endParaRPr lang="en-US" dirty="0"/>
          </a:p>
        </p:txBody>
      </p:sp>
      <p:sp>
        <p:nvSpPr>
          <p:cNvPr id="5" name="Footer Placeholder 4"/>
          <p:cNvSpPr>
            <a:spLocks noGrp="1"/>
          </p:cNvSpPr>
          <p:nvPr>
            <p:ph type="ftr" sz="quarter" idx="11"/>
          </p:nvPr>
        </p:nvSpPr>
        <p:spPr/>
        <p:txBody>
          <a:bodyPr/>
          <a:lstStyle/>
          <a:p>
            <a:r>
              <a:rPr lang="en-US" smtClean="0"/>
              <a:t>Jain (Deemed-to-be-University), BCA.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F6F158-3A68-4DB6-9227-B41457C31E97}" type="datetime1">
              <a:rPr lang="en-US" smtClean="0"/>
              <a:t>05/04/2020</a:t>
            </a:fld>
            <a:endParaRPr lang="en-US" dirty="0"/>
          </a:p>
        </p:txBody>
      </p:sp>
      <p:sp>
        <p:nvSpPr>
          <p:cNvPr id="6" name="Footer Placeholder 5"/>
          <p:cNvSpPr>
            <a:spLocks noGrp="1"/>
          </p:cNvSpPr>
          <p:nvPr>
            <p:ph type="ftr" sz="quarter" idx="11"/>
          </p:nvPr>
        </p:nvSpPr>
        <p:spPr/>
        <p:txBody>
          <a:bodyPr/>
          <a:lstStyle/>
          <a:p>
            <a:r>
              <a:rPr lang="en-US" smtClean="0"/>
              <a:t>Jain (Deemed-to-be-University), BCA. </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8BFEF9-F471-44A6-BAEC-DA8799DBDF25}" type="datetime1">
              <a:rPr lang="en-US" smtClean="0"/>
              <a:t>05/04/2020</a:t>
            </a:fld>
            <a:endParaRPr lang="en-US" dirty="0"/>
          </a:p>
        </p:txBody>
      </p:sp>
      <p:sp>
        <p:nvSpPr>
          <p:cNvPr id="8" name="Footer Placeholder 7"/>
          <p:cNvSpPr>
            <a:spLocks noGrp="1"/>
          </p:cNvSpPr>
          <p:nvPr>
            <p:ph type="ftr" sz="quarter" idx="11"/>
          </p:nvPr>
        </p:nvSpPr>
        <p:spPr/>
        <p:txBody>
          <a:bodyPr/>
          <a:lstStyle/>
          <a:p>
            <a:r>
              <a:rPr lang="en-US" smtClean="0"/>
              <a:t>Jain (Deemed-to-be-University), BCA.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AB03C7-2DA6-4594-AB28-2D980E38E4DE}" type="datetime1">
              <a:rPr lang="en-US" smtClean="0"/>
              <a:t>05/04/2020</a:t>
            </a:fld>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140A9-DEB2-4F58-8825-E6DF4B46421A}" type="datetime1">
              <a:rPr lang="en-US" smtClean="0"/>
              <a:t>05/04/2020</a:t>
            </a:fld>
            <a:endParaRPr lang="en-US" dirty="0"/>
          </a:p>
        </p:txBody>
      </p:sp>
      <p:sp>
        <p:nvSpPr>
          <p:cNvPr id="3" name="Footer Placeholder 2"/>
          <p:cNvSpPr>
            <a:spLocks noGrp="1"/>
          </p:cNvSpPr>
          <p:nvPr>
            <p:ph type="ftr" sz="quarter" idx="11"/>
          </p:nvPr>
        </p:nvSpPr>
        <p:spPr/>
        <p:txBody>
          <a:bodyPr/>
          <a:lstStyle/>
          <a:p>
            <a:r>
              <a:rPr lang="en-US" smtClean="0"/>
              <a:t>Jain (Deemed-to-be-University), BCA.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41DD81-B689-4BA9-B3AF-2E86A0CC70A3}" type="datetime1">
              <a:rPr lang="en-US" smtClean="0"/>
              <a:t>05/04/2020</a:t>
            </a:fld>
            <a:endParaRPr lang="en-US" dirty="0"/>
          </a:p>
        </p:txBody>
      </p:sp>
      <p:sp>
        <p:nvSpPr>
          <p:cNvPr id="6" name="Footer Placeholder 5"/>
          <p:cNvSpPr>
            <a:spLocks noGrp="1"/>
          </p:cNvSpPr>
          <p:nvPr>
            <p:ph type="ftr" sz="quarter" idx="11"/>
          </p:nvPr>
        </p:nvSpPr>
        <p:spPr/>
        <p:txBody>
          <a:bodyPr/>
          <a:lstStyle/>
          <a:p>
            <a:r>
              <a:rPr lang="en-US" smtClean="0"/>
              <a:t>Jain (Deemed-to-be-University), BCA.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57EF00-0D2B-48E0-84D9-13EC114E668C}" type="datetime1">
              <a:rPr lang="en-US" smtClean="0"/>
              <a:t>05/04/2020</a:t>
            </a:fld>
            <a:endParaRPr lang="en-US" dirty="0"/>
          </a:p>
        </p:txBody>
      </p:sp>
      <p:sp>
        <p:nvSpPr>
          <p:cNvPr id="6" name="Footer Placeholder 5"/>
          <p:cNvSpPr>
            <a:spLocks noGrp="1"/>
          </p:cNvSpPr>
          <p:nvPr>
            <p:ph type="ftr" sz="quarter" idx="11"/>
          </p:nvPr>
        </p:nvSpPr>
        <p:spPr/>
        <p:txBody>
          <a:bodyPr/>
          <a:lstStyle/>
          <a:p>
            <a:r>
              <a:rPr lang="en-US" smtClean="0"/>
              <a:t>Jain (Deemed-to-be-University), BCA.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714AF4-CCF4-4FDF-8183-572969F3EC71}" type="datetime1">
              <a:rPr lang="en-US" smtClean="0"/>
              <a:t>05/04/2020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Jain (Deemed-to-be-University), BCA. </a:t>
            </a:r>
            <a:endParaRPr lang="en-US" dirty="0" smtClean="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iming>
    <p:tnLst>
      <p:par>
        <p:cTn id="1" dur="indefinite" restart="never" nodeType="tmRoot"/>
      </p:par>
    </p:tnLst>
  </p:timing>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C3D65-AB68-4B40-BF67-53B88D921AE5}" type="datetime1">
              <a:rPr lang="en-US" smtClean="0"/>
              <a:t>05/04/2020</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Jain (Deemed-to-be-University), BCA. </a:t>
            </a: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51E63-B61D-4219-A760-CAA95A64B0CE}" type="slidenum">
              <a:rPr lang="en-US" smtClean="0"/>
              <a:t>‹#›</a:t>
            </a:fld>
            <a:endParaRPr lang="en-US"/>
          </a:p>
        </p:txBody>
      </p:sp>
    </p:spTree>
    <p:extLst>
      <p:ext uri="{BB962C8B-B14F-4D97-AF65-F5344CB8AC3E}">
        <p14:creationId xmlns:p14="http://schemas.microsoft.com/office/powerpoint/2010/main" val="87877348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5259" y="1405209"/>
            <a:ext cx="8915399" cy="2262781"/>
          </a:xfrm>
        </p:spPr>
        <p:txBody>
          <a:bodyPr>
            <a:normAutofit fontScale="90000"/>
          </a:bodyPr>
          <a:lstStyle/>
          <a:p>
            <a:pPr algn="ctr"/>
            <a:r>
              <a:rPr lang="en-GB" sz="4000" b="1" dirty="0" smtClean="0">
                <a:solidFill>
                  <a:schemeClr val="accent1">
                    <a:lumMod val="75000"/>
                  </a:schemeClr>
                </a:solidFill>
              </a:rPr>
              <a:t/>
            </a:r>
            <a:br>
              <a:rPr lang="en-GB" sz="4000" b="1" dirty="0" smtClean="0">
                <a:solidFill>
                  <a:schemeClr val="accent1">
                    <a:lumMod val="75000"/>
                  </a:schemeClr>
                </a:solidFill>
              </a:rPr>
            </a:br>
            <a:r>
              <a:rPr lang="en-GB" sz="4000" b="1" dirty="0" smtClean="0">
                <a:solidFill>
                  <a:schemeClr val="accent1">
                    <a:lumMod val="75000"/>
                  </a:schemeClr>
                </a:solidFill>
              </a:rPr>
              <a:t>DEPARTMENT OF BCA</a:t>
            </a:r>
            <a:br>
              <a:rPr lang="en-GB" sz="4000" b="1" dirty="0" smtClean="0">
                <a:solidFill>
                  <a:schemeClr val="accent1">
                    <a:lumMod val="75000"/>
                  </a:schemeClr>
                </a:solidFill>
              </a:rPr>
            </a:br>
            <a:r>
              <a:rPr lang="en-GB" sz="4000" b="1" dirty="0" smtClean="0">
                <a:solidFill>
                  <a:schemeClr val="accent1">
                    <a:lumMod val="75000"/>
                  </a:schemeClr>
                </a:solidFill>
              </a:rPr>
              <a:t/>
            </a:r>
            <a:br>
              <a:rPr lang="en-GB" sz="4000" b="1" dirty="0" smtClean="0">
                <a:solidFill>
                  <a:schemeClr val="accent1">
                    <a:lumMod val="75000"/>
                  </a:schemeClr>
                </a:solidFill>
              </a:rPr>
            </a:br>
            <a:r>
              <a:rPr lang="en-GB" sz="4000" b="1" dirty="0" smtClean="0">
                <a:solidFill>
                  <a:schemeClr val="accent1">
                    <a:lumMod val="75000"/>
                  </a:schemeClr>
                </a:solidFill>
              </a:rPr>
              <a:t> </a:t>
            </a:r>
            <a:endParaRPr lang="en-US" sz="4000" b="1" dirty="0">
              <a:solidFill>
                <a:schemeClr val="accent1">
                  <a:lumMod val="75000"/>
                </a:schemeClr>
              </a:solidFill>
            </a:endParaRPr>
          </a:p>
        </p:txBody>
      </p:sp>
      <p:sp>
        <p:nvSpPr>
          <p:cNvPr id="3" name="Subtitle 2"/>
          <p:cNvSpPr>
            <a:spLocks noGrp="1"/>
          </p:cNvSpPr>
          <p:nvPr>
            <p:ph type="subTitle" idx="1"/>
          </p:nvPr>
        </p:nvSpPr>
        <p:spPr>
          <a:xfrm>
            <a:off x="1975259" y="4567487"/>
            <a:ext cx="8915399" cy="1126283"/>
          </a:xfrm>
        </p:spPr>
        <p:style>
          <a:lnRef idx="2">
            <a:schemeClr val="accent1"/>
          </a:lnRef>
          <a:fillRef idx="1">
            <a:schemeClr val="lt1"/>
          </a:fillRef>
          <a:effectRef idx="0">
            <a:schemeClr val="accent1"/>
          </a:effectRef>
          <a:fontRef idx="minor">
            <a:schemeClr val="dk1"/>
          </a:fontRef>
        </p:style>
        <p:txBody>
          <a:bodyPr/>
          <a:lstStyle/>
          <a:p>
            <a:endParaRPr lang="en-GB" b="1" dirty="0" smtClean="0">
              <a:solidFill>
                <a:schemeClr val="accent1">
                  <a:lumMod val="75000"/>
                </a:schemeClr>
              </a:solidFill>
            </a:endParaRPr>
          </a:p>
          <a:p>
            <a:r>
              <a:rPr lang="en-GB" b="1" dirty="0" smtClean="0">
                <a:solidFill>
                  <a:schemeClr val="accent1">
                    <a:lumMod val="75000"/>
                  </a:schemeClr>
                </a:solidFill>
              </a:rPr>
              <a:t>SUBJECT:  </a:t>
            </a:r>
            <a:r>
              <a:rPr lang="en-US" b="1" dirty="0">
                <a:solidFill>
                  <a:schemeClr val="accent1"/>
                </a:solidFill>
              </a:rPr>
              <a:t>COMPUTER </a:t>
            </a:r>
            <a:r>
              <a:rPr lang="en-US" b="1" dirty="0" smtClean="0">
                <a:solidFill>
                  <a:schemeClr val="accent1"/>
                </a:solidFill>
              </a:rPr>
              <a:t>NETWORKS  </a:t>
            </a:r>
            <a:r>
              <a:rPr lang="en-US" b="1" dirty="0" smtClean="0"/>
              <a:t>						</a:t>
            </a:r>
            <a:r>
              <a:rPr lang="en-GB" b="1" dirty="0" smtClean="0">
                <a:solidFill>
                  <a:schemeClr val="accent1">
                    <a:lumMod val="75000"/>
                  </a:schemeClr>
                </a:solidFill>
              </a:rPr>
              <a:t>SEMESTER: 3</a:t>
            </a:r>
            <a:r>
              <a:rPr lang="en-GB" b="1" baseline="30000" dirty="0" smtClean="0">
                <a:solidFill>
                  <a:schemeClr val="accent1">
                    <a:lumMod val="75000"/>
                  </a:schemeClr>
                </a:solidFill>
              </a:rPr>
              <a:t>rd</a:t>
            </a:r>
            <a:r>
              <a:rPr lang="en-GB" b="1" dirty="0" smtClean="0">
                <a:solidFill>
                  <a:schemeClr val="accent1">
                    <a:lumMod val="75000"/>
                  </a:schemeClr>
                </a:solidFill>
              </a:rPr>
              <a:t> SEM BCA</a:t>
            </a:r>
            <a:endParaRPr lang="en-US" b="1" dirty="0">
              <a:solidFill>
                <a:schemeClr val="accent1">
                  <a:lumMod val="75000"/>
                </a:schemeClr>
              </a:solidFill>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54464859"/>
              </p:ext>
            </p:extLst>
          </p:nvPr>
        </p:nvGraphicFramePr>
        <p:xfrm>
          <a:off x="226423" y="0"/>
          <a:ext cx="1085156" cy="843105"/>
        </p:xfrm>
        <a:graphic>
          <a:graphicData uri="http://schemas.openxmlformats.org/presentationml/2006/ole">
            <mc:AlternateContent xmlns:mc="http://schemas.openxmlformats.org/markup-compatibility/2006">
              <mc:Choice xmlns:v="urn:schemas-microsoft-com:vml" Requires="v">
                <p:oleObj spid="_x0000_s1067" name="Bitmap Image" r:id="rId4" imgW="1085714" imgH="923810" progId="Paint.Picture">
                  <p:embed/>
                </p:oleObj>
              </mc:Choice>
              <mc:Fallback>
                <p:oleObj name="Bitmap Image" r:id="rId4" imgW="1085714" imgH="923810"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423" y="0"/>
                        <a:ext cx="1085156" cy="843105"/>
                      </a:xfrm>
                      <a:prstGeom prst="rect">
                        <a:avLst/>
                      </a:prstGeom>
                      <a:noFill/>
                    </p:spPr>
                  </p:pic>
                </p:oleObj>
              </mc:Fallback>
            </mc:AlternateContent>
          </a:graphicData>
        </a:graphic>
      </p:graphicFrame>
      <p:sp>
        <p:nvSpPr>
          <p:cNvPr id="6" name="Rectangle 4"/>
          <p:cNvSpPr>
            <a:spLocks noChangeArrowheads="1"/>
          </p:cNvSpPr>
          <p:nvPr/>
        </p:nvSpPr>
        <p:spPr bwMode="auto">
          <a:xfrm>
            <a:off x="1750422" y="1028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73676464"/>
              </p:ext>
            </p:extLst>
          </p:nvPr>
        </p:nvGraphicFramePr>
        <p:xfrm>
          <a:off x="4619896" y="96781"/>
          <a:ext cx="3409406" cy="802481"/>
        </p:xfrm>
        <a:graphic>
          <a:graphicData uri="http://schemas.openxmlformats.org/presentationml/2006/ole">
            <mc:AlternateContent xmlns:mc="http://schemas.openxmlformats.org/markup-compatibility/2006">
              <mc:Choice xmlns:v="urn:schemas-microsoft-com:vml" Requires="v">
                <p:oleObj spid="_x0000_s1068" name="Bitmap Image" r:id="rId6" imgW="4361905" imgH="1038370" progId="Paint.Picture">
                  <p:embed/>
                </p:oleObj>
              </mc:Choice>
              <mc:Fallback>
                <p:oleObj name="Bitmap Image" r:id="rId6" imgW="4361905" imgH="1038370" progId="Paint.Picture">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9896" y="96781"/>
                        <a:ext cx="3409406" cy="802481"/>
                      </a:xfrm>
                      <a:prstGeom prst="rect">
                        <a:avLst/>
                      </a:prstGeom>
                      <a:noFill/>
                    </p:spPr>
                  </p:pic>
                </p:oleObj>
              </mc:Fallback>
            </mc:AlternateContent>
          </a:graphicData>
        </a:graphic>
      </p:graphicFrame>
      <p:sp>
        <p:nvSpPr>
          <p:cNvPr id="9" name="Footer Placeholder 8"/>
          <p:cNvSpPr>
            <a:spLocks noGrp="1"/>
          </p:cNvSpPr>
          <p:nvPr>
            <p:ph type="ftr" sz="quarter" idx="11"/>
          </p:nvPr>
        </p:nvSpPr>
        <p:spPr>
          <a:xfrm>
            <a:off x="226423" y="6492875"/>
            <a:ext cx="7619999" cy="365125"/>
          </a:xfrm>
        </p:spPr>
        <p:txBody>
          <a:bodyPr/>
          <a:lstStyle/>
          <a:p>
            <a:r>
              <a:rPr lang="en-US" b="1" smtClean="0">
                <a:solidFill>
                  <a:schemeClr val="tx1"/>
                </a:solidFill>
                <a:latin typeface="Calibri" panose="020F0502020204030204" pitchFamily="34" charset="0"/>
                <a:cs typeface="Calibri" panose="020F0502020204030204" pitchFamily="34" charset="0"/>
              </a:rPr>
              <a:t>Jain (Deemed-to-be-University), BCA. </a:t>
            </a:r>
            <a:endParaRPr lang="en-US" b="1" dirty="0">
              <a:solidFill>
                <a:schemeClr val="tx1"/>
              </a:solidFill>
              <a:latin typeface="Calibri" panose="020F0502020204030204" pitchFamily="34" charset="0"/>
              <a:cs typeface="Calibri" panose="020F0502020204030204" pitchFamily="34" charset="0"/>
            </a:endParaRPr>
          </a:p>
        </p:txBody>
      </p:sp>
      <p:sp>
        <p:nvSpPr>
          <p:cNvPr id="10" name="Slide Number Placeholder 9"/>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23389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Hub </a:t>
            </a:r>
            <a:r>
              <a:rPr lang="en-US" dirty="0"/>
              <a:t/>
            </a:r>
            <a:br>
              <a:rPr lang="en-US" dirty="0"/>
            </a:br>
            <a:endParaRPr lang="en-US" dirty="0"/>
          </a:p>
        </p:txBody>
      </p:sp>
      <p:sp>
        <p:nvSpPr>
          <p:cNvPr id="3" name="Content Placeholder 2"/>
          <p:cNvSpPr>
            <a:spLocks noGrp="1"/>
          </p:cNvSpPr>
          <p:nvPr>
            <p:ph idx="1"/>
          </p:nvPr>
        </p:nvSpPr>
        <p:spPr>
          <a:xfrm>
            <a:off x="2589212" y="1289538"/>
            <a:ext cx="8915400" cy="4621684"/>
          </a:xfrm>
        </p:spPr>
        <p:txBody>
          <a:bodyPr/>
          <a:lstStyle/>
          <a:p>
            <a:endParaRPr lang="en-US" dirty="0"/>
          </a:p>
          <a:p>
            <a:r>
              <a:rPr lang="en-US" dirty="0"/>
              <a:t>A </a:t>
            </a:r>
            <a:r>
              <a:rPr lang="en-US" b="1" dirty="0"/>
              <a:t>hub </a:t>
            </a:r>
            <a:r>
              <a:rPr lang="en-US" dirty="0"/>
              <a:t>is a device that operates only in the physical layer. </a:t>
            </a:r>
            <a:endParaRPr lang="en-US" dirty="0" smtClean="0"/>
          </a:p>
          <a:p>
            <a:r>
              <a:rPr lang="en-US" dirty="0" smtClean="0"/>
              <a:t>Signals </a:t>
            </a:r>
            <a:r>
              <a:rPr lang="en-US" dirty="0"/>
              <a:t>that carry information within a network can travel a fixed distance before attenuation endangers the integrity of the data. </a:t>
            </a: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939" y="2954215"/>
            <a:ext cx="7033846" cy="2886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Bridge </a:t>
            </a:r>
            <a:r>
              <a:rPr lang="en-US" dirty="0"/>
              <a:t/>
            </a:r>
            <a:br>
              <a:rPr lang="en-US" dirty="0"/>
            </a:br>
            <a:endParaRPr lang="en-US" b="1" dirty="0"/>
          </a:p>
        </p:txBody>
      </p:sp>
      <p:sp>
        <p:nvSpPr>
          <p:cNvPr id="3" name="Content Placeholder 2"/>
          <p:cNvSpPr>
            <a:spLocks noGrp="1"/>
          </p:cNvSpPr>
          <p:nvPr>
            <p:ph idx="1"/>
          </p:nvPr>
        </p:nvSpPr>
        <p:spPr>
          <a:xfrm>
            <a:off x="2589212" y="1383323"/>
            <a:ext cx="8915400" cy="4527899"/>
          </a:xfrm>
        </p:spPr>
        <p:txBody>
          <a:bodyPr/>
          <a:lstStyle/>
          <a:p>
            <a:endParaRPr lang="en-US" dirty="0"/>
          </a:p>
          <a:p>
            <a:r>
              <a:rPr lang="en-US" dirty="0"/>
              <a:t>A bridge operates at data link layer. </a:t>
            </a:r>
            <a:endParaRPr lang="en-US" dirty="0" smtClean="0"/>
          </a:p>
          <a:p>
            <a:r>
              <a:rPr lang="en-US" dirty="0" smtClean="0"/>
              <a:t>A </a:t>
            </a:r>
            <a:r>
              <a:rPr lang="en-US" dirty="0"/>
              <a:t>bridge is a repeater, with add on the functionality of filtering content by reading the MAC addresses of source and destination. </a:t>
            </a:r>
          </a:p>
          <a:p>
            <a:r>
              <a:rPr lang="en-US" dirty="0" smtClean="0"/>
              <a:t>It </a:t>
            </a:r>
            <a:r>
              <a:rPr lang="en-US" dirty="0"/>
              <a:t>is also used for interconnecting two LANs working on the same protocol. </a:t>
            </a:r>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615" y="3475158"/>
            <a:ext cx="6899397" cy="2550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Bridge contd.</a:t>
            </a:r>
            <a:endParaRPr lang="en-US" b="1"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9415" y="1406769"/>
            <a:ext cx="7596553" cy="4700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Switch </a:t>
            </a:r>
            <a:r>
              <a:rPr lang="en-US" dirty="0"/>
              <a:t/>
            </a:r>
            <a:br>
              <a:rPr lang="en-US" dirty="0"/>
            </a:br>
            <a:endParaRPr lang="en-US" dirty="0"/>
          </a:p>
        </p:txBody>
      </p:sp>
      <p:sp>
        <p:nvSpPr>
          <p:cNvPr id="3" name="Content Placeholder 2"/>
          <p:cNvSpPr>
            <a:spLocks noGrp="1"/>
          </p:cNvSpPr>
          <p:nvPr>
            <p:ph idx="1"/>
          </p:nvPr>
        </p:nvSpPr>
        <p:spPr>
          <a:xfrm>
            <a:off x="2589212" y="1535723"/>
            <a:ext cx="8915400" cy="4375499"/>
          </a:xfrm>
        </p:spPr>
        <p:txBody>
          <a:bodyPr/>
          <a:lstStyle/>
          <a:p>
            <a:endParaRPr lang="en-US" dirty="0"/>
          </a:p>
          <a:p>
            <a:r>
              <a:rPr lang="en-US" dirty="0"/>
              <a:t>A switch is a data link layer device. </a:t>
            </a:r>
          </a:p>
          <a:p>
            <a:endParaRPr lang="en-US" dirty="0"/>
          </a:p>
          <a:p>
            <a:r>
              <a:rPr lang="en-US" dirty="0" smtClean="0"/>
              <a:t>The </a:t>
            </a:r>
            <a:r>
              <a:rPr lang="en-US" dirty="0"/>
              <a:t>switch can perform error checking before forwarding data that makes it very efficient as it does not forward packets that have errors and forward good packets selectively to correct port only. </a:t>
            </a:r>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554" y="3798278"/>
            <a:ext cx="6863495" cy="211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Routers </a:t>
            </a:r>
            <a:endParaRPr lang="en-US" dirty="0"/>
          </a:p>
        </p:txBody>
      </p:sp>
      <p:sp>
        <p:nvSpPr>
          <p:cNvPr id="3" name="Content Placeholder 2"/>
          <p:cNvSpPr>
            <a:spLocks noGrp="1"/>
          </p:cNvSpPr>
          <p:nvPr>
            <p:ph idx="1"/>
          </p:nvPr>
        </p:nvSpPr>
        <p:spPr>
          <a:xfrm>
            <a:off x="2589212" y="1617785"/>
            <a:ext cx="8915400" cy="4293437"/>
          </a:xfrm>
        </p:spPr>
        <p:txBody>
          <a:bodyPr/>
          <a:lstStyle/>
          <a:p>
            <a:r>
              <a:rPr lang="en-US" dirty="0"/>
              <a:t>A router is a device like a switch that routes data packets based on their IP addresses. </a:t>
            </a:r>
            <a:endParaRPr lang="en-US" dirty="0" smtClean="0"/>
          </a:p>
          <a:p>
            <a:r>
              <a:rPr lang="en-US" dirty="0" smtClean="0"/>
              <a:t>Router </a:t>
            </a:r>
            <a:r>
              <a:rPr lang="en-US" dirty="0"/>
              <a:t>is mainly a Network Layer device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554" y="2708030"/>
            <a:ext cx="7338646" cy="329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Gateways</a:t>
            </a:r>
            <a:r>
              <a:rPr lang="en-US" dirty="0"/>
              <a:t/>
            </a:r>
            <a:br>
              <a:rPr lang="en-US" dirty="0"/>
            </a:br>
            <a:endParaRPr lang="en-US" dirty="0"/>
          </a:p>
        </p:txBody>
      </p:sp>
      <p:sp>
        <p:nvSpPr>
          <p:cNvPr id="3" name="Content Placeholder 2"/>
          <p:cNvSpPr>
            <a:spLocks noGrp="1"/>
          </p:cNvSpPr>
          <p:nvPr>
            <p:ph idx="1"/>
          </p:nvPr>
        </p:nvSpPr>
        <p:spPr>
          <a:xfrm>
            <a:off x="2589212" y="1699846"/>
            <a:ext cx="8915400" cy="4211376"/>
          </a:xfrm>
        </p:spPr>
        <p:txBody>
          <a:bodyPr/>
          <a:lstStyle/>
          <a:p>
            <a:r>
              <a:rPr lang="en-US" dirty="0" smtClean="0"/>
              <a:t>gateway</a:t>
            </a:r>
            <a:r>
              <a:rPr lang="en-US" dirty="0"/>
              <a:t>, as the name suggests, is a passage to connect two networks together that may work upon different networking models. </a:t>
            </a:r>
          </a:p>
          <a:p>
            <a:r>
              <a:rPr lang="en-US" dirty="0" smtClean="0"/>
              <a:t> </a:t>
            </a:r>
            <a:r>
              <a:rPr lang="en-US" dirty="0"/>
              <a:t>They basically work as the messenger agents that take data from one system, interpret it, and transfer it to another system. </a:t>
            </a:r>
          </a:p>
          <a:p>
            <a:r>
              <a:rPr lang="en-US" dirty="0" smtClean="0"/>
              <a:t>Gateways </a:t>
            </a:r>
            <a:r>
              <a:rPr lang="en-US" dirty="0"/>
              <a:t>are also called protocol converters and can operate at any network layer. Gateways are generally more complex than switch or router. </a:t>
            </a:r>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477" y="3739663"/>
            <a:ext cx="6025661" cy="226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CSU/DSU </a:t>
            </a:r>
            <a:r>
              <a:rPr lang="en-US" dirty="0"/>
              <a:t/>
            </a:r>
            <a:br>
              <a:rPr lang="en-US" dirty="0"/>
            </a:br>
            <a:endParaRPr lang="en-US" dirty="0"/>
          </a:p>
        </p:txBody>
      </p:sp>
      <p:sp>
        <p:nvSpPr>
          <p:cNvPr id="3" name="Content Placeholder 2"/>
          <p:cNvSpPr>
            <a:spLocks noGrp="1"/>
          </p:cNvSpPr>
          <p:nvPr>
            <p:ph idx="1"/>
          </p:nvPr>
        </p:nvSpPr>
        <p:spPr>
          <a:xfrm>
            <a:off x="2589212" y="1418492"/>
            <a:ext cx="8915400" cy="4492731"/>
          </a:xfrm>
        </p:spPr>
        <p:txBody>
          <a:bodyPr>
            <a:normAutofit/>
          </a:bodyPr>
          <a:lstStyle/>
          <a:p>
            <a:pPr algn="just"/>
            <a:r>
              <a:rPr lang="en-US" dirty="0" smtClean="0"/>
              <a:t>A </a:t>
            </a:r>
            <a:r>
              <a:rPr lang="en-US" dirty="0"/>
              <a:t>Channel Service Unit/Digital Service Unit (CSU/DSU), sometimes called Data Service Unit, is a device that converts the digital signal format used on LANs into one used on WANs. </a:t>
            </a:r>
          </a:p>
          <a:p>
            <a:pPr algn="just"/>
            <a:r>
              <a:rPr lang="en-US" dirty="0" smtClean="0"/>
              <a:t>Such </a:t>
            </a:r>
            <a:r>
              <a:rPr lang="en-US" dirty="0"/>
              <a:t>translation is necessary because the networking technologies used on WANs are different from those used on LANs. </a:t>
            </a:r>
          </a:p>
          <a:p>
            <a:pPr algn="just"/>
            <a:r>
              <a:rPr lang="en-US" dirty="0" smtClean="0"/>
              <a:t>The </a:t>
            </a:r>
            <a:r>
              <a:rPr lang="en-US" dirty="0"/>
              <a:t>CSU/DSU sits between the LAN and the access point provided by the telecommunications company. </a:t>
            </a:r>
          </a:p>
          <a:p>
            <a:pPr algn="just"/>
            <a:r>
              <a:rPr lang="en-US" dirty="0" smtClean="0"/>
              <a:t>The channel </a:t>
            </a:r>
            <a:r>
              <a:rPr lang="en-US" dirty="0"/>
              <a:t>service unit (CSU) is responsible for the connection to the telecommunication network, while the data service unit (DSU) is responsible for managing the interface with the data terminal equipment (DTE). </a:t>
            </a:r>
          </a:p>
          <a:p>
            <a:pPr algn="just"/>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723" y="4712677"/>
            <a:ext cx="7467600" cy="1453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MODEM </a:t>
            </a:r>
            <a:r>
              <a:rPr lang="en-US" dirty="0"/>
              <a:t/>
            </a:r>
            <a:br>
              <a:rPr lang="en-US" dirty="0"/>
            </a:br>
            <a:endParaRPr lang="en-US" dirty="0"/>
          </a:p>
        </p:txBody>
      </p:sp>
      <p:sp>
        <p:nvSpPr>
          <p:cNvPr id="3" name="Content Placeholder 2"/>
          <p:cNvSpPr>
            <a:spLocks noGrp="1"/>
          </p:cNvSpPr>
          <p:nvPr>
            <p:ph idx="1"/>
          </p:nvPr>
        </p:nvSpPr>
        <p:spPr>
          <a:xfrm>
            <a:off x="2589212" y="1711569"/>
            <a:ext cx="8113957" cy="4199653"/>
          </a:xfrm>
        </p:spPr>
        <p:txBody>
          <a:bodyPr/>
          <a:lstStyle/>
          <a:p>
            <a:r>
              <a:rPr lang="en-US" dirty="0" smtClean="0"/>
              <a:t>A </a:t>
            </a:r>
            <a:r>
              <a:rPr lang="en-US" dirty="0"/>
              <a:t>modem, short for modulator/demodulator, is a device that converts the digital signals generated by a computer into analog signals that can travel over conventional phone lines. </a:t>
            </a:r>
            <a:endParaRPr lang="en-US" dirty="0" smtClean="0"/>
          </a:p>
          <a:p>
            <a:r>
              <a:rPr lang="en-US" dirty="0" smtClean="0"/>
              <a:t>The </a:t>
            </a:r>
            <a:r>
              <a:rPr lang="en-US" dirty="0"/>
              <a:t>modem at the receiving end converts the signal back into a format the computer can understand. </a:t>
            </a:r>
          </a:p>
          <a:p>
            <a:pPr marL="0" indent="0" algn="just">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831" y="3610708"/>
            <a:ext cx="6928338" cy="188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a:t>
            </a:r>
            <a:endParaRPr lang="en-US" dirty="0"/>
          </a:p>
        </p:txBody>
      </p:sp>
      <p:sp>
        <p:nvSpPr>
          <p:cNvPr id="3" name="Content Placeholder 2"/>
          <p:cNvSpPr>
            <a:spLocks noGrp="1"/>
          </p:cNvSpPr>
          <p:nvPr>
            <p:ph idx="1"/>
          </p:nvPr>
        </p:nvSpPr>
        <p:spPr>
          <a:xfrm>
            <a:off x="2589212" y="1652954"/>
            <a:ext cx="8915400" cy="4258268"/>
          </a:xfrm>
        </p:spPr>
        <p:txBody>
          <a:bodyPr/>
          <a:lstStyle/>
          <a:p>
            <a:r>
              <a:rPr lang="en-US" dirty="0"/>
              <a:t>The data-link layer is located between the physical and the network layers</a:t>
            </a:r>
            <a:r>
              <a:rPr lang="en-US" dirty="0" smtClean="0"/>
              <a:t>.</a:t>
            </a:r>
          </a:p>
          <a:p>
            <a:r>
              <a:rPr lang="en-US" dirty="0" smtClean="0"/>
              <a:t>The </a:t>
            </a:r>
            <a:r>
              <a:rPr lang="en-US" dirty="0"/>
              <a:t>data link layer provides services to the network </a:t>
            </a:r>
            <a:r>
              <a:rPr lang="en-US" dirty="0" smtClean="0"/>
              <a:t>layer.</a:t>
            </a:r>
          </a:p>
          <a:p>
            <a:r>
              <a:rPr lang="en-US" dirty="0" smtClean="0"/>
              <a:t>It </a:t>
            </a:r>
            <a:r>
              <a:rPr lang="en-US" dirty="0"/>
              <a:t>receives services from the physical </a:t>
            </a:r>
            <a:r>
              <a:rPr lang="en-US" dirty="0" smtClean="0"/>
              <a:t>layer.</a:t>
            </a:r>
          </a:p>
          <a:p>
            <a:r>
              <a:rPr lang="en-US" dirty="0" smtClean="0"/>
              <a:t>The </a:t>
            </a:r>
            <a:r>
              <a:rPr lang="en-US" dirty="0"/>
              <a:t>data link layer provides error-free transmission of data frames from one node to another over the physical layer </a:t>
            </a:r>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877" y="3810000"/>
            <a:ext cx="5404339"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 layer contd.</a:t>
            </a:r>
            <a:endParaRPr lang="en-US" dirty="0"/>
          </a:p>
        </p:txBody>
      </p:sp>
      <p:sp>
        <p:nvSpPr>
          <p:cNvPr id="3" name="Content Placeholder 2"/>
          <p:cNvSpPr>
            <a:spLocks noGrp="1"/>
          </p:cNvSpPr>
          <p:nvPr>
            <p:ph idx="1"/>
          </p:nvPr>
        </p:nvSpPr>
        <p:spPr>
          <a:xfrm>
            <a:off x="2495428" y="1805354"/>
            <a:ext cx="7621587" cy="4117591"/>
          </a:xfrm>
        </p:spPr>
        <p:txBody>
          <a:bodyPr/>
          <a:lstStyle/>
          <a:p>
            <a:endParaRPr lang="en-US" dirty="0"/>
          </a:p>
          <a:p>
            <a:r>
              <a:rPr lang="en-US" dirty="0"/>
              <a:t>The LLC is common to all LANs and handles functions such as connection setup, initialization, data formatting, address recognition, error control, flow control and connection termination. </a:t>
            </a:r>
          </a:p>
          <a:p>
            <a:endParaRPr lang="en-US" dirty="0"/>
          </a:p>
          <a:p>
            <a:r>
              <a:rPr lang="en-US" dirty="0"/>
              <a:t>The MAC layer handles access to the shared medium and is specific to the type of LAN that is implemented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a:r>
            <a:br>
              <a:rPr lang="en-US" dirty="0">
                <a:solidFill>
                  <a:srgbClr val="FF0000"/>
                </a:solidFill>
              </a:rPr>
            </a:br>
            <a:r>
              <a:rPr lang="en-US" dirty="0">
                <a:solidFill>
                  <a:srgbClr val="FF0000"/>
                </a:solidFill>
              </a:rPr>
              <a:t> </a:t>
            </a:r>
            <a:r>
              <a:rPr lang="en-US" b="1" dirty="0">
                <a:solidFill>
                  <a:srgbClr val="FF0000"/>
                </a:solidFill>
              </a:rPr>
              <a:t>Network Devices </a:t>
            </a:r>
            <a:endParaRPr lang="en-US" dirty="0">
              <a:solidFill>
                <a:srgbClr val="FF0000"/>
              </a:solidFill>
            </a:endParaRPr>
          </a:p>
        </p:txBody>
      </p:sp>
      <p:sp>
        <p:nvSpPr>
          <p:cNvPr id="3" name="Content Placeholder 2"/>
          <p:cNvSpPr>
            <a:spLocks noGrp="1"/>
          </p:cNvSpPr>
          <p:nvPr>
            <p:ph idx="1"/>
          </p:nvPr>
        </p:nvSpPr>
        <p:spPr>
          <a:xfrm>
            <a:off x="2589212" y="2133600"/>
            <a:ext cx="8137403" cy="4091354"/>
          </a:xfrm>
        </p:spPr>
        <p:txBody>
          <a:bodyPr>
            <a:normAutofit lnSpcReduction="10000"/>
          </a:bodyPr>
          <a:lstStyle/>
          <a:p>
            <a:endParaRPr lang="en-US" dirty="0"/>
          </a:p>
          <a:p>
            <a:pPr marL="0" indent="0">
              <a:buNone/>
            </a:pPr>
            <a:r>
              <a:rPr lang="en-US" dirty="0"/>
              <a:t>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just">
              <a:buNone/>
            </a:pPr>
            <a:r>
              <a:rPr lang="en-US" dirty="0"/>
              <a:t>N</a:t>
            </a:r>
            <a:r>
              <a:rPr lang="en-US" dirty="0" smtClean="0"/>
              <a:t>etworking </a:t>
            </a:r>
            <a:r>
              <a:rPr lang="en-US" dirty="0"/>
              <a:t>devices, are electronic devices which are required for communication and interaction between devices on a computer network. </a:t>
            </a:r>
          </a:p>
        </p:txBody>
      </p:sp>
      <p:sp>
        <p:nvSpPr>
          <p:cNvPr id="4" name="Footer Placeholder 3"/>
          <p:cNvSpPr>
            <a:spLocks noGrp="1"/>
          </p:cNvSpPr>
          <p:nvPr>
            <p:ph type="ftr" sz="quarter" idx="11"/>
          </p:nvPr>
        </p:nvSpPr>
        <p:spPr>
          <a:xfrm>
            <a:off x="224835" y="6370940"/>
            <a:ext cx="7619999" cy="365125"/>
          </a:xfrm>
        </p:spPr>
        <p:txBody>
          <a:bodyPr/>
          <a:lstStyle/>
          <a:p>
            <a:r>
              <a:rPr lang="en-US" b="1" smtClean="0"/>
              <a:t>Jain (Deemed-to-be-University), BCA. </a:t>
            </a:r>
            <a:endParaRPr lang="en-US" b="1"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586" y="2256691"/>
            <a:ext cx="6377354" cy="300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352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Ethernet</a:t>
            </a:r>
            <a:endParaRPr lang="en-US" dirty="0"/>
          </a:p>
        </p:txBody>
      </p:sp>
      <p:sp>
        <p:nvSpPr>
          <p:cNvPr id="3" name="Content Placeholder 2"/>
          <p:cNvSpPr>
            <a:spLocks noGrp="1"/>
          </p:cNvSpPr>
          <p:nvPr>
            <p:ph idx="1"/>
          </p:nvPr>
        </p:nvSpPr>
        <p:spPr>
          <a:xfrm>
            <a:off x="2554043" y="1723292"/>
            <a:ext cx="8915400" cy="3777622"/>
          </a:xfrm>
        </p:spPr>
        <p:txBody>
          <a:bodyPr/>
          <a:lstStyle/>
          <a:p>
            <a:r>
              <a:rPr lang="en-US" dirty="0" smtClean="0"/>
              <a:t>A family </a:t>
            </a:r>
            <a:r>
              <a:rPr lang="en-US" dirty="0"/>
              <a:t>of computer networking technologies commonly used in local area networks (LAN), metropolitan area networks (MAN) and wide area networks (WAN</a:t>
            </a:r>
            <a:r>
              <a:rPr lang="en-US" dirty="0" smtClean="0"/>
              <a:t>).</a:t>
            </a:r>
          </a:p>
          <a:p>
            <a:r>
              <a:rPr lang="en-US" dirty="0"/>
              <a:t>Ethernet has largely replaced competing wired LAN technologies such as Token Ring, FDDI and ARCNET</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554" y="3305908"/>
            <a:ext cx="6777037" cy="281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Ethernet standards</a:t>
            </a:r>
          </a:p>
        </p:txBody>
      </p:sp>
      <p:sp>
        <p:nvSpPr>
          <p:cNvPr id="3" name="Content Placeholder 2"/>
          <p:cNvSpPr>
            <a:spLocks noGrp="1"/>
          </p:cNvSpPr>
          <p:nvPr>
            <p:ph idx="1"/>
          </p:nvPr>
        </p:nvSpPr>
        <p:spPr>
          <a:xfrm>
            <a:off x="2589212" y="1570892"/>
            <a:ext cx="8915400" cy="4340330"/>
          </a:xfrm>
        </p:spPr>
        <p:txBody>
          <a:bodyPr>
            <a:normAutofit/>
          </a:bodyPr>
          <a:lstStyle/>
          <a:p>
            <a:pPr algn="just"/>
            <a:r>
              <a:rPr lang="en-US" dirty="0"/>
              <a:t>The IEEE </a:t>
            </a:r>
            <a:r>
              <a:rPr lang="en-US" dirty="0" smtClean="0"/>
              <a:t>802 </a:t>
            </a:r>
            <a:r>
              <a:rPr lang="en-US" dirty="0"/>
              <a:t>has subdivided the data-link layer into two </a:t>
            </a:r>
            <a:r>
              <a:rPr lang="en-US" dirty="0" err="1" smtClean="0"/>
              <a:t>sublayers</a:t>
            </a:r>
            <a:r>
              <a:rPr lang="en-US" dirty="0" smtClean="0"/>
              <a:t> as below:</a:t>
            </a:r>
            <a:endParaRPr lang="en-US" b="1" dirty="0" smtClean="0"/>
          </a:p>
          <a:p>
            <a:pPr marL="0" indent="0" algn="just">
              <a:buNone/>
            </a:pPr>
            <a:r>
              <a:rPr lang="en-US" b="1" dirty="0" smtClean="0"/>
              <a:t>Logical </a:t>
            </a:r>
            <a:r>
              <a:rPr lang="en-US" b="1" dirty="0"/>
              <a:t>Link Control (LLC) </a:t>
            </a:r>
            <a:endParaRPr lang="en-US" dirty="0"/>
          </a:p>
          <a:p>
            <a:pPr algn="just"/>
            <a:r>
              <a:rPr lang="en-US" dirty="0"/>
              <a:t>In IEEE Project 802, flow control, error control, and part of the framing duties are collected into one </a:t>
            </a:r>
            <a:r>
              <a:rPr lang="en-US" dirty="0" err="1"/>
              <a:t>sublayer</a:t>
            </a:r>
            <a:r>
              <a:rPr lang="en-US" dirty="0"/>
              <a:t> called the logical link control (LLC). </a:t>
            </a:r>
            <a:endParaRPr lang="en-US" dirty="0" smtClean="0"/>
          </a:p>
          <a:p>
            <a:pPr algn="just"/>
            <a:r>
              <a:rPr lang="en-US" dirty="0" smtClean="0"/>
              <a:t>Framing </a:t>
            </a:r>
            <a:r>
              <a:rPr lang="en-US" dirty="0"/>
              <a:t>is handled in both the LLC </a:t>
            </a:r>
            <a:r>
              <a:rPr lang="en-US" dirty="0" err="1"/>
              <a:t>sublayer</a:t>
            </a:r>
            <a:r>
              <a:rPr lang="en-US" dirty="0"/>
              <a:t> and the MAC </a:t>
            </a:r>
            <a:r>
              <a:rPr lang="en-US" dirty="0" err="1"/>
              <a:t>sublayer</a:t>
            </a:r>
            <a:r>
              <a:rPr lang="en-US" dirty="0" smtClean="0"/>
              <a:t>.</a:t>
            </a:r>
          </a:p>
          <a:p>
            <a:pPr marL="0" indent="0" algn="just">
              <a:buNone/>
            </a:pPr>
            <a:r>
              <a:rPr lang="en-US" b="1" dirty="0" smtClean="0"/>
              <a:t>Media </a:t>
            </a:r>
            <a:r>
              <a:rPr lang="en-US" b="1" dirty="0"/>
              <a:t>Access Control (MAC) </a:t>
            </a:r>
            <a:endParaRPr lang="en-US" dirty="0"/>
          </a:p>
          <a:p>
            <a:pPr algn="just"/>
            <a:r>
              <a:rPr lang="en-US" dirty="0"/>
              <a:t>IEEE Project 802 has created a </a:t>
            </a:r>
            <a:r>
              <a:rPr lang="en-US" dirty="0" err="1"/>
              <a:t>sublayer</a:t>
            </a:r>
            <a:r>
              <a:rPr lang="en-US" dirty="0"/>
              <a:t> called media access control that defines the specific access method for each LAN. </a:t>
            </a:r>
            <a:endParaRPr lang="en-US" dirty="0" smtClean="0"/>
          </a:p>
          <a:p>
            <a:pPr algn="just"/>
            <a:r>
              <a:rPr lang="en-US" dirty="0" smtClean="0"/>
              <a:t>For </a:t>
            </a:r>
            <a:r>
              <a:rPr lang="en-US" dirty="0"/>
              <a:t>example, it defines CSMA/CD as the media access method for Ethernet LANs and defines the token-passing method for Token Ring and Token Bus LANs.</a:t>
            </a:r>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Ethernet Components</a:t>
            </a:r>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3367" y="2228362"/>
            <a:ext cx="7680202" cy="2015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590799" y="4735343"/>
            <a:ext cx="7608278" cy="646331"/>
          </a:xfrm>
          <a:prstGeom prst="rect">
            <a:avLst/>
          </a:prstGeom>
        </p:spPr>
        <p:txBody>
          <a:bodyPr wrap="square">
            <a:spAutoFit/>
          </a:bodyPr>
          <a:lstStyle/>
          <a:p>
            <a:r>
              <a:rPr lang="en-US" dirty="0"/>
              <a:t>We refer to the original Ethernet technology with the data rate of 10 Mbps as the Standard Ethernet. </a:t>
            </a:r>
          </a:p>
        </p:txBody>
      </p:sp>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Ethernet Frame </a:t>
            </a:r>
            <a:r>
              <a:rPr lang="en-US" b="1" dirty="0"/>
              <a:t>Format </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5292" y="1559169"/>
            <a:ext cx="7647721" cy="424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Point-to-Point Protocol (PPP) </a:t>
            </a:r>
            <a:endParaRPr lang="en-US" dirty="0"/>
          </a:p>
        </p:txBody>
      </p:sp>
      <p:sp>
        <p:nvSpPr>
          <p:cNvPr id="3" name="Content Placeholder 2"/>
          <p:cNvSpPr>
            <a:spLocks noGrp="1"/>
          </p:cNvSpPr>
          <p:nvPr>
            <p:ph idx="1"/>
          </p:nvPr>
        </p:nvSpPr>
        <p:spPr>
          <a:xfrm>
            <a:off x="2438400" y="1617785"/>
            <a:ext cx="8897815" cy="4293437"/>
          </a:xfrm>
        </p:spPr>
        <p:txBody>
          <a:bodyPr>
            <a:normAutofit/>
          </a:bodyPr>
          <a:lstStyle/>
          <a:p>
            <a:pPr marL="0" indent="0" algn="just">
              <a:buNone/>
            </a:pPr>
            <a:r>
              <a:rPr lang="en-US" dirty="0" smtClean="0"/>
              <a:t>Point-to-Point </a:t>
            </a:r>
            <a:r>
              <a:rPr lang="en-US" dirty="0"/>
              <a:t>Protocol (PPP) is a data link layer communications protocol between two routers directly without any host or any other networking in </a:t>
            </a:r>
            <a:r>
              <a:rPr lang="en-US" dirty="0" smtClean="0"/>
              <a:t>between.</a:t>
            </a:r>
          </a:p>
          <a:p>
            <a:pPr algn="just"/>
            <a:r>
              <a:rPr lang="en-US" dirty="0" smtClean="0"/>
              <a:t>It </a:t>
            </a:r>
            <a:r>
              <a:rPr lang="en-US" dirty="0"/>
              <a:t>can provide connection authentication, transmission encryption, and compression. </a:t>
            </a:r>
            <a:endParaRPr lang="en-US" dirty="0" smtClean="0"/>
          </a:p>
          <a:p>
            <a:pPr algn="just"/>
            <a:r>
              <a:rPr lang="en-US" dirty="0" smtClean="0"/>
              <a:t>Internet </a:t>
            </a:r>
            <a:r>
              <a:rPr lang="en-US" dirty="0"/>
              <a:t>service providers (ISPs) have used PPP for customer dial-up access to the </a:t>
            </a:r>
            <a:r>
              <a:rPr lang="en-US" dirty="0" smtClean="0"/>
              <a:t>Internet.</a:t>
            </a:r>
          </a:p>
          <a:p>
            <a:pPr algn="just"/>
            <a:r>
              <a:rPr lang="en-US" dirty="0" smtClean="0"/>
              <a:t>PPP </a:t>
            </a:r>
            <a:r>
              <a:rPr lang="en-US" dirty="0"/>
              <a:t>is used over many types of physical networks including serial cable, phone line, trunk line, cellular telephone, specialized radio links, and fiber optic links such as SONET. </a:t>
            </a:r>
            <a:endParaRPr lang="en-US" dirty="0" smtClean="0"/>
          </a:p>
          <a:p>
            <a:pPr algn="just"/>
            <a:r>
              <a:rPr lang="en-US" dirty="0" smtClean="0"/>
              <a:t>Two </a:t>
            </a:r>
            <a:r>
              <a:rPr lang="en-US" dirty="0"/>
              <a:t>derivatives of PPP, Point-to-Point Protocol over Ethernet (</a:t>
            </a:r>
            <a:r>
              <a:rPr lang="en-US" dirty="0" err="1"/>
              <a:t>PPPoE</a:t>
            </a:r>
            <a:r>
              <a:rPr lang="en-US" dirty="0"/>
              <a:t>) and Point-to-Point Protocol over ATM (</a:t>
            </a:r>
            <a:r>
              <a:rPr lang="en-US" dirty="0" err="1"/>
              <a:t>PPPoA</a:t>
            </a:r>
            <a:r>
              <a:rPr lang="en-US" dirty="0"/>
              <a:t>), are used most commonly by ISPs </a:t>
            </a:r>
          </a:p>
          <a:p>
            <a:pPr algn="just"/>
            <a:endParaRPr lang="en-US" dirty="0"/>
          </a:p>
          <a:p>
            <a:pPr algn="just"/>
            <a:endParaRPr lang="en-US" dirty="0"/>
          </a:p>
          <a:p>
            <a:pPr marL="0" indent="0" algn="just">
              <a:buNone/>
            </a:pP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141" y="319310"/>
            <a:ext cx="8911687" cy="1280890"/>
          </a:xfrm>
        </p:spPr>
        <p:txBody>
          <a:bodyPr/>
          <a:lstStyle/>
          <a:p>
            <a:r>
              <a:rPr lang="en-US" b="1" dirty="0" smtClean="0"/>
              <a:t/>
            </a:r>
            <a:br>
              <a:rPr lang="en-US" b="1" dirty="0" smtClean="0"/>
            </a:br>
            <a:r>
              <a:rPr lang="en-US" b="1" dirty="0" smtClean="0"/>
              <a:t>PPP </a:t>
            </a:r>
            <a:r>
              <a:rPr lang="en-US" b="1" dirty="0"/>
              <a:t>Frame format </a:t>
            </a: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5968" y="2250830"/>
            <a:ext cx="8546125" cy="224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PPP functionalities </a:t>
            </a:r>
            <a:endParaRPr lang="en-US" dirty="0"/>
          </a:p>
        </p:txBody>
      </p:sp>
      <p:sp>
        <p:nvSpPr>
          <p:cNvPr id="3" name="Content Placeholder 2"/>
          <p:cNvSpPr>
            <a:spLocks noGrp="1"/>
          </p:cNvSpPr>
          <p:nvPr>
            <p:ph idx="1"/>
          </p:nvPr>
        </p:nvSpPr>
        <p:spPr/>
        <p:txBody>
          <a:bodyPr/>
          <a:lstStyle/>
          <a:p>
            <a:pPr>
              <a:buAutoNum type="arabicPeriod"/>
            </a:pPr>
            <a:r>
              <a:rPr lang="en-US" b="1" dirty="0" smtClean="0"/>
              <a:t>Encapsulation </a:t>
            </a:r>
            <a:endParaRPr lang="en-US" dirty="0"/>
          </a:p>
          <a:p>
            <a:pPr>
              <a:buAutoNum type="arabicPeriod"/>
            </a:pPr>
            <a:endParaRPr lang="en-US" b="1" dirty="0"/>
          </a:p>
          <a:p>
            <a:pPr>
              <a:buAutoNum type="arabicPeriod"/>
            </a:pPr>
            <a:r>
              <a:rPr lang="en-US" b="1" dirty="0" smtClean="0"/>
              <a:t>2</a:t>
            </a:r>
            <a:r>
              <a:rPr lang="en-US" b="1" dirty="0"/>
              <a:t>. Link Control Protocol </a:t>
            </a:r>
            <a:endParaRPr lang="en-US" b="1" dirty="0" smtClean="0"/>
          </a:p>
          <a:p>
            <a:pPr marL="0" indent="0">
              <a:buNone/>
            </a:pPr>
            <a:endParaRPr lang="en-US" b="1" dirty="0" smtClean="0"/>
          </a:p>
          <a:p>
            <a:pPr marL="0" indent="0">
              <a:buNone/>
            </a:pPr>
            <a:r>
              <a:rPr lang="en-US" b="1" dirty="0" smtClean="0"/>
              <a:t>3</a:t>
            </a:r>
            <a:r>
              <a:rPr lang="en-US" b="1" dirty="0"/>
              <a:t>. Network Control Protocols </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418" y="331033"/>
            <a:ext cx="8911687" cy="1280890"/>
          </a:xfrm>
        </p:spPr>
        <p:txBody>
          <a:bodyPr/>
          <a:lstStyle/>
          <a:p>
            <a:r>
              <a:rPr lang="en-US" b="1" dirty="0"/>
              <a:t>Address Resolution Protocol </a:t>
            </a:r>
            <a:endParaRPr lang="en-US" dirty="0"/>
          </a:p>
        </p:txBody>
      </p:sp>
      <p:sp>
        <p:nvSpPr>
          <p:cNvPr id="3" name="Content Placeholder 2"/>
          <p:cNvSpPr>
            <a:spLocks noGrp="1"/>
          </p:cNvSpPr>
          <p:nvPr>
            <p:ph idx="1"/>
          </p:nvPr>
        </p:nvSpPr>
        <p:spPr>
          <a:xfrm>
            <a:off x="2565766" y="996462"/>
            <a:ext cx="8383588" cy="4211375"/>
          </a:xfrm>
        </p:spPr>
        <p:txBody>
          <a:bodyPr/>
          <a:lstStyle/>
          <a:p>
            <a:endParaRPr lang="en-US" dirty="0"/>
          </a:p>
          <a:p>
            <a:r>
              <a:rPr lang="en-US" dirty="0" smtClean="0"/>
              <a:t>It is </a:t>
            </a:r>
            <a:r>
              <a:rPr lang="en-US" dirty="0"/>
              <a:t>a communication protocol used for discovering the link layer address, such as a MAC address, associated with a given internet layer address, typically an IPv4 address. </a:t>
            </a:r>
            <a:endParaRPr lang="en-US" dirty="0" smtClean="0"/>
          </a:p>
          <a:p>
            <a:pPr marL="0" indent="0">
              <a:buNone/>
            </a:pPr>
            <a:r>
              <a:rPr lang="en-US" b="1" dirty="0" smtClean="0"/>
              <a:t>ARP format</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969" y="2731476"/>
            <a:ext cx="7514493" cy="334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Packet Format of ARP </a:t>
            </a:r>
            <a:r>
              <a:rPr lang="en-US" b="1" dirty="0" smtClean="0"/>
              <a:t>fields</a:t>
            </a:r>
            <a:endParaRPr lang="en-US" dirty="0"/>
          </a:p>
        </p:txBody>
      </p:sp>
      <p:sp>
        <p:nvSpPr>
          <p:cNvPr id="3" name="Content Placeholder 2"/>
          <p:cNvSpPr>
            <a:spLocks noGrp="1"/>
          </p:cNvSpPr>
          <p:nvPr>
            <p:ph idx="1"/>
          </p:nvPr>
        </p:nvSpPr>
        <p:spPr>
          <a:xfrm>
            <a:off x="2495428" y="1652953"/>
            <a:ext cx="8641495" cy="4269991"/>
          </a:xfrm>
        </p:spPr>
        <p:txBody>
          <a:bodyPr>
            <a:normAutofit/>
          </a:bodyPr>
          <a:lstStyle/>
          <a:p>
            <a:pPr algn="just"/>
            <a:r>
              <a:rPr lang="en-US" dirty="0"/>
              <a:t>The names of the fields are self-explanatory. </a:t>
            </a:r>
            <a:endParaRPr lang="en-US" dirty="0" smtClean="0"/>
          </a:p>
          <a:p>
            <a:pPr algn="just"/>
            <a:r>
              <a:rPr lang="en-US" dirty="0" smtClean="0"/>
              <a:t>The </a:t>
            </a:r>
            <a:r>
              <a:rPr lang="en-US" i="1" dirty="0"/>
              <a:t>hardware type </a:t>
            </a:r>
            <a:r>
              <a:rPr lang="en-US" dirty="0"/>
              <a:t>field defines the type of the link-layer protocol; Ethernet is given the type 1. </a:t>
            </a:r>
            <a:endParaRPr lang="en-US" dirty="0" smtClean="0"/>
          </a:p>
          <a:p>
            <a:pPr algn="just"/>
            <a:r>
              <a:rPr lang="en-US" dirty="0" smtClean="0"/>
              <a:t>The </a:t>
            </a:r>
            <a:r>
              <a:rPr lang="en-US" i="1" dirty="0"/>
              <a:t>protocol type </a:t>
            </a:r>
            <a:r>
              <a:rPr lang="en-US" dirty="0"/>
              <a:t>field defines the network-layer protocol: IPv4 protocol is (0800)16. </a:t>
            </a:r>
            <a:endParaRPr lang="en-US" dirty="0" smtClean="0"/>
          </a:p>
          <a:p>
            <a:pPr algn="just"/>
            <a:r>
              <a:rPr lang="en-US" dirty="0" smtClean="0"/>
              <a:t>The </a:t>
            </a:r>
            <a:r>
              <a:rPr lang="en-US" dirty="0"/>
              <a:t>source hardware and source protocol addresses are variable-length fields defining the link-layer and network-layer addresses of the sender. </a:t>
            </a:r>
          </a:p>
          <a:p>
            <a:pPr algn="just"/>
            <a:r>
              <a:rPr lang="en-US" dirty="0" smtClean="0"/>
              <a:t>The </a:t>
            </a:r>
            <a:r>
              <a:rPr lang="en-US" dirty="0"/>
              <a:t>destination hardware address and destination protocol address fields define the receiver link-layer and network-layer addresses. </a:t>
            </a:r>
          </a:p>
          <a:p>
            <a:pPr marL="0" indent="0" algn="just">
              <a:buNone/>
            </a:pP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Wireless Technology </a:t>
            </a:r>
            <a:endParaRPr lang="en-US" dirty="0"/>
          </a:p>
        </p:txBody>
      </p:sp>
      <p:sp>
        <p:nvSpPr>
          <p:cNvPr id="3" name="Content Placeholder 2"/>
          <p:cNvSpPr>
            <a:spLocks noGrp="1"/>
          </p:cNvSpPr>
          <p:nvPr>
            <p:ph idx="1"/>
          </p:nvPr>
        </p:nvSpPr>
        <p:spPr>
          <a:xfrm>
            <a:off x="2589213" y="1594338"/>
            <a:ext cx="8149126" cy="4316884"/>
          </a:xfrm>
        </p:spPr>
        <p:txBody>
          <a:bodyPr/>
          <a:lstStyle/>
          <a:p>
            <a:endParaRPr lang="en-US" dirty="0"/>
          </a:p>
          <a:p>
            <a:r>
              <a:rPr lang="en-US" dirty="0" smtClean="0"/>
              <a:t>Wireless </a:t>
            </a:r>
            <a:r>
              <a:rPr lang="en-US" dirty="0"/>
              <a:t>communication is one of the fastest-growing technologies. </a:t>
            </a:r>
          </a:p>
          <a:p>
            <a:endParaRPr lang="en-US" dirty="0"/>
          </a:p>
          <a:p>
            <a:r>
              <a:rPr lang="en-US" dirty="0"/>
              <a:t>Wireless technology has helped to simplify networking by enabling multiple computer users to simultaneously share resources in a home or business without additional or intrusive wiring. </a:t>
            </a:r>
            <a:endParaRPr lang="en-US" dirty="0" smtClean="0"/>
          </a:p>
          <a:p>
            <a:endParaRPr lang="en-US" dirty="0"/>
          </a:p>
          <a:p>
            <a:r>
              <a:rPr lang="en-US" dirty="0"/>
              <a:t>Wireless LANs can be found on college campuses, in office buildings, and in many public areas. </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br>
              <a:rPr lang="en-US" dirty="0" smtClean="0"/>
            </a:br>
            <a:r>
              <a:rPr lang="en-US" b="1" dirty="0" smtClean="0"/>
              <a:t>NIC </a:t>
            </a:r>
            <a:r>
              <a:rPr lang="en-US" b="1" dirty="0"/>
              <a:t>(Network Interface Card) </a:t>
            </a:r>
            <a:endParaRPr lang="en-US" dirty="0"/>
          </a:p>
        </p:txBody>
      </p:sp>
      <p:sp>
        <p:nvSpPr>
          <p:cNvPr id="3" name="Content Placeholder 2"/>
          <p:cNvSpPr>
            <a:spLocks noGrp="1"/>
          </p:cNvSpPr>
          <p:nvPr>
            <p:ph idx="1"/>
          </p:nvPr>
        </p:nvSpPr>
        <p:spPr/>
        <p:txBody>
          <a:bodyPr>
            <a:normAutofit/>
          </a:bodyPr>
          <a:lstStyle/>
          <a:p>
            <a:pPr marL="0" indent="0">
              <a:buNone/>
            </a:pPr>
            <a:r>
              <a:rPr lang="en-US" dirty="0"/>
              <a:t>It </a:t>
            </a:r>
            <a:r>
              <a:rPr lang="en-US" dirty="0" smtClean="0"/>
              <a:t>is also known </a:t>
            </a:r>
            <a:r>
              <a:rPr lang="en-US" dirty="0"/>
              <a:t>as  </a:t>
            </a:r>
            <a:r>
              <a:rPr lang="en-US" dirty="0"/>
              <a:t>also </a:t>
            </a:r>
            <a:r>
              <a:rPr lang="en-US" dirty="0" smtClean="0"/>
              <a:t>Network </a:t>
            </a:r>
            <a:r>
              <a:rPr lang="en-US" dirty="0"/>
              <a:t>Interface Unit (NIU). </a:t>
            </a:r>
            <a:endParaRPr lang="en-US" dirty="0" smtClean="0"/>
          </a:p>
          <a:p>
            <a:pPr marL="0" indent="0">
              <a:buNone/>
            </a:pPr>
            <a:r>
              <a:rPr lang="en-US" dirty="0" smtClean="0"/>
              <a:t>A </a:t>
            </a:r>
            <a:r>
              <a:rPr lang="en-US" dirty="0"/>
              <a:t>network interface card (NIC) is a hardware component, typically a circuit board or chip, which is installed on a computer so that it can connect to a network. </a:t>
            </a:r>
            <a:endParaRPr lang="en-US" dirty="0" smtClean="0"/>
          </a:p>
          <a:p>
            <a:pPr marL="0" indent="0">
              <a:buNone/>
            </a:pPr>
            <a:r>
              <a:rPr lang="en-US" b="1" dirty="0"/>
              <a:t>Functions of NIC: </a:t>
            </a:r>
            <a:endParaRPr lang="en-US" dirty="0"/>
          </a:p>
          <a:p>
            <a:r>
              <a:rPr lang="en-US" dirty="0" smtClean="0"/>
              <a:t> </a:t>
            </a:r>
            <a:r>
              <a:rPr lang="en-US" dirty="0"/>
              <a:t>NIC allows both wired and wireless communications. </a:t>
            </a:r>
          </a:p>
          <a:p>
            <a:r>
              <a:rPr lang="en-US" dirty="0" smtClean="0"/>
              <a:t>NIC </a:t>
            </a:r>
            <a:r>
              <a:rPr lang="en-US" dirty="0"/>
              <a:t>allows communications between computers connected via local area network (LAN) as well as communications over large-scale network through Internet Protocol (IP). </a:t>
            </a:r>
          </a:p>
          <a:p>
            <a:r>
              <a:rPr lang="en-US" dirty="0" smtClean="0"/>
              <a:t> </a:t>
            </a:r>
            <a:r>
              <a:rPr lang="en-US" dirty="0"/>
              <a:t>NIC is both a physical layer and a data link layer device, i.e. it provides the necessary hardware circuitry so that the physical layer processes and some data link layer processes can run on it. </a:t>
            </a:r>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5639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Wireless Technology: </a:t>
            </a:r>
            <a:endParaRPr lang="en-US" dirty="0"/>
          </a:p>
        </p:txBody>
      </p:sp>
      <p:sp>
        <p:nvSpPr>
          <p:cNvPr id="3" name="Content Placeholder 2"/>
          <p:cNvSpPr>
            <a:spLocks noGrp="1"/>
          </p:cNvSpPr>
          <p:nvPr>
            <p:ph idx="1"/>
          </p:nvPr>
        </p:nvSpPr>
        <p:spPr>
          <a:xfrm>
            <a:off x="2589212" y="1594338"/>
            <a:ext cx="8915400" cy="4316884"/>
          </a:xfrm>
        </p:spPr>
        <p:txBody>
          <a:bodyPr/>
          <a:lstStyle/>
          <a:p>
            <a:pPr algn="just"/>
            <a:endParaRPr lang="en-US" dirty="0"/>
          </a:p>
          <a:p>
            <a:pPr algn="just"/>
            <a:r>
              <a:rPr lang="en-US" dirty="0"/>
              <a:t>Wireless networking enables the same capabilities and comparable speeds of a wired 10BASE-T network without the difficulties associated with laying wire, drilling into walls, or stringing Ethernet cables throughout an office building or home. </a:t>
            </a:r>
            <a:endParaRPr lang="en-US" dirty="0" smtClean="0"/>
          </a:p>
          <a:p>
            <a:pPr marL="0" indent="0" algn="just">
              <a:buNone/>
            </a:pPr>
            <a:endParaRPr lang="en-US" dirty="0"/>
          </a:p>
          <a:p>
            <a:pPr algn="just"/>
            <a:r>
              <a:rPr lang="en-US" dirty="0" smtClean="0"/>
              <a:t> </a:t>
            </a:r>
            <a:r>
              <a:rPr lang="en-US" dirty="0"/>
              <a:t>Laptop users have the freedom to roam anywhere in the office building or home without having to hunt down a connector cable or available jack. </a:t>
            </a:r>
            <a:r>
              <a:rPr lang="en-US" dirty="0" smtClean="0"/>
              <a:t/>
            </a:r>
            <a:br>
              <a:rPr lang="en-US" dirty="0" smtClean="0"/>
            </a:br>
            <a:endParaRPr lang="en-US" dirty="0" smtClean="0"/>
          </a:p>
          <a:p>
            <a:pPr algn="just"/>
            <a:r>
              <a:rPr lang="en-US" dirty="0" smtClean="0"/>
              <a:t>Every </a:t>
            </a:r>
            <a:r>
              <a:rPr lang="en-US" dirty="0"/>
              <a:t>room in a wireless home or office can be “connected” to the network, so adding more users and growing a network can be as simple as installing a new wireless network adapter </a:t>
            </a:r>
          </a:p>
          <a:p>
            <a:pPr algn="just"/>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Wireless </a:t>
            </a:r>
            <a:r>
              <a:rPr lang="en-US" b="1" dirty="0" smtClean="0"/>
              <a:t>Networks</a:t>
            </a: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2253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17" t="9847" r="1682" b="8776"/>
          <a:stretch/>
        </p:blipFill>
        <p:spPr bwMode="auto">
          <a:xfrm>
            <a:off x="2309446" y="2103119"/>
            <a:ext cx="7854462" cy="3629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Wireless Communication </a:t>
            </a: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4955" y="2964542"/>
            <a:ext cx="7069014" cy="3024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27386" y="1764213"/>
            <a:ext cx="7854460" cy="923330"/>
          </a:xfrm>
          <a:prstGeom prst="rect">
            <a:avLst/>
          </a:prstGeom>
        </p:spPr>
        <p:txBody>
          <a:bodyPr wrap="square">
            <a:spAutoFit/>
          </a:bodyPr>
          <a:lstStyle/>
          <a:p>
            <a:r>
              <a:rPr lang="en-US" dirty="0" smtClean="0"/>
              <a:t>Bluetooth </a:t>
            </a:r>
            <a:r>
              <a:rPr lang="en-US" dirty="0"/>
              <a:t>is a wireless technology that uses low-energy radio waves to send wireless data between Bluetooth-enabled devices. It's similar to Wi-Fi in that it operates over radio waves. </a:t>
            </a:r>
          </a:p>
        </p:txBody>
      </p:sp>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WiMAX</a:t>
            </a:r>
            <a:r>
              <a:rPr lang="en-US" b="1" dirty="0"/>
              <a:t> </a:t>
            </a:r>
            <a:endParaRPr lang="en-US" dirty="0"/>
          </a:p>
        </p:txBody>
      </p:sp>
      <p:sp>
        <p:nvSpPr>
          <p:cNvPr id="3" name="Content Placeholder 2"/>
          <p:cNvSpPr>
            <a:spLocks noGrp="1"/>
          </p:cNvSpPr>
          <p:nvPr>
            <p:ph idx="1"/>
          </p:nvPr>
        </p:nvSpPr>
        <p:spPr>
          <a:xfrm>
            <a:off x="2647828" y="1370204"/>
            <a:ext cx="8915400" cy="3777622"/>
          </a:xfrm>
        </p:spPr>
        <p:txBody>
          <a:bodyPr/>
          <a:lstStyle/>
          <a:p>
            <a:endParaRPr lang="en-US" dirty="0"/>
          </a:p>
          <a:p>
            <a:r>
              <a:rPr lang="en-US" dirty="0" err="1"/>
              <a:t>WiMAX</a:t>
            </a:r>
            <a:r>
              <a:rPr lang="en-US" dirty="0"/>
              <a:t> stands for Worldwide Interoperability for Microwave Access </a:t>
            </a:r>
          </a:p>
          <a:p>
            <a:pPr marL="0" indent="0">
              <a:buNone/>
            </a:pPr>
            <a:endParaRPr lang="en-US" dirty="0"/>
          </a:p>
          <a:p>
            <a:r>
              <a:rPr lang="en-US" dirty="0" err="1"/>
              <a:t>WiMAX</a:t>
            </a:r>
            <a:r>
              <a:rPr lang="en-US" dirty="0"/>
              <a:t> refers to interoperable implementations of the IEEE 802.16 family of wireless-networks standards ratified by the </a:t>
            </a:r>
            <a:r>
              <a:rPr lang="en-US" dirty="0" err="1"/>
              <a:t>WiMAX</a:t>
            </a:r>
            <a:r>
              <a:rPr lang="en-US" dirty="0"/>
              <a:t> Forum. </a:t>
            </a:r>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99693"/>
            <a:ext cx="6271846" cy="273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Telephony </a:t>
            </a:r>
            <a:endParaRPr lang="en-US" dirty="0"/>
          </a:p>
        </p:txBody>
      </p:sp>
      <p:sp>
        <p:nvSpPr>
          <p:cNvPr id="3" name="Content Placeholder 2"/>
          <p:cNvSpPr>
            <a:spLocks noGrp="1"/>
          </p:cNvSpPr>
          <p:nvPr>
            <p:ph idx="1"/>
          </p:nvPr>
        </p:nvSpPr>
        <p:spPr>
          <a:xfrm>
            <a:off x="2589212" y="1676400"/>
            <a:ext cx="8758726" cy="4234822"/>
          </a:xfrm>
        </p:spPr>
        <p:txBody>
          <a:bodyPr/>
          <a:lstStyle/>
          <a:p>
            <a:pPr marL="0" indent="0">
              <a:buNone/>
            </a:pPr>
            <a:r>
              <a:rPr lang="en-US" dirty="0" smtClean="0"/>
              <a:t>Cellular </a:t>
            </a:r>
            <a:r>
              <a:rPr lang="en-US" dirty="0"/>
              <a:t>telephony is designed to provide communications between two moving units, called mobile stations (MSs), or between one mobile unit and one stationary unit, often called a land unit. </a:t>
            </a:r>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308" y="3200399"/>
            <a:ext cx="6623537" cy="2790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Satellite Networks </a:t>
            </a:r>
            <a:endParaRPr lang="en-US" dirty="0"/>
          </a:p>
        </p:txBody>
      </p:sp>
      <p:sp>
        <p:nvSpPr>
          <p:cNvPr id="3" name="Content Placeholder 2"/>
          <p:cNvSpPr>
            <a:spLocks noGrp="1"/>
          </p:cNvSpPr>
          <p:nvPr>
            <p:ph idx="1"/>
          </p:nvPr>
        </p:nvSpPr>
        <p:spPr>
          <a:xfrm>
            <a:off x="2589212" y="1992923"/>
            <a:ext cx="8055342" cy="3918299"/>
          </a:xfrm>
        </p:spPr>
        <p:txBody>
          <a:bodyPr/>
          <a:lstStyle/>
          <a:p>
            <a:pPr marL="0" indent="0">
              <a:buNone/>
            </a:pPr>
            <a:r>
              <a:rPr lang="en-US" dirty="0" smtClean="0"/>
              <a:t>A </a:t>
            </a:r>
            <a:r>
              <a:rPr lang="en-US" dirty="0"/>
              <a:t>satellite network is a combination of nodes, some of which are satellites, that provides communication from one point on the Earth to another. </a:t>
            </a:r>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2965205"/>
            <a:ext cx="58674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Wireless network Components </a:t>
            </a:r>
            <a:endParaRPr lang="en-US" dirty="0"/>
          </a:p>
        </p:txBody>
      </p:sp>
      <p:sp>
        <p:nvSpPr>
          <p:cNvPr id="3" name="Content Placeholder 2"/>
          <p:cNvSpPr>
            <a:spLocks noGrp="1"/>
          </p:cNvSpPr>
          <p:nvPr>
            <p:ph idx="1"/>
          </p:nvPr>
        </p:nvSpPr>
        <p:spPr/>
        <p:txBody>
          <a:bodyPr/>
          <a:lstStyle/>
          <a:p>
            <a:r>
              <a:rPr lang="en-US" b="1" dirty="0"/>
              <a:t>User Devices </a:t>
            </a:r>
            <a:endParaRPr lang="en-US" b="1" dirty="0" smtClean="0"/>
          </a:p>
          <a:p>
            <a:endParaRPr lang="en-US" b="1" dirty="0" smtClean="0"/>
          </a:p>
          <a:p>
            <a:endParaRPr lang="en-US" b="1" dirty="0"/>
          </a:p>
          <a:p>
            <a:r>
              <a:rPr lang="en-US" b="1" dirty="0"/>
              <a:t>Radio </a:t>
            </a:r>
            <a:r>
              <a:rPr lang="en-US" b="1" dirty="0" smtClean="0"/>
              <a:t>NICs</a:t>
            </a:r>
          </a:p>
          <a:p>
            <a:endParaRPr lang="en-US" b="1" dirty="0" smtClean="0"/>
          </a:p>
          <a:p>
            <a:pPr marL="0" indent="0">
              <a:buNone/>
            </a:pPr>
            <a:endParaRPr lang="en-US" b="1" dirty="0"/>
          </a:p>
          <a:p>
            <a:r>
              <a:rPr lang="en-US" b="1" dirty="0"/>
              <a:t>Access Points </a:t>
            </a:r>
            <a:r>
              <a:rPr lang="en-US" b="1" dirty="0" smtClean="0"/>
              <a:t> </a:t>
            </a: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276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896" b="10840"/>
          <a:stretch/>
        </p:blipFill>
        <p:spPr bwMode="auto">
          <a:xfrm>
            <a:off x="5427784" y="2489982"/>
            <a:ext cx="5943600" cy="256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Wireless LAN standards </a:t>
            </a:r>
            <a:endParaRPr lang="en-US" dirty="0"/>
          </a:p>
        </p:txBody>
      </p:sp>
      <p:sp>
        <p:nvSpPr>
          <p:cNvPr id="3" name="Content Placeholder 2"/>
          <p:cNvSpPr>
            <a:spLocks noGrp="1"/>
          </p:cNvSpPr>
          <p:nvPr>
            <p:ph idx="1"/>
          </p:nvPr>
        </p:nvSpPr>
        <p:spPr>
          <a:xfrm>
            <a:off x="2589212" y="1688123"/>
            <a:ext cx="8915400" cy="4223099"/>
          </a:xfrm>
        </p:spPr>
        <p:txBody>
          <a:bodyPr/>
          <a:lstStyle/>
          <a:p>
            <a:pPr marL="0" indent="0">
              <a:buNone/>
            </a:pPr>
            <a:r>
              <a:rPr lang="en-US" b="1" dirty="0" smtClean="0">
                <a:solidFill>
                  <a:srgbClr val="FF0000"/>
                </a:solidFill>
              </a:rPr>
              <a:t>IEEE </a:t>
            </a:r>
            <a:r>
              <a:rPr lang="en-US" b="1" dirty="0">
                <a:solidFill>
                  <a:srgbClr val="FF0000"/>
                </a:solidFill>
              </a:rPr>
              <a:t>802.11 </a:t>
            </a:r>
            <a:endParaRPr lang="en-US" dirty="0">
              <a:solidFill>
                <a:srgbClr val="FF0000"/>
              </a:solidFill>
            </a:endParaRPr>
          </a:p>
          <a:p>
            <a:pPr marL="0" indent="0" algn="just">
              <a:buNone/>
            </a:pPr>
            <a:r>
              <a:rPr lang="en-US" dirty="0" smtClean="0"/>
              <a:t>IEEE </a:t>
            </a:r>
            <a:r>
              <a:rPr lang="en-US" dirty="0"/>
              <a:t>802.11 is part of the IEEE 802 set of LAN protocols, and specifies the </a:t>
            </a:r>
            <a:r>
              <a:rPr lang="en-US" dirty="0" smtClean="0"/>
              <a:t>set of </a:t>
            </a:r>
            <a:r>
              <a:rPr lang="en-US" dirty="0"/>
              <a:t>media access control (MAC) and physical layer (PHY) protocols for implementing wireless local area network (WLAN) Wi-Fi computer communication in various frequencies. </a:t>
            </a:r>
          </a:p>
          <a:p>
            <a:endParaRPr lang="en-US" dirty="0"/>
          </a:p>
          <a:p>
            <a:pPr marL="0" indent="0">
              <a:buNone/>
            </a:pPr>
            <a:r>
              <a:rPr lang="en-US" dirty="0"/>
              <a:t>They are created and maintained by the Institute of Electrical and Electronics Engineers (IEEE) LAN/MAN Standards Committee (IEEE 802). The base version of the standard was released in 1997, and has had subsequent amendments.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Wireless LAN standards </a:t>
            </a:r>
            <a:r>
              <a:rPr lang="en-US" b="1" dirty="0" smtClean="0"/>
              <a:t>contd.</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IEEE 802.11a</a:t>
            </a:r>
            <a:endParaRPr lang="en-US" dirty="0">
              <a:solidFill>
                <a:srgbClr val="FF0000"/>
              </a:solidFill>
            </a:endParaRPr>
          </a:p>
          <a:p>
            <a:pPr marL="0" indent="0">
              <a:buNone/>
            </a:pPr>
            <a:endParaRPr lang="en-US" dirty="0"/>
          </a:p>
          <a:p>
            <a:r>
              <a:rPr lang="en-US" dirty="0"/>
              <a:t>802.11a, published in 1999, uses the same data link layer protocol and frame format as the original standard, but an OFDM based air interface (physical layer). </a:t>
            </a:r>
          </a:p>
          <a:p>
            <a:r>
              <a:rPr lang="en-US" dirty="0" smtClean="0"/>
              <a:t>It </a:t>
            </a:r>
            <a:r>
              <a:rPr lang="en-US" dirty="0"/>
              <a:t>operates in the 5 GHz band with a maximum net data rate of 54 Mbit/s, plus error correction code, which yields realistic net achievable throughput in the mid-20 Mbit/s. </a:t>
            </a:r>
          </a:p>
          <a:p>
            <a:r>
              <a:rPr lang="en-US" dirty="0" smtClean="0"/>
              <a:t>It </a:t>
            </a:r>
            <a:r>
              <a:rPr lang="en-US" dirty="0"/>
              <a:t>has seen widespread worldwide implementation, particularly within the corporate workspace. </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Wireless LAN standards contd.</a:t>
            </a:r>
            <a:endParaRPr lang="en-US" dirty="0"/>
          </a:p>
        </p:txBody>
      </p:sp>
      <p:sp>
        <p:nvSpPr>
          <p:cNvPr id="3" name="Content Placeholder 2"/>
          <p:cNvSpPr>
            <a:spLocks noGrp="1"/>
          </p:cNvSpPr>
          <p:nvPr>
            <p:ph idx="1"/>
          </p:nvPr>
        </p:nvSpPr>
        <p:spPr>
          <a:xfrm>
            <a:off x="2589212" y="1781908"/>
            <a:ext cx="8915400" cy="4129314"/>
          </a:xfrm>
        </p:spPr>
        <p:txBody>
          <a:bodyPr>
            <a:normAutofit lnSpcReduction="10000"/>
          </a:bodyPr>
          <a:lstStyle/>
          <a:p>
            <a:pPr algn="just"/>
            <a:endParaRPr lang="en-US" dirty="0"/>
          </a:p>
          <a:p>
            <a:pPr marL="0" indent="0" algn="just">
              <a:buNone/>
            </a:pPr>
            <a:r>
              <a:rPr lang="en-US" b="1" dirty="0">
                <a:solidFill>
                  <a:srgbClr val="FF0000"/>
                </a:solidFill>
              </a:rPr>
              <a:t>IEEE 802.11b: </a:t>
            </a:r>
            <a:endParaRPr lang="en-US" dirty="0">
              <a:solidFill>
                <a:srgbClr val="FF0000"/>
              </a:solidFill>
            </a:endParaRPr>
          </a:p>
          <a:p>
            <a:pPr algn="just"/>
            <a:endParaRPr lang="en-US" dirty="0"/>
          </a:p>
          <a:p>
            <a:pPr algn="just"/>
            <a:r>
              <a:rPr lang="en-US" dirty="0" smtClean="0"/>
              <a:t>The </a:t>
            </a:r>
            <a:r>
              <a:rPr lang="en-US" dirty="0"/>
              <a:t>802.11b standard has a maximum raw data rate of 11 Mbit/s (Megabits per second), and uses the same media access method defined in the original standard. </a:t>
            </a:r>
          </a:p>
          <a:p>
            <a:pPr marL="0" indent="0" algn="just">
              <a:buNone/>
            </a:pPr>
            <a:endParaRPr lang="en-US" dirty="0"/>
          </a:p>
          <a:p>
            <a:pPr algn="just"/>
            <a:r>
              <a:rPr lang="en-US" dirty="0" smtClean="0"/>
              <a:t> </a:t>
            </a:r>
            <a:r>
              <a:rPr lang="en-US" dirty="0"/>
              <a:t>802.11b products appeared on the market in early 2000, since 802.11b is a direct extension of the modulation technique defined in the original standard. </a:t>
            </a:r>
          </a:p>
          <a:p>
            <a:pPr algn="just"/>
            <a:endParaRPr lang="en-US" dirty="0"/>
          </a:p>
          <a:p>
            <a:pPr algn="just"/>
            <a:r>
              <a:rPr lang="en-US" dirty="0" smtClean="0"/>
              <a:t> </a:t>
            </a:r>
            <a:r>
              <a:rPr lang="en-US" dirty="0"/>
              <a:t>The dramatic increase in throughput of 802.11b (compared to the original standard) along with simultaneous substantial price reductions led to the rapid acceptance of 802.11b as the definitive wireless LAN technology. </a:t>
            </a:r>
          </a:p>
          <a:p>
            <a:pPr algn="just"/>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026836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969" y="728296"/>
            <a:ext cx="7608277" cy="145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00954" y="3336667"/>
            <a:ext cx="38100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414954" y="2321004"/>
            <a:ext cx="8382000" cy="1015663"/>
          </a:xfrm>
          <a:prstGeom prst="rect">
            <a:avLst/>
          </a:prstGeom>
        </p:spPr>
        <p:txBody>
          <a:bodyPr wrap="square">
            <a:spAutoFit/>
          </a:bodyPr>
          <a:lstStyle/>
          <a:p>
            <a:pPr algn="just"/>
            <a:r>
              <a:rPr lang="en-US" sz="2000" b="1" dirty="0">
                <a:latin typeface="Times New Roman" pitchFamily="18" charset="0"/>
                <a:cs typeface="Times New Roman" pitchFamily="18" charset="0"/>
              </a:rPr>
              <a:t>Internal Network </a:t>
            </a:r>
            <a:r>
              <a:rPr lang="en-US" sz="2000" b="1" dirty="0" smtClean="0">
                <a:latin typeface="Times New Roman" pitchFamily="18" charset="0"/>
                <a:cs typeface="Times New Roman" pitchFamily="18" charset="0"/>
              </a:rPr>
              <a:t>Card </a:t>
            </a:r>
            <a:r>
              <a:rPr lang="en-US" sz="2000" b="1" dirty="0" smtClean="0">
                <a:latin typeface="Times New Roman" pitchFamily="18" charset="0"/>
                <a:cs typeface="Times New Roman" pitchFamily="18" charset="0"/>
              </a:rPr>
              <a:t>:</a:t>
            </a:r>
            <a:r>
              <a:rPr lang="en-US" sz="2000" dirty="0">
                <a:latin typeface="Times New Roman" pitchFamily="18" charset="0"/>
                <a:cs typeface="Times New Roman" pitchFamily="18" charset="0"/>
              </a:rPr>
              <a:t>M</a:t>
            </a:r>
            <a:r>
              <a:rPr lang="en-US" sz="2000" dirty="0" smtClean="0">
                <a:latin typeface="Times New Roman" pitchFamily="18" charset="0"/>
                <a:cs typeface="Times New Roman" pitchFamily="18" charset="0"/>
              </a:rPr>
              <a:t>otherboard </a:t>
            </a:r>
            <a:r>
              <a:rPr lang="en-US" sz="2000" dirty="0">
                <a:latin typeface="Times New Roman" pitchFamily="18" charset="0"/>
                <a:cs typeface="Times New Roman" pitchFamily="18" charset="0"/>
              </a:rPr>
              <a:t>has a slot for the network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card </a:t>
            </a:r>
            <a:r>
              <a:rPr lang="en-US" sz="2000" dirty="0">
                <a:latin typeface="Times New Roman" pitchFamily="18" charset="0"/>
                <a:cs typeface="Times New Roman" pitchFamily="18" charset="0"/>
              </a:rPr>
              <a:t>where it can be inserted. It requires network cables to provide network access </a:t>
            </a:r>
          </a:p>
        </p:txBody>
      </p:sp>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Wireless LAN standards contd.</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IEEE </a:t>
            </a:r>
            <a:r>
              <a:rPr lang="en-US" b="1" dirty="0">
                <a:solidFill>
                  <a:srgbClr val="FF0000"/>
                </a:solidFill>
              </a:rPr>
              <a:t>802.11g </a:t>
            </a:r>
            <a:endParaRPr lang="en-US" dirty="0">
              <a:solidFill>
                <a:srgbClr val="FF0000"/>
              </a:solidFill>
            </a:endParaRPr>
          </a:p>
          <a:p>
            <a:endParaRPr lang="en-US" dirty="0"/>
          </a:p>
          <a:p>
            <a:r>
              <a:rPr lang="en-US" dirty="0"/>
              <a:t>In June 2003, a third modulation standard was ratified: 802.11g. This works in the 2.4 GHz band (like 802.11b), but uses the same OFDM based transmission scheme as 802.11a. </a:t>
            </a:r>
          </a:p>
          <a:p>
            <a:r>
              <a:rPr lang="en-US" dirty="0" smtClean="0"/>
              <a:t> </a:t>
            </a:r>
            <a:r>
              <a:rPr lang="en-US" dirty="0"/>
              <a:t>It operates at a maximum physical layer bit rate of 54 Mbit/s exclusive of forward error correction codes, or about 22 Mbit/s average throughput. </a:t>
            </a:r>
          </a:p>
          <a:p>
            <a:endParaRPr lang="en-US" dirty="0"/>
          </a:p>
          <a:p>
            <a:r>
              <a:rPr lang="en-US" dirty="0" smtClean="0"/>
              <a:t>802.11g </a:t>
            </a:r>
            <a:r>
              <a:rPr lang="en-US" dirty="0"/>
              <a:t>hardware is fully backward compatible with 802.11b hardware, and therefore is encumbered with legacy issues that reduce throughput by ~21% when compared to 802.11a.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42125115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Wireless LAN modulation techniques </a:t>
            </a:r>
          </a:p>
        </p:txBody>
      </p:sp>
      <p:sp>
        <p:nvSpPr>
          <p:cNvPr id="3" name="Content Placeholder 2"/>
          <p:cNvSpPr>
            <a:spLocks noGrp="1"/>
          </p:cNvSpPr>
          <p:nvPr>
            <p:ph idx="1"/>
          </p:nvPr>
        </p:nvSpPr>
        <p:spPr>
          <a:xfrm>
            <a:off x="2589212" y="1641232"/>
            <a:ext cx="8582880" cy="4141038"/>
          </a:xfrm>
        </p:spPr>
        <p:txBody>
          <a:bodyPr>
            <a:normAutofit/>
          </a:bodyPr>
          <a:lstStyle/>
          <a:p>
            <a:pPr marL="0" indent="0" algn="just">
              <a:buNone/>
            </a:pPr>
            <a:r>
              <a:rPr lang="en-US" b="1" dirty="0" smtClean="0"/>
              <a:t>Modulation </a:t>
            </a:r>
            <a:r>
              <a:rPr lang="en-US" dirty="0"/>
              <a:t>is what </a:t>
            </a:r>
            <a:r>
              <a:rPr lang="en-US" b="1" dirty="0"/>
              <a:t>wireless </a:t>
            </a:r>
            <a:r>
              <a:rPr lang="en-US" dirty="0"/>
              <a:t>networks use to send data. It enables the sending of encoded data using radio signals. </a:t>
            </a:r>
            <a:r>
              <a:rPr lang="en-US" b="1" dirty="0"/>
              <a:t>Wireless </a:t>
            </a:r>
            <a:r>
              <a:rPr lang="en-US" dirty="0"/>
              <a:t>networks use </a:t>
            </a:r>
            <a:r>
              <a:rPr lang="en-US" b="1" dirty="0"/>
              <a:t>modulation </a:t>
            </a:r>
            <a:r>
              <a:rPr lang="en-US" dirty="0"/>
              <a:t>as a carrier signal, which means that the </a:t>
            </a:r>
            <a:r>
              <a:rPr lang="en-US" b="1" dirty="0"/>
              <a:t>modulated </a:t>
            </a:r>
            <a:r>
              <a:rPr lang="en-US" dirty="0"/>
              <a:t>tones carry data. A modulated waveform consists of three parts: </a:t>
            </a:r>
            <a:endParaRPr lang="en-US" dirty="0" smtClean="0"/>
          </a:p>
          <a:p>
            <a:pPr marL="0" indent="0">
              <a:buNone/>
            </a:pPr>
            <a:endParaRPr lang="en-US" dirty="0"/>
          </a:p>
          <a:p>
            <a:r>
              <a:rPr lang="en-US" dirty="0"/>
              <a:t>Amplitude: The volume of the signal </a:t>
            </a:r>
          </a:p>
          <a:p>
            <a:r>
              <a:rPr lang="en-US" dirty="0"/>
              <a:t>Phase: The timing of the signal between peaks </a:t>
            </a:r>
          </a:p>
          <a:p>
            <a:r>
              <a:rPr lang="en-US" dirty="0"/>
              <a:t>Frequency: The pitch of the signal </a:t>
            </a:r>
            <a:endParaRPr lang="en-US" dirty="0" smtClean="0"/>
          </a:p>
          <a:p>
            <a:pPr marL="0" indent="0">
              <a:buNone/>
            </a:pPr>
            <a:endParaRPr lang="en-US" dirty="0"/>
          </a:p>
          <a:p>
            <a:pPr marL="0" indent="0" algn="just">
              <a:buNone/>
            </a:pPr>
            <a:r>
              <a:rPr lang="en-US" dirty="0" smtClean="0"/>
              <a:t> </a:t>
            </a:r>
            <a:r>
              <a:rPr lang="en-US" dirty="0"/>
              <a:t>Wireless networks use a few different modulation techniques, including the above mentioned : DSSS (direct-sequence spread </a:t>
            </a:r>
            <a:r>
              <a:rPr lang="en-US" dirty="0" smtClean="0"/>
              <a:t>spectrum), </a:t>
            </a:r>
            <a:r>
              <a:rPr lang="en-US" dirty="0"/>
              <a:t>OFDM (Orthogonal Frequency Division Multiplexing) </a:t>
            </a:r>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688621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292" y="624110"/>
            <a:ext cx="9781321" cy="1280890"/>
          </a:xfrm>
        </p:spPr>
        <p:txBody>
          <a:bodyPr/>
          <a:lstStyle/>
          <a:p>
            <a:r>
              <a:rPr lang="en-US" b="1" dirty="0"/>
              <a:t>Wireless LAN modulation techniques </a:t>
            </a:r>
            <a:r>
              <a:rPr lang="en-US" b="1" dirty="0" smtClean="0"/>
              <a:t>contd.</a:t>
            </a:r>
            <a:endParaRPr lang="en-US" dirty="0"/>
          </a:p>
        </p:txBody>
      </p:sp>
      <p:sp>
        <p:nvSpPr>
          <p:cNvPr id="3" name="Content Placeholder 2"/>
          <p:cNvSpPr>
            <a:spLocks noGrp="1"/>
          </p:cNvSpPr>
          <p:nvPr>
            <p:ph idx="1"/>
          </p:nvPr>
        </p:nvSpPr>
        <p:spPr>
          <a:xfrm>
            <a:off x="2450123" y="1934308"/>
            <a:ext cx="9054489" cy="3976914"/>
          </a:xfrm>
        </p:spPr>
        <p:txBody>
          <a:bodyPr/>
          <a:lstStyle/>
          <a:p>
            <a:pPr algn="just"/>
            <a:endParaRPr lang="en-US" dirty="0"/>
          </a:p>
          <a:p>
            <a:pPr algn="just"/>
            <a:r>
              <a:rPr lang="en-US" dirty="0"/>
              <a:t>DSSS is the modulation technique that 802.11b devices use to send the data. In DSSS, the transmitted signal is spread across the entire frequency spectrum that is being used. </a:t>
            </a:r>
            <a:r>
              <a:rPr lang="en-US" dirty="0" smtClean="0"/>
              <a:t/>
            </a:r>
            <a:br>
              <a:rPr lang="en-US" dirty="0" smtClean="0"/>
            </a:br>
            <a:r>
              <a:rPr lang="en-US" dirty="0" smtClean="0"/>
              <a:t/>
            </a:r>
            <a:br>
              <a:rPr lang="en-US" dirty="0" smtClean="0"/>
            </a:br>
            <a:endParaRPr lang="en-US" dirty="0"/>
          </a:p>
          <a:p>
            <a:pPr algn="just"/>
            <a:r>
              <a:rPr lang="en-US" dirty="0" smtClean="0"/>
              <a:t> </a:t>
            </a:r>
            <a:r>
              <a:rPr lang="en-US" dirty="0"/>
              <a:t>Orthogonal frequency division multiplexing (OFDM) is a modulation and multiplexing technique. Modulation is the process by which data is encoded onto a carrier signal, which is then amplified and applied to an antenna. </a:t>
            </a:r>
          </a:p>
          <a:p>
            <a:pPr algn="just"/>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0785217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Wireless security Protocols </a:t>
            </a:r>
            <a:endParaRPr lang="en-US" dirty="0"/>
          </a:p>
        </p:txBody>
      </p:sp>
      <p:sp>
        <p:nvSpPr>
          <p:cNvPr id="3" name="Content Placeholder 2"/>
          <p:cNvSpPr>
            <a:spLocks noGrp="1"/>
          </p:cNvSpPr>
          <p:nvPr>
            <p:ph idx="1"/>
          </p:nvPr>
        </p:nvSpPr>
        <p:spPr>
          <a:xfrm>
            <a:off x="2589212" y="1570892"/>
            <a:ext cx="8915400" cy="4340330"/>
          </a:xfrm>
        </p:spPr>
        <p:txBody>
          <a:bodyPr/>
          <a:lstStyle/>
          <a:p>
            <a:pPr marL="0" indent="0">
              <a:buNone/>
            </a:pPr>
            <a:r>
              <a:rPr lang="en-US" b="1" dirty="0"/>
              <a:t>Wireless security </a:t>
            </a:r>
            <a:r>
              <a:rPr lang="en-US" dirty="0"/>
              <a:t>is the prevention of unauthorized access or damage to computers or data using wireless networks, which include Wi-Fi networks. The most common type is </a:t>
            </a:r>
            <a:r>
              <a:rPr lang="en-US" b="1" dirty="0"/>
              <a:t>Wi-Fi security</a:t>
            </a:r>
            <a:r>
              <a:rPr lang="en-US" dirty="0"/>
              <a:t>, which includes </a:t>
            </a:r>
          </a:p>
          <a:p>
            <a:r>
              <a:rPr lang="en-US" dirty="0" smtClean="0"/>
              <a:t> </a:t>
            </a:r>
            <a:r>
              <a:rPr lang="en-US" dirty="0"/>
              <a:t>Wired Equivalent Privacy (WEP) </a:t>
            </a:r>
          </a:p>
          <a:p>
            <a:r>
              <a:rPr lang="en-US" dirty="0" smtClean="0"/>
              <a:t> </a:t>
            </a:r>
            <a:r>
              <a:rPr lang="en-US" dirty="0"/>
              <a:t>Wi-Fi Protected Access (WPA). </a:t>
            </a:r>
          </a:p>
          <a:p>
            <a:r>
              <a:rPr lang="en-US" dirty="0" smtClean="0"/>
              <a:t> </a:t>
            </a:r>
            <a:r>
              <a:rPr lang="en-US" dirty="0"/>
              <a:t>IEEE 802.1X </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923" y="3739662"/>
            <a:ext cx="7854462" cy="2414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7320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Wired </a:t>
            </a:r>
            <a:r>
              <a:rPr lang="en-US" b="1" dirty="0"/>
              <a:t>Equivalent Privacy </a:t>
            </a:r>
            <a:r>
              <a:rPr lang="en-US" dirty="0"/>
              <a:t>(</a:t>
            </a:r>
            <a:r>
              <a:rPr lang="en-US" b="1" dirty="0"/>
              <a:t>WEP</a:t>
            </a:r>
            <a:r>
              <a:rPr lang="en-US" dirty="0"/>
              <a:t>) </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dirty="0" smtClean="0"/>
              <a:t>Wired </a:t>
            </a:r>
            <a:r>
              <a:rPr lang="en-US" dirty="0"/>
              <a:t>Equivalent Privacy (WEP) is a security algorithm for IEEE 802.11 wireless networks. </a:t>
            </a:r>
            <a:endParaRPr lang="en-US" dirty="0" smtClean="0"/>
          </a:p>
          <a:p>
            <a:pPr algn="just"/>
            <a:endParaRPr lang="en-US" dirty="0"/>
          </a:p>
          <a:p>
            <a:pPr algn="just"/>
            <a:r>
              <a:rPr lang="en-US" dirty="0"/>
              <a:t>WEP, recognizable by its key of 10 or 26 hexadecimal digits (40 or 104 bits), was at one time widely in use and was often the first security choice presented to users by router configuration tools. </a:t>
            </a:r>
          </a:p>
          <a:p>
            <a:pPr algn="just"/>
            <a:endParaRPr lang="en-US" dirty="0"/>
          </a:p>
          <a:p>
            <a:pPr algn="just"/>
            <a:r>
              <a:rPr lang="en-US" dirty="0" smtClean="0"/>
              <a:t> </a:t>
            </a:r>
            <a:r>
              <a:rPr lang="en-US" dirty="0"/>
              <a:t>Two methods of authentication can be used with WEP: Open System authentication and Shared Key authentication. </a:t>
            </a:r>
          </a:p>
          <a:p>
            <a:pPr marL="0" indent="0" algn="just">
              <a:buNone/>
            </a:pPr>
            <a:endParaRPr lang="en-US" dirty="0"/>
          </a:p>
          <a:p>
            <a:pPr algn="just"/>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347268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Wi-Fi </a:t>
            </a:r>
            <a:r>
              <a:rPr lang="en-US" b="1" dirty="0"/>
              <a:t>Protected Access </a:t>
            </a:r>
            <a:r>
              <a:rPr lang="en-US" dirty="0"/>
              <a:t>(</a:t>
            </a:r>
            <a:r>
              <a:rPr lang="en-US" b="1" dirty="0"/>
              <a:t>WPA</a:t>
            </a:r>
            <a:r>
              <a:rPr lang="en-US" dirty="0"/>
              <a:t>) </a:t>
            </a:r>
          </a:p>
        </p:txBody>
      </p:sp>
      <p:sp>
        <p:nvSpPr>
          <p:cNvPr id="3" name="Content Placeholder 2"/>
          <p:cNvSpPr>
            <a:spLocks noGrp="1"/>
          </p:cNvSpPr>
          <p:nvPr>
            <p:ph idx="1"/>
          </p:nvPr>
        </p:nvSpPr>
        <p:spPr>
          <a:xfrm>
            <a:off x="2589212" y="2133600"/>
            <a:ext cx="8782173" cy="3777622"/>
          </a:xfrm>
        </p:spPr>
        <p:txBody>
          <a:bodyPr>
            <a:normAutofit/>
          </a:bodyPr>
          <a:lstStyle/>
          <a:p>
            <a:pPr marL="0" indent="0" algn="just">
              <a:buNone/>
            </a:pPr>
            <a:r>
              <a:rPr lang="en-US" dirty="0" smtClean="0"/>
              <a:t>Wi-Fi </a:t>
            </a:r>
            <a:r>
              <a:rPr lang="en-US" dirty="0"/>
              <a:t>Protected Access (WPA) is a security standard for users of computing devices equipped with wireless internet connections. </a:t>
            </a:r>
          </a:p>
          <a:p>
            <a:pPr algn="just"/>
            <a:endParaRPr lang="en-US" dirty="0"/>
          </a:p>
          <a:p>
            <a:pPr algn="just"/>
            <a:r>
              <a:rPr lang="en-US" dirty="0" smtClean="0"/>
              <a:t> </a:t>
            </a:r>
            <a:r>
              <a:rPr lang="en-US" dirty="0"/>
              <a:t>WPA was developed by the Wi-Fi Alliance to provide more sophisticated data encryption and better user authentication than Wired Equivalent Privacy (WEP), the original Wi-Fi security standard. </a:t>
            </a:r>
          </a:p>
          <a:p>
            <a:pPr algn="just"/>
            <a:endParaRPr lang="en-US" dirty="0"/>
          </a:p>
          <a:p>
            <a:pPr algn="just"/>
            <a:r>
              <a:rPr lang="en-US" dirty="0" smtClean="0"/>
              <a:t> </a:t>
            </a:r>
            <a:r>
              <a:rPr lang="en-US" dirty="0"/>
              <a:t>Wi-Fi Protected Access (WPA), Wi-Fi Protected Access II (WPA2), and Wi-Fi Protected Access 3 (WPA3) are three security and security certification programs developed by the Wi-Fi Alliance to secure wireless computer networks. </a:t>
            </a:r>
          </a:p>
          <a:p>
            <a:pPr algn="just"/>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3797320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IEEE 802.1X</a:t>
            </a:r>
            <a:r>
              <a:rPr lang="en-US" dirty="0"/>
              <a:t/>
            </a:r>
            <a:br>
              <a:rPr lang="en-US" dirty="0"/>
            </a:br>
            <a:r>
              <a:rPr lang="en-US" dirty="0" smtClean="0"/>
              <a:t>		</a:t>
            </a:r>
            <a:endParaRPr lang="en-US" b="1" dirty="0"/>
          </a:p>
        </p:txBody>
      </p:sp>
      <p:sp>
        <p:nvSpPr>
          <p:cNvPr id="3" name="Content Placeholder 2"/>
          <p:cNvSpPr>
            <a:spLocks noGrp="1"/>
          </p:cNvSpPr>
          <p:nvPr>
            <p:ph idx="1"/>
          </p:nvPr>
        </p:nvSpPr>
        <p:spPr>
          <a:xfrm>
            <a:off x="2589212" y="1430214"/>
            <a:ext cx="8805619" cy="4642339"/>
          </a:xfrm>
        </p:spPr>
        <p:txBody>
          <a:bodyPr>
            <a:normAutofit fontScale="92500" lnSpcReduction="10000"/>
          </a:bodyPr>
          <a:lstStyle/>
          <a:p>
            <a:pPr marL="0" indent="0" algn="just">
              <a:buNone/>
            </a:pPr>
            <a:r>
              <a:rPr lang="en-US" dirty="0" smtClean="0"/>
              <a:t>IEEE </a:t>
            </a:r>
            <a:r>
              <a:rPr lang="en-US" dirty="0"/>
              <a:t>802.1X is an IEEE Standard for port-based Network Access Control (PNAC). It is part of the IEEE 802.1 group of networking protocols. </a:t>
            </a:r>
          </a:p>
          <a:p>
            <a:pPr algn="just"/>
            <a:endParaRPr lang="en-US" dirty="0"/>
          </a:p>
          <a:p>
            <a:pPr algn="just"/>
            <a:r>
              <a:rPr lang="en-US" dirty="0" smtClean="0"/>
              <a:t>It </a:t>
            </a:r>
            <a:r>
              <a:rPr lang="en-US" dirty="0"/>
              <a:t>provides an authentication mechanism to devices wishing to attach to a LAN or WLAN. </a:t>
            </a:r>
          </a:p>
          <a:p>
            <a:pPr algn="just"/>
            <a:endParaRPr lang="en-US" dirty="0"/>
          </a:p>
          <a:p>
            <a:pPr algn="just"/>
            <a:r>
              <a:rPr lang="en-US" dirty="0" smtClean="0"/>
              <a:t>The </a:t>
            </a:r>
            <a:r>
              <a:rPr lang="en-US" dirty="0"/>
              <a:t>IEEE 802.1X standard defines a client and server-based access control and authentication protocol that restricts unauthorized clients from connecting to a LAN through publicly accessible ports. </a:t>
            </a:r>
            <a:endParaRPr lang="en-US" dirty="0" smtClean="0"/>
          </a:p>
          <a:p>
            <a:pPr algn="just"/>
            <a:endParaRPr lang="en-US" dirty="0"/>
          </a:p>
          <a:p>
            <a:pPr algn="just"/>
            <a:r>
              <a:rPr lang="en-US" dirty="0"/>
              <a:t>802.1X authentication involves three parties: a supplicant, an authenticator, and an authentication server. The </a:t>
            </a:r>
            <a:r>
              <a:rPr lang="en-US" b="1" dirty="0"/>
              <a:t>supplicant </a:t>
            </a:r>
            <a:r>
              <a:rPr lang="en-US" dirty="0"/>
              <a:t>is a client device (such as a laptop) that wishes to attach to the LAN/WLAN. The term 'supplicant' is also used interchangeably to refer to the software running on the client that provides credentials to the authenticator. </a:t>
            </a:r>
          </a:p>
          <a:p>
            <a:pPr algn="just"/>
            <a:endParaRPr lang="en-US" dirty="0"/>
          </a:p>
          <a:p>
            <a:pPr algn="just"/>
            <a:endParaRPr lang="en-US" dirty="0"/>
          </a:p>
          <a:p>
            <a:pPr algn="just"/>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797320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a wireless LAN </a:t>
            </a:r>
            <a:endParaRPr lang="en-US" dirty="0"/>
          </a:p>
        </p:txBody>
      </p:sp>
      <p:sp>
        <p:nvSpPr>
          <p:cNvPr id="3" name="Content Placeholder 2"/>
          <p:cNvSpPr>
            <a:spLocks noGrp="1"/>
          </p:cNvSpPr>
          <p:nvPr>
            <p:ph idx="1"/>
          </p:nvPr>
        </p:nvSpPr>
        <p:spPr>
          <a:xfrm>
            <a:off x="2589212" y="1723292"/>
            <a:ext cx="8915400" cy="4187930"/>
          </a:xfrm>
        </p:spPr>
        <p:txBody>
          <a:bodyPr>
            <a:normAutofit fontScale="85000" lnSpcReduction="10000"/>
          </a:bodyPr>
          <a:lstStyle/>
          <a:p>
            <a:pPr marL="0" indent="0" algn="just">
              <a:buNone/>
            </a:pPr>
            <a:r>
              <a:rPr lang="en-US" dirty="0" smtClean="0"/>
              <a:t>1</a:t>
            </a:r>
            <a:r>
              <a:rPr lang="en-US" b="1" dirty="0" smtClean="0"/>
              <a:t>. Find </a:t>
            </a:r>
            <a:r>
              <a:rPr lang="en-US" b="1" dirty="0"/>
              <a:t>the best location for the wireless router</a:t>
            </a:r>
            <a:r>
              <a:rPr lang="en-US" dirty="0"/>
              <a:t>. The optimal placement is in a central location of your home, free from obstructions that could cause wireless interference. </a:t>
            </a:r>
          </a:p>
          <a:p>
            <a:pPr marL="0" indent="0" algn="just">
              <a:buNone/>
            </a:pPr>
            <a:r>
              <a:rPr lang="en-US" dirty="0"/>
              <a:t>2. </a:t>
            </a:r>
            <a:r>
              <a:rPr lang="en-US" b="1" dirty="0"/>
              <a:t>Turn off the modem</a:t>
            </a:r>
            <a:r>
              <a:rPr lang="en-US" dirty="0"/>
              <a:t>. Power off the cable or DSL modem from your internet service provider before connecting your equipment </a:t>
            </a:r>
            <a:endParaRPr lang="en-US" dirty="0" smtClean="0"/>
          </a:p>
          <a:p>
            <a:pPr marL="0" indent="0" algn="just">
              <a:buNone/>
            </a:pPr>
            <a:r>
              <a:rPr lang="en-US" dirty="0" smtClean="0"/>
              <a:t>3</a:t>
            </a:r>
            <a:r>
              <a:rPr lang="en-US" dirty="0"/>
              <a:t>. </a:t>
            </a:r>
            <a:r>
              <a:rPr lang="en-US" b="1" dirty="0"/>
              <a:t>Connect the router to the modem</a:t>
            </a:r>
            <a:r>
              <a:rPr lang="en-US" dirty="0"/>
              <a:t>. Plug an Ethernet cable (typically provided with the router) into the router WAN port. Then, connect the other end of the Ethernet cable to the modem </a:t>
            </a:r>
          </a:p>
          <a:p>
            <a:pPr marL="0" indent="0" algn="just">
              <a:buNone/>
            </a:pPr>
            <a:r>
              <a:rPr lang="en-US" dirty="0" smtClean="0"/>
              <a:t>4</a:t>
            </a:r>
            <a:r>
              <a:rPr lang="en-US" dirty="0"/>
              <a:t>. </a:t>
            </a:r>
            <a:r>
              <a:rPr lang="en-US" b="1" dirty="0"/>
              <a:t>Connect a laptop or computer to the router</a:t>
            </a:r>
            <a:r>
              <a:rPr lang="en-US" dirty="0"/>
              <a:t>. Plug one end of another Ethernet cable into the router LAN port (any port will work) and the other end of the Ethernet cable into the Ethernet port of a laptop. </a:t>
            </a:r>
          </a:p>
          <a:p>
            <a:pPr marL="0" indent="0" algn="just">
              <a:buNone/>
            </a:pPr>
            <a:r>
              <a:rPr lang="en-US" dirty="0" smtClean="0"/>
              <a:t>5</a:t>
            </a:r>
            <a:r>
              <a:rPr lang="en-US" dirty="0"/>
              <a:t>. </a:t>
            </a:r>
            <a:r>
              <a:rPr lang="en-US" b="1" dirty="0"/>
              <a:t>Power up the modem, router, and computer</a:t>
            </a:r>
            <a:r>
              <a:rPr lang="en-US" dirty="0"/>
              <a:t>. It's important that these devices be turned on in the proper order. Turn on the modem first. When the modem lights are all on, turn on the router. When the router is on, turn on the computer. </a:t>
            </a:r>
          </a:p>
          <a:p>
            <a:pPr marL="0" indent="0" algn="just">
              <a:buNone/>
            </a:pPr>
            <a:r>
              <a:rPr lang="en-US" dirty="0"/>
              <a:t>6. </a:t>
            </a:r>
            <a:r>
              <a:rPr lang="en-US" b="1" dirty="0"/>
              <a:t>Go to the management web page for the router</a:t>
            </a:r>
            <a:r>
              <a:rPr lang="en-US" dirty="0"/>
              <a:t>. Open a browser and enter the IP address of the router administration page. This information is provided in the router documentation (it's usually something like 192.168.1.1). The login information is also in the manual</a:t>
            </a:r>
          </a:p>
          <a:p>
            <a:pPr algn="just"/>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797320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a wireless LAN </a:t>
            </a:r>
            <a:r>
              <a:rPr lang="en-US" b="1" dirty="0" smtClean="0"/>
              <a:t> contd.</a:t>
            </a:r>
            <a:endParaRPr lang="en-US" dirty="0"/>
          </a:p>
        </p:txBody>
      </p:sp>
      <p:sp>
        <p:nvSpPr>
          <p:cNvPr id="3" name="Content Placeholder 2"/>
          <p:cNvSpPr>
            <a:spLocks noGrp="1"/>
          </p:cNvSpPr>
          <p:nvPr>
            <p:ph idx="1"/>
          </p:nvPr>
        </p:nvSpPr>
        <p:spPr>
          <a:xfrm>
            <a:off x="2589212" y="1570892"/>
            <a:ext cx="8915400" cy="4340330"/>
          </a:xfrm>
        </p:spPr>
        <p:txBody>
          <a:bodyPr>
            <a:noAutofit/>
          </a:bodyPr>
          <a:lstStyle/>
          <a:p>
            <a:pPr marL="0" indent="0" algn="just">
              <a:buNone/>
            </a:pPr>
            <a:r>
              <a:rPr lang="en-US" sz="1400" dirty="0" smtClean="0"/>
              <a:t>. 7</a:t>
            </a:r>
            <a:r>
              <a:rPr lang="en-US" sz="1400" dirty="0"/>
              <a:t>. </a:t>
            </a:r>
            <a:r>
              <a:rPr lang="en-US" sz="1400" b="1" dirty="0"/>
              <a:t>Change the default administrator password (and username) for the router</a:t>
            </a:r>
            <a:r>
              <a:rPr lang="en-US" sz="1400" dirty="0"/>
              <a:t>. This setting is usually found in the router administration page in a tab or section called Administration. Use a strong password that you won't forget. </a:t>
            </a:r>
          </a:p>
          <a:p>
            <a:pPr algn="just"/>
            <a:endParaRPr lang="en-US" sz="1400" dirty="0"/>
          </a:p>
          <a:p>
            <a:pPr marL="0" indent="0" algn="just">
              <a:buNone/>
            </a:pPr>
            <a:r>
              <a:rPr lang="en-US" sz="1400" dirty="0"/>
              <a:t>8. </a:t>
            </a:r>
            <a:r>
              <a:rPr lang="en-US" sz="1400" b="1" dirty="0"/>
              <a:t>Add WPA2 security</a:t>
            </a:r>
            <a:r>
              <a:rPr lang="en-US" sz="1400" dirty="0"/>
              <a:t>. This step is essential. Find this setting in the wireless security section of the router administration page. Select which type of encryption to use and enter a passphrase of at least 8 characters. The more characters and the more complex the password, the better. </a:t>
            </a:r>
          </a:p>
          <a:p>
            <a:pPr algn="just"/>
            <a:endParaRPr lang="en-US" sz="1400" dirty="0"/>
          </a:p>
          <a:p>
            <a:pPr marL="0" indent="0" algn="just">
              <a:buNone/>
            </a:pPr>
            <a:r>
              <a:rPr lang="en-US" sz="1400" dirty="0"/>
              <a:t>9. </a:t>
            </a:r>
            <a:r>
              <a:rPr lang="en-US" sz="1400" b="1" dirty="0"/>
              <a:t>Change the wireless network name (SSID)</a:t>
            </a:r>
            <a:r>
              <a:rPr lang="en-US" sz="1400" dirty="0"/>
              <a:t>. To make it easy for you to identify your network, choose a descriptive name for your SSID (Service Set Identifier) in the wireless network information section of the router administration page. </a:t>
            </a:r>
          </a:p>
          <a:p>
            <a:pPr algn="just"/>
            <a:endParaRPr lang="en-US" sz="1400" dirty="0"/>
          </a:p>
          <a:p>
            <a:pPr marL="0" indent="0" algn="just">
              <a:buNone/>
            </a:pPr>
            <a:r>
              <a:rPr lang="en-US" sz="1400" dirty="0"/>
              <a:t>10. </a:t>
            </a:r>
            <a:r>
              <a:rPr lang="en-US" sz="1400" b="1" dirty="0"/>
              <a:t>Set up the wireless adapter on the computer</a:t>
            </a:r>
            <a:r>
              <a:rPr lang="en-US" sz="1400" dirty="0"/>
              <a:t>. After saving the configuration settings on the router, unplug the cable that connects the computer to the router. Then, plug a USB or PC card wireless adapter into the laptop, if it doesn't have a wireless adapter installed or built-in. </a:t>
            </a:r>
            <a:endParaRPr lang="en-US" sz="1400" dirty="0" smtClean="0"/>
          </a:p>
          <a:p>
            <a:pPr algn="just"/>
            <a:endParaRPr lang="en-US" sz="1400" dirty="0"/>
          </a:p>
          <a:p>
            <a:pPr marL="0" indent="0" algn="just">
              <a:buNone/>
            </a:pPr>
            <a:r>
              <a:rPr lang="en-US" sz="1400" dirty="0"/>
              <a:t>11. </a:t>
            </a:r>
            <a:r>
              <a:rPr lang="en-US" sz="1400" b="1" dirty="0"/>
              <a:t>Connect to the new wireless network</a:t>
            </a:r>
            <a:r>
              <a:rPr lang="en-US" sz="1400" dirty="0"/>
              <a:t>. On your computer and other wireless-enabled devices, find the new network you set up and connect to the network. </a:t>
            </a:r>
          </a:p>
          <a:p>
            <a:pPr marL="0" indent="0" algn="just">
              <a:buNone/>
            </a:pPr>
            <a:endParaRPr lang="en-US" sz="1400" dirty="0"/>
          </a:p>
          <a:p>
            <a:pPr marL="0" indent="0" algn="just">
              <a:buNone/>
            </a:pPr>
            <a:endParaRPr lang="en-US" sz="1400"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826455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Any questions ?</a:t>
            </a:r>
            <a:endParaRPr lang="en-US" b="1" dirty="0"/>
          </a:p>
        </p:txBody>
      </p:sp>
      <p:sp>
        <p:nvSpPr>
          <p:cNvPr id="3" name="Content Placeholder 2"/>
          <p:cNvSpPr>
            <a:spLocks noGrp="1"/>
          </p:cNvSpPr>
          <p:nvPr>
            <p:ph idx="1"/>
          </p:nvPr>
        </p:nvSpPr>
        <p:spPr/>
        <p:txBody>
          <a:bodyPr>
            <a:normAutofit/>
          </a:bodyPr>
          <a:lstStyle/>
          <a:p>
            <a:pPr marL="0" indent="0" algn="ctr">
              <a:buNone/>
            </a:pPr>
            <a:endParaRPr lang="en-US" sz="7200" b="1" dirty="0" smtClean="0"/>
          </a:p>
          <a:p>
            <a:pPr marL="0" indent="0" algn="ctr">
              <a:buNone/>
            </a:pPr>
            <a:r>
              <a:rPr lang="en-US" sz="7200" b="1" dirty="0" smtClean="0"/>
              <a:t>THANK YOU</a:t>
            </a:r>
            <a:endParaRPr lang="en-US" sz="7200" b="1"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789047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  contd.</a:t>
            </a:r>
            <a:endParaRPr lang="en-US" dirty="0"/>
          </a:p>
        </p:txBody>
      </p:sp>
      <p:sp>
        <p:nvSpPr>
          <p:cNvPr id="3" name="Content Placeholder 2"/>
          <p:cNvSpPr>
            <a:spLocks noGrp="1"/>
          </p:cNvSpPr>
          <p:nvPr>
            <p:ph idx="1"/>
          </p:nvPr>
        </p:nvSpPr>
        <p:spPr/>
        <p:txBody>
          <a:bodyPr/>
          <a:lstStyle/>
          <a:p>
            <a:pPr marL="0" indent="0">
              <a:buNone/>
            </a:pPr>
            <a:r>
              <a:rPr lang="en-US" b="1" dirty="0"/>
              <a:t>External Network </a:t>
            </a:r>
            <a:r>
              <a:rPr lang="en-US" b="1" dirty="0" smtClean="0"/>
              <a:t>Card : </a:t>
            </a:r>
            <a:r>
              <a:rPr lang="en-US" dirty="0"/>
              <a:t>desktops and laptops that do not have an internal NIC </a:t>
            </a:r>
            <a:r>
              <a:rPr lang="en-US" dirty="0" smtClean="0"/>
              <a:t>External </a:t>
            </a:r>
            <a:r>
              <a:rPr lang="en-US" dirty="0"/>
              <a:t>network cards are of two types: Wireless and USB based. </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446" y="3176954"/>
            <a:ext cx="3810000" cy="2684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of NIC installation </a:t>
            </a:r>
            <a:endParaRPr lang="en-US" dirty="0"/>
          </a:p>
        </p:txBody>
      </p:sp>
      <p:sp>
        <p:nvSpPr>
          <p:cNvPr id="3" name="Content Placeholder 2"/>
          <p:cNvSpPr>
            <a:spLocks noGrp="1"/>
          </p:cNvSpPr>
          <p:nvPr>
            <p:ph idx="1"/>
          </p:nvPr>
        </p:nvSpPr>
        <p:spPr>
          <a:xfrm>
            <a:off x="2589212" y="1664677"/>
            <a:ext cx="8915400" cy="4246545"/>
          </a:xfrm>
        </p:spPr>
        <p:txBody>
          <a:bodyPr/>
          <a:lstStyle/>
          <a:p>
            <a:endParaRPr lang="en-US" dirty="0"/>
          </a:p>
          <a:p>
            <a:r>
              <a:rPr lang="en-US" dirty="0" smtClean="0"/>
              <a:t>First </a:t>
            </a:r>
            <a:r>
              <a:rPr lang="en-US" dirty="0"/>
              <a:t>step is to read the user's guide and familiarize yourself with the new card. </a:t>
            </a:r>
          </a:p>
          <a:p>
            <a:endParaRPr lang="en-US" dirty="0"/>
          </a:p>
          <a:p>
            <a:r>
              <a:rPr lang="en-US" dirty="0" smtClean="0"/>
              <a:t>Power </a:t>
            </a:r>
            <a:r>
              <a:rPr lang="en-US" dirty="0"/>
              <a:t>down PC and remove the AC power cord. </a:t>
            </a:r>
          </a:p>
          <a:p>
            <a:endParaRPr lang="en-US" dirty="0"/>
          </a:p>
          <a:p>
            <a:r>
              <a:rPr lang="en-US" dirty="0" smtClean="0"/>
              <a:t>Open </a:t>
            </a:r>
            <a:r>
              <a:rPr lang="en-US" dirty="0"/>
              <a:t>the computer case. </a:t>
            </a:r>
          </a:p>
          <a:p>
            <a:endParaRPr lang="en-US" dirty="0"/>
          </a:p>
          <a:p>
            <a:r>
              <a:rPr lang="en-US" dirty="0" smtClean="0"/>
              <a:t> Find </a:t>
            </a:r>
            <a:r>
              <a:rPr lang="en-US" dirty="0"/>
              <a:t>an available Peripheral Component Interconnect (PCI) slot on the motherboard and remove slot insert if one exists. </a:t>
            </a:r>
            <a:endParaRPr lang="en-US" dirty="0" smtClean="0"/>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154" y="3071445"/>
            <a:ext cx="2555631" cy="1500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NIC installation </a:t>
            </a:r>
            <a:r>
              <a:rPr lang="en-US" b="1" dirty="0" smtClean="0"/>
              <a:t>Steps contd.</a:t>
            </a:r>
            <a:endParaRPr lang="en-US" b="1" dirty="0"/>
          </a:p>
        </p:txBody>
      </p:sp>
      <p:sp>
        <p:nvSpPr>
          <p:cNvPr id="3" name="Content Placeholder 2"/>
          <p:cNvSpPr>
            <a:spLocks noGrp="1"/>
          </p:cNvSpPr>
          <p:nvPr>
            <p:ph idx="1"/>
          </p:nvPr>
        </p:nvSpPr>
        <p:spPr>
          <a:xfrm>
            <a:off x="2589212" y="1535723"/>
            <a:ext cx="8915400" cy="4375499"/>
          </a:xfrm>
        </p:spPr>
        <p:txBody>
          <a:bodyPr/>
          <a:lstStyle/>
          <a:p>
            <a:endParaRPr lang="en-US" dirty="0"/>
          </a:p>
          <a:p>
            <a:r>
              <a:rPr lang="en-US" dirty="0"/>
              <a:t>Carefully remove the network card from its static-proof plastic envelope, and slide it into the slot. </a:t>
            </a:r>
          </a:p>
          <a:p>
            <a:pPr marL="0" indent="0">
              <a:buNone/>
            </a:pPr>
            <a:endParaRPr lang="en-US" dirty="0"/>
          </a:p>
          <a:p>
            <a:r>
              <a:rPr lang="en-US" dirty="0" smtClean="0"/>
              <a:t>Seat </a:t>
            </a:r>
            <a:r>
              <a:rPr lang="en-US" dirty="0"/>
              <a:t>the card in the slot firmly with gentle pressure along the length of the card, especially right about the slot itself. </a:t>
            </a:r>
          </a:p>
          <a:p>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2308" y="3727937"/>
            <a:ext cx="3950677" cy="233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NIC installation </a:t>
            </a:r>
            <a:r>
              <a:rPr lang="en-US" b="1" dirty="0" smtClean="0"/>
              <a:t>Steps contd.</a:t>
            </a:r>
            <a:endParaRPr lang="en-US" b="1" dirty="0"/>
          </a:p>
        </p:txBody>
      </p:sp>
      <p:sp>
        <p:nvSpPr>
          <p:cNvPr id="3" name="Content Placeholder 2"/>
          <p:cNvSpPr>
            <a:spLocks noGrp="1"/>
          </p:cNvSpPr>
          <p:nvPr>
            <p:ph idx="1"/>
          </p:nvPr>
        </p:nvSpPr>
        <p:spPr>
          <a:xfrm>
            <a:off x="2589212" y="1559169"/>
            <a:ext cx="8915400" cy="4352053"/>
          </a:xfrm>
        </p:spPr>
        <p:txBody>
          <a:bodyPr>
            <a:normAutofit/>
          </a:bodyPr>
          <a:lstStyle/>
          <a:p>
            <a:endParaRPr lang="en-US" dirty="0"/>
          </a:p>
          <a:p>
            <a:r>
              <a:rPr lang="en-US" dirty="0"/>
              <a:t>Snugly, screw the card to the computer frame, but do not over tighten. </a:t>
            </a:r>
          </a:p>
          <a:p>
            <a:endParaRPr lang="en-US" dirty="0"/>
          </a:p>
          <a:p>
            <a:r>
              <a:rPr lang="en-US" dirty="0" smtClean="0"/>
              <a:t>Close </a:t>
            </a:r>
            <a:r>
              <a:rPr lang="en-US" dirty="0"/>
              <a:t>the computer case. </a:t>
            </a:r>
          </a:p>
          <a:p>
            <a:endParaRPr lang="en-US" dirty="0" smtClean="0"/>
          </a:p>
          <a:p>
            <a:r>
              <a:rPr lang="en-US" dirty="0" smtClean="0"/>
              <a:t> Plug your computer in and power it up. </a:t>
            </a:r>
          </a:p>
          <a:p>
            <a:endParaRPr lang="en-US" dirty="0" smtClean="0"/>
          </a:p>
          <a:p>
            <a:r>
              <a:rPr lang="en-US" dirty="0" smtClean="0"/>
              <a:t>Under the Network adapter, Double click the name of your Ethernet adapter. If the text in the "Device Status" box says "This device is working properly.", then you successfully installed the card and other wise trouble shoot again.</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Repeater </a:t>
            </a:r>
            <a:r>
              <a:rPr lang="en-US" dirty="0"/>
              <a:t/>
            </a:r>
            <a:br>
              <a:rPr lang="en-US" dirty="0"/>
            </a:br>
            <a:endParaRPr lang="en-US" dirty="0"/>
          </a:p>
        </p:txBody>
      </p:sp>
      <p:sp>
        <p:nvSpPr>
          <p:cNvPr id="3" name="Content Placeholder 2"/>
          <p:cNvSpPr>
            <a:spLocks noGrp="1"/>
          </p:cNvSpPr>
          <p:nvPr>
            <p:ph idx="1"/>
          </p:nvPr>
        </p:nvSpPr>
        <p:spPr>
          <a:xfrm>
            <a:off x="2589212" y="1524000"/>
            <a:ext cx="8915400" cy="4387222"/>
          </a:xfrm>
        </p:spPr>
        <p:txBody>
          <a:bodyPr/>
          <a:lstStyle/>
          <a:p>
            <a:pPr marL="0" indent="0">
              <a:buNone/>
            </a:pPr>
            <a:endParaRPr lang="en-US" dirty="0"/>
          </a:p>
          <a:p>
            <a:r>
              <a:rPr lang="en-US" dirty="0"/>
              <a:t>A repeater operates at the physical layer. </a:t>
            </a:r>
            <a:endParaRPr lang="en-US" dirty="0" smtClean="0"/>
          </a:p>
          <a:p>
            <a:r>
              <a:rPr lang="en-US" dirty="0" smtClean="0"/>
              <a:t>Its </a:t>
            </a:r>
            <a:r>
              <a:rPr lang="en-US" dirty="0"/>
              <a:t>job is to regenerate the signal over the same network before the signal becomes too weak or corrupted so as to extend the length to which the signal can be transmitted over the same network. </a:t>
            </a:r>
            <a:endParaRPr lang="en-US" dirty="0" smtClean="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Jain (Deemed-to-be-University), BCA.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450" y="3376247"/>
            <a:ext cx="3456842" cy="2403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138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231</TotalTime>
  <Words>3352</Words>
  <Application>Microsoft Office PowerPoint</Application>
  <PresentationFormat>Custom</PresentationFormat>
  <Paragraphs>348</Paragraphs>
  <Slides>49</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52" baseType="lpstr">
      <vt:lpstr>Wisp</vt:lpstr>
      <vt:lpstr>Custom Design</vt:lpstr>
      <vt:lpstr>Bitmap Image</vt:lpstr>
      <vt:lpstr> DEPARTMENT OF BCA   </vt:lpstr>
      <vt:lpstr>  Network Devices </vt:lpstr>
      <vt:lpstr>  NIC (Network Interface Card) </vt:lpstr>
      <vt:lpstr>PowerPoint Presentation</vt:lpstr>
      <vt:lpstr>NIC  contd.</vt:lpstr>
      <vt:lpstr>Steps of NIC installation </vt:lpstr>
      <vt:lpstr>NIC installation Steps contd.</vt:lpstr>
      <vt:lpstr>NIC installation Steps contd.</vt:lpstr>
      <vt:lpstr>Repeater  </vt:lpstr>
      <vt:lpstr>Hub  </vt:lpstr>
      <vt:lpstr>Bridge  </vt:lpstr>
      <vt:lpstr>Bridge contd.</vt:lpstr>
      <vt:lpstr>Switch  </vt:lpstr>
      <vt:lpstr>Routers </vt:lpstr>
      <vt:lpstr>Gateways </vt:lpstr>
      <vt:lpstr>CSU/DSU  </vt:lpstr>
      <vt:lpstr>MODEM  </vt:lpstr>
      <vt:lpstr>Data Link Layer</vt:lpstr>
      <vt:lpstr>Data link layer contd.</vt:lpstr>
      <vt:lpstr>Ethernet</vt:lpstr>
      <vt:lpstr>Ethernet standards</vt:lpstr>
      <vt:lpstr>Ethernet Components</vt:lpstr>
      <vt:lpstr>Ethernet Frame Format  </vt:lpstr>
      <vt:lpstr>Point-to-Point Protocol (PPP) </vt:lpstr>
      <vt:lpstr> PPP Frame format </vt:lpstr>
      <vt:lpstr>PPP functionalities </vt:lpstr>
      <vt:lpstr>Address Resolution Protocol </vt:lpstr>
      <vt:lpstr>Packet Format of ARP fields</vt:lpstr>
      <vt:lpstr>Wireless Technology </vt:lpstr>
      <vt:lpstr>Benefits of Wireless Technology: </vt:lpstr>
      <vt:lpstr>Types of Wireless Networks</vt:lpstr>
      <vt:lpstr>Types of Wireless Communication </vt:lpstr>
      <vt:lpstr>WiMAX </vt:lpstr>
      <vt:lpstr>Cellular Telephony </vt:lpstr>
      <vt:lpstr>Satellite Networks </vt:lpstr>
      <vt:lpstr>Wireless network Components </vt:lpstr>
      <vt:lpstr>Wireless LAN standards </vt:lpstr>
      <vt:lpstr>Wireless LAN standards contd.</vt:lpstr>
      <vt:lpstr>Wireless LAN standards contd.</vt:lpstr>
      <vt:lpstr>Wireless LAN standards contd.</vt:lpstr>
      <vt:lpstr>Wireless LAN modulation techniques </vt:lpstr>
      <vt:lpstr>Wireless LAN modulation techniques contd.</vt:lpstr>
      <vt:lpstr>Wireless security Protocols </vt:lpstr>
      <vt:lpstr>Wired Equivalent Privacy (WEP)  </vt:lpstr>
      <vt:lpstr>Wi-Fi Protected Access (WPA) </vt:lpstr>
      <vt:lpstr>IEEE 802.1X   </vt:lpstr>
      <vt:lpstr>Installing a wireless LAN </vt:lpstr>
      <vt:lpstr>Installing a wireless LAN  contd.</vt:lpstr>
      <vt:lpstr>Any 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BCA  DATA ANALYTICS</dc:title>
  <dc:creator>hp</dc:creator>
  <cp:lastModifiedBy>Mahesh</cp:lastModifiedBy>
  <cp:revision>29</cp:revision>
  <dcterms:created xsi:type="dcterms:W3CDTF">2020-04-29T05:43:01Z</dcterms:created>
  <dcterms:modified xsi:type="dcterms:W3CDTF">2020-05-04T09:41:19Z</dcterms:modified>
</cp:coreProperties>
</file>