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84" r:id="rId11"/>
    <p:sldId id="285" r:id="rId12"/>
    <p:sldId id="268" r:id="rId13"/>
    <p:sldId id="270" r:id="rId14"/>
    <p:sldId id="269" r:id="rId15"/>
    <p:sldId id="296" r:id="rId16"/>
    <p:sldId id="300" r:id="rId17"/>
    <p:sldId id="297" r:id="rId18"/>
    <p:sldId id="298" r:id="rId19"/>
    <p:sldId id="299" r:id="rId20"/>
    <p:sldId id="282" r:id="rId21"/>
    <p:sldId id="281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5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5B1C36-DF3D-4343-8FD9-67CD6DF97D51}" type="doc">
      <dgm:prSet loTypeId="urn:diagrams.loki3.com/TabbedArc+Icon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DD1DD0B-7CD9-4C31-949E-5A80D3D80B74}">
      <dgm:prSet phldrT="[Text]" custT="1"/>
      <dgm:spPr/>
      <dgm:t>
        <a:bodyPr/>
        <a:lstStyle/>
        <a:p>
          <a:r>
            <a:rPr lang="en-GB" sz="3200" dirty="0"/>
            <a:t>Input</a:t>
          </a:r>
          <a:endParaRPr lang="en-US" sz="2800" dirty="0"/>
        </a:p>
      </dgm:t>
    </dgm:pt>
    <dgm:pt modelId="{FFEB3D4F-36B0-4BF6-B963-085AD231597B}" type="parTrans" cxnId="{DE3CE016-B79B-4CF1-B074-B1ECB32DDD22}">
      <dgm:prSet/>
      <dgm:spPr/>
      <dgm:t>
        <a:bodyPr/>
        <a:lstStyle/>
        <a:p>
          <a:endParaRPr lang="en-US"/>
        </a:p>
      </dgm:t>
    </dgm:pt>
    <dgm:pt modelId="{01142A75-8604-48FF-B344-40BE69EA6EE8}" type="sibTrans" cxnId="{DE3CE016-B79B-4CF1-B074-B1ECB32DDD22}">
      <dgm:prSet/>
      <dgm:spPr/>
      <dgm:t>
        <a:bodyPr/>
        <a:lstStyle/>
        <a:p>
          <a:endParaRPr lang="en-US"/>
        </a:p>
      </dgm:t>
    </dgm:pt>
    <dgm:pt modelId="{9333962E-89EE-4C15-905B-F1FBFAFF98E8}">
      <dgm:prSet phldrT="[Text]" custT="1"/>
      <dgm:spPr/>
      <dgm:t>
        <a:bodyPr/>
        <a:lstStyle/>
        <a:p>
          <a:r>
            <a:rPr lang="en-GB" sz="2000" dirty="0"/>
            <a:t>Processing</a:t>
          </a:r>
          <a:endParaRPr lang="en-US" sz="2000" dirty="0"/>
        </a:p>
      </dgm:t>
    </dgm:pt>
    <dgm:pt modelId="{E336C396-595D-4B88-8FE1-394BE3802867}" type="parTrans" cxnId="{EF28AED8-FC9E-45EE-BEBE-EF3C9D493752}">
      <dgm:prSet/>
      <dgm:spPr/>
      <dgm:t>
        <a:bodyPr/>
        <a:lstStyle/>
        <a:p>
          <a:endParaRPr lang="en-US"/>
        </a:p>
      </dgm:t>
    </dgm:pt>
    <dgm:pt modelId="{B15DA742-AB3A-4252-A6A4-CFA094A31636}" type="sibTrans" cxnId="{EF28AED8-FC9E-45EE-BEBE-EF3C9D493752}">
      <dgm:prSet/>
      <dgm:spPr/>
      <dgm:t>
        <a:bodyPr/>
        <a:lstStyle/>
        <a:p>
          <a:endParaRPr lang="en-US"/>
        </a:p>
      </dgm:t>
    </dgm:pt>
    <dgm:pt modelId="{F2781DEB-71FF-491A-ACBE-2A74D711DE5B}">
      <dgm:prSet phldrT="[Text]" custT="1"/>
      <dgm:spPr/>
      <dgm:t>
        <a:bodyPr/>
        <a:lstStyle/>
        <a:p>
          <a:r>
            <a:rPr lang="en-GB" sz="2800" dirty="0"/>
            <a:t>Display</a:t>
          </a:r>
          <a:endParaRPr lang="en-US" sz="2800" dirty="0"/>
        </a:p>
      </dgm:t>
    </dgm:pt>
    <dgm:pt modelId="{5DF8A663-89A9-4FBC-8AB0-05C6BC1D64ED}" type="parTrans" cxnId="{D45F0EB5-9C46-4ED3-9F3B-E098B476A95B}">
      <dgm:prSet/>
      <dgm:spPr/>
      <dgm:t>
        <a:bodyPr/>
        <a:lstStyle/>
        <a:p>
          <a:endParaRPr lang="en-US"/>
        </a:p>
      </dgm:t>
    </dgm:pt>
    <dgm:pt modelId="{DD6FB9BD-6064-40F5-A7EE-DBF6EFDB2EB1}" type="sibTrans" cxnId="{D45F0EB5-9C46-4ED3-9F3B-E098B476A95B}">
      <dgm:prSet/>
      <dgm:spPr/>
      <dgm:t>
        <a:bodyPr/>
        <a:lstStyle/>
        <a:p>
          <a:endParaRPr lang="en-US"/>
        </a:p>
      </dgm:t>
    </dgm:pt>
    <dgm:pt modelId="{8AE8E00C-73E0-4EAD-9B82-8B4DBBC0252B}">
      <dgm:prSet phldrT="[Text]" custT="1"/>
      <dgm:spPr/>
      <dgm:t>
        <a:bodyPr/>
        <a:lstStyle/>
        <a:p>
          <a:r>
            <a:rPr lang="en-GB" sz="2400" dirty="0"/>
            <a:t>Storage</a:t>
          </a:r>
          <a:endParaRPr lang="en-US" sz="2400" dirty="0"/>
        </a:p>
      </dgm:t>
    </dgm:pt>
    <dgm:pt modelId="{02605E65-D6EB-438C-932A-4605A7E133A7}" type="parTrans" cxnId="{25B9A076-4B38-48FB-83C5-064554A5A9DF}">
      <dgm:prSet/>
      <dgm:spPr/>
      <dgm:t>
        <a:bodyPr/>
        <a:lstStyle/>
        <a:p>
          <a:endParaRPr lang="en-US"/>
        </a:p>
      </dgm:t>
    </dgm:pt>
    <dgm:pt modelId="{FB8608AB-22DB-4456-926F-EFD3C59DB338}" type="sibTrans" cxnId="{25B9A076-4B38-48FB-83C5-064554A5A9DF}">
      <dgm:prSet/>
      <dgm:spPr/>
      <dgm:t>
        <a:bodyPr/>
        <a:lstStyle/>
        <a:p>
          <a:endParaRPr lang="en-US"/>
        </a:p>
      </dgm:t>
    </dgm:pt>
    <dgm:pt modelId="{D9E2D9B9-2552-4F4C-9164-C310B8BCEA78}" type="pres">
      <dgm:prSet presAssocID="{E15B1C36-DF3D-4343-8FD9-67CD6DF97D51}" presName="Name0" presStyleCnt="0">
        <dgm:presLayoutVars>
          <dgm:dir/>
          <dgm:resizeHandles val="exact"/>
        </dgm:presLayoutVars>
      </dgm:prSet>
      <dgm:spPr/>
    </dgm:pt>
    <dgm:pt modelId="{4E0958F8-370F-4540-85D2-054FB75C50A0}" type="pres">
      <dgm:prSet presAssocID="{8DD1DD0B-7CD9-4C31-949E-5A80D3D80B74}" presName="twoplus" presStyleLbl="node1" presStyleIdx="0" presStyleCnt="4">
        <dgm:presLayoutVars>
          <dgm:bulletEnabled val="1"/>
        </dgm:presLayoutVars>
      </dgm:prSet>
      <dgm:spPr/>
    </dgm:pt>
    <dgm:pt modelId="{B82A243A-7A9B-4A49-8357-01FC81D2F2A1}" type="pres">
      <dgm:prSet presAssocID="{9333962E-89EE-4C15-905B-F1FBFAFF98E8}" presName="twoplus" presStyleLbl="node1" presStyleIdx="1" presStyleCnt="4">
        <dgm:presLayoutVars>
          <dgm:bulletEnabled val="1"/>
        </dgm:presLayoutVars>
      </dgm:prSet>
      <dgm:spPr/>
    </dgm:pt>
    <dgm:pt modelId="{F34218F0-4C40-420B-850A-77BB9BA7E65E}" type="pres">
      <dgm:prSet presAssocID="{8AE8E00C-73E0-4EAD-9B82-8B4DBBC0252B}" presName="twoplus" presStyleLbl="node1" presStyleIdx="2" presStyleCnt="4">
        <dgm:presLayoutVars>
          <dgm:bulletEnabled val="1"/>
        </dgm:presLayoutVars>
      </dgm:prSet>
      <dgm:spPr/>
    </dgm:pt>
    <dgm:pt modelId="{FA861B0C-FFE7-4095-874B-8C76188458EB}" type="pres">
      <dgm:prSet presAssocID="{F2781DEB-71FF-491A-ACBE-2A74D711DE5B}" presName="twoplus" presStyleLbl="node1" presStyleIdx="3" presStyleCnt="4">
        <dgm:presLayoutVars>
          <dgm:bulletEnabled val="1"/>
        </dgm:presLayoutVars>
      </dgm:prSet>
      <dgm:spPr/>
    </dgm:pt>
  </dgm:ptLst>
  <dgm:cxnLst>
    <dgm:cxn modelId="{DE3CE016-B79B-4CF1-B074-B1ECB32DDD22}" srcId="{E15B1C36-DF3D-4343-8FD9-67CD6DF97D51}" destId="{8DD1DD0B-7CD9-4C31-949E-5A80D3D80B74}" srcOrd="0" destOrd="0" parTransId="{FFEB3D4F-36B0-4BF6-B963-085AD231597B}" sibTransId="{01142A75-8604-48FF-B344-40BE69EA6EE8}"/>
    <dgm:cxn modelId="{F583FC32-8A93-4D6A-B089-7664695881D5}" type="presOf" srcId="{8DD1DD0B-7CD9-4C31-949E-5A80D3D80B74}" destId="{4E0958F8-370F-4540-85D2-054FB75C50A0}" srcOrd="0" destOrd="0" presId="urn:diagrams.loki3.com/TabbedArc+Icon"/>
    <dgm:cxn modelId="{22AC8360-5421-46EC-AE54-478BDBACD66B}" type="presOf" srcId="{8AE8E00C-73E0-4EAD-9B82-8B4DBBC0252B}" destId="{F34218F0-4C40-420B-850A-77BB9BA7E65E}" srcOrd="0" destOrd="0" presId="urn:diagrams.loki3.com/TabbedArc+Icon"/>
    <dgm:cxn modelId="{154F7245-5944-4188-9E63-B1D539C89B9C}" type="presOf" srcId="{9333962E-89EE-4C15-905B-F1FBFAFF98E8}" destId="{B82A243A-7A9B-4A49-8357-01FC81D2F2A1}" srcOrd="0" destOrd="0" presId="urn:diagrams.loki3.com/TabbedArc+Icon"/>
    <dgm:cxn modelId="{C387EA54-FF9B-4567-9BAD-D2C2857DB358}" type="presOf" srcId="{E15B1C36-DF3D-4343-8FD9-67CD6DF97D51}" destId="{D9E2D9B9-2552-4F4C-9164-C310B8BCEA78}" srcOrd="0" destOrd="0" presId="urn:diagrams.loki3.com/TabbedArc+Icon"/>
    <dgm:cxn modelId="{25B9A076-4B38-48FB-83C5-064554A5A9DF}" srcId="{E15B1C36-DF3D-4343-8FD9-67CD6DF97D51}" destId="{8AE8E00C-73E0-4EAD-9B82-8B4DBBC0252B}" srcOrd="2" destOrd="0" parTransId="{02605E65-D6EB-438C-932A-4605A7E133A7}" sibTransId="{FB8608AB-22DB-4456-926F-EFD3C59DB338}"/>
    <dgm:cxn modelId="{D45F0EB5-9C46-4ED3-9F3B-E098B476A95B}" srcId="{E15B1C36-DF3D-4343-8FD9-67CD6DF97D51}" destId="{F2781DEB-71FF-491A-ACBE-2A74D711DE5B}" srcOrd="3" destOrd="0" parTransId="{5DF8A663-89A9-4FBC-8AB0-05C6BC1D64ED}" sibTransId="{DD6FB9BD-6064-40F5-A7EE-DBF6EFDB2EB1}"/>
    <dgm:cxn modelId="{FCE918D3-3E46-4C43-8E61-B5C260CB4075}" type="presOf" srcId="{F2781DEB-71FF-491A-ACBE-2A74D711DE5B}" destId="{FA861B0C-FFE7-4095-874B-8C76188458EB}" srcOrd="0" destOrd="0" presId="urn:diagrams.loki3.com/TabbedArc+Icon"/>
    <dgm:cxn modelId="{EF28AED8-FC9E-45EE-BEBE-EF3C9D493752}" srcId="{E15B1C36-DF3D-4343-8FD9-67CD6DF97D51}" destId="{9333962E-89EE-4C15-905B-F1FBFAFF98E8}" srcOrd="1" destOrd="0" parTransId="{E336C396-595D-4B88-8FE1-394BE3802867}" sibTransId="{B15DA742-AB3A-4252-A6A4-CFA094A31636}"/>
    <dgm:cxn modelId="{58A49769-AEC7-40CF-9310-7C296B56D67B}" type="presParOf" srcId="{D9E2D9B9-2552-4F4C-9164-C310B8BCEA78}" destId="{4E0958F8-370F-4540-85D2-054FB75C50A0}" srcOrd="0" destOrd="0" presId="urn:diagrams.loki3.com/TabbedArc+Icon"/>
    <dgm:cxn modelId="{A5A5ABD9-1A13-4836-AA34-A52943259DCC}" type="presParOf" srcId="{D9E2D9B9-2552-4F4C-9164-C310B8BCEA78}" destId="{B82A243A-7A9B-4A49-8357-01FC81D2F2A1}" srcOrd="1" destOrd="0" presId="urn:diagrams.loki3.com/TabbedArc+Icon"/>
    <dgm:cxn modelId="{1D845B30-D06A-420C-9268-41E915D07B02}" type="presParOf" srcId="{D9E2D9B9-2552-4F4C-9164-C310B8BCEA78}" destId="{F34218F0-4C40-420B-850A-77BB9BA7E65E}" srcOrd="2" destOrd="0" presId="urn:diagrams.loki3.com/TabbedArc+Icon"/>
    <dgm:cxn modelId="{37BE576E-2BBE-4978-AA31-24C5C9CD7917}" type="presParOf" srcId="{D9E2D9B9-2552-4F4C-9164-C310B8BCEA78}" destId="{FA861B0C-FFE7-4095-874B-8C76188458EB}" srcOrd="3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0958F8-370F-4540-85D2-054FB75C50A0}">
      <dsp:nvSpPr>
        <dsp:cNvPr id="0" name=""/>
        <dsp:cNvSpPr/>
      </dsp:nvSpPr>
      <dsp:spPr>
        <a:xfrm rot="18000000">
          <a:off x="889" y="2351056"/>
          <a:ext cx="1890795" cy="1229017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40640" rIns="12192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Input</a:t>
          </a:r>
          <a:endParaRPr lang="en-US" sz="2800" kern="1200" dirty="0"/>
        </a:p>
      </dsp:txBody>
      <dsp:txXfrm>
        <a:off x="86864" y="2396053"/>
        <a:ext cx="1770803" cy="1169021"/>
      </dsp:txXfrm>
    </dsp:sp>
    <dsp:sp modelId="{B82A243A-7A9B-4A49-8357-01FC81D2F2A1}">
      <dsp:nvSpPr>
        <dsp:cNvPr id="0" name=""/>
        <dsp:cNvSpPr/>
      </dsp:nvSpPr>
      <dsp:spPr>
        <a:xfrm rot="20400000">
          <a:off x="1672610" y="948316"/>
          <a:ext cx="1890795" cy="1229017"/>
        </a:xfrm>
        <a:prstGeom prst="round2SameRect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25400" rIns="762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Processing</a:t>
          </a:r>
          <a:endParaRPr lang="en-US" sz="2000" kern="1200" dirty="0"/>
        </a:p>
      </dsp:txBody>
      <dsp:txXfrm>
        <a:off x="1742866" y="1006503"/>
        <a:ext cx="1770803" cy="1169021"/>
      </dsp:txXfrm>
    </dsp:sp>
    <dsp:sp modelId="{F34218F0-4C40-420B-850A-77BB9BA7E65E}">
      <dsp:nvSpPr>
        <dsp:cNvPr id="0" name=""/>
        <dsp:cNvSpPr/>
      </dsp:nvSpPr>
      <dsp:spPr>
        <a:xfrm rot="1200000">
          <a:off x="3854887" y="948316"/>
          <a:ext cx="1890795" cy="1229017"/>
        </a:xfrm>
        <a:prstGeom prst="round2SameRect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30480" rIns="9144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Storage</a:t>
          </a:r>
          <a:endParaRPr lang="en-US" sz="2400" kern="1200" dirty="0"/>
        </a:p>
      </dsp:txBody>
      <dsp:txXfrm>
        <a:off x="3904623" y="1006503"/>
        <a:ext cx="1770803" cy="1169021"/>
      </dsp:txXfrm>
    </dsp:sp>
    <dsp:sp modelId="{FA861B0C-FFE7-4095-874B-8C76188458EB}">
      <dsp:nvSpPr>
        <dsp:cNvPr id="0" name=""/>
        <dsp:cNvSpPr/>
      </dsp:nvSpPr>
      <dsp:spPr>
        <a:xfrm rot="3600000">
          <a:off x="5526608" y="2351056"/>
          <a:ext cx="1890795" cy="1229017"/>
        </a:xfrm>
        <a:prstGeom prst="round2Same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35560" rIns="10668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Display</a:t>
          </a:r>
          <a:endParaRPr lang="en-US" sz="2800" kern="1200" dirty="0"/>
        </a:p>
      </dsp:txBody>
      <dsp:txXfrm>
        <a:off x="5560625" y="2396053"/>
        <a:ext cx="1770803" cy="1169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EB295D6E-C167-43CD-96E7-B580334991B4}" type="slidenum">
              <a:rPr lang="en-US" sz="1300" b="0" smtClean="0"/>
              <a:pPr eaLnBrk="1" hangingPunct="1"/>
              <a:t>20</a:t>
            </a:fld>
            <a:endParaRPr lang="en-US" sz="1300" b="0"/>
          </a:p>
        </p:txBody>
      </p:sp>
    </p:spTree>
    <p:extLst>
      <p:ext uri="{BB962C8B-B14F-4D97-AF65-F5344CB8AC3E}">
        <p14:creationId xmlns:p14="http://schemas.microsoft.com/office/powerpoint/2010/main" val="213702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2188" cy="3600450"/>
          </a:xfrm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defTabSz="966788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fld id="{A3AAF851-E902-49B0-AFCB-DB5C135CEA90}" type="slidenum">
              <a:rPr lang="en-US" sz="1300" b="0" smtClean="0"/>
              <a:pPr eaLnBrk="1" hangingPunct="1"/>
              <a:t>21</a:t>
            </a:fld>
            <a:endParaRPr lang="en-US" sz="1300" b="0"/>
          </a:p>
        </p:txBody>
      </p:sp>
    </p:spTree>
    <p:extLst>
      <p:ext uri="{BB962C8B-B14F-4D97-AF65-F5344CB8AC3E}">
        <p14:creationId xmlns:p14="http://schemas.microsoft.com/office/powerpoint/2010/main" val="405000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21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5.jpe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24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23.png"/><Relationship Id="rId5" Type="http://schemas.openxmlformats.org/officeDocument/2006/relationships/tags" Target="../tags/tag13.xml"/><Relationship Id="rId10" Type="http://schemas.openxmlformats.org/officeDocument/2006/relationships/image" Target="../media/image22.jpeg"/><Relationship Id="rId4" Type="http://schemas.openxmlformats.org/officeDocument/2006/relationships/tags" Target="../tags/tag12.xml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/>
              <a:t>Lecture 1: Welcome to the Course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AA34D6-5C81-4FC7-33CB-7E5D14A9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422" y="932226"/>
            <a:ext cx="282932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Rendering (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the process of using a computer program to create a realistic or non-realistic image from a 2D or 3D model)</a:t>
            </a:r>
            <a:br>
              <a:rPr lang="en-US" dirty="0"/>
            </a:br>
            <a:r>
              <a:rPr lang="en-US" dirty="0"/>
              <a:t>example</a:t>
            </a:r>
          </a:p>
        </p:txBody>
      </p:sp>
      <p:pic>
        <p:nvPicPr>
          <p:cNvPr id="1026" name="Picture 2" descr="http://www.cs.berkeley.edu/~ravir/papers/tsvbrdf/img/mai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33" y="1998608"/>
            <a:ext cx="8497334" cy="387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3333" y="5875930"/>
            <a:ext cx="83405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Time-varying Surface Appearance: Acquisition, </a:t>
            </a:r>
            <a:r>
              <a:rPr lang="en-GB" dirty="0" err="1"/>
              <a:t>Modeling</a:t>
            </a:r>
            <a:r>
              <a:rPr lang="en-GB" dirty="0"/>
              <a:t>, and Rendering,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9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Realistic rendering</a:t>
            </a:r>
          </a:p>
        </p:txBody>
      </p:sp>
      <p:pic>
        <p:nvPicPr>
          <p:cNvPr id="2050" name="Picture 2" descr="https://upload.wikimedia.org/wikipedia/commons/5/55/Radiosity_Comparis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50" y="4099112"/>
            <a:ext cx="46101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f/f2/Radiosity_Progr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7588"/>
            <a:ext cx="9144000" cy="229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009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CG?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/>
              <a:t>Creation, storage and manipulation of models and images</a:t>
            </a:r>
          </a:p>
          <a:p>
            <a:pPr marL="0" indent="0">
              <a:spcBef>
                <a:spcPts val="600"/>
              </a:spcBef>
              <a:buClr>
                <a:schemeClr val="accent1"/>
              </a:buClr>
              <a:buSzPct val="76000"/>
              <a:buNone/>
            </a:pPr>
            <a:endParaRPr lang="en-GB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Computer-generated imagery (CGI)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: A subset of CG that uses computer graphics to create </a:t>
            </a: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realistic images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for media like films, video games, and virtual reality. 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/>
              <a:t>use 3D model of human body.  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dirty="0"/>
          </a:p>
        </p:txBody>
      </p:sp>
      <p:pic>
        <p:nvPicPr>
          <p:cNvPr id="6" name="Picture 6" descr="fetter_boei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967" y="4001294"/>
            <a:ext cx="2838742" cy="237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15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CG?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98376"/>
            <a:ext cx="7886700" cy="5178587"/>
          </a:xfrm>
        </p:spPr>
        <p:txBody>
          <a:bodyPr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GB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GB" dirty="0"/>
              <a:t> </a:t>
            </a:r>
            <a:r>
              <a:rPr lang="en-US" dirty="0"/>
              <a:t>Such models come from </a:t>
            </a:r>
          </a:p>
          <a:p>
            <a:pPr marL="548640" lvl="1" indent="-27432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dirty="0">
                <a:solidFill>
                  <a:schemeClr val="tx2"/>
                </a:solidFill>
              </a:rPr>
              <a:t>Diverse and expanding set of fields </a:t>
            </a:r>
          </a:p>
          <a:p>
            <a:pPr marL="548640" lvl="1" indent="-27432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76000"/>
              <a:buFont typeface="Wingdings 3"/>
              <a:buChar char=""/>
            </a:pPr>
            <a:r>
              <a:rPr lang="en-US" dirty="0">
                <a:solidFill>
                  <a:schemeClr val="tx2"/>
                </a:solidFill>
              </a:rPr>
              <a:t>E.g. physical, biological, mathematical, artistic, and conceptual/abstract structures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dirty="0"/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dirty="0"/>
          </a:p>
        </p:txBody>
      </p:sp>
      <p:sp>
        <p:nvSpPr>
          <p:cNvPr id="4" name="Text Box 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9002" y="3853111"/>
            <a:ext cx="315336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r" eaLnBrk="1" hangingPunct="1"/>
            <a:r>
              <a:rPr lang="en-US" sz="1800" b="0" dirty="0">
                <a:latin typeface="+mn-lt"/>
              </a:rPr>
              <a:t>Frame from animation by William Latham, shown at </a:t>
            </a:r>
            <a:r>
              <a:rPr lang="en-US" sz="1800" dirty="0">
                <a:solidFill>
                  <a:srgbClr val="0000FF"/>
                </a:solidFill>
                <a:latin typeface="+mn-lt"/>
              </a:rPr>
              <a:t>SIGGRAPH 1992</a:t>
            </a:r>
            <a:r>
              <a:rPr lang="en-US" sz="1800" b="0" dirty="0">
                <a:latin typeface="+mn-lt"/>
              </a:rPr>
              <a:t>. Latham creates his artwork using rules that govern patterns of natural forms.</a:t>
            </a:r>
          </a:p>
        </p:txBody>
      </p:sp>
      <p:pic>
        <p:nvPicPr>
          <p:cNvPr id="5" name="Picture 3080" descr="Lathan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641" y="2749871"/>
            <a:ext cx="4885945" cy="4060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787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Interactive Computer Graphics?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GB" dirty="0"/>
              <a:t> </a:t>
            </a:r>
            <a:r>
              <a:rPr lang="en-US" dirty="0"/>
              <a:t>User controls content, structure, and appearance of objects and their displayed images via rapid visual feedback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753208789"/>
              </p:ext>
            </p:extLst>
          </p:nvPr>
        </p:nvGraphicFramePr>
        <p:xfrm>
          <a:off x="862853" y="1825625"/>
          <a:ext cx="7418294" cy="4528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15" descr="sutherland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174" y="4304968"/>
            <a:ext cx="2673652" cy="193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14308" y="6244664"/>
            <a:ext cx="8735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/>
              <a:t>First truly interactive graphics system, </a:t>
            </a:r>
            <a:r>
              <a:rPr lang="en-US" sz="1600" b="1" dirty="0"/>
              <a:t>Sketchpad</a:t>
            </a:r>
            <a:r>
              <a:rPr lang="en-US" sz="1600" dirty="0"/>
              <a:t>, pioneered by Ivan  Sutherland 1963 Ph.D. thesis </a:t>
            </a:r>
            <a:r>
              <a:rPr lang="en-US" sz="1600" i="1" dirty="0"/>
              <a:t>Sketchpad, A Man-Machine Graphical Communication System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6299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2060-30FD-2FF0-D829-DFB299CC2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58605"/>
          </a:xfrm>
        </p:spPr>
        <p:txBody>
          <a:bodyPr/>
          <a:lstStyle/>
          <a:p>
            <a:r>
              <a:rPr lang="en-IN" b="1" i="0" dirty="0">
                <a:effectLst/>
                <a:latin typeface="var(--font-stack-header)"/>
              </a:rPr>
              <a:t>Graphics Hardware In Computer Graphics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1A01-5CE1-794A-9F4C-4F2E5A947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2980"/>
            <a:ext cx="7886700" cy="5279894"/>
          </a:xfrm>
        </p:spPr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sz="2400" b="1" i="0" dirty="0">
                <a:solidFill>
                  <a:srgbClr val="010201"/>
                </a:solidFill>
                <a:effectLst/>
                <a:latin typeface="Montserrat" panose="00000500000000000000" pitchFamily="2" charset="0"/>
              </a:rPr>
              <a:t>CPU: </a:t>
            </a:r>
            <a:r>
              <a:rPr lang="en-US" sz="2400" b="0" i="0" dirty="0">
                <a:solidFill>
                  <a:srgbClr val="010201"/>
                </a:solidFill>
                <a:effectLst/>
                <a:latin typeface="Montserrat" panose="00000500000000000000" pitchFamily="2" charset="0"/>
              </a:rPr>
              <a:t>Central Processing Unit. Manage all the functions of a computer.</a:t>
            </a:r>
          </a:p>
          <a:p>
            <a:pPr fontAlgn="base">
              <a:lnSpc>
                <a:spcPct val="150000"/>
              </a:lnSpc>
            </a:pPr>
            <a:r>
              <a:rPr lang="en-US" sz="2400" b="1" i="0" dirty="0">
                <a:solidFill>
                  <a:srgbClr val="010201"/>
                </a:solidFill>
                <a:effectLst/>
                <a:latin typeface="Montserrat" panose="00000500000000000000" pitchFamily="2" charset="0"/>
              </a:rPr>
              <a:t>GPU:</a:t>
            </a:r>
            <a:r>
              <a:rPr lang="en-US" sz="2400" b="0" i="0" dirty="0">
                <a:solidFill>
                  <a:srgbClr val="010201"/>
                </a:solidFill>
                <a:effectLst/>
                <a:latin typeface="Montserrat" panose="00000500000000000000" pitchFamily="2" charset="0"/>
              </a:rPr>
              <a:t> Graphical Processing Unit. Enhance the graphical performance of the computer.</a:t>
            </a:r>
          </a:p>
          <a:p>
            <a:pPr fontAlgn="base">
              <a:lnSpc>
                <a:spcPct val="150000"/>
              </a:lnSpc>
            </a:pPr>
            <a:r>
              <a:rPr lang="en-US" sz="2400" b="0" i="0" dirty="0">
                <a:solidFill>
                  <a:srgbClr val="010201"/>
                </a:solidFill>
                <a:effectLst/>
                <a:latin typeface="Montserrat" panose="00000500000000000000" pitchFamily="2" charset="0"/>
              </a:rPr>
              <a:t>Integrated GPU vs Independent GPU</a:t>
            </a:r>
          </a:p>
          <a:p>
            <a:pPr fontAlgn="base">
              <a:lnSpc>
                <a:spcPct val="150000"/>
              </a:lnSpc>
            </a:pPr>
            <a:r>
              <a:rPr lang="en-IN" sz="2600" b="1" i="0" dirty="0">
                <a:effectLst/>
                <a:latin typeface="var(--font-stack-header)"/>
              </a:rPr>
              <a:t>Display Output</a:t>
            </a:r>
          </a:p>
          <a:p>
            <a:pPr fontAlgn="base">
              <a:lnSpc>
                <a:spcPct val="150000"/>
              </a:lnSpc>
            </a:pPr>
            <a:r>
              <a:rPr lang="en-US" sz="2600" b="0" i="0" dirty="0">
                <a:solidFill>
                  <a:srgbClr val="161D25"/>
                </a:solidFill>
                <a:effectLst/>
                <a:latin typeface="SF-Body-font"/>
              </a:rPr>
              <a:t>Graphics memory, also known as Video RAM (VRAM)</a:t>
            </a:r>
          </a:p>
          <a:p>
            <a:pPr fontAlgn="base">
              <a:lnSpc>
                <a:spcPct val="150000"/>
              </a:lnSpc>
            </a:pPr>
            <a:r>
              <a:rPr lang="en-IN" sz="2800" b="0" i="0" dirty="0">
                <a:solidFill>
                  <a:srgbClr val="161D25"/>
                </a:solidFill>
                <a:effectLst/>
                <a:latin typeface="SF-Body-font"/>
              </a:rPr>
              <a:t>Graphics APIs (</a:t>
            </a:r>
            <a:r>
              <a:rPr lang="en-IN" sz="2400" b="0" i="0" dirty="0">
                <a:solidFill>
                  <a:srgbClr val="0070C0"/>
                </a:solidFill>
                <a:effectLst/>
                <a:latin typeface="SF-Body-font"/>
              </a:rPr>
              <a:t>OpenGL</a:t>
            </a:r>
            <a:r>
              <a:rPr lang="en-IN" sz="2400" b="0" i="0" dirty="0">
                <a:solidFill>
                  <a:srgbClr val="161D25"/>
                </a:solidFill>
                <a:effectLst/>
                <a:latin typeface="SF-Body-font"/>
              </a:rPr>
              <a:t> (Open Graphics Library) )</a:t>
            </a:r>
            <a:endParaRPr lang="en-US" sz="2600" dirty="0">
              <a:solidFill>
                <a:srgbClr val="161D25"/>
              </a:solidFill>
              <a:latin typeface="SF-Body-font"/>
            </a:endParaRPr>
          </a:p>
          <a:p>
            <a:pPr fontAlgn="base">
              <a:lnSpc>
                <a:spcPct val="150000"/>
              </a:lnSpc>
            </a:pPr>
            <a:endParaRPr lang="en-US" sz="3000" b="0" i="0" dirty="0">
              <a:solidFill>
                <a:srgbClr val="010201"/>
              </a:solidFill>
              <a:effectLst/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IN" sz="2400" b="1" i="0" dirty="0">
              <a:effectLst/>
              <a:latin typeface="var(--font-stack-header)"/>
            </a:endParaRPr>
          </a:p>
        </p:txBody>
      </p:sp>
    </p:spTree>
    <p:extLst>
      <p:ext uri="{BB962C8B-B14F-4D97-AF65-F5344CB8AC3E}">
        <p14:creationId xmlns:p14="http://schemas.microsoft.com/office/powerpoint/2010/main" val="3622226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C1AE-EB0C-6379-842E-8048579D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3919"/>
          </a:xfrm>
        </p:spPr>
        <p:txBody>
          <a:bodyPr/>
          <a:lstStyle/>
          <a:p>
            <a:r>
              <a:rPr lang="en-IN" dirty="0"/>
              <a:t>CPU vs GPU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1C10E-7F7C-C762-47DA-1389A5190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99" y="962992"/>
            <a:ext cx="8300754" cy="5606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4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F423-350F-6DC2-4278-944009A3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9840"/>
            <a:ext cx="7886700" cy="1550849"/>
          </a:xfrm>
        </p:spPr>
        <p:txBody>
          <a:bodyPr/>
          <a:lstStyle/>
          <a:p>
            <a:r>
              <a:rPr lang="en-IN" dirty="0"/>
              <a:t>CPU vs GPU vs TPU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580A-93A8-AA58-21E9-D441A30B0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7102"/>
          </a:xfrm>
        </p:spPr>
        <p:txBody>
          <a:bodyPr>
            <a:norm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010201"/>
              </a:solidFill>
              <a:effectLst/>
              <a:latin typeface="Montserrat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10201"/>
              </a:solidFill>
              <a:latin typeface="Montserrat" panose="00000500000000000000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10201"/>
                </a:solidFill>
                <a:effectLst/>
                <a:latin typeface="Montserrat" panose="00000500000000000000" pitchFamily="2" charset="0"/>
              </a:rPr>
              <a:t>TPU: </a:t>
            </a:r>
            <a:r>
              <a:rPr lang="en-US" b="0" i="0" dirty="0">
                <a:solidFill>
                  <a:srgbClr val="010201"/>
                </a:solidFill>
                <a:effectLst/>
                <a:latin typeface="Montserrat" panose="00000500000000000000" pitchFamily="2" charset="0"/>
              </a:rPr>
              <a:t>Tensor Processing Unit. Custom build ASIC to accelerate TensorFlow projects.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826AD-FC48-15FE-0874-2E3B61F2E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648"/>
            <a:ext cx="9144000" cy="372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1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3B28-BA02-E056-7770-9CF93720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10201"/>
                </a:solidFill>
                <a:effectLst/>
                <a:latin typeface="Montserrat" panose="00000500000000000000" pitchFamily="2" charset="0"/>
              </a:rPr>
              <a:t>Cloud TPU: </a:t>
            </a:r>
            <a:r>
              <a:rPr lang="en-US" b="0" i="0" dirty="0">
                <a:solidFill>
                  <a:srgbClr val="010201"/>
                </a:solidFill>
                <a:effectLst/>
                <a:latin typeface="Montserrat" panose="00000500000000000000" pitchFamily="2" charset="0"/>
              </a:rPr>
              <a:t>Tensor Processing Unit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2D221-62E4-0F68-9E1C-9A49A9D3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27584"/>
            <a:ext cx="7886700" cy="4749379"/>
          </a:xfrm>
        </p:spPr>
        <p:txBody>
          <a:bodyPr/>
          <a:lstStyle/>
          <a:p>
            <a:r>
              <a:rPr lang="en-IN" sz="2400" b="0" i="0" dirty="0">
                <a:solidFill>
                  <a:srgbClr val="2E2E2E"/>
                </a:solidFill>
                <a:effectLst/>
                <a:latin typeface="Gotham Book"/>
              </a:rPr>
              <a:t>application-specific integrated circuits (ASICs) </a:t>
            </a:r>
          </a:p>
          <a:p>
            <a:r>
              <a:rPr lang="en-US" b="0" i="0" dirty="0">
                <a:solidFill>
                  <a:srgbClr val="010201"/>
                </a:solidFill>
                <a:effectLst/>
                <a:latin typeface="Montserrat" panose="00000500000000000000" pitchFamily="2" charset="0"/>
              </a:rPr>
              <a:t>only used for TensorFlow projects by researchers and developers.</a:t>
            </a:r>
          </a:p>
          <a:p>
            <a:r>
              <a:rPr lang="en-US" dirty="0">
                <a:solidFill>
                  <a:srgbClr val="010201"/>
                </a:solidFill>
                <a:latin typeface="Montserrat" panose="00000500000000000000" pitchFamily="2" charset="0"/>
              </a:rPr>
              <a:t>In AI/ML- </a:t>
            </a:r>
            <a:r>
              <a:rPr lang="en-US" b="0" i="0" dirty="0">
                <a:solidFill>
                  <a:srgbClr val="010201"/>
                </a:solidFill>
                <a:effectLst/>
                <a:latin typeface="Montserrat" panose="00000500000000000000" pitchFamily="2" charset="0"/>
              </a:rPr>
              <a:t>The models who used to take weeks to train on GPU or any other hardware can put out in hours with TPU.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C4D74-4A97-74FB-47B5-736BCEE8A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885" y="3543366"/>
            <a:ext cx="5325218" cy="3229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B5FDEE-CADB-A16C-05D6-08BE52541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97" y="3543366"/>
            <a:ext cx="3315163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5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786B-A3D2-673E-B066-2EDF94F8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Manufacturers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3ED39-9521-C1E3-D6E7-C90310EB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96065D-E52A-8F44-E956-C933EF165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465"/>
            <a:ext cx="9144000" cy="42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Computer Graphics?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Creation, Manipulation, and Storage of geometric objects (modelling) and their images (rendering)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Display those images on screens </a:t>
            </a:r>
          </a:p>
          <a:p>
            <a:pPr lvl="2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or hardcopy devices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Image processing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dirty="0"/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Others: GUI, Haptics, Displays (VR)...</a:t>
            </a:r>
          </a:p>
        </p:txBody>
      </p:sp>
    </p:spTree>
    <p:extLst>
      <p:ext uri="{BB962C8B-B14F-4D97-AF65-F5344CB8AC3E}">
        <p14:creationId xmlns:p14="http://schemas.microsoft.com/office/powerpoint/2010/main" val="3091706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742031"/>
            <a:ext cx="8360230" cy="2852687"/>
          </a:xfrm>
        </p:spPr>
        <p:txBody>
          <a:bodyPr>
            <a:noAutofit/>
          </a:bodyPr>
          <a:lstStyle/>
          <a:p>
            <a:r>
              <a:rPr lang="en-US" dirty="0"/>
              <a:t>Graphics library/package is </a:t>
            </a:r>
            <a:r>
              <a:rPr lang="en-US" b="1" dirty="0">
                <a:solidFill>
                  <a:srgbClr val="FF0000"/>
                </a:solidFill>
                <a:latin typeface="Verdana" pitchFamily="34" charset="0"/>
              </a:rPr>
              <a:t>intermediary</a:t>
            </a:r>
            <a:r>
              <a:rPr lang="en-US" dirty="0"/>
              <a:t> between application and display hardware </a:t>
            </a:r>
          </a:p>
          <a:p>
            <a:r>
              <a:rPr lang="en-US" dirty="0"/>
              <a:t>Application program maps application objects to views </a:t>
            </a:r>
          </a:p>
          <a:p>
            <a:pPr lvl="1"/>
            <a:r>
              <a:rPr lang="en-US" dirty="0"/>
              <a:t>(images) of those objects by calling on graphics library. </a:t>
            </a:r>
          </a:p>
          <a:p>
            <a:pPr lvl="1"/>
            <a:r>
              <a:rPr lang="en-US" dirty="0"/>
              <a:t>User interaction results in modification of image and/or model</a:t>
            </a:r>
          </a:p>
          <a:p>
            <a:r>
              <a:rPr lang="en-US" dirty="0"/>
              <a:t>This hardware and software framework is 5 decades old but is still useful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Conceptual Framework</a:t>
            </a:r>
          </a:p>
        </p:txBody>
      </p:sp>
      <p:grpSp>
        <p:nvGrpSpPr>
          <p:cNvPr id="6" name="Group 5"/>
          <p:cNvGrpSpPr/>
          <p:nvPr>
            <p:custDataLst>
              <p:tags r:id="rId4"/>
            </p:custDataLst>
          </p:nvPr>
        </p:nvGrpSpPr>
        <p:grpSpPr>
          <a:xfrm>
            <a:off x="520487" y="4738229"/>
            <a:ext cx="8045667" cy="1684897"/>
            <a:chOff x="596685" y="4181566"/>
            <a:chExt cx="8045667" cy="1722834"/>
          </a:xfrm>
        </p:grpSpPr>
        <p:pic>
          <p:nvPicPr>
            <p:cNvPr id="44036" name="Picture 8" descr="021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542"/>
            <a:stretch>
              <a:fillRect/>
            </a:stretch>
          </p:blipFill>
          <p:spPr bwMode="auto">
            <a:xfrm>
              <a:off x="6267452" y="4445885"/>
              <a:ext cx="2374900" cy="1458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038" name="Text Box 14"/>
            <p:cNvSpPr txBox="1">
              <a:spLocks noChangeArrowheads="1"/>
            </p:cNvSpPr>
            <p:nvPr/>
          </p:nvSpPr>
          <p:spPr bwMode="auto">
            <a:xfrm>
              <a:off x="2311400" y="4932518"/>
              <a:ext cx="1016000" cy="3259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rIns="0">
              <a:no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endParaRPr lang="en-US" sz="1200" b="0" dirty="0"/>
            </a:p>
          </p:txBody>
        </p:sp>
        <p:sp>
          <p:nvSpPr>
            <p:cNvPr id="44039" name="Text Box 15"/>
            <p:cNvSpPr txBox="1">
              <a:spLocks noChangeArrowheads="1"/>
            </p:cNvSpPr>
            <p:nvPr/>
          </p:nvSpPr>
          <p:spPr bwMode="auto">
            <a:xfrm>
              <a:off x="3816351" y="4899512"/>
              <a:ext cx="1100667" cy="3200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no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 eaLnBrk="1" hangingPunct="1"/>
              <a:endParaRPr lang="en-US" sz="1000" dirty="0">
                <a:solidFill>
                  <a:srgbClr val="FF0000"/>
                </a:solidFill>
              </a:endParaRPr>
            </a:p>
          </p:txBody>
        </p:sp>
        <p:grpSp>
          <p:nvGrpSpPr>
            <p:cNvPr id="2" name="Group 18"/>
            <p:cNvGrpSpPr>
              <a:grpSpLocks/>
            </p:cNvGrpSpPr>
            <p:nvPr/>
          </p:nvGrpSpPr>
          <p:grpSpPr bwMode="auto">
            <a:xfrm>
              <a:off x="5278967" y="4609000"/>
              <a:ext cx="1037167" cy="1143000"/>
              <a:chOff x="2112" y="3792"/>
              <a:chExt cx="432" cy="960"/>
            </a:xfrm>
          </p:grpSpPr>
          <p:sp>
            <p:nvSpPr>
              <p:cNvPr id="15384" name="Rectangle 17"/>
              <p:cNvSpPr>
                <a:spLocks noChangeArrowheads="1"/>
              </p:cNvSpPr>
              <p:nvPr/>
            </p:nvSpPr>
            <p:spPr bwMode="auto">
              <a:xfrm>
                <a:off x="2112" y="3792"/>
                <a:ext cx="432" cy="96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Text Box 16"/>
              <p:cNvSpPr txBox="1">
                <a:spLocks noChangeArrowheads="1"/>
              </p:cNvSpPr>
              <p:nvPr/>
            </p:nvSpPr>
            <p:spPr bwMode="auto">
              <a:xfrm>
                <a:off x="2170" y="3968"/>
                <a:ext cx="336" cy="63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r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b="0" dirty="0"/>
                  <a:t>Graphics</a:t>
                </a:r>
              </a:p>
              <a:p>
                <a:pPr algn="ctr" eaLnBrk="1" hangingPunct="1"/>
                <a:r>
                  <a:rPr lang="en-US" b="0" dirty="0"/>
                  <a:t>System/</a:t>
                </a:r>
              </a:p>
              <a:p>
                <a:pPr algn="ctr" eaLnBrk="1" hangingPunct="1"/>
                <a:r>
                  <a:rPr lang="en-US" b="0" dirty="0"/>
                  <a:t>GPU</a:t>
                </a:r>
              </a:p>
            </p:txBody>
          </p:sp>
        </p:grpSp>
        <p:sp>
          <p:nvSpPr>
            <p:cNvPr id="44041" name="AutoShape 36"/>
            <p:cNvSpPr>
              <a:spLocks noChangeArrowheads="1"/>
            </p:cNvSpPr>
            <p:nvPr/>
          </p:nvSpPr>
          <p:spPr bwMode="auto">
            <a:xfrm>
              <a:off x="6267451" y="4674485"/>
              <a:ext cx="914400" cy="121444"/>
            </a:xfrm>
            <a:prstGeom prst="rightArrow">
              <a:avLst>
                <a:gd name="adj1" fmla="val 50000"/>
                <a:gd name="adj2" fmla="val 10588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AutoShape 37"/>
            <p:cNvSpPr>
              <a:spLocks noChangeArrowheads="1"/>
            </p:cNvSpPr>
            <p:nvPr/>
          </p:nvSpPr>
          <p:spPr bwMode="auto">
            <a:xfrm>
              <a:off x="6267451" y="4960235"/>
              <a:ext cx="880533" cy="123825"/>
            </a:xfrm>
            <a:prstGeom prst="leftArrow">
              <a:avLst>
                <a:gd name="adj1" fmla="val 50000"/>
                <a:gd name="adj2" fmla="val 10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3" name="AutoShape 38"/>
            <p:cNvSpPr>
              <a:spLocks noChangeArrowheads="1"/>
            </p:cNvSpPr>
            <p:nvPr/>
          </p:nvSpPr>
          <p:spPr bwMode="auto">
            <a:xfrm>
              <a:off x="6267451" y="5417435"/>
              <a:ext cx="372533" cy="114300"/>
            </a:xfrm>
            <a:prstGeom prst="leftArrow">
              <a:avLst>
                <a:gd name="adj1" fmla="val 50000"/>
                <a:gd name="adj2" fmla="val 45833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AutoShape 39"/>
            <p:cNvSpPr>
              <a:spLocks noChangeArrowheads="1"/>
            </p:cNvSpPr>
            <p:nvPr/>
          </p:nvSpPr>
          <p:spPr bwMode="auto">
            <a:xfrm>
              <a:off x="3306233" y="4967406"/>
              <a:ext cx="508000" cy="57150"/>
            </a:xfrm>
            <a:prstGeom prst="leftArrow">
              <a:avLst>
                <a:gd name="adj1" fmla="val 50000"/>
                <a:gd name="adj2" fmla="val 1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5" name="AutoShape 40"/>
            <p:cNvSpPr>
              <a:spLocks noChangeArrowheads="1"/>
            </p:cNvSpPr>
            <p:nvPr/>
          </p:nvSpPr>
          <p:spPr bwMode="auto">
            <a:xfrm>
              <a:off x="1795390" y="5106394"/>
              <a:ext cx="516010" cy="56381"/>
            </a:xfrm>
            <a:prstGeom prst="leftArrow">
              <a:avLst>
                <a:gd name="adj1" fmla="val 50000"/>
                <a:gd name="adj2" fmla="val 1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AutoShape 41"/>
            <p:cNvSpPr>
              <a:spLocks noChangeArrowheads="1"/>
            </p:cNvSpPr>
            <p:nvPr/>
          </p:nvSpPr>
          <p:spPr bwMode="auto">
            <a:xfrm>
              <a:off x="1785189" y="4969759"/>
              <a:ext cx="551611" cy="67858"/>
            </a:xfrm>
            <a:prstGeom prst="rightArrow">
              <a:avLst>
                <a:gd name="adj1" fmla="val 50000"/>
                <a:gd name="adj2" fmla="val 12480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7" name="AutoShape 42"/>
            <p:cNvSpPr>
              <a:spLocks noChangeArrowheads="1"/>
            </p:cNvSpPr>
            <p:nvPr/>
          </p:nvSpPr>
          <p:spPr bwMode="auto">
            <a:xfrm>
              <a:off x="3316817" y="5099558"/>
              <a:ext cx="508000" cy="57150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9"/>
            <p:cNvGrpSpPr>
              <a:grpSpLocks/>
            </p:cNvGrpSpPr>
            <p:nvPr/>
          </p:nvGrpSpPr>
          <p:grpSpPr bwMode="auto">
            <a:xfrm>
              <a:off x="596685" y="4748224"/>
              <a:ext cx="1642820" cy="1138287"/>
              <a:chOff x="110168" y="6888480"/>
              <a:chExt cx="1232809" cy="1518333"/>
            </a:xfrm>
          </p:grpSpPr>
          <p:sp>
            <p:nvSpPr>
              <p:cNvPr id="15382" name="Text Box 13"/>
              <p:cNvSpPr txBox="1">
                <a:spLocks noChangeArrowheads="1"/>
              </p:cNvSpPr>
              <p:nvPr/>
            </p:nvSpPr>
            <p:spPr bwMode="auto">
              <a:xfrm>
                <a:off x="110168" y="7693189"/>
                <a:ext cx="1232809" cy="713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square" lIns="0" rIns="0">
                <a:spAutoFit/>
              </a:bodyPr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 eaLnBrk="1" hangingPunct="1"/>
                <a:r>
                  <a:rPr lang="en-US" b="0" dirty="0"/>
                  <a:t>Application</a:t>
                </a:r>
              </a:p>
              <a:p>
                <a:pPr algn="ctr" eaLnBrk="1" hangingPunct="1"/>
                <a:r>
                  <a:rPr lang="en-US" b="0" dirty="0"/>
                  <a:t>Model / database</a:t>
                </a:r>
              </a:p>
            </p:txBody>
          </p:sp>
          <p:sp>
            <p:nvSpPr>
              <p:cNvPr id="19" name="Flowchart: Magnetic Disk 18"/>
              <p:cNvSpPr/>
              <p:nvPr/>
            </p:nvSpPr>
            <p:spPr>
              <a:xfrm>
                <a:off x="471496" y="6888480"/>
                <a:ext cx="525977" cy="805178"/>
              </a:xfrm>
              <a:prstGeom prst="flowChartMagneticDisk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cxnSp>
          <p:nvCxnSpPr>
            <p:cNvPr id="22" name="Straight Connector 21"/>
            <p:cNvCxnSpPr/>
            <p:nvPr/>
          </p:nvCxnSpPr>
          <p:spPr>
            <a:xfrm rot="5400000">
              <a:off x="4298951" y="5081678"/>
              <a:ext cx="160020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>
              <a:spLocks noChangeArrowheads="1"/>
            </p:cNvSpPr>
            <p:nvPr/>
          </p:nvSpPr>
          <p:spPr bwMode="auto">
            <a:xfrm>
              <a:off x="1839384" y="4181566"/>
              <a:ext cx="1665816" cy="346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sz="1600"/>
                <a:t>Software</a:t>
              </a:r>
            </a:p>
          </p:txBody>
        </p:sp>
        <p:sp>
          <p:nvSpPr>
            <p:cNvPr id="45" name="TextBox 44"/>
            <p:cNvSpPr txBox="1">
              <a:spLocks noChangeArrowheads="1"/>
            </p:cNvSpPr>
            <p:nvPr/>
          </p:nvSpPr>
          <p:spPr bwMode="auto">
            <a:xfrm>
              <a:off x="6798734" y="4181566"/>
              <a:ext cx="1843617" cy="346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eaLnBrk="1" hangingPunct="1"/>
              <a:r>
                <a:rPr lang="en-US" sz="1600"/>
                <a:t>Hardware</a:t>
              </a:r>
            </a:p>
          </p:txBody>
        </p:sp>
        <p:sp>
          <p:nvSpPr>
            <p:cNvPr id="47" name="AutoShape 41"/>
            <p:cNvSpPr>
              <a:spLocks noChangeArrowheads="1"/>
            </p:cNvSpPr>
            <p:nvPr/>
          </p:nvSpPr>
          <p:spPr bwMode="auto">
            <a:xfrm>
              <a:off x="4912784" y="5047150"/>
              <a:ext cx="472016" cy="61913"/>
            </a:xfrm>
            <a:prstGeom prst="rightArrow">
              <a:avLst>
                <a:gd name="adj1" fmla="val 50000"/>
                <a:gd name="adj2" fmla="val 124802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eft Arrow 47"/>
            <p:cNvSpPr/>
            <p:nvPr/>
          </p:nvSpPr>
          <p:spPr>
            <a:xfrm>
              <a:off x="3619501" y="4189900"/>
              <a:ext cx="1301751" cy="255985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Left Arrow 48"/>
            <p:cNvSpPr/>
            <p:nvPr/>
          </p:nvSpPr>
          <p:spPr>
            <a:xfrm flipH="1">
              <a:off x="5270501" y="4189900"/>
              <a:ext cx="1299633" cy="255985"/>
            </a:xfrm>
            <a:prstGeom prst="lef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Rectangle 6"/>
          <p:cNvSpPr/>
          <p:nvPr/>
        </p:nvSpPr>
        <p:spPr>
          <a:xfrm>
            <a:off x="457200" y="579445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/>
            <a:r>
              <a:rPr lang="en-US" dirty="0"/>
              <a:t>Application</a:t>
            </a:r>
          </a:p>
          <a:p>
            <a:pPr algn="ctr" eaLnBrk="1" hangingPunct="1"/>
            <a:r>
              <a:rPr lang="en-US" dirty="0"/>
              <a:t>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1981200" y="577540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Graphics</a:t>
            </a:r>
          </a:p>
          <a:p>
            <a:pPr algn="ctr" eaLnBrk="1" hangingPunct="1"/>
            <a:r>
              <a:rPr lang="en-US" dirty="0">
                <a:solidFill>
                  <a:srgbClr val="FF0000"/>
                </a:solidFill>
              </a:rPr>
              <a:t>Library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818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777518" y="1448144"/>
            <a:ext cx="5865878" cy="4916002"/>
          </a:xfrm>
        </p:spPr>
        <p:txBody>
          <a:bodyPr>
            <a:noAutofit/>
          </a:bodyPr>
          <a:lstStyle/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OpenGL™, </a:t>
            </a:r>
          </a:p>
          <a:p>
            <a:pPr lvl="1"/>
            <a:r>
              <a:rPr lang="en-US" dirty="0"/>
              <a:t>DirectX™, </a:t>
            </a:r>
          </a:p>
          <a:p>
            <a:pPr lvl="1"/>
            <a:r>
              <a:rPr lang="en-US" dirty="0"/>
              <a:t>Windows Presentation Foundation™ (WPF)</a:t>
            </a:r>
          </a:p>
          <a:p>
            <a:pPr lvl="1"/>
            <a:r>
              <a:rPr lang="en-US" dirty="0" err="1"/>
              <a:t>RenderMan</a:t>
            </a:r>
            <a:r>
              <a:rPr lang="en-US" dirty="0"/>
              <a:t>™, </a:t>
            </a:r>
          </a:p>
          <a:p>
            <a:pPr lvl="1"/>
            <a:r>
              <a:rPr lang="en-US" dirty="0"/>
              <a:t>HTML5 + WebGL™</a:t>
            </a:r>
          </a:p>
          <a:p>
            <a:r>
              <a:rPr lang="en-US" dirty="0"/>
              <a:t>Primitives (characters, lines, polygons, meshes,…)</a:t>
            </a:r>
          </a:p>
          <a:p>
            <a:r>
              <a:rPr lang="en-US" dirty="0"/>
              <a:t>Attributes</a:t>
            </a:r>
          </a:p>
          <a:p>
            <a:pPr marL="712788" lvl="1" indent="-349250"/>
            <a:r>
              <a:rPr lang="en-US" dirty="0"/>
              <a:t>Color, line style, material properties for 3D</a:t>
            </a:r>
          </a:p>
          <a:p>
            <a:r>
              <a:rPr lang="en-US" dirty="0"/>
              <a:t>Lights</a:t>
            </a:r>
          </a:p>
          <a:p>
            <a:r>
              <a:rPr lang="en-US" dirty="0"/>
              <a:t>Transformations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Graphics Library</a:t>
            </a:r>
          </a:p>
        </p:txBody>
      </p:sp>
      <p:pic>
        <p:nvPicPr>
          <p:cNvPr id="26629" name="Picture 5" descr="OpenGL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34" y="466531"/>
            <a:ext cx="1571202" cy="810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233" y="2744348"/>
            <a:ext cx="1343466" cy="857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53" y="3740313"/>
            <a:ext cx="1190329" cy="102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9" descr="http://www.microsoft.com/games/en-US/PublishingImages/aboutGFW/direcX11Logo_highres.jpg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407" y="1796835"/>
            <a:ext cx="2144497" cy="72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w3.org/html/logo/downloads/HTML5_Logo_512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57" y="5160809"/>
            <a:ext cx="1207271" cy="120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499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Purpose of computer graphics?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6629400" cy="487838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000" dirty="0"/>
              <a:t>Communication is the purpose</a:t>
            </a:r>
          </a:p>
          <a:p>
            <a:pPr>
              <a:lnSpc>
                <a:spcPct val="150000"/>
              </a:lnSpc>
              <a:buFont typeface="Monotype Sorts" pitchFamily="2" charset="2"/>
              <a:buNone/>
            </a:pPr>
            <a:r>
              <a:rPr lang="en-US" sz="2000" dirty="0"/>
              <a:t>Human perception is the context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Techniques </a:t>
            </a:r>
            <a:r>
              <a:rPr lang="en-US" sz="2000" i="1" dirty="0"/>
              <a:t>leverage</a:t>
            </a:r>
            <a:r>
              <a:rPr lang="en-US" sz="2000" dirty="0"/>
              <a:t> visual perception abilities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Virtual reality is great, but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Don’t want to be limited to reality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Want to do super reality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Non-photorealistic rendering (NPR) is valuable</a:t>
            </a:r>
          </a:p>
          <a:p>
            <a:pPr lvl="2">
              <a:lnSpc>
                <a:spcPct val="150000"/>
              </a:lnSpc>
            </a:pPr>
            <a:r>
              <a:rPr lang="en-US" sz="2200" b="1" dirty="0">
                <a:solidFill>
                  <a:srgbClr val="0000FF"/>
                </a:solidFill>
              </a:rPr>
              <a:t>No apology is required for “approximations”</a:t>
            </a:r>
          </a:p>
          <a:p>
            <a:pPr lvl="2">
              <a:lnSpc>
                <a:spcPct val="150000"/>
              </a:lnSpc>
            </a:pPr>
            <a:r>
              <a:rPr lang="en-US" sz="1800" dirty="0"/>
              <a:t> Especially for interactive graphics</a:t>
            </a:r>
          </a:p>
        </p:txBody>
      </p:sp>
      <p:pic>
        <p:nvPicPr>
          <p:cNvPr id="115716" name="Picture 4" descr="teapot fla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88" y="1524002"/>
            <a:ext cx="1763712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717" name="Picture 5" descr="teapot smoo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9" y="3200402"/>
            <a:ext cx="1736725" cy="1217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9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28316"/>
            <a:ext cx="815582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77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Surface Removal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399"/>
            <a:ext cx="7924742" cy="310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661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6" y="1909768"/>
            <a:ext cx="7513027" cy="367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0528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56" y="2133600"/>
            <a:ext cx="7556385" cy="3408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832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Texture Mapping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3600"/>
            <a:ext cx="8248650" cy="393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391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543800" cy="3935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4448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Ya7hzwi3S1Fetx3gFeXr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0wPXQ8KZdGan9j5aGsJzP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50rVInoIybXsNnW1vS91u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1NO5pN0jXoIyqPvVpnBv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pHwHdEWRpOYCZE6CYAHed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JfX7vAsMqZl2n6zHAmn6Y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NPROMp0NSLQYhK68loD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hBaF7JiPGnAtjd2ijY6f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7HL8B15oaqCEGBLtvplD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1QvpweQX4xNX19I5pl1fd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py9E8PYNcBO5axm5pdT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GarFMX0DoWnDC7FKeU31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op52GnhLVllrZFOz6ixn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ds9xuUlBsqqbL1AJhDmC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CdDcD9soE5a8QptYZreo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1203</TotalTime>
  <Words>576</Words>
  <Application>Microsoft Office PowerPoint</Application>
  <PresentationFormat>On-screen Show (4:3)</PresentationFormat>
  <Paragraphs>105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Calibri</vt:lpstr>
      <vt:lpstr>Courier New</vt:lpstr>
      <vt:lpstr>Droid Sans</vt:lpstr>
      <vt:lpstr>Google Sans</vt:lpstr>
      <vt:lpstr>Gotham Book</vt:lpstr>
      <vt:lpstr>Monotype Sorts</vt:lpstr>
      <vt:lpstr>Montserrat</vt:lpstr>
      <vt:lpstr>SF-Body-font</vt:lpstr>
      <vt:lpstr>var(--font-stack-header)</vt:lpstr>
      <vt:lpstr>Verdana</vt:lpstr>
      <vt:lpstr>Wingdings</vt:lpstr>
      <vt:lpstr>Wingdings 3</vt:lpstr>
      <vt:lpstr>Office Theme</vt:lpstr>
      <vt:lpstr> Computer Graphics</vt:lpstr>
      <vt:lpstr>What is Computer Graphics?</vt:lpstr>
      <vt:lpstr>Purpose of computer graphics?</vt:lpstr>
      <vt:lpstr>Illustration</vt:lpstr>
      <vt:lpstr>Hidden Surface Removal</vt:lpstr>
      <vt:lpstr>Coloring</vt:lpstr>
      <vt:lpstr>Shading</vt:lpstr>
      <vt:lpstr>Texture Mapping</vt:lpstr>
      <vt:lpstr>Blending</vt:lpstr>
      <vt:lpstr>Rendering (the process of using a computer program to create a realistic or non-realistic image from a 2D or 3D model) example</vt:lpstr>
      <vt:lpstr>Realistic rendering</vt:lpstr>
      <vt:lpstr>What is CG? (1/2)</vt:lpstr>
      <vt:lpstr>What is CG? (2/2)</vt:lpstr>
      <vt:lpstr>What is Interactive Computer Graphics? </vt:lpstr>
      <vt:lpstr>Graphics Hardware In Computer Graphics</vt:lpstr>
      <vt:lpstr>CPU vs GPU</vt:lpstr>
      <vt:lpstr>CPU vs GPU vs TPU</vt:lpstr>
      <vt:lpstr>Cloud TPU: Tensor Processing Unit</vt:lpstr>
      <vt:lpstr>Manufacturers</vt:lpstr>
      <vt:lpstr>Conceptual Framework</vt:lpstr>
      <vt:lpstr>Graphics Library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MRM</cp:lastModifiedBy>
  <cp:revision>65</cp:revision>
  <dcterms:created xsi:type="dcterms:W3CDTF">2015-07-15T04:13:21Z</dcterms:created>
  <dcterms:modified xsi:type="dcterms:W3CDTF">2024-12-09T05:33:00Z</dcterms:modified>
</cp:coreProperties>
</file>