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89E8-2547-4B50-745A-5BF3065E7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B8C4C-E301-D878-C030-438F6B37F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2CC2-6831-155B-E5E0-386EBD51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D725-953E-65ED-D339-7B424EF5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D059-812C-397D-E00A-59EEB7AB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9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850C-FA73-1D3F-FA25-FFEC3066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E0906-65EB-C989-2CC5-2F9C5E118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F632-FDBE-7208-1C8F-7272E1EA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0E41-FB1E-1077-EFFF-15B3C426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FAAF-52AB-06D2-DE0D-DD899EB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1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83165-4118-258B-F47B-758C10BDD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D2715-7003-65DB-A434-DF02F1F9B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FE64-2501-CBC6-C472-7BC3A416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F7D5-1AF1-035C-BDE9-54C52452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90C-59AF-4F20-242F-E279BF36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4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98C-72F5-06BA-EB54-6E527B22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C6AE-6E7B-F830-8884-79AC58E2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22774-AE2E-1E43-9BF5-08AA27EC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04B5-D1FC-BBB7-8F2B-08DB0F4A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5A74-ADA1-A517-00D9-9007F424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7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F28B-F2F0-B80C-694F-D8D53BEF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0FB26-A093-B365-803D-28F72E271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89FC-3C31-8BFC-2369-41D9040A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F28DC-02C1-B65D-FFBF-03D369CE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6EC7D-0BF0-553C-C72B-3B49027A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F718-559B-C563-3A04-7FD9A59B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A9B4-3391-5755-EC82-E97B243EE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31BB4-4ADA-92FD-3EE3-C4E70A84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B84E0-A36E-D026-ABF0-C7ECE4ED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6E85-DCC9-9E55-6503-5F988F0E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777CF-943C-2DD7-CE0F-40D44737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5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27D8-1B96-4466-D309-26255A24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280B6-7408-8F93-DE97-2F41B93F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D6961-941C-54E0-AE3F-C97B5A16A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12A92-3E4B-0ECD-03D6-FCAE80750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8D739-FA8E-F86C-0BB6-DCD3E27B8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9885A-2D34-08DE-5F77-93813435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C647C-BD57-131D-638C-EA82C286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4BDBE-175A-43DD-8451-2AA37F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212D-DFE3-181F-1BBD-579B7143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067D9-ED4A-991C-5185-2EAD7B13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72198-F963-7782-7EB8-69D50EFA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31216-5EC0-F43C-ADAE-0E98BC0B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6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45611-A988-7E41-EC8D-6CA100B4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CC17A-33C9-2608-EBE9-235B47BC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C3CE7-64FF-08D5-EB6E-5785006A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52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73A3-CE22-0EEA-69D0-2B5B8839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C002-5D0D-4618-6B75-BF0081F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67FD-8329-85A4-1D71-34E0DDBA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4C0A1-15E8-39B9-6B2F-211E9C4E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C0B8D-8B26-4C42-0B59-51BC3613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0D946-2AC6-B509-377F-6AEE872E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5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E58F-361B-F977-738C-8DA3F8C3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0B733-3B3F-BC9A-BEED-C4B76581D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41E4-E8A0-C2E0-FEB5-B859CE427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AC6A4-4B8F-2706-0D4A-DE2CE50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2BFC-D97E-F7C0-D5AF-CFC95E9C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9AD76-8231-DC0D-939D-6A0577D8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8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69A2-F5F2-C5B6-C594-72CBC9E4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65465-3E5D-D161-C5EA-F2173D443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7F1D-1BF3-AB39-9617-CDECC974D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22DD-DE5F-4B12-B305-EF1372E778B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14519-6C7A-6EAD-8AB5-BC89A3A80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C1919-CEAE-40E2-513F-3E242C14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A981-DDFC-4FD2-AD40-8A6B48BC7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2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inf.ed.ac.uk/rbf/HIPR2/and.htm" TargetMode="External"/><Relationship Id="rId2" Type="http://schemas.openxmlformats.org/officeDocument/2006/relationships/hyperlink" Target="https://www.researchgate.net/figure/Example-of-truth-table-for-logical-OR-operator_tbl1_3341308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how-to-find-the-slope-of-a-line-on-an-excel-grap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67BF-5FBD-B25A-DABE-A6501EA49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2-D VIEWING AND CLIPPING </a:t>
            </a:r>
            <a:endParaRPr lang="en-IN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4D4B9-11D2-8DAE-EB17-6526C23F9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30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C8B72D-8B28-F86E-9603-43A2F24A0FB4}"/>
              </a:ext>
            </a:extLst>
          </p:cNvPr>
          <p:cNvSpPr txBox="1"/>
          <p:nvPr/>
        </p:nvSpPr>
        <p:spPr>
          <a:xfrm>
            <a:off x="235975" y="0"/>
            <a:ext cx="11720050" cy="6883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</a:pPr>
            <a:r>
              <a:rPr lang="en-US" sz="1200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Steps</a:t>
            </a:r>
            <a:endParaRPr lang="en-US" sz="1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1) Assign the region codes to both endpoints.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2) Perform </a:t>
            </a:r>
            <a:r>
              <a:rPr lang="en-US" sz="1200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OR operation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on both of these endpoints.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3) if  OR = 0000,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then it is completely visible (inside the window).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else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Perform </a:t>
            </a:r>
            <a:r>
              <a:rPr lang="en-US" sz="1200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AND operation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on both these endpoints.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 </a:t>
            </a:r>
            <a:r>
              <a:rPr lang="en-US" sz="12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) if  AND ? 0000,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             then the line is invisible and not inside the window. Also, it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can’t be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considered for clipping.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ii) else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            AND = 0000, the line is partially inside the window and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considered for clipping.</a:t>
            </a:r>
            <a:endParaRPr lang="en-US" sz="1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4)  After confirming that the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line is partially inside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window, then we find the intersection with the boundary of the window. By using the following formula:-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                  </a:t>
            </a:r>
            <a:r>
              <a:rPr lang="en-US" sz="1200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Slope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:- m= (y2-y1)/(x2-x1)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a) If the line passes through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top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or the line intersects with the top boundary of the window.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                     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x = x + (</a:t>
            </a: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y_wmax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 – y)/m,                                            y = </a:t>
            </a: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y_wmax</a:t>
            </a:r>
            <a:endParaRPr lang="en-US" sz="1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b) If the line passes through the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bottom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or the line intersects with the bottom boundary of the window.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                    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x = x + (</a:t>
            </a: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y_wmin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 – y)/m,                                           y = </a:t>
            </a: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y_wmin</a:t>
            </a:r>
            <a:endParaRPr lang="en-US" sz="1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c) If the line passes through the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left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region or the line intersects with the left boundary of the window.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                   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 y = y+ (</a:t>
            </a: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x_wmin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 – x)*m,                                           x = </a:t>
            </a: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x_wmin</a:t>
            </a:r>
            <a:endParaRPr lang="en-US" sz="1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d) If the line passes through the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right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region or the line intersects with the right boundary of the window.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                                        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y = y + (</a:t>
            </a: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x_wmax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 -x)*m,                                          x = </a:t>
            </a:r>
            <a:r>
              <a:rPr lang="en-US" sz="12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x_wmax</a:t>
            </a: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  </a:t>
            </a:r>
            <a:endParaRPr lang="en-US" sz="1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5) Now, overwrite the endpoints with a new one and update it.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6) Repeat the 4th step till your line doesn’t get completely clipped</a:t>
            </a:r>
          </a:p>
          <a:p>
            <a:pPr algn="l" rtl="0" fontAlgn="base">
              <a:spcAft>
                <a:spcPts val="750"/>
              </a:spcAft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Given a set of lines and a rectangular area of interest, the task is to remove lines that are outside the area of interest and clip the lines which are partially inside the area.</a:t>
            </a:r>
          </a:p>
        </p:txBody>
      </p:sp>
    </p:spTree>
    <p:extLst>
      <p:ext uri="{BB962C8B-B14F-4D97-AF65-F5344CB8AC3E}">
        <p14:creationId xmlns:p14="http://schemas.microsoft.com/office/powerpoint/2010/main" val="306014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063F-8712-B375-BBD1-EB58DA11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Clipping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6F8C-33D6-C9DF-A821-4C876C1E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that identifies the portions of a picture lie inside the region.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Clipping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Clipping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Clipping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Clipping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 Clipping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object that is not entirely within the viewport must be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 that is outside the viewport must be eliminated.</a:t>
            </a:r>
          </a:p>
          <a:p>
            <a:pPr lvl="1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0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765E-3F24-6ECA-DFB7-A858476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Clipping </a:t>
            </a:r>
            <a:endParaRPr lang="en-IN" dirty="0"/>
          </a:p>
        </p:txBody>
      </p:sp>
      <p:sp>
        <p:nvSpPr>
          <p:cNvPr id="4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7307925-CFCE-94AE-2F79-D066336BD25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05000"/>
            <a:ext cx="2593258" cy="52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Before clipping</a:t>
            </a:r>
            <a:endParaRPr lang="en-US" altLang="en-US" dirty="0"/>
          </a:p>
        </p:txBody>
      </p:sp>
      <p:grpSp>
        <p:nvGrpSpPr>
          <p:cNvPr id="5" name="Group 25">
            <a:extLst>
              <a:ext uri="{FF2B5EF4-FFF2-40B4-BE49-F238E27FC236}">
                <a16:creationId xmlns:a16="http://schemas.microsoft.com/office/drawing/2014/main" id="{C70590A7-D4BE-D2AD-DF26-353B34393ECA}"/>
              </a:ext>
            </a:extLst>
          </p:cNvPr>
          <p:cNvGrpSpPr>
            <a:grpSpLocks/>
          </p:cNvGrpSpPr>
          <p:nvPr/>
        </p:nvGrpSpPr>
        <p:grpSpPr bwMode="auto">
          <a:xfrm>
            <a:off x="339802" y="2362198"/>
            <a:ext cx="5569386" cy="4028768"/>
            <a:chOff x="960" y="1190"/>
            <a:chExt cx="3895" cy="2794"/>
          </a:xfrm>
        </p:grpSpPr>
        <p:sp>
          <p:nvSpPr>
            <p:cNvPr id="6" name="Text Box 26">
              <a:extLst>
                <a:ext uri="{FF2B5EF4-FFF2-40B4-BE49-F238E27FC236}">
                  <a16:creationId xmlns:a16="http://schemas.microsoft.com/office/drawing/2014/main" id="{D6BD02A5-8C70-8D32-43C4-9133EC51E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966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F</a:t>
              </a:r>
            </a:p>
          </p:txBody>
        </p:sp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6BAC47E9-A1E8-4075-82FE-E29D66BA1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10"/>
              <a:ext cx="2304" cy="17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id="{52714CA7-8ED6-84A5-8506-A218F9547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150"/>
              <a:ext cx="76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" name="Line 29">
              <a:extLst>
                <a:ext uri="{FF2B5EF4-FFF2-40B4-BE49-F238E27FC236}">
                  <a16:creationId xmlns:a16="http://schemas.microsoft.com/office/drawing/2014/main" id="{29DEB426-B535-A666-552A-21C3EA6C8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34"/>
              <a:ext cx="96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846C9900-D211-6A3B-817A-D24B63F12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78"/>
              <a:ext cx="153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0DA64477-AFCE-D468-36CD-FB4417653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62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A2C40A04-8942-C2D5-E7F4-31B57D910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572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</a:t>
              </a:r>
            </a:p>
          </p:txBody>
        </p:sp>
        <p:sp>
          <p:nvSpPr>
            <p:cNvPr id="13" name="Text Box 33">
              <a:extLst>
                <a:ext uri="{FF2B5EF4-FFF2-40B4-BE49-F238E27FC236}">
                  <a16:creationId xmlns:a16="http://schemas.microsoft.com/office/drawing/2014/main" id="{3164E69A-ECB5-6678-D641-A1023CA6D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0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</a:t>
              </a:r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E6170426-4658-6132-21CA-258C7C80B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19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C</a:t>
              </a:r>
            </a:p>
          </p:txBody>
        </p:sp>
        <p:sp>
          <p:nvSpPr>
            <p:cNvPr id="15" name="Text Box 35">
              <a:extLst>
                <a:ext uri="{FF2B5EF4-FFF2-40B4-BE49-F238E27FC236}">
                  <a16:creationId xmlns:a16="http://schemas.microsoft.com/office/drawing/2014/main" id="{61F6EA45-0EAB-F0B4-2F81-4487836D0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06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</a:t>
              </a:r>
            </a:p>
          </p:txBody>
        </p:sp>
        <p:sp>
          <p:nvSpPr>
            <p:cNvPr id="16" name="Text Box 36">
              <a:extLst>
                <a:ext uri="{FF2B5EF4-FFF2-40B4-BE49-F238E27FC236}">
                  <a16:creationId xmlns:a16="http://schemas.microsoft.com/office/drawing/2014/main" id="{54617C23-3947-172F-85A0-276B9632E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34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E</a:t>
              </a:r>
            </a:p>
          </p:txBody>
        </p:sp>
        <p:sp>
          <p:nvSpPr>
            <p:cNvPr id="17" name="Text Box 37">
              <a:extLst>
                <a:ext uri="{FF2B5EF4-FFF2-40B4-BE49-F238E27FC236}">
                  <a16:creationId xmlns:a16="http://schemas.microsoft.com/office/drawing/2014/main" id="{3BB5B7F4-A71C-CE41-9800-EEDEE85CD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1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G</a:t>
              </a:r>
            </a:p>
          </p:txBody>
        </p:sp>
        <p:sp>
          <p:nvSpPr>
            <p:cNvPr id="18" name="Text Box 38">
              <a:extLst>
                <a:ext uri="{FF2B5EF4-FFF2-40B4-BE49-F238E27FC236}">
                  <a16:creationId xmlns:a16="http://schemas.microsoft.com/office/drawing/2014/main" id="{BDC95075-4FA2-C5B4-68BD-FE3E52F5A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73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H</a:t>
              </a:r>
            </a:p>
          </p:txBody>
        </p:sp>
      </p:grpSp>
      <p:sp>
        <p:nvSpPr>
          <p:cNvPr id="19" name="Rectangle 30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4128B89-A376-15F4-16FF-6D1E879C6B51}"/>
              </a:ext>
            </a:extLst>
          </p:cNvPr>
          <p:cNvSpPr txBox="1">
            <a:spLocks noChangeArrowheads="1"/>
          </p:cNvSpPr>
          <p:nvPr/>
        </p:nvSpPr>
        <p:spPr>
          <a:xfrm>
            <a:off x="5125078" y="1905000"/>
            <a:ext cx="3429000" cy="66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After clipping</a:t>
            </a:r>
          </a:p>
        </p:txBody>
      </p:sp>
      <p:grpSp>
        <p:nvGrpSpPr>
          <p:cNvPr id="20" name="Group 53">
            <a:extLst>
              <a:ext uri="{FF2B5EF4-FFF2-40B4-BE49-F238E27FC236}">
                <a16:creationId xmlns:a16="http://schemas.microsoft.com/office/drawing/2014/main" id="{983F6AE9-3B45-51F9-2D6D-2AE059B9C3AF}"/>
              </a:ext>
            </a:extLst>
          </p:cNvPr>
          <p:cNvGrpSpPr>
            <a:grpSpLocks/>
          </p:cNvGrpSpPr>
          <p:nvPr/>
        </p:nvGrpSpPr>
        <p:grpSpPr bwMode="auto">
          <a:xfrm>
            <a:off x="6282814" y="1997280"/>
            <a:ext cx="5711377" cy="4295366"/>
            <a:chOff x="960" y="1190"/>
            <a:chExt cx="3895" cy="2794"/>
          </a:xfrm>
        </p:grpSpPr>
        <p:sp>
          <p:nvSpPr>
            <p:cNvPr id="21" name="Text Box 33">
              <a:extLst>
                <a:ext uri="{FF2B5EF4-FFF2-40B4-BE49-F238E27FC236}">
                  <a16:creationId xmlns:a16="http://schemas.microsoft.com/office/drawing/2014/main" id="{3D4F00DF-CF8E-0531-7EBF-6768443EE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966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F</a:t>
              </a:r>
            </a:p>
          </p:txBody>
        </p:sp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79200B41-0D70-ECE9-5668-D2569FB6A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10"/>
              <a:ext cx="2304" cy="17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3" name="Line 35">
              <a:extLst>
                <a:ext uri="{FF2B5EF4-FFF2-40B4-BE49-F238E27FC236}">
                  <a16:creationId xmlns:a16="http://schemas.microsoft.com/office/drawing/2014/main" id="{4F50B443-694B-42FE-75F8-D394840F7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150"/>
              <a:ext cx="76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" name="Line 36">
              <a:extLst>
                <a:ext uri="{FF2B5EF4-FFF2-40B4-BE49-F238E27FC236}">
                  <a16:creationId xmlns:a16="http://schemas.microsoft.com/office/drawing/2014/main" id="{160ECEF0-7E9E-4822-0D98-65FC66C1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78"/>
              <a:ext cx="76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" name="Line 37">
              <a:extLst>
                <a:ext uri="{FF2B5EF4-FFF2-40B4-BE49-F238E27FC236}">
                  <a16:creationId xmlns:a16="http://schemas.microsoft.com/office/drawing/2014/main" id="{46117081-83F6-7D5B-8EDC-FC300613F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54"/>
              <a:ext cx="76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" name="Text Box 38">
              <a:extLst>
                <a:ext uri="{FF2B5EF4-FFF2-40B4-BE49-F238E27FC236}">
                  <a16:creationId xmlns:a16="http://schemas.microsoft.com/office/drawing/2014/main" id="{1D46FB63-DA58-0C2E-5764-46F32AEEB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572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</a:t>
              </a:r>
            </a:p>
          </p:txBody>
        </p:sp>
        <p:sp>
          <p:nvSpPr>
            <p:cNvPr id="27" name="Text Box 39">
              <a:extLst>
                <a:ext uri="{FF2B5EF4-FFF2-40B4-BE49-F238E27FC236}">
                  <a16:creationId xmlns:a16="http://schemas.microsoft.com/office/drawing/2014/main" id="{0E90AF7A-3A32-7D85-DE76-3C3089796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0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</a:t>
              </a:r>
            </a:p>
          </p:txBody>
        </p:sp>
        <p:sp>
          <p:nvSpPr>
            <p:cNvPr id="28" name="Text Box 40">
              <a:extLst>
                <a:ext uri="{FF2B5EF4-FFF2-40B4-BE49-F238E27FC236}">
                  <a16:creationId xmlns:a16="http://schemas.microsoft.com/office/drawing/2014/main" id="{F7F206C1-C1E9-F2D1-265A-890F320A8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34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E</a:t>
              </a:r>
            </a:p>
          </p:txBody>
        </p:sp>
        <p:sp>
          <p:nvSpPr>
            <p:cNvPr id="29" name="Text Box 41">
              <a:extLst>
                <a:ext uri="{FF2B5EF4-FFF2-40B4-BE49-F238E27FC236}">
                  <a16:creationId xmlns:a16="http://schemas.microsoft.com/office/drawing/2014/main" id="{DCB73EE8-5185-50D4-24E9-103F15B34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1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G</a:t>
              </a:r>
            </a:p>
          </p:txBody>
        </p:sp>
        <p:sp>
          <p:nvSpPr>
            <p:cNvPr id="30" name="Text Box 42">
              <a:extLst>
                <a:ext uri="{FF2B5EF4-FFF2-40B4-BE49-F238E27FC236}">
                  <a16:creationId xmlns:a16="http://schemas.microsoft.com/office/drawing/2014/main" id="{4B6F0576-31D4-5B17-5DF6-31132CEDA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73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31" name="Line 43">
              <a:extLst>
                <a:ext uri="{FF2B5EF4-FFF2-40B4-BE49-F238E27FC236}">
                  <a16:creationId xmlns:a16="http://schemas.microsoft.com/office/drawing/2014/main" id="{E6467EA3-B7E5-9BC3-9757-A5E75E74D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870"/>
              <a:ext cx="768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2" name="Text Box 44">
              <a:extLst>
                <a:ext uri="{FF2B5EF4-FFF2-40B4-BE49-F238E27FC236}">
                  <a16:creationId xmlns:a16="http://schemas.microsoft.com/office/drawing/2014/main" id="{37E74455-EF43-C25B-9228-30CB5409D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630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F'</a:t>
              </a:r>
            </a:p>
          </p:txBody>
        </p:sp>
        <p:sp>
          <p:nvSpPr>
            <p:cNvPr id="33" name="Line 45">
              <a:extLst>
                <a:ext uri="{FF2B5EF4-FFF2-40B4-BE49-F238E27FC236}">
                  <a16:creationId xmlns:a16="http://schemas.microsoft.com/office/drawing/2014/main" id="{180E0C7E-9FB8-EEF2-10D1-25E45A26C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62"/>
              <a:ext cx="384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4" name="Line 46">
              <a:extLst>
                <a:ext uri="{FF2B5EF4-FFF2-40B4-BE49-F238E27FC236}">
                  <a16:creationId xmlns:a16="http://schemas.microsoft.com/office/drawing/2014/main" id="{C33373A6-CFD3-6494-357E-EF3068DA3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638"/>
              <a:ext cx="384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" name="Text Box 47">
              <a:extLst>
                <a:ext uri="{FF2B5EF4-FFF2-40B4-BE49-F238E27FC236}">
                  <a16:creationId xmlns:a16="http://schemas.microsoft.com/office/drawing/2014/main" id="{2ADD46E3-CCAE-553E-1929-C1402227C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254"/>
              <a:ext cx="2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G'</a:t>
              </a:r>
            </a:p>
          </p:txBody>
        </p:sp>
        <p:sp>
          <p:nvSpPr>
            <p:cNvPr id="36" name="Text Box 48">
              <a:extLst>
                <a:ext uri="{FF2B5EF4-FFF2-40B4-BE49-F238E27FC236}">
                  <a16:creationId xmlns:a16="http://schemas.microsoft.com/office/drawing/2014/main" id="{C62A5E3C-B213-FAE6-AC86-5999DDD4F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686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H'</a:t>
              </a:r>
            </a:p>
          </p:txBody>
        </p:sp>
        <p:sp>
          <p:nvSpPr>
            <p:cNvPr id="37" name="Line 49">
              <a:extLst>
                <a:ext uri="{FF2B5EF4-FFF2-40B4-BE49-F238E27FC236}">
                  <a16:creationId xmlns:a16="http://schemas.microsoft.com/office/drawing/2014/main" id="{50C64576-D9D6-0153-0D96-9140F2C9D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34"/>
              <a:ext cx="960" cy="76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" name="Text Box 50">
              <a:extLst>
                <a:ext uri="{FF2B5EF4-FFF2-40B4-BE49-F238E27FC236}">
                  <a16:creationId xmlns:a16="http://schemas.microsoft.com/office/drawing/2014/main" id="{45C601BD-212D-D08E-CD0C-4ACEAE8D8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19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39" name="Text Box 51">
              <a:extLst>
                <a:ext uri="{FF2B5EF4-FFF2-40B4-BE49-F238E27FC236}">
                  <a16:creationId xmlns:a16="http://schemas.microsoft.com/office/drawing/2014/main" id="{368E7BEF-FA04-568C-39F9-B735EFFE7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06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2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B63A-4F44-0AE7-B20A-3DDE1EBE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68E7C0-F084-097F-4BE9-8DAF286FB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If a line is partially in the viewport, then we need to recalculate its endpoints.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 general, there are four possible cases.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line is entirely within the viewport.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line is entirely outside the viewport.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 endpoint is in and the other is out.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Both endpoints are out, but the middle part is in. </a:t>
            </a:r>
          </a:p>
        </p:txBody>
      </p:sp>
    </p:spTree>
    <p:extLst>
      <p:ext uri="{BB962C8B-B14F-4D97-AF65-F5344CB8AC3E}">
        <p14:creationId xmlns:p14="http://schemas.microsoft.com/office/powerpoint/2010/main" val="313056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60F4-7C70-C6B6-BF81-51E65D3E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Clipping Algorithms: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5DEB-D4A8-C244-DEC0-E7D8A98E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Cohen Sutherland Line Clippings </a:t>
            </a:r>
          </a:p>
          <a:p>
            <a:pPr marL="0" indent="0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Cyrus-Beck Line Clipping Algorithm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1456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8AC5-52CF-3AD5-4845-D592403D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altLang="en-US" sz="4400" dirty="0"/>
              <a:t>Cohen-Sutherland Clipping Algorithm</a:t>
            </a:r>
            <a:endParaRPr lang="en-IN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A8FA746-A4AA-6C85-BA2A-DA9823D99FE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06908"/>
            <a:ext cx="645733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Let the x-coordinates of the window boundaries be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min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max</a:t>
            </a:r>
            <a:r>
              <a:rPr lang="en-US" altLang="en-US" sz="2400" dirty="0"/>
              <a:t> and let the y-coordinates be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min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max</a:t>
            </a:r>
            <a:r>
              <a:rPr lang="en-US" altLang="en-US" sz="2400" dirty="0"/>
              <a:t>.</a:t>
            </a:r>
          </a:p>
          <a:p>
            <a:endParaRPr lang="en-US" altLang="en-US" dirty="0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7418CC77-D8CD-23CC-6695-976F5D9EC5F8}"/>
              </a:ext>
            </a:extLst>
          </p:cNvPr>
          <p:cNvGrpSpPr>
            <a:grpSpLocks/>
          </p:cNvGrpSpPr>
          <p:nvPr/>
        </p:nvGrpSpPr>
        <p:grpSpPr bwMode="auto">
          <a:xfrm>
            <a:off x="7521677" y="3696929"/>
            <a:ext cx="4306530" cy="2795946"/>
            <a:chOff x="775" y="2304"/>
            <a:chExt cx="3257" cy="179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BA9ECDB-A74B-EE54-D04C-2E1F60F20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1920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6AC02B9A-C56B-E58F-54F2-A6C4E338D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2745406E-BFE4-5445-FF6C-5269BCA69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F3B15BB-1416-9D8E-0ED6-9DFC5AF5F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2EF8C3D5-A374-A3D4-AEAD-F9F92C46D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48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3513BB25-67E9-EC58-9F1B-A5A1B1ADC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3813"/>
              <a:ext cx="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xmin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CCCE608A-20C7-4635-3DCB-60CE25AC9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792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xmax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E27FAC3-1BA5-8E4E-9391-593C2B510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77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err="1"/>
                <a:t>ymin</a:t>
              </a:r>
              <a:endParaRPr lang="en-US" altLang="en-US" dirty="0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8E9706DB-6AA1-AF45-6E81-991280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2304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ymax</a:t>
              </a:r>
            </a:p>
          </p:txBody>
        </p:sp>
      </p:grpSp>
      <p:sp>
        <p:nvSpPr>
          <p:cNvPr id="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8E9708F-7108-6801-3181-BC630151F67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691579"/>
            <a:ext cx="6389940" cy="3719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For each endpoint p of a line segment we will define a 4-bit </a:t>
            </a:r>
            <a:r>
              <a:rPr lang="en-US" altLang="en-US" i="1" dirty="0">
                <a:solidFill>
                  <a:srgbClr val="FF0000"/>
                </a:solidFill>
              </a:rPr>
              <a:t>code</a:t>
            </a:r>
            <a:r>
              <a:rPr lang="en-US" altLang="en-US" sz="2400" dirty="0"/>
              <a:t> consisting of 4 true/false values.</a:t>
            </a:r>
          </a:p>
          <a:p>
            <a:pPr lvl="1"/>
            <a:r>
              <a:rPr lang="en-US" altLang="en-US" sz="2000" dirty="0"/>
              <a:t>C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= true, if p is left of the window.</a:t>
            </a:r>
          </a:p>
          <a:p>
            <a:pPr lvl="1"/>
            <a:r>
              <a:rPr lang="en-US" altLang="en-US" sz="2000" dirty="0"/>
              <a:t>C = true, if p is above the window.</a:t>
            </a:r>
          </a:p>
          <a:p>
            <a:pPr lvl="1"/>
            <a:r>
              <a:rPr lang="en-US" altLang="en-US" sz="2000" dirty="0"/>
              <a:t>C = true, if p is right of the window.</a:t>
            </a:r>
          </a:p>
          <a:p>
            <a:pPr lvl="1"/>
            <a:r>
              <a:rPr lang="en-US" altLang="en-US" sz="2000" dirty="0"/>
              <a:t>c = true, if p is below the window.</a:t>
            </a:r>
          </a:p>
          <a:p>
            <a:r>
              <a:rPr lang="en-US" altLang="en-US" sz="2400" dirty="0"/>
              <a:t>How many different values are possible for a codeword?</a:t>
            </a:r>
          </a:p>
        </p:txBody>
      </p:sp>
    </p:spTree>
    <p:extLst>
      <p:ext uri="{BB962C8B-B14F-4D97-AF65-F5344CB8AC3E}">
        <p14:creationId xmlns:p14="http://schemas.microsoft.com/office/powerpoint/2010/main" val="310966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88F6-603F-552F-79B3-38379353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2C5C4767-2EE0-3371-0B59-14F9E04E591B}"/>
              </a:ext>
            </a:extLst>
          </p:cNvPr>
          <p:cNvGrpSpPr>
            <a:grpSpLocks/>
          </p:cNvGrpSpPr>
          <p:nvPr/>
        </p:nvGrpSpPr>
        <p:grpSpPr bwMode="auto">
          <a:xfrm>
            <a:off x="6145158" y="2037478"/>
            <a:ext cx="5584723" cy="3409593"/>
            <a:chOff x="797" y="2304"/>
            <a:chExt cx="3235" cy="17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464F4E-DD32-C14D-D733-39D7E56C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1920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B93168FD-4E23-3D07-81F8-E5BC0B54C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36347AE-BDDA-CBF9-77B4-EB779A5E4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6D7F854C-3D83-EFE0-8512-D05F86721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6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60E2A1D-4A51-CD1D-95E2-3835C8F6F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48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E1228038-42F1-78C3-80A5-FD350D529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3813"/>
              <a:ext cx="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xmin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E2B5112F-9690-E125-2902-98F6C0DC8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792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xmax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2A6E273D-526D-A981-1005-DA485A042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" y="3525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err="1"/>
                <a:t>ymin</a:t>
              </a:r>
              <a:endParaRPr lang="en-US" altLang="en-US" dirty="0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AA40954-6594-0241-A1B5-8AC972B72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352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err="1"/>
                <a:t>ymax</a:t>
              </a:r>
              <a:endParaRPr lang="en-US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2F5060-8F77-AC68-E6EF-CA003AB9A537}"/>
              </a:ext>
            </a:extLst>
          </p:cNvPr>
          <p:cNvSpPr txBox="1"/>
          <p:nvPr/>
        </p:nvSpPr>
        <p:spPr>
          <a:xfrm>
            <a:off x="216310" y="2141684"/>
            <a:ext cx="5514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</a:t>
            </a:r>
            <a:r>
              <a:rPr lang="en-IN" sz="2400" baseline="30000" dirty="0"/>
              <a:t>st</a:t>
            </a:r>
            <a:r>
              <a:rPr lang="en-IN" sz="2400" dirty="0"/>
              <a:t> Bit= If above top edge then 1 else 0</a:t>
            </a:r>
          </a:p>
          <a:p>
            <a:r>
              <a:rPr lang="en-IN" sz="2400" dirty="0"/>
              <a:t>2</a:t>
            </a:r>
            <a:r>
              <a:rPr lang="en-IN" sz="2400" baseline="30000" dirty="0"/>
              <a:t>nd</a:t>
            </a:r>
            <a:r>
              <a:rPr lang="en-IN" sz="2400" dirty="0"/>
              <a:t> Bit= If below bottom edge then 1 else 0</a:t>
            </a:r>
          </a:p>
          <a:p>
            <a:r>
              <a:rPr lang="en-IN" sz="2400" dirty="0"/>
              <a:t>3</a:t>
            </a:r>
            <a:r>
              <a:rPr lang="en-IN" sz="2400" baseline="30000" dirty="0"/>
              <a:t>rd</a:t>
            </a:r>
            <a:r>
              <a:rPr lang="en-IN" sz="2400" dirty="0"/>
              <a:t> Bit= If right of right edge then 1 else 0</a:t>
            </a:r>
          </a:p>
          <a:p>
            <a:r>
              <a:rPr lang="en-IN" sz="2400" dirty="0"/>
              <a:t>4</a:t>
            </a:r>
            <a:r>
              <a:rPr lang="en-IN" sz="2400" baseline="30000" dirty="0"/>
              <a:t>th</a:t>
            </a:r>
            <a:r>
              <a:rPr lang="en-IN" sz="2400" dirty="0"/>
              <a:t> Bit= If left of left edge then 1 else 0</a:t>
            </a:r>
          </a:p>
          <a:p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9887A-1181-A344-18C7-07B23014BCE7}"/>
              </a:ext>
            </a:extLst>
          </p:cNvPr>
          <p:cNvSpPr txBox="1"/>
          <p:nvPr/>
        </p:nvSpPr>
        <p:spPr>
          <a:xfrm>
            <a:off x="9181623" y="324928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17010-D844-850E-0A34-9F72CBE62955}"/>
              </a:ext>
            </a:extLst>
          </p:cNvPr>
          <p:cNvSpPr txBox="1"/>
          <p:nvPr/>
        </p:nvSpPr>
        <p:spPr>
          <a:xfrm>
            <a:off x="9160246" y="1739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DAF1C-6769-D7FC-7EB5-CB3FA5234BD0}"/>
              </a:ext>
            </a:extLst>
          </p:cNvPr>
          <p:cNvSpPr txBox="1"/>
          <p:nvPr/>
        </p:nvSpPr>
        <p:spPr>
          <a:xfrm>
            <a:off x="9210959" y="48713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9EE0E3-7FCF-4CD5-E757-15396FEC6F8F}"/>
              </a:ext>
            </a:extLst>
          </p:cNvPr>
          <p:cNvSpPr txBox="1"/>
          <p:nvPr/>
        </p:nvSpPr>
        <p:spPr>
          <a:xfrm>
            <a:off x="6436725" y="17555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5C507-A5F6-846C-4A3C-915B662DF5F8}"/>
              </a:ext>
            </a:extLst>
          </p:cNvPr>
          <p:cNvSpPr txBox="1"/>
          <p:nvPr/>
        </p:nvSpPr>
        <p:spPr>
          <a:xfrm>
            <a:off x="6486776" y="31601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169947-A24A-33DA-DAFE-EE3F798B0BB8}"/>
              </a:ext>
            </a:extLst>
          </p:cNvPr>
          <p:cNvSpPr txBox="1"/>
          <p:nvPr/>
        </p:nvSpPr>
        <p:spPr>
          <a:xfrm>
            <a:off x="6484454" y="48713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1C2BB-C596-FD90-4606-3BFE8149B6CF}"/>
              </a:ext>
            </a:extLst>
          </p:cNvPr>
          <p:cNvSpPr txBox="1"/>
          <p:nvPr/>
        </p:nvSpPr>
        <p:spPr>
          <a:xfrm>
            <a:off x="11323832" y="17486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8401B-AB09-D631-B511-B6B34F01F04E}"/>
              </a:ext>
            </a:extLst>
          </p:cNvPr>
          <p:cNvSpPr txBox="1"/>
          <p:nvPr/>
        </p:nvSpPr>
        <p:spPr>
          <a:xfrm>
            <a:off x="11322947" y="31827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78B19-F59E-BC64-F657-D076F03C6EF5}"/>
              </a:ext>
            </a:extLst>
          </p:cNvPr>
          <p:cNvSpPr txBox="1"/>
          <p:nvPr/>
        </p:nvSpPr>
        <p:spPr>
          <a:xfrm>
            <a:off x="11351960" y="4837791"/>
            <a:ext cx="78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3493F-BC4C-BD48-B10E-6F6813F9A761}"/>
              </a:ext>
            </a:extLst>
          </p:cNvPr>
          <p:cNvSpPr txBox="1"/>
          <p:nvPr/>
        </p:nvSpPr>
        <p:spPr>
          <a:xfrm>
            <a:off x="368788" y="5759858"/>
            <a:ext cx="10004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st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bit ⇒ Up(U) ;      2</a:t>
            </a:r>
            <a:r>
              <a:rPr lang="en-US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bit ⇒ Down(D) ;       3</a:t>
            </a:r>
            <a:r>
              <a:rPr lang="en-US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rd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bit ⇒ Left(L) ;     4</a:t>
            </a:r>
            <a:r>
              <a:rPr lang="en-US" sz="2000" b="0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th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bit ⇒ Right(R) </a:t>
            </a:r>
            <a:r>
              <a:rPr lang="en-IN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(U,D,L,R)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9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364-9803-F5FE-F783-B36711B4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1F51-7CE1-B49A-C510-9392C02F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perform Line clipping for various line segment 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which may reside inside the window region fully or partially, 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or may not even lie in the widow region;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we use the tool of </a:t>
            </a:r>
            <a:r>
              <a:rPr lang="en-US" sz="2400" b="0" i="0" u="none" strike="noStrike" baseline="0" dirty="0">
                <a:solidFill>
                  <a:srgbClr val="EE0000"/>
                </a:solidFill>
                <a:latin typeface="Times New Roman" panose="02020603050405020304" pitchFamily="18" charset="0"/>
              </a:rPr>
              <a:t>logical ANDing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between the UDLR codes of the points lying on the line. 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Logical ANDing (^) operation =&gt; 1 ^ 1 = 1; 1 ^ 0 = 0; 0 ^ 1 = 0; 0 ^ 0 = 0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2975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FFB-8457-1DB5-275D-804BC2C3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68467-E66F-0662-3115-245061885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829" y="1548815"/>
            <a:ext cx="6944711" cy="4219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8CE66-0D1E-729E-584B-D31EA7D9BE6E}"/>
              </a:ext>
            </a:extLst>
          </p:cNvPr>
          <p:cNvSpPr txBox="1"/>
          <p:nvPr/>
        </p:nvSpPr>
        <p:spPr>
          <a:xfrm>
            <a:off x="6990735" y="463108"/>
            <a:ext cx="5083278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line 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completely visible, 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are completely invisible; 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4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5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are partially visible. We will discuss these out comings as three separate cases. 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Case 1: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→ Completely visible, i.e.,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Trival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acceptance (</a:t>
            </a:r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∴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both points lie inside the window) 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Case 2: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→ Invisible , i.e.,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Trival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acceptance rejection 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Case 3: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4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5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→ partially visible (</a:t>
            </a:r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∴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partially inside the window)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Now, let us examine these three cases with the help of this algorithm: 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Case 1: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(Trivial acceptance case)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if the UDLR bit codes of the end points P,Q of a given line is 0000 then line is completely visible.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Here this is the case as the end points a and b of line l</a:t>
            </a:r>
            <a:r>
              <a:rPr lang="en-US" sz="1800" b="0" i="0" u="none" strike="noStrike" baseline="30000" dirty="0">
                <a:latin typeface="Times New Roman" panose="02020603050405020304" pitchFamily="18" charset="0"/>
              </a:rPr>
              <a:t>1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are: a (0000), b (0000). If this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trival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acceptance test is failed then, the line segment PQ is passed onto Case 2. 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Case 2: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(Trivial Rejection Case) </a:t>
            </a:r>
            <a:r>
              <a:rPr lang="en-US" sz="1800" b="0" i="1" u="none" strike="noStrike" baseline="0" dirty="0">
                <a:solidFill>
                  <a:srgbClr val="EE0000"/>
                </a:solidFill>
                <a:latin typeface="Times New Roman" panose="02020603050405020304" pitchFamily="18" charset="0"/>
              </a:rPr>
              <a:t>if the logical intersection (AND) of the bit codes of the end points P, Q of the line segment is </a:t>
            </a:r>
            <a:r>
              <a:rPr lang="en-US" sz="1800" b="0" i="0" u="none" strike="noStrike" baseline="0" dirty="0">
                <a:solidFill>
                  <a:srgbClr val="EE0000"/>
                </a:solidFill>
                <a:latin typeface="Times New Roman" panose="02020603050405020304" pitchFamily="18" charset="0"/>
              </a:rPr>
              <a:t>≠ </a:t>
            </a:r>
            <a:r>
              <a:rPr lang="en-US" sz="1800" b="0" i="1" u="none" strike="noStrike" baseline="0" dirty="0">
                <a:solidFill>
                  <a:srgbClr val="EE0000"/>
                </a:solidFill>
                <a:latin typeface="Times New Roman" panose="02020603050405020304" pitchFamily="18" charset="0"/>
              </a:rPr>
              <a:t>0000 then line segment is not visible or is rejected. </a:t>
            </a:r>
            <a:endParaRPr lang="en-IN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0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1033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Nunito</vt:lpstr>
      <vt:lpstr>Times New Roman</vt:lpstr>
      <vt:lpstr>Office Theme</vt:lpstr>
      <vt:lpstr>2-D VIEWING AND CLIPPING </vt:lpstr>
      <vt:lpstr>Clipping</vt:lpstr>
      <vt:lpstr>Line Clipping </vt:lpstr>
      <vt:lpstr>Process</vt:lpstr>
      <vt:lpstr>Line Clipping Algorithms:</vt:lpstr>
      <vt:lpstr>Cohen-Sutherland Clipping Algorithm</vt:lpstr>
      <vt:lpstr>Code</vt:lpstr>
      <vt:lpstr>Testing:</vt:lpstr>
      <vt:lpstr>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MRM</dc:creator>
  <cp:lastModifiedBy>MRM</cp:lastModifiedBy>
  <cp:revision>3</cp:revision>
  <dcterms:created xsi:type="dcterms:W3CDTF">2024-12-17T12:05:44Z</dcterms:created>
  <dcterms:modified xsi:type="dcterms:W3CDTF">2025-01-06T04:27:40Z</dcterms:modified>
</cp:coreProperties>
</file>