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453" r:id="rId3"/>
    <p:sldId id="390" r:id="rId4"/>
    <p:sldId id="393" r:id="rId5"/>
    <p:sldId id="394" r:id="rId6"/>
    <p:sldId id="446" r:id="rId7"/>
    <p:sldId id="447" r:id="rId8"/>
    <p:sldId id="275" r:id="rId9"/>
    <p:sldId id="276" r:id="rId10"/>
    <p:sldId id="289" r:id="rId11"/>
    <p:sldId id="395" r:id="rId12"/>
    <p:sldId id="396" r:id="rId13"/>
    <p:sldId id="450" r:id="rId14"/>
    <p:sldId id="399" r:id="rId15"/>
    <p:sldId id="449" r:id="rId16"/>
    <p:sldId id="451" r:id="rId17"/>
    <p:sldId id="398" r:id="rId18"/>
    <p:sldId id="452" r:id="rId19"/>
    <p:sldId id="445" r:id="rId20"/>
    <p:sldId id="291" r:id="rId21"/>
    <p:sldId id="292" r:id="rId22"/>
    <p:sldId id="448" r:id="rId23"/>
    <p:sldId id="454" r:id="rId24"/>
    <p:sldId id="455" r:id="rId25"/>
    <p:sldId id="456" r:id="rId26"/>
    <p:sldId id="457" r:id="rId27"/>
    <p:sldId id="284" r:id="rId28"/>
    <p:sldId id="458" r:id="rId29"/>
    <p:sldId id="459"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336A46-A030-46D9-A7DD-82830838CB66}"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A54ECF-6486-4CD7-8E9D-5BD679C05FC1}" type="slidenum">
              <a:rPr lang="en-IN" smtClean="0"/>
              <a:t>‹#›</a:t>
            </a:fld>
            <a:endParaRPr lang="en-IN"/>
          </a:p>
        </p:txBody>
      </p:sp>
    </p:spTree>
    <p:extLst>
      <p:ext uri="{BB962C8B-B14F-4D97-AF65-F5344CB8AC3E}">
        <p14:creationId xmlns:p14="http://schemas.microsoft.com/office/powerpoint/2010/main" val="7438869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D0C171-1C4D-9B14-7A42-AF09DE71F4ED}"/>
              </a:ext>
            </a:extLst>
          </p:cNvPr>
          <p:cNvSpPr>
            <a:spLocks noGrp="1" noChangeArrowheads="1"/>
          </p:cNvSpPr>
          <p:nvPr>
            <p:ph type="sldNum" sz="quarter" idx="5"/>
          </p:nvPr>
        </p:nvSpPr>
        <p:spPr>
          <a:ln/>
        </p:spPr>
        <p:txBody>
          <a:bodyPr/>
          <a:lstStyle/>
          <a:p>
            <a:fld id="{95E63662-1046-41ED-A698-5FDEBF015FE5}" type="slidenum">
              <a:rPr lang="en-US" altLang="ko-KR"/>
              <a:pPr/>
              <a:t>10</a:t>
            </a:fld>
            <a:endParaRPr lang="en-US" altLang="ko-KR"/>
          </a:p>
        </p:txBody>
      </p:sp>
      <p:sp>
        <p:nvSpPr>
          <p:cNvPr id="44034" name="Rectangle 2">
            <a:extLst>
              <a:ext uri="{FF2B5EF4-FFF2-40B4-BE49-F238E27FC236}">
                <a16:creationId xmlns:a16="http://schemas.microsoft.com/office/drawing/2014/main" id="{36E79EB7-7F82-0F37-A1CB-A0B13F1635DC}"/>
              </a:ext>
            </a:extLst>
          </p:cNvPr>
          <p:cNvSpPr>
            <a:spLocks noGrp="1" noRot="1" noChangeAspect="1" noChangeArrowheads="1" noTextEdit="1"/>
          </p:cNvSpPr>
          <p:nvPr>
            <p:ph type="sldImg"/>
          </p:nvPr>
        </p:nvSpPr>
        <p:spPr>
          <a:xfrm>
            <a:off x="381000" y="687388"/>
            <a:ext cx="6096000" cy="3429000"/>
          </a:xfrm>
          <a:ln/>
        </p:spPr>
      </p:sp>
      <p:sp>
        <p:nvSpPr>
          <p:cNvPr id="44035" name="Rectangle 3">
            <a:extLst>
              <a:ext uri="{FF2B5EF4-FFF2-40B4-BE49-F238E27FC236}">
                <a16:creationId xmlns:a16="http://schemas.microsoft.com/office/drawing/2014/main" id="{2ABF51B3-7ECB-611F-2243-1C6BE5C09AA3}"/>
              </a:ext>
            </a:extLst>
          </p:cNvPr>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32F0CC-1146-521F-AE48-CFC625961BD0}"/>
              </a:ext>
            </a:extLst>
          </p:cNvPr>
          <p:cNvSpPr>
            <a:spLocks noGrp="1" noChangeArrowheads="1"/>
          </p:cNvSpPr>
          <p:nvPr>
            <p:ph type="sldNum" sz="quarter" idx="5"/>
          </p:nvPr>
        </p:nvSpPr>
        <p:spPr>
          <a:ln/>
        </p:spPr>
        <p:txBody>
          <a:bodyPr/>
          <a:lstStyle/>
          <a:p>
            <a:fld id="{A904CFF0-6CB5-4A8A-B9F3-BB304610DA97}" type="slidenum">
              <a:rPr lang="en-US" altLang="ko-KR"/>
              <a:pPr/>
              <a:t>20</a:t>
            </a:fld>
            <a:endParaRPr lang="en-US" altLang="ko-KR"/>
          </a:p>
        </p:txBody>
      </p:sp>
      <p:sp>
        <p:nvSpPr>
          <p:cNvPr id="48130" name="Rectangle 2">
            <a:extLst>
              <a:ext uri="{FF2B5EF4-FFF2-40B4-BE49-F238E27FC236}">
                <a16:creationId xmlns:a16="http://schemas.microsoft.com/office/drawing/2014/main" id="{47E05975-31B2-4FEA-3E44-3E6316C45E32}"/>
              </a:ext>
            </a:extLst>
          </p:cNvPr>
          <p:cNvSpPr>
            <a:spLocks noGrp="1" noRot="1" noChangeAspect="1" noChangeArrowheads="1" noTextEdit="1"/>
          </p:cNvSpPr>
          <p:nvPr>
            <p:ph type="sldImg"/>
          </p:nvPr>
        </p:nvSpPr>
        <p:spPr>
          <a:xfrm>
            <a:off x="381000" y="687388"/>
            <a:ext cx="6096000" cy="3429000"/>
          </a:xfrm>
          <a:ln/>
        </p:spPr>
      </p:sp>
      <p:sp>
        <p:nvSpPr>
          <p:cNvPr id="48131" name="Rectangle 3">
            <a:extLst>
              <a:ext uri="{FF2B5EF4-FFF2-40B4-BE49-F238E27FC236}">
                <a16:creationId xmlns:a16="http://schemas.microsoft.com/office/drawing/2014/main" id="{8F11D1B7-7272-290F-1A56-D247414C454F}"/>
              </a:ext>
            </a:extLst>
          </p:cNvPr>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CEA699-0D8F-F00E-F274-DEB9621A423C}"/>
              </a:ext>
            </a:extLst>
          </p:cNvPr>
          <p:cNvSpPr>
            <a:spLocks noGrp="1" noChangeArrowheads="1"/>
          </p:cNvSpPr>
          <p:nvPr>
            <p:ph type="sldNum" sz="quarter" idx="5"/>
          </p:nvPr>
        </p:nvSpPr>
        <p:spPr>
          <a:ln/>
        </p:spPr>
        <p:txBody>
          <a:bodyPr/>
          <a:lstStyle/>
          <a:p>
            <a:fld id="{83F02DB4-D6FB-4B7C-9C3C-115847104EF9}" type="slidenum">
              <a:rPr lang="en-US" altLang="ko-KR"/>
              <a:pPr/>
              <a:t>21</a:t>
            </a:fld>
            <a:endParaRPr lang="en-US" altLang="ko-KR"/>
          </a:p>
        </p:txBody>
      </p:sp>
      <p:sp>
        <p:nvSpPr>
          <p:cNvPr id="50178" name="Rectangle 2">
            <a:extLst>
              <a:ext uri="{FF2B5EF4-FFF2-40B4-BE49-F238E27FC236}">
                <a16:creationId xmlns:a16="http://schemas.microsoft.com/office/drawing/2014/main" id="{ACE76279-FB80-EA5D-F007-ED2D2FD23138}"/>
              </a:ext>
            </a:extLst>
          </p:cNvPr>
          <p:cNvSpPr>
            <a:spLocks noGrp="1" noRot="1" noChangeAspect="1" noChangeArrowheads="1" noTextEdit="1"/>
          </p:cNvSpPr>
          <p:nvPr>
            <p:ph type="sldImg"/>
          </p:nvPr>
        </p:nvSpPr>
        <p:spPr>
          <a:xfrm>
            <a:off x="381000" y="687388"/>
            <a:ext cx="6096000" cy="3429000"/>
          </a:xfrm>
          <a:ln/>
        </p:spPr>
      </p:sp>
      <p:sp>
        <p:nvSpPr>
          <p:cNvPr id="50179" name="Rectangle 3">
            <a:extLst>
              <a:ext uri="{FF2B5EF4-FFF2-40B4-BE49-F238E27FC236}">
                <a16:creationId xmlns:a16="http://schemas.microsoft.com/office/drawing/2014/main" id="{F854635E-9D13-1A2A-BC40-A0BDCF5FE716}"/>
              </a:ext>
            </a:extLst>
          </p:cNvPr>
          <p:cNvSpPr>
            <a:spLocks noGrp="1" noChangeArrowheads="1"/>
          </p:cNvSpPr>
          <p:nvPr>
            <p:ph type="body" idx="1"/>
          </p:nvPr>
        </p:nvSpPr>
        <p:spPr>
          <a:xfrm>
            <a:off x="914400" y="4343400"/>
            <a:ext cx="5029200" cy="4113213"/>
          </a:xfrm>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791A-6ECA-290D-6743-3F0D2A811D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DE172B-68B6-2488-3A75-3C1AA8C02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A00FE67-0597-3C7D-3C2C-B32DB807AD69}"/>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D822E574-5F56-BE35-68E6-D35574E37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D965F5-0FA3-C88C-7FA2-D177A81EBA32}"/>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2227347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FB2F-51E3-4133-BAFC-7C5B445AA3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7996B2-95D6-C329-2708-F8CB95CE88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6F9251-030B-9653-0B6E-7A27696B499D}"/>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76E13FAF-D0C8-E592-CA2D-689623474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2B6219-FBF5-5FD0-932E-365FDC643AF6}"/>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146058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B6809-6EDB-F621-51AD-A9F1F6253B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A54D37-8216-4215-92AA-AAA3ED0F3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8E65E2-FC88-45CE-0ED6-9637D7310EC6}"/>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3D9663D8-4CB7-647A-C7E6-DCEC079E36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62C3D-A484-8113-7DEB-0663919171B5}"/>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393084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0C2A7-B9BF-9669-4218-AD66018B23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0005B8-33DF-327E-A769-21000DB80B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175F0-A4F8-5996-2191-F797E8852EF8}"/>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26B35E67-990F-E2B1-6FF5-B9C10EBF9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639219-339C-DB0A-396F-A8CD542DEB50}"/>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2234268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1C0E-5B67-A05D-90DE-F06D83866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754A75-1398-014F-54F8-3C14DAA955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39594F-3C2F-2072-1280-3B4EBD821D56}"/>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3154171A-A021-64E1-0644-CBC8D0179E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375309-E505-E1D3-0597-5096B0A580DE}"/>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452740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57B52-2FD2-68A4-F4BA-6563E0BD09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37691-830A-25D2-B73E-EF942AAAE0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293B0A0-3D7D-FC0E-23B5-42E74CA2FA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FF278D-8C4A-9095-A4F3-35CC68E7A672}"/>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6" name="Footer Placeholder 5">
            <a:extLst>
              <a:ext uri="{FF2B5EF4-FFF2-40B4-BE49-F238E27FC236}">
                <a16:creationId xmlns:a16="http://schemas.microsoft.com/office/drawing/2014/main" id="{F47459A8-D04C-A79E-139E-3EDEB00A04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B27DF03-A058-6FA5-CBF9-DA3DE84FD64B}"/>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985245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CF01-D526-B445-2B47-256748DFF7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4FCB6C-6E16-75EF-7CDC-49AB96354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EC2DDD-7B0E-B054-B2D6-087EA4402E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AB9F535-C9DC-C3E0-ADDF-212C49ABF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932EE0-CA81-9285-FE0E-41168C8F3F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5FA8DD-D029-636A-D92A-0CDA5A5996B5}"/>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8" name="Footer Placeholder 7">
            <a:extLst>
              <a:ext uri="{FF2B5EF4-FFF2-40B4-BE49-F238E27FC236}">
                <a16:creationId xmlns:a16="http://schemas.microsoft.com/office/drawing/2014/main" id="{461F8E5F-A81C-BB32-E431-9974F8D8B4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070A7B-0DEC-3445-3F25-BBF571BB1941}"/>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385460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7F31-B5CE-F9CA-69CC-1BD79353F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1953A5-36CA-1E07-1C42-97FBDD354A80}"/>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4" name="Footer Placeholder 3">
            <a:extLst>
              <a:ext uri="{FF2B5EF4-FFF2-40B4-BE49-F238E27FC236}">
                <a16:creationId xmlns:a16="http://schemas.microsoft.com/office/drawing/2014/main" id="{7DF7AC6B-2FE9-2C33-B381-3C5602C5A24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968118-1D47-0548-B8AC-93A5CFBA14A3}"/>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1205971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A261F-424E-0CFB-140B-AE0ACC398DDF}"/>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3" name="Footer Placeholder 2">
            <a:extLst>
              <a:ext uri="{FF2B5EF4-FFF2-40B4-BE49-F238E27FC236}">
                <a16:creationId xmlns:a16="http://schemas.microsoft.com/office/drawing/2014/main" id="{E49B63AF-E2B0-3E3C-74F1-05B819A59D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E21832-41AF-39B9-3253-E2DFA95C8E7A}"/>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15911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E73A-2907-7DC8-88D0-BD33FA5E66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5CE4E4E-B8D9-7987-A37D-3EBDC5E1AA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D08328-D643-B15D-93D9-8DAB5ECF71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AFBDB-1D21-A00C-D573-0FA870FF0D73}"/>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6" name="Footer Placeholder 5">
            <a:extLst>
              <a:ext uri="{FF2B5EF4-FFF2-40B4-BE49-F238E27FC236}">
                <a16:creationId xmlns:a16="http://schemas.microsoft.com/office/drawing/2014/main" id="{6EAC683E-C7E8-D9A6-66CE-FBB34CD122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4DF803-F91B-29D6-437C-54A6CD36D196}"/>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2020818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1E0F8-F248-010B-F8EF-21959744B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5EF115-255C-36C3-D635-49CC8340D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D38052-5DD9-223B-CA4D-FC33D7740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231B25-18CD-ADF3-C88B-B169FFD72CE9}"/>
              </a:ext>
            </a:extLst>
          </p:cNvPr>
          <p:cNvSpPr>
            <a:spLocks noGrp="1"/>
          </p:cNvSpPr>
          <p:nvPr>
            <p:ph type="dt" sz="half" idx="10"/>
          </p:nvPr>
        </p:nvSpPr>
        <p:spPr/>
        <p:txBody>
          <a:bodyPr/>
          <a:lstStyle/>
          <a:p>
            <a:fld id="{6D445EDE-6ABA-477F-8966-ACC3E685FE64}" type="datetimeFigureOut">
              <a:rPr lang="en-IN" smtClean="0"/>
              <a:t>21-01-2025</a:t>
            </a:fld>
            <a:endParaRPr lang="en-IN"/>
          </a:p>
        </p:txBody>
      </p:sp>
      <p:sp>
        <p:nvSpPr>
          <p:cNvPr id="6" name="Footer Placeholder 5">
            <a:extLst>
              <a:ext uri="{FF2B5EF4-FFF2-40B4-BE49-F238E27FC236}">
                <a16:creationId xmlns:a16="http://schemas.microsoft.com/office/drawing/2014/main" id="{CCB6FB24-D08C-C1C9-AE9A-EF0B4C59AA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A2B371-6470-F6B6-41E7-32157B750982}"/>
              </a:ext>
            </a:extLst>
          </p:cNvPr>
          <p:cNvSpPr>
            <a:spLocks noGrp="1"/>
          </p:cNvSpPr>
          <p:nvPr>
            <p:ph type="sldNum" sz="quarter" idx="12"/>
          </p:nvPr>
        </p:nvSpPr>
        <p:spPr/>
        <p:txBody>
          <a:bodyPr/>
          <a:lstStyle/>
          <a:p>
            <a:fld id="{7E8AC09B-0F28-401D-AFCC-2F7C80597437}" type="slidenum">
              <a:rPr lang="en-IN" smtClean="0"/>
              <a:t>‹#›</a:t>
            </a:fld>
            <a:endParaRPr lang="en-IN"/>
          </a:p>
        </p:txBody>
      </p:sp>
    </p:spTree>
    <p:extLst>
      <p:ext uri="{BB962C8B-B14F-4D97-AF65-F5344CB8AC3E}">
        <p14:creationId xmlns:p14="http://schemas.microsoft.com/office/powerpoint/2010/main" val="243135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8D3509-3189-58CA-A7F6-FA953A51D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1AE6B3-2846-2D15-0026-C81ED05AA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27D46-86F2-2D07-7082-A84ADDBE5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445EDE-6ABA-477F-8966-ACC3E685FE64}" type="datetimeFigureOut">
              <a:rPr lang="en-IN" smtClean="0"/>
              <a:t>21-01-2025</a:t>
            </a:fld>
            <a:endParaRPr lang="en-IN"/>
          </a:p>
        </p:txBody>
      </p:sp>
      <p:sp>
        <p:nvSpPr>
          <p:cNvPr id="5" name="Footer Placeholder 4">
            <a:extLst>
              <a:ext uri="{FF2B5EF4-FFF2-40B4-BE49-F238E27FC236}">
                <a16:creationId xmlns:a16="http://schemas.microsoft.com/office/drawing/2014/main" id="{143198A3-780D-E944-3D4B-46DC67221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386794-D8A7-2B0D-7EDE-6AF46CD92B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AC09B-0F28-401D-AFCC-2F7C80597437}" type="slidenum">
              <a:rPr lang="en-IN" smtClean="0"/>
              <a:t>‹#›</a:t>
            </a:fld>
            <a:endParaRPr lang="en-IN"/>
          </a:p>
        </p:txBody>
      </p:sp>
    </p:spTree>
    <p:extLst>
      <p:ext uri="{BB962C8B-B14F-4D97-AF65-F5344CB8AC3E}">
        <p14:creationId xmlns:p14="http://schemas.microsoft.com/office/powerpoint/2010/main" val="5088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17.bin"/><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oleObject" Target="../embeddings/oleObject20.bin"/><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jpe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1.bin"/><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22.bin"/><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image" Target="../media/image34.png"/><Relationship Id="rId1" Type="http://schemas.openxmlformats.org/officeDocument/2006/relationships/slideLayout" Target="../slideLayouts/slideLayout6.xml"/><Relationship Id="rId4" Type="http://schemas.openxmlformats.org/officeDocument/2006/relationships/image" Target="../media/image35.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40.wmf"/><Relationship Id="rId4" Type="http://schemas.openxmlformats.org/officeDocument/2006/relationships/oleObject" Target="../embeddings/oleObject25.bin"/><Relationship Id="rId9" Type="http://schemas.openxmlformats.org/officeDocument/2006/relationships/image" Target="../media/image35.wmf"/></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oleObject" Target="../embeddings/oleObject32.bin"/><Relationship Id="rId17" Type="http://schemas.openxmlformats.org/officeDocument/2006/relationships/image" Target="../media/image49.wmf"/><Relationship Id="rId2" Type="http://schemas.openxmlformats.org/officeDocument/2006/relationships/oleObject" Target="../embeddings/oleObject27.bin"/><Relationship Id="rId16"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29.bin"/><Relationship Id="rId11" Type="http://schemas.openxmlformats.org/officeDocument/2006/relationships/image" Target="../media/image46.wmf"/><Relationship Id="rId5" Type="http://schemas.openxmlformats.org/officeDocument/2006/relationships/image" Target="../media/image43.wmf"/><Relationship Id="rId15" Type="http://schemas.openxmlformats.org/officeDocument/2006/relationships/image" Target="../media/image48.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5.wmf"/><Relationship Id="rId14"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5.bin"/><Relationship Id="rId1" Type="http://schemas.openxmlformats.org/officeDocument/2006/relationships/slideLayout" Target="../slideLayouts/slideLayout2.xml"/><Relationship Id="rId5" Type="http://schemas.openxmlformats.org/officeDocument/2006/relationships/image" Target="../media/image52.wmf"/><Relationship Id="rId4" Type="http://schemas.openxmlformats.org/officeDocument/2006/relationships/oleObject" Target="../embeddings/oleObject36.bin"/></Relationships>
</file>

<file path=ppt/slides/_rels/slide32.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wmf"/><Relationship Id="rId4" Type="http://schemas.openxmlformats.org/officeDocument/2006/relationships/oleObject" Target="../embeddings/oleObject38.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5.wmf"/><Relationship Id="rId4" Type="http://schemas.openxmlformats.org/officeDocument/2006/relationships/oleObject" Target="../embeddings/oleObject5.bin"/><Relationship Id="rId9" Type="http://schemas.openxmlformats.org/officeDocument/2006/relationships/image" Target="../media/image7.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19.png"/><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image" Target="../media/image18.png"/><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11" Type="http://schemas.openxmlformats.org/officeDocument/2006/relationships/image" Target="../media/image17.png"/><Relationship Id="rId5" Type="http://schemas.openxmlformats.org/officeDocument/2006/relationships/image" Target="../media/image13.wmf"/><Relationship Id="rId10" Type="http://schemas.openxmlformats.org/officeDocument/2006/relationships/image" Target="../media/image16.png"/><Relationship Id="rId4" Type="http://schemas.openxmlformats.org/officeDocument/2006/relationships/oleObject" Target="../embeddings/oleObject13.bin"/><Relationship Id="rId9" Type="http://schemas.openxmlformats.org/officeDocument/2006/relationships/image" Target="../media/image15.wmf"/><Relationship Id="rId1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600F2-0E6D-7A8D-F34A-C2371B4AD3B1}"/>
              </a:ext>
            </a:extLst>
          </p:cNvPr>
          <p:cNvSpPr>
            <a:spLocks noGrp="1"/>
          </p:cNvSpPr>
          <p:nvPr>
            <p:ph type="ctrTitle"/>
          </p:nvPr>
        </p:nvSpPr>
        <p:spPr/>
        <p:txBody>
          <a:bodyPr>
            <a:normAutofit fontScale="90000"/>
          </a:bodyPr>
          <a:lstStyle/>
          <a:p>
            <a:r>
              <a:rPr lang="en-IN" sz="9600" dirty="0"/>
              <a:t>2D Transformation</a:t>
            </a:r>
          </a:p>
        </p:txBody>
      </p:sp>
      <p:sp>
        <p:nvSpPr>
          <p:cNvPr id="3" name="Subtitle 2">
            <a:extLst>
              <a:ext uri="{FF2B5EF4-FFF2-40B4-BE49-F238E27FC236}">
                <a16:creationId xmlns:a16="http://schemas.microsoft.com/office/drawing/2014/main" id="{7F97D1DA-0F2B-A39B-82D4-C93E2798D02B}"/>
              </a:ext>
            </a:extLst>
          </p:cNvPr>
          <p:cNvSpPr>
            <a:spLocks noGrp="1"/>
          </p:cNvSpPr>
          <p:nvPr>
            <p:ph type="subTitle" idx="1"/>
          </p:nvPr>
        </p:nvSpPr>
        <p:spPr/>
        <p:txBody>
          <a:bodyPr/>
          <a:lstStyle/>
          <a:p>
            <a:r>
              <a:rPr lang="en-US" dirty="0"/>
              <a:t>2-D geometrical transforms: Translation, scaling, rotation, reflection and shear transformations, matrix representations and homogeneous coordinates, composite transforms, transformations between coordinate systems. </a:t>
            </a:r>
          </a:p>
          <a:p>
            <a:endParaRPr lang="en-IN" dirty="0"/>
          </a:p>
        </p:txBody>
      </p:sp>
    </p:spTree>
    <p:extLst>
      <p:ext uri="{BB962C8B-B14F-4D97-AF65-F5344CB8AC3E}">
        <p14:creationId xmlns:p14="http://schemas.microsoft.com/office/powerpoint/2010/main" val="324717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76C3FDB-E6E9-593E-0195-58C2E7B86AAC}"/>
              </a:ext>
            </a:extLst>
          </p:cNvPr>
          <p:cNvSpPr>
            <a:spLocks noGrp="1"/>
          </p:cNvSpPr>
          <p:nvPr>
            <p:ph type="ftr" sz="quarter" idx="10"/>
          </p:nvPr>
        </p:nvSpPr>
        <p:spPr/>
        <p:txBody>
          <a:bodyPr/>
          <a:lstStyle/>
          <a:p>
            <a:r>
              <a:rPr lang="en-US" altLang="ko-KR"/>
              <a:t>cgvr.korea.ac.kr</a:t>
            </a:r>
          </a:p>
        </p:txBody>
      </p:sp>
      <p:sp>
        <p:nvSpPr>
          <p:cNvPr id="43010" name="Rectangle 2">
            <a:extLst>
              <a:ext uri="{FF2B5EF4-FFF2-40B4-BE49-F238E27FC236}">
                <a16:creationId xmlns:a16="http://schemas.microsoft.com/office/drawing/2014/main" id="{AF4AAE79-2C68-63AC-EA4D-658E132B9239}"/>
              </a:ext>
            </a:extLst>
          </p:cNvPr>
          <p:cNvSpPr>
            <a:spLocks noGrp="1" noChangeArrowheads="1"/>
          </p:cNvSpPr>
          <p:nvPr>
            <p:ph type="title"/>
          </p:nvPr>
        </p:nvSpPr>
        <p:spPr/>
        <p:txBody>
          <a:bodyPr/>
          <a:lstStyle/>
          <a:p>
            <a:r>
              <a:rPr lang="en-US" altLang="ko-KR" b="1">
                <a:ea typeface="굴림체" panose="020B0503020000020004" pitchFamily="49" charset="-127"/>
              </a:rPr>
              <a:t>Reflection</a:t>
            </a:r>
          </a:p>
        </p:txBody>
      </p:sp>
      <p:sp>
        <p:nvSpPr>
          <p:cNvPr id="43011" name="Rectangle 3">
            <a:extLst>
              <a:ext uri="{FF2B5EF4-FFF2-40B4-BE49-F238E27FC236}">
                <a16:creationId xmlns:a16="http://schemas.microsoft.com/office/drawing/2014/main" id="{3979160E-742A-017A-7FAA-D3D46F8D14DF}"/>
              </a:ext>
            </a:extLst>
          </p:cNvPr>
          <p:cNvSpPr>
            <a:spLocks noGrp="1" noChangeArrowheads="1"/>
          </p:cNvSpPr>
          <p:nvPr>
            <p:ph type="body" idx="1"/>
          </p:nvPr>
        </p:nvSpPr>
        <p:spPr>
          <a:xfrm>
            <a:off x="2209800" y="1524000"/>
            <a:ext cx="8001000" cy="4724400"/>
          </a:xfrm>
        </p:spPr>
        <p:txBody>
          <a:bodyPr/>
          <a:lstStyle/>
          <a:p>
            <a:r>
              <a:rPr lang="en-US" altLang="ko-KR" b="1" dirty="0">
                <a:ea typeface="굴림체" panose="020B0503020000020004" pitchFamily="49" charset="-127"/>
              </a:rPr>
              <a:t>Reflection with respect to the axis</a:t>
            </a:r>
            <a:r>
              <a:rPr lang="en-US" altLang="ko-KR" dirty="0">
                <a:ea typeface="굴림체" panose="020B0503020000020004" pitchFamily="49" charset="-127"/>
              </a:rPr>
              <a:t> </a:t>
            </a:r>
          </a:p>
          <a:p>
            <a:pPr>
              <a:buFont typeface="Wingdings" panose="05000000000000000000" pitchFamily="2" charset="2"/>
              <a:buNone/>
            </a:pPr>
            <a:r>
              <a:rPr lang="en-US" altLang="ko-KR" sz="1800" dirty="0">
                <a:ea typeface="굴림체" panose="020B0503020000020004" pitchFamily="49" charset="-127"/>
              </a:rPr>
              <a:t>       </a:t>
            </a:r>
            <a:r>
              <a:rPr lang="en-US" altLang="ko-KR" sz="2400" dirty="0">
                <a:ea typeface="굴림체" panose="020B0503020000020004" pitchFamily="49" charset="-127"/>
              </a:rPr>
              <a:t>• </a:t>
            </a:r>
            <a:r>
              <a:rPr lang="en-US" altLang="ko-KR" sz="1800" dirty="0">
                <a:ea typeface="굴림체" panose="020B0503020000020004" pitchFamily="49" charset="-127"/>
              </a:rPr>
              <a:t> x				</a:t>
            </a:r>
            <a:r>
              <a:rPr lang="en-US" altLang="ko-KR" sz="2400" dirty="0">
                <a:ea typeface="굴림체" panose="020B0503020000020004" pitchFamily="49" charset="-127"/>
              </a:rPr>
              <a:t>•</a:t>
            </a:r>
            <a:r>
              <a:rPr lang="en-US" altLang="ko-KR" sz="1800" dirty="0">
                <a:ea typeface="굴림체" panose="020B0503020000020004" pitchFamily="49" charset="-127"/>
              </a:rPr>
              <a:t>  y			</a:t>
            </a:r>
            <a:r>
              <a:rPr lang="en-US" altLang="ko-KR" sz="2400" dirty="0">
                <a:ea typeface="굴림체" panose="020B0503020000020004" pitchFamily="49" charset="-127"/>
              </a:rPr>
              <a:t>• </a:t>
            </a:r>
            <a:r>
              <a:rPr lang="en-US" altLang="ko-KR" sz="1800" dirty="0">
                <a:ea typeface="굴림체" panose="020B0503020000020004" pitchFamily="49" charset="-127"/>
              </a:rPr>
              <a:t> </a:t>
            </a:r>
            <a:r>
              <a:rPr lang="en-US" altLang="ko-KR" sz="1800" dirty="0" err="1">
                <a:ea typeface="굴림체" panose="020B0503020000020004" pitchFamily="49" charset="-127"/>
              </a:rPr>
              <a:t>xy</a:t>
            </a:r>
            <a:endParaRPr lang="ko-KR" altLang="en-US" sz="1800" dirty="0">
              <a:ea typeface="굴림체" panose="020B0503020000020004" pitchFamily="49" charset="-127"/>
            </a:endParaRPr>
          </a:p>
        </p:txBody>
      </p:sp>
      <p:graphicFrame>
        <p:nvGraphicFramePr>
          <p:cNvPr id="43012" name="Object 4">
            <a:extLst>
              <a:ext uri="{FF2B5EF4-FFF2-40B4-BE49-F238E27FC236}">
                <a16:creationId xmlns:a16="http://schemas.microsoft.com/office/drawing/2014/main" id="{738E4FE3-28C2-F739-471C-DC6F7DA28796}"/>
              </a:ext>
            </a:extLst>
          </p:cNvPr>
          <p:cNvGraphicFramePr>
            <a:graphicFrameLocks noChangeAspect="1"/>
          </p:cNvGraphicFramePr>
          <p:nvPr/>
        </p:nvGraphicFramePr>
        <p:xfrm>
          <a:off x="3048001" y="2590800"/>
          <a:ext cx="1076325" cy="990600"/>
        </p:xfrm>
        <a:graphic>
          <a:graphicData uri="http://schemas.openxmlformats.org/presentationml/2006/ole">
            <mc:AlternateContent xmlns:mc="http://schemas.openxmlformats.org/markup-compatibility/2006">
              <mc:Choice xmlns:v="urn:schemas-microsoft-com:vml" Requires="v">
                <p:oleObj name="수식" r:id="rId3" imgW="774360" imgH="711000" progId="Equation.3">
                  <p:embed/>
                </p:oleObj>
              </mc:Choice>
              <mc:Fallback>
                <p:oleObj name="수식" r:id="rId3" imgW="774360" imgH="711000" progId="Equation.3">
                  <p:embed/>
                  <p:pic>
                    <p:nvPicPr>
                      <p:cNvPr id="43012" name="Object 4">
                        <a:extLst>
                          <a:ext uri="{FF2B5EF4-FFF2-40B4-BE49-F238E27FC236}">
                            <a16:creationId xmlns:a16="http://schemas.microsoft.com/office/drawing/2014/main" id="{738E4FE3-28C2-F739-471C-DC6F7DA287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1" y="2590800"/>
                        <a:ext cx="1076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5">
            <a:extLst>
              <a:ext uri="{FF2B5EF4-FFF2-40B4-BE49-F238E27FC236}">
                <a16:creationId xmlns:a16="http://schemas.microsoft.com/office/drawing/2014/main" id="{4AB26C4A-6F3E-6E7F-D584-6C8E574BB63C}"/>
              </a:ext>
            </a:extLst>
          </p:cNvPr>
          <p:cNvGraphicFramePr>
            <a:graphicFrameLocks noChangeAspect="1"/>
          </p:cNvGraphicFramePr>
          <p:nvPr/>
        </p:nvGraphicFramePr>
        <p:xfrm>
          <a:off x="5638801" y="2590800"/>
          <a:ext cx="1076325" cy="990600"/>
        </p:xfrm>
        <a:graphic>
          <a:graphicData uri="http://schemas.openxmlformats.org/presentationml/2006/ole">
            <mc:AlternateContent xmlns:mc="http://schemas.openxmlformats.org/markup-compatibility/2006">
              <mc:Choice xmlns:v="urn:schemas-microsoft-com:vml" Requires="v">
                <p:oleObj name="수식" r:id="rId5" imgW="774360" imgH="711000" progId="Equation.3">
                  <p:embed/>
                </p:oleObj>
              </mc:Choice>
              <mc:Fallback>
                <p:oleObj name="수식" r:id="rId5" imgW="774360" imgH="711000" progId="Equation.3">
                  <p:embed/>
                  <p:pic>
                    <p:nvPicPr>
                      <p:cNvPr id="43013" name="Object 5">
                        <a:extLst>
                          <a:ext uri="{FF2B5EF4-FFF2-40B4-BE49-F238E27FC236}">
                            <a16:creationId xmlns:a16="http://schemas.microsoft.com/office/drawing/2014/main" id="{4AB26C4A-6F3E-6E7F-D584-6C8E574BB6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1" y="2590800"/>
                        <a:ext cx="1076325"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6">
            <a:extLst>
              <a:ext uri="{FF2B5EF4-FFF2-40B4-BE49-F238E27FC236}">
                <a16:creationId xmlns:a16="http://schemas.microsoft.com/office/drawing/2014/main" id="{1CDA4065-C875-CACE-736E-778EC55858A7}"/>
              </a:ext>
            </a:extLst>
          </p:cNvPr>
          <p:cNvGraphicFramePr>
            <a:graphicFrameLocks noChangeAspect="1"/>
          </p:cNvGraphicFramePr>
          <p:nvPr/>
        </p:nvGraphicFramePr>
        <p:xfrm>
          <a:off x="8229601" y="2590800"/>
          <a:ext cx="1198563" cy="990600"/>
        </p:xfrm>
        <a:graphic>
          <a:graphicData uri="http://schemas.openxmlformats.org/presentationml/2006/ole">
            <mc:AlternateContent xmlns:mc="http://schemas.openxmlformats.org/markup-compatibility/2006">
              <mc:Choice xmlns:v="urn:schemas-microsoft-com:vml" Requires="v">
                <p:oleObj name="수식" r:id="rId7" imgW="863280" imgH="711000" progId="Equation.3">
                  <p:embed/>
                </p:oleObj>
              </mc:Choice>
              <mc:Fallback>
                <p:oleObj name="수식" r:id="rId7" imgW="863280" imgH="711000" progId="Equation.3">
                  <p:embed/>
                  <p:pic>
                    <p:nvPicPr>
                      <p:cNvPr id="43014" name="Object 6">
                        <a:extLst>
                          <a:ext uri="{FF2B5EF4-FFF2-40B4-BE49-F238E27FC236}">
                            <a16:creationId xmlns:a16="http://schemas.microsoft.com/office/drawing/2014/main" id="{1CDA4065-C875-CACE-736E-778EC55858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29601" y="2590800"/>
                        <a:ext cx="1198563"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18" name="Line 10">
            <a:extLst>
              <a:ext uri="{FF2B5EF4-FFF2-40B4-BE49-F238E27FC236}">
                <a16:creationId xmlns:a16="http://schemas.microsoft.com/office/drawing/2014/main" id="{805CBE53-BAF0-D504-DF3A-DF219F3F6F38}"/>
              </a:ext>
            </a:extLst>
          </p:cNvPr>
          <p:cNvSpPr>
            <a:spLocks noChangeShapeType="1"/>
          </p:cNvSpPr>
          <p:nvPr/>
        </p:nvSpPr>
        <p:spPr bwMode="auto">
          <a:xfrm>
            <a:off x="3001963" y="4876800"/>
            <a:ext cx="160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19" name="Line 11">
            <a:extLst>
              <a:ext uri="{FF2B5EF4-FFF2-40B4-BE49-F238E27FC236}">
                <a16:creationId xmlns:a16="http://schemas.microsoft.com/office/drawing/2014/main" id="{85BFF675-BC81-0431-AA7D-3126B634A659}"/>
              </a:ext>
            </a:extLst>
          </p:cNvPr>
          <p:cNvSpPr>
            <a:spLocks noChangeShapeType="1"/>
          </p:cNvSpPr>
          <p:nvPr/>
        </p:nvSpPr>
        <p:spPr bwMode="auto">
          <a:xfrm flipH="1" flipV="1">
            <a:off x="3230563" y="39624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20" name="Text Box 12">
            <a:extLst>
              <a:ext uri="{FF2B5EF4-FFF2-40B4-BE49-F238E27FC236}">
                <a16:creationId xmlns:a16="http://schemas.microsoft.com/office/drawing/2014/main" id="{1EDB9918-E8C2-6C94-D140-0F4C67749242}"/>
              </a:ext>
            </a:extLst>
          </p:cNvPr>
          <p:cNvSpPr txBox="1">
            <a:spLocks noChangeArrowheads="1"/>
          </p:cNvSpPr>
          <p:nvPr/>
        </p:nvSpPr>
        <p:spPr bwMode="auto">
          <a:xfrm>
            <a:off x="4373564" y="4798021"/>
            <a:ext cx="427037"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3021" name="Text Box 13">
            <a:extLst>
              <a:ext uri="{FF2B5EF4-FFF2-40B4-BE49-F238E27FC236}">
                <a16:creationId xmlns:a16="http://schemas.microsoft.com/office/drawing/2014/main" id="{3492DC67-00AD-BA8A-9A5A-73E73A75CA1C}"/>
              </a:ext>
            </a:extLst>
          </p:cNvPr>
          <p:cNvSpPr txBox="1">
            <a:spLocks noChangeArrowheads="1"/>
          </p:cNvSpPr>
          <p:nvPr/>
        </p:nvSpPr>
        <p:spPr bwMode="auto">
          <a:xfrm>
            <a:off x="2925764" y="3807421"/>
            <a:ext cx="427037"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sp>
        <p:nvSpPr>
          <p:cNvPr id="43022" name="AutoShape 14">
            <a:extLst>
              <a:ext uri="{FF2B5EF4-FFF2-40B4-BE49-F238E27FC236}">
                <a16:creationId xmlns:a16="http://schemas.microsoft.com/office/drawing/2014/main" id="{F7AF1952-D37C-1638-9784-2534BA40D396}"/>
              </a:ext>
            </a:extLst>
          </p:cNvPr>
          <p:cNvSpPr>
            <a:spLocks noChangeArrowheads="1"/>
          </p:cNvSpPr>
          <p:nvPr/>
        </p:nvSpPr>
        <p:spPr bwMode="auto">
          <a:xfrm>
            <a:off x="3535363" y="4088702"/>
            <a:ext cx="457200" cy="737996"/>
          </a:xfrm>
          <a:prstGeom prst="triangle">
            <a:avLst>
              <a:gd name="adj" fmla="val 50000"/>
            </a:avLst>
          </a:prstGeom>
          <a:noFill/>
          <a:ln w="12700">
            <a:solidFill>
              <a:srgbClr val="0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23" name="Text Box 15">
            <a:extLst>
              <a:ext uri="{FF2B5EF4-FFF2-40B4-BE49-F238E27FC236}">
                <a16:creationId xmlns:a16="http://schemas.microsoft.com/office/drawing/2014/main" id="{48910EE6-A49B-5D40-2BCD-B48CBBB737DC}"/>
              </a:ext>
            </a:extLst>
          </p:cNvPr>
          <p:cNvSpPr txBox="1">
            <a:spLocks noChangeArrowheads="1"/>
          </p:cNvSpPr>
          <p:nvPr/>
        </p:nvSpPr>
        <p:spPr bwMode="auto">
          <a:xfrm>
            <a:off x="3565525" y="38074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24" name="Text Box 16">
            <a:extLst>
              <a:ext uri="{FF2B5EF4-FFF2-40B4-BE49-F238E27FC236}">
                <a16:creationId xmlns:a16="http://schemas.microsoft.com/office/drawing/2014/main" id="{4FD791AB-F946-96B9-F61D-C2F4F973A1D9}"/>
              </a:ext>
            </a:extLst>
          </p:cNvPr>
          <p:cNvSpPr txBox="1">
            <a:spLocks noChangeArrowheads="1"/>
          </p:cNvSpPr>
          <p:nvPr/>
        </p:nvSpPr>
        <p:spPr bwMode="auto">
          <a:xfrm>
            <a:off x="3946525"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25" name="Text Box 17">
            <a:extLst>
              <a:ext uri="{FF2B5EF4-FFF2-40B4-BE49-F238E27FC236}">
                <a16:creationId xmlns:a16="http://schemas.microsoft.com/office/drawing/2014/main" id="{397E3DF3-E077-93B2-3A0A-5F9AD265DCE4}"/>
              </a:ext>
            </a:extLst>
          </p:cNvPr>
          <p:cNvSpPr txBox="1">
            <a:spLocks noChangeArrowheads="1"/>
          </p:cNvSpPr>
          <p:nvPr/>
        </p:nvSpPr>
        <p:spPr bwMode="auto">
          <a:xfrm>
            <a:off x="3230564" y="4493221"/>
            <a:ext cx="427037"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
        <p:nvSpPr>
          <p:cNvPr id="43026" name="AutoShape 18">
            <a:extLst>
              <a:ext uri="{FF2B5EF4-FFF2-40B4-BE49-F238E27FC236}">
                <a16:creationId xmlns:a16="http://schemas.microsoft.com/office/drawing/2014/main" id="{F1110E10-F82A-BECC-E550-A6AE0FCADB27}"/>
              </a:ext>
            </a:extLst>
          </p:cNvPr>
          <p:cNvSpPr>
            <a:spLocks noChangeArrowheads="1"/>
          </p:cNvSpPr>
          <p:nvPr/>
        </p:nvSpPr>
        <p:spPr bwMode="auto">
          <a:xfrm flipV="1">
            <a:off x="3535363" y="4850702"/>
            <a:ext cx="457200" cy="737996"/>
          </a:xfrm>
          <a:prstGeom prst="triangle">
            <a:avLst>
              <a:gd name="adj" fmla="val 50000"/>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27" name="Text Box 19">
            <a:extLst>
              <a:ext uri="{FF2B5EF4-FFF2-40B4-BE49-F238E27FC236}">
                <a16:creationId xmlns:a16="http://schemas.microsoft.com/office/drawing/2014/main" id="{8ED30BCD-FCAF-A7FA-9886-C0DE70FE06AB}"/>
              </a:ext>
            </a:extLst>
          </p:cNvPr>
          <p:cNvSpPr txBox="1">
            <a:spLocks noChangeArrowheads="1"/>
          </p:cNvSpPr>
          <p:nvPr/>
        </p:nvSpPr>
        <p:spPr bwMode="auto">
          <a:xfrm>
            <a:off x="3565525" y="55600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28" name="Text Box 20">
            <a:extLst>
              <a:ext uri="{FF2B5EF4-FFF2-40B4-BE49-F238E27FC236}">
                <a16:creationId xmlns:a16="http://schemas.microsoft.com/office/drawing/2014/main" id="{B49E2D78-16B4-6084-D23D-191C2E80C59E}"/>
              </a:ext>
            </a:extLst>
          </p:cNvPr>
          <p:cNvSpPr txBox="1">
            <a:spLocks noChangeArrowheads="1"/>
          </p:cNvSpPr>
          <p:nvPr/>
        </p:nvSpPr>
        <p:spPr bwMode="auto">
          <a:xfrm>
            <a:off x="3946525" y="49504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29" name="Text Box 21">
            <a:extLst>
              <a:ext uri="{FF2B5EF4-FFF2-40B4-BE49-F238E27FC236}">
                <a16:creationId xmlns:a16="http://schemas.microsoft.com/office/drawing/2014/main" id="{D3E0DFE0-43BE-943F-1E25-ED8F3A6BB2C8}"/>
              </a:ext>
            </a:extLst>
          </p:cNvPr>
          <p:cNvSpPr txBox="1">
            <a:spLocks noChangeArrowheads="1"/>
          </p:cNvSpPr>
          <p:nvPr/>
        </p:nvSpPr>
        <p:spPr bwMode="auto">
          <a:xfrm>
            <a:off x="3230564" y="4950421"/>
            <a:ext cx="427037"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
        <p:nvSpPr>
          <p:cNvPr id="43030" name="Line 22">
            <a:extLst>
              <a:ext uri="{FF2B5EF4-FFF2-40B4-BE49-F238E27FC236}">
                <a16:creationId xmlns:a16="http://schemas.microsoft.com/office/drawing/2014/main" id="{7D75AA7E-1AF4-2A7A-74D4-EE59C2796C18}"/>
              </a:ext>
            </a:extLst>
          </p:cNvPr>
          <p:cNvSpPr>
            <a:spLocks noChangeShapeType="1"/>
          </p:cNvSpPr>
          <p:nvPr/>
        </p:nvSpPr>
        <p:spPr bwMode="auto">
          <a:xfrm>
            <a:off x="5410200" y="4876800"/>
            <a:ext cx="160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31" name="Text Box 23">
            <a:extLst>
              <a:ext uri="{FF2B5EF4-FFF2-40B4-BE49-F238E27FC236}">
                <a16:creationId xmlns:a16="http://schemas.microsoft.com/office/drawing/2014/main" id="{10F73323-9131-7A09-F00E-59A6A378781F}"/>
              </a:ext>
            </a:extLst>
          </p:cNvPr>
          <p:cNvSpPr txBox="1">
            <a:spLocks noChangeArrowheads="1"/>
          </p:cNvSpPr>
          <p:nvPr/>
        </p:nvSpPr>
        <p:spPr bwMode="auto">
          <a:xfrm>
            <a:off x="6858000" y="47980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3032" name="Line 24">
            <a:extLst>
              <a:ext uri="{FF2B5EF4-FFF2-40B4-BE49-F238E27FC236}">
                <a16:creationId xmlns:a16="http://schemas.microsoft.com/office/drawing/2014/main" id="{FF081538-E1BB-01F1-4AE4-B1E2296CCB90}"/>
              </a:ext>
            </a:extLst>
          </p:cNvPr>
          <p:cNvSpPr>
            <a:spLocks noChangeShapeType="1"/>
          </p:cNvSpPr>
          <p:nvPr/>
        </p:nvSpPr>
        <p:spPr bwMode="auto">
          <a:xfrm flipH="1" flipV="1">
            <a:off x="6172200" y="40386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33" name="Text Box 25">
            <a:extLst>
              <a:ext uri="{FF2B5EF4-FFF2-40B4-BE49-F238E27FC236}">
                <a16:creationId xmlns:a16="http://schemas.microsoft.com/office/drawing/2014/main" id="{7BA384AB-ECA9-34AA-B776-54F756B6883C}"/>
              </a:ext>
            </a:extLst>
          </p:cNvPr>
          <p:cNvSpPr txBox="1">
            <a:spLocks noChangeArrowheads="1"/>
          </p:cNvSpPr>
          <p:nvPr/>
        </p:nvSpPr>
        <p:spPr bwMode="auto">
          <a:xfrm>
            <a:off x="5791200" y="38074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sp>
        <p:nvSpPr>
          <p:cNvPr id="43034" name="AutoShape 26">
            <a:extLst>
              <a:ext uri="{FF2B5EF4-FFF2-40B4-BE49-F238E27FC236}">
                <a16:creationId xmlns:a16="http://schemas.microsoft.com/office/drawing/2014/main" id="{2CE72D40-732C-EAB1-DD21-4A693A684ADC}"/>
              </a:ext>
            </a:extLst>
          </p:cNvPr>
          <p:cNvSpPr>
            <a:spLocks noChangeArrowheads="1"/>
          </p:cNvSpPr>
          <p:nvPr/>
        </p:nvSpPr>
        <p:spPr bwMode="auto">
          <a:xfrm>
            <a:off x="5486400" y="4088702"/>
            <a:ext cx="457200" cy="737996"/>
          </a:xfrm>
          <a:prstGeom prst="triangle">
            <a:avLst>
              <a:gd name="adj" fmla="val 50000"/>
            </a:avLst>
          </a:prstGeom>
          <a:noFill/>
          <a:ln w="12700">
            <a:solidFill>
              <a:srgbClr val="0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35" name="Text Box 27">
            <a:extLst>
              <a:ext uri="{FF2B5EF4-FFF2-40B4-BE49-F238E27FC236}">
                <a16:creationId xmlns:a16="http://schemas.microsoft.com/office/drawing/2014/main" id="{58366EFF-13AF-A5C3-9A1F-2384A378571E}"/>
              </a:ext>
            </a:extLst>
          </p:cNvPr>
          <p:cNvSpPr txBox="1">
            <a:spLocks noChangeArrowheads="1"/>
          </p:cNvSpPr>
          <p:nvPr/>
        </p:nvSpPr>
        <p:spPr bwMode="auto">
          <a:xfrm>
            <a:off x="5486400" y="39598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36" name="Text Box 28">
            <a:extLst>
              <a:ext uri="{FF2B5EF4-FFF2-40B4-BE49-F238E27FC236}">
                <a16:creationId xmlns:a16="http://schemas.microsoft.com/office/drawing/2014/main" id="{A0A15474-E902-8A13-DB85-62BE9CD343C3}"/>
              </a:ext>
            </a:extLst>
          </p:cNvPr>
          <p:cNvSpPr txBox="1">
            <a:spLocks noChangeArrowheads="1"/>
          </p:cNvSpPr>
          <p:nvPr/>
        </p:nvSpPr>
        <p:spPr bwMode="auto">
          <a:xfrm>
            <a:off x="58674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37" name="Text Box 29">
            <a:extLst>
              <a:ext uri="{FF2B5EF4-FFF2-40B4-BE49-F238E27FC236}">
                <a16:creationId xmlns:a16="http://schemas.microsoft.com/office/drawing/2014/main" id="{F108B619-BEF5-2217-8321-1ADE0DBE74B6}"/>
              </a:ext>
            </a:extLst>
          </p:cNvPr>
          <p:cNvSpPr txBox="1">
            <a:spLocks noChangeArrowheads="1"/>
          </p:cNvSpPr>
          <p:nvPr/>
        </p:nvSpPr>
        <p:spPr bwMode="auto">
          <a:xfrm>
            <a:off x="51054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
        <p:nvSpPr>
          <p:cNvPr id="43038" name="AutoShape 30">
            <a:extLst>
              <a:ext uri="{FF2B5EF4-FFF2-40B4-BE49-F238E27FC236}">
                <a16:creationId xmlns:a16="http://schemas.microsoft.com/office/drawing/2014/main" id="{D1970015-5C54-C65A-80FD-1C135F1E6B7B}"/>
              </a:ext>
            </a:extLst>
          </p:cNvPr>
          <p:cNvSpPr>
            <a:spLocks noChangeArrowheads="1"/>
          </p:cNvSpPr>
          <p:nvPr/>
        </p:nvSpPr>
        <p:spPr bwMode="auto">
          <a:xfrm>
            <a:off x="6477000" y="4088702"/>
            <a:ext cx="457200" cy="737996"/>
          </a:xfrm>
          <a:prstGeom prst="triangle">
            <a:avLst>
              <a:gd name="adj" fmla="val 50000"/>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39" name="Text Box 31">
            <a:extLst>
              <a:ext uri="{FF2B5EF4-FFF2-40B4-BE49-F238E27FC236}">
                <a16:creationId xmlns:a16="http://schemas.microsoft.com/office/drawing/2014/main" id="{EFC9F3B9-8C56-DA85-AE27-A53BA5789895}"/>
              </a:ext>
            </a:extLst>
          </p:cNvPr>
          <p:cNvSpPr txBox="1">
            <a:spLocks noChangeArrowheads="1"/>
          </p:cNvSpPr>
          <p:nvPr/>
        </p:nvSpPr>
        <p:spPr bwMode="auto">
          <a:xfrm>
            <a:off x="6477000" y="39598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40" name="Text Box 32">
            <a:extLst>
              <a:ext uri="{FF2B5EF4-FFF2-40B4-BE49-F238E27FC236}">
                <a16:creationId xmlns:a16="http://schemas.microsoft.com/office/drawing/2014/main" id="{985236A2-3234-5601-A2EB-4A2979EF9511}"/>
              </a:ext>
            </a:extLst>
          </p:cNvPr>
          <p:cNvSpPr txBox="1">
            <a:spLocks noChangeArrowheads="1"/>
          </p:cNvSpPr>
          <p:nvPr/>
        </p:nvSpPr>
        <p:spPr bwMode="auto">
          <a:xfrm>
            <a:off x="61722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41" name="Text Box 33">
            <a:extLst>
              <a:ext uri="{FF2B5EF4-FFF2-40B4-BE49-F238E27FC236}">
                <a16:creationId xmlns:a16="http://schemas.microsoft.com/office/drawing/2014/main" id="{D5E8C14F-0881-7C90-6D86-687293C28541}"/>
              </a:ext>
            </a:extLst>
          </p:cNvPr>
          <p:cNvSpPr txBox="1">
            <a:spLocks noChangeArrowheads="1"/>
          </p:cNvSpPr>
          <p:nvPr/>
        </p:nvSpPr>
        <p:spPr bwMode="auto">
          <a:xfrm>
            <a:off x="69342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
        <p:nvSpPr>
          <p:cNvPr id="43042" name="Line 34">
            <a:extLst>
              <a:ext uri="{FF2B5EF4-FFF2-40B4-BE49-F238E27FC236}">
                <a16:creationId xmlns:a16="http://schemas.microsoft.com/office/drawing/2014/main" id="{C5B8F277-DF2C-B832-624E-6FF75212AF06}"/>
              </a:ext>
            </a:extLst>
          </p:cNvPr>
          <p:cNvSpPr>
            <a:spLocks noChangeShapeType="1"/>
          </p:cNvSpPr>
          <p:nvPr/>
        </p:nvSpPr>
        <p:spPr bwMode="auto">
          <a:xfrm>
            <a:off x="8153400" y="4876800"/>
            <a:ext cx="1600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43" name="Text Box 35">
            <a:extLst>
              <a:ext uri="{FF2B5EF4-FFF2-40B4-BE49-F238E27FC236}">
                <a16:creationId xmlns:a16="http://schemas.microsoft.com/office/drawing/2014/main" id="{ECE5FC45-7B4B-61D0-D49E-1383B99C5B31}"/>
              </a:ext>
            </a:extLst>
          </p:cNvPr>
          <p:cNvSpPr txBox="1">
            <a:spLocks noChangeArrowheads="1"/>
          </p:cNvSpPr>
          <p:nvPr/>
        </p:nvSpPr>
        <p:spPr bwMode="auto">
          <a:xfrm>
            <a:off x="9677400" y="47980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3044" name="Line 36">
            <a:extLst>
              <a:ext uri="{FF2B5EF4-FFF2-40B4-BE49-F238E27FC236}">
                <a16:creationId xmlns:a16="http://schemas.microsoft.com/office/drawing/2014/main" id="{2EA7B936-4A69-35C8-775F-D8245E11AFEF}"/>
              </a:ext>
            </a:extLst>
          </p:cNvPr>
          <p:cNvSpPr>
            <a:spLocks noChangeShapeType="1"/>
          </p:cNvSpPr>
          <p:nvPr/>
        </p:nvSpPr>
        <p:spPr bwMode="auto">
          <a:xfrm flipH="1" flipV="1">
            <a:off x="8915400" y="4038600"/>
            <a:ext cx="0" cy="1905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3045" name="Text Box 37">
            <a:extLst>
              <a:ext uri="{FF2B5EF4-FFF2-40B4-BE49-F238E27FC236}">
                <a16:creationId xmlns:a16="http://schemas.microsoft.com/office/drawing/2014/main" id="{375F9F4D-7EE6-00FD-6483-A1E9A54DF3AB}"/>
              </a:ext>
            </a:extLst>
          </p:cNvPr>
          <p:cNvSpPr txBox="1">
            <a:spLocks noChangeArrowheads="1"/>
          </p:cNvSpPr>
          <p:nvPr/>
        </p:nvSpPr>
        <p:spPr bwMode="auto">
          <a:xfrm>
            <a:off x="8534400" y="38074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sp>
        <p:nvSpPr>
          <p:cNvPr id="43046" name="Text Box 38">
            <a:extLst>
              <a:ext uri="{FF2B5EF4-FFF2-40B4-BE49-F238E27FC236}">
                <a16:creationId xmlns:a16="http://schemas.microsoft.com/office/drawing/2014/main" id="{9E017345-8410-EFBC-F20C-5E5820F4D7CB}"/>
              </a:ext>
            </a:extLst>
          </p:cNvPr>
          <p:cNvSpPr txBox="1">
            <a:spLocks noChangeArrowheads="1"/>
          </p:cNvSpPr>
          <p:nvPr/>
        </p:nvSpPr>
        <p:spPr bwMode="auto">
          <a:xfrm>
            <a:off x="8610600" y="4874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47" name="AutoShape 39">
            <a:extLst>
              <a:ext uri="{FF2B5EF4-FFF2-40B4-BE49-F238E27FC236}">
                <a16:creationId xmlns:a16="http://schemas.microsoft.com/office/drawing/2014/main" id="{9881C7F4-1562-406E-C4B6-29F42C629D53}"/>
              </a:ext>
            </a:extLst>
          </p:cNvPr>
          <p:cNvSpPr>
            <a:spLocks noChangeArrowheads="1"/>
          </p:cNvSpPr>
          <p:nvPr/>
        </p:nvSpPr>
        <p:spPr bwMode="auto">
          <a:xfrm>
            <a:off x="9220200" y="4088702"/>
            <a:ext cx="457200" cy="737996"/>
          </a:xfrm>
          <a:prstGeom prst="triangle">
            <a:avLst>
              <a:gd name="adj" fmla="val 50000"/>
            </a:avLst>
          </a:prstGeom>
          <a:solidFill>
            <a:schemeClr val="accent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48" name="Text Box 40">
            <a:extLst>
              <a:ext uri="{FF2B5EF4-FFF2-40B4-BE49-F238E27FC236}">
                <a16:creationId xmlns:a16="http://schemas.microsoft.com/office/drawing/2014/main" id="{F1F4E8C2-AD70-56E8-264A-3FE78B365762}"/>
              </a:ext>
            </a:extLst>
          </p:cNvPr>
          <p:cNvSpPr txBox="1">
            <a:spLocks noChangeArrowheads="1"/>
          </p:cNvSpPr>
          <p:nvPr/>
        </p:nvSpPr>
        <p:spPr bwMode="auto">
          <a:xfrm>
            <a:off x="9220200" y="39598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49" name="Text Box 41">
            <a:extLst>
              <a:ext uri="{FF2B5EF4-FFF2-40B4-BE49-F238E27FC236}">
                <a16:creationId xmlns:a16="http://schemas.microsoft.com/office/drawing/2014/main" id="{68137C30-ADF9-94B1-F51E-5B14657B1F7A}"/>
              </a:ext>
            </a:extLst>
          </p:cNvPr>
          <p:cNvSpPr txBox="1">
            <a:spLocks noChangeArrowheads="1"/>
          </p:cNvSpPr>
          <p:nvPr/>
        </p:nvSpPr>
        <p:spPr bwMode="auto">
          <a:xfrm>
            <a:off x="89154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3’</a:t>
            </a:r>
            <a:endParaRPr kumimoji="1" lang="en-US" altLang="ko-KR" sz="1400"/>
          </a:p>
        </p:txBody>
      </p:sp>
      <p:sp>
        <p:nvSpPr>
          <p:cNvPr id="43050" name="Text Box 42">
            <a:extLst>
              <a:ext uri="{FF2B5EF4-FFF2-40B4-BE49-F238E27FC236}">
                <a16:creationId xmlns:a16="http://schemas.microsoft.com/office/drawing/2014/main" id="{9D84D55C-7B5E-7FE2-0DAB-9E2FB0C2E6E7}"/>
              </a:ext>
            </a:extLst>
          </p:cNvPr>
          <p:cNvSpPr txBox="1">
            <a:spLocks noChangeArrowheads="1"/>
          </p:cNvSpPr>
          <p:nvPr/>
        </p:nvSpPr>
        <p:spPr bwMode="auto">
          <a:xfrm>
            <a:off x="9677400" y="44932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
        <p:nvSpPr>
          <p:cNvPr id="43051" name="AutoShape 43">
            <a:extLst>
              <a:ext uri="{FF2B5EF4-FFF2-40B4-BE49-F238E27FC236}">
                <a16:creationId xmlns:a16="http://schemas.microsoft.com/office/drawing/2014/main" id="{F474D804-52DB-B82A-B760-D369AFCBE122}"/>
              </a:ext>
            </a:extLst>
          </p:cNvPr>
          <p:cNvSpPr>
            <a:spLocks noChangeArrowheads="1"/>
          </p:cNvSpPr>
          <p:nvPr/>
        </p:nvSpPr>
        <p:spPr bwMode="auto">
          <a:xfrm flipH="1" flipV="1">
            <a:off x="8153400" y="4965002"/>
            <a:ext cx="533400" cy="737996"/>
          </a:xfrm>
          <a:prstGeom prst="triangle">
            <a:avLst>
              <a:gd name="adj" fmla="val 50000"/>
            </a:avLst>
          </a:prstGeom>
          <a:noFill/>
          <a:ln w="12700">
            <a:solidFill>
              <a:srgbClr val="008080"/>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43052" name="Text Box 44">
            <a:extLst>
              <a:ext uri="{FF2B5EF4-FFF2-40B4-BE49-F238E27FC236}">
                <a16:creationId xmlns:a16="http://schemas.microsoft.com/office/drawing/2014/main" id="{05B22B1E-162C-0AC3-4095-0C1CA5B1C0D6}"/>
              </a:ext>
            </a:extLst>
          </p:cNvPr>
          <p:cNvSpPr txBox="1">
            <a:spLocks noChangeArrowheads="1"/>
          </p:cNvSpPr>
          <p:nvPr/>
        </p:nvSpPr>
        <p:spPr bwMode="auto">
          <a:xfrm>
            <a:off x="7772400" y="49504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1</a:t>
            </a:r>
            <a:endParaRPr kumimoji="1" lang="en-US" altLang="ko-KR" sz="1400"/>
          </a:p>
        </p:txBody>
      </p:sp>
      <p:sp>
        <p:nvSpPr>
          <p:cNvPr id="43053" name="Text Box 45">
            <a:extLst>
              <a:ext uri="{FF2B5EF4-FFF2-40B4-BE49-F238E27FC236}">
                <a16:creationId xmlns:a16="http://schemas.microsoft.com/office/drawing/2014/main" id="{A75627CE-E199-EE63-F971-A428A7ADDE27}"/>
              </a:ext>
            </a:extLst>
          </p:cNvPr>
          <p:cNvSpPr txBox="1">
            <a:spLocks noChangeArrowheads="1"/>
          </p:cNvSpPr>
          <p:nvPr/>
        </p:nvSpPr>
        <p:spPr bwMode="auto">
          <a:xfrm>
            <a:off x="8305800" y="5483821"/>
            <a:ext cx="4270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2</a:t>
            </a:r>
            <a:endParaRPr kumimoji="1" lang="en-US" altLang="ko-KR"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84FF628-7171-A68A-11CB-FA23D08AEBDB}"/>
              </a:ext>
            </a:extLst>
          </p:cNvPr>
          <p:cNvSpPr>
            <a:spLocks noGrp="1" noChangeArrowheads="1"/>
          </p:cNvSpPr>
          <p:nvPr>
            <p:ph type="title"/>
          </p:nvPr>
        </p:nvSpPr>
        <p:spPr/>
        <p:txBody>
          <a:bodyPr/>
          <a:lstStyle/>
          <a:p>
            <a:pPr eaLnBrk="1" hangingPunct="1"/>
            <a:r>
              <a:rPr lang="en-GB" altLang="en-US"/>
              <a:t>Matrices for transformation</a:t>
            </a:r>
          </a:p>
        </p:txBody>
      </p:sp>
      <p:sp>
        <p:nvSpPr>
          <p:cNvPr id="23555" name="Slide Number Placeholder 5">
            <a:extLst>
              <a:ext uri="{FF2B5EF4-FFF2-40B4-BE49-F238E27FC236}">
                <a16:creationId xmlns:a16="http://schemas.microsoft.com/office/drawing/2014/main" id="{9BDE6303-10D7-E2B6-7D3B-D9061B82689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FFE687A-949B-4A86-BF6A-0573B0761669}" type="slidenum">
              <a:rPr lang="en-US" altLang="en-US" sz="2000">
                <a:latin typeface="Arial" panose="020B0604020202020204" pitchFamily="34" charset="0"/>
              </a:rPr>
              <a:pPr fontAlgn="base">
                <a:spcBef>
                  <a:spcPct val="0"/>
                </a:spcBef>
                <a:spcAft>
                  <a:spcPct val="0"/>
                </a:spcAft>
              </a:pPr>
              <a:t>11</a:t>
            </a:fld>
            <a:endParaRPr lang="en-US" altLang="en-US" sz="2000">
              <a:latin typeface="Arial" panose="020B0604020202020204" pitchFamily="34" charset="0"/>
            </a:endParaRPr>
          </a:p>
        </p:txBody>
      </p:sp>
      <p:graphicFrame>
        <p:nvGraphicFramePr>
          <p:cNvPr id="23556" name="Object 5">
            <a:extLst>
              <a:ext uri="{FF2B5EF4-FFF2-40B4-BE49-F238E27FC236}">
                <a16:creationId xmlns:a16="http://schemas.microsoft.com/office/drawing/2014/main" id="{FC82ADB5-233C-034A-1975-02D8CBDAF835}"/>
              </a:ext>
            </a:extLst>
          </p:cNvPr>
          <p:cNvGraphicFramePr>
            <a:graphicFrameLocks noChangeAspect="1"/>
          </p:cNvGraphicFramePr>
          <p:nvPr/>
        </p:nvGraphicFramePr>
        <p:xfrm>
          <a:off x="2335214" y="2057400"/>
          <a:ext cx="4522787" cy="4167188"/>
        </p:xfrm>
        <a:graphic>
          <a:graphicData uri="http://schemas.openxmlformats.org/presentationml/2006/ole">
            <mc:AlternateContent xmlns:mc="http://schemas.openxmlformats.org/markup-compatibility/2006">
              <mc:Choice xmlns:v="urn:schemas-microsoft-com:vml" Requires="v">
                <p:oleObj name="Equation" r:id="rId2" imgW="1699304" imgH="1554586" progId="Equation.3">
                  <p:embed/>
                </p:oleObj>
              </mc:Choice>
              <mc:Fallback>
                <p:oleObj name="Equation" r:id="rId2" imgW="1699304" imgH="1554586" progId="Equation.3">
                  <p:embed/>
                  <p:pic>
                    <p:nvPicPr>
                      <p:cNvPr id="23556" name="Object 5">
                        <a:extLst>
                          <a:ext uri="{FF2B5EF4-FFF2-40B4-BE49-F238E27FC236}">
                            <a16:creationId xmlns:a16="http://schemas.microsoft.com/office/drawing/2014/main" id="{FC82ADB5-233C-034A-1975-02D8CBDAF8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214" y="2057400"/>
                        <a:ext cx="4522787" cy="416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2F7910-11CB-E9E6-488D-05C2F4949E10}"/>
              </a:ext>
            </a:extLst>
          </p:cNvPr>
          <p:cNvSpPr>
            <a:spLocks noGrp="1" noChangeArrowheads="1"/>
          </p:cNvSpPr>
          <p:nvPr>
            <p:ph type="title"/>
          </p:nvPr>
        </p:nvSpPr>
        <p:spPr/>
        <p:txBody>
          <a:bodyPr/>
          <a:lstStyle/>
          <a:p>
            <a:pPr eaLnBrk="1" hangingPunct="1"/>
            <a:r>
              <a:rPr lang="en-GB" altLang="en-US"/>
              <a:t>Translation matrix</a:t>
            </a:r>
          </a:p>
        </p:txBody>
      </p:sp>
      <p:sp>
        <p:nvSpPr>
          <p:cNvPr id="25603" name="Slide Number Placeholder 4">
            <a:extLst>
              <a:ext uri="{FF2B5EF4-FFF2-40B4-BE49-F238E27FC236}">
                <a16:creationId xmlns:a16="http://schemas.microsoft.com/office/drawing/2014/main" id="{273D0DC4-863E-3E8D-E3D6-18D396035678}"/>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4170D43-AD6B-4195-BD8E-176DF5DAB825}" type="slidenum">
              <a:rPr lang="en-US" altLang="en-US" sz="2000">
                <a:latin typeface="Arial" panose="020B0604020202020204" pitchFamily="34" charset="0"/>
              </a:rPr>
              <a:pPr fontAlgn="base">
                <a:spcBef>
                  <a:spcPct val="0"/>
                </a:spcBef>
                <a:spcAft>
                  <a:spcPct val="0"/>
                </a:spcAft>
              </a:pPr>
              <a:t>12</a:t>
            </a:fld>
            <a:endParaRPr lang="en-US" altLang="en-US" sz="2000">
              <a:latin typeface="Arial" panose="020B0604020202020204" pitchFamily="34" charset="0"/>
            </a:endParaRPr>
          </a:p>
        </p:txBody>
      </p:sp>
      <p:graphicFrame>
        <p:nvGraphicFramePr>
          <p:cNvPr id="25604" name="Object 4">
            <a:extLst>
              <a:ext uri="{FF2B5EF4-FFF2-40B4-BE49-F238E27FC236}">
                <a16:creationId xmlns:a16="http://schemas.microsoft.com/office/drawing/2014/main" id="{4EC503D6-5A3D-05B9-EF1F-4FC1A3BFC282}"/>
              </a:ext>
            </a:extLst>
          </p:cNvPr>
          <p:cNvGraphicFramePr>
            <a:graphicFrameLocks noChangeAspect="1"/>
          </p:cNvGraphicFramePr>
          <p:nvPr>
            <p:extLst>
              <p:ext uri="{D42A27DB-BD31-4B8C-83A1-F6EECF244321}">
                <p14:modId xmlns:p14="http://schemas.microsoft.com/office/powerpoint/2010/main" val="3049894518"/>
              </p:ext>
            </p:extLst>
          </p:nvPr>
        </p:nvGraphicFramePr>
        <p:xfrm>
          <a:off x="974854" y="3062392"/>
          <a:ext cx="3484563" cy="3178175"/>
        </p:xfrm>
        <a:graphic>
          <a:graphicData uri="http://schemas.openxmlformats.org/presentationml/2006/ole">
            <mc:AlternateContent xmlns:mc="http://schemas.openxmlformats.org/markup-compatibility/2006">
              <mc:Choice xmlns:v="urn:schemas-microsoft-com:vml" Requires="v">
                <p:oleObj name="Equation" r:id="rId2" imgW="1211624" imgH="1097439" progId="Equation.3">
                  <p:embed/>
                </p:oleObj>
              </mc:Choice>
              <mc:Fallback>
                <p:oleObj name="Equation" r:id="rId2" imgW="1211624" imgH="1097439" progId="Equation.3">
                  <p:embed/>
                  <p:pic>
                    <p:nvPicPr>
                      <p:cNvPr id="25604" name="Object 4">
                        <a:extLst>
                          <a:ext uri="{FF2B5EF4-FFF2-40B4-BE49-F238E27FC236}">
                            <a16:creationId xmlns:a16="http://schemas.microsoft.com/office/drawing/2014/main" id="{4EC503D6-5A3D-05B9-EF1F-4FC1A3BFC2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854" y="3062392"/>
                        <a:ext cx="3484563" cy="3178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AADGHAY0.jpg" descr="AADGHAY0">
            <a:extLst>
              <a:ext uri="{FF2B5EF4-FFF2-40B4-BE49-F238E27FC236}">
                <a16:creationId xmlns:a16="http://schemas.microsoft.com/office/drawing/2014/main" id="{2D9373B1-EE28-36AC-A844-987C6D4FDD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402" y="1156741"/>
            <a:ext cx="3830744" cy="4164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685BE2-DDE2-B017-5CCE-E892678E8EEE}"/>
                  </a:ext>
                </a:extLst>
              </p:cNvPr>
              <p:cNvSpPr txBox="1"/>
              <p:nvPr/>
            </p:nvSpPr>
            <p:spPr>
              <a:xfrm>
                <a:off x="362604" y="1381566"/>
                <a:ext cx="7177448" cy="1675780"/>
              </a:xfrm>
              <a:prstGeom prst="rect">
                <a:avLst/>
              </a:prstGeom>
              <a:noFill/>
            </p:spPr>
            <p:txBody>
              <a:bodyPr wrap="square">
                <a:spAutoFit/>
              </a:bodyPr>
              <a:lstStyle/>
              <a:p>
                <a:pPr marL="285750" lvl="0" indent="-285750" algn="just">
                  <a:spcAft>
                    <a:spcPts val="600"/>
                  </a:spcAft>
                  <a:buFont typeface="Arial" panose="020B0604020202020204" pitchFamily="34" charset="0"/>
                  <a:buChar char="•"/>
                </a:pPr>
                <a:r>
                  <a:rPr lang="en-US" sz="2400" dirty="0">
                    <a:solidFill>
                      <a:schemeClr val="tx1"/>
                    </a:solidFill>
                  </a:rPr>
                  <a:t>We translate two dimensional point by adding translation distance </a:t>
                </a:r>
                <a:r>
                  <a:rPr lang="en-US" sz="2400" dirty="0" err="1">
                    <a:solidFill>
                      <a:schemeClr val="tx1"/>
                    </a:solidFill>
                  </a:rPr>
                  <a:t>t</a:t>
                </a:r>
                <a:r>
                  <a:rPr lang="en-US" sz="2400" baseline="-25000" dirty="0" err="1">
                    <a:solidFill>
                      <a:schemeClr val="tx1"/>
                    </a:solidFill>
                  </a:rPr>
                  <a:t>x</a:t>
                </a:r>
                <a:r>
                  <a:rPr lang="en-US" sz="2400" dirty="0">
                    <a:solidFill>
                      <a:schemeClr val="tx1"/>
                    </a:solidFill>
                  </a:rPr>
                  <a:t> and t</a:t>
                </a:r>
                <a:r>
                  <a:rPr lang="en-US" sz="2400" baseline="-25000" dirty="0">
                    <a:solidFill>
                      <a:schemeClr val="tx1"/>
                    </a:solidFill>
                  </a:rPr>
                  <a:t>y</a:t>
                </a:r>
                <a:r>
                  <a:rPr lang="en-US" sz="2400" dirty="0">
                    <a:solidFill>
                      <a:schemeClr val="tx1"/>
                    </a:solidFill>
                  </a:rPr>
                  <a:t> to the original coordinate position (𝒙, 𝒚)</a:t>
                </a:r>
                <a:r>
                  <a:rPr lang="en-US" sz="2400" b="1" dirty="0">
                    <a:solidFill>
                      <a:schemeClr val="tx1"/>
                    </a:solidFill>
                  </a:rPr>
                  <a:t> </a:t>
                </a:r>
                <a:r>
                  <a:rPr lang="en-US" sz="2400" dirty="0">
                    <a:solidFill>
                      <a:schemeClr val="tx1"/>
                    </a:solidFill>
                  </a:rPr>
                  <a:t>to move at new position (𝒙</a:t>
                </a:r>
                <a:r>
                  <a:rPr lang="en-US" sz="2400" baseline="30000" dirty="0">
                    <a:solidFill>
                      <a:schemeClr val="tx1"/>
                    </a:solidFill>
                  </a:rPr>
                  <a:t>’</a:t>
                </a:r>
                <a:r>
                  <a:rPr lang="en-US" sz="2400" dirty="0">
                    <a:solidFill>
                      <a:schemeClr val="tx1"/>
                    </a:solidFill>
                  </a:rPr>
                  <a:t>,y</a:t>
                </a:r>
                <a:r>
                  <a:rPr lang="en-US" sz="2400" baseline="30000" dirty="0">
                    <a:solidFill>
                      <a:schemeClr val="tx1"/>
                    </a:solidFill>
                  </a:rPr>
                  <a:t>’</a:t>
                </a:r>
                <a:r>
                  <a:rPr lang="en-US" sz="2400" dirty="0">
                    <a:solidFill>
                      <a:schemeClr val="tx1"/>
                    </a:solidFill>
                  </a:rPr>
                  <a:t>) as: </a:t>
                </a:r>
              </a:p>
              <a:p>
                <a:pPr algn="ctr">
                  <a:spcAft>
                    <a:spcPts val="600"/>
                  </a:spcAft>
                </a:pP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𝑥</m:t>
                        </m:r>
                      </m:e>
                      <m:sup>
                        <m:r>
                          <a:rPr lang="en-US" sz="2400" i="1">
                            <a:solidFill>
                              <a:schemeClr val="tx1"/>
                            </a:solidFill>
                            <a:latin typeface="Cambria Math" panose="02040503050406030204" pitchFamily="18" charset="0"/>
                          </a:rPr>
                          <m:t>′  </m:t>
                        </m:r>
                      </m:sup>
                    </m:s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𝑥</m:t>
                        </m:r>
                      </m:sub>
                    </m:sSub>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𝑎𝑛𝑑</m:t>
                    </m:r>
                    <m:r>
                      <a:rPr lang="en-US" sz="2400" i="1">
                        <a:solidFill>
                          <a:schemeClr val="tx1"/>
                        </a:solidFill>
                        <a:latin typeface="Cambria Math" panose="02040503050406030204" pitchFamily="18" charset="0"/>
                      </a:rPr>
                      <m:t> </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𝑦</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𝑦</m:t>
                        </m:r>
                      </m:sub>
                    </m:sSub>
                  </m:oMath>
                </a14:m>
                <a:r>
                  <a:rPr lang="en-US" sz="2400" b="1" dirty="0">
                    <a:solidFill>
                      <a:schemeClr val="tx1"/>
                    </a:solidFill>
                  </a:rPr>
                  <a:t> </a:t>
                </a:r>
                <a:endParaRPr lang="en-US" sz="2400" dirty="0">
                  <a:solidFill>
                    <a:schemeClr val="tx1"/>
                  </a:solidFill>
                </a:endParaRPr>
              </a:p>
            </p:txBody>
          </p:sp>
        </mc:Choice>
        <mc:Fallback xmlns="">
          <p:sp>
            <p:nvSpPr>
              <p:cNvPr id="4" name="TextBox 3">
                <a:extLst>
                  <a:ext uri="{FF2B5EF4-FFF2-40B4-BE49-F238E27FC236}">
                    <a16:creationId xmlns:a16="http://schemas.microsoft.com/office/drawing/2014/main" id="{DB685BE2-DDE2-B017-5CCE-E892678E8EEE}"/>
                  </a:ext>
                </a:extLst>
              </p:cNvPr>
              <p:cNvSpPr txBox="1">
                <a:spLocks noRot="1" noChangeAspect="1" noMove="1" noResize="1" noEditPoints="1" noAdjustHandles="1" noChangeArrowheads="1" noChangeShapeType="1" noTextEdit="1"/>
              </p:cNvSpPr>
              <p:nvPr/>
            </p:nvSpPr>
            <p:spPr>
              <a:xfrm>
                <a:off x="362604" y="1381566"/>
                <a:ext cx="7177448" cy="1675780"/>
              </a:xfrm>
              <a:prstGeom prst="rect">
                <a:avLst/>
              </a:prstGeom>
              <a:blipFill>
                <a:blip r:embed="rId5"/>
                <a:stretch>
                  <a:fillRect l="-1104" t="-2909" r="-1273" b="-727"/>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0FE5-9544-30AE-9C6A-B2AB3FB16030}"/>
              </a:ext>
            </a:extLst>
          </p:cNvPr>
          <p:cNvSpPr>
            <a:spLocks noGrp="1"/>
          </p:cNvSpPr>
          <p:nvPr>
            <p:ph type="title"/>
          </p:nvPr>
        </p:nvSpPr>
        <p:spPr>
          <a:xfrm>
            <a:off x="628338" y="4967105"/>
            <a:ext cx="10515600" cy="1325563"/>
          </a:xfrm>
        </p:spPr>
        <p:txBody>
          <a:bodyPr>
            <a:noAutofit/>
          </a:bodyPr>
          <a:lstStyle/>
          <a:p>
            <a:r>
              <a:rPr lang="en-IN" sz="2400" dirty="0"/>
              <a:t>Q: </a:t>
            </a:r>
            <a:r>
              <a:rPr lang="en-US" sz="2400" b="0" i="0" dirty="0">
                <a:effectLst/>
                <a:latin typeface="Arimo"/>
              </a:rPr>
              <a:t>Given a square with coordinate points A(0, 3), B(3, 3), C(3, 0), D(0, 0). Apply the translation with distance 1 towards X axis and 1 towards Y axis. Obtain the new coordinates of the square.</a:t>
            </a:r>
            <a:endParaRPr lang="en-IN" sz="2400" dirty="0"/>
          </a:p>
        </p:txBody>
      </p:sp>
      <p:pic>
        <p:nvPicPr>
          <p:cNvPr id="3" name="Picture 2">
            <a:extLst>
              <a:ext uri="{FF2B5EF4-FFF2-40B4-BE49-F238E27FC236}">
                <a16:creationId xmlns:a16="http://schemas.microsoft.com/office/drawing/2014/main" id="{C337EAFC-47EE-6F64-E068-46B8F4CD1F4E}"/>
              </a:ext>
            </a:extLst>
          </p:cNvPr>
          <p:cNvPicPr>
            <a:picLocks noChangeAspect="1"/>
          </p:cNvPicPr>
          <p:nvPr/>
        </p:nvPicPr>
        <p:blipFill>
          <a:blip r:embed="rId2"/>
          <a:srcRect b="11849"/>
          <a:stretch/>
        </p:blipFill>
        <p:spPr>
          <a:xfrm>
            <a:off x="930898" y="934751"/>
            <a:ext cx="5834698" cy="4032354"/>
          </a:xfrm>
          <a:prstGeom prst="rect">
            <a:avLst/>
          </a:prstGeom>
        </p:spPr>
      </p:pic>
    </p:spTree>
    <p:extLst>
      <p:ext uri="{BB962C8B-B14F-4D97-AF65-F5344CB8AC3E}">
        <p14:creationId xmlns:p14="http://schemas.microsoft.com/office/powerpoint/2010/main" val="1620829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BBCC3B2-1FBD-8226-51DE-F667AD5D8BC5}"/>
              </a:ext>
            </a:extLst>
          </p:cNvPr>
          <p:cNvSpPr>
            <a:spLocks noGrp="1" noChangeArrowheads="1"/>
          </p:cNvSpPr>
          <p:nvPr>
            <p:ph type="title"/>
          </p:nvPr>
        </p:nvSpPr>
        <p:spPr/>
        <p:txBody>
          <a:bodyPr/>
          <a:lstStyle/>
          <a:p>
            <a:pPr eaLnBrk="1" hangingPunct="1"/>
            <a:r>
              <a:rPr lang="en-GB" altLang="en-US" dirty="0"/>
              <a:t>Rotation matrix</a:t>
            </a:r>
          </a:p>
        </p:txBody>
      </p:sp>
      <p:sp>
        <p:nvSpPr>
          <p:cNvPr id="27651" name="Slide Number Placeholder 4">
            <a:extLst>
              <a:ext uri="{FF2B5EF4-FFF2-40B4-BE49-F238E27FC236}">
                <a16:creationId xmlns:a16="http://schemas.microsoft.com/office/drawing/2014/main" id="{6F99F374-B575-C5CE-57EC-987B2876521C}"/>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D2944C-900F-45AF-BB97-BC63AC746086}" type="slidenum">
              <a:rPr lang="en-US" altLang="en-US" sz="2000">
                <a:latin typeface="Arial" panose="020B0604020202020204" pitchFamily="34" charset="0"/>
              </a:rPr>
              <a:pPr fontAlgn="base">
                <a:spcBef>
                  <a:spcPct val="0"/>
                </a:spcBef>
                <a:spcAft>
                  <a:spcPct val="0"/>
                </a:spcAft>
              </a:pPr>
              <a:t>14</a:t>
            </a:fld>
            <a:endParaRPr lang="en-US" altLang="en-US" sz="2000">
              <a:latin typeface="Arial" panose="020B0604020202020204" pitchFamily="34" charset="0"/>
            </a:endParaRPr>
          </a:p>
        </p:txBody>
      </p:sp>
      <p:graphicFrame>
        <p:nvGraphicFramePr>
          <p:cNvPr id="27652" name="Object 3">
            <a:extLst>
              <a:ext uri="{FF2B5EF4-FFF2-40B4-BE49-F238E27FC236}">
                <a16:creationId xmlns:a16="http://schemas.microsoft.com/office/drawing/2014/main" id="{DF0BB269-0DBD-6299-335A-B00485B25250}"/>
              </a:ext>
            </a:extLst>
          </p:cNvPr>
          <p:cNvGraphicFramePr>
            <a:graphicFrameLocks noChangeAspect="1"/>
          </p:cNvGraphicFramePr>
          <p:nvPr>
            <p:extLst>
              <p:ext uri="{D42A27DB-BD31-4B8C-83A1-F6EECF244321}">
                <p14:modId xmlns:p14="http://schemas.microsoft.com/office/powerpoint/2010/main" val="331784859"/>
              </p:ext>
            </p:extLst>
          </p:nvPr>
        </p:nvGraphicFramePr>
        <p:xfrm>
          <a:off x="7423354" y="4217800"/>
          <a:ext cx="3428143" cy="2384568"/>
        </p:xfrm>
        <a:graphic>
          <a:graphicData uri="http://schemas.openxmlformats.org/presentationml/2006/ole">
            <mc:AlternateContent xmlns:mc="http://schemas.openxmlformats.org/markup-compatibility/2006">
              <mc:Choice xmlns:v="urn:schemas-microsoft-com:vml" Requires="v">
                <p:oleObj name="Equation" r:id="rId2" imgW="1592772" imgH="1089827" progId="Equation.3">
                  <p:embed/>
                </p:oleObj>
              </mc:Choice>
              <mc:Fallback>
                <p:oleObj name="Equation" r:id="rId2" imgW="1592772" imgH="1089827" progId="Equation.3">
                  <p:embed/>
                  <p:pic>
                    <p:nvPicPr>
                      <p:cNvPr id="27652" name="Object 3">
                        <a:extLst>
                          <a:ext uri="{FF2B5EF4-FFF2-40B4-BE49-F238E27FC236}">
                            <a16:creationId xmlns:a16="http://schemas.microsoft.com/office/drawing/2014/main" id="{DF0BB269-0DBD-6299-335A-B00485B25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3354" y="4217800"/>
                        <a:ext cx="3428143" cy="2384568"/>
                      </a:xfrm>
                      <a:prstGeom prst="rect">
                        <a:avLst/>
                      </a:prstGeom>
                      <a:noFill/>
                      <a:ln>
                        <a:noFill/>
                      </a:ln>
                      <a:effectLst/>
                    </p:spPr>
                  </p:pic>
                </p:oleObj>
              </mc:Fallback>
            </mc:AlternateContent>
          </a:graphicData>
        </a:graphic>
      </p:graphicFrame>
      <p:sp>
        <p:nvSpPr>
          <p:cNvPr id="5" name="TextBox 4">
            <a:extLst>
              <a:ext uri="{FF2B5EF4-FFF2-40B4-BE49-F238E27FC236}">
                <a16:creationId xmlns:a16="http://schemas.microsoft.com/office/drawing/2014/main" id="{DDEFEBBD-AEC6-8AE5-8DB0-BE5403CB7020}"/>
              </a:ext>
            </a:extLst>
          </p:cNvPr>
          <p:cNvSpPr txBox="1"/>
          <p:nvPr/>
        </p:nvSpPr>
        <p:spPr>
          <a:xfrm>
            <a:off x="840788" y="1213634"/>
            <a:ext cx="2069890" cy="954107"/>
          </a:xfrm>
          <a:prstGeom prst="rect">
            <a:avLst/>
          </a:prstGeom>
          <a:noFill/>
        </p:spPr>
        <p:txBody>
          <a:bodyPr wrap="square">
            <a:spAutoFit/>
          </a:bodyPr>
          <a:lstStyle/>
          <a:p>
            <a:pPr marR="0" algn="l"/>
            <a:r>
              <a:rPr lang="en-IN" sz="2800" b="0" i="0" u="none" strike="noStrike" baseline="0" dirty="0">
                <a:solidFill>
                  <a:srgbClr val="000000"/>
                </a:solidFill>
                <a:latin typeface="NHOEOE+TimesNewRoman"/>
              </a:rPr>
              <a:t>x=</a:t>
            </a:r>
            <a:r>
              <a:rPr lang="en-IN" sz="2800" b="0" i="0" u="none" strike="noStrike" baseline="0" dirty="0" err="1">
                <a:solidFill>
                  <a:srgbClr val="000000"/>
                </a:solidFill>
                <a:latin typeface="NHOEOE+TimesNewRoman"/>
              </a:rPr>
              <a:t>r.cos</a:t>
            </a:r>
            <a:r>
              <a:rPr lang="el-GR" sz="2800" b="0" i="0" u="none" strike="noStrike" baseline="0" dirty="0">
                <a:solidFill>
                  <a:srgbClr val="000000"/>
                </a:solidFill>
                <a:latin typeface="NHOEOE+TimesNewRoman"/>
              </a:rPr>
              <a:t> φ </a:t>
            </a:r>
          </a:p>
          <a:p>
            <a:pPr marR="0" algn="l"/>
            <a:r>
              <a:rPr lang="en-IN" sz="2800" b="0" i="0" u="none" strike="noStrike" baseline="0" dirty="0">
                <a:solidFill>
                  <a:srgbClr val="000000"/>
                </a:solidFill>
                <a:latin typeface="NHOEOE+TimesNewRoman"/>
              </a:rPr>
              <a:t>y=</a:t>
            </a:r>
            <a:r>
              <a:rPr lang="en-IN" sz="2800" b="0" i="0" u="none" strike="noStrike" baseline="0" dirty="0" err="1">
                <a:solidFill>
                  <a:srgbClr val="000000"/>
                </a:solidFill>
                <a:latin typeface="NHOEOE+TimesNewRoman"/>
              </a:rPr>
              <a:t>r.sin</a:t>
            </a:r>
            <a:r>
              <a:rPr lang="el-GR" sz="2800" b="0" i="0" u="none" strike="noStrike" baseline="0" dirty="0">
                <a:solidFill>
                  <a:srgbClr val="000000"/>
                </a:solidFill>
                <a:latin typeface="NHOEOE+TimesNewRoman"/>
              </a:rPr>
              <a:t> φ </a:t>
            </a:r>
            <a:endParaRPr lang="en-IN" sz="2800" dirty="0"/>
          </a:p>
        </p:txBody>
      </p:sp>
      <p:sp>
        <p:nvSpPr>
          <p:cNvPr id="7" name="TextBox 6">
            <a:extLst>
              <a:ext uri="{FF2B5EF4-FFF2-40B4-BE49-F238E27FC236}">
                <a16:creationId xmlns:a16="http://schemas.microsoft.com/office/drawing/2014/main" id="{421FE7FD-C979-1335-CBDC-95458E4A005A}"/>
              </a:ext>
            </a:extLst>
          </p:cNvPr>
          <p:cNvSpPr txBox="1"/>
          <p:nvPr/>
        </p:nvSpPr>
        <p:spPr>
          <a:xfrm>
            <a:off x="838200" y="2216031"/>
            <a:ext cx="6096000" cy="707886"/>
          </a:xfrm>
          <a:prstGeom prst="rect">
            <a:avLst/>
          </a:prstGeom>
          <a:noFill/>
        </p:spPr>
        <p:txBody>
          <a:bodyPr wrap="square">
            <a:spAutoFit/>
          </a:bodyPr>
          <a:lstStyle/>
          <a:p>
            <a:pPr marR="0" algn="l"/>
            <a:r>
              <a:rPr lang="es-ES" sz="2000" b="0" i="0" u="none" strike="noStrike" baseline="0" dirty="0">
                <a:solidFill>
                  <a:srgbClr val="000000"/>
                </a:solidFill>
                <a:latin typeface="NHOEOE+TimesNewRoman"/>
              </a:rPr>
              <a:t>P(</a:t>
            </a:r>
            <a:r>
              <a:rPr lang="es-ES" sz="2000" b="0" i="0" u="none" strike="noStrike" baseline="0" dirty="0" err="1">
                <a:solidFill>
                  <a:srgbClr val="000000"/>
                </a:solidFill>
                <a:latin typeface="NHOEOE+TimesNewRoman"/>
              </a:rPr>
              <a:t>x,y</a:t>
            </a:r>
            <a:r>
              <a:rPr lang="es-ES" sz="2000" b="0" i="0" u="none" strike="noStrike" baseline="0" dirty="0">
                <a:solidFill>
                  <a:srgbClr val="000000"/>
                </a:solidFill>
                <a:latin typeface="NHOEOE+TimesNewRoman"/>
              </a:rPr>
              <a:t>) = P(</a:t>
            </a:r>
            <a:r>
              <a:rPr lang="es-ES" sz="2000" b="0" i="0" u="none" strike="noStrike" baseline="0" dirty="0" err="1">
                <a:solidFill>
                  <a:srgbClr val="000000"/>
                </a:solidFill>
                <a:latin typeface="NHOEOE+TimesNewRoman"/>
              </a:rPr>
              <a:t>r.cosφ,r.sinφ</a:t>
            </a:r>
            <a:r>
              <a:rPr lang="es-ES" sz="2000" b="0" i="0" u="none" strike="noStrike" baseline="0" dirty="0">
                <a:solidFill>
                  <a:srgbClr val="000000"/>
                </a:solidFill>
                <a:latin typeface="NHOEOE+TimesNewRoman"/>
              </a:rPr>
              <a:t>) </a:t>
            </a:r>
          </a:p>
          <a:p>
            <a:pPr marR="0" algn="l"/>
            <a:r>
              <a:rPr lang="en-IN" sz="2000" b="0" i="0" u="none" strike="noStrike" baseline="0" dirty="0">
                <a:solidFill>
                  <a:srgbClr val="000000"/>
                </a:solidFill>
                <a:latin typeface="NHOEOE+TimesNewRoman"/>
              </a:rPr>
              <a:t>P’(</a:t>
            </a:r>
            <a:r>
              <a:rPr lang="en-IN" sz="2000" b="0" i="0" u="none" strike="noStrike" baseline="0" dirty="0" err="1">
                <a:solidFill>
                  <a:srgbClr val="000000"/>
                </a:solidFill>
                <a:latin typeface="NHOEOE+TimesNewRoman"/>
              </a:rPr>
              <a:t>x’,y</a:t>
            </a:r>
            <a:r>
              <a:rPr lang="en-IN" sz="2000" b="0" i="0" u="none" strike="noStrike" baseline="0" dirty="0">
                <a:solidFill>
                  <a:srgbClr val="000000"/>
                </a:solidFill>
                <a:latin typeface="NHOEOE+TimesNewRoman"/>
              </a:rPr>
              <a:t>’)=P[</a:t>
            </a:r>
            <a:r>
              <a:rPr lang="en-IN" sz="2000" b="0" i="0" u="none" strike="noStrike" baseline="0" dirty="0" err="1">
                <a:solidFill>
                  <a:srgbClr val="000000"/>
                </a:solidFill>
                <a:latin typeface="NHOEOE+TimesNewRoman"/>
              </a:rPr>
              <a:t>r.cos</a:t>
            </a:r>
            <a:r>
              <a:rPr lang="en-IN" sz="2000" b="0" i="0" u="none" strike="noStrike" baseline="0" dirty="0">
                <a:solidFill>
                  <a:srgbClr val="000000"/>
                </a:solidFill>
                <a:latin typeface="NHOEOE+TimesNewRoman"/>
              </a:rPr>
              <a:t>(</a:t>
            </a:r>
            <a:r>
              <a:rPr lang="el-GR" sz="2000" b="0" i="0" u="none" strike="noStrike" baseline="0" dirty="0">
                <a:solidFill>
                  <a:srgbClr val="000000"/>
                </a:solidFill>
                <a:latin typeface="NHOEOE+TimesNewRoman"/>
              </a:rPr>
              <a:t>φ+θ),</a:t>
            </a:r>
            <a:r>
              <a:rPr lang="en-IN" sz="2000" b="0" i="0" u="none" strike="noStrike" baseline="0" dirty="0" err="1">
                <a:solidFill>
                  <a:srgbClr val="000000"/>
                </a:solidFill>
                <a:latin typeface="NHOEOE+TimesNewRoman"/>
              </a:rPr>
              <a:t>r.sin</a:t>
            </a:r>
            <a:r>
              <a:rPr lang="en-IN" sz="2000" b="0" i="0" u="none" strike="noStrike" baseline="0" dirty="0">
                <a:solidFill>
                  <a:srgbClr val="000000"/>
                </a:solidFill>
                <a:latin typeface="NHOEOE+TimesNewRoman"/>
              </a:rPr>
              <a:t>(</a:t>
            </a:r>
            <a:r>
              <a:rPr lang="el-GR" sz="2000" b="0" i="0" u="none" strike="noStrike" baseline="0" dirty="0">
                <a:solidFill>
                  <a:srgbClr val="000000"/>
                </a:solidFill>
                <a:latin typeface="NHOEOE+TimesNewRoman"/>
              </a:rPr>
              <a:t>φ+θ)] </a:t>
            </a:r>
            <a:endParaRPr lang="en-IN" sz="2000" dirty="0"/>
          </a:p>
        </p:txBody>
      </p:sp>
      <p:sp>
        <p:nvSpPr>
          <p:cNvPr id="9" name="TextBox 8">
            <a:extLst>
              <a:ext uri="{FF2B5EF4-FFF2-40B4-BE49-F238E27FC236}">
                <a16:creationId xmlns:a16="http://schemas.microsoft.com/office/drawing/2014/main" id="{4A3D4CA3-BCBB-01D9-F72D-2ED930E1AE7E}"/>
              </a:ext>
            </a:extLst>
          </p:cNvPr>
          <p:cNvSpPr txBox="1"/>
          <p:nvPr/>
        </p:nvSpPr>
        <p:spPr>
          <a:xfrm>
            <a:off x="737419" y="3016250"/>
            <a:ext cx="5898497" cy="3046988"/>
          </a:xfrm>
          <a:prstGeom prst="rect">
            <a:avLst/>
          </a:prstGeom>
          <a:noFill/>
        </p:spPr>
        <p:txBody>
          <a:bodyPr wrap="square">
            <a:spAutoFit/>
          </a:bodyPr>
          <a:lstStyle/>
          <a:p>
            <a:pPr marR="0" algn="l"/>
            <a:r>
              <a:rPr lang="en-US" sz="2400" b="0" i="0" u="none" strike="noStrike" baseline="0" dirty="0">
                <a:solidFill>
                  <a:srgbClr val="000000"/>
                </a:solidFill>
                <a:latin typeface="NHOEOE+TimesNewRoman"/>
              </a:rPr>
              <a:t>The coordinates of P’ are: </a:t>
            </a:r>
          </a:p>
          <a:p>
            <a:pPr marR="0" algn="l"/>
            <a:r>
              <a:rPr lang="en-IN" sz="2400" b="0" i="0" u="none" strike="noStrike" baseline="0" dirty="0">
                <a:solidFill>
                  <a:srgbClr val="000000"/>
                </a:solidFill>
                <a:latin typeface="NHOEOE+TimesNewRoman"/>
              </a:rPr>
              <a:t>x’=</a:t>
            </a:r>
            <a:r>
              <a:rPr lang="en-IN" sz="2400" b="0" i="0" u="none" strike="noStrike" baseline="0" dirty="0" err="1">
                <a:solidFill>
                  <a:srgbClr val="000000"/>
                </a:solidFill>
                <a:latin typeface="NHOEOE+TimesNewRoman"/>
              </a:rPr>
              <a:t>r.cos</a:t>
            </a:r>
            <a:r>
              <a:rPr lang="en-IN" sz="2400" b="0" i="0" u="none" strike="noStrike" baseline="0" dirty="0">
                <a:solidFill>
                  <a:srgbClr val="000000"/>
                </a:solidFill>
                <a:latin typeface="NHOEOE+TimesNewRoman"/>
              </a:rPr>
              <a:t>(</a:t>
            </a:r>
            <a:r>
              <a:rPr lang="el-GR" sz="2400" b="0" i="0" u="none" strike="noStrike" baseline="0" dirty="0">
                <a:solidFill>
                  <a:srgbClr val="000000"/>
                </a:solidFill>
                <a:latin typeface="NHOEOE+TimesNewRoman"/>
              </a:rPr>
              <a:t>θ+φ)=</a:t>
            </a:r>
            <a:r>
              <a:rPr lang="en-IN" sz="2400" b="0" i="0" u="none" strike="noStrike" baseline="0" dirty="0">
                <a:solidFill>
                  <a:srgbClr val="000000"/>
                </a:solidFill>
                <a:latin typeface="NHOEOE+TimesNewRoman"/>
              </a:rPr>
              <a:t>r(cos</a:t>
            </a:r>
            <a:r>
              <a:rPr lang="el-GR" sz="2400" b="0" i="0" u="none" strike="noStrike" baseline="0" dirty="0">
                <a:solidFill>
                  <a:srgbClr val="000000"/>
                </a:solidFill>
                <a:latin typeface="NHOEOE+TimesNewRoman"/>
              </a:rPr>
              <a:t>θ</a:t>
            </a:r>
            <a:r>
              <a:rPr lang="en-IN" sz="2400" b="0" i="0" u="none" strike="noStrike" baseline="0" dirty="0">
                <a:solidFill>
                  <a:srgbClr val="000000"/>
                </a:solidFill>
                <a:latin typeface="NHOEOE+TimesNewRoman"/>
              </a:rPr>
              <a:t>cos</a:t>
            </a:r>
            <a:r>
              <a:rPr lang="el-GR" sz="2400" b="0" i="0" u="none" strike="noStrike" baseline="0" dirty="0">
                <a:solidFill>
                  <a:srgbClr val="000000"/>
                </a:solidFill>
                <a:latin typeface="NHOEOE+TimesNewRoman"/>
              </a:rPr>
              <a:t>φ-</a:t>
            </a:r>
            <a:r>
              <a:rPr lang="en-IN" sz="2400" b="0" i="0" u="none" strike="noStrike" baseline="0" dirty="0">
                <a:solidFill>
                  <a:srgbClr val="000000"/>
                </a:solidFill>
                <a:latin typeface="NHOEOE+TimesNewRoman"/>
              </a:rPr>
              <a:t>sin</a:t>
            </a:r>
            <a:r>
              <a:rPr lang="el-GR" sz="2400" b="0" i="0" u="none" strike="noStrike" baseline="0" dirty="0">
                <a:solidFill>
                  <a:srgbClr val="000000"/>
                </a:solidFill>
                <a:latin typeface="NHOEOE+TimesNewRoman"/>
              </a:rPr>
              <a:t>θ</a:t>
            </a:r>
            <a:r>
              <a:rPr lang="en-IN" sz="2400" b="0" i="0" u="none" strike="noStrike" baseline="0" dirty="0">
                <a:solidFill>
                  <a:srgbClr val="000000"/>
                </a:solidFill>
                <a:latin typeface="NHOEOE+TimesNewRoman"/>
              </a:rPr>
              <a:t>sin</a:t>
            </a:r>
            <a:r>
              <a:rPr lang="el-GR" sz="2400" b="0" i="0" u="none" strike="noStrike" baseline="0" dirty="0">
                <a:solidFill>
                  <a:srgbClr val="000000"/>
                </a:solidFill>
                <a:latin typeface="NHOEOE+TimesNewRoman"/>
              </a:rPr>
              <a:t>φ) </a:t>
            </a:r>
          </a:p>
          <a:p>
            <a:pPr marR="0" algn="l"/>
            <a:r>
              <a:rPr lang="en-IN" sz="2400" b="0" i="0" u="none" strike="noStrike" baseline="0" dirty="0">
                <a:solidFill>
                  <a:srgbClr val="000000"/>
                </a:solidFill>
                <a:latin typeface="NHOEOE+TimesNewRoman"/>
              </a:rPr>
              <a:t>		=</a:t>
            </a:r>
            <a:r>
              <a:rPr lang="en-IN" sz="2400" b="0" i="0" u="none" strike="noStrike" baseline="0" dirty="0" err="1">
                <a:solidFill>
                  <a:srgbClr val="000000"/>
                </a:solidFill>
                <a:latin typeface="NHOEOE+TimesNewRoman"/>
              </a:rPr>
              <a:t>x.cos</a:t>
            </a:r>
            <a:r>
              <a:rPr lang="el-GR" sz="2400" b="0" i="0" u="none" strike="noStrike" baseline="0" dirty="0">
                <a:solidFill>
                  <a:srgbClr val="000000"/>
                </a:solidFill>
                <a:latin typeface="NHOEOE+TimesNewRoman"/>
              </a:rPr>
              <a:t>θ-</a:t>
            </a:r>
            <a:r>
              <a:rPr lang="en-IN" sz="2400" b="0" i="0" u="none" strike="noStrike" baseline="0" dirty="0" err="1">
                <a:solidFill>
                  <a:srgbClr val="000000"/>
                </a:solidFill>
                <a:latin typeface="NHOEOE+TimesNewRoman"/>
              </a:rPr>
              <a:t>y.sin</a:t>
            </a:r>
            <a:r>
              <a:rPr lang="el-GR" sz="2400" b="0" i="0" u="none" strike="noStrike" baseline="0" dirty="0">
                <a:solidFill>
                  <a:srgbClr val="000000"/>
                </a:solidFill>
                <a:latin typeface="NHOEOE+TimesNewRoman"/>
              </a:rPr>
              <a:t>θ </a:t>
            </a:r>
            <a:r>
              <a:rPr lang="en-IN" sz="2400" b="0" i="0" u="none" strike="noStrike" baseline="0" dirty="0">
                <a:solidFill>
                  <a:srgbClr val="000000"/>
                </a:solidFill>
                <a:latin typeface="NHOEOE+TimesNewRoman"/>
              </a:rPr>
              <a:t>      </a:t>
            </a:r>
          </a:p>
          <a:p>
            <a:pPr marR="0" algn="l"/>
            <a:r>
              <a:rPr lang="el-GR" sz="2400" b="0" i="0" u="none" strike="noStrike" baseline="0" dirty="0">
                <a:solidFill>
                  <a:srgbClr val="EE0000"/>
                </a:solidFill>
                <a:latin typeface="NHOEOE+TimesNewRoman"/>
              </a:rPr>
              <a:t>(</a:t>
            </a:r>
            <a:r>
              <a:rPr lang="en-IN" sz="2400" b="0" i="0" u="none" strike="noStrike" baseline="0" dirty="0">
                <a:solidFill>
                  <a:srgbClr val="EE0000"/>
                </a:solidFill>
                <a:latin typeface="NHOEOE+TimesNewRoman"/>
              </a:rPr>
              <a:t>where x=</a:t>
            </a:r>
            <a:r>
              <a:rPr lang="en-IN" sz="2400" b="0" i="0" u="none" strike="noStrike" baseline="0" dirty="0" err="1">
                <a:solidFill>
                  <a:srgbClr val="EE0000"/>
                </a:solidFill>
                <a:latin typeface="NHOEOE+TimesNewRoman"/>
              </a:rPr>
              <a:t>rcos</a:t>
            </a:r>
            <a:r>
              <a:rPr lang="el-GR" sz="2400" b="0" i="0" u="none" strike="noStrike" baseline="0" dirty="0">
                <a:solidFill>
                  <a:srgbClr val="EE0000"/>
                </a:solidFill>
                <a:latin typeface="NHOEOE+TimesNewRoman"/>
              </a:rPr>
              <a:t>φ </a:t>
            </a:r>
            <a:r>
              <a:rPr lang="en-IN" sz="2400" b="0" i="0" u="none" strike="noStrike" baseline="0" dirty="0">
                <a:solidFill>
                  <a:srgbClr val="EE0000"/>
                </a:solidFill>
                <a:latin typeface="NHOEOE+TimesNewRoman"/>
              </a:rPr>
              <a:t>and y=</a:t>
            </a:r>
            <a:r>
              <a:rPr lang="en-IN" sz="2400" b="0" i="0" u="none" strike="noStrike" baseline="0" dirty="0" err="1">
                <a:solidFill>
                  <a:srgbClr val="EE0000"/>
                </a:solidFill>
                <a:latin typeface="NHOEOE+TimesNewRoman"/>
              </a:rPr>
              <a:t>rsin</a:t>
            </a:r>
            <a:r>
              <a:rPr lang="el-GR" sz="2400" b="0" i="0" u="none" strike="noStrike" baseline="0" dirty="0">
                <a:solidFill>
                  <a:srgbClr val="EE0000"/>
                </a:solidFill>
                <a:latin typeface="NHOEOE+TimesNewRoman"/>
              </a:rPr>
              <a:t>φ) </a:t>
            </a:r>
          </a:p>
          <a:p>
            <a:pPr marR="0" algn="l"/>
            <a:endParaRPr lang="en-IN" sz="2400" b="0" i="0" u="none" strike="noStrike" baseline="0" dirty="0">
              <a:solidFill>
                <a:srgbClr val="000000"/>
              </a:solidFill>
              <a:latin typeface="NHOEOE+TimesNewRoman"/>
            </a:endParaRPr>
          </a:p>
          <a:p>
            <a:pPr marR="0" algn="l"/>
            <a:r>
              <a:rPr lang="en-IN" sz="2400" b="0" i="0" u="none" strike="noStrike" baseline="0" dirty="0">
                <a:solidFill>
                  <a:srgbClr val="000000"/>
                </a:solidFill>
                <a:latin typeface="NHOEOE+TimesNewRoman"/>
              </a:rPr>
              <a:t>similarly; </a:t>
            </a:r>
          </a:p>
          <a:p>
            <a:pPr marR="0" algn="l"/>
            <a:r>
              <a:rPr lang="en-IN" sz="2400" b="0" i="0" u="none" strike="noStrike" baseline="0" dirty="0">
                <a:solidFill>
                  <a:srgbClr val="000000"/>
                </a:solidFill>
                <a:latin typeface="NHOEOE+TimesNewRoman"/>
              </a:rPr>
              <a:t>y’= </a:t>
            </a:r>
            <a:r>
              <a:rPr lang="en-IN" sz="2400" b="0" i="0" u="none" strike="noStrike" baseline="0" dirty="0" err="1">
                <a:solidFill>
                  <a:srgbClr val="000000"/>
                </a:solidFill>
                <a:latin typeface="NHOEOE+TimesNewRoman"/>
              </a:rPr>
              <a:t>rsin</a:t>
            </a:r>
            <a:r>
              <a:rPr lang="en-IN" sz="2400" b="0" i="0" u="none" strike="noStrike" baseline="0" dirty="0">
                <a:solidFill>
                  <a:srgbClr val="000000"/>
                </a:solidFill>
                <a:latin typeface="NHOEOE+TimesNewRoman"/>
              </a:rPr>
              <a:t>(</a:t>
            </a:r>
            <a:r>
              <a:rPr lang="el-GR" sz="2400" b="0" i="0" u="none" strike="noStrike" baseline="0" dirty="0">
                <a:solidFill>
                  <a:srgbClr val="000000"/>
                </a:solidFill>
                <a:latin typeface="NHOEOE+TimesNewRoman"/>
              </a:rPr>
              <a:t>θ+φ)=</a:t>
            </a:r>
            <a:r>
              <a:rPr lang="en-IN" sz="2400" b="0" i="0" u="none" strike="noStrike" baseline="0" dirty="0">
                <a:solidFill>
                  <a:srgbClr val="000000"/>
                </a:solidFill>
                <a:latin typeface="NHOEOE+TimesNewRoman"/>
              </a:rPr>
              <a:t>r(sin</a:t>
            </a:r>
            <a:r>
              <a:rPr lang="el-GR" sz="2400" b="0" i="0" u="none" strike="noStrike" baseline="0" dirty="0">
                <a:solidFill>
                  <a:srgbClr val="000000"/>
                </a:solidFill>
                <a:latin typeface="NHOEOE+TimesNewRoman"/>
              </a:rPr>
              <a:t>θ</a:t>
            </a:r>
            <a:r>
              <a:rPr lang="en-IN" sz="2400" b="0" i="0" u="none" strike="noStrike" baseline="0" dirty="0">
                <a:solidFill>
                  <a:srgbClr val="000000"/>
                </a:solidFill>
                <a:latin typeface="NHOEOE+TimesNewRoman"/>
              </a:rPr>
              <a:t>cos</a:t>
            </a:r>
            <a:r>
              <a:rPr lang="el-GR" sz="2400" b="0" i="0" u="none" strike="noStrike" baseline="0" dirty="0">
                <a:solidFill>
                  <a:srgbClr val="000000"/>
                </a:solidFill>
                <a:latin typeface="NHOEOE+TimesNewRoman"/>
              </a:rPr>
              <a:t>φ + </a:t>
            </a:r>
            <a:r>
              <a:rPr lang="en-IN" sz="2400" b="0" i="0" u="none" strike="noStrike" baseline="0" dirty="0">
                <a:solidFill>
                  <a:srgbClr val="000000"/>
                </a:solidFill>
                <a:latin typeface="NHOEOE+TimesNewRoman"/>
              </a:rPr>
              <a:t>cos</a:t>
            </a:r>
            <a:r>
              <a:rPr lang="el-GR" sz="2400" b="0" i="0" u="none" strike="noStrike" baseline="0" dirty="0">
                <a:solidFill>
                  <a:srgbClr val="000000"/>
                </a:solidFill>
                <a:latin typeface="NHOEOE+TimesNewRoman"/>
              </a:rPr>
              <a:t>θ.</a:t>
            </a:r>
            <a:r>
              <a:rPr lang="en-IN" sz="2400" b="0" i="0" u="none" strike="noStrike" baseline="0" dirty="0">
                <a:solidFill>
                  <a:srgbClr val="000000"/>
                </a:solidFill>
                <a:latin typeface="NHOEOE+TimesNewRoman"/>
              </a:rPr>
              <a:t>sin</a:t>
            </a:r>
            <a:r>
              <a:rPr lang="el-GR" sz="2400" b="0" i="0" u="none" strike="noStrike" baseline="0" dirty="0">
                <a:solidFill>
                  <a:srgbClr val="000000"/>
                </a:solidFill>
                <a:latin typeface="NHOEOE+TimesNewRoman"/>
              </a:rPr>
              <a:t>φ) </a:t>
            </a:r>
          </a:p>
          <a:p>
            <a:pPr marR="0" algn="l"/>
            <a:r>
              <a:rPr lang="en-IN" sz="2400" b="0" i="0" u="none" strike="noStrike" baseline="0" dirty="0">
                <a:solidFill>
                  <a:srgbClr val="000000"/>
                </a:solidFill>
                <a:latin typeface="NHOEOE+TimesNewRoman"/>
              </a:rPr>
              <a:t>		=</a:t>
            </a:r>
            <a:r>
              <a:rPr lang="en-IN" sz="2400" b="0" i="0" u="none" strike="noStrike" baseline="0" dirty="0" err="1">
                <a:solidFill>
                  <a:srgbClr val="000000"/>
                </a:solidFill>
                <a:latin typeface="NHOEOE+TimesNewRoman"/>
              </a:rPr>
              <a:t>xsin</a:t>
            </a:r>
            <a:r>
              <a:rPr lang="el-GR" sz="2400" b="0" i="0" u="none" strike="noStrike" baseline="0" dirty="0">
                <a:solidFill>
                  <a:srgbClr val="000000"/>
                </a:solidFill>
                <a:latin typeface="NHOEOE+TimesNewRoman"/>
              </a:rPr>
              <a:t>θ+</a:t>
            </a:r>
            <a:r>
              <a:rPr lang="en-IN" sz="2400" b="0" i="0" u="none" strike="noStrike" baseline="0" dirty="0" err="1">
                <a:solidFill>
                  <a:srgbClr val="000000"/>
                </a:solidFill>
                <a:latin typeface="NHOEOE+TimesNewRoman"/>
              </a:rPr>
              <a:t>ycos</a:t>
            </a:r>
            <a:r>
              <a:rPr lang="el-GR" sz="2400" b="0" i="0" u="none" strike="noStrike" baseline="0" dirty="0">
                <a:solidFill>
                  <a:srgbClr val="000000"/>
                </a:solidFill>
                <a:latin typeface="NHOEOE+TimesNewRoman"/>
              </a:rPr>
              <a:t>θ </a:t>
            </a:r>
            <a:endParaRPr lang="en-IN" sz="2400" dirty="0"/>
          </a:p>
        </p:txBody>
      </p:sp>
      <p:pic>
        <p:nvPicPr>
          <p:cNvPr id="4" name="Picture 3">
            <a:extLst>
              <a:ext uri="{FF2B5EF4-FFF2-40B4-BE49-F238E27FC236}">
                <a16:creationId xmlns:a16="http://schemas.microsoft.com/office/drawing/2014/main" id="{1FB5FF1F-FF60-B5FB-C871-F02C02C1C98A}"/>
              </a:ext>
            </a:extLst>
          </p:cNvPr>
          <p:cNvPicPr>
            <a:picLocks noChangeAspect="1"/>
          </p:cNvPicPr>
          <p:nvPr/>
        </p:nvPicPr>
        <p:blipFill>
          <a:blip r:embed="rId4"/>
          <a:stretch>
            <a:fillRect/>
          </a:stretch>
        </p:blipFill>
        <p:spPr>
          <a:xfrm>
            <a:off x="7138219" y="141118"/>
            <a:ext cx="4389068" cy="39678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6DD8-9215-FCC6-E873-F6D76EE0298D}"/>
              </a:ext>
            </a:extLst>
          </p:cNvPr>
          <p:cNvSpPr>
            <a:spLocks noGrp="1"/>
          </p:cNvSpPr>
          <p:nvPr>
            <p:ph type="title"/>
          </p:nvPr>
        </p:nvSpPr>
        <p:spPr/>
        <p:txBody>
          <a:bodyPr/>
          <a:lstStyle/>
          <a:p>
            <a:r>
              <a:rPr lang="en-IN" b="0" i="0" dirty="0">
                <a:solidFill>
                  <a:srgbClr val="0000FF"/>
                </a:solidFill>
                <a:effectLst/>
                <a:latin typeface="Georgia" panose="02040502050405020303" pitchFamily="18" charset="0"/>
              </a:rPr>
              <a:t>Trigonometric Table </a:t>
            </a:r>
            <a:endParaRPr lang="en-IN" dirty="0"/>
          </a:p>
        </p:txBody>
      </p:sp>
      <p:pic>
        <p:nvPicPr>
          <p:cNvPr id="5" name="Picture 4">
            <a:extLst>
              <a:ext uri="{FF2B5EF4-FFF2-40B4-BE49-F238E27FC236}">
                <a16:creationId xmlns:a16="http://schemas.microsoft.com/office/drawing/2014/main" id="{29BCBD66-4B14-02DD-0E26-C5E92B0A454D}"/>
              </a:ext>
            </a:extLst>
          </p:cNvPr>
          <p:cNvPicPr>
            <a:picLocks noChangeAspect="1"/>
          </p:cNvPicPr>
          <p:nvPr/>
        </p:nvPicPr>
        <p:blipFill>
          <a:blip r:embed="rId2"/>
          <a:stretch>
            <a:fillRect/>
          </a:stretch>
        </p:blipFill>
        <p:spPr>
          <a:xfrm>
            <a:off x="838199" y="1690687"/>
            <a:ext cx="9516383" cy="3510899"/>
          </a:xfrm>
          <a:prstGeom prst="rect">
            <a:avLst/>
          </a:prstGeom>
        </p:spPr>
      </p:pic>
    </p:spTree>
    <p:extLst>
      <p:ext uri="{BB962C8B-B14F-4D97-AF65-F5344CB8AC3E}">
        <p14:creationId xmlns:p14="http://schemas.microsoft.com/office/powerpoint/2010/main" val="3162994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CBD8-8563-767E-EF42-7D8EE596B4C9}"/>
              </a:ext>
            </a:extLst>
          </p:cNvPr>
          <p:cNvSpPr>
            <a:spLocks noGrp="1"/>
          </p:cNvSpPr>
          <p:nvPr>
            <p:ph type="title"/>
          </p:nvPr>
        </p:nvSpPr>
        <p:spPr/>
        <p:txBody>
          <a:bodyPr>
            <a:noAutofit/>
          </a:bodyPr>
          <a:lstStyle/>
          <a:p>
            <a:pPr marL="342900" indent="-342900">
              <a:buFont typeface="Arial" panose="020B0604020202020204" pitchFamily="34" charset="0"/>
              <a:buChar char="•"/>
            </a:pPr>
            <a:r>
              <a:rPr lang="en-US" sz="2400" b="0" i="0" dirty="0">
                <a:effectLst/>
                <a:latin typeface="Arimo"/>
              </a:rPr>
              <a:t>Q1:- Given a line segment with starting point as (0, 0) and ending point as (4, 4). Apply 30 degree rotation anticlockwise direction on the line segment and find out the new coordinates of the line.</a:t>
            </a:r>
            <a:br>
              <a:rPr lang="en-US" sz="2400" b="0" i="0" dirty="0">
                <a:effectLst/>
                <a:latin typeface="Arimo"/>
              </a:rPr>
            </a:br>
            <a:endParaRPr lang="en-IN" sz="2400" dirty="0"/>
          </a:p>
        </p:txBody>
      </p:sp>
      <p:sp>
        <p:nvSpPr>
          <p:cNvPr id="3" name="Content Placeholder 2">
            <a:extLst>
              <a:ext uri="{FF2B5EF4-FFF2-40B4-BE49-F238E27FC236}">
                <a16:creationId xmlns:a16="http://schemas.microsoft.com/office/drawing/2014/main" id="{A09386AA-792E-FB0D-AC17-000AD163A3C4}"/>
              </a:ext>
            </a:extLst>
          </p:cNvPr>
          <p:cNvSpPr>
            <a:spLocks noGrp="1"/>
          </p:cNvSpPr>
          <p:nvPr>
            <p:ph idx="1"/>
          </p:nvPr>
        </p:nvSpPr>
        <p:spPr/>
        <p:txBody>
          <a:bodyPr>
            <a:normAutofit/>
          </a:bodyPr>
          <a:lstStyle/>
          <a:p>
            <a:r>
              <a:rPr lang="en-IN" sz="2400" dirty="0"/>
              <a:t>Q2-</a:t>
            </a:r>
            <a:r>
              <a:rPr lang="en-US" sz="2400" b="0" i="0" dirty="0">
                <a:effectLst/>
                <a:latin typeface="Arimo"/>
              </a:rPr>
              <a:t>Given a triangle with corner coordinates (0, 0), (1, 0) and (1, 1). Rotate the triangle by 90 degree anticlockwise direction and find out the new coordinates.</a:t>
            </a:r>
            <a:endParaRPr lang="en-IN" sz="24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F263813-473A-340B-CBC7-AC8C9447AF37}"/>
                  </a:ext>
                </a:extLst>
              </p:cNvPr>
              <p:cNvSpPr txBox="1"/>
              <p:nvPr/>
            </p:nvSpPr>
            <p:spPr>
              <a:xfrm>
                <a:off x="933141" y="3000994"/>
                <a:ext cx="10515600" cy="3021661"/>
              </a:xfrm>
              <a:prstGeom prst="rect">
                <a:avLst/>
              </a:prstGeom>
              <a:noFill/>
            </p:spPr>
            <p:txBody>
              <a:bodyPr wrap="square">
                <a:spAutoFit/>
              </a:bodyPr>
              <a:lstStyle/>
              <a:p>
                <a:r>
                  <a:rPr lang="en-US" sz="2400" b="1" dirty="0">
                    <a:solidFill>
                      <a:schemeClr val="tx1"/>
                    </a:solidFill>
                    <a:latin typeface="Times New Roman" panose="02020603050405020304" pitchFamily="18" charset="0"/>
                    <a:cs typeface="Times New Roman" panose="02020603050405020304" pitchFamily="18" charset="0"/>
                  </a:rPr>
                  <a:t>Example</a:t>
                </a:r>
                <a:r>
                  <a:rPr lang="en-US" sz="2400" dirty="0">
                    <a:solidFill>
                      <a:schemeClr val="tx1"/>
                    </a:solidFill>
                    <a:latin typeface="Times New Roman" panose="02020603050405020304" pitchFamily="18" charset="0"/>
                    <a:cs typeface="Times New Roman" panose="02020603050405020304" pitchFamily="18" charset="0"/>
                  </a:rPr>
                  <a:t>: - Locate the new position of the triangle [A (5, 4), B (8, 3), C (8, 8)] after its rotation by 90 clockwise about the origin. </a:t>
                </a:r>
              </a:p>
              <a:p>
                <a:r>
                  <a:rPr lang="en-US" sz="2400" dirty="0">
                    <a:solidFill>
                      <a:schemeClr val="tx1"/>
                    </a:solidFill>
                    <a:latin typeface="Times New Roman" panose="02020603050405020304" pitchFamily="18" charset="0"/>
                    <a:cs typeface="Times New Roman" panose="02020603050405020304" pitchFamily="18" charset="0"/>
                  </a:rPr>
                  <a:t>As rotation is clockwise we will take 𝜃 = -90</a:t>
                </a:r>
              </a:p>
              <a:p>
                <a:pPr algn="ct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𝑝</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𝑟</m:t>
                    </m:r>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𝑝</m:t>
                    </m:r>
                  </m:oMath>
                </a14:m>
                <a:r>
                  <a:rPr lang="en-US" sz="2400" dirty="0">
                    <a:solidFill>
                      <a:schemeClr val="tx1"/>
                    </a:solidFill>
                    <a:latin typeface="Times New Roman" panose="02020603050405020304" pitchFamily="18" charset="0"/>
                    <a:cs typeface="Times New Roman" panose="02020603050405020304" pitchFamily="18" charset="0"/>
                  </a:rPr>
                  <a:t> </a:t>
                </a:r>
              </a:p>
              <a:p>
                <a:pPr algn="ct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𝑃</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m>
                          <m:mPr>
                            <m:mcs>
                              <m:mc>
                                <m:mcPr>
                                  <m:count m:val="2"/>
                                  <m:mcJc m:val="center"/>
                                </m:mcPr>
                              </m:mc>
                            </m:mcs>
                            <m:ctrlPr>
                              <a:rPr lang="en-US" sz="2400" i="1">
                                <a:solidFill>
                                  <a:schemeClr val="tx1"/>
                                </a:solidFill>
                                <a:latin typeface="Cambria Math" panose="02040503050406030204" pitchFamily="18" charset="0"/>
                              </a:rPr>
                            </m:ctrlPr>
                          </m:mPr>
                          <m:mr>
                            <m:e>
                              <m:r>
                                <m:rPr>
                                  <m:sty m:val="p"/>
                                </m:rPr>
                                <a:rPr lang="en-US" sz="2400">
                                  <a:solidFill>
                                    <a:schemeClr val="tx1"/>
                                  </a:solidFill>
                                  <a:latin typeface="Cambria Math" panose="02040503050406030204" pitchFamily="18" charset="0"/>
                                </a:rPr>
                                <m:t>cos</m:t>
                              </m:r>
                              <m:r>
                                <a:rPr lang="en-US" sz="2400" i="1">
                                  <a:solidFill>
                                    <a:schemeClr val="tx1"/>
                                  </a:solidFill>
                                  <a:latin typeface="Cambria Math" panose="02040503050406030204" pitchFamily="18" charset="0"/>
                                </a:rPr>
                                <m:t>(−90)</m:t>
                              </m:r>
                            </m:e>
                            <m:e>
                              <m:r>
                                <a:rPr lang="en-US" sz="2400" i="1">
                                  <a:solidFill>
                                    <a:schemeClr val="tx1"/>
                                  </a:solidFill>
                                  <a:latin typeface="Cambria Math" panose="02040503050406030204" pitchFamily="18" charset="0"/>
                                </a:rPr>
                                <m:t>−</m:t>
                              </m:r>
                              <m:r>
                                <m:rPr>
                                  <m:sty m:val="p"/>
                                </m:rPr>
                                <a:rPr lang="en-US" sz="2400">
                                  <a:solidFill>
                                    <a:schemeClr val="tx1"/>
                                  </a:solidFill>
                                  <a:latin typeface="Cambria Math" panose="02040503050406030204" pitchFamily="18" charset="0"/>
                                </a:rPr>
                                <m:t>sin</m:t>
                              </m:r>
                              <m:r>
                                <a:rPr lang="en-US" sz="2400" i="1">
                                  <a:solidFill>
                                    <a:schemeClr val="tx1"/>
                                  </a:solidFill>
                                  <a:latin typeface="Cambria Math" panose="02040503050406030204" pitchFamily="18" charset="0"/>
                                </a:rPr>
                                <m:t>(90)</m:t>
                              </m:r>
                            </m:e>
                          </m:mr>
                          <m:mr>
                            <m:e>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r>
                                    <a:rPr lang="en-US" sz="2400" i="1">
                                      <a:solidFill>
                                        <a:schemeClr val="tx1"/>
                                      </a:solidFill>
                                      <a:latin typeface="Cambria Math" panose="02040503050406030204" pitchFamily="18" charset="0"/>
                                    </a:rPr>
                                    <m:t>(−90)</m:t>
                                  </m:r>
                                </m:e>
                              </m:func>
                            </m:e>
                            <m:e>
                              <m:r>
                                <m:rPr>
                                  <m:sty m:val="p"/>
                                </m:rPr>
                                <a:rPr lang="en-US" sz="2400">
                                  <a:solidFill>
                                    <a:schemeClr val="tx1"/>
                                  </a:solidFill>
                                  <a:latin typeface="Cambria Math" panose="02040503050406030204" pitchFamily="18" charset="0"/>
                                </a:rPr>
                                <m:t>cos</m:t>
                              </m:r>
                              <m:r>
                                <a:rPr lang="en-US" sz="2400" i="1">
                                  <a:solidFill>
                                    <a:schemeClr val="tx1"/>
                                  </a:solidFill>
                                  <a:latin typeface="Cambria Math" panose="02040503050406030204" pitchFamily="18" charset="0"/>
                                </a:rPr>
                                <m:t>(−90)</m:t>
                              </m:r>
                            </m:e>
                          </m:mr>
                        </m:m>
                      </m:e>
                    </m:d>
                    <m:r>
                      <a:rPr lang="en-US" sz="2400" i="1">
                        <a:solidFill>
                          <a:schemeClr val="tx1"/>
                        </a:solidFill>
                        <a:latin typeface="Cambria Math" panose="02040503050406030204" pitchFamily="18" charset="0"/>
                      </a:rPr>
                      <m:t> </m:t>
                    </m:r>
                  </m:oMath>
                </a14:m>
                <a:r>
                  <a:rPr lang="en-US" sz="24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eqArr>
                          <m:eqArrPr>
                            <m:ctrlPr>
                              <a:rPr lang="en-US" sz="2400" i="1">
                                <a:solidFill>
                                  <a:schemeClr val="tx1"/>
                                </a:solidFill>
                                <a:latin typeface="Cambria Math" panose="02040503050406030204" pitchFamily="18" charset="0"/>
                              </a:rPr>
                            </m:ctrlPr>
                          </m:eqArrPr>
                          <m:e>
                            <m:r>
                              <a:rPr lang="en-US" sz="2400" i="1">
                                <a:solidFill>
                                  <a:schemeClr val="tx1"/>
                                </a:solidFill>
                                <a:latin typeface="Cambria Math" panose="02040503050406030204" pitchFamily="18" charset="0"/>
                              </a:rPr>
                              <m:t>𝑥</m:t>
                            </m:r>
                          </m:e>
                          <m:e>
                            <m:r>
                              <a:rPr lang="en-US" sz="2400" i="1">
                                <a:solidFill>
                                  <a:schemeClr val="tx1"/>
                                </a:solidFill>
                                <a:latin typeface="Cambria Math" panose="02040503050406030204" pitchFamily="18" charset="0"/>
                              </a:rPr>
                              <m:t>𝑦</m:t>
                            </m:r>
                          </m:e>
                        </m:eqArr>
                      </m:e>
                    </m:d>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2"/>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r>
                            <m:e>
                              <m:r>
                                <a:rPr lang="en-US" sz="2400" i="1">
                                  <a:solidFill>
                                    <a:schemeClr val="tx1"/>
                                  </a:solidFill>
                                  <a:latin typeface="Cambria Math" panose="02040503050406030204" pitchFamily="18" charset="0"/>
                                </a:rPr>
                                <m:t>−1</m:t>
                              </m:r>
                            </m:e>
                            <m:e>
                              <m:r>
                                <a:rPr lang="en-US" sz="2400" i="1">
                                  <a:solidFill>
                                    <a:schemeClr val="tx1"/>
                                  </a:solidFill>
                                  <a:latin typeface="Cambria Math" panose="02040503050406030204" pitchFamily="18" charset="0"/>
                                </a:rPr>
                                <m:t>0</m:t>
                              </m:r>
                            </m:e>
                          </m:mr>
                        </m:m>
                      </m:e>
                    </m:d>
                    <m:r>
                      <a:rPr lang="en-US" sz="2400" i="1">
                        <a:solidFill>
                          <a:schemeClr val="tx1"/>
                        </a:solidFill>
                        <a:latin typeface="Cambria Math" panose="02040503050406030204" pitchFamily="18" charset="0"/>
                      </a:rPr>
                      <m:t> ∗ </m:t>
                    </m:r>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5</m:t>
                              </m:r>
                            </m:e>
                            <m:e>
                              <m:r>
                                <a:rPr lang="en-US" sz="2400" i="1">
                                  <a:solidFill>
                                    <a:schemeClr val="tx1"/>
                                  </a:solidFill>
                                  <a:latin typeface="Cambria Math" panose="02040503050406030204" pitchFamily="18" charset="0"/>
                                </a:rPr>
                                <m:t>8</m:t>
                              </m:r>
                            </m:e>
                            <m:e>
                              <m:r>
                                <a:rPr lang="en-US" sz="2400" i="1">
                                  <a:solidFill>
                                    <a:schemeClr val="tx1"/>
                                  </a:solidFill>
                                  <a:latin typeface="Cambria Math" panose="02040503050406030204" pitchFamily="18" charset="0"/>
                                </a:rPr>
                                <m:t>8</m:t>
                              </m:r>
                            </m:e>
                          </m:mr>
                          <m:mr>
                            <m:e>
                              <m:r>
                                <a:rPr lang="en-US" sz="2400" i="1">
                                  <a:solidFill>
                                    <a:schemeClr val="tx1"/>
                                  </a:solidFill>
                                  <a:latin typeface="Cambria Math" panose="02040503050406030204" pitchFamily="18" charset="0"/>
                                </a:rPr>
                                <m:t>4</m:t>
                              </m:r>
                            </m:e>
                            <m:e>
                              <m:r>
                                <a:rPr lang="en-US" sz="2400" i="1">
                                  <a:solidFill>
                                    <a:schemeClr val="tx1"/>
                                  </a:solidFill>
                                  <a:latin typeface="Cambria Math" panose="02040503050406030204" pitchFamily="18" charset="0"/>
                                </a:rPr>
                                <m:t>3</m:t>
                              </m:r>
                            </m:e>
                            <m:e>
                              <m:r>
                                <a:rPr lang="en-US" sz="2400" i="1">
                                  <a:solidFill>
                                    <a:schemeClr val="tx1"/>
                                  </a:solidFill>
                                  <a:latin typeface="Cambria Math" panose="02040503050406030204" pitchFamily="18" charset="0"/>
                                </a:rPr>
                                <m:t>8</m:t>
                              </m:r>
                            </m:e>
                          </m:mr>
                        </m:m>
                      </m:e>
                    </m:d>
                    <m:r>
                      <a:rPr lang="en-US" sz="2400" i="1">
                        <a:solidFill>
                          <a:schemeClr val="tx1"/>
                        </a:solidFill>
                        <a:latin typeface="Cambria Math" panose="02040503050406030204" pitchFamily="18" charset="0"/>
                      </a:rPr>
                      <m:t>= </m:t>
                    </m:r>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4</m:t>
                              </m:r>
                            </m:e>
                            <m:e>
                              <m:r>
                                <a:rPr lang="en-US" sz="2400" i="1">
                                  <a:solidFill>
                                    <a:schemeClr val="tx1"/>
                                  </a:solidFill>
                                  <a:latin typeface="Cambria Math" panose="02040503050406030204" pitchFamily="18" charset="0"/>
                                </a:rPr>
                                <m:t>3</m:t>
                              </m:r>
                            </m:e>
                            <m:e>
                              <m:r>
                                <a:rPr lang="en-US" sz="2400" i="1">
                                  <a:solidFill>
                                    <a:schemeClr val="tx1"/>
                                  </a:solidFill>
                                  <a:latin typeface="Cambria Math" panose="02040503050406030204" pitchFamily="18" charset="0"/>
                                </a:rPr>
                                <m:t>8</m:t>
                              </m:r>
                            </m:e>
                          </m:mr>
                          <m:mr>
                            <m:e>
                              <m:r>
                                <a:rPr lang="en-US" sz="2400" i="1">
                                  <a:solidFill>
                                    <a:schemeClr val="tx1"/>
                                  </a:solidFill>
                                  <a:latin typeface="Cambria Math" panose="02040503050406030204" pitchFamily="18" charset="0"/>
                                </a:rPr>
                                <m:t>−5</m:t>
                              </m:r>
                            </m:e>
                            <m:e>
                              <m:r>
                                <a:rPr lang="en-US" sz="2400" i="1">
                                  <a:solidFill>
                                    <a:schemeClr val="tx1"/>
                                  </a:solidFill>
                                  <a:latin typeface="Cambria Math" panose="02040503050406030204" pitchFamily="18" charset="0"/>
                                </a:rPr>
                                <m:t>−8</m:t>
                              </m:r>
                            </m:e>
                            <m:e>
                              <m:r>
                                <a:rPr lang="en-US" sz="2400" i="1">
                                  <a:solidFill>
                                    <a:schemeClr val="tx1"/>
                                  </a:solidFill>
                                  <a:latin typeface="Cambria Math" panose="02040503050406030204" pitchFamily="18" charset="0"/>
                                </a:rPr>
                                <m:t>−8</m:t>
                              </m:r>
                            </m:e>
                          </m:mr>
                        </m:m>
                      </m:e>
                    </m:d>
                  </m:oMath>
                </a14:m>
                <a:r>
                  <a:rPr lang="en-US" sz="2400" dirty="0">
                    <a:solidFill>
                      <a:schemeClr val="tx1"/>
                    </a:solidFill>
                    <a:latin typeface="Times New Roman" panose="02020603050405020304" pitchFamily="18" charset="0"/>
                    <a:cs typeface="Times New Roman" panose="02020603050405020304" pitchFamily="18" charset="0"/>
                  </a:rPr>
                  <a:t> </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Hence the final coordinates  after rotation are [A (4, -5), B (3, -8), C (8, -8)] </a:t>
                </a:r>
              </a:p>
            </p:txBody>
          </p:sp>
        </mc:Choice>
        <mc:Fallback xmlns="">
          <p:sp>
            <p:nvSpPr>
              <p:cNvPr id="5" name="TextBox 4">
                <a:extLst>
                  <a:ext uri="{FF2B5EF4-FFF2-40B4-BE49-F238E27FC236}">
                    <a16:creationId xmlns:a16="http://schemas.microsoft.com/office/drawing/2014/main" id="{CF263813-473A-340B-CBC7-AC8C9447AF37}"/>
                  </a:ext>
                </a:extLst>
              </p:cNvPr>
              <p:cNvSpPr txBox="1">
                <a:spLocks noRot="1" noChangeAspect="1" noMove="1" noResize="1" noEditPoints="1" noAdjustHandles="1" noChangeArrowheads="1" noChangeShapeType="1" noTextEdit="1"/>
              </p:cNvSpPr>
              <p:nvPr/>
            </p:nvSpPr>
            <p:spPr>
              <a:xfrm>
                <a:off x="933141" y="3000994"/>
                <a:ext cx="10515600" cy="3021661"/>
              </a:xfrm>
              <a:prstGeom prst="rect">
                <a:avLst/>
              </a:prstGeom>
              <a:blipFill>
                <a:blip r:embed="rId2"/>
                <a:stretch>
                  <a:fillRect l="-870" t="-1613" r="-638" b="-3629"/>
                </a:stretch>
              </a:blipFill>
            </p:spPr>
            <p:txBody>
              <a:bodyPr/>
              <a:lstStyle/>
              <a:p>
                <a:r>
                  <a:rPr lang="en-IN">
                    <a:noFill/>
                  </a:rPr>
                  <a:t> </a:t>
                </a:r>
              </a:p>
            </p:txBody>
          </p:sp>
        </mc:Fallback>
      </mc:AlternateContent>
    </p:spTree>
    <p:extLst>
      <p:ext uri="{BB962C8B-B14F-4D97-AF65-F5344CB8AC3E}">
        <p14:creationId xmlns:p14="http://schemas.microsoft.com/office/powerpoint/2010/main" val="697489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BC4C18D-0A70-E439-C4BC-2396BA83D48E}"/>
              </a:ext>
            </a:extLst>
          </p:cNvPr>
          <p:cNvSpPr>
            <a:spLocks noGrp="1" noChangeArrowheads="1"/>
          </p:cNvSpPr>
          <p:nvPr>
            <p:ph type="title"/>
          </p:nvPr>
        </p:nvSpPr>
        <p:spPr/>
        <p:txBody>
          <a:bodyPr/>
          <a:lstStyle/>
          <a:p>
            <a:pPr eaLnBrk="1" hangingPunct="1"/>
            <a:r>
              <a:rPr lang="en-GB" altLang="en-US"/>
              <a:t>Scaling matrix</a:t>
            </a:r>
          </a:p>
        </p:txBody>
      </p:sp>
      <p:sp>
        <p:nvSpPr>
          <p:cNvPr id="26627" name="Slide Number Placeholder 4">
            <a:extLst>
              <a:ext uri="{FF2B5EF4-FFF2-40B4-BE49-F238E27FC236}">
                <a16:creationId xmlns:a16="http://schemas.microsoft.com/office/drawing/2014/main" id="{E26417DF-1EEB-CAD9-CB85-414EF86A7019}"/>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4C427F-B285-4916-86FC-F075817690BB}" type="slidenum">
              <a:rPr lang="en-US" altLang="en-US" sz="2000">
                <a:latin typeface="Arial" panose="020B0604020202020204" pitchFamily="34" charset="0"/>
              </a:rPr>
              <a:pPr fontAlgn="base">
                <a:spcBef>
                  <a:spcPct val="0"/>
                </a:spcBef>
                <a:spcAft>
                  <a:spcPct val="0"/>
                </a:spcAft>
              </a:pPr>
              <a:t>17</a:t>
            </a:fld>
            <a:endParaRPr lang="en-US" altLang="en-US" sz="2000">
              <a:latin typeface="Arial" panose="020B0604020202020204" pitchFamily="34" charset="0"/>
            </a:endParaRPr>
          </a:p>
        </p:txBody>
      </p:sp>
      <p:graphicFrame>
        <p:nvGraphicFramePr>
          <p:cNvPr id="26628" name="Object 3">
            <a:extLst>
              <a:ext uri="{FF2B5EF4-FFF2-40B4-BE49-F238E27FC236}">
                <a16:creationId xmlns:a16="http://schemas.microsoft.com/office/drawing/2014/main" id="{ED28FB9B-6387-7E14-9571-79F6D67FD05D}"/>
              </a:ext>
            </a:extLst>
          </p:cNvPr>
          <p:cNvGraphicFramePr>
            <a:graphicFrameLocks noChangeAspect="1"/>
          </p:cNvGraphicFramePr>
          <p:nvPr>
            <p:extLst>
              <p:ext uri="{D42A27DB-BD31-4B8C-83A1-F6EECF244321}">
                <p14:modId xmlns:p14="http://schemas.microsoft.com/office/powerpoint/2010/main" val="2905229151"/>
              </p:ext>
            </p:extLst>
          </p:nvPr>
        </p:nvGraphicFramePr>
        <p:xfrm>
          <a:off x="921774" y="1844675"/>
          <a:ext cx="3886200" cy="3168650"/>
        </p:xfrm>
        <a:graphic>
          <a:graphicData uri="http://schemas.openxmlformats.org/presentationml/2006/ole">
            <mc:AlternateContent xmlns:mc="http://schemas.openxmlformats.org/markup-compatibility/2006">
              <mc:Choice xmlns:v="urn:schemas-microsoft-com:vml" Requires="v">
                <p:oleObj name="Equation" r:id="rId2" imgW="1364084" imgH="1097439" progId="Equation.3">
                  <p:embed/>
                </p:oleObj>
              </mc:Choice>
              <mc:Fallback>
                <p:oleObj name="Equation" r:id="rId2" imgW="1364084" imgH="1097439" progId="Equation.3">
                  <p:embed/>
                  <p:pic>
                    <p:nvPicPr>
                      <p:cNvPr id="26628" name="Object 3">
                        <a:extLst>
                          <a:ext uri="{FF2B5EF4-FFF2-40B4-BE49-F238E27FC236}">
                            <a16:creationId xmlns:a16="http://schemas.microsoft.com/office/drawing/2014/main" id="{ED28FB9B-6387-7E14-9571-79F6D67FD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774" y="1844675"/>
                        <a:ext cx="3886200" cy="316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27F0BE9F-0315-D3FD-39D4-8B14C8A3D2D9}"/>
              </a:ext>
            </a:extLst>
          </p:cNvPr>
          <p:cNvPicPr>
            <a:picLocks noChangeAspect="1"/>
          </p:cNvPicPr>
          <p:nvPr/>
        </p:nvPicPr>
        <p:blipFill>
          <a:blip r:embed="rId4"/>
          <a:stretch>
            <a:fillRect/>
          </a:stretch>
        </p:blipFill>
        <p:spPr>
          <a:xfrm>
            <a:off x="6257596" y="1233181"/>
            <a:ext cx="4706007" cy="439163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E9925-28C1-6730-AB78-8FEE207A0820}"/>
              </a:ext>
            </a:extLst>
          </p:cNvPr>
          <p:cNvSpPr>
            <a:spLocks noGrp="1"/>
          </p:cNvSpPr>
          <p:nvPr>
            <p:ph type="title"/>
          </p:nvPr>
        </p:nvSpPr>
        <p:spPr/>
        <p:txBody>
          <a:bodyPr>
            <a:noAutofit/>
          </a:bodyPr>
          <a:lstStyle/>
          <a:p>
            <a:r>
              <a:rPr lang="en-IN" sz="2400" dirty="0"/>
              <a:t>Q1:-</a:t>
            </a:r>
            <a:r>
              <a:rPr lang="en-US" sz="2400" b="0" i="0" dirty="0">
                <a:effectLst/>
                <a:latin typeface="Arimo"/>
              </a:rPr>
              <a:t>Given a square object with coordinate points A(0, 3), B(3, 3), C(3, 0), D(0, 0). Apply the scaling parameter 2 towards X axis and 3 towards Y axis and obtain the new coordinates of the object.</a:t>
            </a:r>
            <a:endParaRPr lang="en-IN" sz="2400" dirty="0"/>
          </a:p>
        </p:txBody>
      </p:sp>
    </p:spTree>
    <p:extLst>
      <p:ext uri="{BB962C8B-B14F-4D97-AF65-F5344CB8AC3E}">
        <p14:creationId xmlns:p14="http://schemas.microsoft.com/office/powerpoint/2010/main" val="223064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A71F-A73C-591C-E261-B82581E994BC}"/>
              </a:ext>
            </a:extLst>
          </p:cNvPr>
          <p:cNvSpPr>
            <a:spLocks noGrp="1"/>
          </p:cNvSpPr>
          <p:nvPr>
            <p:ph type="title"/>
          </p:nvPr>
        </p:nvSpPr>
        <p:spPr/>
        <p:txBody>
          <a:bodyPr/>
          <a:lstStyle/>
          <a:p>
            <a:r>
              <a:rPr lang="en-IN" dirty="0"/>
              <a:t>Shearing:</a:t>
            </a:r>
          </a:p>
        </p:txBody>
      </p:sp>
      <p:pic>
        <p:nvPicPr>
          <p:cNvPr id="4" name="Picture 3">
            <a:extLst>
              <a:ext uri="{FF2B5EF4-FFF2-40B4-BE49-F238E27FC236}">
                <a16:creationId xmlns:a16="http://schemas.microsoft.com/office/drawing/2014/main" id="{77D6B0D3-BD4A-414F-CCB1-98FC3C428220}"/>
              </a:ext>
            </a:extLst>
          </p:cNvPr>
          <p:cNvPicPr>
            <a:picLocks noChangeAspect="1"/>
          </p:cNvPicPr>
          <p:nvPr/>
        </p:nvPicPr>
        <p:blipFill>
          <a:blip r:embed="rId2"/>
          <a:stretch>
            <a:fillRect/>
          </a:stretch>
        </p:blipFill>
        <p:spPr>
          <a:xfrm>
            <a:off x="6619214" y="1950323"/>
            <a:ext cx="4734586" cy="4353533"/>
          </a:xfrm>
          <a:prstGeom prst="rect">
            <a:avLst/>
          </a:prstGeom>
        </p:spPr>
      </p:pic>
      <p:graphicFrame>
        <p:nvGraphicFramePr>
          <p:cNvPr id="5" name="Object 7">
            <a:extLst>
              <a:ext uri="{FF2B5EF4-FFF2-40B4-BE49-F238E27FC236}">
                <a16:creationId xmlns:a16="http://schemas.microsoft.com/office/drawing/2014/main" id="{C3A26559-1F39-D270-133D-3EED4D54EDAA}"/>
              </a:ext>
            </a:extLst>
          </p:cNvPr>
          <p:cNvGraphicFramePr>
            <a:graphicFrameLocks noChangeAspect="1"/>
          </p:cNvGraphicFramePr>
          <p:nvPr>
            <p:extLst>
              <p:ext uri="{D42A27DB-BD31-4B8C-83A1-F6EECF244321}">
                <p14:modId xmlns:p14="http://schemas.microsoft.com/office/powerpoint/2010/main" val="939168886"/>
              </p:ext>
            </p:extLst>
          </p:nvPr>
        </p:nvGraphicFramePr>
        <p:xfrm>
          <a:off x="1312607" y="3239729"/>
          <a:ext cx="2668964" cy="1339850"/>
        </p:xfrm>
        <a:graphic>
          <a:graphicData uri="http://schemas.openxmlformats.org/presentationml/2006/ole">
            <mc:AlternateContent xmlns:mc="http://schemas.openxmlformats.org/markup-compatibility/2006">
              <mc:Choice xmlns:v="urn:schemas-microsoft-com:vml" Requires="v">
                <p:oleObj name="Equation" r:id="rId3" imgW="1422360" imgH="711000" progId="Equation.3">
                  <p:embed/>
                </p:oleObj>
              </mc:Choice>
              <mc:Fallback>
                <p:oleObj name="Equation" r:id="rId3" imgW="1422360" imgH="711000" progId="Equation.3">
                  <p:embed/>
                  <p:pic>
                    <p:nvPicPr>
                      <p:cNvPr id="10" name="Object 7">
                        <a:extLst>
                          <a:ext uri="{FF2B5EF4-FFF2-40B4-BE49-F238E27FC236}">
                            <a16:creationId xmlns:a16="http://schemas.microsoft.com/office/drawing/2014/main" id="{9F036A30-D66C-FCFD-9A3E-1BC4C9AA75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607" y="3239729"/>
                        <a:ext cx="2668964" cy="133985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262113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AFC181E-2C1F-9A92-8914-A66E28037EA4}"/>
              </a:ext>
            </a:extLst>
          </p:cNvPr>
          <p:cNvSpPr>
            <a:spLocks noGrp="1"/>
          </p:cNvSpPr>
          <p:nvPr>
            <p:ph type="title"/>
          </p:nvPr>
        </p:nvSpPr>
        <p:spPr>
          <a:xfrm>
            <a:off x="486059" y="0"/>
            <a:ext cx="10672740" cy="897893"/>
          </a:xfrm>
        </p:spPr>
        <p:txBody>
          <a:bodyPr/>
          <a:lstStyle/>
          <a:p>
            <a:pPr algn="ctr"/>
            <a:r>
              <a:rPr lang="en-US" dirty="0"/>
              <a:t>Transformation </a:t>
            </a:r>
          </a:p>
        </p:txBody>
      </p:sp>
      <p:sp>
        <p:nvSpPr>
          <p:cNvPr id="5" name="TextBox 4">
            <a:extLst>
              <a:ext uri="{FF2B5EF4-FFF2-40B4-BE49-F238E27FC236}">
                <a16:creationId xmlns:a16="http://schemas.microsoft.com/office/drawing/2014/main" id="{BC639EFC-6B2B-152D-960B-32B64D06EF89}"/>
              </a:ext>
            </a:extLst>
          </p:cNvPr>
          <p:cNvSpPr txBox="1"/>
          <p:nvPr/>
        </p:nvSpPr>
        <p:spPr>
          <a:xfrm>
            <a:off x="605979" y="1064304"/>
            <a:ext cx="10651633" cy="5586145"/>
          </a:xfrm>
          <a:prstGeom prst="rect">
            <a:avLst/>
          </a:prstGeom>
          <a:noFill/>
        </p:spPr>
        <p:txBody>
          <a:bodyPr wrap="square" rtlCol="0">
            <a:spAutoFit/>
          </a:bodyPr>
          <a:lstStyle/>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Changing position, size, shape and orientation of  an object on display is called Transformation.</a:t>
            </a:r>
          </a:p>
          <a:p>
            <a:pPr marL="285750"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basic transformation includes three different transformation, which are as follows</a:t>
            </a:r>
          </a:p>
          <a:p>
            <a:pPr marL="742950" lvl="1"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Translation</a:t>
            </a:r>
          </a:p>
          <a:p>
            <a:pPr marL="742950" lvl="1"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Rotation </a:t>
            </a:r>
          </a:p>
          <a:p>
            <a:pPr marL="742950" lvl="1"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Scaling</a:t>
            </a:r>
          </a:p>
          <a:p>
            <a:pPr marL="285750" lvl="1"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three transformation are known as basic transformation as with combination of these we can obtain any transformation.</a:t>
            </a:r>
          </a:p>
          <a:p>
            <a:pPr marL="285750" lvl="1"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Later, two more transformations are added to the list, which are as follows:</a:t>
            </a:r>
          </a:p>
          <a:p>
            <a:pPr marL="742950" lvl="2"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Reflection </a:t>
            </a:r>
          </a:p>
          <a:p>
            <a:pPr marL="742950" lvl="2" indent="-28575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Shear</a:t>
            </a:r>
          </a:p>
          <a:p>
            <a:pPr marL="342900" lvl="2" indent="-342900" algn="just">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will discuss about these transformation in details.</a:t>
            </a:r>
          </a:p>
        </p:txBody>
      </p:sp>
    </p:spTree>
    <p:extLst>
      <p:ext uri="{BB962C8B-B14F-4D97-AF65-F5344CB8AC3E}">
        <p14:creationId xmlns:p14="http://schemas.microsoft.com/office/powerpoint/2010/main" val="1217964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7460ABE-8C9D-BCCC-5F7E-27A3C61EEFDA}"/>
              </a:ext>
            </a:extLst>
          </p:cNvPr>
          <p:cNvSpPr>
            <a:spLocks noGrp="1"/>
          </p:cNvSpPr>
          <p:nvPr>
            <p:ph type="ftr" sz="quarter" idx="10"/>
          </p:nvPr>
        </p:nvSpPr>
        <p:spPr/>
        <p:txBody>
          <a:bodyPr/>
          <a:lstStyle/>
          <a:p>
            <a:r>
              <a:rPr lang="en-US" altLang="ko-KR"/>
              <a:t>cgvr.korea.ac.kr</a:t>
            </a:r>
          </a:p>
        </p:txBody>
      </p:sp>
      <p:sp>
        <p:nvSpPr>
          <p:cNvPr id="47106" name="Rectangle 2">
            <a:extLst>
              <a:ext uri="{FF2B5EF4-FFF2-40B4-BE49-F238E27FC236}">
                <a16:creationId xmlns:a16="http://schemas.microsoft.com/office/drawing/2014/main" id="{354960C1-91A2-B30D-ECA7-74B7154E1A9D}"/>
              </a:ext>
            </a:extLst>
          </p:cNvPr>
          <p:cNvSpPr>
            <a:spLocks noGrp="1" noChangeArrowheads="1"/>
          </p:cNvSpPr>
          <p:nvPr>
            <p:ph type="title"/>
          </p:nvPr>
        </p:nvSpPr>
        <p:spPr>
          <a:xfrm>
            <a:off x="858187" y="65946"/>
            <a:ext cx="10515600" cy="1325563"/>
          </a:xfrm>
        </p:spPr>
        <p:txBody>
          <a:bodyPr/>
          <a:lstStyle/>
          <a:p>
            <a:r>
              <a:rPr lang="en-US" altLang="ko-KR" b="1" dirty="0">
                <a:ea typeface="굴림체" panose="020B0503020000020004" pitchFamily="49" charset="-127"/>
              </a:rPr>
              <a:t>X Shear, Y Shear</a:t>
            </a:r>
          </a:p>
        </p:txBody>
      </p:sp>
      <p:sp>
        <p:nvSpPr>
          <p:cNvPr id="47107" name="Rectangle 3">
            <a:extLst>
              <a:ext uri="{FF2B5EF4-FFF2-40B4-BE49-F238E27FC236}">
                <a16:creationId xmlns:a16="http://schemas.microsoft.com/office/drawing/2014/main" id="{B249A26B-0869-6F91-CC93-8A5E88BAFD2F}"/>
              </a:ext>
            </a:extLst>
          </p:cNvPr>
          <p:cNvSpPr>
            <a:spLocks noGrp="1" noChangeArrowheads="1"/>
          </p:cNvSpPr>
          <p:nvPr>
            <p:ph type="body" idx="1"/>
          </p:nvPr>
        </p:nvSpPr>
        <p:spPr>
          <a:xfrm>
            <a:off x="1094282" y="1295400"/>
            <a:ext cx="5326971" cy="4876800"/>
          </a:xfrm>
        </p:spPr>
        <p:txBody>
          <a:bodyPr>
            <a:normAutofit/>
          </a:bodyPr>
          <a:lstStyle/>
          <a:p>
            <a:pPr>
              <a:lnSpc>
                <a:spcPct val="90000"/>
              </a:lnSpc>
            </a:pPr>
            <a:r>
              <a:rPr lang="en-US" altLang="ko-KR" sz="2400" dirty="0">
                <a:ea typeface="굴림체" panose="020B0503020000020004" pitchFamily="49" charset="-127"/>
              </a:rPr>
              <a:t> </a:t>
            </a:r>
            <a:r>
              <a:rPr lang="en-US" altLang="ko-KR" sz="2400" b="1" dirty="0">
                <a:ea typeface="굴림체" panose="020B0503020000020004" pitchFamily="49" charset="-127"/>
              </a:rPr>
              <a:t>Converted to a parallelogram</a:t>
            </a:r>
          </a:p>
          <a:p>
            <a:pPr>
              <a:lnSpc>
                <a:spcPct val="90000"/>
              </a:lnSpc>
              <a:buFont typeface="Wingdings" panose="05000000000000000000" pitchFamily="2" charset="2"/>
              <a:buNone/>
            </a:pPr>
            <a:endParaRPr lang="en-US" altLang="ko-KR" sz="1600" dirty="0">
              <a:ea typeface="굴림체" panose="020B0503020000020004" pitchFamily="49" charset="-127"/>
            </a:endParaRPr>
          </a:p>
          <a:p>
            <a:pPr>
              <a:lnSpc>
                <a:spcPct val="90000"/>
              </a:lnSpc>
              <a:buFont typeface="Wingdings" panose="05000000000000000000" pitchFamily="2" charset="2"/>
              <a:buNone/>
            </a:pPr>
            <a:r>
              <a:rPr lang="en-US" altLang="ko-KR" sz="1600" dirty="0">
                <a:ea typeface="굴림체" panose="020B0503020000020004" pitchFamily="49" charset="-127"/>
              </a:rPr>
              <a:t>         </a:t>
            </a:r>
            <a:endParaRPr lang="en-US" altLang="ko-KR" sz="1600" i="1" dirty="0">
              <a:ea typeface="굴림체" panose="020B0503020000020004" pitchFamily="49" charset="-127"/>
            </a:endParaRPr>
          </a:p>
        </p:txBody>
      </p:sp>
      <p:grpSp>
        <p:nvGrpSpPr>
          <p:cNvPr id="47112" name="Group 8">
            <a:extLst>
              <a:ext uri="{FF2B5EF4-FFF2-40B4-BE49-F238E27FC236}">
                <a16:creationId xmlns:a16="http://schemas.microsoft.com/office/drawing/2014/main" id="{86FE77D4-2C6B-240C-8CE5-E85FF3EF17ED}"/>
              </a:ext>
            </a:extLst>
          </p:cNvPr>
          <p:cNvGrpSpPr>
            <a:grpSpLocks/>
          </p:cNvGrpSpPr>
          <p:nvPr/>
        </p:nvGrpSpPr>
        <p:grpSpPr bwMode="auto">
          <a:xfrm>
            <a:off x="7086600" y="1750485"/>
            <a:ext cx="1371600" cy="1424517"/>
            <a:chOff x="883" y="2350"/>
            <a:chExt cx="1181" cy="1346"/>
          </a:xfrm>
        </p:grpSpPr>
        <p:sp>
          <p:nvSpPr>
            <p:cNvPr id="47113" name="Line 9">
              <a:extLst>
                <a:ext uri="{FF2B5EF4-FFF2-40B4-BE49-F238E27FC236}">
                  <a16:creationId xmlns:a16="http://schemas.microsoft.com/office/drawing/2014/main" id="{01D56539-E611-9C06-79D3-C18A66421930}"/>
                </a:ext>
              </a:extLst>
            </p:cNvPr>
            <p:cNvSpPr>
              <a:spLocks noChangeShapeType="1"/>
            </p:cNvSpPr>
            <p:nvPr/>
          </p:nvSpPr>
          <p:spPr bwMode="auto">
            <a:xfrm>
              <a:off x="931" y="3072"/>
              <a:ext cx="10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14" name="Line 10">
              <a:extLst>
                <a:ext uri="{FF2B5EF4-FFF2-40B4-BE49-F238E27FC236}">
                  <a16:creationId xmlns:a16="http://schemas.microsoft.com/office/drawing/2014/main" id="{4565E54D-A307-C466-8B9C-7E07607B4DFB}"/>
                </a:ext>
              </a:extLst>
            </p:cNvPr>
            <p:cNvSpPr>
              <a:spLocks noChangeShapeType="1"/>
            </p:cNvSpPr>
            <p:nvPr/>
          </p:nvSpPr>
          <p:spPr bwMode="auto">
            <a:xfrm flipH="1" flipV="1">
              <a:off x="1075" y="249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15" name="Text Box 11">
              <a:extLst>
                <a:ext uri="{FF2B5EF4-FFF2-40B4-BE49-F238E27FC236}">
                  <a16:creationId xmlns:a16="http://schemas.microsoft.com/office/drawing/2014/main" id="{3316B497-F0BF-8970-40A0-B0A96BF8ACB9}"/>
                </a:ext>
              </a:extLst>
            </p:cNvPr>
            <p:cNvSpPr txBox="1">
              <a:spLocks noChangeArrowheads="1"/>
            </p:cNvSpPr>
            <p:nvPr/>
          </p:nvSpPr>
          <p:spPr bwMode="auto">
            <a:xfrm>
              <a:off x="1795" y="2974"/>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7116" name="Text Box 12">
              <a:extLst>
                <a:ext uri="{FF2B5EF4-FFF2-40B4-BE49-F238E27FC236}">
                  <a16:creationId xmlns:a16="http://schemas.microsoft.com/office/drawing/2014/main" id="{84E09E8A-9CB4-23EB-2E1F-B3F9E58A994F}"/>
                </a:ext>
              </a:extLst>
            </p:cNvPr>
            <p:cNvSpPr txBox="1">
              <a:spLocks noChangeArrowheads="1"/>
            </p:cNvSpPr>
            <p:nvPr/>
          </p:nvSpPr>
          <p:spPr bwMode="auto">
            <a:xfrm>
              <a:off x="883" y="2350"/>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grpSp>
      <p:sp>
        <p:nvSpPr>
          <p:cNvPr id="47117" name="Rectangle 13">
            <a:extLst>
              <a:ext uri="{FF2B5EF4-FFF2-40B4-BE49-F238E27FC236}">
                <a16:creationId xmlns:a16="http://schemas.microsoft.com/office/drawing/2014/main" id="{86B05F80-6D93-8ED0-AC89-74AAE4BD1434}"/>
              </a:ext>
            </a:extLst>
          </p:cNvPr>
          <p:cNvSpPr>
            <a:spLocks noChangeArrowheads="1"/>
          </p:cNvSpPr>
          <p:nvPr/>
        </p:nvSpPr>
        <p:spPr bwMode="auto">
          <a:xfrm>
            <a:off x="7315200" y="2209800"/>
            <a:ext cx="381000" cy="304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118" name="Group 14">
            <a:extLst>
              <a:ext uri="{FF2B5EF4-FFF2-40B4-BE49-F238E27FC236}">
                <a16:creationId xmlns:a16="http://schemas.microsoft.com/office/drawing/2014/main" id="{381B7F1F-1DD7-98A3-D187-5D9ED0387293}"/>
              </a:ext>
            </a:extLst>
          </p:cNvPr>
          <p:cNvGrpSpPr>
            <a:grpSpLocks/>
          </p:cNvGrpSpPr>
          <p:nvPr/>
        </p:nvGrpSpPr>
        <p:grpSpPr bwMode="auto">
          <a:xfrm>
            <a:off x="8610600" y="1750485"/>
            <a:ext cx="1371600" cy="1424517"/>
            <a:chOff x="883" y="2350"/>
            <a:chExt cx="1181" cy="1346"/>
          </a:xfrm>
        </p:grpSpPr>
        <p:sp>
          <p:nvSpPr>
            <p:cNvPr id="47119" name="Line 15">
              <a:extLst>
                <a:ext uri="{FF2B5EF4-FFF2-40B4-BE49-F238E27FC236}">
                  <a16:creationId xmlns:a16="http://schemas.microsoft.com/office/drawing/2014/main" id="{36C644B5-6301-842B-6C50-E6DED2BDAB8C}"/>
                </a:ext>
              </a:extLst>
            </p:cNvPr>
            <p:cNvSpPr>
              <a:spLocks noChangeShapeType="1"/>
            </p:cNvSpPr>
            <p:nvPr/>
          </p:nvSpPr>
          <p:spPr bwMode="auto">
            <a:xfrm>
              <a:off x="931" y="3072"/>
              <a:ext cx="10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20" name="Line 16">
              <a:extLst>
                <a:ext uri="{FF2B5EF4-FFF2-40B4-BE49-F238E27FC236}">
                  <a16:creationId xmlns:a16="http://schemas.microsoft.com/office/drawing/2014/main" id="{162E5862-5C2E-4E6E-C8A4-E3410AA2B66D}"/>
                </a:ext>
              </a:extLst>
            </p:cNvPr>
            <p:cNvSpPr>
              <a:spLocks noChangeShapeType="1"/>
            </p:cNvSpPr>
            <p:nvPr/>
          </p:nvSpPr>
          <p:spPr bwMode="auto">
            <a:xfrm flipH="1" flipV="1">
              <a:off x="1075" y="249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21" name="Text Box 17">
              <a:extLst>
                <a:ext uri="{FF2B5EF4-FFF2-40B4-BE49-F238E27FC236}">
                  <a16:creationId xmlns:a16="http://schemas.microsoft.com/office/drawing/2014/main" id="{D17E6FEC-C0AF-83A3-C88F-522C0BBAE0A2}"/>
                </a:ext>
              </a:extLst>
            </p:cNvPr>
            <p:cNvSpPr txBox="1">
              <a:spLocks noChangeArrowheads="1"/>
            </p:cNvSpPr>
            <p:nvPr/>
          </p:nvSpPr>
          <p:spPr bwMode="auto">
            <a:xfrm>
              <a:off x="1795" y="2974"/>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7122" name="Text Box 18">
              <a:extLst>
                <a:ext uri="{FF2B5EF4-FFF2-40B4-BE49-F238E27FC236}">
                  <a16:creationId xmlns:a16="http://schemas.microsoft.com/office/drawing/2014/main" id="{79703AED-5E11-748D-FE39-583DC1311AD8}"/>
                </a:ext>
              </a:extLst>
            </p:cNvPr>
            <p:cNvSpPr txBox="1">
              <a:spLocks noChangeArrowheads="1"/>
            </p:cNvSpPr>
            <p:nvPr/>
          </p:nvSpPr>
          <p:spPr bwMode="auto">
            <a:xfrm>
              <a:off x="883" y="2350"/>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grpSp>
      <p:sp>
        <p:nvSpPr>
          <p:cNvPr id="47123" name="Freeform 19">
            <a:extLst>
              <a:ext uri="{FF2B5EF4-FFF2-40B4-BE49-F238E27FC236}">
                <a16:creationId xmlns:a16="http://schemas.microsoft.com/office/drawing/2014/main" id="{244A7FD3-07A7-F98E-5DC1-E91B54F48E96}"/>
              </a:ext>
            </a:extLst>
          </p:cNvPr>
          <p:cNvSpPr>
            <a:spLocks/>
          </p:cNvSpPr>
          <p:nvPr/>
        </p:nvSpPr>
        <p:spPr bwMode="auto">
          <a:xfrm>
            <a:off x="8839200" y="2209800"/>
            <a:ext cx="990600" cy="304800"/>
          </a:xfrm>
          <a:custGeom>
            <a:avLst/>
            <a:gdLst>
              <a:gd name="T0" fmla="*/ 0 w 720"/>
              <a:gd name="T1" fmla="*/ 192 h 192"/>
              <a:gd name="T2" fmla="*/ 528 w 720"/>
              <a:gd name="T3" fmla="*/ 0 h 192"/>
              <a:gd name="T4" fmla="*/ 720 w 720"/>
              <a:gd name="T5" fmla="*/ 0 h 192"/>
              <a:gd name="T6" fmla="*/ 240 w 720"/>
              <a:gd name="T7" fmla="*/ 192 h 192"/>
              <a:gd name="T8" fmla="*/ 0 w 720"/>
              <a:gd name="T9" fmla="*/ 192 h 192"/>
            </a:gdLst>
            <a:ahLst/>
            <a:cxnLst>
              <a:cxn ang="0">
                <a:pos x="T0" y="T1"/>
              </a:cxn>
              <a:cxn ang="0">
                <a:pos x="T2" y="T3"/>
              </a:cxn>
              <a:cxn ang="0">
                <a:pos x="T4" y="T5"/>
              </a:cxn>
              <a:cxn ang="0">
                <a:pos x="T6" y="T7"/>
              </a:cxn>
              <a:cxn ang="0">
                <a:pos x="T8" y="T9"/>
              </a:cxn>
            </a:cxnLst>
            <a:rect l="0" t="0" r="r" b="b"/>
            <a:pathLst>
              <a:path w="720" h="192">
                <a:moveTo>
                  <a:pt x="0" y="192"/>
                </a:moveTo>
                <a:lnTo>
                  <a:pt x="528" y="0"/>
                </a:lnTo>
                <a:lnTo>
                  <a:pt x="720" y="0"/>
                </a:lnTo>
                <a:lnTo>
                  <a:pt x="240" y="192"/>
                </a:lnTo>
                <a:lnTo>
                  <a:pt x="0" y="192"/>
                </a:ln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grpSp>
        <p:nvGrpSpPr>
          <p:cNvPr id="47124" name="Group 20">
            <a:extLst>
              <a:ext uri="{FF2B5EF4-FFF2-40B4-BE49-F238E27FC236}">
                <a16:creationId xmlns:a16="http://schemas.microsoft.com/office/drawing/2014/main" id="{7B83B7C9-A566-0FB5-C007-3CDCA430DEF9}"/>
              </a:ext>
            </a:extLst>
          </p:cNvPr>
          <p:cNvGrpSpPr>
            <a:grpSpLocks/>
          </p:cNvGrpSpPr>
          <p:nvPr/>
        </p:nvGrpSpPr>
        <p:grpSpPr bwMode="auto">
          <a:xfrm>
            <a:off x="7162800" y="4265085"/>
            <a:ext cx="1371600" cy="1424517"/>
            <a:chOff x="883" y="2350"/>
            <a:chExt cx="1181" cy="1346"/>
          </a:xfrm>
        </p:grpSpPr>
        <p:sp>
          <p:nvSpPr>
            <p:cNvPr id="47125" name="Line 21">
              <a:extLst>
                <a:ext uri="{FF2B5EF4-FFF2-40B4-BE49-F238E27FC236}">
                  <a16:creationId xmlns:a16="http://schemas.microsoft.com/office/drawing/2014/main" id="{9F32E949-EF65-F285-BC80-483C2FEBCFAD}"/>
                </a:ext>
              </a:extLst>
            </p:cNvPr>
            <p:cNvSpPr>
              <a:spLocks noChangeShapeType="1"/>
            </p:cNvSpPr>
            <p:nvPr/>
          </p:nvSpPr>
          <p:spPr bwMode="auto">
            <a:xfrm>
              <a:off x="931" y="3072"/>
              <a:ext cx="10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26" name="Line 22">
              <a:extLst>
                <a:ext uri="{FF2B5EF4-FFF2-40B4-BE49-F238E27FC236}">
                  <a16:creationId xmlns:a16="http://schemas.microsoft.com/office/drawing/2014/main" id="{7C1805EA-67FE-C3D4-1690-7ECC73E3485A}"/>
                </a:ext>
              </a:extLst>
            </p:cNvPr>
            <p:cNvSpPr>
              <a:spLocks noChangeShapeType="1"/>
            </p:cNvSpPr>
            <p:nvPr/>
          </p:nvSpPr>
          <p:spPr bwMode="auto">
            <a:xfrm flipH="1" flipV="1">
              <a:off x="1075" y="249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27" name="Text Box 23">
              <a:extLst>
                <a:ext uri="{FF2B5EF4-FFF2-40B4-BE49-F238E27FC236}">
                  <a16:creationId xmlns:a16="http://schemas.microsoft.com/office/drawing/2014/main" id="{F4C50AC6-5A81-9B8B-1815-5410F52390F3}"/>
                </a:ext>
              </a:extLst>
            </p:cNvPr>
            <p:cNvSpPr txBox="1">
              <a:spLocks noChangeArrowheads="1"/>
            </p:cNvSpPr>
            <p:nvPr/>
          </p:nvSpPr>
          <p:spPr bwMode="auto">
            <a:xfrm>
              <a:off x="1795" y="2974"/>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7128" name="Text Box 24">
              <a:extLst>
                <a:ext uri="{FF2B5EF4-FFF2-40B4-BE49-F238E27FC236}">
                  <a16:creationId xmlns:a16="http://schemas.microsoft.com/office/drawing/2014/main" id="{60F60FD2-99D2-2D1A-99DF-805A7CD492F6}"/>
                </a:ext>
              </a:extLst>
            </p:cNvPr>
            <p:cNvSpPr txBox="1">
              <a:spLocks noChangeArrowheads="1"/>
            </p:cNvSpPr>
            <p:nvPr/>
          </p:nvSpPr>
          <p:spPr bwMode="auto">
            <a:xfrm>
              <a:off x="883" y="2350"/>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grpSp>
      <p:sp>
        <p:nvSpPr>
          <p:cNvPr id="47129" name="Rectangle 25">
            <a:extLst>
              <a:ext uri="{FF2B5EF4-FFF2-40B4-BE49-F238E27FC236}">
                <a16:creationId xmlns:a16="http://schemas.microsoft.com/office/drawing/2014/main" id="{5B0C855D-C2CF-985B-E631-FE2AACE642CB}"/>
              </a:ext>
            </a:extLst>
          </p:cNvPr>
          <p:cNvSpPr>
            <a:spLocks noChangeArrowheads="1"/>
          </p:cNvSpPr>
          <p:nvPr/>
        </p:nvSpPr>
        <p:spPr bwMode="auto">
          <a:xfrm>
            <a:off x="7391400" y="4724400"/>
            <a:ext cx="381000" cy="304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47130" name="Group 26">
            <a:extLst>
              <a:ext uri="{FF2B5EF4-FFF2-40B4-BE49-F238E27FC236}">
                <a16:creationId xmlns:a16="http://schemas.microsoft.com/office/drawing/2014/main" id="{29B4855A-DEFE-9283-BF99-C8ECCC4CC0BD}"/>
              </a:ext>
            </a:extLst>
          </p:cNvPr>
          <p:cNvGrpSpPr>
            <a:grpSpLocks/>
          </p:cNvGrpSpPr>
          <p:nvPr/>
        </p:nvGrpSpPr>
        <p:grpSpPr bwMode="auto">
          <a:xfrm>
            <a:off x="8610600" y="4265085"/>
            <a:ext cx="1371600" cy="1424517"/>
            <a:chOff x="883" y="2350"/>
            <a:chExt cx="1181" cy="1346"/>
          </a:xfrm>
        </p:grpSpPr>
        <p:sp>
          <p:nvSpPr>
            <p:cNvPr id="47131" name="Line 27">
              <a:extLst>
                <a:ext uri="{FF2B5EF4-FFF2-40B4-BE49-F238E27FC236}">
                  <a16:creationId xmlns:a16="http://schemas.microsoft.com/office/drawing/2014/main" id="{CE181D58-772F-B190-2B70-B6DFECAB7BB4}"/>
                </a:ext>
              </a:extLst>
            </p:cNvPr>
            <p:cNvSpPr>
              <a:spLocks noChangeShapeType="1"/>
            </p:cNvSpPr>
            <p:nvPr/>
          </p:nvSpPr>
          <p:spPr bwMode="auto">
            <a:xfrm>
              <a:off x="931" y="3072"/>
              <a:ext cx="10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32" name="Line 28">
              <a:extLst>
                <a:ext uri="{FF2B5EF4-FFF2-40B4-BE49-F238E27FC236}">
                  <a16:creationId xmlns:a16="http://schemas.microsoft.com/office/drawing/2014/main" id="{097DEF51-6A0D-DD41-6977-2ACB3C939230}"/>
                </a:ext>
              </a:extLst>
            </p:cNvPr>
            <p:cNvSpPr>
              <a:spLocks noChangeShapeType="1"/>
            </p:cNvSpPr>
            <p:nvPr/>
          </p:nvSpPr>
          <p:spPr bwMode="auto">
            <a:xfrm flipH="1" flipV="1">
              <a:off x="1075" y="249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7133" name="Text Box 29">
              <a:extLst>
                <a:ext uri="{FF2B5EF4-FFF2-40B4-BE49-F238E27FC236}">
                  <a16:creationId xmlns:a16="http://schemas.microsoft.com/office/drawing/2014/main" id="{513F5C72-BEBE-AC02-05F2-0B1302CB910E}"/>
                </a:ext>
              </a:extLst>
            </p:cNvPr>
            <p:cNvSpPr txBox="1">
              <a:spLocks noChangeArrowheads="1"/>
            </p:cNvSpPr>
            <p:nvPr/>
          </p:nvSpPr>
          <p:spPr bwMode="auto">
            <a:xfrm>
              <a:off x="1795" y="2974"/>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7134" name="Text Box 30">
              <a:extLst>
                <a:ext uri="{FF2B5EF4-FFF2-40B4-BE49-F238E27FC236}">
                  <a16:creationId xmlns:a16="http://schemas.microsoft.com/office/drawing/2014/main" id="{F4C46C36-3D9A-48BA-9F21-5636EF22725A}"/>
                </a:ext>
              </a:extLst>
            </p:cNvPr>
            <p:cNvSpPr txBox="1">
              <a:spLocks noChangeArrowheads="1"/>
            </p:cNvSpPr>
            <p:nvPr/>
          </p:nvSpPr>
          <p:spPr bwMode="auto">
            <a:xfrm>
              <a:off x="883" y="2350"/>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grpSp>
      <p:sp>
        <p:nvSpPr>
          <p:cNvPr id="47135" name="Freeform 31">
            <a:extLst>
              <a:ext uri="{FF2B5EF4-FFF2-40B4-BE49-F238E27FC236}">
                <a16:creationId xmlns:a16="http://schemas.microsoft.com/office/drawing/2014/main" id="{DA0BF3DE-FDFB-E74C-4C5C-078936426A59}"/>
              </a:ext>
            </a:extLst>
          </p:cNvPr>
          <p:cNvSpPr>
            <a:spLocks/>
          </p:cNvSpPr>
          <p:nvPr/>
        </p:nvSpPr>
        <p:spPr bwMode="auto">
          <a:xfrm>
            <a:off x="8915400" y="4724400"/>
            <a:ext cx="609600" cy="304800"/>
          </a:xfrm>
          <a:custGeom>
            <a:avLst/>
            <a:gdLst>
              <a:gd name="T0" fmla="*/ 0 w 384"/>
              <a:gd name="T1" fmla="*/ 192 h 192"/>
              <a:gd name="T2" fmla="*/ 192 w 384"/>
              <a:gd name="T3" fmla="*/ 0 h 192"/>
              <a:gd name="T4" fmla="*/ 384 w 384"/>
              <a:gd name="T5" fmla="*/ 0 h 192"/>
              <a:gd name="T6" fmla="*/ 192 w 384"/>
              <a:gd name="T7" fmla="*/ 192 h 192"/>
              <a:gd name="T8" fmla="*/ 0 w 384"/>
              <a:gd name="T9" fmla="*/ 192 h 192"/>
            </a:gdLst>
            <a:ahLst/>
            <a:cxnLst>
              <a:cxn ang="0">
                <a:pos x="T0" y="T1"/>
              </a:cxn>
              <a:cxn ang="0">
                <a:pos x="T2" y="T3"/>
              </a:cxn>
              <a:cxn ang="0">
                <a:pos x="T4" y="T5"/>
              </a:cxn>
              <a:cxn ang="0">
                <a:pos x="T6" y="T7"/>
              </a:cxn>
              <a:cxn ang="0">
                <a:pos x="T8" y="T9"/>
              </a:cxn>
            </a:cxnLst>
            <a:rect l="0" t="0" r="r" b="b"/>
            <a:pathLst>
              <a:path w="384" h="192">
                <a:moveTo>
                  <a:pt x="0" y="192"/>
                </a:moveTo>
                <a:lnTo>
                  <a:pt x="192" y="0"/>
                </a:lnTo>
                <a:lnTo>
                  <a:pt x="384" y="0"/>
                </a:lnTo>
                <a:lnTo>
                  <a:pt x="192" y="192"/>
                </a:lnTo>
                <a:lnTo>
                  <a:pt x="0" y="192"/>
                </a:ln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47136" name="Text Box 32">
            <a:extLst>
              <a:ext uri="{FF2B5EF4-FFF2-40B4-BE49-F238E27FC236}">
                <a16:creationId xmlns:a16="http://schemas.microsoft.com/office/drawing/2014/main" id="{9F506038-85BB-E198-DB9D-42E46A48269D}"/>
              </a:ext>
            </a:extLst>
          </p:cNvPr>
          <p:cNvSpPr txBox="1">
            <a:spLocks noChangeArrowheads="1"/>
          </p:cNvSpPr>
          <p:nvPr/>
        </p:nvSpPr>
        <p:spPr bwMode="auto">
          <a:xfrm>
            <a:off x="6629400" y="2438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(0,0)</a:t>
            </a:r>
          </a:p>
        </p:txBody>
      </p:sp>
      <p:sp>
        <p:nvSpPr>
          <p:cNvPr id="47137" name="Text Box 33">
            <a:extLst>
              <a:ext uri="{FF2B5EF4-FFF2-40B4-BE49-F238E27FC236}">
                <a16:creationId xmlns:a16="http://schemas.microsoft.com/office/drawing/2014/main" id="{3E645462-0656-454D-80B0-49061A569AF4}"/>
              </a:ext>
            </a:extLst>
          </p:cNvPr>
          <p:cNvSpPr txBox="1">
            <a:spLocks noChangeArrowheads="1"/>
          </p:cNvSpPr>
          <p:nvPr/>
        </p:nvSpPr>
        <p:spPr bwMode="auto">
          <a:xfrm>
            <a:off x="7391400" y="24384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(1,0)</a:t>
            </a:r>
          </a:p>
        </p:txBody>
      </p:sp>
      <p:sp>
        <p:nvSpPr>
          <p:cNvPr id="47138" name="Text Box 34">
            <a:extLst>
              <a:ext uri="{FF2B5EF4-FFF2-40B4-BE49-F238E27FC236}">
                <a16:creationId xmlns:a16="http://schemas.microsoft.com/office/drawing/2014/main" id="{02820D70-E156-3CC5-5B33-BA2C096EFB2E}"/>
              </a:ext>
            </a:extLst>
          </p:cNvPr>
          <p:cNvSpPr txBox="1">
            <a:spLocks noChangeArrowheads="1"/>
          </p:cNvSpPr>
          <p:nvPr/>
        </p:nvSpPr>
        <p:spPr bwMode="auto">
          <a:xfrm>
            <a:off x="7391400" y="1828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(1,1)</a:t>
            </a:r>
          </a:p>
        </p:txBody>
      </p:sp>
      <p:sp>
        <p:nvSpPr>
          <p:cNvPr id="47139" name="Text Box 35">
            <a:extLst>
              <a:ext uri="{FF2B5EF4-FFF2-40B4-BE49-F238E27FC236}">
                <a16:creationId xmlns:a16="http://schemas.microsoft.com/office/drawing/2014/main" id="{65981B1F-B72B-AD2E-3B66-E60743C84BDF}"/>
              </a:ext>
            </a:extLst>
          </p:cNvPr>
          <p:cNvSpPr txBox="1">
            <a:spLocks noChangeArrowheads="1"/>
          </p:cNvSpPr>
          <p:nvPr/>
        </p:nvSpPr>
        <p:spPr bwMode="auto">
          <a:xfrm>
            <a:off x="6629400" y="19050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(0,1)</a:t>
            </a:r>
          </a:p>
        </p:txBody>
      </p:sp>
      <p:sp>
        <p:nvSpPr>
          <p:cNvPr id="47140" name="Text Box 36">
            <a:extLst>
              <a:ext uri="{FF2B5EF4-FFF2-40B4-BE49-F238E27FC236}">
                <a16:creationId xmlns:a16="http://schemas.microsoft.com/office/drawing/2014/main" id="{A99F3BA1-E2DB-3706-F5D8-BCA917D694D5}"/>
              </a:ext>
            </a:extLst>
          </p:cNvPr>
          <p:cNvSpPr txBox="1">
            <a:spLocks noChangeArrowheads="1"/>
          </p:cNvSpPr>
          <p:nvPr/>
        </p:nvSpPr>
        <p:spPr bwMode="auto">
          <a:xfrm>
            <a:off x="6705600" y="5029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0,0</a:t>
            </a:r>
            <a:r>
              <a:rPr kumimoji="1" lang="en-US" altLang="ko-KR" sz="1600" b="1"/>
              <a:t>)</a:t>
            </a:r>
          </a:p>
        </p:txBody>
      </p:sp>
      <p:sp>
        <p:nvSpPr>
          <p:cNvPr id="47141" name="Text Box 37">
            <a:extLst>
              <a:ext uri="{FF2B5EF4-FFF2-40B4-BE49-F238E27FC236}">
                <a16:creationId xmlns:a16="http://schemas.microsoft.com/office/drawing/2014/main" id="{CA380AA3-0ED5-5AD6-3E6B-1E9CCB4A1C4B}"/>
              </a:ext>
            </a:extLst>
          </p:cNvPr>
          <p:cNvSpPr txBox="1">
            <a:spLocks noChangeArrowheads="1"/>
          </p:cNvSpPr>
          <p:nvPr/>
        </p:nvSpPr>
        <p:spPr bwMode="auto">
          <a:xfrm>
            <a:off x="7467600" y="50292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1,0</a:t>
            </a:r>
            <a:r>
              <a:rPr kumimoji="1" lang="en-US" altLang="ko-KR" sz="1600" b="1"/>
              <a:t>)</a:t>
            </a:r>
          </a:p>
        </p:txBody>
      </p:sp>
      <p:sp>
        <p:nvSpPr>
          <p:cNvPr id="47142" name="Text Box 38">
            <a:extLst>
              <a:ext uri="{FF2B5EF4-FFF2-40B4-BE49-F238E27FC236}">
                <a16:creationId xmlns:a16="http://schemas.microsoft.com/office/drawing/2014/main" id="{45AF6C88-50F1-14B0-2D34-43ABD93559F7}"/>
              </a:ext>
            </a:extLst>
          </p:cNvPr>
          <p:cNvSpPr txBox="1">
            <a:spLocks noChangeArrowheads="1"/>
          </p:cNvSpPr>
          <p:nvPr/>
        </p:nvSpPr>
        <p:spPr bwMode="auto">
          <a:xfrm>
            <a:off x="7467600" y="4419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1,1</a:t>
            </a:r>
            <a:r>
              <a:rPr kumimoji="1" lang="en-US" altLang="ko-KR" sz="1600" b="1"/>
              <a:t>)</a:t>
            </a:r>
          </a:p>
        </p:txBody>
      </p:sp>
      <p:sp>
        <p:nvSpPr>
          <p:cNvPr id="47143" name="Text Box 39">
            <a:extLst>
              <a:ext uri="{FF2B5EF4-FFF2-40B4-BE49-F238E27FC236}">
                <a16:creationId xmlns:a16="http://schemas.microsoft.com/office/drawing/2014/main" id="{A4C61D6A-8AED-8B1E-3FA7-B7ADCFA6F0A8}"/>
              </a:ext>
            </a:extLst>
          </p:cNvPr>
          <p:cNvSpPr txBox="1">
            <a:spLocks noChangeArrowheads="1"/>
          </p:cNvSpPr>
          <p:nvPr/>
        </p:nvSpPr>
        <p:spPr bwMode="auto">
          <a:xfrm>
            <a:off x="6705600" y="4495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(0,1)</a:t>
            </a:r>
          </a:p>
        </p:txBody>
      </p:sp>
      <p:sp>
        <p:nvSpPr>
          <p:cNvPr id="47144" name="AutoShape 40">
            <a:extLst>
              <a:ext uri="{FF2B5EF4-FFF2-40B4-BE49-F238E27FC236}">
                <a16:creationId xmlns:a16="http://schemas.microsoft.com/office/drawing/2014/main" id="{A624DD9E-E9ED-C7A5-A239-A882DB84D5C3}"/>
              </a:ext>
            </a:extLst>
          </p:cNvPr>
          <p:cNvSpPr>
            <a:spLocks noChangeArrowheads="1"/>
          </p:cNvSpPr>
          <p:nvPr/>
        </p:nvSpPr>
        <p:spPr bwMode="auto">
          <a:xfrm>
            <a:off x="8763000" y="5181600"/>
            <a:ext cx="76200" cy="76200"/>
          </a:xfrm>
          <a:prstGeom prst="octagon">
            <a:avLst>
              <a:gd name="adj" fmla="val 2928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7145" name="Text Box 41">
            <a:extLst>
              <a:ext uri="{FF2B5EF4-FFF2-40B4-BE49-F238E27FC236}">
                <a16:creationId xmlns:a16="http://schemas.microsoft.com/office/drawing/2014/main" id="{644B2B92-692D-6637-62D7-776E08D45BA4}"/>
              </a:ext>
            </a:extLst>
          </p:cNvPr>
          <p:cNvSpPr txBox="1">
            <a:spLocks noChangeArrowheads="1"/>
          </p:cNvSpPr>
          <p:nvPr/>
        </p:nvSpPr>
        <p:spPr bwMode="auto">
          <a:xfrm>
            <a:off x="8382000" y="2514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(0,0)</a:t>
            </a:r>
          </a:p>
        </p:txBody>
      </p:sp>
      <p:sp>
        <p:nvSpPr>
          <p:cNvPr id="47146" name="Text Box 42">
            <a:extLst>
              <a:ext uri="{FF2B5EF4-FFF2-40B4-BE49-F238E27FC236}">
                <a16:creationId xmlns:a16="http://schemas.microsoft.com/office/drawing/2014/main" id="{F7A0A6E0-A0A6-DAD8-7F57-D0583F5EF996}"/>
              </a:ext>
            </a:extLst>
          </p:cNvPr>
          <p:cNvSpPr txBox="1">
            <a:spLocks noChangeArrowheads="1"/>
          </p:cNvSpPr>
          <p:nvPr/>
        </p:nvSpPr>
        <p:spPr bwMode="auto">
          <a:xfrm>
            <a:off x="8915400" y="25146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(1,0)</a:t>
            </a:r>
          </a:p>
        </p:txBody>
      </p:sp>
      <p:sp>
        <p:nvSpPr>
          <p:cNvPr id="47147" name="Text Box 43">
            <a:extLst>
              <a:ext uri="{FF2B5EF4-FFF2-40B4-BE49-F238E27FC236}">
                <a16:creationId xmlns:a16="http://schemas.microsoft.com/office/drawing/2014/main" id="{536E64A1-8F31-DA95-674E-27EBDA7936D8}"/>
              </a:ext>
            </a:extLst>
          </p:cNvPr>
          <p:cNvSpPr txBox="1">
            <a:spLocks noChangeArrowheads="1"/>
          </p:cNvSpPr>
          <p:nvPr/>
        </p:nvSpPr>
        <p:spPr bwMode="auto">
          <a:xfrm>
            <a:off x="9525000" y="19812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(3,1)</a:t>
            </a:r>
          </a:p>
        </p:txBody>
      </p:sp>
      <p:sp>
        <p:nvSpPr>
          <p:cNvPr id="47148" name="Text Box 44">
            <a:extLst>
              <a:ext uri="{FF2B5EF4-FFF2-40B4-BE49-F238E27FC236}">
                <a16:creationId xmlns:a16="http://schemas.microsoft.com/office/drawing/2014/main" id="{9D87E085-48D1-2506-616C-00554B5D002F}"/>
              </a:ext>
            </a:extLst>
          </p:cNvPr>
          <p:cNvSpPr txBox="1">
            <a:spLocks noChangeArrowheads="1"/>
          </p:cNvSpPr>
          <p:nvPr/>
        </p:nvSpPr>
        <p:spPr bwMode="auto">
          <a:xfrm>
            <a:off x="8839200" y="19812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(2,1)</a:t>
            </a:r>
          </a:p>
        </p:txBody>
      </p:sp>
      <p:sp>
        <p:nvSpPr>
          <p:cNvPr id="47149" name="Text Box 45">
            <a:extLst>
              <a:ext uri="{FF2B5EF4-FFF2-40B4-BE49-F238E27FC236}">
                <a16:creationId xmlns:a16="http://schemas.microsoft.com/office/drawing/2014/main" id="{DC34006B-83C9-BD16-CEC1-B80985CE2967}"/>
              </a:ext>
            </a:extLst>
          </p:cNvPr>
          <p:cNvSpPr txBox="1">
            <a:spLocks noChangeArrowheads="1"/>
          </p:cNvSpPr>
          <p:nvPr/>
        </p:nvSpPr>
        <p:spPr bwMode="auto">
          <a:xfrm>
            <a:off x="8229600" y="47244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1/2,0</a:t>
            </a:r>
            <a:r>
              <a:rPr kumimoji="1" lang="en-US" altLang="ko-KR" sz="1600" b="1"/>
              <a:t>)</a:t>
            </a:r>
          </a:p>
        </p:txBody>
      </p:sp>
      <p:sp>
        <p:nvSpPr>
          <p:cNvPr id="47150" name="Text Box 46">
            <a:extLst>
              <a:ext uri="{FF2B5EF4-FFF2-40B4-BE49-F238E27FC236}">
                <a16:creationId xmlns:a16="http://schemas.microsoft.com/office/drawing/2014/main" id="{4EA77143-06CD-45F8-8FC5-E030C3D92B82}"/>
              </a:ext>
            </a:extLst>
          </p:cNvPr>
          <p:cNvSpPr txBox="1">
            <a:spLocks noChangeArrowheads="1"/>
          </p:cNvSpPr>
          <p:nvPr/>
        </p:nvSpPr>
        <p:spPr bwMode="auto">
          <a:xfrm>
            <a:off x="9067800" y="49530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3/2,0</a:t>
            </a:r>
            <a:r>
              <a:rPr kumimoji="1" lang="en-US" altLang="ko-KR" sz="1600" b="1"/>
              <a:t>)</a:t>
            </a:r>
          </a:p>
        </p:txBody>
      </p:sp>
      <p:sp>
        <p:nvSpPr>
          <p:cNvPr id="47151" name="Text Box 47">
            <a:extLst>
              <a:ext uri="{FF2B5EF4-FFF2-40B4-BE49-F238E27FC236}">
                <a16:creationId xmlns:a16="http://schemas.microsoft.com/office/drawing/2014/main" id="{1F557390-8933-472A-B9C2-870C1D7DC800}"/>
              </a:ext>
            </a:extLst>
          </p:cNvPr>
          <p:cNvSpPr txBox="1">
            <a:spLocks noChangeArrowheads="1"/>
          </p:cNvSpPr>
          <p:nvPr/>
        </p:nvSpPr>
        <p:spPr bwMode="auto">
          <a:xfrm>
            <a:off x="9067800" y="43434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2,1</a:t>
            </a:r>
            <a:r>
              <a:rPr kumimoji="1" lang="en-US" altLang="ko-KR" sz="1600" b="1"/>
              <a:t>)</a:t>
            </a:r>
          </a:p>
        </p:txBody>
      </p:sp>
      <p:sp>
        <p:nvSpPr>
          <p:cNvPr id="47152" name="Text Box 48">
            <a:extLst>
              <a:ext uri="{FF2B5EF4-FFF2-40B4-BE49-F238E27FC236}">
                <a16:creationId xmlns:a16="http://schemas.microsoft.com/office/drawing/2014/main" id="{41B16D42-DB85-DA60-C4E9-160A19636D86}"/>
              </a:ext>
            </a:extLst>
          </p:cNvPr>
          <p:cNvSpPr txBox="1">
            <a:spLocks noChangeArrowheads="1"/>
          </p:cNvSpPr>
          <p:nvPr/>
        </p:nvSpPr>
        <p:spPr bwMode="auto">
          <a:xfrm>
            <a:off x="8382000" y="4419600"/>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1,1</a:t>
            </a:r>
            <a:r>
              <a:rPr kumimoji="1" lang="en-US" altLang="ko-KR" sz="1600" b="1"/>
              <a:t>)</a:t>
            </a:r>
          </a:p>
        </p:txBody>
      </p:sp>
      <p:sp>
        <p:nvSpPr>
          <p:cNvPr id="47153" name="Text Box 49">
            <a:extLst>
              <a:ext uri="{FF2B5EF4-FFF2-40B4-BE49-F238E27FC236}">
                <a16:creationId xmlns:a16="http://schemas.microsoft.com/office/drawing/2014/main" id="{F14AD826-06C2-7546-8FA4-B7B988630D07}"/>
              </a:ext>
            </a:extLst>
          </p:cNvPr>
          <p:cNvSpPr txBox="1">
            <a:spLocks noChangeArrowheads="1"/>
          </p:cNvSpPr>
          <p:nvPr/>
        </p:nvSpPr>
        <p:spPr bwMode="auto">
          <a:xfrm>
            <a:off x="8686800" y="5257800"/>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(0,-1)</a:t>
            </a:r>
          </a:p>
        </p:txBody>
      </p:sp>
      <p:pic>
        <p:nvPicPr>
          <p:cNvPr id="4" name="Picture 3">
            <a:extLst>
              <a:ext uri="{FF2B5EF4-FFF2-40B4-BE49-F238E27FC236}">
                <a16:creationId xmlns:a16="http://schemas.microsoft.com/office/drawing/2014/main" id="{8CA73B76-8C40-A858-6C82-08CEAB03FD50}"/>
              </a:ext>
            </a:extLst>
          </p:cNvPr>
          <p:cNvPicPr>
            <a:picLocks noChangeAspect="1"/>
          </p:cNvPicPr>
          <p:nvPr/>
        </p:nvPicPr>
        <p:blipFill>
          <a:blip r:embed="rId3"/>
          <a:stretch>
            <a:fillRect/>
          </a:stretch>
        </p:blipFill>
        <p:spPr>
          <a:xfrm>
            <a:off x="296988" y="1750485"/>
            <a:ext cx="2955288" cy="2739410"/>
          </a:xfrm>
          <a:prstGeom prst="rect">
            <a:avLst/>
          </a:prstGeom>
        </p:spPr>
      </p:pic>
      <p:pic>
        <p:nvPicPr>
          <p:cNvPr id="6" name="Picture 5">
            <a:extLst>
              <a:ext uri="{FF2B5EF4-FFF2-40B4-BE49-F238E27FC236}">
                <a16:creationId xmlns:a16="http://schemas.microsoft.com/office/drawing/2014/main" id="{D4254A66-E939-62C7-6009-52E7A3A455A8}"/>
              </a:ext>
            </a:extLst>
          </p:cNvPr>
          <p:cNvPicPr>
            <a:picLocks noChangeAspect="1"/>
          </p:cNvPicPr>
          <p:nvPr/>
        </p:nvPicPr>
        <p:blipFill>
          <a:blip r:embed="rId4"/>
          <a:stretch>
            <a:fillRect/>
          </a:stretch>
        </p:blipFill>
        <p:spPr>
          <a:xfrm>
            <a:off x="3514936" y="3328863"/>
            <a:ext cx="2400775" cy="21814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C5A8897-990F-F7BA-CC96-811A8E40378A}"/>
              </a:ext>
            </a:extLst>
          </p:cNvPr>
          <p:cNvSpPr>
            <a:spLocks noGrp="1"/>
          </p:cNvSpPr>
          <p:nvPr>
            <p:ph type="ftr" sz="quarter" idx="10"/>
          </p:nvPr>
        </p:nvSpPr>
        <p:spPr/>
        <p:txBody>
          <a:bodyPr/>
          <a:lstStyle/>
          <a:p>
            <a:r>
              <a:rPr lang="en-US" altLang="ko-KR"/>
              <a:t>cgvr.korea.ac.kr</a:t>
            </a:r>
          </a:p>
        </p:txBody>
      </p:sp>
      <p:sp>
        <p:nvSpPr>
          <p:cNvPr id="49154" name="Rectangle 2">
            <a:extLst>
              <a:ext uri="{FF2B5EF4-FFF2-40B4-BE49-F238E27FC236}">
                <a16:creationId xmlns:a16="http://schemas.microsoft.com/office/drawing/2014/main" id="{53B6673F-6AE5-439A-5429-C2F56925EFCA}"/>
              </a:ext>
            </a:extLst>
          </p:cNvPr>
          <p:cNvSpPr>
            <a:spLocks noGrp="1" noChangeArrowheads="1"/>
          </p:cNvSpPr>
          <p:nvPr>
            <p:ph type="title"/>
          </p:nvPr>
        </p:nvSpPr>
        <p:spPr/>
        <p:txBody>
          <a:bodyPr/>
          <a:lstStyle/>
          <a:p>
            <a:r>
              <a:rPr lang="en-US" altLang="ko-KR" b="1" dirty="0">
                <a:ea typeface="굴림체" panose="020B0503020000020004" pitchFamily="49" charset="-127"/>
              </a:rPr>
              <a:t>XY Shear</a:t>
            </a:r>
          </a:p>
        </p:txBody>
      </p:sp>
      <p:grpSp>
        <p:nvGrpSpPr>
          <p:cNvPr id="49158" name="Group 6">
            <a:extLst>
              <a:ext uri="{FF2B5EF4-FFF2-40B4-BE49-F238E27FC236}">
                <a16:creationId xmlns:a16="http://schemas.microsoft.com/office/drawing/2014/main" id="{2CEE33B9-933D-4547-B270-D4FF291AF017}"/>
              </a:ext>
            </a:extLst>
          </p:cNvPr>
          <p:cNvGrpSpPr>
            <a:grpSpLocks/>
          </p:cNvGrpSpPr>
          <p:nvPr/>
        </p:nvGrpSpPr>
        <p:grpSpPr bwMode="auto">
          <a:xfrm>
            <a:off x="4392554" y="1108928"/>
            <a:ext cx="1371600" cy="1424517"/>
            <a:chOff x="883" y="2350"/>
            <a:chExt cx="1181" cy="1346"/>
          </a:xfrm>
        </p:grpSpPr>
        <p:sp>
          <p:nvSpPr>
            <p:cNvPr id="49159" name="Line 7">
              <a:extLst>
                <a:ext uri="{FF2B5EF4-FFF2-40B4-BE49-F238E27FC236}">
                  <a16:creationId xmlns:a16="http://schemas.microsoft.com/office/drawing/2014/main" id="{FC11C555-3CE5-E809-78FB-D9C7A5288011}"/>
                </a:ext>
              </a:extLst>
            </p:cNvPr>
            <p:cNvSpPr>
              <a:spLocks noChangeShapeType="1"/>
            </p:cNvSpPr>
            <p:nvPr/>
          </p:nvSpPr>
          <p:spPr bwMode="auto">
            <a:xfrm>
              <a:off x="931" y="3072"/>
              <a:ext cx="100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9160" name="Line 8">
              <a:extLst>
                <a:ext uri="{FF2B5EF4-FFF2-40B4-BE49-F238E27FC236}">
                  <a16:creationId xmlns:a16="http://schemas.microsoft.com/office/drawing/2014/main" id="{123CD74B-2A9F-6779-AB35-36E48140A5A0}"/>
                </a:ext>
              </a:extLst>
            </p:cNvPr>
            <p:cNvSpPr>
              <a:spLocks noChangeShapeType="1"/>
            </p:cNvSpPr>
            <p:nvPr/>
          </p:nvSpPr>
          <p:spPr bwMode="auto">
            <a:xfrm flipH="1" flipV="1">
              <a:off x="1075" y="2496"/>
              <a:ext cx="0" cy="1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9161" name="Text Box 9">
              <a:extLst>
                <a:ext uri="{FF2B5EF4-FFF2-40B4-BE49-F238E27FC236}">
                  <a16:creationId xmlns:a16="http://schemas.microsoft.com/office/drawing/2014/main" id="{8074EE4A-BA52-7810-C57E-89C0874EAC5B}"/>
                </a:ext>
              </a:extLst>
            </p:cNvPr>
            <p:cNvSpPr txBox="1">
              <a:spLocks noChangeArrowheads="1"/>
            </p:cNvSpPr>
            <p:nvPr/>
          </p:nvSpPr>
          <p:spPr bwMode="auto">
            <a:xfrm>
              <a:off x="1795" y="2974"/>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9162" name="Text Box 10">
              <a:extLst>
                <a:ext uri="{FF2B5EF4-FFF2-40B4-BE49-F238E27FC236}">
                  <a16:creationId xmlns:a16="http://schemas.microsoft.com/office/drawing/2014/main" id="{A8453EBD-8550-F347-115F-64B22F2C775A}"/>
                </a:ext>
              </a:extLst>
            </p:cNvPr>
            <p:cNvSpPr txBox="1">
              <a:spLocks noChangeArrowheads="1"/>
            </p:cNvSpPr>
            <p:nvPr/>
          </p:nvSpPr>
          <p:spPr bwMode="auto">
            <a:xfrm>
              <a:off x="883" y="2350"/>
              <a:ext cx="269"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grpSp>
      <p:sp>
        <p:nvSpPr>
          <p:cNvPr id="49163" name="Rectangle 11">
            <a:extLst>
              <a:ext uri="{FF2B5EF4-FFF2-40B4-BE49-F238E27FC236}">
                <a16:creationId xmlns:a16="http://schemas.microsoft.com/office/drawing/2014/main" id="{5360D3F6-D875-2061-04F9-440F30F0008C}"/>
              </a:ext>
            </a:extLst>
          </p:cNvPr>
          <p:cNvSpPr>
            <a:spLocks noChangeArrowheads="1"/>
          </p:cNvSpPr>
          <p:nvPr/>
        </p:nvSpPr>
        <p:spPr bwMode="auto">
          <a:xfrm>
            <a:off x="4621154" y="1568243"/>
            <a:ext cx="381000" cy="304800"/>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64" name="Line 12">
            <a:extLst>
              <a:ext uri="{FF2B5EF4-FFF2-40B4-BE49-F238E27FC236}">
                <a16:creationId xmlns:a16="http://schemas.microsoft.com/office/drawing/2014/main" id="{42A7EFC4-4146-7C5C-7BF4-E62C6A8B5326}"/>
              </a:ext>
            </a:extLst>
          </p:cNvPr>
          <p:cNvSpPr>
            <a:spLocks noChangeShapeType="1"/>
          </p:cNvSpPr>
          <p:nvPr/>
        </p:nvSpPr>
        <p:spPr bwMode="auto">
          <a:xfrm>
            <a:off x="5916554" y="1898443"/>
            <a:ext cx="137953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9165" name="Line 13">
            <a:extLst>
              <a:ext uri="{FF2B5EF4-FFF2-40B4-BE49-F238E27FC236}">
                <a16:creationId xmlns:a16="http://schemas.microsoft.com/office/drawing/2014/main" id="{456D038D-A2BD-91C8-64D8-3622CEB50D73}"/>
              </a:ext>
            </a:extLst>
          </p:cNvPr>
          <p:cNvSpPr>
            <a:spLocks noChangeShapeType="1"/>
          </p:cNvSpPr>
          <p:nvPr/>
        </p:nvSpPr>
        <p:spPr bwMode="auto">
          <a:xfrm flipH="1" flipV="1">
            <a:off x="6291204" y="1288843"/>
            <a:ext cx="0" cy="1270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49166" name="Text Box 14">
            <a:extLst>
              <a:ext uri="{FF2B5EF4-FFF2-40B4-BE49-F238E27FC236}">
                <a16:creationId xmlns:a16="http://schemas.microsoft.com/office/drawing/2014/main" id="{802A8765-4CB7-9BF7-B0D6-21B2A66B6531}"/>
              </a:ext>
            </a:extLst>
          </p:cNvPr>
          <p:cNvSpPr txBox="1">
            <a:spLocks noChangeArrowheads="1"/>
          </p:cNvSpPr>
          <p:nvPr/>
        </p:nvSpPr>
        <p:spPr bwMode="auto">
          <a:xfrm>
            <a:off x="7127818" y="1794264"/>
            <a:ext cx="312737"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x</a:t>
            </a:r>
            <a:endParaRPr kumimoji="1" lang="en-US" altLang="ko-KR" sz="1400"/>
          </a:p>
        </p:txBody>
      </p:sp>
      <p:sp>
        <p:nvSpPr>
          <p:cNvPr id="49167" name="Text Box 15">
            <a:extLst>
              <a:ext uri="{FF2B5EF4-FFF2-40B4-BE49-F238E27FC236}">
                <a16:creationId xmlns:a16="http://schemas.microsoft.com/office/drawing/2014/main" id="{F5204F6F-3E74-5EA6-1C7C-36C7809A9F14}"/>
              </a:ext>
            </a:extLst>
          </p:cNvPr>
          <p:cNvSpPr txBox="1">
            <a:spLocks noChangeArrowheads="1"/>
          </p:cNvSpPr>
          <p:nvPr/>
        </p:nvSpPr>
        <p:spPr bwMode="auto">
          <a:xfrm>
            <a:off x="6068954" y="1133864"/>
            <a:ext cx="312738" cy="309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400">
                <a:latin typeface="Palatino"/>
              </a:rPr>
              <a:t>y</a:t>
            </a:r>
            <a:endParaRPr kumimoji="1" lang="en-US" altLang="ko-KR"/>
          </a:p>
        </p:txBody>
      </p:sp>
      <p:sp>
        <p:nvSpPr>
          <p:cNvPr id="49168" name="Freeform 16">
            <a:extLst>
              <a:ext uri="{FF2B5EF4-FFF2-40B4-BE49-F238E27FC236}">
                <a16:creationId xmlns:a16="http://schemas.microsoft.com/office/drawing/2014/main" id="{6C014912-AACA-F83B-700F-8544B9652A0D}"/>
              </a:ext>
            </a:extLst>
          </p:cNvPr>
          <p:cNvSpPr>
            <a:spLocks/>
          </p:cNvSpPr>
          <p:nvPr/>
        </p:nvSpPr>
        <p:spPr bwMode="auto">
          <a:xfrm>
            <a:off x="6297554" y="1136443"/>
            <a:ext cx="304800" cy="609600"/>
          </a:xfrm>
          <a:custGeom>
            <a:avLst/>
            <a:gdLst>
              <a:gd name="T0" fmla="*/ 0 w 240"/>
              <a:gd name="T1" fmla="*/ 384 h 384"/>
              <a:gd name="T2" fmla="*/ 240 w 240"/>
              <a:gd name="T3" fmla="*/ 192 h 384"/>
              <a:gd name="T4" fmla="*/ 240 w 240"/>
              <a:gd name="T5" fmla="*/ 0 h 384"/>
              <a:gd name="T6" fmla="*/ 0 w 240"/>
              <a:gd name="T7" fmla="*/ 192 h 384"/>
              <a:gd name="T8" fmla="*/ 0 w 240"/>
              <a:gd name="T9" fmla="*/ 384 h 384"/>
            </a:gdLst>
            <a:ahLst/>
            <a:cxnLst>
              <a:cxn ang="0">
                <a:pos x="T0" y="T1"/>
              </a:cxn>
              <a:cxn ang="0">
                <a:pos x="T2" y="T3"/>
              </a:cxn>
              <a:cxn ang="0">
                <a:pos x="T4" y="T5"/>
              </a:cxn>
              <a:cxn ang="0">
                <a:pos x="T6" y="T7"/>
              </a:cxn>
              <a:cxn ang="0">
                <a:pos x="T8" y="T9"/>
              </a:cxn>
            </a:cxnLst>
            <a:rect l="0" t="0" r="r" b="b"/>
            <a:pathLst>
              <a:path w="240" h="384">
                <a:moveTo>
                  <a:pt x="0" y="384"/>
                </a:moveTo>
                <a:lnTo>
                  <a:pt x="240" y="192"/>
                </a:lnTo>
                <a:lnTo>
                  <a:pt x="240" y="0"/>
                </a:lnTo>
                <a:lnTo>
                  <a:pt x="0" y="192"/>
                </a:lnTo>
                <a:lnTo>
                  <a:pt x="0" y="384"/>
                </a:lnTo>
                <a:close/>
              </a:path>
            </a:pathLst>
          </a:custGeom>
          <a:solidFill>
            <a:schemeClr val="accent1"/>
          </a:solidFill>
          <a:ln w="12700"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49169" name="AutoShape 17">
            <a:extLst>
              <a:ext uri="{FF2B5EF4-FFF2-40B4-BE49-F238E27FC236}">
                <a16:creationId xmlns:a16="http://schemas.microsoft.com/office/drawing/2014/main" id="{78061E69-6885-5AEC-3025-941AEEF3A0AD}"/>
              </a:ext>
            </a:extLst>
          </p:cNvPr>
          <p:cNvSpPr>
            <a:spLocks noChangeArrowheads="1"/>
          </p:cNvSpPr>
          <p:nvPr/>
        </p:nvSpPr>
        <p:spPr bwMode="auto">
          <a:xfrm>
            <a:off x="5916554" y="1873043"/>
            <a:ext cx="76200" cy="76200"/>
          </a:xfrm>
          <a:prstGeom prst="octagon">
            <a:avLst>
              <a:gd name="adj" fmla="val 29287"/>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9170" name="Text Box 18">
            <a:extLst>
              <a:ext uri="{FF2B5EF4-FFF2-40B4-BE49-F238E27FC236}">
                <a16:creationId xmlns:a16="http://schemas.microsoft.com/office/drawing/2014/main" id="{26DC4CBF-A98F-07D1-E66A-B3CE33373E01}"/>
              </a:ext>
            </a:extLst>
          </p:cNvPr>
          <p:cNvSpPr txBox="1">
            <a:spLocks noChangeArrowheads="1"/>
          </p:cNvSpPr>
          <p:nvPr/>
        </p:nvSpPr>
        <p:spPr bwMode="auto">
          <a:xfrm>
            <a:off x="5459354" y="1949243"/>
            <a:ext cx="914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400" b="1"/>
              <a:t>(-1,0)</a:t>
            </a:r>
          </a:p>
        </p:txBody>
      </p:sp>
      <p:sp>
        <p:nvSpPr>
          <p:cNvPr id="49171" name="Text Box 19">
            <a:extLst>
              <a:ext uri="{FF2B5EF4-FFF2-40B4-BE49-F238E27FC236}">
                <a16:creationId xmlns:a16="http://schemas.microsoft.com/office/drawing/2014/main" id="{69A46624-5FBA-FEAD-8A1B-42B0BBF82F19}"/>
              </a:ext>
            </a:extLst>
          </p:cNvPr>
          <p:cNvSpPr txBox="1">
            <a:spLocks noChangeArrowheads="1"/>
          </p:cNvSpPr>
          <p:nvPr/>
        </p:nvSpPr>
        <p:spPr bwMode="auto">
          <a:xfrm>
            <a:off x="3859154" y="18730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0,0</a:t>
            </a:r>
            <a:r>
              <a:rPr kumimoji="1" lang="en-US" altLang="ko-KR" sz="1600" b="1"/>
              <a:t>)</a:t>
            </a:r>
          </a:p>
        </p:txBody>
      </p:sp>
      <p:sp>
        <p:nvSpPr>
          <p:cNvPr id="49172" name="Text Box 20">
            <a:extLst>
              <a:ext uri="{FF2B5EF4-FFF2-40B4-BE49-F238E27FC236}">
                <a16:creationId xmlns:a16="http://schemas.microsoft.com/office/drawing/2014/main" id="{B785B0A2-45F7-280A-C36C-EFB90575D83B}"/>
              </a:ext>
            </a:extLst>
          </p:cNvPr>
          <p:cNvSpPr txBox="1">
            <a:spLocks noChangeArrowheads="1"/>
          </p:cNvSpPr>
          <p:nvPr/>
        </p:nvSpPr>
        <p:spPr bwMode="auto">
          <a:xfrm>
            <a:off x="4544954" y="18730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1,0</a:t>
            </a:r>
            <a:r>
              <a:rPr kumimoji="1" lang="en-US" altLang="ko-KR" sz="1600" b="1"/>
              <a:t>)</a:t>
            </a:r>
          </a:p>
        </p:txBody>
      </p:sp>
      <p:sp>
        <p:nvSpPr>
          <p:cNvPr id="49173" name="Text Box 21">
            <a:extLst>
              <a:ext uri="{FF2B5EF4-FFF2-40B4-BE49-F238E27FC236}">
                <a16:creationId xmlns:a16="http://schemas.microsoft.com/office/drawing/2014/main" id="{A6704974-FDCF-D1D3-8FD8-486B0D62CF7F}"/>
              </a:ext>
            </a:extLst>
          </p:cNvPr>
          <p:cNvSpPr txBox="1">
            <a:spLocks noChangeArrowheads="1"/>
          </p:cNvSpPr>
          <p:nvPr/>
        </p:nvSpPr>
        <p:spPr bwMode="auto">
          <a:xfrm>
            <a:off x="4544954" y="12634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1,1</a:t>
            </a:r>
            <a:r>
              <a:rPr kumimoji="1" lang="en-US" altLang="ko-KR" sz="1600" b="1"/>
              <a:t>)</a:t>
            </a:r>
          </a:p>
        </p:txBody>
      </p:sp>
      <p:sp>
        <p:nvSpPr>
          <p:cNvPr id="49174" name="Text Box 22">
            <a:extLst>
              <a:ext uri="{FF2B5EF4-FFF2-40B4-BE49-F238E27FC236}">
                <a16:creationId xmlns:a16="http://schemas.microsoft.com/office/drawing/2014/main" id="{7C373306-C7FE-0C8A-47D6-BB627DF293AE}"/>
              </a:ext>
            </a:extLst>
          </p:cNvPr>
          <p:cNvSpPr txBox="1">
            <a:spLocks noChangeArrowheads="1"/>
          </p:cNvSpPr>
          <p:nvPr/>
        </p:nvSpPr>
        <p:spPr bwMode="auto">
          <a:xfrm>
            <a:off x="3859154" y="13396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0,1</a:t>
            </a:r>
            <a:r>
              <a:rPr kumimoji="1" lang="en-US" altLang="ko-KR" sz="1600" b="1"/>
              <a:t>)</a:t>
            </a:r>
          </a:p>
        </p:txBody>
      </p:sp>
      <p:sp>
        <p:nvSpPr>
          <p:cNvPr id="49175" name="Text Box 23">
            <a:extLst>
              <a:ext uri="{FF2B5EF4-FFF2-40B4-BE49-F238E27FC236}">
                <a16:creationId xmlns:a16="http://schemas.microsoft.com/office/drawing/2014/main" id="{5A283886-0CD6-D11C-E0C4-027A2CB13F70}"/>
              </a:ext>
            </a:extLst>
          </p:cNvPr>
          <p:cNvSpPr txBox="1">
            <a:spLocks noChangeArrowheads="1"/>
          </p:cNvSpPr>
          <p:nvPr/>
        </p:nvSpPr>
        <p:spPr bwMode="auto">
          <a:xfrm>
            <a:off x="5611754" y="14920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0,1/2</a:t>
            </a:r>
            <a:r>
              <a:rPr kumimoji="1" lang="en-US" altLang="ko-KR" sz="1600" b="1"/>
              <a:t>)</a:t>
            </a:r>
          </a:p>
        </p:txBody>
      </p:sp>
      <p:sp>
        <p:nvSpPr>
          <p:cNvPr id="49176" name="Text Box 24">
            <a:extLst>
              <a:ext uri="{FF2B5EF4-FFF2-40B4-BE49-F238E27FC236}">
                <a16:creationId xmlns:a16="http://schemas.microsoft.com/office/drawing/2014/main" id="{D868EC78-3445-BF54-1CF4-667A4A106C77}"/>
              </a:ext>
            </a:extLst>
          </p:cNvPr>
          <p:cNvSpPr txBox="1">
            <a:spLocks noChangeArrowheads="1"/>
          </p:cNvSpPr>
          <p:nvPr/>
        </p:nvSpPr>
        <p:spPr bwMode="auto">
          <a:xfrm>
            <a:off x="6297554" y="14920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1,1</a:t>
            </a:r>
            <a:r>
              <a:rPr kumimoji="1" lang="en-US" altLang="ko-KR" sz="1600" b="1"/>
              <a:t>)</a:t>
            </a:r>
          </a:p>
        </p:txBody>
      </p:sp>
      <p:sp>
        <p:nvSpPr>
          <p:cNvPr id="49177" name="Text Box 25">
            <a:extLst>
              <a:ext uri="{FF2B5EF4-FFF2-40B4-BE49-F238E27FC236}">
                <a16:creationId xmlns:a16="http://schemas.microsoft.com/office/drawing/2014/main" id="{3E108294-2854-CE43-7C18-0AEDDB403A82}"/>
              </a:ext>
            </a:extLst>
          </p:cNvPr>
          <p:cNvSpPr txBox="1">
            <a:spLocks noChangeArrowheads="1"/>
          </p:cNvSpPr>
          <p:nvPr/>
        </p:nvSpPr>
        <p:spPr bwMode="auto">
          <a:xfrm>
            <a:off x="6297554" y="8824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1,2</a:t>
            </a:r>
            <a:r>
              <a:rPr kumimoji="1" lang="en-US" altLang="ko-KR" sz="1600" b="1"/>
              <a:t>)</a:t>
            </a:r>
          </a:p>
        </p:txBody>
      </p:sp>
      <p:sp>
        <p:nvSpPr>
          <p:cNvPr id="49178" name="Text Box 26">
            <a:extLst>
              <a:ext uri="{FF2B5EF4-FFF2-40B4-BE49-F238E27FC236}">
                <a16:creationId xmlns:a16="http://schemas.microsoft.com/office/drawing/2014/main" id="{8C1F518A-6CBC-2E6E-74FB-2EBA3BA8E2DD}"/>
              </a:ext>
            </a:extLst>
          </p:cNvPr>
          <p:cNvSpPr txBox="1">
            <a:spLocks noChangeArrowheads="1"/>
          </p:cNvSpPr>
          <p:nvPr/>
        </p:nvSpPr>
        <p:spPr bwMode="auto">
          <a:xfrm>
            <a:off x="5611754" y="958643"/>
            <a:ext cx="914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latinLnBrk="1">
              <a:spcBef>
                <a:spcPct val="50000"/>
              </a:spcBef>
            </a:pPr>
            <a:r>
              <a:rPr kumimoji="1" lang="en-US" altLang="ko-KR" sz="1600" b="1"/>
              <a:t>(</a:t>
            </a:r>
            <a:r>
              <a:rPr kumimoji="1" lang="en-US" altLang="ko-KR" sz="1400" b="1"/>
              <a:t>0,3/2</a:t>
            </a:r>
            <a:r>
              <a:rPr kumimoji="1" lang="en-US" altLang="ko-KR" sz="1600" b="1"/>
              <a:t>)</a:t>
            </a:r>
          </a:p>
        </p:txBody>
      </p:sp>
      <p:pic>
        <p:nvPicPr>
          <p:cNvPr id="7" name="Picture 6">
            <a:extLst>
              <a:ext uri="{FF2B5EF4-FFF2-40B4-BE49-F238E27FC236}">
                <a16:creationId xmlns:a16="http://schemas.microsoft.com/office/drawing/2014/main" id="{DE65B22F-2132-F9E5-243C-51E0D5A42A5E}"/>
              </a:ext>
            </a:extLst>
          </p:cNvPr>
          <p:cNvPicPr>
            <a:picLocks noChangeAspect="1"/>
          </p:cNvPicPr>
          <p:nvPr/>
        </p:nvPicPr>
        <p:blipFill>
          <a:blip r:embed="rId3"/>
          <a:stretch>
            <a:fillRect/>
          </a:stretch>
        </p:blipFill>
        <p:spPr>
          <a:xfrm>
            <a:off x="1496307" y="2254043"/>
            <a:ext cx="3667637" cy="3667637"/>
          </a:xfrm>
          <a:prstGeom prst="rect">
            <a:avLst/>
          </a:prstGeom>
        </p:spPr>
      </p:pic>
      <p:sp>
        <p:nvSpPr>
          <p:cNvPr id="9" name="TextBox 8">
            <a:extLst>
              <a:ext uri="{FF2B5EF4-FFF2-40B4-BE49-F238E27FC236}">
                <a16:creationId xmlns:a16="http://schemas.microsoft.com/office/drawing/2014/main" id="{4BA572DA-E6EF-6FEC-C738-B9D9C12F15F7}"/>
              </a:ext>
            </a:extLst>
          </p:cNvPr>
          <p:cNvSpPr txBox="1"/>
          <p:nvPr/>
        </p:nvSpPr>
        <p:spPr>
          <a:xfrm>
            <a:off x="7182463" y="2774540"/>
            <a:ext cx="4724399" cy="3416320"/>
          </a:xfrm>
          <a:prstGeom prst="rect">
            <a:avLst/>
          </a:prstGeom>
          <a:noFill/>
        </p:spPr>
        <p:txBody>
          <a:bodyPr wrap="square">
            <a:spAutoFit/>
          </a:bodyPr>
          <a:lstStyle/>
          <a:p>
            <a:r>
              <a:rPr lang="en-US" sz="2000" b="1" i="0" u="none" strike="noStrike" baseline="0" dirty="0">
                <a:solidFill>
                  <a:srgbClr val="000000"/>
                </a:solidFill>
                <a:latin typeface="NHOEOE+TimesNewRoman"/>
              </a:rPr>
              <a:t>Q:</a:t>
            </a:r>
            <a:r>
              <a:rPr lang="en-US" sz="2000" b="0" i="0" u="none" strike="noStrike" baseline="0" dirty="0">
                <a:solidFill>
                  <a:srgbClr val="000000"/>
                </a:solidFill>
                <a:latin typeface="NHOEOE+TimesNewRoman"/>
              </a:rPr>
              <a:t> A square ABCD is given with vertices A(0,0),B(1,0),C(1,1), and D(0,1). Illustrate the effect of </a:t>
            </a:r>
          </a:p>
          <a:p>
            <a:pPr marL="457200" indent="-457200">
              <a:buAutoNum type="alphaLcParenR"/>
            </a:pPr>
            <a:r>
              <a:rPr lang="en-US" sz="2000" b="0" i="0" u="none" strike="noStrike" baseline="0" dirty="0">
                <a:solidFill>
                  <a:srgbClr val="000000"/>
                </a:solidFill>
                <a:latin typeface="NHOEOE+TimesNewRoman"/>
              </a:rPr>
              <a:t>x-shear </a:t>
            </a:r>
          </a:p>
          <a:p>
            <a:pPr marL="457200" indent="-457200">
              <a:buAutoNum type="alphaLcParenR"/>
            </a:pPr>
            <a:r>
              <a:rPr lang="en-US" sz="2000" b="0" i="0" u="none" strike="noStrike" baseline="0" dirty="0">
                <a:solidFill>
                  <a:srgbClr val="000000"/>
                </a:solidFill>
                <a:latin typeface="NHOEOE+TimesNewRoman"/>
              </a:rPr>
              <a:t>y-shear </a:t>
            </a:r>
          </a:p>
          <a:p>
            <a:pPr marL="457200" indent="-457200">
              <a:buAutoNum type="alphaLcParenR"/>
            </a:pPr>
            <a:r>
              <a:rPr lang="en-US" sz="2000" b="0" i="0" u="none" strike="noStrike" baseline="0" dirty="0" err="1">
                <a:solidFill>
                  <a:srgbClr val="000000"/>
                </a:solidFill>
                <a:latin typeface="NHOEOE+TimesNewRoman"/>
              </a:rPr>
              <a:t>xy</a:t>
            </a:r>
            <a:r>
              <a:rPr lang="en-US" sz="2000" b="0" i="0" u="none" strike="noStrike" baseline="0" dirty="0">
                <a:solidFill>
                  <a:srgbClr val="000000"/>
                </a:solidFill>
                <a:latin typeface="NHOEOE+TimesNewRoman"/>
              </a:rPr>
              <a:t>-shear </a:t>
            </a:r>
          </a:p>
          <a:p>
            <a:r>
              <a:rPr lang="en-US" sz="2000" b="0" i="0" u="none" strike="noStrike" baseline="0" dirty="0">
                <a:solidFill>
                  <a:srgbClr val="000000"/>
                </a:solidFill>
                <a:latin typeface="NHOEOE+TimesNewRoman"/>
              </a:rPr>
              <a:t>on the given square, when a=2 and b=3. </a:t>
            </a:r>
          </a:p>
          <a:p>
            <a:r>
              <a:rPr lang="en-US" sz="2000" b="1" dirty="0">
                <a:solidFill>
                  <a:srgbClr val="000000"/>
                </a:solidFill>
                <a:latin typeface="NHOEOE+TimesNewRoman"/>
              </a:rPr>
              <a:t>Ans</a:t>
            </a:r>
            <a:r>
              <a:rPr lang="en-US" sz="2000" dirty="0">
                <a:solidFill>
                  <a:srgbClr val="000000"/>
                </a:solidFill>
                <a:latin typeface="NHOEOE+TimesNewRoman"/>
              </a:rPr>
              <a:t>:</a:t>
            </a:r>
          </a:p>
          <a:p>
            <a:pPr marL="342900" indent="-342900">
              <a:buAutoNum type="alphaLcParenR"/>
            </a:pPr>
            <a:r>
              <a:rPr lang="en-US" sz="1800" b="0" i="0" u="none" strike="noStrike" baseline="0" dirty="0">
                <a:solidFill>
                  <a:srgbClr val="000000"/>
                </a:solidFill>
                <a:latin typeface="NHOEOE+TimesNewRoman"/>
              </a:rPr>
              <a:t>  A’=(0,0), B’=(1,0), C’=(3,1) and D’=(2,1)</a:t>
            </a:r>
          </a:p>
          <a:p>
            <a:pPr marL="457200" indent="-457200">
              <a:buAutoNum type="alphaLcParenR"/>
            </a:pPr>
            <a:r>
              <a:rPr lang="en-US" sz="1800" b="0" i="0" u="none" strike="noStrike" baseline="0" dirty="0">
                <a:solidFill>
                  <a:srgbClr val="000000"/>
                </a:solidFill>
                <a:latin typeface="NHOEOE+TimesNewRoman"/>
              </a:rPr>
              <a:t>A’=(0,0), B’=(1,3), C’=(1,4) and D’=(0,1)</a:t>
            </a:r>
          </a:p>
          <a:p>
            <a:pPr marL="457200" indent="-457200">
              <a:buAutoNum type="alphaLcParenR"/>
            </a:pPr>
            <a:r>
              <a:rPr lang="en-US" sz="1800" b="0" i="0" u="none" strike="noStrike" baseline="0" dirty="0">
                <a:solidFill>
                  <a:srgbClr val="000000"/>
                </a:solidFill>
                <a:latin typeface="NHOEOE+TimesNewRoman"/>
              </a:rPr>
              <a:t>A’=(0,0), B’=(1,3), C’=(3,4) and D’=(2,1)</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BEEADC1-744F-99A1-1A99-D7624FD56645}"/>
              </a:ext>
            </a:extLst>
          </p:cNvPr>
          <p:cNvSpPr txBox="1">
            <a:spLocks/>
          </p:cNvSpPr>
          <p:nvPr/>
        </p:nvSpPr>
        <p:spPr>
          <a:xfrm>
            <a:off x="152400" y="6553200"/>
            <a:ext cx="2123793" cy="2286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cgvr.korea.ac.kr</a:t>
            </a:r>
          </a:p>
        </p:txBody>
      </p:sp>
      <p:sp>
        <p:nvSpPr>
          <p:cNvPr id="5" name="Rectangle 2">
            <a:extLst>
              <a:ext uri="{FF2B5EF4-FFF2-40B4-BE49-F238E27FC236}">
                <a16:creationId xmlns:a16="http://schemas.microsoft.com/office/drawing/2014/main" id="{2373A81A-66E8-2020-F0A3-7882704664AF}"/>
              </a:ext>
            </a:extLst>
          </p:cNvPr>
          <p:cNvSpPr>
            <a:spLocks noGrp="1" noChangeArrowheads="1"/>
          </p:cNvSpPr>
          <p:nvPr>
            <p:ph type="title"/>
          </p:nvPr>
        </p:nvSpPr>
        <p:spPr>
          <a:xfrm>
            <a:off x="533400" y="285750"/>
            <a:ext cx="6978179" cy="762000"/>
          </a:xfrm>
        </p:spPr>
        <p:txBody>
          <a:bodyPr/>
          <a:lstStyle/>
          <a:p>
            <a:r>
              <a:rPr lang="en-US" altLang="ko-KR">
                <a:ea typeface="굴림" panose="020B0600000101010101" pitchFamily="34" charset="-127"/>
              </a:rPr>
              <a:t>Basic 2D Transformations</a:t>
            </a:r>
          </a:p>
        </p:txBody>
      </p:sp>
      <p:sp>
        <p:nvSpPr>
          <p:cNvPr id="6" name="Rectangle 3">
            <a:extLst>
              <a:ext uri="{FF2B5EF4-FFF2-40B4-BE49-F238E27FC236}">
                <a16:creationId xmlns:a16="http://schemas.microsoft.com/office/drawing/2014/main" id="{38E9E991-885B-B1B1-FB9D-CDF64910AF2E}"/>
              </a:ext>
            </a:extLst>
          </p:cNvPr>
          <p:cNvSpPr txBox="1">
            <a:spLocks noChangeArrowheads="1"/>
          </p:cNvSpPr>
          <p:nvPr/>
        </p:nvSpPr>
        <p:spPr>
          <a:xfrm>
            <a:off x="533400" y="1447800"/>
            <a:ext cx="8115925"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a:ea typeface="굴림" panose="020B0600000101010101" pitchFamily="34" charset="-127"/>
              </a:rPr>
              <a:t>Basic 2D transformations as 3x3 Matrices</a:t>
            </a:r>
          </a:p>
        </p:txBody>
      </p:sp>
      <p:graphicFrame>
        <p:nvGraphicFramePr>
          <p:cNvPr id="7" name="Object 4">
            <a:extLst>
              <a:ext uri="{FF2B5EF4-FFF2-40B4-BE49-F238E27FC236}">
                <a16:creationId xmlns:a16="http://schemas.microsoft.com/office/drawing/2014/main" id="{9921C1EB-1581-50FC-CA95-67417DB88BFE}"/>
              </a:ext>
            </a:extLst>
          </p:cNvPr>
          <p:cNvGraphicFramePr>
            <a:graphicFrameLocks noChangeAspect="1"/>
          </p:cNvGraphicFramePr>
          <p:nvPr>
            <p:extLst>
              <p:ext uri="{D42A27DB-BD31-4B8C-83A1-F6EECF244321}">
                <p14:modId xmlns:p14="http://schemas.microsoft.com/office/powerpoint/2010/main" val="2057780763"/>
              </p:ext>
            </p:extLst>
          </p:nvPr>
        </p:nvGraphicFramePr>
        <p:xfrm>
          <a:off x="1435100" y="2133600"/>
          <a:ext cx="2477759" cy="1339850"/>
        </p:xfrm>
        <a:graphic>
          <a:graphicData uri="http://schemas.openxmlformats.org/presentationml/2006/ole">
            <mc:AlternateContent xmlns:mc="http://schemas.openxmlformats.org/markup-compatibility/2006">
              <mc:Choice xmlns:v="urn:schemas-microsoft-com:vml" Requires="v">
                <p:oleObj name="Equation" r:id="rId2" imgW="1320480" imgH="711000" progId="Equation.3">
                  <p:embed/>
                </p:oleObj>
              </mc:Choice>
              <mc:Fallback>
                <p:oleObj name="Equation" r:id="rId2" imgW="1320480" imgH="711000" progId="Equation.3">
                  <p:embed/>
                  <p:pic>
                    <p:nvPicPr>
                      <p:cNvPr id="32772" name="Object 4">
                        <a:extLst>
                          <a:ext uri="{FF2B5EF4-FFF2-40B4-BE49-F238E27FC236}">
                            <a16:creationId xmlns:a16="http://schemas.microsoft.com/office/drawing/2014/main" id="{9330B754-B208-4239-B73B-B01A2C9C13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5100" y="2133600"/>
                        <a:ext cx="2477759" cy="1339850"/>
                      </a:xfrm>
                      <a:prstGeom prst="rect">
                        <a:avLst/>
                      </a:prstGeom>
                      <a:noFill/>
                      <a:ln>
                        <a:noFill/>
                      </a:ln>
                      <a:effectLst/>
                    </p:spPr>
                  </p:pic>
                </p:oleObj>
              </mc:Fallback>
            </mc:AlternateContent>
          </a:graphicData>
        </a:graphic>
      </p:graphicFrame>
      <p:graphicFrame>
        <p:nvGraphicFramePr>
          <p:cNvPr id="8" name="Object 5">
            <a:extLst>
              <a:ext uri="{FF2B5EF4-FFF2-40B4-BE49-F238E27FC236}">
                <a16:creationId xmlns:a16="http://schemas.microsoft.com/office/drawing/2014/main" id="{BA4CB78B-8F62-6E9C-5494-0C6CA0DEB084}"/>
              </a:ext>
            </a:extLst>
          </p:cNvPr>
          <p:cNvGraphicFramePr>
            <a:graphicFrameLocks noChangeAspect="1"/>
          </p:cNvGraphicFramePr>
          <p:nvPr>
            <p:extLst>
              <p:ext uri="{D42A27DB-BD31-4B8C-83A1-F6EECF244321}">
                <p14:modId xmlns:p14="http://schemas.microsoft.com/office/powerpoint/2010/main" val="830580701"/>
              </p:ext>
            </p:extLst>
          </p:nvPr>
        </p:nvGraphicFramePr>
        <p:xfrm>
          <a:off x="901700" y="4114800"/>
          <a:ext cx="3501731" cy="1339850"/>
        </p:xfrm>
        <a:graphic>
          <a:graphicData uri="http://schemas.openxmlformats.org/presentationml/2006/ole">
            <mc:AlternateContent xmlns:mc="http://schemas.openxmlformats.org/markup-compatibility/2006">
              <mc:Choice xmlns:v="urn:schemas-microsoft-com:vml" Requires="v">
                <p:oleObj name="Equation" r:id="rId4" imgW="1866600" imgH="711000" progId="Equation.3">
                  <p:embed/>
                </p:oleObj>
              </mc:Choice>
              <mc:Fallback>
                <p:oleObj name="Equation" r:id="rId4" imgW="1866600" imgH="711000" progId="Equation.3">
                  <p:embed/>
                  <p:pic>
                    <p:nvPicPr>
                      <p:cNvPr id="32773" name="Object 5">
                        <a:extLst>
                          <a:ext uri="{FF2B5EF4-FFF2-40B4-BE49-F238E27FC236}">
                            <a16:creationId xmlns:a16="http://schemas.microsoft.com/office/drawing/2014/main" id="{71171B34-FBFA-7FF0-D1A4-C7BBEC30C4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1700" y="4114800"/>
                        <a:ext cx="3501731" cy="1339850"/>
                      </a:xfrm>
                      <a:prstGeom prst="rect">
                        <a:avLst/>
                      </a:prstGeom>
                      <a:noFill/>
                      <a:ln>
                        <a:noFill/>
                      </a:ln>
                      <a:effectLst/>
                    </p:spPr>
                  </p:pic>
                </p:oleObj>
              </mc:Fallback>
            </mc:AlternateContent>
          </a:graphicData>
        </a:graphic>
      </p:graphicFrame>
      <p:graphicFrame>
        <p:nvGraphicFramePr>
          <p:cNvPr id="9" name="Object 6">
            <a:extLst>
              <a:ext uri="{FF2B5EF4-FFF2-40B4-BE49-F238E27FC236}">
                <a16:creationId xmlns:a16="http://schemas.microsoft.com/office/drawing/2014/main" id="{91002908-746B-08DB-CBBC-DBAB9C1F5D4D}"/>
              </a:ext>
            </a:extLst>
          </p:cNvPr>
          <p:cNvGraphicFramePr>
            <a:graphicFrameLocks noChangeAspect="1"/>
          </p:cNvGraphicFramePr>
          <p:nvPr>
            <p:extLst>
              <p:ext uri="{D42A27DB-BD31-4B8C-83A1-F6EECF244321}">
                <p14:modId xmlns:p14="http://schemas.microsoft.com/office/powerpoint/2010/main" val="2135098419"/>
              </p:ext>
            </p:extLst>
          </p:nvPr>
        </p:nvGraphicFramePr>
        <p:xfrm>
          <a:off x="5111750" y="2133600"/>
          <a:ext cx="2572571" cy="1339850"/>
        </p:xfrm>
        <a:graphic>
          <a:graphicData uri="http://schemas.openxmlformats.org/presentationml/2006/ole">
            <mc:AlternateContent xmlns:mc="http://schemas.openxmlformats.org/markup-compatibility/2006">
              <mc:Choice xmlns:v="urn:schemas-microsoft-com:vml" Requires="v">
                <p:oleObj name="Equation" r:id="rId6" imgW="1371600" imgH="711000" progId="Equation.3">
                  <p:embed/>
                </p:oleObj>
              </mc:Choice>
              <mc:Fallback>
                <p:oleObj name="Equation" r:id="rId6" imgW="1371600" imgH="711000" progId="Equation.3">
                  <p:embed/>
                  <p:pic>
                    <p:nvPicPr>
                      <p:cNvPr id="32774" name="Object 6">
                        <a:extLst>
                          <a:ext uri="{FF2B5EF4-FFF2-40B4-BE49-F238E27FC236}">
                            <a16:creationId xmlns:a16="http://schemas.microsoft.com/office/drawing/2014/main" id="{EFEAD8A8-94CA-8029-F945-855D9AF1E4D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1750" y="2133600"/>
                        <a:ext cx="2572571" cy="1339850"/>
                      </a:xfrm>
                      <a:prstGeom prst="rect">
                        <a:avLst/>
                      </a:prstGeom>
                      <a:noFill/>
                      <a:ln>
                        <a:noFill/>
                      </a:ln>
                      <a:effectLst/>
                    </p:spPr>
                  </p:pic>
                </p:oleObj>
              </mc:Fallback>
            </mc:AlternateContent>
          </a:graphicData>
        </a:graphic>
      </p:graphicFrame>
      <p:graphicFrame>
        <p:nvGraphicFramePr>
          <p:cNvPr id="10" name="Object 7">
            <a:extLst>
              <a:ext uri="{FF2B5EF4-FFF2-40B4-BE49-F238E27FC236}">
                <a16:creationId xmlns:a16="http://schemas.microsoft.com/office/drawing/2014/main" id="{9F036A30-D66C-FCFD-9A3E-1BC4C9AA7518}"/>
              </a:ext>
            </a:extLst>
          </p:cNvPr>
          <p:cNvGraphicFramePr>
            <a:graphicFrameLocks noChangeAspect="1"/>
          </p:cNvGraphicFramePr>
          <p:nvPr>
            <p:extLst>
              <p:ext uri="{D42A27DB-BD31-4B8C-83A1-F6EECF244321}">
                <p14:modId xmlns:p14="http://schemas.microsoft.com/office/powerpoint/2010/main" val="1013193635"/>
              </p:ext>
            </p:extLst>
          </p:nvPr>
        </p:nvGraphicFramePr>
        <p:xfrm>
          <a:off x="5029200" y="4114800"/>
          <a:ext cx="2668964" cy="1339850"/>
        </p:xfrm>
        <a:graphic>
          <a:graphicData uri="http://schemas.openxmlformats.org/presentationml/2006/ole">
            <mc:AlternateContent xmlns:mc="http://schemas.openxmlformats.org/markup-compatibility/2006">
              <mc:Choice xmlns:v="urn:schemas-microsoft-com:vml" Requires="v">
                <p:oleObj name="Equation" r:id="rId8" imgW="1422360" imgH="711000" progId="Equation.3">
                  <p:embed/>
                </p:oleObj>
              </mc:Choice>
              <mc:Fallback>
                <p:oleObj name="Equation" r:id="rId8" imgW="1422360" imgH="711000" progId="Equation.3">
                  <p:embed/>
                  <p:pic>
                    <p:nvPicPr>
                      <p:cNvPr id="32775" name="Object 7">
                        <a:extLst>
                          <a:ext uri="{FF2B5EF4-FFF2-40B4-BE49-F238E27FC236}">
                            <a16:creationId xmlns:a16="http://schemas.microsoft.com/office/drawing/2014/main" id="{68E688B3-AEC2-94C9-9DED-CF69840A83C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29200" y="4114800"/>
                        <a:ext cx="2668964" cy="1339850"/>
                      </a:xfrm>
                      <a:prstGeom prst="rect">
                        <a:avLst/>
                      </a:prstGeom>
                      <a:noFill/>
                      <a:ln>
                        <a:noFill/>
                      </a:ln>
                      <a:effectLst/>
                    </p:spPr>
                  </p:pic>
                </p:oleObj>
              </mc:Fallback>
            </mc:AlternateContent>
          </a:graphicData>
        </a:graphic>
      </p:graphicFrame>
      <p:sp>
        <p:nvSpPr>
          <p:cNvPr id="11" name="Text Box 8">
            <a:extLst>
              <a:ext uri="{FF2B5EF4-FFF2-40B4-BE49-F238E27FC236}">
                <a16:creationId xmlns:a16="http://schemas.microsoft.com/office/drawing/2014/main" id="{89F098AA-5287-6AC0-31E1-5775756C180B}"/>
              </a:ext>
            </a:extLst>
          </p:cNvPr>
          <p:cNvSpPr txBox="1">
            <a:spLocks noChangeArrowheads="1"/>
          </p:cNvSpPr>
          <p:nvPr/>
        </p:nvSpPr>
        <p:spPr bwMode="auto">
          <a:xfrm>
            <a:off x="1960564" y="3503613"/>
            <a:ext cx="1449046"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a:highlight>
                  <a:srgbClr val="FFFF00"/>
                </a:highlight>
                <a:latin typeface="Arial" panose="020B0604020202020204" pitchFamily="34" charset="0"/>
              </a:rPr>
              <a:t>Translate</a:t>
            </a:r>
          </a:p>
        </p:txBody>
      </p:sp>
      <p:sp>
        <p:nvSpPr>
          <p:cNvPr id="12" name="Text Box 9">
            <a:extLst>
              <a:ext uri="{FF2B5EF4-FFF2-40B4-BE49-F238E27FC236}">
                <a16:creationId xmlns:a16="http://schemas.microsoft.com/office/drawing/2014/main" id="{4823CD72-EFB6-BE95-4C3A-894597DFE9FF}"/>
              </a:ext>
            </a:extLst>
          </p:cNvPr>
          <p:cNvSpPr txBox="1">
            <a:spLocks noChangeArrowheads="1"/>
          </p:cNvSpPr>
          <p:nvPr/>
        </p:nvSpPr>
        <p:spPr bwMode="auto">
          <a:xfrm>
            <a:off x="5867400" y="5638800"/>
            <a:ext cx="993948"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dirty="0">
                <a:highlight>
                  <a:srgbClr val="FFFF00"/>
                </a:highlight>
                <a:latin typeface="Arial" panose="020B0604020202020204" pitchFamily="34" charset="0"/>
              </a:rPr>
              <a:t>Shear</a:t>
            </a:r>
            <a:endParaRPr lang="en-US" altLang="ko-KR" dirty="0">
              <a:highlight>
                <a:srgbClr val="FFFF00"/>
              </a:highlight>
            </a:endParaRPr>
          </a:p>
        </p:txBody>
      </p:sp>
      <p:sp>
        <p:nvSpPr>
          <p:cNvPr id="13" name="Text Box 10">
            <a:extLst>
              <a:ext uri="{FF2B5EF4-FFF2-40B4-BE49-F238E27FC236}">
                <a16:creationId xmlns:a16="http://schemas.microsoft.com/office/drawing/2014/main" id="{9E5F80C3-6ED4-FB63-1469-69B236624859}"/>
              </a:ext>
            </a:extLst>
          </p:cNvPr>
          <p:cNvSpPr txBox="1">
            <a:spLocks noChangeArrowheads="1"/>
          </p:cNvSpPr>
          <p:nvPr/>
        </p:nvSpPr>
        <p:spPr bwMode="auto">
          <a:xfrm>
            <a:off x="5943600" y="3505200"/>
            <a:ext cx="943382"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a:highlight>
                  <a:srgbClr val="FFFF00"/>
                </a:highlight>
                <a:latin typeface="Arial" panose="020B0604020202020204" pitchFamily="34" charset="0"/>
              </a:rPr>
              <a:t>Scale</a:t>
            </a:r>
            <a:endParaRPr lang="en-US" altLang="ko-KR">
              <a:highlight>
                <a:srgbClr val="FFFF00"/>
              </a:highlight>
            </a:endParaRPr>
          </a:p>
        </p:txBody>
      </p:sp>
      <p:sp>
        <p:nvSpPr>
          <p:cNvPr id="14" name="Text Box 11">
            <a:extLst>
              <a:ext uri="{FF2B5EF4-FFF2-40B4-BE49-F238E27FC236}">
                <a16:creationId xmlns:a16="http://schemas.microsoft.com/office/drawing/2014/main" id="{1E632F37-621C-3357-5C61-F7CD09AC9857}"/>
              </a:ext>
            </a:extLst>
          </p:cNvPr>
          <p:cNvSpPr txBox="1">
            <a:spLocks noChangeArrowheads="1"/>
          </p:cNvSpPr>
          <p:nvPr/>
        </p:nvSpPr>
        <p:spPr bwMode="auto">
          <a:xfrm>
            <a:off x="2120900" y="5638800"/>
            <a:ext cx="1077699"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a:highlight>
                  <a:srgbClr val="FFFF00"/>
                </a:highlight>
                <a:latin typeface="Arial" panose="020B0604020202020204" pitchFamily="34" charset="0"/>
              </a:rPr>
              <a:t>Rotate</a:t>
            </a:r>
            <a:endParaRPr lang="en-US" altLang="ko-KR">
              <a:highlight>
                <a:srgbClr val="FFFF00"/>
              </a:highlight>
            </a:endParaRPr>
          </a:p>
        </p:txBody>
      </p:sp>
    </p:spTree>
    <p:extLst>
      <p:ext uri="{BB962C8B-B14F-4D97-AF65-F5344CB8AC3E}">
        <p14:creationId xmlns:p14="http://schemas.microsoft.com/office/powerpoint/2010/main" val="37607816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ADB8F-65D5-DC4A-F0A0-320D431ED567}"/>
              </a:ext>
            </a:extLst>
          </p:cNvPr>
          <p:cNvSpPr>
            <a:spLocks noGrp="1"/>
          </p:cNvSpPr>
          <p:nvPr>
            <p:ph type="title"/>
          </p:nvPr>
        </p:nvSpPr>
        <p:spPr/>
        <p:txBody>
          <a:bodyPr/>
          <a:lstStyle/>
          <a:p>
            <a:r>
              <a:rPr lang="en-US" dirty="0"/>
              <a:t>Composite transformation</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0326EBB-7FAC-BF30-EB96-E98F7D328DB9}"/>
                  </a:ext>
                </a:extLst>
              </p:cNvPr>
              <p:cNvSpPr>
                <a:spLocks noGrp="1"/>
              </p:cNvSpPr>
              <p:nvPr>
                <p:ph idx="1"/>
              </p:nvPr>
            </p:nvSpPr>
            <p:spPr/>
            <p:txBody>
              <a:bodyPr>
                <a:normAutofit fontScale="92500" lnSpcReduction="10000"/>
              </a:bodyPr>
              <a:lstStyle/>
              <a:p>
                <a:pPr algn="just">
                  <a:spcAft>
                    <a:spcPts val="600"/>
                  </a:spcAft>
                </a:pPr>
                <a:r>
                  <a:rPr lang="en-US" dirty="0">
                    <a:solidFill>
                      <a:schemeClr val="tx1"/>
                    </a:solidFill>
                    <a:latin typeface="Times New Roman" panose="02020603050405020304" pitchFamily="18" charset="0"/>
                    <a:cs typeface="Times New Roman" panose="02020603050405020304" pitchFamily="18" charset="0"/>
                  </a:rPr>
                  <a:t>Two successive translations are performed as:</a:t>
                </a:r>
              </a:p>
              <a:p>
                <a:pPr algn="ctr">
                  <a:spcAft>
                    <a:spcPts val="600"/>
                  </a:spcAft>
                </a:pP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𝑃</m:t>
                        </m:r>
                      </m:e>
                      <m:sup>
                        <m:r>
                          <a:rPr lang="en-US" i="1">
                            <a:solidFill>
                              <a:schemeClr val="tx1"/>
                            </a:solidFill>
                            <a:latin typeface="Cambria Math" panose="02040503050406030204" pitchFamily="18" charset="0"/>
                          </a:rPr>
                          <m:t>′</m:t>
                        </m:r>
                      </m:sup>
                    </m:sSup>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 </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𝑇</m:t>
                        </m:r>
                      </m:e>
                      <m:sub>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ub>
                    </m:sSub>
                    <m:r>
                      <a:rPr lang="en-US" i="1">
                        <a:solidFill>
                          <a:schemeClr val="tx1"/>
                        </a:solidFill>
                        <a:latin typeface="Cambria Math" panose="02040503050406030204" pitchFamily="18" charset="0"/>
                      </a:rPr>
                      <m:t>∗ </m:t>
                    </m:r>
                  </m:oMath>
                </a14:m>
                <a:r>
                  <a:rPr lang="en-US" dirty="0">
                    <a:solidFill>
                      <a:schemeClr val="tx1"/>
                    </a:solidFill>
                    <a:latin typeface="Times New Roman" panose="02020603050405020304" pitchFamily="18" charset="0"/>
                    <a:cs typeface="Times New Roman" panose="02020603050405020304" pitchFamily="18" charset="0"/>
                  </a:rPr>
                  <a:t>P</a:t>
                </a:r>
              </a:p>
              <a:p>
                <a:pPr algn="ctr">
                  <a:spcAft>
                    <a:spcPts val="1000"/>
                  </a:spcAft>
                </a:pPr>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a:rPr lang="en-US" i="1">
                                  <a:solidFill>
                                    <a:schemeClr val="tx1"/>
                                  </a:solidFill>
                                  <a:latin typeface="Cambria Math" panose="02040503050406030204" pitchFamily="18" charset="0"/>
                                </a:rPr>
                                <m:t>1</m:t>
                              </m:r>
                            </m:e>
                            <m:e>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2</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2</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mr>
                        </m:m>
                      </m:e>
                    </m:d>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a:rPr lang="en-US" i="1">
                                  <a:solidFill>
                                    <a:schemeClr val="tx1"/>
                                  </a:solidFill>
                                  <a:latin typeface="Cambria Math" panose="02040503050406030204" pitchFamily="18" charset="0"/>
                                </a:rPr>
                                <m:t>1</m:t>
                              </m:r>
                            </m:e>
                            <m:e>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mr>
                        </m:m>
                      </m:e>
                    </m:d>
                  </m:oMath>
                </a14:m>
                <a:r>
                  <a:rPr lang="en-US" dirty="0">
                    <a:solidFill>
                      <a:schemeClr val="tx1"/>
                    </a:solidFill>
                    <a:latin typeface="Times New Roman" panose="02020603050405020304" pitchFamily="18" charset="0"/>
                    <a:cs typeface="Times New Roman" panose="02020603050405020304" pitchFamily="18" charset="0"/>
                  </a:rPr>
                  <a:t> * P</a:t>
                </a:r>
              </a:p>
              <a:p>
                <a:pPr algn="ctr">
                  <a:spcAft>
                    <a:spcPts val="1000"/>
                  </a:spcAft>
                </a:pPr>
                <a:r>
                  <a:rPr lang="en-US"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i="1">
                            <a:solidFill>
                              <a:schemeClr val="tx1"/>
                            </a:solidFill>
                            <a:latin typeface="Cambria Math" panose="02040503050406030204" pitchFamily="18" charset="0"/>
                          </a:rPr>
                        </m:ctrlPr>
                      </m:dPr>
                      <m:e>
                        <m:m>
                          <m:mPr>
                            <m:mcs>
                              <m:mc>
                                <m:mcPr>
                                  <m:count m:val="3"/>
                                  <m:mcJc m:val="center"/>
                                </m:mcPr>
                              </m:mc>
                            </m:mcs>
                            <m:ctrlPr>
                              <a:rPr lang="en-US" i="1">
                                <a:solidFill>
                                  <a:schemeClr val="tx1"/>
                                </a:solidFill>
                                <a:latin typeface="Cambria Math" panose="02040503050406030204" pitchFamily="18" charset="0"/>
                              </a:rPr>
                            </m:ctrlPr>
                          </m:mPr>
                          <m:mr>
                            <m:e>
                              <m:r>
                                <a:rPr lang="en-US" i="1">
                                  <a:solidFill>
                                    <a:schemeClr val="tx1"/>
                                  </a:solidFill>
                                  <a:latin typeface="Cambria Math" panose="02040503050406030204" pitchFamily="18" charset="0"/>
                                </a:rPr>
                                <m:t>1</m:t>
                              </m:r>
                            </m:e>
                            <m:e>
                              <m:r>
                                <a:rPr lang="en-US" i="1">
                                  <a:solidFill>
                                    <a:schemeClr val="tx1"/>
                                  </a:solidFill>
                                  <a:latin typeface="Cambria Math" panose="02040503050406030204" pitchFamily="18" charset="0"/>
                                </a:rPr>
                                <m:t>0</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𝑥</m:t>
                                  </m:r>
                                  <m:r>
                                    <a:rPr lang="en-US" b="0" i="1" smtClean="0">
                                      <a:solidFill>
                                        <a:schemeClr val="tx1"/>
                                      </a:solidFill>
                                      <a:latin typeface="Cambria Math" panose="02040503050406030204" pitchFamily="18" charset="0"/>
                                    </a:rPr>
                                    <m:t>2</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𝑦</m:t>
                                  </m:r>
                                  <m:r>
                                    <a:rPr lang="en-US" b="0" i="1" smtClean="0">
                                      <a:solidFill>
                                        <a:schemeClr val="tx1"/>
                                      </a:solidFill>
                                      <a:latin typeface="Cambria Math" panose="02040503050406030204" pitchFamily="18" charset="0"/>
                                    </a:rPr>
                                    <m:t>2</m:t>
                                  </m:r>
                                </m:sub>
                              </m:sSub>
                            </m:e>
                          </m:mr>
                          <m:mr>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0</m:t>
                              </m:r>
                            </m:e>
                            <m:e>
                              <m:r>
                                <a:rPr lang="en-US" i="1">
                                  <a:solidFill>
                                    <a:schemeClr val="tx1"/>
                                  </a:solidFill>
                                  <a:latin typeface="Cambria Math" panose="02040503050406030204" pitchFamily="18" charset="0"/>
                                </a:rPr>
                                <m:t>1</m:t>
                              </m:r>
                            </m:e>
                          </m:mr>
                        </m:m>
                      </m:e>
                    </m:d>
                  </m:oMath>
                </a14:m>
                <a:r>
                  <a:rPr lang="en-US" dirty="0">
                    <a:solidFill>
                      <a:schemeClr val="tx1"/>
                    </a:solidFill>
                    <a:latin typeface="Times New Roman" panose="02020603050405020304" pitchFamily="18" charset="0"/>
                    <a:cs typeface="Times New Roman" panose="02020603050405020304" pitchFamily="18" charset="0"/>
                  </a:rPr>
                  <a:t> * P</a:t>
                </a:r>
              </a:p>
              <a:p>
                <a:pPr algn="ctr">
                  <a:spcAft>
                    <a:spcPts val="1000"/>
                  </a:spcAft>
                </a:pPr>
                <a:r>
                  <a:rPr lang="en-US" dirty="0">
                    <a:solidFill>
                      <a:schemeClr val="tx1"/>
                    </a:solidFill>
                    <a:latin typeface="Times New Roman" panose="02020603050405020304" pitchFamily="18" charset="0"/>
                    <a:cs typeface="Times New Roman" panose="02020603050405020304" pitchFamily="18" charset="0"/>
                  </a:rPr>
                  <a:t>= 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i="1">
                            <a:solidFill>
                              <a:schemeClr val="tx1"/>
                            </a:solidFill>
                            <a:latin typeface="Cambria Math" panose="02040503050406030204" pitchFamily="18" charset="0"/>
                          </a:rPr>
                          <m:t>𝑥</m:t>
                        </m:r>
                        <m:r>
                          <a:rPr lang="en-US" i="1">
                            <a:solidFill>
                              <a:schemeClr val="tx1"/>
                            </a:solidFill>
                            <a:latin typeface="Cambria Math" panose="02040503050406030204" pitchFamily="18" charset="0"/>
                          </a:rPr>
                          <m:t>2</m:t>
                        </m:r>
                      </m:sub>
                    </m:sSub>
                  </m:oMath>
                </a14:m>
                <a:r>
                  <a:rPr lang="en-US"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𝑡</m:t>
                        </m:r>
                      </m:e>
                      <m:sub>
                        <m:r>
                          <a:rPr lang="en-US" b="0" i="1" smtClean="0">
                            <a:solidFill>
                              <a:schemeClr val="tx1"/>
                            </a:solidFill>
                            <a:latin typeface="Cambria Math" panose="02040503050406030204" pitchFamily="18" charset="0"/>
                          </a:rPr>
                          <m:t>𝑦</m:t>
                        </m:r>
                        <m:r>
                          <a:rPr lang="en-US" i="1">
                            <a:solidFill>
                              <a:schemeClr val="tx1"/>
                            </a:solidFill>
                            <a:latin typeface="Cambria Math" panose="02040503050406030204" pitchFamily="18" charset="0"/>
                          </a:rPr>
                          <m:t>2</m:t>
                        </m:r>
                      </m:sub>
                    </m:sSub>
                  </m:oMath>
                </a14:m>
                <a:r>
                  <a:rPr lang="en-US" dirty="0">
                    <a:solidFill>
                      <a:schemeClr val="tx1"/>
                    </a:solidFill>
                    <a:latin typeface="Times New Roman" panose="02020603050405020304" pitchFamily="18" charset="0"/>
                    <a:cs typeface="Times New Roman" panose="02020603050405020304" pitchFamily="18" charset="0"/>
                  </a:rPr>
                  <a:t> ) * P</a:t>
                </a:r>
              </a:p>
              <a:p>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30326EBB-7FAC-BF30-EB96-E98F7D328DB9}"/>
                  </a:ext>
                </a:extLst>
              </p:cNvPr>
              <p:cNvSpPr>
                <a:spLocks noGrp="1" noRot="1" noChangeAspect="1" noMove="1" noResize="1" noEditPoints="1" noAdjustHandles="1" noChangeArrowheads="1" noChangeShapeType="1" noTextEdit="1"/>
              </p:cNvSpPr>
              <p:nvPr>
                <p:ph idx="1"/>
              </p:nvPr>
            </p:nvSpPr>
            <p:spPr>
              <a:blipFill>
                <a:blip r:embed="rId2"/>
                <a:stretch>
                  <a:fillRect l="-928" t="-3081"/>
                </a:stretch>
              </a:blipFill>
            </p:spPr>
            <p:txBody>
              <a:bodyPr/>
              <a:lstStyle/>
              <a:p>
                <a:r>
                  <a:rPr lang="en-IN">
                    <a:noFill/>
                  </a:rPr>
                  <a:t> </a:t>
                </a:r>
              </a:p>
            </p:txBody>
          </p:sp>
        </mc:Fallback>
      </mc:AlternateContent>
    </p:spTree>
    <p:extLst>
      <p:ext uri="{BB962C8B-B14F-4D97-AF65-F5344CB8AC3E}">
        <p14:creationId xmlns:p14="http://schemas.microsoft.com/office/powerpoint/2010/main" val="3448906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3072-68A6-59F0-67AE-433C6474EF6E}"/>
              </a:ext>
            </a:extLst>
          </p:cNvPr>
          <p:cNvSpPr>
            <a:spLocks noGrp="1"/>
          </p:cNvSpPr>
          <p:nvPr>
            <p:ph type="title"/>
          </p:nvPr>
        </p:nvSpPr>
        <p:spPr/>
        <p:txBody>
          <a:bodyPr/>
          <a:lstStyle/>
          <a:p>
            <a:r>
              <a:rPr lang="en-IN"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B4BB41-2BC8-60DF-3542-E55157061FEC}"/>
                  </a:ext>
                </a:extLst>
              </p:cNvPr>
              <p:cNvSpPr>
                <a:spLocks noGrp="1"/>
              </p:cNvSpPr>
              <p:nvPr>
                <p:ph idx="1"/>
              </p:nvPr>
            </p:nvSpPr>
            <p:spPr>
              <a:xfrm>
                <a:off x="838200" y="1465860"/>
                <a:ext cx="10515600" cy="5159791"/>
              </a:xfrm>
            </p:spPr>
            <p:txBody>
              <a:bodyPr>
                <a:normAutofit fontScale="92500" lnSpcReduction="10000"/>
              </a:bodyPr>
              <a:lstStyle/>
              <a:p>
                <a:r>
                  <a:rPr lang="en-US" sz="2400" b="1" dirty="0">
                    <a:solidFill>
                      <a:schemeClr val="tx1"/>
                    </a:solidFill>
                    <a:latin typeface="Times New Roman" panose="02020603050405020304" pitchFamily="18" charset="0"/>
                    <a:cs typeface="Times New Roman" panose="02020603050405020304" pitchFamily="18" charset="0"/>
                  </a:rPr>
                  <a:t>Obtain the final coordinates after two translations on point 𝑝(2,3) with translation vector (4,  3) and (-1,  2) respectively.</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𝑃</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𝑇</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𝑡</m:t>
                        </m:r>
                      </m:e>
                      <m:sub>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𝑡</m:t>
                        </m:r>
                      </m:e>
                      <m:sub>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𝑡</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𝑡</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 </m:t>
                    </m:r>
                  </m:oMath>
                </a14:m>
                <a:r>
                  <a:rPr lang="en-US" sz="2400" dirty="0">
                    <a:solidFill>
                      <a:schemeClr val="tx1"/>
                    </a:solidFill>
                    <a:latin typeface="Times New Roman" panose="02020603050405020304" pitchFamily="18" charset="0"/>
                    <a:cs typeface="Times New Roman" panose="02020603050405020304" pitchFamily="18" charset="0"/>
                  </a:rPr>
                  <a:t>P</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1</m:t>
                              </m:r>
                            </m:e>
                            <m:e>
                              <m:r>
                                <a:rPr lang="en-US" sz="2400" i="1">
                                  <a:solidFill>
                                    <a:schemeClr val="tx1"/>
                                  </a:solidFill>
                                  <a:latin typeface="Cambria Math" panose="02040503050406030204" pitchFamily="18" charset="0"/>
                                </a:rPr>
                                <m:t>0</m:t>
                              </m:r>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2</m:t>
                                  </m:r>
                                </m:sub>
                              </m:sSub>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𝑡</m:t>
                                  </m:r>
                                </m:e>
                                <m:sub>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2</m:t>
                                  </m:r>
                                </m:sub>
                              </m:sSub>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 P		=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1</m:t>
                              </m:r>
                            </m:e>
                            <m:e>
                              <m:r>
                                <a:rPr lang="en-US" sz="2400" i="1">
                                  <a:solidFill>
                                    <a:schemeClr val="tx1"/>
                                  </a:solidFill>
                                  <a:latin typeface="Cambria Math" panose="02040503050406030204" pitchFamily="18" charset="0"/>
                                </a:rPr>
                                <m:t>0</m:t>
                              </m:r>
                            </m:e>
                            <m:e>
                              <m:r>
                                <a:rPr lang="en-US" sz="2400" b="0" i="1" smtClean="0">
                                  <a:solidFill>
                                    <a:schemeClr val="tx1"/>
                                  </a:solidFill>
                                  <a:latin typeface="Cambria Math" panose="02040503050406030204" pitchFamily="18" charset="0"/>
                                </a:rPr>
                                <m:t>4</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(−1)</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e>
                              <m:r>
                                <a:rPr lang="en-US" sz="2400" b="0" i="1" smtClean="0">
                                  <a:solidFill>
                                    <a:schemeClr val="tx1"/>
                                  </a:solidFill>
                                  <a:latin typeface="Cambria Math" panose="02040503050406030204" pitchFamily="18" charset="0"/>
                                </a:rPr>
                                <m:t>3</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2</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smtClean="0">
                            <a:solidFill>
                              <a:schemeClr val="tx1"/>
                            </a:solidFill>
                            <a:latin typeface="Cambria Math" panose="02040503050406030204" pitchFamily="18" charset="0"/>
                            <a:cs typeface="Times New Roman" panose="02020603050405020304" pitchFamily="18" charset="0"/>
                          </a:rPr>
                        </m:ctrlPr>
                      </m:dPr>
                      <m:e>
                        <m:eqArr>
                          <m:eqArrPr>
                            <m:ctrlPr>
                              <a:rPr lang="en-US" sz="2400" b="0" i="1" smtClean="0">
                                <a:solidFill>
                                  <a:schemeClr val="tx1"/>
                                </a:solidFill>
                                <a:latin typeface="Cambria Math" panose="02040503050406030204" pitchFamily="18" charset="0"/>
                                <a:cs typeface="Times New Roman" panose="02020603050405020304" pitchFamily="18" charset="0"/>
                              </a:rPr>
                            </m:ctrlPr>
                          </m:eqArrPr>
                          <m:e>
                            <m:r>
                              <a:rPr lang="en-US" sz="2400" b="0" i="1" smtClean="0">
                                <a:solidFill>
                                  <a:schemeClr val="tx1"/>
                                </a:solidFill>
                                <a:latin typeface="Cambria Math" panose="02040503050406030204" pitchFamily="18" charset="0"/>
                                <a:cs typeface="Times New Roman" panose="02020603050405020304" pitchFamily="18" charset="0"/>
                              </a:rPr>
                              <m:t>2</m:t>
                            </m:r>
                          </m:e>
                          <m:e>
                            <m:r>
                              <a:rPr lang="en-US" sz="2400" b="0" i="1" smtClean="0">
                                <a:solidFill>
                                  <a:schemeClr val="tx1"/>
                                </a:solidFill>
                                <a:latin typeface="Cambria Math" panose="02040503050406030204" pitchFamily="18" charset="0"/>
                                <a:cs typeface="Times New Roman" panose="02020603050405020304" pitchFamily="18" charset="0"/>
                              </a:rPr>
                              <m:t>3</m:t>
                            </m:r>
                          </m:e>
                          <m:e>
                            <m:r>
                              <a:rPr lang="en-US" sz="2400" b="0" i="1" smtClean="0">
                                <a:solidFill>
                                  <a:schemeClr val="tx1"/>
                                </a:solidFill>
                                <a:latin typeface="Cambria Math" panose="02040503050406030204" pitchFamily="18" charset="0"/>
                                <a:cs typeface="Times New Roman" panose="02020603050405020304" pitchFamily="18" charset="0"/>
                              </a:rPr>
                              <m:t>1</m:t>
                            </m:r>
                          </m:e>
                        </m:eqArr>
                      </m:e>
                    </m:d>
                  </m:oMath>
                </a14:m>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pPr marL="0" indent="0">
                  <a:buNone/>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r>
                                <a:rPr lang="en-US" sz="2400" i="1">
                                  <a:solidFill>
                                    <a:schemeClr val="tx1"/>
                                  </a:solidFill>
                                  <a:latin typeface="Cambria Math" panose="02040503050406030204" pitchFamily="18" charset="0"/>
                                </a:rPr>
                                <m:t>1</m:t>
                              </m:r>
                            </m:e>
                            <m:e>
                              <m:r>
                                <a:rPr lang="en-US" sz="2400" i="1">
                                  <a:solidFill>
                                    <a:schemeClr val="tx1"/>
                                  </a:solidFill>
                                  <a:latin typeface="Cambria Math" panose="02040503050406030204" pitchFamily="18" charset="0"/>
                                </a:rPr>
                                <m:t>0</m:t>
                              </m:r>
                            </m:e>
                            <m:e>
                              <m:r>
                                <a:rPr lang="en-US" sz="2400" b="0" i="1" smtClean="0">
                                  <a:solidFill>
                                    <a:schemeClr val="tx1"/>
                                  </a:solidFill>
                                  <a:latin typeface="Cambria Math" panose="02040503050406030204" pitchFamily="18" charset="0"/>
                                </a:rPr>
                                <m:t>3</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e>
                              <m:r>
                                <a:rPr lang="en-US" sz="2400" b="0" i="1" smtClean="0">
                                  <a:solidFill>
                                    <a:schemeClr val="tx1"/>
                                  </a:solidFill>
                                  <a:latin typeface="Cambria Math" panose="02040503050406030204" pitchFamily="18" charset="0"/>
                                </a:rPr>
                                <m:t>5</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solidFill>
                              <a:schemeClr val="tx1"/>
                            </a:solidFill>
                            <a:latin typeface="Cambria Math" panose="02040503050406030204" pitchFamily="18" charset="0"/>
                            <a:cs typeface="Times New Roman" panose="02020603050405020304" pitchFamily="18" charset="0"/>
                          </a:rPr>
                        </m:ctrlPr>
                      </m:dPr>
                      <m:e>
                        <m:eqArr>
                          <m:eqArrPr>
                            <m:ctrlPr>
                              <a:rPr lang="en-US" sz="2400" i="1">
                                <a:solidFill>
                                  <a:schemeClr val="tx1"/>
                                </a:solidFill>
                                <a:latin typeface="Cambria Math" panose="02040503050406030204" pitchFamily="18" charset="0"/>
                                <a:cs typeface="Times New Roman" panose="02020603050405020304" pitchFamily="18" charset="0"/>
                              </a:rPr>
                            </m:ctrlPr>
                          </m:eqArrPr>
                          <m:e>
                            <m:r>
                              <a:rPr lang="en-US" sz="2400" i="1">
                                <a:solidFill>
                                  <a:schemeClr val="tx1"/>
                                </a:solidFill>
                                <a:latin typeface="Cambria Math" panose="02040503050406030204" pitchFamily="18" charset="0"/>
                                <a:cs typeface="Times New Roman" panose="02020603050405020304" pitchFamily="18" charset="0"/>
                              </a:rPr>
                              <m:t>2</m:t>
                            </m:r>
                          </m:e>
                          <m:e>
                            <m:r>
                              <a:rPr lang="en-US" sz="2400" i="1">
                                <a:solidFill>
                                  <a:schemeClr val="tx1"/>
                                </a:solidFill>
                                <a:latin typeface="Cambria Math" panose="02040503050406030204" pitchFamily="18" charset="0"/>
                                <a:cs typeface="Times New Roman" panose="02020603050405020304" pitchFamily="18" charset="0"/>
                              </a:rPr>
                              <m:t>3</m:t>
                            </m:r>
                          </m:e>
                          <m:e>
                            <m:r>
                              <a:rPr lang="en-US" sz="2400" i="1">
                                <a:solidFill>
                                  <a:schemeClr val="tx1"/>
                                </a:solidFill>
                                <a:latin typeface="Cambria Math" panose="02040503050406030204" pitchFamily="18" charset="0"/>
                                <a:cs typeface="Times New Roman" panose="02020603050405020304" pitchFamily="18" charset="0"/>
                              </a:rPr>
                              <m:t>1</m:t>
                            </m:r>
                          </m:e>
                        </m:eqArr>
                      </m:e>
                    </m:d>
                  </m:oMath>
                </a14:m>
                <a:r>
                  <a:rPr lang="en-US" sz="24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d>
                      <m:dPr>
                        <m:begChr m:val="["/>
                        <m:endChr m:val="]"/>
                        <m:ctrlPr>
                          <a:rPr lang="en-US" sz="2400" i="1">
                            <a:solidFill>
                              <a:schemeClr val="tx1"/>
                            </a:solidFill>
                            <a:latin typeface="Cambria Math" panose="02040503050406030204" pitchFamily="18" charset="0"/>
                            <a:cs typeface="Times New Roman" panose="02020603050405020304" pitchFamily="18" charset="0"/>
                          </a:rPr>
                        </m:ctrlPr>
                      </m:dPr>
                      <m:e>
                        <m:eqArr>
                          <m:eqArrPr>
                            <m:ctrlPr>
                              <a:rPr lang="en-US" sz="2400" i="1">
                                <a:solidFill>
                                  <a:schemeClr val="tx1"/>
                                </a:solidFill>
                                <a:latin typeface="Cambria Math" panose="02040503050406030204" pitchFamily="18" charset="0"/>
                                <a:cs typeface="Times New Roman" panose="02020603050405020304" pitchFamily="18" charset="0"/>
                              </a:rPr>
                            </m:ctrlPr>
                          </m:eqArrPr>
                          <m:e>
                            <m:r>
                              <a:rPr lang="en-US" sz="2400" b="0" i="1" smtClean="0">
                                <a:solidFill>
                                  <a:schemeClr val="tx1"/>
                                </a:solidFill>
                                <a:latin typeface="Cambria Math" panose="02040503050406030204" pitchFamily="18" charset="0"/>
                                <a:cs typeface="Times New Roman" panose="02020603050405020304" pitchFamily="18" charset="0"/>
                              </a:rPr>
                              <m:t>5</m:t>
                            </m:r>
                          </m:e>
                          <m:e>
                            <m:r>
                              <a:rPr lang="en-US" sz="2400" b="0" i="1" smtClean="0">
                                <a:solidFill>
                                  <a:schemeClr val="tx1"/>
                                </a:solidFill>
                                <a:latin typeface="Cambria Math" panose="02040503050406030204" pitchFamily="18" charset="0"/>
                                <a:cs typeface="Times New Roman" panose="02020603050405020304" pitchFamily="18" charset="0"/>
                              </a:rPr>
                              <m:t>8</m:t>
                            </m:r>
                          </m:e>
                          <m:e>
                            <m:r>
                              <a:rPr lang="en-US" sz="2400" i="1">
                                <a:solidFill>
                                  <a:schemeClr val="tx1"/>
                                </a:solidFill>
                                <a:latin typeface="Cambria Math" panose="02040503050406030204" pitchFamily="18" charset="0"/>
                                <a:cs typeface="Times New Roman" panose="02020603050405020304" pitchFamily="18" charset="0"/>
                              </a:rPr>
                              <m:t>1</m:t>
                            </m:r>
                          </m:e>
                        </m:eqArr>
                      </m:e>
                    </m:d>
                  </m:oMath>
                </a14:m>
                <a:endParaRPr lang="en-US"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Thus, the final coordinates after transformation is (5,8)</a:t>
                </a:r>
              </a:p>
              <a:p>
                <a:endParaRPr lang="en-IN" sz="2400" dirty="0">
                  <a:solidFill>
                    <a:schemeClr val="tx1"/>
                  </a:solidFill>
                </a:endParaRPr>
              </a:p>
            </p:txBody>
          </p:sp>
        </mc:Choice>
        <mc:Fallback xmlns="">
          <p:sp>
            <p:nvSpPr>
              <p:cNvPr id="3" name="Content Placeholder 2">
                <a:extLst>
                  <a:ext uri="{FF2B5EF4-FFF2-40B4-BE49-F238E27FC236}">
                    <a16:creationId xmlns:a16="http://schemas.microsoft.com/office/drawing/2014/main" id="{AFB4BB41-2BC8-60DF-3542-E55157061FEC}"/>
                  </a:ext>
                </a:extLst>
              </p:cNvPr>
              <p:cNvSpPr>
                <a:spLocks noGrp="1" noRot="1" noChangeAspect="1" noMove="1" noResize="1" noEditPoints="1" noAdjustHandles="1" noChangeArrowheads="1" noChangeShapeType="1" noTextEdit="1"/>
              </p:cNvSpPr>
              <p:nvPr>
                <p:ph idx="1"/>
              </p:nvPr>
            </p:nvSpPr>
            <p:spPr>
              <a:xfrm>
                <a:off x="838200" y="1465860"/>
                <a:ext cx="10515600" cy="5159791"/>
              </a:xfrm>
              <a:blipFill>
                <a:blip r:embed="rId2"/>
                <a:stretch>
                  <a:fillRect l="-754" t="-2125"/>
                </a:stretch>
              </a:blipFill>
            </p:spPr>
            <p:txBody>
              <a:bodyPr/>
              <a:lstStyle/>
              <a:p>
                <a:r>
                  <a:rPr lang="en-IN">
                    <a:noFill/>
                  </a:rPr>
                  <a:t> </a:t>
                </a:r>
              </a:p>
            </p:txBody>
          </p:sp>
        </mc:Fallback>
      </mc:AlternateContent>
    </p:spTree>
    <p:extLst>
      <p:ext uri="{BB962C8B-B14F-4D97-AF65-F5344CB8AC3E}">
        <p14:creationId xmlns:p14="http://schemas.microsoft.com/office/powerpoint/2010/main" val="1461998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96B4FE0-4EA7-356B-3211-620522721527}"/>
              </a:ext>
            </a:extLst>
          </p:cNvPr>
          <p:cNvSpPr>
            <a:spLocks noGrp="1"/>
          </p:cNvSpPr>
          <p:nvPr>
            <p:ph type="title"/>
          </p:nvPr>
        </p:nvSpPr>
        <p:spPr>
          <a:xfrm>
            <a:off x="608929" y="151418"/>
            <a:ext cx="10933495" cy="807952"/>
          </a:xfrm>
        </p:spPr>
        <p:txBody>
          <a:bodyPr/>
          <a:lstStyle/>
          <a:p>
            <a:pPr algn="ctr"/>
            <a:r>
              <a:rPr lang="en-US" dirty="0"/>
              <a:t>Rotations</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10D88E4-BAF2-4454-D39D-F897DEB9128A}"/>
                  </a:ext>
                </a:extLst>
              </p:cNvPr>
              <p:cNvSpPr/>
              <p:nvPr/>
            </p:nvSpPr>
            <p:spPr>
              <a:xfrm>
                <a:off x="629252" y="710996"/>
                <a:ext cx="10933495" cy="6147004"/>
              </a:xfrm>
              <a:prstGeom prst="rect">
                <a:avLst/>
              </a:prstGeom>
            </p:spPr>
            <p:txBody>
              <a:bodyPr wrap="square">
                <a:spAutoFit/>
              </a:bodyPr>
              <a:lstStyle/>
              <a:p>
                <a:pPr>
                  <a:spcAft>
                    <a:spcPts val="600"/>
                  </a:spcAft>
                </a:pPr>
                <a:r>
                  <a:rPr lang="en-US" sz="2400" dirty="0">
                    <a:solidFill>
                      <a:schemeClr val="tx1"/>
                    </a:solidFill>
                    <a:latin typeface="Times New Roman" panose="02020603050405020304" pitchFamily="18" charset="0"/>
                    <a:cs typeface="Times New Roman" panose="02020603050405020304" pitchFamily="18" charset="0"/>
                  </a:rPr>
                  <a:t>Two successive rotations are performed as:</a:t>
                </a:r>
              </a:p>
              <a:p>
                <a:pPr>
                  <a:spcAft>
                    <a:spcPts val="6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𝑃</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𝑅</m:t>
                        </m:r>
                      </m:e>
                      <m:sub>
                        <m:r>
                          <a:rPr lang="en-US" sz="2400" b="0" i="1" smtClean="0">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oMath>
                </a14:m>
                <a:endParaRPr lang="en-US" sz="2400" dirty="0">
                  <a:solidFill>
                    <a:schemeClr val="tx1"/>
                  </a:solidFill>
                  <a:latin typeface="Times New Roman" panose="02020603050405020304" pitchFamily="18" charset="0"/>
                  <a:cs typeface="Times New Roman" panose="02020603050405020304" pitchFamily="18" charset="0"/>
                </a:endParaRPr>
              </a:p>
              <a:p>
                <a:pPr>
                  <a:spcAft>
                    <a:spcPts val="6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𝑅</m:t>
                        </m:r>
                      </m:e>
                      <m:sub>
                        <m:r>
                          <a:rPr lang="en-US" sz="2400" i="1">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𝑅</m:t>
                        </m:r>
                      </m:e>
                      <m:sub>
                        <m:r>
                          <a:rPr lang="en-US" sz="2400" i="1">
                            <a:solidFill>
                              <a:schemeClr val="tx1"/>
                            </a:solidFill>
                            <a:latin typeface="Cambria Math" panose="02040503050406030204" pitchFamily="18" charset="0"/>
                          </a:rPr>
                          <m:t>𝜃</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oMath>
                </a14:m>
                <a:endParaRPr lang="en-US" sz="2400" dirty="0">
                  <a:solidFill>
                    <a:schemeClr val="tx1"/>
                  </a:solidFill>
                  <a:latin typeface="Times New Roman" panose="02020603050405020304" pitchFamily="18" charset="0"/>
                </a:endParaRPr>
              </a:p>
              <a:p>
                <a:pPr>
                  <a:spcAft>
                    <a:spcPts val="10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func>
                                <m:funcPr>
                                  <m:ctrlPr>
                                    <a:rPr lang="en-US" sz="2400" b="0" i="1" smtClean="0">
                                      <a:solidFill>
                                        <a:schemeClr val="tx1"/>
                                      </a:solidFill>
                                      <a:latin typeface="Cambria Math" panose="02040503050406030204" pitchFamily="18" charset="0"/>
                                    </a:rPr>
                                  </m:ctrlPr>
                                </m:funcPr>
                                <m:fName>
                                  <m:r>
                                    <m:rPr>
                                      <m:sty m:val="p"/>
                                      <m:brk m:alnAt="7"/>
                                    </m:rPr>
                                    <a:rPr lang="en-US" sz="2400" b="0" i="0" smtClean="0">
                                      <a:solidFill>
                                        <a:schemeClr val="tx1"/>
                                      </a:solidFill>
                                      <a:latin typeface="Cambria Math" panose="02040503050406030204" pitchFamily="18" charset="0"/>
                                    </a:rPr>
                                    <m:t>c</m:t>
                                  </m:r>
                                  <m:r>
                                    <m:rPr>
                                      <m:sty m:val="p"/>
                                    </m:rPr>
                                    <a:rPr lang="en-US" sz="2400" b="0" i="0" smtClean="0">
                                      <a:solidFill>
                                        <a:schemeClr val="tx1"/>
                                      </a:solidFill>
                                      <a:latin typeface="Cambria Math" panose="02040503050406030204" pitchFamily="18" charset="0"/>
                                    </a:rPr>
                                    <m:t>os</m:t>
                                  </m:r>
                                </m:fName>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m:rPr>
                                          <m:brk m:alnAt="7"/>
                                        </m:rPr>
                                        <a:rPr lang="en-US" sz="2400" b="0" i="1" smtClean="0">
                                          <a:solidFill>
                                            <a:schemeClr val="tx1"/>
                                          </a:solidFill>
                                          <a:latin typeface="Cambria Math" panose="02040503050406030204" pitchFamily="18" charset="0"/>
                                        </a:rPr>
                                        <m:t>2</m:t>
                                      </m:r>
                                    </m:sub>
                                  </m:sSub>
                                </m:e>
                              </m:func>
                            </m:e>
                            <m:e>
                              <m:r>
                                <a:rPr lang="en-US" sz="2400" b="0" i="1" smtClean="0">
                                  <a:solidFill>
                                    <a:schemeClr val="tx1"/>
                                  </a:solidFill>
                                  <a:latin typeface="Cambria Math" panose="02040503050406030204" pitchFamily="18" charset="0"/>
                                </a:rPr>
                                <m:t>−</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sin</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2</m:t>
                                      </m:r>
                                    </m:sub>
                                  </m:sSub>
                                </m:e>
                              </m:func>
                            </m:e>
                            <m:e>
                              <m:r>
                                <a:rPr lang="en-US" sz="2400" b="0" i="1" smtClean="0">
                                  <a:solidFill>
                                    <a:schemeClr val="tx1"/>
                                  </a:solidFill>
                                  <a:latin typeface="Cambria Math" panose="02040503050406030204" pitchFamily="18" charset="0"/>
                                </a:rPr>
                                <m:t>0</m:t>
                              </m:r>
                            </m:e>
                          </m:mr>
                          <m:mr>
                            <m:e>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sin</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2</m:t>
                                      </m:r>
                                    </m:sub>
                                  </m:sSub>
                                </m:e>
                              </m:func>
                            </m:e>
                            <m:e>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cos</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2</m:t>
                                      </m:r>
                                    </m:sub>
                                  </m:sSub>
                                </m:e>
                              </m:func>
                            </m:e>
                            <m:e>
                              <m:r>
                                <a:rPr lang="en-US" sz="2400" b="0" i="1" smtClean="0">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c</m:t>
                                  </m:r>
                                  <m:r>
                                    <m:rPr>
                                      <m:sty m:val="p"/>
                                    </m:rPr>
                                    <a:rPr lang="en-US" sz="2400">
                                      <a:solidFill>
                                        <a:schemeClr val="tx1"/>
                                      </a:solidFill>
                                      <a:latin typeface="Cambria Math" panose="02040503050406030204" pitchFamily="18" charset="0"/>
                                    </a:rPr>
                                    <m:t>os</m:t>
                                  </m:r>
                                </m:fName>
                                <m:e>
                                  <m:sSub>
                                    <m:sSubPr>
                                      <m:ctrlPr>
                                        <a:rPr lang="en-US" sz="2400" i="1" smtClean="0">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e>
                              </m:func>
                            </m:e>
                            <m:e>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e>
                              </m:func>
                            </m:e>
                            <m:e>
                              <m:r>
                                <a:rPr lang="en-US" sz="2400" i="1">
                                  <a:solidFill>
                                    <a:schemeClr val="tx1"/>
                                  </a:solidFill>
                                  <a:latin typeface="Cambria Math" panose="02040503050406030204" pitchFamily="18" charset="0"/>
                                </a:rPr>
                                <m:t>0</m:t>
                              </m:r>
                            </m:e>
                          </m:mr>
                          <m:mr>
                            <m:e>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e>
                              </m:func>
                            </m:e>
                            <m:e>
                              <m:func>
                                <m:funcPr>
                                  <m:ctrlPr>
                                    <a:rPr lang="en-US" sz="2400" i="1">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cos</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e>
                              </m:func>
                            </m:e>
                            <m:e>
                              <m:r>
                                <a:rPr lang="en-US" sz="2400" i="1">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P</a:t>
                </a:r>
              </a:p>
              <a:p>
                <a:pPr>
                  <a:spcAft>
                    <a:spcPts val="1000"/>
                  </a:spcAft>
                </a:pPr>
                <a:r>
                  <a:rPr lang="en-US" sz="24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smtClean="0">
                                <a:solidFill>
                                  <a:schemeClr val="tx1"/>
                                </a:solidFill>
                                <a:latin typeface="Cambria Math" panose="02040503050406030204" pitchFamily="18" charset="0"/>
                              </a:rPr>
                            </m:ctrlPr>
                          </m:mPr>
                          <m:mr>
                            <m:e>
                              <m:func>
                                <m:funcPr>
                                  <m:ctrlPr>
                                    <a:rPr lang="en-US" sz="2400" b="0" i="1" smtClean="0">
                                      <a:solidFill>
                                        <a:schemeClr val="tx1"/>
                                      </a:solidFill>
                                      <a:latin typeface="Cambria Math" panose="02040503050406030204" pitchFamily="18" charset="0"/>
                                    </a:rPr>
                                  </m:ctrlPr>
                                </m:funcPr>
                                <m:fName>
                                  <m:r>
                                    <m:rPr>
                                      <m:sty m:val="p"/>
                                      <m:brk m:alnAt="7"/>
                                    </m:rPr>
                                    <a:rPr lang="en-US" sz="2400" b="0" i="0" smtClean="0">
                                      <a:solidFill>
                                        <a:schemeClr val="tx1"/>
                                      </a:solidFill>
                                      <a:latin typeface="Cambria Math" panose="02040503050406030204" pitchFamily="18" charset="0"/>
                                    </a:rPr>
                                    <m:t>c</m:t>
                                  </m:r>
                                  <m:r>
                                    <m:rPr>
                                      <m:sty m:val="p"/>
                                    </m:rPr>
                                    <a:rPr lang="en-US" sz="2400" b="0" i="0" smtClean="0">
                                      <a:solidFill>
                                        <a:schemeClr val="tx1"/>
                                      </a:solidFill>
                                      <a:latin typeface="Cambria Math" panose="02040503050406030204" pitchFamily="18" charset="0"/>
                                    </a:rPr>
                                    <m:t>os</m:t>
                                  </m:r>
                                </m:fName>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m:rPr>
                                          <m:brk m:alnAt="7"/>
                                        </m:rPr>
                                        <a:rPr lang="en-US" sz="2400" b="0" i="1" smtClean="0">
                                          <a:solidFill>
                                            <a:schemeClr val="tx1"/>
                                          </a:solidFill>
                                          <a:latin typeface="Cambria Math" panose="02040503050406030204" pitchFamily="18" charset="0"/>
                                        </a:rPr>
                                        <m:t>2</m:t>
                                      </m:r>
                                    </m:sub>
                                  </m:sSub>
                                </m:e>
                              </m:func>
                              <m:func>
                                <m:funcPr>
                                  <m:ctrlPr>
                                    <a:rPr lang="en-US" sz="2400" b="0" i="1" smtClean="0">
                                      <a:solidFill>
                                        <a:schemeClr val="tx1"/>
                                      </a:solidFill>
                                      <a:latin typeface="Cambria Math" panose="02040503050406030204" pitchFamily="18" charset="0"/>
                                    </a:rPr>
                                  </m:ctrlPr>
                                </m:funcPr>
                                <m:fName>
                                  <m:r>
                                    <m:rPr>
                                      <m:sty m:val="p"/>
                                      <m:brk m:alnAt="7"/>
                                    </m:rPr>
                                    <a:rPr lang="en-US" sz="2400" b="0" i="0" smtClean="0">
                                      <a:solidFill>
                                        <a:schemeClr val="tx1"/>
                                      </a:solidFill>
                                      <a:latin typeface="Cambria Math" panose="02040503050406030204" pitchFamily="18" charset="0"/>
                                    </a:rPr>
                                    <m:t>c</m:t>
                                  </m:r>
                                  <m:r>
                                    <m:rPr>
                                      <m:sty m:val="p"/>
                                    </m:rPr>
                                    <a:rPr lang="en-US" sz="2400" b="0" i="0" smtClean="0">
                                      <a:solidFill>
                                        <a:schemeClr val="tx1"/>
                                      </a:solidFill>
                                      <a:latin typeface="Cambria Math" panose="02040503050406030204" pitchFamily="18" charset="0"/>
                                    </a:rPr>
                                    <m:t>os</m:t>
                                  </m:r>
                                </m:fName>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r>
                                    <m:rPr>
                                      <m:brk m:alnAt="7"/>
                                    </m:rP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m:t>
                                  </m:r>
                                  <m:func>
                                    <m:funcPr>
                                      <m:ctrlPr>
                                        <a:rPr lang="en-US" sz="2400" b="0" i="1" smtClean="0">
                                          <a:solidFill>
                                            <a:schemeClr val="tx1"/>
                                          </a:solidFill>
                                          <a:latin typeface="Cambria Math" panose="02040503050406030204" pitchFamily="18" charset="0"/>
                                        </a:rPr>
                                      </m:ctrlPr>
                                    </m:funcPr>
                                    <m:fName>
                                      <m:r>
                                        <m:rPr>
                                          <m:sty m:val="p"/>
                                          <m:brk m:alnAt="7"/>
                                        </m:rPr>
                                        <a:rPr lang="en-US" sz="2400" b="0" i="0" smtClean="0">
                                          <a:solidFill>
                                            <a:schemeClr val="tx1"/>
                                          </a:solidFill>
                                          <a:latin typeface="Cambria Math" panose="02040503050406030204" pitchFamily="18" charset="0"/>
                                        </a:rPr>
                                        <m:t>s</m:t>
                                      </m:r>
                                      <m:r>
                                        <m:rPr>
                                          <m:sty m:val="p"/>
                                        </m:rPr>
                                        <a:rPr lang="en-US" sz="2400" b="0" i="0" smtClean="0">
                                          <a:solidFill>
                                            <a:schemeClr val="tx1"/>
                                          </a:solidFill>
                                          <a:latin typeface="Cambria Math" panose="02040503050406030204" pitchFamily="18" charset="0"/>
                                        </a:rPr>
                                        <m:t>in</m:t>
                                      </m:r>
                                    </m:fName>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m:rPr>
                                              <m:brk m:alnAt="7"/>
                                            </m:rPr>
                                            <a:rPr lang="en-US" sz="2400" b="0" i="1" smtClean="0">
                                              <a:solidFill>
                                                <a:schemeClr val="tx1"/>
                                              </a:solidFill>
                                              <a:latin typeface="Cambria Math" panose="02040503050406030204" pitchFamily="18" charset="0"/>
                                            </a:rPr>
                                            <m:t>2</m:t>
                                          </m:r>
                                        </m:sub>
                                      </m:sSub>
                                      <m:func>
                                        <m:funcPr>
                                          <m:ctrlPr>
                                            <a:rPr lang="en-US" sz="2400" b="0" i="1" smtClean="0">
                                              <a:solidFill>
                                                <a:schemeClr val="tx1"/>
                                              </a:solidFill>
                                              <a:latin typeface="Cambria Math" panose="02040503050406030204" pitchFamily="18" charset="0"/>
                                            </a:rPr>
                                          </m:ctrlPr>
                                        </m:funcPr>
                                        <m:fName>
                                          <m:r>
                                            <m:rPr>
                                              <m:sty m:val="p"/>
                                              <m:brk m:alnAt="7"/>
                                            </m:rPr>
                                            <a:rPr lang="en-US" sz="2400" b="0" i="0" smtClean="0">
                                              <a:solidFill>
                                                <a:schemeClr val="tx1"/>
                                              </a:solidFill>
                                              <a:latin typeface="Cambria Math" panose="02040503050406030204" pitchFamily="18" charset="0"/>
                                            </a:rPr>
                                            <m:t>s</m:t>
                                          </m:r>
                                          <m:r>
                                            <m:rPr>
                                              <m:sty m:val="p"/>
                                            </m:rPr>
                                            <a:rPr lang="en-US" sz="2400" b="0" i="0" smtClean="0">
                                              <a:solidFill>
                                                <a:schemeClr val="tx1"/>
                                              </a:solidFill>
                                              <a:latin typeface="Cambria Math" panose="02040503050406030204" pitchFamily="18" charset="0"/>
                                            </a:rPr>
                                            <m:t>in</m:t>
                                          </m:r>
                                        </m:fName>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m:rPr>
                                                  <m:brk m:alnAt="7"/>
                                                </m:rPr>
                                                <a:rPr lang="en-US" sz="2400" b="0" i="1" smtClean="0">
                                                  <a:solidFill>
                                                    <a:schemeClr val="tx1"/>
                                                  </a:solidFill>
                                                  <a:latin typeface="Cambria Math" panose="02040503050406030204" pitchFamily="18" charset="0"/>
                                                </a:rPr>
                                                <m:t>1</m:t>
                                              </m:r>
                                            </m:sub>
                                          </m:sSub>
                                        </m:e>
                                      </m:func>
                                    </m:e>
                                  </m:func>
                                </m:e>
                              </m:func>
                            </m:e>
                            <m:e>
                              <m:r>
                                <a:rPr lang="en-US" sz="2400" b="0" i="1" smtClean="0">
                                  <a:solidFill>
                                    <a:schemeClr val="tx1"/>
                                  </a:solidFill>
                                  <a:latin typeface="Cambria Math" panose="02040503050406030204" pitchFamily="18" charset="0"/>
                                </a:rPr>
                                <m:t>−</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sin</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cos</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 −</m:t>
                                      </m:r>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sin</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2</m:t>
                                              </m:r>
                                            </m:sub>
                                          </m:sSub>
                                          <m:func>
                                            <m:funcPr>
                                              <m:ctrlPr>
                                                <a:rPr lang="en-US" sz="2400" b="0" i="1" smtClean="0">
                                                  <a:solidFill>
                                                    <a:schemeClr val="tx1"/>
                                                  </a:solidFill>
                                                  <a:latin typeface="Cambria Math" panose="02040503050406030204" pitchFamily="18" charset="0"/>
                                                </a:rPr>
                                              </m:ctrlPr>
                                            </m:funcPr>
                                            <m:fName>
                                              <m:r>
                                                <m:rPr>
                                                  <m:sty m:val="p"/>
                                                </m:rPr>
                                                <a:rPr lang="en-US" sz="2400" b="0" i="0" smtClean="0">
                                                  <a:solidFill>
                                                    <a:schemeClr val="tx1"/>
                                                  </a:solidFill>
                                                  <a:latin typeface="Cambria Math" panose="02040503050406030204" pitchFamily="18" charset="0"/>
                                                </a:rPr>
                                                <m:t>cos</m:t>
                                              </m:r>
                                            </m:fNa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e>
                                          </m:func>
                                        </m:e>
                                      </m:func>
                                    </m:e>
                                  </m:func>
                                </m:e>
                              </m:func>
                            </m:e>
                            <m:e>
                              <m:r>
                                <a:rPr lang="en-US" sz="2400" b="0" i="1" smtClean="0">
                                  <a:solidFill>
                                    <a:schemeClr val="tx1"/>
                                  </a:solidFill>
                                  <a:latin typeface="Cambria Math" panose="02040503050406030204" pitchFamily="18" charset="0"/>
                                </a:rPr>
                                <m:t>0</m:t>
                              </m:r>
                            </m:e>
                          </m:mr>
                          <m:mr>
                            <m:e>
                              <m:func>
                                <m:funcPr>
                                  <m:ctrlPr>
                                    <a:rPr lang="en-US" sz="2400" i="1" smtClean="0">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1</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cos</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2</m:t>
                                              </m:r>
                                            </m:sub>
                                          </m:sSub>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cos</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1</m:t>
                                                  </m:r>
                                                </m:sub>
                                              </m:sSub>
                                            </m:e>
                                          </m:func>
                                        </m:e>
                                      </m:func>
                                    </m:e>
                                  </m:func>
                                </m:e>
                              </m:func>
                            </m:e>
                            <m:e>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c</m:t>
                                  </m:r>
                                  <m:r>
                                    <m:rPr>
                                      <m:sty m:val="p"/>
                                    </m:rPr>
                                    <a:rPr lang="en-US" sz="2400">
                                      <a:solidFill>
                                        <a:schemeClr val="tx1"/>
                                      </a:solidFill>
                                      <a:latin typeface="Cambria Math" panose="02040503050406030204" pitchFamily="18" charset="0"/>
                                    </a:rPr>
                                    <m:t>os</m:t>
                                  </m:r>
                                </m:fName>
                                <m:e>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2</m:t>
                                      </m:r>
                                    </m:sub>
                                  </m:sSub>
                                </m:e>
                              </m:func>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c</m:t>
                                  </m:r>
                                  <m:r>
                                    <m:rPr>
                                      <m:sty m:val="p"/>
                                    </m:rPr>
                                    <a:rPr lang="en-US" sz="2400">
                                      <a:solidFill>
                                        <a:schemeClr val="tx1"/>
                                      </a:solidFill>
                                      <a:latin typeface="Cambria Math" panose="02040503050406030204" pitchFamily="18" charset="0"/>
                                    </a:rPr>
                                    <m:t>os</m:t>
                                  </m:r>
                                </m:fName>
                                <m:e>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1</m:t>
                                      </m:r>
                                    </m:sub>
                                  </m:sSub>
                                  <m:r>
                                    <m:rPr>
                                      <m:brk m:alnAt="7"/>
                                    </m:rP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s</m:t>
                                      </m:r>
                                      <m:r>
                                        <m:rPr>
                                          <m:sty m:val="p"/>
                                        </m:rPr>
                                        <a:rPr lang="en-US" sz="2400">
                                          <a:solidFill>
                                            <a:schemeClr val="tx1"/>
                                          </a:solidFill>
                                          <a:latin typeface="Cambria Math" panose="02040503050406030204" pitchFamily="18" charset="0"/>
                                        </a:rPr>
                                        <m:t>in</m:t>
                                      </m:r>
                                    </m:fName>
                                    <m:e>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2</m:t>
                                          </m:r>
                                        </m:sub>
                                      </m:sSub>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s</m:t>
                                          </m:r>
                                          <m:r>
                                            <m:rPr>
                                              <m:sty m:val="p"/>
                                            </m:rPr>
                                            <a:rPr lang="en-US" sz="2400">
                                              <a:solidFill>
                                                <a:schemeClr val="tx1"/>
                                              </a:solidFill>
                                              <a:latin typeface="Cambria Math" panose="02040503050406030204" pitchFamily="18" charset="0"/>
                                            </a:rPr>
                                            <m:t>in</m:t>
                                          </m:r>
                                        </m:fName>
                                        <m:e>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1</m:t>
                                              </m:r>
                                            </m:sub>
                                          </m:sSub>
                                        </m:e>
                                      </m:func>
                                    </m:e>
                                  </m:func>
                                </m:e>
                              </m:func>
                            </m:e>
                            <m:e>
                              <m:r>
                                <a:rPr lang="en-US" sz="2400" b="0" i="1" smtClean="0">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 P</a:t>
                </a:r>
              </a:p>
              <a:p>
                <a:pPr>
                  <a:spcAft>
                    <a:spcPts val="10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c</m:t>
                                  </m:r>
                                  <m:r>
                                    <m:rPr>
                                      <m:sty m:val="p"/>
                                    </m:rPr>
                                    <a:rPr lang="en-US" sz="2400">
                                      <a:solidFill>
                                        <a:schemeClr val="tx1"/>
                                      </a:solidFill>
                                      <a:latin typeface="Cambria Math" panose="02040503050406030204" pitchFamily="18" charset="0"/>
                                    </a:rPr>
                                    <m:t>os</m:t>
                                  </m:r>
                                </m:fName>
                                <m:e>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𝜃</m:t>
                                          </m:r>
                                        </m:e>
                                        <m:sub>
                                          <m:r>
                                            <m:rPr>
                                              <m:brk m:alnAt="7"/>
                                            </m:rPr>
                                            <a:rPr lang="en-US" sz="2400" b="0" i="1" smtClean="0">
                                              <a:solidFill>
                                                <a:schemeClr val="tx1"/>
                                              </a:solidFill>
                                              <a:latin typeface="Cambria Math" panose="02040503050406030204" pitchFamily="18" charset="0"/>
                                            </a:rPr>
                                            <m:t>1</m:t>
                                          </m:r>
                                        </m:sub>
                                      </m:sSub>
                                      <m:r>
                                        <m:rPr>
                                          <m:brk m:alnAt="7"/>
                                        </m:rP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e>
                              </m:func>
                            </m:e>
                            <m:e>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𝜃</m:t>
                                          </m:r>
                                        </m:e>
                                        <m:sub>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 )</m:t>
                                  </m:r>
                                </m:e>
                              </m:func>
                            </m:e>
                            <m:e>
                              <m:r>
                                <a:rPr lang="en-US" sz="2400" i="1">
                                  <a:solidFill>
                                    <a:schemeClr val="tx1"/>
                                  </a:solidFill>
                                  <a:latin typeface="Cambria Math" panose="02040503050406030204" pitchFamily="18" charset="0"/>
                                </a:rPr>
                                <m:t>0</m:t>
                              </m:r>
                            </m:e>
                          </m:mr>
                          <m:mr>
                            <m:e>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sin</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𝜃</m:t>
                                      </m:r>
                                    </m:e>
                                    <m:sub>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e>
                              </m:func>
                            </m:e>
                            <m:e>
                              <m:func>
                                <m:funcPr>
                                  <m:ctrlPr>
                                    <a:rPr lang="en-US" sz="2400" i="1">
                                      <a:solidFill>
                                        <a:schemeClr val="tx1"/>
                                      </a:solidFill>
                                      <a:latin typeface="Cambria Math" panose="02040503050406030204" pitchFamily="18" charset="0"/>
                                    </a:rPr>
                                  </m:ctrlPr>
                                </m:funcPr>
                                <m:fName>
                                  <m:r>
                                    <m:rPr>
                                      <m:sty m:val="p"/>
                                      <m:brk m:alnAt="7"/>
                                    </m:rPr>
                                    <a:rPr lang="en-US" sz="2400">
                                      <a:solidFill>
                                        <a:schemeClr val="tx1"/>
                                      </a:solidFill>
                                      <a:latin typeface="Cambria Math" panose="02040503050406030204" pitchFamily="18" charset="0"/>
                                    </a:rPr>
                                    <m:t>c</m:t>
                                  </m:r>
                                  <m:r>
                                    <m:rPr>
                                      <m:sty m:val="p"/>
                                    </m:rPr>
                                    <a:rPr lang="en-US" sz="2400">
                                      <a:solidFill>
                                        <a:schemeClr val="tx1"/>
                                      </a:solidFill>
                                      <a:latin typeface="Cambria Math" panose="02040503050406030204" pitchFamily="18" charset="0"/>
                                    </a:rPr>
                                    <m:t>os</m:t>
                                  </m:r>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1</m:t>
                                          </m:r>
                                        </m:sub>
                                      </m:sSub>
                                      <m:r>
                                        <m:rPr>
                                          <m:brk m:alnAt="7"/>
                                        </m:rP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m:t>
                                  </m:r>
                                </m:e>
                              </m:func>
                            </m:e>
                            <m:e>
                              <m:r>
                                <a:rPr lang="en-US" sz="2400" i="1">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 P</a:t>
                </a:r>
              </a:p>
              <a:p>
                <a:pPr>
                  <a:spcAft>
                    <a:spcPts val="1000"/>
                  </a:spcAft>
                </a:pPr>
                <a:r>
                  <a:rPr lang="en-US" sz="2400" dirty="0">
                    <a:solidFill>
                      <a:schemeClr val="tx1"/>
                    </a:solidFill>
                    <a:latin typeface="Times New Roman" panose="02020603050405020304" pitchFamily="18" charset="0"/>
                    <a:cs typeface="Times New Roman" panose="02020603050405020304" pitchFamily="18" charset="0"/>
                  </a:rPr>
                  <a:t>= R </a:t>
                </a:r>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m:rPr>
                                <m:brk m:alnAt="7"/>
                              </m:rP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1</m:t>
                            </m:r>
                          </m:sub>
                        </m:sSub>
                        <m:r>
                          <m:rPr>
                            <m:brk m:alnAt="7"/>
                          </m:rP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𝜃</m:t>
                        </m:r>
                      </m:e>
                      <m:sub>
                        <m:r>
                          <m:rPr>
                            <m:brk m:alnAt="7"/>
                          </m:rP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m:t>
                    </m:r>
                  </m:oMath>
                </a14:m>
                <a:r>
                  <a:rPr lang="en-US" sz="2400" dirty="0">
                    <a:solidFill>
                      <a:schemeClr val="tx1"/>
                    </a:solidFill>
                    <a:latin typeface="Times New Roman" panose="02020603050405020304" pitchFamily="18" charset="0"/>
                    <a:cs typeface="Times New Roman" panose="02020603050405020304" pitchFamily="18" charset="0"/>
                  </a:rPr>
                  <a:t> * P</a:t>
                </a:r>
              </a:p>
              <a:p>
                <a:pPr marL="285750" indent="-285750">
                  <a:spcAft>
                    <a:spcPts val="6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Here 𝑷‘  and 𝑷 are column vector of final and initial point coordinate respectively.</a:t>
                </a:r>
              </a:p>
              <a:p>
                <a:pPr marL="285750" indent="-285750">
                  <a:spcAft>
                    <a:spcPts val="6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concept can be extended for any number of successive translations</a:t>
                </a:r>
                <a:endParaRPr lang="en-US" sz="2400" dirty="0">
                  <a:solidFill>
                    <a:schemeClr val="tx1"/>
                  </a:solidFill>
                </a:endParaRPr>
              </a:p>
            </p:txBody>
          </p:sp>
        </mc:Choice>
        <mc:Fallback xmlns="">
          <p:sp>
            <p:nvSpPr>
              <p:cNvPr id="5" name="Rectangle 4">
                <a:extLst>
                  <a:ext uri="{FF2B5EF4-FFF2-40B4-BE49-F238E27FC236}">
                    <a16:creationId xmlns:a16="http://schemas.microsoft.com/office/drawing/2014/main" id="{810D88E4-BAF2-4454-D39D-F897DEB9128A}"/>
                  </a:ext>
                </a:extLst>
              </p:cNvPr>
              <p:cNvSpPr>
                <a:spLocks noRot="1" noChangeAspect="1" noMove="1" noResize="1" noEditPoints="1" noAdjustHandles="1" noChangeArrowheads="1" noChangeShapeType="1" noTextEdit="1"/>
              </p:cNvSpPr>
              <p:nvPr/>
            </p:nvSpPr>
            <p:spPr>
              <a:xfrm>
                <a:off x="629252" y="710996"/>
                <a:ext cx="10933495" cy="6147004"/>
              </a:xfrm>
              <a:prstGeom prst="rect">
                <a:avLst/>
              </a:prstGeom>
              <a:blipFill>
                <a:blip r:embed="rId2"/>
                <a:stretch>
                  <a:fillRect l="-836" t="-794" b="-1290"/>
                </a:stretch>
              </a:blipFill>
            </p:spPr>
            <p:txBody>
              <a:bodyPr/>
              <a:lstStyle/>
              <a:p>
                <a:r>
                  <a:rPr lang="en-IN">
                    <a:noFill/>
                  </a:rPr>
                  <a:t> </a:t>
                </a:r>
              </a:p>
            </p:txBody>
          </p:sp>
        </mc:Fallback>
      </mc:AlternateContent>
    </p:spTree>
    <p:extLst>
      <p:ext uri="{BB962C8B-B14F-4D97-AF65-F5344CB8AC3E}">
        <p14:creationId xmlns:p14="http://schemas.microsoft.com/office/powerpoint/2010/main" val="1256881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3950BD1-5A2F-AA19-8787-E5238B811B10}"/>
              </a:ext>
            </a:extLst>
          </p:cNvPr>
          <p:cNvSpPr>
            <a:spLocks noGrp="1"/>
          </p:cNvSpPr>
          <p:nvPr>
            <p:ph type="title"/>
          </p:nvPr>
        </p:nvSpPr>
        <p:spPr>
          <a:xfrm>
            <a:off x="503999" y="301320"/>
            <a:ext cx="10785693" cy="897893"/>
          </a:xfrm>
        </p:spPr>
        <p:txBody>
          <a:bodyPr/>
          <a:lstStyle/>
          <a:p>
            <a:pPr algn="ctr"/>
            <a:r>
              <a:rPr lang="en-US" dirty="0"/>
              <a:t>Scaling</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448A9500-F4FA-E042-F72E-C5A651FBDB63}"/>
                  </a:ext>
                </a:extLst>
              </p:cNvPr>
              <p:cNvSpPr/>
              <p:nvPr/>
            </p:nvSpPr>
            <p:spPr>
              <a:xfrm>
                <a:off x="503999" y="1199213"/>
                <a:ext cx="11038426" cy="5462457"/>
              </a:xfrm>
              <a:prstGeom prst="rect">
                <a:avLst/>
              </a:prstGeom>
            </p:spPr>
            <p:txBody>
              <a:bodyPr wrap="square">
                <a:spAutoFit/>
              </a:bodyPr>
              <a:lstStyle/>
              <a:p>
                <a:pPr algn="just">
                  <a:spcAft>
                    <a:spcPts val="600"/>
                  </a:spcAft>
                </a:pPr>
                <a:r>
                  <a:rPr lang="en-US" sz="2400" dirty="0">
                    <a:solidFill>
                      <a:schemeClr val="tx1"/>
                    </a:solidFill>
                    <a:latin typeface="Times New Roman" panose="02020603050405020304" pitchFamily="18" charset="0"/>
                    <a:cs typeface="Times New Roman" panose="02020603050405020304" pitchFamily="18" charset="0"/>
                  </a:rPr>
                  <a:t>Two successive scaling are performed as:</a:t>
                </a:r>
              </a:p>
              <a:p>
                <a:pPr algn="ctr">
                  <a:spcAft>
                    <a:spcPts val="6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𝑃</m:t>
                        </m:r>
                      </m:e>
                      <m:sup>
                        <m:r>
                          <a:rPr lang="en-US" sz="2400" i="1">
                            <a:solidFill>
                              <a:schemeClr val="tx1"/>
                            </a:solidFill>
                            <a:latin typeface="Cambria Math" panose="02040503050406030204" pitchFamily="18" charset="0"/>
                          </a:rPr>
                          <m:t>′</m:t>
                        </m:r>
                      </m:sup>
                    </m:sSup>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𝑆</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2</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𝑆</m:t>
                    </m:r>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oMath>
                </a14:m>
                <a:endParaRPr lang="en-US" sz="2400" dirty="0">
                  <a:solidFill>
                    <a:schemeClr val="tx1"/>
                  </a:solidFill>
                  <a:latin typeface="Times New Roman" panose="02020603050405020304" pitchFamily="18" charset="0"/>
                  <a:cs typeface="Times New Roman" panose="02020603050405020304" pitchFamily="18" charset="0"/>
                </a:endParaRPr>
              </a:p>
              <a:p>
                <a:pPr algn="ctr">
                  <a:spcAft>
                    <a:spcPts val="600"/>
                  </a:spcAft>
                </a:pPr>
                <a:r>
                  <a:rPr lang="en-US" sz="24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r>
                      <a:rPr lang="en-US" sz="2400" i="1">
                        <a:solidFill>
                          <a:schemeClr val="tx1"/>
                        </a:solidFill>
                        <a:latin typeface="Cambria Math" panose="02040503050406030204" pitchFamily="18" charset="0"/>
                      </a:rPr>
                      <m:t>𝑆</m:t>
                    </m:r>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2</m:t>
                            </m:r>
                          </m:sub>
                        </m:sSub>
                      </m:e>
                    </m:d>
                    <m:r>
                      <a:rPr lang="en-US" sz="2400" b="0" i="1" smtClean="0">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𝑆</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1</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oMath>
                </a14:m>
                <a:endParaRPr lang="en-US" sz="2400" dirty="0">
                  <a:solidFill>
                    <a:schemeClr val="tx1"/>
                  </a:solidFill>
                  <a:latin typeface="Times New Roman" panose="02020603050405020304" pitchFamily="18" charset="0"/>
                </a:endParaRPr>
              </a:p>
              <a:p>
                <a:pPr algn="ctr">
                  <a:spcAft>
                    <a:spcPts val="10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𝑠</m:t>
                                  </m:r>
                                </m:e>
                                <m:sub>
                                  <m:r>
                                    <m:rPr>
                                      <m:brk m:alnAt="7"/>
                                    </m:rP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2</m:t>
                                  </m:r>
                                </m:sub>
                              </m:sSub>
                            </m:e>
                            <m:e>
                              <m:r>
                                <a:rPr lang="en-US" sz="2400" b="0" i="1" smtClean="0">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2</m:t>
                                  </m:r>
                                </m:sub>
                              </m:sSub>
                            </m:e>
                            <m:e>
                              <m:r>
                                <a:rPr lang="en-US" sz="2400" i="1">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𝑠</m:t>
                                  </m:r>
                                </m:e>
                                <m:sub>
                                  <m:r>
                                    <m:rPr>
                                      <m:brk m:alnAt="7"/>
                                    </m:rP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ub>
                              </m:sSub>
                            </m:e>
                            <m:e>
                              <m:r>
                                <a:rPr lang="en-US" sz="2400" b="0" i="1" smtClean="0">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m:t>
                                  </m:r>
                                </m:sub>
                              </m:sSub>
                            </m:e>
                            <m:e>
                              <m:r>
                                <a:rPr lang="en-US" sz="2400" i="1">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r>
                  <a:rPr lang="en-US" sz="2400" dirty="0">
                    <a:solidFill>
                      <a:schemeClr val="tx1"/>
                    </a:solidFill>
                    <a:latin typeface="Times New Roman" panose="02020603050405020304" pitchFamily="18" charset="0"/>
                    <a:cs typeface="Times New Roman" panose="02020603050405020304" pitchFamily="18" charset="0"/>
                  </a:rPr>
                  <a:t>* P</a:t>
                </a:r>
              </a:p>
              <a:p>
                <a:pPr algn="ctr">
                  <a:spcAft>
                    <a:spcPts val="10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tx1"/>
                            </a:solidFill>
                            <a:latin typeface="Cambria Math" panose="02040503050406030204" pitchFamily="18" charset="0"/>
                          </a:rPr>
                        </m:ctrlPr>
                      </m:dPr>
                      <m:e>
                        <m:m>
                          <m:mPr>
                            <m:mcs>
                              <m:mc>
                                <m:mcPr>
                                  <m:count m:val="3"/>
                                  <m:mcJc m:val="center"/>
                                </m:mcPr>
                              </m:mc>
                            </m:mcs>
                            <m:ctrlPr>
                              <a:rPr lang="en-US" sz="2400" i="1">
                                <a:solidFill>
                                  <a:schemeClr val="tx1"/>
                                </a:solidFill>
                                <a:latin typeface="Cambria Math" panose="02040503050406030204" pitchFamily="18" charset="0"/>
                              </a:rPr>
                            </m:ctrlPr>
                          </m:mPr>
                          <m:mr>
                            <m:e>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𝑠</m:t>
                                  </m:r>
                                </m:e>
                                <m:sub>
                                  <m:r>
                                    <m:rPr>
                                      <m:brk m:alnAt="7"/>
                                    </m:rP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ub>
                              </m:sSub>
                              <m:r>
                                <m:rPr>
                                  <m:brk m:alnAt="7"/>
                                </m:rP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m:rPr>
                                      <m:brk m:alnAt="7"/>
                                    </m:rPr>
                                    <a:rPr lang="en-US" sz="2400" b="0" i="1" smtClean="0">
                                      <a:solidFill>
                                        <a:schemeClr val="tx1"/>
                                      </a:solidFill>
                                      <a:latin typeface="Cambria Math" panose="02040503050406030204" pitchFamily="18" charset="0"/>
                                    </a:rPr>
                                    <m:t>𝑠</m:t>
                                  </m:r>
                                </m:e>
                                <m:sub>
                                  <m:r>
                                    <m:rPr>
                                      <m:brk m:alnAt="7"/>
                                    </m:rP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2</m:t>
                                  </m:r>
                                </m:sub>
                              </m:sSub>
                            </m:e>
                            <m:e>
                              <m:r>
                                <a:rPr lang="en-US" sz="2400" b="0" i="1" smtClean="0">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mr>
                          <m:mr>
                            <m:e>
                              <m:r>
                                <a:rPr lang="en-US" sz="2400" b="0" i="1" smtClean="0">
                                  <a:solidFill>
                                    <a:schemeClr val="tx1"/>
                                  </a:solidFill>
                                  <a:latin typeface="Cambria Math" panose="02040503050406030204" pitchFamily="18" charset="0"/>
                                </a:rPr>
                                <m:t>0</m:t>
                              </m:r>
                            </m:e>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2</m:t>
                                  </m:r>
                                </m:sub>
                              </m:sSub>
                            </m:e>
                            <m:e>
                              <m:r>
                                <a:rPr lang="en-US" sz="2400" i="1">
                                  <a:solidFill>
                                    <a:schemeClr val="tx1"/>
                                  </a:solidFill>
                                  <a:latin typeface="Cambria Math" panose="02040503050406030204" pitchFamily="18" charset="0"/>
                                </a:rPr>
                                <m:t>0</m:t>
                              </m:r>
                            </m:e>
                          </m:mr>
                          <m:mr>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0</m:t>
                              </m:r>
                            </m:e>
                            <m:e>
                              <m:r>
                                <a:rPr lang="en-US" sz="2400" i="1">
                                  <a:solidFill>
                                    <a:schemeClr val="tx1"/>
                                  </a:solidFill>
                                  <a:latin typeface="Cambria Math" panose="02040503050406030204" pitchFamily="18" charset="0"/>
                                </a:rPr>
                                <m:t>1</m:t>
                              </m:r>
                            </m:e>
                          </m:mr>
                        </m:m>
                      </m:e>
                    </m:d>
                  </m:oMath>
                </a14:m>
                <a:endParaRPr lang="en-US" sz="2400" dirty="0">
                  <a:solidFill>
                    <a:schemeClr val="tx1"/>
                  </a:solidFill>
                  <a:latin typeface="Times New Roman" panose="02020603050405020304" pitchFamily="18" charset="0"/>
                  <a:cs typeface="Times New Roman" panose="02020603050405020304" pitchFamily="18" charset="0"/>
                </a:endParaRPr>
              </a:p>
              <a:p>
                <a:pPr algn="ctr">
                  <a:spcAft>
                    <a:spcPts val="1000"/>
                  </a:spcAft>
                </a:pPr>
                <a:r>
                  <a:rPr lang="en-US" sz="24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chemeClr val="tx1"/>
                        </a:solidFill>
                        <a:latin typeface="Cambria Math" panose="02040503050406030204" pitchFamily="18" charset="0"/>
                      </a:rPr>
                      <m:t>𝑆</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  </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𝑥</m:t>
                        </m:r>
                        <m:r>
                          <a:rPr lang="en-US" sz="2400" b="0" i="1" smtClean="0">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1</m:t>
                        </m:r>
                      </m:sub>
                    </m:sSub>
                    <m:r>
                      <a:rPr lang="en-US" sz="2400" b="0" i="1" smtClean="0">
                        <a:solidFill>
                          <a:schemeClr val="tx1"/>
                        </a:solidFill>
                        <a:latin typeface="Cambria Math" panose="02040503050406030204" pitchFamily="18" charset="0"/>
                      </a:rPr>
                      <m:t>.</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𝑠</m:t>
                        </m:r>
                      </m:e>
                      <m:sub>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2</m:t>
                        </m:r>
                      </m:sub>
                    </m:sSub>
                    <m:r>
                      <a:rPr lang="en-US" sz="2400" i="1">
                        <a:solidFill>
                          <a:schemeClr val="tx1"/>
                        </a:solidFill>
                        <a:latin typeface="Cambria Math" panose="02040503050406030204" pitchFamily="18" charset="0"/>
                      </a:rPr>
                      <m:t>) </m:t>
                    </m:r>
                  </m:oMath>
                </a14:m>
                <a:r>
                  <a:rPr lang="en-US" sz="2400" dirty="0">
                    <a:solidFill>
                      <a:schemeClr val="tx1"/>
                    </a:solidFill>
                    <a:latin typeface="Times New Roman" panose="02020603050405020304" pitchFamily="18" charset="0"/>
                    <a:cs typeface="Times New Roman" panose="02020603050405020304" pitchFamily="18" charset="0"/>
                  </a:rPr>
                  <a:t>* P</a:t>
                </a:r>
              </a:p>
              <a:p>
                <a:pPr marL="285750" indent="-285750">
                  <a:spcAft>
                    <a:spcPts val="6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Here 𝑷‘  and 𝑷 are column vector of final and initial point coordinate respectively.</a:t>
                </a:r>
              </a:p>
              <a:p>
                <a:pPr marL="285750" indent="-285750">
                  <a:spcAft>
                    <a:spcPts val="600"/>
                  </a:spcAf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concept can be extended for any number of successive translations</a:t>
                </a:r>
                <a:endParaRPr lang="en-US" sz="2400" dirty="0">
                  <a:solidFill>
                    <a:schemeClr val="tx1"/>
                  </a:solidFill>
                </a:endParaRPr>
              </a:p>
            </p:txBody>
          </p:sp>
        </mc:Choice>
        <mc:Fallback xmlns="">
          <p:sp>
            <p:nvSpPr>
              <p:cNvPr id="5" name="Rectangle 4">
                <a:extLst>
                  <a:ext uri="{FF2B5EF4-FFF2-40B4-BE49-F238E27FC236}">
                    <a16:creationId xmlns:a16="http://schemas.microsoft.com/office/drawing/2014/main" id="{448A9500-F4FA-E042-F72E-C5A651FBDB63}"/>
                  </a:ext>
                </a:extLst>
              </p:cNvPr>
              <p:cNvSpPr>
                <a:spLocks noRot="1" noChangeAspect="1" noMove="1" noResize="1" noEditPoints="1" noAdjustHandles="1" noChangeArrowheads="1" noChangeShapeType="1" noTextEdit="1"/>
              </p:cNvSpPr>
              <p:nvPr/>
            </p:nvSpPr>
            <p:spPr>
              <a:xfrm>
                <a:off x="503999" y="1199213"/>
                <a:ext cx="11038426" cy="5462457"/>
              </a:xfrm>
              <a:prstGeom prst="rect">
                <a:avLst/>
              </a:prstGeom>
              <a:blipFill>
                <a:blip r:embed="rId2"/>
                <a:stretch>
                  <a:fillRect l="-884" t="-893" b="-1563"/>
                </a:stretch>
              </a:blipFill>
            </p:spPr>
            <p:txBody>
              <a:bodyPr/>
              <a:lstStyle/>
              <a:p>
                <a:r>
                  <a:rPr lang="en-IN">
                    <a:noFill/>
                  </a:rPr>
                  <a:t> </a:t>
                </a:r>
              </a:p>
            </p:txBody>
          </p:sp>
        </mc:Fallback>
      </mc:AlternateContent>
    </p:spTree>
    <p:extLst>
      <p:ext uri="{BB962C8B-B14F-4D97-AF65-F5344CB8AC3E}">
        <p14:creationId xmlns:p14="http://schemas.microsoft.com/office/powerpoint/2010/main" val="925171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8B7CF13-99CA-663F-2F76-09250D799545}"/>
              </a:ext>
            </a:extLst>
          </p:cNvPr>
          <p:cNvSpPr>
            <a:spLocks noGrp="1"/>
          </p:cNvSpPr>
          <p:nvPr>
            <p:ph type="ftr" sz="quarter" idx="10"/>
          </p:nvPr>
        </p:nvSpPr>
        <p:spPr/>
        <p:txBody>
          <a:bodyPr/>
          <a:lstStyle/>
          <a:p>
            <a:r>
              <a:rPr lang="en-US" altLang="ko-KR"/>
              <a:t>cgvr.korea.ac.kr</a:t>
            </a:r>
          </a:p>
        </p:txBody>
      </p:sp>
      <p:sp>
        <p:nvSpPr>
          <p:cNvPr id="37890" name="Rectangle 2">
            <a:extLst>
              <a:ext uri="{FF2B5EF4-FFF2-40B4-BE49-F238E27FC236}">
                <a16:creationId xmlns:a16="http://schemas.microsoft.com/office/drawing/2014/main" id="{E9B53468-0BD2-64F6-BBB4-319A76741CA0}"/>
              </a:ext>
            </a:extLst>
          </p:cNvPr>
          <p:cNvSpPr>
            <a:spLocks noGrp="1" noChangeArrowheads="1"/>
          </p:cNvSpPr>
          <p:nvPr>
            <p:ph type="title"/>
          </p:nvPr>
        </p:nvSpPr>
        <p:spPr/>
        <p:txBody>
          <a:bodyPr/>
          <a:lstStyle/>
          <a:p>
            <a:r>
              <a:rPr lang="en-US" altLang="ko-KR">
                <a:ea typeface="굴림" panose="020B0600000101010101" pitchFamily="34" charset="-127"/>
              </a:rPr>
              <a:t>Matrix Composition</a:t>
            </a:r>
          </a:p>
        </p:txBody>
      </p:sp>
      <p:sp>
        <p:nvSpPr>
          <p:cNvPr id="37891" name="Rectangle 3">
            <a:extLst>
              <a:ext uri="{FF2B5EF4-FFF2-40B4-BE49-F238E27FC236}">
                <a16:creationId xmlns:a16="http://schemas.microsoft.com/office/drawing/2014/main" id="{4EE2D5FE-F65B-972C-D238-47E8C4BB1C90}"/>
              </a:ext>
            </a:extLst>
          </p:cNvPr>
          <p:cNvSpPr>
            <a:spLocks noGrp="1" noChangeArrowheads="1"/>
          </p:cNvSpPr>
          <p:nvPr>
            <p:ph type="body" idx="1"/>
          </p:nvPr>
        </p:nvSpPr>
        <p:spPr/>
        <p:txBody>
          <a:bodyPr/>
          <a:lstStyle/>
          <a:p>
            <a:r>
              <a:rPr lang="en-US" altLang="ko-KR" b="1">
                <a:ea typeface="굴림" panose="020B0600000101010101" pitchFamily="34" charset="-127"/>
              </a:rPr>
              <a:t>Transformations can be combined by matrix multiplication</a:t>
            </a:r>
          </a:p>
          <a:p>
            <a:endParaRPr lang="en-US" altLang="ko-KR" b="1">
              <a:ea typeface="굴림" panose="020B0600000101010101" pitchFamily="34" charset="-127"/>
            </a:endParaRPr>
          </a:p>
          <a:p>
            <a:endParaRPr lang="en-US" altLang="ko-KR" b="1">
              <a:ea typeface="굴림" panose="020B0600000101010101" pitchFamily="34" charset="-127"/>
            </a:endParaRPr>
          </a:p>
          <a:p>
            <a:endParaRPr lang="en-US" altLang="ko-KR" b="1">
              <a:ea typeface="굴림" panose="020B0600000101010101" pitchFamily="34" charset="-127"/>
            </a:endParaRPr>
          </a:p>
          <a:p>
            <a:endParaRPr lang="en-US" altLang="ko-KR" b="1">
              <a:ea typeface="굴림" panose="020B0600000101010101" pitchFamily="34" charset="-127"/>
            </a:endParaRPr>
          </a:p>
          <a:p>
            <a:r>
              <a:rPr lang="en-US" altLang="ko-KR" b="1">
                <a:ea typeface="굴림" panose="020B0600000101010101" pitchFamily="34" charset="-127"/>
              </a:rPr>
              <a:t>Efficiency with premultiplication</a:t>
            </a:r>
          </a:p>
          <a:p>
            <a:pPr lvl="1"/>
            <a:r>
              <a:rPr lang="en-US" altLang="ko-KR">
                <a:ea typeface="굴림" panose="020B0600000101010101" pitchFamily="34" charset="-127"/>
              </a:rPr>
              <a:t>Matrix multiplication is associative</a:t>
            </a:r>
            <a:endParaRPr lang="en-US" altLang="ko-KR" b="1">
              <a:ea typeface="굴림" panose="020B0600000101010101" pitchFamily="34" charset="-127"/>
            </a:endParaRPr>
          </a:p>
        </p:txBody>
      </p:sp>
      <p:graphicFrame>
        <p:nvGraphicFramePr>
          <p:cNvPr id="37892" name="Object 4">
            <a:extLst>
              <a:ext uri="{FF2B5EF4-FFF2-40B4-BE49-F238E27FC236}">
                <a16:creationId xmlns:a16="http://schemas.microsoft.com/office/drawing/2014/main" id="{2BD4AEFF-66B1-70F2-5967-F2702EBEF4E1}"/>
              </a:ext>
            </a:extLst>
          </p:cNvPr>
          <p:cNvGraphicFramePr>
            <a:graphicFrameLocks noChangeAspect="1"/>
          </p:cNvGraphicFramePr>
          <p:nvPr/>
        </p:nvGraphicFramePr>
        <p:xfrm>
          <a:off x="2971800" y="2514600"/>
          <a:ext cx="6096000" cy="1385888"/>
        </p:xfrm>
        <a:graphic>
          <a:graphicData uri="http://schemas.openxmlformats.org/presentationml/2006/ole">
            <mc:AlternateContent xmlns:mc="http://schemas.openxmlformats.org/markup-compatibility/2006">
              <mc:Choice xmlns:v="urn:schemas-microsoft-com:vml" Requires="v">
                <p:oleObj name="Equation" r:id="rId2" imgW="3238200" imgH="736560" progId="Equation.3">
                  <p:embed/>
                </p:oleObj>
              </mc:Choice>
              <mc:Fallback>
                <p:oleObj name="Equation" r:id="rId2" imgW="3238200" imgH="736560" progId="Equation.3">
                  <p:embed/>
                  <p:pic>
                    <p:nvPicPr>
                      <p:cNvPr id="37892" name="Object 4">
                        <a:extLst>
                          <a:ext uri="{FF2B5EF4-FFF2-40B4-BE49-F238E27FC236}">
                            <a16:creationId xmlns:a16="http://schemas.microsoft.com/office/drawing/2014/main" id="{2BD4AEFF-66B1-70F2-5967-F2702EBEF4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6096000"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5">
            <a:extLst>
              <a:ext uri="{FF2B5EF4-FFF2-40B4-BE49-F238E27FC236}">
                <a16:creationId xmlns:a16="http://schemas.microsoft.com/office/drawing/2014/main" id="{BF30D0F4-E7DD-B5FB-2F2A-C14172D9A582}"/>
              </a:ext>
            </a:extLst>
          </p:cNvPr>
          <p:cNvGraphicFramePr>
            <a:graphicFrameLocks noChangeAspect="1"/>
          </p:cNvGraphicFramePr>
          <p:nvPr/>
        </p:nvGraphicFramePr>
        <p:xfrm>
          <a:off x="2895600" y="3973514"/>
          <a:ext cx="838200" cy="446087"/>
        </p:xfrm>
        <a:graphic>
          <a:graphicData uri="http://schemas.openxmlformats.org/presentationml/2006/ole">
            <mc:AlternateContent xmlns:mc="http://schemas.openxmlformats.org/markup-compatibility/2006">
              <mc:Choice xmlns:v="urn:schemas-microsoft-com:vml" Requires="v">
                <p:oleObj name="Equation" r:id="rId4" imgW="380880" imgH="203040" progId="Equation.3">
                  <p:embed/>
                </p:oleObj>
              </mc:Choice>
              <mc:Fallback>
                <p:oleObj name="Equation" r:id="rId4" imgW="380880" imgH="203040" progId="Equation.3">
                  <p:embed/>
                  <p:pic>
                    <p:nvPicPr>
                      <p:cNvPr id="37893" name="Object 5">
                        <a:extLst>
                          <a:ext uri="{FF2B5EF4-FFF2-40B4-BE49-F238E27FC236}">
                            <a16:creationId xmlns:a16="http://schemas.microsoft.com/office/drawing/2014/main" id="{BF30D0F4-E7DD-B5FB-2F2A-C14172D9A5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973514"/>
                        <a:ext cx="838200" cy="44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4" name="Object 6">
            <a:extLst>
              <a:ext uri="{FF2B5EF4-FFF2-40B4-BE49-F238E27FC236}">
                <a16:creationId xmlns:a16="http://schemas.microsoft.com/office/drawing/2014/main" id="{221E013D-6365-206E-4D78-6A7042DC0A42}"/>
              </a:ext>
            </a:extLst>
          </p:cNvPr>
          <p:cNvGraphicFramePr>
            <a:graphicFrameLocks noChangeAspect="1"/>
          </p:cNvGraphicFramePr>
          <p:nvPr/>
        </p:nvGraphicFramePr>
        <p:xfrm>
          <a:off x="4038600" y="4032250"/>
          <a:ext cx="1066800" cy="387350"/>
        </p:xfrm>
        <a:graphic>
          <a:graphicData uri="http://schemas.openxmlformats.org/presentationml/2006/ole">
            <mc:AlternateContent xmlns:mc="http://schemas.openxmlformats.org/markup-compatibility/2006">
              <mc:Choice xmlns:v="urn:schemas-microsoft-com:vml" Requires="v">
                <p:oleObj name="Equation" r:id="rId6" imgW="558720" imgH="203040" progId="Equation.3">
                  <p:embed/>
                </p:oleObj>
              </mc:Choice>
              <mc:Fallback>
                <p:oleObj name="Equation" r:id="rId6" imgW="558720" imgH="203040" progId="Equation.3">
                  <p:embed/>
                  <p:pic>
                    <p:nvPicPr>
                      <p:cNvPr id="37894" name="Object 6">
                        <a:extLst>
                          <a:ext uri="{FF2B5EF4-FFF2-40B4-BE49-F238E27FC236}">
                            <a16:creationId xmlns:a16="http://schemas.microsoft.com/office/drawing/2014/main" id="{221E013D-6365-206E-4D78-6A7042DC0A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8600" y="4032250"/>
                        <a:ext cx="1066800" cy="38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5" name="Object 7">
            <a:extLst>
              <a:ext uri="{FF2B5EF4-FFF2-40B4-BE49-F238E27FC236}">
                <a16:creationId xmlns:a16="http://schemas.microsoft.com/office/drawing/2014/main" id="{FBDB278E-D036-7D9C-D1A8-662D4CBE3385}"/>
              </a:ext>
            </a:extLst>
          </p:cNvPr>
          <p:cNvGraphicFramePr>
            <a:graphicFrameLocks noChangeAspect="1"/>
          </p:cNvGraphicFramePr>
          <p:nvPr/>
        </p:nvGraphicFramePr>
        <p:xfrm>
          <a:off x="5791200" y="4038601"/>
          <a:ext cx="660400" cy="390525"/>
        </p:xfrm>
        <a:graphic>
          <a:graphicData uri="http://schemas.openxmlformats.org/presentationml/2006/ole">
            <mc:AlternateContent xmlns:mc="http://schemas.openxmlformats.org/markup-compatibility/2006">
              <mc:Choice xmlns:v="urn:schemas-microsoft-com:vml" Requires="v">
                <p:oleObj name="Equation" r:id="rId8" imgW="342720" imgH="203040" progId="Equation.3">
                  <p:embed/>
                </p:oleObj>
              </mc:Choice>
              <mc:Fallback>
                <p:oleObj name="Equation" r:id="rId8" imgW="342720" imgH="203040" progId="Equation.3">
                  <p:embed/>
                  <p:pic>
                    <p:nvPicPr>
                      <p:cNvPr id="37895" name="Object 7">
                        <a:extLst>
                          <a:ext uri="{FF2B5EF4-FFF2-40B4-BE49-F238E27FC236}">
                            <a16:creationId xmlns:a16="http://schemas.microsoft.com/office/drawing/2014/main" id="{FBDB278E-D036-7D9C-D1A8-662D4CBE33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4038601"/>
                        <a:ext cx="660400" cy="390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6" name="Object 8">
            <a:extLst>
              <a:ext uri="{FF2B5EF4-FFF2-40B4-BE49-F238E27FC236}">
                <a16:creationId xmlns:a16="http://schemas.microsoft.com/office/drawing/2014/main" id="{5CECFAE5-79A0-AC24-8247-7238AD21A268}"/>
              </a:ext>
            </a:extLst>
          </p:cNvPr>
          <p:cNvGraphicFramePr>
            <a:graphicFrameLocks noChangeAspect="1"/>
          </p:cNvGraphicFramePr>
          <p:nvPr/>
        </p:nvGraphicFramePr>
        <p:xfrm>
          <a:off x="7010401" y="4038601"/>
          <a:ext cx="1230313" cy="436563"/>
        </p:xfrm>
        <a:graphic>
          <a:graphicData uri="http://schemas.openxmlformats.org/presentationml/2006/ole">
            <mc:AlternateContent xmlns:mc="http://schemas.openxmlformats.org/markup-compatibility/2006">
              <mc:Choice xmlns:v="urn:schemas-microsoft-com:vml" Requires="v">
                <p:oleObj name="Equation" r:id="rId10" imgW="571320" imgH="203040" progId="Equation.3">
                  <p:embed/>
                </p:oleObj>
              </mc:Choice>
              <mc:Fallback>
                <p:oleObj name="Equation" r:id="rId10" imgW="571320" imgH="203040" progId="Equation.3">
                  <p:embed/>
                  <p:pic>
                    <p:nvPicPr>
                      <p:cNvPr id="37896" name="Object 8">
                        <a:extLst>
                          <a:ext uri="{FF2B5EF4-FFF2-40B4-BE49-F238E27FC236}">
                            <a16:creationId xmlns:a16="http://schemas.microsoft.com/office/drawing/2014/main" id="{5CECFAE5-79A0-AC24-8247-7238AD21A26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1" y="4038601"/>
                        <a:ext cx="1230313"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7" name="Object 9">
            <a:extLst>
              <a:ext uri="{FF2B5EF4-FFF2-40B4-BE49-F238E27FC236}">
                <a16:creationId xmlns:a16="http://schemas.microsoft.com/office/drawing/2014/main" id="{F27BE354-DEFD-4355-F955-9F876DEED74E}"/>
              </a:ext>
            </a:extLst>
          </p:cNvPr>
          <p:cNvGraphicFramePr>
            <a:graphicFrameLocks noChangeAspect="1"/>
          </p:cNvGraphicFramePr>
          <p:nvPr/>
        </p:nvGraphicFramePr>
        <p:xfrm>
          <a:off x="8610601" y="4114800"/>
          <a:ext cx="352425" cy="381000"/>
        </p:xfrm>
        <a:graphic>
          <a:graphicData uri="http://schemas.openxmlformats.org/presentationml/2006/ole">
            <mc:AlternateContent xmlns:mc="http://schemas.openxmlformats.org/markup-compatibility/2006">
              <mc:Choice xmlns:v="urn:schemas-microsoft-com:vml" Requires="v">
                <p:oleObj name="Equation" r:id="rId12" imgW="152280" imgH="164880" progId="Equation.3">
                  <p:embed/>
                </p:oleObj>
              </mc:Choice>
              <mc:Fallback>
                <p:oleObj name="Equation" r:id="rId12" imgW="152280" imgH="164880" progId="Equation.3">
                  <p:embed/>
                  <p:pic>
                    <p:nvPicPr>
                      <p:cNvPr id="37897" name="Object 9">
                        <a:extLst>
                          <a:ext uri="{FF2B5EF4-FFF2-40B4-BE49-F238E27FC236}">
                            <a16:creationId xmlns:a16="http://schemas.microsoft.com/office/drawing/2014/main" id="{F27BE354-DEFD-4355-F955-9F876DEED74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610601" y="4114800"/>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8" name="Object 10">
            <a:extLst>
              <a:ext uri="{FF2B5EF4-FFF2-40B4-BE49-F238E27FC236}">
                <a16:creationId xmlns:a16="http://schemas.microsoft.com/office/drawing/2014/main" id="{8E46AC11-4507-7B76-07E8-4DB702D23BA7}"/>
              </a:ext>
            </a:extLst>
          </p:cNvPr>
          <p:cNvGraphicFramePr>
            <a:graphicFrameLocks noChangeAspect="1"/>
          </p:cNvGraphicFramePr>
          <p:nvPr/>
        </p:nvGraphicFramePr>
        <p:xfrm>
          <a:off x="2738438" y="5486401"/>
          <a:ext cx="3357562" cy="511175"/>
        </p:xfrm>
        <a:graphic>
          <a:graphicData uri="http://schemas.openxmlformats.org/presentationml/2006/ole">
            <mc:AlternateContent xmlns:mc="http://schemas.openxmlformats.org/markup-compatibility/2006">
              <mc:Choice xmlns:v="urn:schemas-microsoft-com:vml" Requires="v">
                <p:oleObj name="Equation" r:id="rId14" imgW="1333440" imgH="203040" progId="Equation.3">
                  <p:embed/>
                </p:oleObj>
              </mc:Choice>
              <mc:Fallback>
                <p:oleObj name="Equation" r:id="rId14" imgW="1333440" imgH="203040" progId="Equation.3">
                  <p:embed/>
                  <p:pic>
                    <p:nvPicPr>
                      <p:cNvPr id="37898" name="Object 10">
                        <a:extLst>
                          <a:ext uri="{FF2B5EF4-FFF2-40B4-BE49-F238E27FC236}">
                            <a16:creationId xmlns:a16="http://schemas.microsoft.com/office/drawing/2014/main" id="{8E46AC11-4507-7B76-07E8-4DB702D23BA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38438" y="5486401"/>
                        <a:ext cx="3357562"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9" name="Object 11">
            <a:extLst>
              <a:ext uri="{FF2B5EF4-FFF2-40B4-BE49-F238E27FC236}">
                <a16:creationId xmlns:a16="http://schemas.microsoft.com/office/drawing/2014/main" id="{E2198B6B-F1A7-14EA-4F38-36CEBE01EBFD}"/>
              </a:ext>
            </a:extLst>
          </p:cNvPr>
          <p:cNvGraphicFramePr>
            <a:graphicFrameLocks noChangeAspect="1"/>
          </p:cNvGraphicFramePr>
          <p:nvPr/>
        </p:nvGraphicFramePr>
        <p:xfrm>
          <a:off x="6934200" y="5505450"/>
          <a:ext cx="2895600" cy="514350"/>
        </p:xfrm>
        <a:graphic>
          <a:graphicData uri="http://schemas.openxmlformats.org/presentationml/2006/ole">
            <mc:AlternateContent xmlns:mc="http://schemas.openxmlformats.org/markup-compatibility/2006">
              <mc:Choice xmlns:v="urn:schemas-microsoft-com:vml" Requires="v">
                <p:oleObj name="Equation" r:id="rId16" imgW="1143000" imgH="203040" progId="Equation.3">
                  <p:embed/>
                </p:oleObj>
              </mc:Choice>
              <mc:Fallback>
                <p:oleObj name="Equation" r:id="rId16" imgW="1143000" imgH="203040" progId="Equation.3">
                  <p:embed/>
                  <p:pic>
                    <p:nvPicPr>
                      <p:cNvPr id="37899" name="Object 11">
                        <a:extLst>
                          <a:ext uri="{FF2B5EF4-FFF2-40B4-BE49-F238E27FC236}">
                            <a16:creationId xmlns:a16="http://schemas.microsoft.com/office/drawing/2014/main" id="{E2198B6B-F1A7-14EA-4F38-36CEBE01EBF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34200" y="5505450"/>
                        <a:ext cx="2895600"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0" name="AutoShape 12">
            <a:extLst>
              <a:ext uri="{FF2B5EF4-FFF2-40B4-BE49-F238E27FC236}">
                <a16:creationId xmlns:a16="http://schemas.microsoft.com/office/drawing/2014/main" id="{05E637EA-F43E-233C-B487-B671758B022C}"/>
              </a:ext>
            </a:extLst>
          </p:cNvPr>
          <p:cNvSpPr>
            <a:spLocks noChangeArrowheads="1"/>
          </p:cNvSpPr>
          <p:nvPr/>
        </p:nvSpPr>
        <p:spPr bwMode="auto">
          <a:xfrm>
            <a:off x="6324600" y="5638800"/>
            <a:ext cx="457200" cy="228600"/>
          </a:xfrm>
          <a:prstGeom prst="rightArrow">
            <a:avLst>
              <a:gd name="adj1" fmla="val 50000"/>
              <a:gd name="adj2" fmla="val 50000"/>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68E7C3-63F2-1A82-DBFC-C7EABD357F6C}"/>
              </a:ext>
            </a:extLst>
          </p:cNvPr>
          <p:cNvSpPr>
            <a:spLocks noGrp="1"/>
          </p:cNvSpPr>
          <p:nvPr>
            <p:ph idx="1"/>
          </p:nvPr>
        </p:nvSpPr>
        <p:spPr>
          <a:xfrm>
            <a:off x="838200" y="1253331"/>
            <a:ext cx="10515600" cy="4351338"/>
          </a:xfrm>
        </p:spPr>
        <p:txBody>
          <a:bodyPr>
            <a:norm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rotating object about arbitrary point called pivot point we need to apply following sequence of transformation.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Translate the object so that the pivot-point coincides with the coordinate origin.</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Rotate the object about the coordinate origin with specified angle.</a:t>
            </a:r>
          </a:p>
          <a:p>
            <a:pPr marL="800100" lvl="1" indent="-342900">
              <a:buFont typeface="+mj-lt"/>
              <a:buAutoNum type="arabicPeriod"/>
            </a:pPr>
            <a:r>
              <a:rPr lang="en-US" dirty="0">
                <a:latin typeface="Times New Roman" panose="02020603050405020304" pitchFamily="18" charset="0"/>
                <a:cs typeface="Times New Roman" panose="02020603050405020304" pitchFamily="18" charset="0"/>
              </a:rPr>
              <a:t>Translate the object so that the pivot-point is returned to its original position (i.e. Inverse of step-1).</a:t>
            </a:r>
            <a:endParaRPr lang="en-IN" sz="3600" dirty="0"/>
          </a:p>
        </p:txBody>
      </p:sp>
      <p:sp>
        <p:nvSpPr>
          <p:cNvPr id="4" name="Title 1">
            <a:extLst>
              <a:ext uri="{FF2B5EF4-FFF2-40B4-BE49-F238E27FC236}">
                <a16:creationId xmlns:a16="http://schemas.microsoft.com/office/drawing/2014/main" id="{FA92FFFF-4A72-C8A3-311F-17968E1394E4}"/>
              </a:ext>
            </a:extLst>
          </p:cNvPr>
          <p:cNvSpPr>
            <a:spLocks noGrp="1"/>
          </p:cNvSpPr>
          <p:nvPr>
            <p:ph type="title"/>
          </p:nvPr>
        </p:nvSpPr>
        <p:spPr>
          <a:xfrm>
            <a:off x="838200" y="365125"/>
            <a:ext cx="10515600" cy="1325563"/>
          </a:xfrm>
        </p:spPr>
        <p:txBody>
          <a:bodyPr/>
          <a:lstStyle/>
          <a:p>
            <a:pPr algn="ctr"/>
            <a:r>
              <a:rPr lang="en-US" sz="4000" dirty="0"/>
              <a:t>General pivot –point Rotation</a:t>
            </a:r>
          </a:p>
        </p:txBody>
      </p:sp>
      <p:pic>
        <p:nvPicPr>
          <p:cNvPr id="5" name="Picture 4">
            <a:extLst>
              <a:ext uri="{FF2B5EF4-FFF2-40B4-BE49-F238E27FC236}">
                <a16:creationId xmlns:a16="http://schemas.microsoft.com/office/drawing/2014/main" id="{B1738CFC-6BFC-3D44-35B9-EEA330577FD7}"/>
              </a:ext>
            </a:extLst>
          </p:cNvPr>
          <p:cNvPicPr>
            <a:picLocks noChangeAspect="1"/>
          </p:cNvPicPr>
          <p:nvPr/>
        </p:nvPicPr>
        <p:blipFill>
          <a:blip r:embed="rId2"/>
          <a:srcRect b="12786"/>
          <a:stretch/>
        </p:blipFill>
        <p:spPr>
          <a:xfrm>
            <a:off x="1513398" y="3807502"/>
            <a:ext cx="9840402" cy="3015154"/>
          </a:xfrm>
          <a:prstGeom prst="rect">
            <a:avLst/>
          </a:prstGeom>
        </p:spPr>
      </p:pic>
    </p:spTree>
    <p:extLst>
      <p:ext uri="{BB962C8B-B14F-4D97-AF65-F5344CB8AC3E}">
        <p14:creationId xmlns:p14="http://schemas.microsoft.com/office/powerpoint/2010/main" val="42077734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2CB4C-2445-968D-9A31-4AEB16C772FB}"/>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F06E36-29E9-3B88-C95F-B34E849DF661}"/>
                  </a:ext>
                </a:extLst>
              </p:cNvPr>
              <p:cNvSpPr>
                <a:spLocks noGrp="1"/>
              </p:cNvSpPr>
              <p:nvPr>
                <p:ph idx="1"/>
              </p:nvPr>
            </p:nvSpPr>
            <p:spPr>
              <a:xfrm>
                <a:off x="838200" y="1825625"/>
                <a:ext cx="10515600" cy="4859988"/>
              </a:xfrm>
            </p:spPr>
            <p:txBody>
              <a:bodyPr>
                <a:normAutofit fontScale="77500" lnSpcReduction="20000"/>
              </a:bodyPr>
              <a:lstStyle/>
              <a:p>
                <a:pPr marL="285750" indent="-28575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matrix equation for this</a:t>
                </a:r>
              </a:p>
              <a:p>
                <a:pPr>
                  <a:spcAft>
                    <a:spcPts val="600"/>
                  </a:spcAft>
                </a:pPr>
                <a14:m>
                  <m:oMath xmlns:m="http://schemas.openxmlformats.org/officeDocument/2006/math">
                    <m:sSup>
                      <m:sSupPr>
                        <m:ctrlPr>
                          <a:rPr lang="en-US" sz="2800" i="1" smtClean="0">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a:rPr lang="en-US" sz="2800" i="1">
                            <a:solidFill>
                              <a:schemeClr val="tx1"/>
                            </a:solidFill>
                            <a:latin typeface="Cambria Math" panose="02040503050406030204" pitchFamily="18" charset="0"/>
                          </a:rPr>
                          <m:t>′</m:t>
                        </m:r>
                      </m:sup>
                    </m:sSup>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𝑇</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i="1">
                                <a:solidFill>
                                  <a:schemeClr val="tx1"/>
                                </a:solidFill>
                                <a:latin typeface="Cambria Math" panose="02040503050406030204" pitchFamily="18" charset="0"/>
                              </a:rPr>
                              <m:t>𝑟</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i="1">
                                <a:solidFill>
                                  <a:schemeClr val="tx1"/>
                                </a:solidFill>
                                <a:latin typeface="Cambria Math" panose="02040503050406030204" pitchFamily="18" charset="0"/>
                              </a:rPr>
                              <m:t>𝑟</m:t>
                            </m:r>
                          </m:sub>
                        </m:sSub>
                      </m:e>
                    </m:d>
                    <m:r>
                      <a:rPr lang="en-US" sz="2800" i="1">
                        <a:solidFill>
                          <a:schemeClr val="tx1"/>
                        </a:solidFill>
                        <a:latin typeface="Cambria Math" panose="02040503050406030204" pitchFamily="18" charset="0"/>
                      </a:rPr>
                      <m:t> . </m:t>
                    </m:r>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𝑅</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𝜃</m:t>
                            </m:r>
                          </m:e>
                        </m:d>
                        <m:r>
                          <a:rPr lang="en-US" sz="2800" i="1">
                            <a:solidFill>
                              <a:schemeClr val="tx1"/>
                            </a:solidFill>
                            <a:latin typeface="Cambria Math" panose="02040503050406030204" pitchFamily="18" charset="0"/>
                          </a:rPr>
                          <m:t>. </m:t>
                        </m:r>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𝑇</m:t>
                            </m:r>
                            <m:r>
                              <a:rPr lang="en-US" sz="2800" i="1">
                                <a:solidFill>
                                  <a:schemeClr val="tx1"/>
                                </a:solidFill>
                                <a:latin typeface="Cambria Math" panose="02040503050406030204" pitchFamily="18" charset="0"/>
                              </a:rPr>
                              <m:t> </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i="1">
                                        <a:solidFill>
                                          <a:schemeClr val="tx1"/>
                                        </a:solidFill>
                                        <a:latin typeface="Cambria Math" panose="02040503050406030204" pitchFamily="18" charset="0"/>
                                      </a:rPr>
                                      <m:t>𝑓</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i="1">
                                        <a:solidFill>
                                          <a:schemeClr val="tx1"/>
                                        </a:solidFill>
                                        <a:latin typeface="Cambria Math" panose="02040503050406030204" pitchFamily="18" charset="0"/>
                                      </a:rPr>
                                      <m:t>𝑓</m:t>
                                    </m:r>
                                  </m:sub>
                                </m:sSub>
                                <m:r>
                                  <a:rPr lang="en-US" sz="2800" i="1">
                                    <a:solidFill>
                                      <a:schemeClr val="tx1"/>
                                    </a:solidFill>
                                    <a:latin typeface="Cambria Math" panose="02040503050406030204" pitchFamily="18" charset="0"/>
                                  </a:rPr>
                                  <m:t> </m:t>
                                </m:r>
                              </m:e>
                            </m:d>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𝑃</m:t>
                            </m:r>
                          </m:e>
                        </m:d>
                      </m:e>
                    </m:d>
                  </m:oMath>
                </a14:m>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a:rPr lang="en-US" sz="2800" i="1">
                            <a:solidFill>
                              <a:schemeClr val="tx1"/>
                            </a:solidFill>
                            <a:latin typeface="Cambria Math" panose="02040503050406030204" pitchFamily="18" charset="0"/>
                          </a:rPr>
                          <m:t>′</m:t>
                        </m:r>
                      </m:sup>
                    </m:sSup>
                    <m:r>
                      <a:rPr lang="en-US" sz="2800" i="1">
                        <a:solidFill>
                          <a:schemeClr val="tx1"/>
                        </a:solidFill>
                        <a:latin typeface="Cambria Math" panose="02040503050406030204" pitchFamily="18" charset="0"/>
                      </a:rPr>
                      <m:t>=</m:t>
                    </m:r>
                    <m:d>
                      <m:dPr>
                        <m:begChr m:val="{"/>
                        <m:endChr m:val="}"/>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𝑇</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b="0" i="1" smtClean="0">
                                    <a:solidFill>
                                      <a:schemeClr val="tx1"/>
                                    </a:solidFill>
                                    <a:latin typeface="Cambria Math" panose="02040503050406030204" pitchFamily="18" charset="0"/>
                                  </a:rPr>
                                  <m:t>𝑟</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b="0" i="1" smtClean="0">
                                    <a:solidFill>
                                      <a:schemeClr val="tx1"/>
                                    </a:solidFill>
                                    <a:latin typeface="Cambria Math" panose="02040503050406030204" pitchFamily="18" charset="0"/>
                                  </a:rPr>
                                  <m:t>𝑟</m:t>
                                </m:r>
                              </m:sub>
                            </m:sSub>
                          </m:e>
                        </m:d>
                        <m:r>
                          <a:rPr lang="en-US" sz="2800" i="1">
                            <a:solidFill>
                              <a:schemeClr val="tx1"/>
                            </a:solidFill>
                            <a:latin typeface="Cambria Math" panose="02040503050406030204" pitchFamily="18" charset="0"/>
                          </a:rPr>
                          <m:t> . </m:t>
                        </m:r>
                        <m:r>
                          <a:rPr lang="en-US" sz="2800" i="1">
                            <a:solidFill>
                              <a:schemeClr val="tx1"/>
                            </a:solidFill>
                            <a:latin typeface="Cambria Math" panose="02040503050406030204" pitchFamily="18" charset="0"/>
                          </a:rPr>
                          <m:t>𝑅</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𝜃</m:t>
                        </m:r>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𝑇</m:t>
                        </m:r>
                        <m:r>
                          <a:rPr lang="en-US" sz="2800" i="1">
                            <a:solidFill>
                              <a:schemeClr val="tx1"/>
                            </a:solidFill>
                            <a:latin typeface="Cambria Math" panose="02040503050406030204" pitchFamily="18" charset="0"/>
                          </a:rPr>
                          <m:t> </m:t>
                        </m:r>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b="0" i="1" smtClean="0">
                                    <a:solidFill>
                                      <a:schemeClr val="tx1"/>
                                    </a:solidFill>
                                    <a:latin typeface="Cambria Math" panose="02040503050406030204" pitchFamily="18" charset="0"/>
                                  </a:rPr>
                                  <m:t>𝑟</m:t>
                                </m:r>
                              </m:sub>
                            </m:sSub>
                            <m:r>
                              <a:rPr lang="en-US" sz="2800" i="1" smtClean="0">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b="0" i="1" smtClean="0">
                                    <a:solidFill>
                                      <a:schemeClr val="tx1"/>
                                    </a:solidFill>
                                    <a:latin typeface="Cambria Math" panose="02040503050406030204" pitchFamily="18" charset="0"/>
                                  </a:rPr>
                                  <m:t>𝑟</m:t>
                                </m:r>
                              </m:sub>
                            </m:sSub>
                            <m:r>
                              <a:rPr lang="en-US" sz="2800" i="1">
                                <a:solidFill>
                                  <a:schemeClr val="tx1"/>
                                </a:solidFill>
                                <a:latin typeface="Cambria Math" panose="02040503050406030204" pitchFamily="18" charset="0"/>
                              </a:rPr>
                              <m:t> </m:t>
                            </m:r>
                          </m:e>
                        </m:d>
                      </m:e>
                    </m:d>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𝑃</m:t>
                    </m:r>
                  </m:oMath>
                </a14:m>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a:rPr lang="en-US" sz="2800" i="1">
                            <a:solidFill>
                              <a:schemeClr val="tx1"/>
                            </a:solidFill>
                            <a:latin typeface="Cambria Math" panose="02040503050406030204" pitchFamily="18" charset="0"/>
                          </a:rPr>
                          <m:t>′</m:t>
                        </m:r>
                      </m:sup>
                    </m:sSup>
                    <m:r>
                      <a:rPr lang="en-US" sz="2800" i="1">
                        <a:solidFill>
                          <a:schemeClr val="tx1"/>
                        </a:solidFill>
                        <a:latin typeface="Cambria Math" panose="02040503050406030204" pitchFamily="18" charset="0"/>
                      </a:rPr>
                      <m:t>= </m:t>
                    </m:r>
                    <m:d>
                      <m:dPr>
                        <m:begChr m:val="["/>
                        <m:endChr m:val="]"/>
                        <m:ctrlPr>
                          <a:rPr lang="en-US" sz="2800" i="1">
                            <a:solidFill>
                              <a:schemeClr val="tx1"/>
                            </a:solidFill>
                            <a:latin typeface="Cambria Math" panose="02040503050406030204" pitchFamily="18" charset="0"/>
                          </a:rPr>
                        </m:ctrlPr>
                      </m:dPr>
                      <m:e>
                        <m:m>
                          <m:mPr>
                            <m:mcs>
                              <m:mc>
                                <m:mcPr>
                                  <m:count m:val="3"/>
                                  <m:mcJc m:val="center"/>
                                </m:mcPr>
                              </m:mc>
                            </m:mcs>
                            <m:ctrlPr>
                              <a:rPr lang="en-US" sz="2800" i="1">
                                <a:solidFill>
                                  <a:schemeClr val="tx1"/>
                                </a:solidFill>
                                <a:latin typeface="Cambria Math" panose="02040503050406030204" pitchFamily="18" charset="0"/>
                              </a:rPr>
                            </m:ctrlPr>
                          </m:mPr>
                          <m:mr>
                            <m:e>
                              <m:r>
                                <a:rPr lang="en-US" sz="2800" i="1">
                                  <a:solidFill>
                                    <a:schemeClr val="tx1"/>
                                  </a:solidFill>
                                  <a:latin typeface="Cambria Math" panose="02040503050406030204" pitchFamily="18" charset="0"/>
                                </a:rPr>
                                <m:t>1</m:t>
                              </m:r>
                            </m:e>
                            <m:e>
                              <m:r>
                                <a:rPr lang="en-US" sz="2800" i="1">
                                  <a:solidFill>
                                    <a:schemeClr val="tx1"/>
                                  </a:solidFill>
                                  <a:latin typeface="Cambria Math" panose="02040503050406030204" pitchFamily="18" charset="0"/>
                                </a:rPr>
                                <m:t>0</m:t>
                              </m:r>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b="0" i="1" smtClean="0">
                                      <a:solidFill>
                                        <a:schemeClr val="tx1"/>
                                      </a:solidFill>
                                      <a:latin typeface="Cambria Math" panose="02040503050406030204" pitchFamily="18" charset="0"/>
                                    </a:rPr>
                                    <m:t>𝑟</m:t>
                                  </m:r>
                                </m:sub>
                              </m:sSub>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b="0" i="1" smtClean="0">
                                      <a:solidFill>
                                        <a:schemeClr val="tx1"/>
                                      </a:solidFill>
                                      <a:latin typeface="Cambria Math" panose="02040503050406030204" pitchFamily="18" charset="0"/>
                                    </a:rPr>
                                    <m:t>𝑟</m:t>
                                  </m:r>
                                </m:sub>
                              </m:sSub>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mr>
                        </m:m>
                      </m:e>
                    </m:d>
                    <m:r>
                      <a:rPr lang="en-US" sz="2800" i="1">
                        <a:solidFill>
                          <a:schemeClr val="tx1"/>
                        </a:solidFill>
                        <a:latin typeface="Cambria Math" panose="02040503050406030204" pitchFamily="18" charset="0"/>
                      </a:rPr>
                      <m:t> </m:t>
                    </m:r>
                    <m:d>
                      <m:dPr>
                        <m:begChr m:val="["/>
                        <m:endChr m:val="]"/>
                        <m:ctrlPr>
                          <a:rPr lang="en-US" sz="2800" i="1">
                            <a:solidFill>
                              <a:schemeClr val="tx1"/>
                            </a:solidFill>
                            <a:latin typeface="Cambria Math" panose="02040503050406030204" pitchFamily="18" charset="0"/>
                          </a:rPr>
                        </m:ctrlPr>
                      </m:dPr>
                      <m:e>
                        <m:m>
                          <m:mPr>
                            <m:mcs>
                              <m:mc>
                                <m:mcPr>
                                  <m:count m:val="3"/>
                                  <m:mcJc m:val="center"/>
                                </m:mcPr>
                              </m:mc>
                            </m:mcs>
                            <m:ctrlPr>
                              <a:rPr lang="en-US" sz="2800" i="1">
                                <a:solidFill>
                                  <a:schemeClr val="tx1"/>
                                </a:solidFill>
                                <a:latin typeface="Cambria Math" panose="02040503050406030204" pitchFamily="18" charset="0"/>
                              </a:rPr>
                            </m:ctrlPr>
                          </m:mPr>
                          <m:mr>
                            <m:e>
                              <m:r>
                                <a:rPr lang="en-US" sz="2800" i="1">
                                  <a:solidFill>
                                    <a:schemeClr val="tx1"/>
                                  </a:solidFill>
                                  <a:latin typeface="Cambria Math" panose="02040503050406030204" pitchFamily="18" charset="0"/>
                                </a:rPr>
                                <m:t>𝑐𝑜𝑠</m:t>
                              </m:r>
                              <m:r>
                                <a:rPr lang="en-US" sz="2800" i="1">
                                  <a:solidFill>
                                    <a:schemeClr val="tx1"/>
                                  </a:solidFill>
                                  <a:latin typeface="Cambria Math" panose="02040503050406030204" pitchFamily="18" charset="0"/>
                                </a:rPr>
                                <m:t>𝜃</m:t>
                              </m:r>
                            </m:e>
                            <m:e>
                              <m:r>
                                <a:rPr lang="en-US" sz="2800" i="1">
                                  <a:solidFill>
                                    <a:schemeClr val="tx1"/>
                                  </a:solidFill>
                                  <a:latin typeface="Cambria Math" panose="02040503050406030204" pitchFamily="18" charset="0"/>
                                </a:rPr>
                                <m:t>−</m:t>
                              </m:r>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sin</m:t>
                                  </m:r>
                                </m:fName>
                                <m:e>
                                  <m:r>
                                    <a:rPr lang="en-US" sz="2800" i="1">
                                      <a:solidFill>
                                        <a:schemeClr val="tx1"/>
                                      </a:solidFill>
                                      <a:latin typeface="Cambria Math" panose="02040503050406030204" pitchFamily="18" charset="0"/>
                                    </a:rPr>
                                    <m:t>𝜃</m:t>
                                  </m:r>
                                </m:e>
                              </m:func>
                            </m:e>
                            <m:e>
                              <m:r>
                                <a:rPr lang="en-US" sz="2800" i="1">
                                  <a:solidFill>
                                    <a:schemeClr val="tx1"/>
                                  </a:solidFill>
                                  <a:latin typeface="Cambria Math" panose="02040503050406030204" pitchFamily="18" charset="0"/>
                                </a:rPr>
                                <m:t>0</m:t>
                              </m:r>
                            </m:e>
                          </m:mr>
                          <m:mr>
                            <m:e>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sin</m:t>
                                  </m:r>
                                </m:fName>
                                <m:e>
                                  <m:r>
                                    <a:rPr lang="en-US" sz="2800" i="1">
                                      <a:solidFill>
                                        <a:schemeClr val="tx1"/>
                                      </a:solidFill>
                                      <a:latin typeface="Cambria Math" panose="02040503050406030204" pitchFamily="18" charset="0"/>
                                    </a:rPr>
                                    <m:t>𝜃</m:t>
                                  </m:r>
                                </m:e>
                              </m:func>
                            </m:e>
                            <m:e>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cos</m:t>
                                  </m:r>
                                </m:fName>
                                <m:e>
                                  <m:r>
                                    <a:rPr lang="en-US" sz="2800" i="1">
                                      <a:solidFill>
                                        <a:schemeClr val="tx1"/>
                                      </a:solidFill>
                                      <a:latin typeface="Cambria Math" panose="02040503050406030204" pitchFamily="18" charset="0"/>
                                    </a:rPr>
                                    <m:t>𝜃</m:t>
                                  </m:r>
                                </m:e>
                              </m:func>
                            </m:e>
                            <m:e>
                              <m:r>
                                <a:rPr lang="en-US" sz="2800" i="1">
                                  <a:solidFill>
                                    <a:schemeClr val="tx1"/>
                                  </a:solidFill>
                                  <a:latin typeface="Cambria Math" panose="02040503050406030204" pitchFamily="18" charset="0"/>
                                </a:rPr>
                                <m:t>0</m:t>
                              </m:r>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mr>
                        </m:m>
                      </m:e>
                    </m:d>
                    <m:r>
                      <a:rPr lang="en-US" sz="2800" i="1">
                        <a:solidFill>
                          <a:schemeClr val="tx1"/>
                        </a:solidFill>
                        <a:latin typeface="Cambria Math" panose="02040503050406030204" pitchFamily="18" charset="0"/>
                      </a:rPr>
                      <m:t> </m:t>
                    </m:r>
                    <m:d>
                      <m:dPr>
                        <m:begChr m:val="["/>
                        <m:endChr m:val="]"/>
                        <m:ctrlPr>
                          <a:rPr lang="en-US" sz="2800" i="1">
                            <a:solidFill>
                              <a:schemeClr val="tx1"/>
                            </a:solidFill>
                            <a:latin typeface="Cambria Math" panose="02040503050406030204" pitchFamily="18" charset="0"/>
                          </a:rPr>
                        </m:ctrlPr>
                      </m:dPr>
                      <m:e>
                        <m:m>
                          <m:mPr>
                            <m:mcs>
                              <m:mc>
                                <m:mcPr>
                                  <m:count m:val="3"/>
                                  <m:mcJc m:val="center"/>
                                </m:mcPr>
                              </m:mc>
                            </m:mcs>
                            <m:ctrlPr>
                              <a:rPr lang="en-US" sz="2800" i="1">
                                <a:solidFill>
                                  <a:schemeClr val="tx1"/>
                                </a:solidFill>
                                <a:latin typeface="Cambria Math" panose="02040503050406030204" pitchFamily="18" charset="0"/>
                              </a:rPr>
                            </m:ctrlPr>
                          </m:mPr>
                          <m:mr>
                            <m:e>
                              <m:r>
                                <a:rPr lang="en-US" sz="2800" i="1">
                                  <a:solidFill>
                                    <a:schemeClr val="tx1"/>
                                  </a:solidFill>
                                  <a:latin typeface="Cambria Math" panose="02040503050406030204" pitchFamily="18" charset="0"/>
                                </a:rPr>
                                <m:t>1</m:t>
                              </m:r>
                            </m:e>
                            <m:e>
                              <m:r>
                                <a:rPr lang="en-US" sz="2800" i="1">
                                  <a:solidFill>
                                    <a:schemeClr val="tx1"/>
                                  </a:solidFill>
                                  <a:latin typeface="Cambria Math" panose="02040503050406030204" pitchFamily="18" charset="0"/>
                                </a:rPr>
                                <m:t>0</m:t>
                              </m:r>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𝑋</m:t>
                                  </m:r>
                                </m:e>
                                <m:sub>
                                  <m:r>
                                    <a:rPr lang="en-US" sz="2800" b="0" i="1" smtClean="0">
                                      <a:solidFill>
                                        <a:schemeClr val="tx1"/>
                                      </a:solidFill>
                                      <a:latin typeface="Cambria Math" panose="02040503050406030204" pitchFamily="18" charset="0"/>
                                    </a:rPr>
                                    <m:t>𝑟</m:t>
                                  </m:r>
                                </m:sub>
                              </m:sSub>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𝑌</m:t>
                                  </m:r>
                                </m:e>
                                <m:sub>
                                  <m:r>
                                    <a:rPr lang="en-US" sz="2800" b="0" i="1" smtClean="0">
                                      <a:solidFill>
                                        <a:schemeClr val="tx1"/>
                                      </a:solidFill>
                                      <a:latin typeface="Cambria Math" panose="02040503050406030204" pitchFamily="18" charset="0"/>
                                    </a:rPr>
                                    <m:t>𝑟</m:t>
                                  </m:r>
                                </m:sub>
                              </m:sSub>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mr>
                        </m:m>
                      </m:e>
                    </m:d>
                    <m:r>
                      <a:rPr lang="en-US" sz="2800" i="1">
                        <a:solidFill>
                          <a:schemeClr val="tx1"/>
                        </a:solidFill>
                        <a:latin typeface="Cambria Math" panose="02040503050406030204" pitchFamily="18" charset="0"/>
                      </a:rPr>
                      <m:t> . </m:t>
                    </m:r>
                    <m:r>
                      <a:rPr lang="en-US" sz="2800" i="1">
                        <a:solidFill>
                          <a:schemeClr val="tx1"/>
                        </a:solidFill>
                        <a:latin typeface="Cambria Math" panose="02040503050406030204" pitchFamily="18" charset="0"/>
                      </a:rPr>
                      <m:t>𝑃</m:t>
                    </m:r>
                  </m:oMath>
                </a14:m>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a:rPr lang="en-US" sz="2800" i="1">
                            <a:solidFill>
                              <a:schemeClr val="tx1"/>
                            </a:solidFill>
                            <a:latin typeface="Cambria Math" panose="02040503050406030204" pitchFamily="18" charset="0"/>
                          </a:rPr>
                          <m:t>′</m:t>
                        </m:r>
                      </m:sup>
                    </m:sSup>
                    <m:r>
                      <a:rPr lang="en-US" sz="2800" i="1">
                        <a:solidFill>
                          <a:schemeClr val="tx1"/>
                        </a:solidFill>
                        <a:latin typeface="Cambria Math" panose="02040503050406030204" pitchFamily="18" charset="0"/>
                      </a:rPr>
                      <m:t>= </m:t>
                    </m:r>
                    <m:d>
                      <m:dPr>
                        <m:begChr m:val="["/>
                        <m:endChr m:val="]"/>
                        <m:ctrlPr>
                          <a:rPr lang="en-US" sz="2800" i="1">
                            <a:solidFill>
                              <a:schemeClr val="tx1"/>
                            </a:solidFill>
                            <a:latin typeface="Cambria Math" panose="02040503050406030204" pitchFamily="18" charset="0"/>
                          </a:rPr>
                        </m:ctrlPr>
                      </m:dPr>
                      <m:e>
                        <m:m>
                          <m:mPr>
                            <m:mcs>
                              <m:mc>
                                <m:mcPr>
                                  <m:count m:val="3"/>
                                  <m:mcJc m:val="center"/>
                                </m:mcPr>
                              </m:mc>
                            </m:mcs>
                            <m:ctrlPr>
                              <a:rPr lang="en-US" sz="2800" i="1">
                                <a:solidFill>
                                  <a:schemeClr val="tx1"/>
                                </a:solidFill>
                                <a:latin typeface="Cambria Math" panose="02040503050406030204" pitchFamily="18" charset="0"/>
                              </a:rPr>
                            </m:ctrlPr>
                          </m:mPr>
                          <m:mr>
                            <m:e>
                              <m:r>
                                <a:rPr lang="en-US" sz="2800" i="1">
                                  <a:solidFill>
                                    <a:schemeClr val="tx1"/>
                                  </a:solidFill>
                                  <a:latin typeface="Cambria Math" panose="02040503050406030204" pitchFamily="18" charset="0"/>
                                </a:rPr>
                                <m:t>𝑐𝑜𝑠</m:t>
                              </m:r>
                              <m:r>
                                <a:rPr lang="en-US" sz="2800" i="1">
                                  <a:solidFill>
                                    <a:schemeClr val="tx1"/>
                                  </a:solidFill>
                                  <a:latin typeface="Cambria Math" panose="02040503050406030204" pitchFamily="18" charset="0"/>
                                </a:rPr>
                                <m:t>𝜃</m:t>
                              </m:r>
                            </m:e>
                            <m:e>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𝑠𝑖𝑛</m:t>
                              </m:r>
                              <m:r>
                                <a:rPr lang="en-US" sz="2800" i="1">
                                  <a:solidFill>
                                    <a:schemeClr val="tx1"/>
                                  </a:solidFill>
                                  <a:latin typeface="Cambria Math" panose="02040503050406030204" pitchFamily="18" charset="0"/>
                                </a:rPr>
                                <m:t>𝜃</m:t>
                              </m:r>
                              <m:r>
                                <a:rPr lang="en-US" sz="2800" i="1">
                                  <a:solidFill>
                                    <a:schemeClr val="tx1"/>
                                  </a:solidFill>
                                  <a:latin typeface="Cambria Math" panose="02040503050406030204" pitchFamily="18" charset="0"/>
                                </a:rPr>
                                <m:t> </m:t>
                              </m:r>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i="1">
                                      <a:solidFill>
                                        <a:schemeClr val="tx1"/>
                                      </a:solidFill>
                                      <a:latin typeface="Cambria Math" panose="02040503050406030204" pitchFamily="18" charset="0"/>
                                    </a:rPr>
                                    <m:t>𝑟</m:t>
                                  </m:r>
                                </m:sub>
                              </m:sSub>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1−</m:t>
                                  </m:r>
                                  <m:r>
                                    <a:rPr lang="en-US" sz="2800" i="1">
                                      <a:solidFill>
                                        <a:schemeClr val="tx1"/>
                                      </a:solidFill>
                                      <a:latin typeface="Cambria Math" panose="02040503050406030204" pitchFamily="18" charset="0"/>
                                    </a:rPr>
                                    <m:t>𝑐𝑜𝑠</m:t>
                                  </m:r>
                                  <m:r>
                                    <a:rPr lang="en-US" sz="2800" i="1">
                                      <a:solidFill>
                                        <a:schemeClr val="tx1"/>
                                      </a:solidFill>
                                      <a:latin typeface="Cambria Math" panose="02040503050406030204" pitchFamily="18" charset="0"/>
                                    </a:rPr>
                                    <m:t>𝜃</m:t>
                                  </m:r>
                                </m:e>
                              </m:d>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i="1">
                                      <a:solidFill>
                                        <a:schemeClr val="tx1"/>
                                      </a:solidFill>
                                      <a:latin typeface="Cambria Math" panose="02040503050406030204" pitchFamily="18" charset="0"/>
                                    </a:rPr>
                                    <m:t>𝑟</m:t>
                                  </m:r>
                                </m:sub>
                              </m:sSub>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sin</m:t>
                                  </m:r>
                                </m:fName>
                                <m:e>
                                  <m:r>
                                    <a:rPr lang="en-US" sz="2800" i="1">
                                      <a:solidFill>
                                        <a:schemeClr val="tx1"/>
                                      </a:solidFill>
                                      <a:latin typeface="Cambria Math" panose="02040503050406030204" pitchFamily="18" charset="0"/>
                                    </a:rPr>
                                    <m:t>𝜃</m:t>
                                  </m:r>
                                </m:e>
                              </m:func>
                              <m:r>
                                <a:rPr lang="en-US" sz="2800" i="1">
                                  <a:solidFill>
                                    <a:schemeClr val="tx1"/>
                                  </a:solidFill>
                                  <a:latin typeface="Cambria Math" panose="02040503050406030204" pitchFamily="18" charset="0"/>
                                </a:rPr>
                                <m:t> )</m:t>
                              </m:r>
                            </m:e>
                          </m:mr>
                          <m:mr>
                            <m:e>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sin</m:t>
                                  </m:r>
                                </m:fName>
                                <m:e>
                                  <m:r>
                                    <a:rPr lang="en-US" sz="2800" i="1">
                                      <a:solidFill>
                                        <a:schemeClr val="tx1"/>
                                      </a:solidFill>
                                      <a:latin typeface="Cambria Math" panose="02040503050406030204" pitchFamily="18" charset="0"/>
                                    </a:rPr>
                                    <m:t>𝜃</m:t>
                                  </m:r>
                                </m:e>
                              </m:func>
                            </m:e>
                            <m:e>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cos</m:t>
                                  </m:r>
                                </m:fName>
                                <m:e>
                                  <m:r>
                                    <a:rPr lang="en-US" sz="2800" i="1">
                                      <a:solidFill>
                                        <a:schemeClr val="tx1"/>
                                      </a:solidFill>
                                      <a:latin typeface="Cambria Math" panose="02040503050406030204" pitchFamily="18" charset="0"/>
                                    </a:rPr>
                                    <m:t>𝜃</m:t>
                                  </m:r>
                                </m:e>
                              </m:func>
                            </m:e>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𝑌</m:t>
                                  </m:r>
                                </m:e>
                                <m:sub>
                                  <m:r>
                                    <a:rPr lang="en-US" sz="2800" i="1">
                                      <a:solidFill>
                                        <a:schemeClr val="tx1"/>
                                      </a:solidFill>
                                      <a:latin typeface="Cambria Math" panose="02040503050406030204" pitchFamily="18" charset="0"/>
                                    </a:rPr>
                                    <m:t>𝑟</m:t>
                                  </m:r>
                                </m:sub>
                              </m:sSub>
                              <m:d>
                                <m:dPr>
                                  <m:ctrlPr>
                                    <a:rPr lang="en-US" sz="2800" i="1">
                                      <a:solidFill>
                                        <a:schemeClr val="tx1"/>
                                      </a:solidFill>
                                      <a:latin typeface="Cambria Math" panose="02040503050406030204" pitchFamily="18" charset="0"/>
                                    </a:rPr>
                                  </m:ctrlPr>
                                </m:dPr>
                                <m:e>
                                  <m:r>
                                    <a:rPr lang="en-US" sz="2800" i="1">
                                      <a:solidFill>
                                        <a:schemeClr val="tx1"/>
                                      </a:solidFill>
                                      <a:latin typeface="Cambria Math" panose="02040503050406030204" pitchFamily="18" charset="0"/>
                                    </a:rPr>
                                    <m:t>1−</m:t>
                                  </m:r>
                                  <m:r>
                                    <a:rPr lang="en-US" sz="2800" i="1">
                                      <a:solidFill>
                                        <a:schemeClr val="tx1"/>
                                      </a:solidFill>
                                      <a:latin typeface="Cambria Math" panose="02040503050406030204" pitchFamily="18" charset="0"/>
                                    </a:rPr>
                                    <m:t>𝑐𝑜𝑠</m:t>
                                  </m:r>
                                  <m:r>
                                    <a:rPr lang="en-US" sz="2800" i="1">
                                      <a:solidFill>
                                        <a:schemeClr val="tx1"/>
                                      </a:solidFill>
                                      <a:latin typeface="Cambria Math" panose="02040503050406030204" pitchFamily="18" charset="0"/>
                                    </a:rPr>
                                    <m:t>𝜃</m:t>
                                  </m:r>
                                </m:e>
                              </m:d>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𝑋</m:t>
                                  </m:r>
                                </m:e>
                                <m:sub>
                                  <m:r>
                                    <a:rPr lang="en-US" sz="2800" i="1">
                                      <a:solidFill>
                                        <a:schemeClr val="tx1"/>
                                      </a:solidFill>
                                      <a:latin typeface="Cambria Math" panose="02040503050406030204" pitchFamily="18" charset="0"/>
                                    </a:rPr>
                                    <m:t>𝑟</m:t>
                                  </m:r>
                                </m:sub>
                              </m:sSub>
                              <m:func>
                                <m:funcPr>
                                  <m:ctrlPr>
                                    <a:rPr lang="en-US" sz="2800" i="1">
                                      <a:solidFill>
                                        <a:schemeClr val="tx1"/>
                                      </a:solidFill>
                                      <a:latin typeface="Cambria Math" panose="02040503050406030204" pitchFamily="18" charset="0"/>
                                    </a:rPr>
                                  </m:ctrlPr>
                                </m:funcPr>
                                <m:fName>
                                  <m:r>
                                    <m:rPr>
                                      <m:sty m:val="p"/>
                                    </m:rPr>
                                    <a:rPr lang="en-US" sz="2800">
                                      <a:solidFill>
                                        <a:schemeClr val="tx1"/>
                                      </a:solidFill>
                                      <a:latin typeface="Cambria Math" panose="02040503050406030204" pitchFamily="18" charset="0"/>
                                    </a:rPr>
                                    <m:t>sin</m:t>
                                  </m:r>
                                </m:fName>
                                <m:e>
                                  <m:r>
                                    <a:rPr lang="en-US" sz="2800" i="1">
                                      <a:solidFill>
                                        <a:schemeClr val="tx1"/>
                                      </a:solidFill>
                                      <a:latin typeface="Cambria Math" panose="02040503050406030204" pitchFamily="18" charset="0"/>
                                    </a:rPr>
                                    <m:t>𝜃</m:t>
                                  </m:r>
                                </m:e>
                              </m:func>
                              <m:r>
                                <a:rPr lang="en-US" sz="2800" i="1">
                                  <a:solidFill>
                                    <a:schemeClr val="tx1"/>
                                  </a:solidFill>
                                  <a:latin typeface="Cambria Math" panose="02040503050406030204" pitchFamily="18" charset="0"/>
                                </a:rPr>
                                <m:t> )</m:t>
                              </m:r>
                            </m:e>
                          </m:mr>
                          <m:mr>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0</m:t>
                              </m:r>
                            </m:e>
                            <m:e>
                              <m:r>
                                <a:rPr lang="en-US" sz="2800" i="1">
                                  <a:solidFill>
                                    <a:schemeClr val="tx1"/>
                                  </a:solidFill>
                                  <a:latin typeface="Cambria Math" panose="02040503050406030204" pitchFamily="18" charset="0"/>
                                </a:rPr>
                                <m:t>1</m:t>
                              </m:r>
                            </m:e>
                          </m:mr>
                        </m:m>
                      </m:e>
                    </m:d>
                    <m:r>
                      <a:rPr lang="en-US" sz="2800" i="1">
                        <a:solidFill>
                          <a:schemeClr val="tx1"/>
                        </a:solidFill>
                        <a:latin typeface="Cambria Math" panose="02040503050406030204" pitchFamily="18" charset="0"/>
                      </a:rPr>
                      <m:t> . </m:t>
                    </m:r>
                    <m:r>
                      <a:rPr lang="en-US" sz="2800" i="1">
                        <a:solidFill>
                          <a:schemeClr val="tx1"/>
                        </a:solidFill>
                        <a:latin typeface="Cambria Math" panose="02040503050406030204" pitchFamily="18" charset="0"/>
                      </a:rPr>
                      <m:t>𝑃</m:t>
                    </m:r>
                  </m:oMath>
                </a14:m>
                <a:endParaRPr lang="en-US" sz="2800" dirty="0">
                  <a:solidFill>
                    <a:schemeClr val="tx1"/>
                  </a:solidFill>
                  <a:latin typeface="Times New Roman" panose="02020603050405020304" pitchFamily="18" charset="0"/>
                  <a:cs typeface="Times New Roman" panose="02020603050405020304" pitchFamily="18" charset="0"/>
                </a:endParaRPr>
              </a:p>
              <a:p>
                <a:pPr>
                  <a:spcAft>
                    <a:spcPts val="600"/>
                  </a:spcAft>
                </a:pPr>
                <a14:m>
                  <m:oMath xmlns:m="http://schemas.openxmlformats.org/officeDocument/2006/math">
                    <m:sSup>
                      <m:sSupPr>
                        <m:ctrlPr>
                          <a:rPr lang="en-US" sz="2800" i="1">
                            <a:solidFill>
                              <a:schemeClr val="tx1"/>
                            </a:solidFill>
                            <a:latin typeface="Cambria Math" panose="02040503050406030204" pitchFamily="18" charset="0"/>
                          </a:rPr>
                        </m:ctrlPr>
                      </m:sSupPr>
                      <m:e>
                        <m:r>
                          <a:rPr lang="en-US" sz="2800" i="1">
                            <a:solidFill>
                              <a:schemeClr val="tx1"/>
                            </a:solidFill>
                            <a:latin typeface="Cambria Math" panose="02040503050406030204" pitchFamily="18" charset="0"/>
                          </a:rPr>
                          <m:t>𝑃</m:t>
                        </m:r>
                      </m:e>
                      <m:sup>
                        <m:r>
                          <a:rPr lang="en-US" sz="2800" i="1">
                            <a:solidFill>
                              <a:schemeClr val="tx1"/>
                            </a:solidFill>
                            <a:latin typeface="Cambria Math" panose="02040503050406030204" pitchFamily="18" charset="0"/>
                          </a:rPr>
                          <m:t>′</m:t>
                        </m:r>
                      </m:sup>
                    </m:sSup>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𝑅</m:t>
                    </m:r>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𝑥</m:t>
                        </m:r>
                      </m:e>
                      <m:sub>
                        <m:r>
                          <a:rPr lang="en-US" sz="2800" i="1">
                            <a:solidFill>
                              <a:schemeClr val="tx1"/>
                            </a:solidFill>
                            <a:latin typeface="Cambria Math" panose="02040503050406030204" pitchFamily="18" charset="0"/>
                          </a:rPr>
                          <m:t>𝑟</m:t>
                        </m:r>
                      </m:sub>
                    </m:sSub>
                    <m:r>
                      <a:rPr lang="en-US" sz="2800" i="1">
                        <a:solidFill>
                          <a:schemeClr val="tx1"/>
                        </a:solidFill>
                        <a:latin typeface="Cambria Math" panose="02040503050406030204" pitchFamily="18" charset="0"/>
                      </a:rPr>
                      <m:t>, </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𝑦</m:t>
                        </m:r>
                      </m:e>
                      <m:sub>
                        <m:r>
                          <a:rPr lang="en-US" sz="2800" i="1">
                            <a:solidFill>
                              <a:schemeClr val="tx1"/>
                            </a:solidFill>
                            <a:latin typeface="Cambria Math" panose="02040503050406030204" pitchFamily="18" charset="0"/>
                          </a:rPr>
                          <m:t>𝑟</m:t>
                        </m:r>
                      </m:sub>
                    </m:sSub>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𝜃</m:t>
                    </m:r>
                    <m:r>
                      <a:rPr lang="en-US" sz="2800" i="1">
                        <a:solidFill>
                          <a:schemeClr val="tx1"/>
                        </a:solidFill>
                        <a:latin typeface="Cambria Math" panose="02040503050406030204" pitchFamily="18" charset="0"/>
                      </a:rPr>
                      <m:t>). </m:t>
                    </m:r>
                    <m:r>
                      <a:rPr lang="en-US" sz="2800" i="1">
                        <a:solidFill>
                          <a:schemeClr val="tx1"/>
                        </a:solidFill>
                        <a:latin typeface="Cambria Math" panose="02040503050406030204" pitchFamily="18" charset="0"/>
                      </a:rPr>
                      <m:t>𝑃</m:t>
                    </m:r>
                  </m:oMath>
                </a14:m>
                <a:endParaRPr lang="en-US" sz="2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solidFill>
                      <a:schemeClr val="tx1"/>
                    </a:solidFill>
                    <a:latin typeface="Times New Roman" panose="02020603050405020304" pitchFamily="18" charset="0"/>
                    <a:cs typeface="Times New Roman" panose="02020603050405020304" pitchFamily="18" charset="0"/>
                  </a:rPr>
                  <a:t>Here 𝑷‘  and 𝑷 are column vector of final and initial point coordinate respectively and ( 𝒙</a:t>
                </a:r>
                <a:r>
                  <a:rPr lang="en-US" sz="2800" baseline="-25000" dirty="0">
                    <a:solidFill>
                      <a:schemeClr val="tx1"/>
                    </a:solidFill>
                    <a:latin typeface="Times New Roman" panose="02020603050405020304" pitchFamily="18" charset="0"/>
                    <a:cs typeface="Times New Roman" panose="02020603050405020304" pitchFamily="18" charset="0"/>
                  </a:rPr>
                  <a:t>r </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y</a:t>
                </a:r>
                <a:r>
                  <a:rPr lang="en-US" sz="2800" baseline="-25000" dirty="0" err="1">
                    <a:solidFill>
                      <a:schemeClr val="tx1"/>
                    </a:solidFill>
                    <a:latin typeface="Times New Roman" panose="02020603050405020304" pitchFamily="18" charset="0"/>
                    <a:cs typeface="Times New Roman" panose="02020603050405020304" pitchFamily="18" charset="0"/>
                  </a:rPr>
                  <a:t>r</a:t>
                </a:r>
                <a:r>
                  <a:rPr lang="en-US" sz="2800" dirty="0">
                    <a:solidFill>
                      <a:schemeClr val="tx1"/>
                    </a:solidFill>
                    <a:latin typeface="Times New Roman" panose="02020603050405020304" pitchFamily="18" charset="0"/>
                    <a:cs typeface="Times New Roman" panose="02020603050405020304" pitchFamily="18" charset="0"/>
                  </a:rPr>
                  <a:t>)  are the coordinates of pivot-point. </a:t>
                </a:r>
              </a:p>
              <a:p>
                <a:endParaRPr lang="en-IN" dirty="0">
                  <a:solidFill>
                    <a:schemeClr val="tx1"/>
                  </a:solidFill>
                </a:endParaRPr>
              </a:p>
            </p:txBody>
          </p:sp>
        </mc:Choice>
        <mc:Fallback xmlns="">
          <p:sp>
            <p:nvSpPr>
              <p:cNvPr id="3" name="Content Placeholder 2">
                <a:extLst>
                  <a:ext uri="{FF2B5EF4-FFF2-40B4-BE49-F238E27FC236}">
                    <a16:creationId xmlns:a16="http://schemas.microsoft.com/office/drawing/2014/main" id="{6EF06E36-29E9-3B88-C95F-B34E849DF661}"/>
                  </a:ext>
                </a:extLst>
              </p:cNvPr>
              <p:cNvSpPr>
                <a:spLocks noGrp="1" noRot="1" noChangeAspect="1" noMove="1" noResize="1" noEditPoints="1" noAdjustHandles="1" noChangeArrowheads="1" noChangeShapeType="1" noTextEdit="1"/>
              </p:cNvSpPr>
              <p:nvPr>
                <p:ph idx="1"/>
              </p:nvPr>
            </p:nvSpPr>
            <p:spPr>
              <a:xfrm>
                <a:off x="838200" y="1825625"/>
                <a:ext cx="10515600" cy="4859988"/>
              </a:xfrm>
              <a:blipFill>
                <a:blip r:embed="rId2"/>
                <a:stretch>
                  <a:fillRect l="-696" t="-2632"/>
                </a:stretch>
              </a:blipFill>
            </p:spPr>
            <p:txBody>
              <a:bodyPr/>
              <a:lstStyle/>
              <a:p>
                <a:r>
                  <a:rPr lang="en-IN">
                    <a:noFill/>
                  </a:rPr>
                  <a:t> </a:t>
                </a:r>
              </a:p>
            </p:txBody>
          </p:sp>
        </mc:Fallback>
      </mc:AlternateContent>
    </p:spTree>
    <p:extLst>
      <p:ext uri="{BB962C8B-B14F-4D97-AF65-F5344CB8AC3E}">
        <p14:creationId xmlns:p14="http://schemas.microsoft.com/office/powerpoint/2010/main" val="120697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0F6A8C7-F40B-681D-97B3-306456F3F382}"/>
              </a:ext>
            </a:extLst>
          </p:cNvPr>
          <p:cNvSpPr>
            <a:spLocks noGrp="1" noChangeArrowheads="1"/>
          </p:cNvSpPr>
          <p:nvPr>
            <p:ph type="title"/>
          </p:nvPr>
        </p:nvSpPr>
        <p:spPr/>
        <p:txBody>
          <a:bodyPr/>
          <a:lstStyle/>
          <a:p>
            <a:pPr eaLnBrk="1" hangingPunct="1"/>
            <a:r>
              <a:rPr lang="en-GB" altLang="en-US"/>
              <a:t>Transformation types</a:t>
            </a:r>
          </a:p>
        </p:txBody>
      </p:sp>
      <p:sp>
        <p:nvSpPr>
          <p:cNvPr id="20483" name="Rectangle 3">
            <a:extLst>
              <a:ext uri="{FF2B5EF4-FFF2-40B4-BE49-F238E27FC236}">
                <a16:creationId xmlns:a16="http://schemas.microsoft.com/office/drawing/2014/main" id="{C9B232CA-D94F-76BB-E0CA-D6ED424EA26C}"/>
              </a:ext>
            </a:extLst>
          </p:cNvPr>
          <p:cNvSpPr>
            <a:spLocks noGrp="1" noChangeArrowheads="1"/>
          </p:cNvSpPr>
          <p:nvPr>
            <p:ph idx="1"/>
          </p:nvPr>
        </p:nvSpPr>
        <p:spPr/>
        <p:txBody>
          <a:bodyPr/>
          <a:lstStyle/>
          <a:p>
            <a:pPr eaLnBrk="1" hangingPunct="1"/>
            <a:r>
              <a:rPr lang="en-GB" altLang="en-US"/>
              <a:t>Translate according to vector </a:t>
            </a:r>
            <a:r>
              <a:rPr lang="en-GB" altLang="en-US" b="1"/>
              <a:t>v</a:t>
            </a:r>
            <a:r>
              <a:rPr lang="en-GB" altLang="en-US"/>
              <a:t>:</a:t>
            </a:r>
          </a:p>
          <a:p>
            <a:pPr marL="819150" lvl="1">
              <a:buNone/>
            </a:pPr>
            <a:r>
              <a:rPr lang="en-GB" altLang="en-US" b="1"/>
              <a:t>t</a:t>
            </a:r>
            <a:r>
              <a:rPr lang="en-GB" altLang="en-US"/>
              <a:t> = </a:t>
            </a:r>
            <a:r>
              <a:rPr lang="en-GB" altLang="en-US" b="1"/>
              <a:t>p </a:t>
            </a:r>
            <a:r>
              <a:rPr lang="en-GB" altLang="en-US"/>
              <a:t>+ </a:t>
            </a:r>
            <a:r>
              <a:rPr lang="en-GB" altLang="en-US" b="1"/>
              <a:t>v</a:t>
            </a:r>
          </a:p>
          <a:p>
            <a:pPr eaLnBrk="1" hangingPunct="1"/>
            <a:r>
              <a:rPr lang="en-GB" altLang="en-US"/>
              <a:t>Scale with factor </a:t>
            </a:r>
            <a:r>
              <a:rPr lang="en-GB" altLang="en-US" i="1"/>
              <a:t>s</a:t>
            </a:r>
            <a:r>
              <a:rPr lang="en-GB" altLang="en-US"/>
              <a:t>:</a:t>
            </a:r>
            <a:endParaRPr lang="en-GB" altLang="en-US" i="1"/>
          </a:p>
          <a:p>
            <a:pPr marL="819150" lvl="1">
              <a:buNone/>
            </a:pPr>
            <a:r>
              <a:rPr lang="en-GB" altLang="en-US" b="1"/>
              <a:t>s</a:t>
            </a:r>
            <a:r>
              <a:rPr lang="en-GB" altLang="en-US"/>
              <a:t> = </a:t>
            </a:r>
            <a:r>
              <a:rPr lang="en-GB" altLang="en-US" i="1"/>
              <a:t>s</a:t>
            </a:r>
            <a:r>
              <a:rPr lang="en-GB" altLang="en-US" b="1"/>
              <a:t>p</a:t>
            </a:r>
          </a:p>
          <a:p>
            <a:pPr eaLnBrk="1" hangingPunct="1"/>
            <a:r>
              <a:rPr lang="en-GB" altLang="en-US"/>
              <a:t>Rotate over angle </a:t>
            </a:r>
            <a:r>
              <a:rPr lang="en-GB" altLang="en-US">
                <a:latin typeface="Symbol" panose="05050102010706020507" pitchFamily="18" charset="2"/>
              </a:rPr>
              <a:t>a:</a:t>
            </a:r>
          </a:p>
          <a:p>
            <a:pPr marL="819150" lvl="1">
              <a:buNone/>
            </a:pPr>
            <a:r>
              <a:rPr lang="en-GB" altLang="en-US" i="1"/>
              <a:t>r</a:t>
            </a:r>
            <a:r>
              <a:rPr lang="en-GB" altLang="en-US" baseline="-25000"/>
              <a:t>x  </a:t>
            </a:r>
            <a:r>
              <a:rPr lang="en-GB" altLang="en-US"/>
              <a:t>= cos(</a:t>
            </a:r>
            <a:r>
              <a:rPr lang="en-GB" altLang="en-US">
                <a:latin typeface="Symbol" panose="05050102010706020507" pitchFamily="18" charset="2"/>
              </a:rPr>
              <a:t>a</a:t>
            </a:r>
            <a:r>
              <a:rPr lang="en-GB" altLang="en-US"/>
              <a:t>)</a:t>
            </a:r>
            <a:r>
              <a:rPr lang="en-GB" altLang="en-US" i="1"/>
              <a:t>p</a:t>
            </a:r>
            <a:r>
              <a:rPr lang="en-GB" altLang="en-US" baseline="-25000"/>
              <a:t>x  </a:t>
            </a:r>
            <a:r>
              <a:rPr lang="en-GB" altLang="en-US"/>
              <a:t>- sin(</a:t>
            </a:r>
            <a:r>
              <a:rPr lang="en-GB" altLang="en-US">
                <a:latin typeface="Symbol" panose="05050102010706020507" pitchFamily="18" charset="2"/>
              </a:rPr>
              <a:t>a</a:t>
            </a:r>
            <a:r>
              <a:rPr lang="en-GB" altLang="en-US"/>
              <a:t>)</a:t>
            </a:r>
            <a:r>
              <a:rPr lang="en-GB" altLang="en-US" i="1"/>
              <a:t>p</a:t>
            </a:r>
            <a:r>
              <a:rPr lang="en-GB" altLang="en-US" baseline="-25000"/>
              <a:t>y</a:t>
            </a:r>
            <a:endParaRPr lang="en-GB" altLang="en-US" b="1"/>
          </a:p>
          <a:p>
            <a:pPr marL="819150" lvl="1">
              <a:buNone/>
            </a:pPr>
            <a:r>
              <a:rPr lang="en-GB" altLang="en-US" i="1"/>
              <a:t>r</a:t>
            </a:r>
            <a:r>
              <a:rPr lang="en-GB" altLang="en-US" baseline="-25000"/>
              <a:t>y  </a:t>
            </a:r>
            <a:r>
              <a:rPr lang="en-GB" altLang="en-US"/>
              <a:t>= sin(</a:t>
            </a:r>
            <a:r>
              <a:rPr lang="en-GB" altLang="en-US">
                <a:latin typeface="Symbol" panose="05050102010706020507" pitchFamily="18" charset="2"/>
              </a:rPr>
              <a:t>a</a:t>
            </a:r>
            <a:r>
              <a:rPr lang="en-GB" altLang="en-US"/>
              <a:t>)</a:t>
            </a:r>
            <a:r>
              <a:rPr lang="en-GB" altLang="en-US" i="1"/>
              <a:t>p</a:t>
            </a:r>
            <a:r>
              <a:rPr lang="en-GB" altLang="en-US" baseline="-25000"/>
              <a:t>x  </a:t>
            </a:r>
            <a:r>
              <a:rPr lang="en-GB" altLang="en-US"/>
              <a:t>+ cos(</a:t>
            </a:r>
            <a:r>
              <a:rPr lang="en-GB" altLang="en-US">
                <a:latin typeface="Symbol" panose="05050102010706020507" pitchFamily="18" charset="2"/>
              </a:rPr>
              <a:t>a</a:t>
            </a:r>
            <a:r>
              <a:rPr lang="en-GB" altLang="en-US"/>
              <a:t>)</a:t>
            </a:r>
            <a:r>
              <a:rPr lang="en-GB" altLang="en-US" i="1"/>
              <a:t>p</a:t>
            </a:r>
            <a:r>
              <a:rPr lang="en-GB" altLang="en-US" baseline="-25000"/>
              <a:t>y</a:t>
            </a:r>
            <a:endParaRPr lang="en-GB" altLang="en-US"/>
          </a:p>
        </p:txBody>
      </p:sp>
      <p:sp>
        <p:nvSpPr>
          <p:cNvPr id="20484" name="Slide Number Placeholder 5">
            <a:extLst>
              <a:ext uri="{FF2B5EF4-FFF2-40B4-BE49-F238E27FC236}">
                <a16:creationId xmlns:a16="http://schemas.microsoft.com/office/drawing/2014/main" id="{727C2EF8-9B99-9FAA-6F4B-3016097CC07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C880594-15BF-4919-9699-6B22E86BB218}" type="slidenum">
              <a:rPr lang="en-US" altLang="en-US" sz="2000">
                <a:latin typeface="Arial" panose="020B0604020202020204" pitchFamily="34" charset="0"/>
              </a:rPr>
              <a:pPr fontAlgn="base">
                <a:spcBef>
                  <a:spcPct val="0"/>
                </a:spcBef>
                <a:spcAft>
                  <a:spcPct val="0"/>
                </a:spcAft>
              </a:pPr>
              <a:t>3</a:t>
            </a:fld>
            <a:endParaRPr lang="en-US" altLang="en-US" sz="2000">
              <a:latin typeface="Arial" panose="020B0604020202020204" pitchFamily="34" charset="0"/>
            </a:endParaRPr>
          </a:p>
        </p:txBody>
      </p:sp>
      <p:grpSp>
        <p:nvGrpSpPr>
          <p:cNvPr id="20485" name="Group 15">
            <a:extLst>
              <a:ext uri="{FF2B5EF4-FFF2-40B4-BE49-F238E27FC236}">
                <a16:creationId xmlns:a16="http://schemas.microsoft.com/office/drawing/2014/main" id="{2316061E-0F9B-E966-BDA0-97368752761D}"/>
              </a:ext>
            </a:extLst>
          </p:cNvPr>
          <p:cNvGrpSpPr>
            <a:grpSpLocks/>
          </p:cNvGrpSpPr>
          <p:nvPr/>
        </p:nvGrpSpPr>
        <p:grpSpPr bwMode="auto">
          <a:xfrm>
            <a:off x="7162801" y="3733800"/>
            <a:ext cx="2284413" cy="2209800"/>
            <a:chOff x="3695" y="2352"/>
            <a:chExt cx="1056" cy="960"/>
          </a:xfrm>
        </p:grpSpPr>
        <p:sp>
          <p:nvSpPr>
            <p:cNvPr id="20502" name="Line 4">
              <a:extLst>
                <a:ext uri="{FF2B5EF4-FFF2-40B4-BE49-F238E27FC236}">
                  <a16:creationId xmlns:a16="http://schemas.microsoft.com/office/drawing/2014/main" id="{D05FF1F5-C432-7E9E-B3CF-9DC07AEA6409}"/>
                </a:ext>
              </a:extLst>
            </p:cNvPr>
            <p:cNvSpPr>
              <a:spLocks noChangeShapeType="1"/>
            </p:cNvSpPr>
            <p:nvPr/>
          </p:nvSpPr>
          <p:spPr bwMode="auto">
            <a:xfrm>
              <a:off x="3695" y="3312"/>
              <a:ext cx="10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503" name="Line 5">
              <a:extLst>
                <a:ext uri="{FF2B5EF4-FFF2-40B4-BE49-F238E27FC236}">
                  <a16:creationId xmlns:a16="http://schemas.microsoft.com/office/drawing/2014/main" id="{08EFBBD4-119A-BB3A-8666-2D0105A9A8D7}"/>
                </a:ext>
              </a:extLst>
            </p:cNvPr>
            <p:cNvSpPr>
              <a:spLocks noChangeShapeType="1"/>
            </p:cNvSpPr>
            <p:nvPr/>
          </p:nvSpPr>
          <p:spPr bwMode="auto">
            <a:xfrm flipV="1">
              <a:off x="3695" y="2352"/>
              <a:ext cx="0" cy="9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grpSp>
      <p:sp>
        <p:nvSpPr>
          <p:cNvPr id="20486" name="Text Box 6">
            <a:extLst>
              <a:ext uri="{FF2B5EF4-FFF2-40B4-BE49-F238E27FC236}">
                <a16:creationId xmlns:a16="http://schemas.microsoft.com/office/drawing/2014/main" id="{5F30F352-38EB-7461-147D-DF84FC9282D3}"/>
              </a:ext>
            </a:extLst>
          </p:cNvPr>
          <p:cNvSpPr txBox="1">
            <a:spLocks noChangeArrowheads="1"/>
          </p:cNvSpPr>
          <p:nvPr/>
        </p:nvSpPr>
        <p:spPr bwMode="auto">
          <a:xfrm>
            <a:off x="9129714" y="5486400"/>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i="1">
                <a:latin typeface="Times New Roman" panose="02020603050405020304" pitchFamily="18" charset="0"/>
              </a:rPr>
              <a:t>x</a:t>
            </a:r>
          </a:p>
        </p:txBody>
      </p:sp>
      <p:sp>
        <p:nvSpPr>
          <p:cNvPr id="20487" name="Text Box 7">
            <a:extLst>
              <a:ext uri="{FF2B5EF4-FFF2-40B4-BE49-F238E27FC236}">
                <a16:creationId xmlns:a16="http://schemas.microsoft.com/office/drawing/2014/main" id="{35E24F5F-0C18-3566-FF02-4768629AA1F1}"/>
              </a:ext>
            </a:extLst>
          </p:cNvPr>
          <p:cNvSpPr txBox="1">
            <a:spLocks noChangeArrowheads="1"/>
          </p:cNvSpPr>
          <p:nvPr/>
        </p:nvSpPr>
        <p:spPr bwMode="auto">
          <a:xfrm>
            <a:off x="7162800" y="3505200"/>
            <a:ext cx="3190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i="1">
                <a:latin typeface="Times New Roman" panose="02020603050405020304" pitchFamily="18" charset="0"/>
              </a:rPr>
              <a:t>y</a:t>
            </a:r>
          </a:p>
        </p:txBody>
      </p:sp>
      <p:sp>
        <p:nvSpPr>
          <p:cNvPr id="20488" name="Oval 8">
            <a:extLst>
              <a:ext uri="{FF2B5EF4-FFF2-40B4-BE49-F238E27FC236}">
                <a16:creationId xmlns:a16="http://schemas.microsoft.com/office/drawing/2014/main" id="{8D30D789-2EDC-AA67-4752-0C0A292E619E}"/>
              </a:ext>
            </a:extLst>
          </p:cNvPr>
          <p:cNvSpPr>
            <a:spLocks noChangeArrowheads="1"/>
          </p:cNvSpPr>
          <p:nvPr/>
        </p:nvSpPr>
        <p:spPr bwMode="auto">
          <a:xfrm>
            <a:off x="7848600" y="4818906"/>
            <a:ext cx="259766" cy="6491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IN" altLang="en-US" sz="2400" b="1">
              <a:latin typeface="Times New Roman" panose="02020603050405020304" pitchFamily="18" charset="0"/>
            </a:endParaRPr>
          </a:p>
        </p:txBody>
      </p:sp>
      <p:sp>
        <p:nvSpPr>
          <p:cNvPr id="20489" name="Oval 9">
            <a:extLst>
              <a:ext uri="{FF2B5EF4-FFF2-40B4-BE49-F238E27FC236}">
                <a16:creationId xmlns:a16="http://schemas.microsoft.com/office/drawing/2014/main" id="{F8000965-3552-13F6-7DAA-235E8B29A0E5}"/>
              </a:ext>
            </a:extLst>
          </p:cNvPr>
          <p:cNvSpPr>
            <a:spLocks noChangeArrowheads="1"/>
          </p:cNvSpPr>
          <p:nvPr/>
        </p:nvSpPr>
        <p:spPr bwMode="auto">
          <a:xfrm>
            <a:off x="8915400" y="3675906"/>
            <a:ext cx="259766" cy="6491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IN" altLang="en-US" sz="2400" b="1">
              <a:latin typeface="Times New Roman" panose="02020603050405020304" pitchFamily="18" charset="0"/>
            </a:endParaRPr>
          </a:p>
        </p:txBody>
      </p:sp>
      <p:sp>
        <p:nvSpPr>
          <p:cNvPr id="20490" name="Text Box 10">
            <a:extLst>
              <a:ext uri="{FF2B5EF4-FFF2-40B4-BE49-F238E27FC236}">
                <a16:creationId xmlns:a16="http://schemas.microsoft.com/office/drawing/2014/main" id="{3B58D4EF-2E3C-5448-7A55-4C79C646A012}"/>
              </a:ext>
            </a:extLst>
          </p:cNvPr>
          <p:cNvSpPr txBox="1">
            <a:spLocks noChangeArrowheads="1"/>
          </p:cNvSpPr>
          <p:nvPr/>
        </p:nvSpPr>
        <p:spPr bwMode="auto">
          <a:xfrm>
            <a:off x="7848601" y="5029200"/>
            <a:ext cx="3540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b="1">
                <a:latin typeface="Times New Roman" panose="02020603050405020304" pitchFamily="18" charset="0"/>
              </a:rPr>
              <a:t>p</a:t>
            </a:r>
          </a:p>
        </p:txBody>
      </p:sp>
      <p:sp>
        <p:nvSpPr>
          <p:cNvPr id="20491" name="Text Box 11">
            <a:extLst>
              <a:ext uri="{FF2B5EF4-FFF2-40B4-BE49-F238E27FC236}">
                <a16:creationId xmlns:a16="http://schemas.microsoft.com/office/drawing/2014/main" id="{06C9C826-2321-3C9A-40C7-AE93BA8B2F45}"/>
              </a:ext>
            </a:extLst>
          </p:cNvPr>
          <p:cNvSpPr txBox="1">
            <a:spLocks noChangeArrowheads="1"/>
          </p:cNvSpPr>
          <p:nvPr/>
        </p:nvSpPr>
        <p:spPr bwMode="auto">
          <a:xfrm>
            <a:off x="8991600" y="4343400"/>
            <a:ext cx="2857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b="1">
                <a:latin typeface="Times New Roman" panose="02020603050405020304" pitchFamily="18" charset="0"/>
              </a:rPr>
              <a:t>t</a:t>
            </a:r>
          </a:p>
        </p:txBody>
      </p:sp>
      <p:sp>
        <p:nvSpPr>
          <p:cNvPr id="20492" name="Line 13">
            <a:extLst>
              <a:ext uri="{FF2B5EF4-FFF2-40B4-BE49-F238E27FC236}">
                <a16:creationId xmlns:a16="http://schemas.microsoft.com/office/drawing/2014/main" id="{BD2B00E3-B753-6310-77EB-D98DDEE09F23}"/>
              </a:ext>
            </a:extLst>
          </p:cNvPr>
          <p:cNvSpPr>
            <a:spLocks noChangeShapeType="1"/>
          </p:cNvSpPr>
          <p:nvPr/>
        </p:nvSpPr>
        <p:spPr bwMode="auto">
          <a:xfrm flipV="1">
            <a:off x="7924800" y="4648200"/>
            <a:ext cx="990600" cy="457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93" name="Oval 14">
            <a:extLst>
              <a:ext uri="{FF2B5EF4-FFF2-40B4-BE49-F238E27FC236}">
                <a16:creationId xmlns:a16="http://schemas.microsoft.com/office/drawing/2014/main" id="{CCBDA422-AB59-049B-8A5C-52DA21917FDF}"/>
              </a:ext>
            </a:extLst>
          </p:cNvPr>
          <p:cNvSpPr>
            <a:spLocks noChangeArrowheads="1"/>
          </p:cNvSpPr>
          <p:nvPr/>
        </p:nvSpPr>
        <p:spPr bwMode="auto">
          <a:xfrm>
            <a:off x="8915400" y="4285506"/>
            <a:ext cx="259766" cy="649188"/>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IN" altLang="en-US" sz="2400" b="1">
              <a:latin typeface="Times New Roman" panose="02020603050405020304" pitchFamily="18" charset="0"/>
            </a:endParaRPr>
          </a:p>
        </p:txBody>
      </p:sp>
      <p:sp>
        <p:nvSpPr>
          <p:cNvPr id="20494" name="Line 16">
            <a:extLst>
              <a:ext uri="{FF2B5EF4-FFF2-40B4-BE49-F238E27FC236}">
                <a16:creationId xmlns:a16="http://schemas.microsoft.com/office/drawing/2014/main" id="{46E2D359-ACB6-6181-DABA-8F9703919CCE}"/>
              </a:ext>
            </a:extLst>
          </p:cNvPr>
          <p:cNvSpPr>
            <a:spLocks noChangeShapeType="1"/>
          </p:cNvSpPr>
          <p:nvPr/>
        </p:nvSpPr>
        <p:spPr bwMode="auto">
          <a:xfrm flipV="1">
            <a:off x="7162800" y="4038600"/>
            <a:ext cx="1752600" cy="1905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95" name="Text Box 19">
            <a:extLst>
              <a:ext uri="{FF2B5EF4-FFF2-40B4-BE49-F238E27FC236}">
                <a16:creationId xmlns:a16="http://schemas.microsoft.com/office/drawing/2014/main" id="{443EDC66-23FE-C39F-4750-F5754CCA22D9}"/>
              </a:ext>
            </a:extLst>
          </p:cNvPr>
          <p:cNvSpPr txBox="1">
            <a:spLocks noChangeArrowheads="1"/>
          </p:cNvSpPr>
          <p:nvPr/>
        </p:nvSpPr>
        <p:spPr bwMode="auto">
          <a:xfrm>
            <a:off x="8991601" y="3733800"/>
            <a:ext cx="3032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b="1">
                <a:latin typeface="Times New Roman" panose="02020603050405020304" pitchFamily="18" charset="0"/>
              </a:rPr>
              <a:t>s</a:t>
            </a:r>
          </a:p>
        </p:txBody>
      </p:sp>
      <p:sp>
        <p:nvSpPr>
          <p:cNvPr id="20496" name="Arc 22">
            <a:extLst>
              <a:ext uri="{FF2B5EF4-FFF2-40B4-BE49-F238E27FC236}">
                <a16:creationId xmlns:a16="http://schemas.microsoft.com/office/drawing/2014/main" id="{6D5DDF20-3CFE-224A-8772-874829815F9C}"/>
              </a:ext>
            </a:extLst>
          </p:cNvPr>
          <p:cNvSpPr>
            <a:spLocks/>
          </p:cNvSpPr>
          <p:nvPr/>
        </p:nvSpPr>
        <p:spPr bwMode="auto">
          <a:xfrm flipV="1">
            <a:off x="7162800" y="5293796"/>
            <a:ext cx="717550" cy="369332"/>
          </a:xfrm>
          <a:custGeom>
            <a:avLst/>
            <a:gdLst>
              <a:gd name="T0" fmla="*/ 2147483646 w 13555"/>
              <a:gd name="T1" fmla="*/ 2147483646 h 20451"/>
              <a:gd name="T2" fmla="*/ 2147483646 w 13555"/>
              <a:gd name="T3" fmla="*/ 2147483646 h 20451"/>
              <a:gd name="T4" fmla="*/ 0 w 13555"/>
              <a:gd name="T5" fmla="*/ 0 h 20451"/>
              <a:gd name="T6" fmla="*/ 0 60000 65536"/>
              <a:gd name="T7" fmla="*/ 0 60000 65536"/>
              <a:gd name="T8" fmla="*/ 0 60000 65536"/>
            </a:gdLst>
            <a:ahLst/>
            <a:cxnLst>
              <a:cxn ang="T6">
                <a:pos x="T0" y="T1"/>
              </a:cxn>
              <a:cxn ang="T7">
                <a:pos x="T2" y="T3"/>
              </a:cxn>
              <a:cxn ang="T8">
                <a:pos x="T4" y="T5"/>
              </a:cxn>
            </a:cxnLst>
            <a:rect l="0" t="0" r="r" b="b"/>
            <a:pathLst>
              <a:path w="13555" h="20451" fill="none" extrusionOk="0">
                <a:moveTo>
                  <a:pt x="13555" y="16817"/>
                </a:moveTo>
                <a:cubicBezTo>
                  <a:pt x="11583" y="18406"/>
                  <a:pt x="9348" y="19636"/>
                  <a:pt x="6951" y="20451"/>
                </a:cubicBezTo>
              </a:path>
              <a:path w="13555" h="20451" stroke="0" extrusionOk="0">
                <a:moveTo>
                  <a:pt x="13555" y="16817"/>
                </a:moveTo>
                <a:cubicBezTo>
                  <a:pt x="11583" y="18406"/>
                  <a:pt x="9348" y="19636"/>
                  <a:pt x="6951" y="20451"/>
                </a:cubicBezTo>
                <a:lnTo>
                  <a:pt x="0" y="0"/>
                </a:lnTo>
                <a:lnTo>
                  <a:pt x="13555" y="16817"/>
                </a:lnTo>
                <a:close/>
              </a:path>
            </a:pathLst>
          </a:custGeom>
          <a:noFill/>
          <a:ln w="12700">
            <a:solidFill>
              <a:schemeClr val="tx1"/>
            </a:solidFill>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20497" name="Oval 23">
            <a:extLst>
              <a:ext uri="{FF2B5EF4-FFF2-40B4-BE49-F238E27FC236}">
                <a16:creationId xmlns:a16="http://schemas.microsoft.com/office/drawing/2014/main" id="{EBDFAB7B-F37B-8588-FFE1-D8CC1A7825B5}"/>
              </a:ext>
            </a:extLst>
          </p:cNvPr>
          <p:cNvSpPr>
            <a:spLocks noChangeArrowheads="1"/>
          </p:cNvSpPr>
          <p:nvPr/>
        </p:nvSpPr>
        <p:spPr bwMode="auto">
          <a:xfrm>
            <a:off x="7467600" y="4590306"/>
            <a:ext cx="228599" cy="281731"/>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en-IN" altLang="en-US" sz="2400" b="1">
              <a:latin typeface="Times New Roman" panose="02020603050405020304" pitchFamily="18" charset="0"/>
            </a:endParaRPr>
          </a:p>
        </p:txBody>
      </p:sp>
      <p:sp>
        <p:nvSpPr>
          <p:cNvPr id="20498" name="Line 24">
            <a:extLst>
              <a:ext uri="{FF2B5EF4-FFF2-40B4-BE49-F238E27FC236}">
                <a16:creationId xmlns:a16="http://schemas.microsoft.com/office/drawing/2014/main" id="{01243106-E1E7-3890-C4C2-B217A953D6EC}"/>
              </a:ext>
            </a:extLst>
          </p:cNvPr>
          <p:cNvSpPr>
            <a:spLocks noChangeShapeType="1"/>
          </p:cNvSpPr>
          <p:nvPr/>
        </p:nvSpPr>
        <p:spPr bwMode="auto">
          <a:xfrm flipV="1">
            <a:off x="7162800" y="4800600"/>
            <a:ext cx="381000" cy="1143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499" name="Text Box 25">
            <a:extLst>
              <a:ext uri="{FF2B5EF4-FFF2-40B4-BE49-F238E27FC236}">
                <a16:creationId xmlns:a16="http://schemas.microsoft.com/office/drawing/2014/main" id="{D9651761-D310-30CD-7699-E2F54C3A87BB}"/>
              </a:ext>
            </a:extLst>
          </p:cNvPr>
          <p:cNvSpPr txBox="1">
            <a:spLocks noChangeArrowheads="1"/>
          </p:cNvSpPr>
          <p:nvPr/>
        </p:nvSpPr>
        <p:spPr bwMode="auto">
          <a:xfrm>
            <a:off x="7224714" y="4479925"/>
            <a:ext cx="3190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GB" altLang="en-US" sz="2400" b="1">
                <a:latin typeface="Times New Roman" panose="02020603050405020304" pitchFamily="18" charset="0"/>
              </a:rPr>
              <a:t>r</a:t>
            </a:r>
          </a:p>
        </p:txBody>
      </p:sp>
      <p:sp>
        <p:nvSpPr>
          <p:cNvPr id="20500" name="Text Box 26">
            <a:extLst>
              <a:ext uri="{FF2B5EF4-FFF2-40B4-BE49-F238E27FC236}">
                <a16:creationId xmlns:a16="http://schemas.microsoft.com/office/drawing/2014/main" id="{26A3E8EF-10DB-D9A9-DF6F-B4A3FD052FB8}"/>
              </a:ext>
            </a:extLst>
          </p:cNvPr>
          <p:cNvSpPr txBox="1">
            <a:spLocks noChangeArrowheads="1"/>
          </p:cNvSpPr>
          <p:nvPr/>
        </p:nvSpPr>
        <p:spPr bwMode="auto">
          <a:xfrm>
            <a:off x="8355013" y="4800600"/>
            <a:ext cx="3365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b="1">
                <a:latin typeface="Times New Roman" panose="02020603050405020304" pitchFamily="18" charset="0"/>
              </a:rPr>
              <a:t>v</a:t>
            </a:r>
            <a:endParaRPr lang="en-GB" altLang="en-US" sz="2400" b="1">
              <a:latin typeface="Times New Roman" panose="02020603050405020304" pitchFamily="18" charset="0"/>
            </a:endParaRPr>
          </a:p>
        </p:txBody>
      </p:sp>
      <p:sp>
        <p:nvSpPr>
          <p:cNvPr id="20501" name="Text Box 27">
            <a:extLst>
              <a:ext uri="{FF2B5EF4-FFF2-40B4-BE49-F238E27FC236}">
                <a16:creationId xmlns:a16="http://schemas.microsoft.com/office/drawing/2014/main" id="{38F27D79-CBBC-75B5-EDED-D1AE873069F7}"/>
              </a:ext>
            </a:extLst>
          </p:cNvPr>
          <p:cNvSpPr txBox="1">
            <a:spLocks noChangeArrowheads="1"/>
          </p:cNvSpPr>
          <p:nvPr/>
        </p:nvSpPr>
        <p:spPr bwMode="auto">
          <a:xfrm>
            <a:off x="7292975" y="5105400"/>
            <a:ext cx="3762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spcBef>
                <a:spcPct val="50000"/>
              </a:spcBef>
            </a:pPr>
            <a:r>
              <a:rPr lang="en-US" altLang="en-US" sz="2400">
                <a:latin typeface="Symbol" panose="05050102010706020507" pitchFamily="18" charset="2"/>
              </a:rPr>
              <a:t>a</a:t>
            </a:r>
            <a:endParaRPr lang="en-GB" altLang="en-US" sz="2400">
              <a:latin typeface="Symbol" panose="05050102010706020507" pitchFamily="18" charset="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92C7940-8BEC-4AA3-7CE1-CAC1441342B4}"/>
              </a:ext>
            </a:extLst>
          </p:cNvPr>
          <p:cNvSpPr>
            <a:spLocks noGrp="1"/>
          </p:cNvSpPr>
          <p:nvPr>
            <p:ph type="ftr" sz="quarter" idx="10"/>
          </p:nvPr>
        </p:nvSpPr>
        <p:spPr/>
        <p:txBody>
          <a:bodyPr/>
          <a:lstStyle/>
          <a:p>
            <a:r>
              <a:rPr lang="en-US" altLang="ko-KR"/>
              <a:t>cgvr.korea.ac.kr</a:t>
            </a:r>
          </a:p>
        </p:txBody>
      </p:sp>
      <p:sp>
        <p:nvSpPr>
          <p:cNvPr id="38914" name="Rectangle 2">
            <a:extLst>
              <a:ext uri="{FF2B5EF4-FFF2-40B4-BE49-F238E27FC236}">
                <a16:creationId xmlns:a16="http://schemas.microsoft.com/office/drawing/2014/main" id="{A0BBA44F-2A57-9004-F922-6598E8E7B4CF}"/>
              </a:ext>
            </a:extLst>
          </p:cNvPr>
          <p:cNvSpPr>
            <a:spLocks noGrp="1" noChangeArrowheads="1"/>
          </p:cNvSpPr>
          <p:nvPr>
            <p:ph type="title"/>
          </p:nvPr>
        </p:nvSpPr>
        <p:spPr/>
        <p:txBody>
          <a:bodyPr/>
          <a:lstStyle/>
          <a:p>
            <a:r>
              <a:rPr lang="en-US" altLang="ko-KR">
                <a:ea typeface="굴림" panose="020B0600000101010101" pitchFamily="34" charset="-127"/>
              </a:rPr>
              <a:t>Matrix Composition</a:t>
            </a:r>
          </a:p>
        </p:txBody>
      </p:sp>
      <p:sp>
        <p:nvSpPr>
          <p:cNvPr id="38915" name="Rectangle 3">
            <a:extLst>
              <a:ext uri="{FF2B5EF4-FFF2-40B4-BE49-F238E27FC236}">
                <a16:creationId xmlns:a16="http://schemas.microsoft.com/office/drawing/2014/main" id="{0EC0C981-2ABC-C46C-AB70-16965981996E}"/>
              </a:ext>
            </a:extLst>
          </p:cNvPr>
          <p:cNvSpPr>
            <a:spLocks noGrp="1" noChangeArrowheads="1"/>
          </p:cNvSpPr>
          <p:nvPr>
            <p:ph type="body" idx="1"/>
          </p:nvPr>
        </p:nvSpPr>
        <p:spPr/>
        <p:txBody>
          <a:bodyPr/>
          <a:lstStyle/>
          <a:p>
            <a:r>
              <a:rPr lang="en-US" altLang="ko-KR" b="1" dirty="0">
                <a:ea typeface="굴림" panose="020B0600000101010101" pitchFamily="34" charset="-127"/>
              </a:rPr>
              <a:t>Rotate by </a:t>
            </a:r>
            <a:r>
              <a:rPr lang="en-US" altLang="ko-KR" b="1" dirty="0">
                <a:ea typeface="굴림" panose="020B0600000101010101" pitchFamily="34" charset="-127"/>
                <a:sym typeface="Symbol" panose="05050102010706020507" pitchFamily="18" charset="2"/>
              </a:rPr>
              <a:t> </a:t>
            </a:r>
            <a:r>
              <a:rPr lang="en-US" altLang="ko-KR" b="1" dirty="0">
                <a:ea typeface="굴림" panose="020B0600000101010101" pitchFamily="34" charset="-127"/>
              </a:rPr>
              <a:t>around arbitrary point (</a:t>
            </a:r>
            <a:r>
              <a:rPr lang="en-US" altLang="ko-KR" b="1" dirty="0" err="1">
                <a:ea typeface="굴림" panose="020B0600000101010101" pitchFamily="34" charset="-127"/>
              </a:rPr>
              <a:t>a,b</a:t>
            </a:r>
            <a:r>
              <a:rPr lang="en-US" altLang="ko-KR" b="1" dirty="0">
                <a:ea typeface="굴림" panose="020B0600000101010101" pitchFamily="34" charset="-127"/>
              </a:rPr>
              <a:t>)</a:t>
            </a:r>
          </a:p>
          <a:p>
            <a:pPr lvl="1"/>
            <a:r>
              <a:rPr lang="en-US" altLang="ko-KR" dirty="0">
                <a:ea typeface="굴림" panose="020B0600000101010101" pitchFamily="34" charset="-127"/>
              </a:rPr>
              <a:t> </a:t>
            </a:r>
          </a:p>
          <a:p>
            <a:endParaRPr lang="en-US" altLang="ko-KR" dirty="0">
              <a:ea typeface="굴림" panose="020B0600000101010101" pitchFamily="34" charset="-127"/>
            </a:endParaRPr>
          </a:p>
          <a:p>
            <a:endParaRPr lang="en-US" altLang="ko-KR" dirty="0">
              <a:ea typeface="굴림" panose="020B0600000101010101" pitchFamily="34" charset="-127"/>
            </a:endParaRPr>
          </a:p>
          <a:p>
            <a:r>
              <a:rPr lang="en-US" altLang="ko-KR" b="1" dirty="0">
                <a:ea typeface="굴림" panose="020B0600000101010101" pitchFamily="34" charset="-127"/>
              </a:rPr>
              <a:t>Scale by </a:t>
            </a:r>
            <a:r>
              <a:rPr lang="en-US" altLang="ko-KR" b="1" dirty="0" err="1">
                <a:ea typeface="굴림" panose="020B0600000101010101" pitchFamily="34" charset="-127"/>
              </a:rPr>
              <a:t>sx</a:t>
            </a:r>
            <a:r>
              <a:rPr lang="en-US" altLang="ko-KR" b="1" dirty="0">
                <a:ea typeface="굴림" panose="020B0600000101010101" pitchFamily="34" charset="-127"/>
              </a:rPr>
              <a:t>, </a:t>
            </a:r>
            <a:r>
              <a:rPr lang="en-US" altLang="ko-KR" b="1" dirty="0" err="1">
                <a:ea typeface="굴림" panose="020B0600000101010101" pitchFamily="34" charset="-127"/>
              </a:rPr>
              <a:t>sy</a:t>
            </a:r>
            <a:r>
              <a:rPr lang="en-US" altLang="ko-KR" b="1" dirty="0">
                <a:ea typeface="굴림" panose="020B0600000101010101" pitchFamily="34" charset="-127"/>
              </a:rPr>
              <a:t> around arbitrary point (</a:t>
            </a:r>
            <a:r>
              <a:rPr lang="en-US" altLang="ko-KR" b="1" dirty="0" err="1">
                <a:ea typeface="굴림" panose="020B0600000101010101" pitchFamily="34" charset="-127"/>
              </a:rPr>
              <a:t>a,b</a:t>
            </a:r>
            <a:r>
              <a:rPr lang="en-US" altLang="ko-KR" b="1" dirty="0">
                <a:ea typeface="굴림" panose="020B0600000101010101" pitchFamily="34" charset="-127"/>
              </a:rPr>
              <a:t>)</a:t>
            </a:r>
          </a:p>
          <a:p>
            <a:pPr lvl="1"/>
            <a:r>
              <a:rPr lang="en-US" altLang="ko-KR" dirty="0">
                <a:ea typeface="굴림" panose="020B0600000101010101" pitchFamily="34" charset="-127"/>
              </a:rPr>
              <a:t> </a:t>
            </a:r>
          </a:p>
        </p:txBody>
      </p:sp>
      <mc:AlternateContent xmlns:mc="http://schemas.openxmlformats.org/markup-compatibility/2006" xmlns:a14="http://schemas.microsoft.com/office/drawing/2010/main">
        <mc:Choice Requires="a14">
          <p:sp>
            <p:nvSpPr>
              <p:cNvPr id="38916" name="Object 4">
                <a:extLst>
                  <a:ext uri="{FF2B5EF4-FFF2-40B4-BE49-F238E27FC236}">
                    <a16:creationId xmlns:a16="http://schemas.microsoft.com/office/drawing/2014/main" id="{4A1E6C77-51CF-3832-5F13-36D20E9F8FEE}"/>
                  </a:ext>
                </a:extLst>
              </p:cNvPr>
              <p:cNvSpPr txBox="1"/>
              <p:nvPr/>
            </p:nvSpPr>
            <p:spPr bwMode="auto">
              <a:xfrm>
                <a:off x="2149475" y="2774950"/>
                <a:ext cx="4240211" cy="42545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m:rPr>
                          <m:sty m:val="p"/>
                        </m:rPr>
                        <a:rPr lang="en-IN" sz="2400" i="0">
                          <a:solidFill>
                            <a:srgbClr val="000000"/>
                          </a:solidFill>
                          <a:latin typeface="Cambria Math" panose="02040503050406030204" pitchFamily="18" charset="0"/>
                        </a:rPr>
                        <m:t>M</m:t>
                      </m:r>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T</m:t>
                      </m:r>
                      <m:r>
                        <a:rPr lang="en-IN" sz="2400" i="1">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a</m:t>
                      </m:r>
                      <m:r>
                        <m:rPr>
                          <m:nor/>
                        </m:rPr>
                        <a:rPr lang="en-IN" sz="2400" i="0">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b</m:t>
                      </m:r>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R</m:t>
                      </m:r>
                      <m:r>
                        <a:rPr lang="en-IN" sz="2400" i="1">
                          <a:solidFill>
                            <a:srgbClr val="000000"/>
                          </a:solidFill>
                          <a:latin typeface="Cambria Math" panose="02040503050406030204" pitchFamily="18" charset="0"/>
                        </a:rPr>
                        <m:t>(</m:t>
                      </m:r>
                      <m:r>
                        <m:rPr>
                          <m:sty m:val="p"/>
                        </m:rPr>
                        <a:rPr lang="en-IN" sz="2400" i="1">
                          <a:solidFill>
                            <a:srgbClr val="000000"/>
                          </a:solidFill>
                          <a:latin typeface="Cambria Math" panose="02040503050406030204" pitchFamily="18" charset="0"/>
                        </a:rPr>
                        <m:t>θ</m:t>
                      </m:r>
                      <m:r>
                        <a:rPr lang="en-IN" sz="2400" i="1">
                          <a:solidFill>
                            <a:srgbClr val="000000"/>
                          </a:solidFill>
                          <a:latin typeface="Cambria Math" panose="02040503050406030204" pitchFamily="18" charset="0"/>
                        </a:rPr>
                        <m:t>)×</m:t>
                      </m:r>
                      <m:r>
                        <m:rPr>
                          <m:sty m:val="p"/>
                        </m:rPr>
                        <a:rPr lang="en-IN" sz="2400" i="0">
                          <a:solidFill>
                            <a:srgbClr val="000000"/>
                          </a:solidFill>
                          <a:latin typeface="Cambria Math" panose="02040503050406030204" pitchFamily="18" charset="0"/>
                        </a:rPr>
                        <m:t>T</m:t>
                      </m:r>
                      <m:r>
                        <a:rPr lang="en-IN" sz="2400" i="1">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a</m:t>
                      </m:r>
                      <m:r>
                        <m:rPr>
                          <m:nor/>
                        </m:rPr>
                        <a:rPr lang="en-IN" sz="2400" i="0">
                          <a:solidFill>
                            <a:srgbClr val="000000"/>
                          </a:solidFill>
                          <a:latin typeface="Cambria Math" panose="02040503050406030204" pitchFamily="18" charset="0"/>
                        </a:rPr>
                        <m:t>,−</m:t>
                      </m:r>
                      <m:r>
                        <m:rPr>
                          <m:nor/>
                        </m:rPr>
                        <a:rPr lang="en-IN" sz="2400" i="0">
                          <a:solidFill>
                            <a:srgbClr val="000000"/>
                          </a:solidFill>
                          <a:latin typeface="Cambria Math" panose="02040503050406030204" pitchFamily="18" charset="0"/>
                        </a:rPr>
                        <m:t>b</m:t>
                      </m:r>
                      <m:r>
                        <a:rPr lang="en-IN" sz="2400" i="1">
                          <a:solidFill>
                            <a:srgbClr val="000000"/>
                          </a:solidFill>
                          <a:latin typeface="Cambria Math" panose="02040503050406030204" pitchFamily="18" charset="0"/>
                        </a:rPr>
                        <m:t>)</m:t>
                      </m:r>
                    </m:oMath>
                  </m:oMathPara>
                </a14:m>
                <a:endParaRPr lang="en-IN" sz="2400" dirty="0"/>
              </a:p>
            </p:txBody>
          </p:sp>
        </mc:Choice>
        <mc:Fallback xmlns="">
          <p:sp>
            <p:nvSpPr>
              <p:cNvPr id="38916" name="Object 4">
                <a:extLst>
                  <a:ext uri="{FF2B5EF4-FFF2-40B4-BE49-F238E27FC236}">
                    <a16:creationId xmlns:a16="http://schemas.microsoft.com/office/drawing/2014/main" id="{4A1E6C77-51CF-3832-5F13-36D20E9F8FEE}"/>
                  </a:ext>
                </a:extLst>
              </p:cNvPr>
              <p:cNvSpPr txBox="1">
                <a:spLocks noRot="1" noChangeAspect="1" noMove="1" noResize="1" noEditPoints="1" noAdjustHandles="1" noChangeArrowheads="1" noChangeShapeType="1" noTextEdit="1"/>
              </p:cNvSpPr>
              <p:nvPr/>
            </p:nvSpPr>
            <p:spPr bwMode="auto">
              <a:xfrm>
                <a:off x="2149475" y="2774950"/>
                <a:ext cx="4240211" cy="425450"/>
              </a:xfrm>
              <a:prstGeom prst="rect">
                <a:avLst/>
              </a:prstGeom>
              <a:blipFill>
                <a:blip r:embed="rId2"/>
                <a:stretch>
                  <a:fillRect l="-432" r="-863" b="-27143"/>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917" name="Object 5">
                <a:extLst>
                  <a:ext uri="{FF2B5EF4-FFF2-40B4-BE49-F238E27FC236}">
                    <a16:creationId xmlns:a16="http://schemas.microsoft.com/office/drawing/2014/main" id="{2EF7C881-5E2C-8C66-02DD-9A776E4AF98D}"/>
                  </a:ext>
                </a:extLst>
              </p:cNvPr>
              <p:cNvSpPr txBox="1"/>
              <p:nvPr/>
            </p:nvSpPr>
            <p:spPr bwMode="auto">
              <a:xfrm>
                <a:off x="1710814" y="4648200"/>
                <a:ext cx="5063609" cy="838200"/>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m:rPr>
                          <m:sty m:val="p"/>
                        </m:rPr>
                        <a:rPr lang="en-IN" sz="2800" i="0">
                          <a:solidFill>
                            <a:srgbClr val="000000"/>
                          </a:solidFill>
                          <a:latin typeface="Cambria Math" panose="02040503050406030204" pitchFamily="18" charset="0"/>
                        </a:rPr>
                        <m:t>M</m:t>
                      </m:r>
                      <m:r>
                        <a:rPr lang="en-IN" sz="2800" i="1">
                          <a:solidFill>
                            <a:srgbClr val="000000"/>
                          </a:solidFill>
                          <a:latin typeface="Cambria Math" panose="02040503050406030204" pitchFamily="18" charset="0"/>
                        </a:rPr>
                        <m:t>=</m:t>
                      </m:r>
                      <m:r>
                        <m:rPr>
                          <m:sty m:val="p"/>
                        </m:rPr>
                        <a:rPr lang="en-IN" sz="2800" i="0">
                          <a:solidFill>
                            <a:srgbClr val="000000"/>
                          </a:solidFill>
                          <a:latin typeface="Cambria Math" panose="02040503050406030204" pitchFamily="18" charset="0"/>
                        </a:rPr>
                        <m:t>T</m:t>
                      </m:r>
                      <m:r>
                        <a:rPr lang="en-IN" sz="2800" i="1">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a</m:t>
                      </m:r>
                      <m:r>
                        <m:rPr>
                          <m:nor/>
                        </m:rPr>
                        <a:rPr lang="en-IN" sz="2800" i="0">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b</m:t>
                      </m:r>
                      <m:r>
                        <a:rPr lang="en-IN" sz="2800" i="1">
                          <a:solidFill>
                            <a:srgbClr val="000000"/>
                          </a:solidFill>
                          <a:latin typeface="Cambria Math" panose="02040503050406030204" pitchFamily="18" charset="0"/>
                        </a:rPr>
                        <m:t>)×</m:t>
                      </m:r>
                      <m:r>
                        <m:rPr>
                          <m:sty m:val="p"/>
                        </m:rPr>
                        <a:rPr lang="en-IN" sz="2800" i="0">
                          <a:solidFill>
                            <a:srgbClr val="000000"/>
                          </a:solidFill>
                          <a:latin typeface="Cambria Math" panose="02040503050406030204" pitchFamily="18" charset="0"/>
                        </a:rPr>
                        <m:t>S</m:t>
                      </m:r>
                      <m:r>
                        <a:rPr lang="en-IN" sz="2800" i="1">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sx</m:t>
                      </m:r>
                      <m:r>
                        <m:rPr>
                          <m:nor/>
                        </m:rPr>
                        <a:rPr lang="en-IN" sz="2800" i="0">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sy</m:t>
                      </m:r>
                      <m:r>
                        <a:rPr lang="en-IN" sz="2800" i="1">
                          <a:solidFill>
                            <a:srgbClr val="000000"/>
                          </a:solidFill>
                          <a:latin typeface="Cambria Math" panose="02040503050406030204" pitchFamily="18" charset="0"/>
                        </a:rPr>
                        <m:t>)×</m:t>
                      </m:r>
                      <m:r>
                        <m:rPr>
                          <m:sty m:val="p"/>
                        </m:rPr>
                        <a:rPr lang="en-IN" sz="2800" i="0">
                          <a:solidFill>
                            <a:srgbClr val="000000"/>
                          </a:solidFill>
                          <a:latin typeface="Cambria Math" panose="02040503050406030204" pitchFamily="18" charset="0"/>
                        </a:rPr>
                        <m:t>T</m:t>
                      </m:r>
                      <m:r>
                        <a:rPr lang="en-IN" sz="2800" i="1">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a</m:t>
                      </m:r>
                      <m:r>
                        <m:rPr>
                          <m:nor/>
                        </m:rPr>
                        <a:rPr lang="en-IN" sz="2800" i="0">
                          <a:solidFill>
                            <a:srgbClr val="000000"/>
                          </a:solidFill>
                          <a:latin typeface="Cambria Math" panose="02040503050406030204" pitchFamily="18" charset="0"/>
                        </a:rPr>
                        <m:t>,−</m:t>
                      </m:r>
                      <m:r>
                        <m:rPr>
                          <m:nor/>
                        </m:rPr>
                        <a:rPr lang="en-IN" sz="2800" i="0">
                          <a:solidFill>
                            <a:srgbClr val="000000"/>
                          </a:solidFill>
                          <a:latin typeface="Cambria Math" panose="02040503050406030204" pitchFamily="18" charset="0"/>
                        </a:rPr>
                        <m:t>b</m:t>
                      </m:r>
                      <m:r>
                        <a:rPr lang="en-IN" sz="2800" i="1">
                          <a:solidFill>
                            <a:srgbClr val="000000"/>
                          </a:solidFill>
                          <a:latin typeface="Cambria Math" panose="02040503050406030204" pitchFamily="18" charset="0"/>
                        </a:rPr>
                        <m:t>)</m:t>
                      </m:r>
                    </m:oMath>
                  </m:oMathPara>
                </a14:m>
                <a:endParaRPr lang="en-IN" dirty="0"/>
              </a:p>
            </p:txBody>
          </p:sp>
        </mc:Choice>
        <mc:Fallback xmlns="">
          <p:sp>
            <p:nvSpPr>
              <p:cNvPr id="38917" name="Object 5">
                <a:extLst>
                  <a:ext uri="{FF2B5EF4-FFF2-40B4-BE49-F238E27FC236}">
                    <a16:creationId xmlns:a16="http://schemas.microsoft.com/office/drawing/2014/main" id="{2EF7C881-5E2C-8C66-02DD-9A776E4AF98D}"/>
                  </a:ext>
                </a:extLst>
              </p:cNvPr>
              <p:cNvSpPr txBox="1">
                <a:spLocks noRot="1" noChangeAspect="1" noMove="1" noResize="1" noEditPoints="1" noAdjustHandles="1" noChangeArrowheads="1" noChangeShapeType="1" noTextEdit="1"/>
              </p:cNvSpPr>
              <p:nvPr/>
            </p:nvSpPr>
            <p:spPr bwMode="auto">
              <a:xfrm>
                <a:off x="1710814" y="4648200"/>
                <a:ext cx="5063609" cy="838200"/>
              </a:xfrm>
              <a:prstGeom prst="rect">
                <a:avLst/>
              </a:prstGeom>
              <a:blipFill>
                <a:blip r:embed="rId3"/>
                <a:stretch>
                  <a:fillRect/>
                </a:stretch>
              </a:blipFill>
              <a:ln>
                <a:noFill/>
              </a:ln>
              <a:effectLst/>
            </p:spPr>
            <p:txBody>
              <a:bodyPr/>
              <a:lstStyle/>
              <a:p>
                <a:r>
                  <a:rPr lang="en-IN">
                    <a:noFill/>
                  </a:rPr>
                  <a:t> </a:t>
                </a:r>
              </a:p>
            </p:txBody>
          </p:sp>
        </mc:Fallback>
      </mc:AlternateContent>
      <p:grpSp>
        <p:nvGrpSpPr>
          <p:cNvPr id="38918" name="Group 6">
            <a:extLst>
              <a:ext uri="{FF2B5EF4-FFF2-40B4-BE49-F238E27FC236}">
                <a16:creationId xmlns:a16="http://schemas.microsoft.com/office/drawing/2014/main" id="{6F347A66-2FD3-3203-F942-85D4B86B583F}"/>
              </a:ext>
            </a:extLst>
          </p:cNvPr>
          <p:cNvGrpSpPr>
            <a:grpSpLocks/>
          </p:cNvGrpSpPr>
          <p:nvPr/>
        </p:nvGrpSpPr>
        <p:grpSpPr bwMode="auto">
          <a:xfrm>
            <a:off x="7619999" y="1445344"/>
            <a:ext cx="1897621" cy="1907456"/>
            <a:chOff x="3936" y="1296"/>
            <a:chExt cx="912" cy="864"/>
          </a:xfrm>
        </p:grpSpPr>
        <p:sp>
          <p:nvSpPr>
            <p:cNvPr id="38919" name="Line 7">
              <a:extLst>
                <a:ext uri="{FF2B5EF4-FFF2-40B4-BE49-F238E27FC236}">
                  <a16:creationId xmlns:a16="http://schemas.microsoft.com/office/drawing/2014/main" id="{6CA181FE-CF2C-B0A9-6EB8-2B1558A67514}"/>
                </a:ext>
              </a:extLst>
            </p:cNvPr>
            <p:cNvSpPr>
              <a:spLocks noChangeShapeType="1"/>
            </p:cNvSpPr>
            <p:nvPr/>
          </p:nvSpPr>
          <p:spPr bwMode="auto">
            <a:xfrm>
              <a:off x="3936" y="2160"/>
              <a:ext cx="91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0" name="Line 8">
              <a:extLst>
                <a:ext uri="{FF2B5EF4-FFF2-40B4-BE49-F238E27FC236}">
                  <a16:creationId xmlns:a16="http://schemas.microsoft.com/office/drawing/2014/main" id="{FB845D99-12B2-FF08-5320-016D3048DC6F}"/>
                </a:ext>
              </a:extLst>
            </p:cNvPr>
            <p:cNvSpPr>
              <a:spLocks noChangeShapeType="1"/>
            </p:cNvSpPr>
            <p:nvPr/>
          </p:nvSpPr>
          <p:spPr bwMode="auto">
            <a:xfrm flipV="1">
              <a:off x="3936" y="1296"/>
              <a:ext cx="0" cy="8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8921" name="Rectangle 9">
            <a:extLst>
              <a:ext uri="{FF2B5EF4-FFF2-40B4-BE49-F238E27FC236}">
                <a16:creationId xmlns:a16="http://schemas.microsoft.com/office/drawing/2014/main" id="{9F7874B7-BAF6-AB7B-11EE-C47E76E10F50}"/>
              </a:ext>
            </a:extLst>
          </p:cNvPr>
          <p:cNvSpPr>
            <a:spLocks noChangeArrowheads="1"/>
          </p:cNvSpPr>
          <p:nvPr/>
        </p:nvSpPr>
        <p:spPr bwMode="auto">
          <a:xfrm>
            <a:off x="8458199" y="2670551"/>
            <a:ext cx="489251" cy="52984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2" name="Rectangle 10">
            <a:extLst>
              <a:ext uri="{FF2B5EF4-FFF2-40B4-BE49-F238E27FC236}">
                <a16:creationId xmlns:a16="http://schemas.microsoft.com/office/drawing/2014/main" id="{F8681E74-7A82-80CF-A8BC-7E67FD0939DD}"/>
              </a:ext>
            </a:extLst>
          </p:cNvPr>
          <p:cNvSpPr>
            <a:spLocks noChangeArrowheads="1"/>
          </p:cNvSpPr>
          <p:nvPr/>
        </p:nvSpPr>
        <p:spPr bwMode="auto">
          <a:xfrm rot="5400000">
            <a:off x="7886347" y="2129174"/>
            <a:ext cx="423879" cy="49937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latinLnBrk="1"/>
            <a:endParaRPr kumimoji="1" lang="en-US" altLang="en-US">
              <a:solidFill>
                <a:schemeClr val="accent1"/>
              </a:solidFill>
            </a:endParaRPr>
          </a:p>
        </p:txBody>
      </p:sp>
      <p:sp>
        <p:nvSpPr>
          <p:cNvPr id="38923" name="Freeform 11">
            <a:extLst>
              <a:ext uri="{FF2B5EF4-FFF2-40B4-BE49-F238E27FC236}">
                <a16:creationId xmlns:a16="http://schemas.microsoft.com/office/drawing/2014/main" id="{218D6971-F664-945D-8787-CE741C6290D2}"/>
              </a:ext>
            </a:extLst>
          </p:cNvPr>
          <p:cNvSpPr>
            <a:spLocks/>
          </p:cNvSpPr>
          <p:nvPr/>
        </p:nvSpPr>
        <p:spPr bwMode="auto">
          <a:xfrm>
            <a:off x="8305799" y="2319321"/>
            <a:ext cx="399499" cy="423879"/>
          </a:xfrm>
          <a:custGeom>
            <a:avLst/>
            <a:gdLst>
              <a:gd name="T0" fmla="*/ 192 w 192"/>
              <a:gd name="T1" fmla="*/ 192 h 192"/>
              <a:gd name="T2" fmla="*/ 0 w 192"/>
              <a:gd name="T3" fmla="*/ 0 h 192"/>
            </a:gdLst>
            <a:ahLst/>
            <a:cxnLst>
              <a:cxn ang="0">
                <a:pos x="T0" y="T1"/>
              </a:cxn>
              <a:cxn ang="0">
                <a:pos x="T2" y="T3"/>
              </a:cxn>
            </a:cxnLst>
            <a:rect l="0" t="0" r="r" b="b"/>
            <a:pathLst>
              <a:path w="192" h="192">
                <a:moveTo>
                  <a:pt x="192" y="192"/>
                </a:moveTo>
                <a:cubicBezTo>
                  <a:pt x="168" y="112"/>
                  <a:pt x="144" y="32"/>
                  <a:pt x="0" y="0"/>
                </a:cubicBezTo>
              </a:path>
            </a:pathLst>
          </a:custGeom>
          <a:noFill/>
          <a:ln w="9525">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4" name="Oval 12">
            <a:extLst>
              <a:ext uri="{FF2B5EF4-FFF2-40B4-BE49-F238E27FC236}">
                <a16:creationId xmlns:a16="http://schemas.microsoft.com/office/drawing/2014/main" id="{8D4ED577-5FAA-A9D9-DABF-5ABDE844FD7D}"/>
              </a:ext>
            </a:extLst>
          </p:cNvPr>
          <p:cNvSpPr>
            <a:spLocks noChangeArrowheads="1"/>
          </p:cNvSpPr>
          <p:nvPr/>
        </p:nvSpPr>
        <p:spPr bwMode="auto">
          <a:xfrm>
            <a:off x="7924799" y="3018230"/>
            <a:ext cx="99875" cy="10597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25" name="Text Box 13">
            <a:extLst>
              <a:ext uri="{FF2B5EF4-FFF2-40B4-BE49-F238E27FC236}">
                <a16:creationId xmlns:a16="http://schemas.microsoft.com/office/drawing/2014/main" id="{FD1664D7-6BF8-2C42-C88E-AC33169704CB}"/>
              </a:ext>
            </a:extLst>
          </p:cNvPr>
          <p:cNvSpPr txBox="1">
            <a:spLocks noChangeArrowheads="1"/>
          </p:cNvSpPr>
          <p:nvPr/>
        </p:nvSpPr>
        <p:spPr bwMode="auto">
          <a:xfrm>
            <a:off x="7619999" y="2510685"/>
            <a:ext cx="8702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a:t>(a,b)</a:t>
            </a:r>
          </a:p>
        </p:txBody>
      </p:sp>
      <p:grpSp>
        <p:nvGrpSpPr>
          <p:cNvPr id="38926" name="Group 14">
            <a:extLst>
              <a:ext uri="{FF2B5EF4-FFF2-40B4-BE49-F238E27FC236}">
                <a16:creationId xmlns:a16="http://schemas.microsoft.com/office/drawing/2014/main" id="{A1FAD289-C019-2D80-072F-8ADD79E80F08}"/>
              </a:ext>
            </a:extLst>
          </p:cNvPr>
          <p:cNvGrpSpPr>
            <a:grpSpLocks/>
          </p:cNvGrpSpPr>
          <p:nvPr/>
        </p:nvGrpSpPr>
        <p:grpSpPr bwMode="auto">
          <a:xfrm>
            <a:off x="7620000" y="4191000"/>
            <a:ext cx="1447800" cy="1371600"/>
            <a:chOff x="3936" y="1296"/>
            <a:chExt cx="912" cy="864"/>
          </a:xfrm>
        </p:grpSpPr>
        <p:sp>
          <p:nvSpPr>
            <p:cNvPr id="38927" name="Line 15">
              <a:extLst>
                <a:ext uri="{FF2B5EF4-FFF2-40B4-BE49-F238E27FC236}">
                  <a16:creationId xmlns:a16="http://schemas.microsoft.com/office/drawing/2014/main" id="{7A810871-A36D-C5B9-F6F9-DEE47471A3A0}"/>
                </a:ext>
              </a:extLst>
            </p:cNvPr>
            <p:cNvSpPr>
              <a:spLocks noChangeShapeType="1"/>
            </p:cNvSpPr>
            <p:nvPr/>
          </p:nvSpPr>
          <p:spPr bwMode="auto">
            <a:xfrm>
              <a:off x="3936" y="2160"/>
              <a:ext cx="91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28" name="Line 16">
              <a:extLst>
                <a:ext uri="{FF2B5EF4-FFF2-40B4-BE49-F238E27FC236}">
                  <a16:creationId xmlns:a16="http://schemas.microsoft.com/office/drawing/2014/main" id="{6F863A54-1BB4-1B63-EB82-ED314B76487D}"/>
                </a:ext>
              </a:extLst>
            </p:cNvPr>
            <p:cNvSpPr>
              <a:spLocks noChangeShapeType="1"/>
            </p:cNvSpPr>
            <p:nvPr/>
          </p:nvSpPr>
          <p:spPr bwMode="auto">
            <a:xfrm flipV="1">
              <a:off x="3936" y="1296"/>
              <a:ext cx="0" cy="8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38929" name="Oval 17">
            <a:extLst>
              <a:ext uri="{FF2B5EF4-FFF2-40B4-BE49-F238E27FC236}">
                <a16:creationId xmlns:a16="http://schemas.microsoft.com/office/drawing/2014/main" id="{3788A3F6-C8D5-CBE9-2783-F9C63B4CED73}"/>
              </a:ext>
            </a:extLst>
          </p:cNvPr>
          <p:cNvSpPr>
            <a:spLocks noChangeArrowheads="1"/>
          </p:cNvSpPr>
          <p:nvPr/>
        </p:nvSpPr>
        <p:spPr bwMode="auto">
          <a:xfrm>
            <a:off x="8001000" y="4724400"/>
            <a:ext cx="76200" cy="76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0" name="Text Box 18">
            <a:extLst>
              <a:ext uri="{FF2B5EF4-FFF2-40B4-BE49-F238E27FC236}">
                <a16:creationId xmlns:a16="http://schemas.microsoft.com/office/drawing/2014/main" id="{4ACAAC7F-5ACE-3BB4-211C-E0C57F121325}"/>
              </a:ext>
            </a:extLst>
          </p:cNvPr>
          <p:cNvSpPr txBox="1">
            <a:spLocks noChangeArrowheads="1"/>
          </p:cNvSpPr>
          <p:nvPr/>
        </p:nvSpPr>
        <p:spPr bwMode="auto">
          <a:xfrm>
            <a:off x="7620000" y="4876800"/>
            <a:ext cx="6639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sz="2000"/>
              <a:t>(a,b)</a:t>
            </a:r>
          </a:p>
        </p:txBody>
      </p:sp>
      <p:sp>
        <p:nvSpPr>
          <p:cNvPr id="38931" name="Line 19">
            <a:extLst>
              <a:ext uri="{FF2B5EF4-FFF2-40B4-BE49-F238E27FC236}">
                <a16:creationId xmlns:a16="http://schemas.microsoft.com/office/drawing/2014/main" id="{4CC8360C-EE26-A2FF-EFA5-76A8E6E8FC7F}"/>
              </a:ext>
            </a:extLst>
          </p:cNvPr>
          <p:cNvSpPr>
            <a:spLocks noChangeShapeType="1"/>
          </p:cNvSpPr>
          <p:nvPr/>
        </p:nvSpPr>
        <p:spPr bwMode="auto">
          <a:xfrm flipV="1">
            <a:off x="8077200" y="40386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32" name="Line 20">
            <a:extLst>
              <a:ext uri="{FF2B5EF4-FFF2-40B4-BE49-F238E27FC236}">
                <a16:creationId xmlns:a16="http://schemas.microsoft.com/office/drawing/2014/main" id="{A6080E17-4DD7-F64F-9965-1AF2464F1CB1}"/>
              </a:ext>
            </a:extLst>
          </p:cNvPr>
          <p:cNvSpPr>
            <a:spLocks noChangeShapeType="1"/>
          </p:cNvSpPr>
          <p:nvPr/>
        </p:nvSpPr>
        <p:spPr bwMode="auto">
          <a:xfrm>
            <a:off x="8077200" y="4800600"/>
            <a:ext cx="1143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933" name="Rectangle 21">
            <a:extLst>
              <a:ext uri="{FF2B5EF4-FFF2-40B4-BE49-F238E27FC236}">
                <a16:creationId xmlns:a16="http://schemas.microsoft.com/office/drawing/2014/main" id="{44B203F3-47B7-BAF0-38C4-5EC5A6FD6151}"/>
              </a:ext>
            </a:extLst>
          </p:cNvPr>
          <p:cNvSpPr>
            <a:spLocks noChangeArrowheads="1"/>
          </p:cNvSpPr>
          <p:nvPr/>
        </p:nvSpPr>
        <p:spPr bwMode="auto">
          <a:xfrm>
            <a:off x="8458200" y="4495800"/>
            <a:ext cx="304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8934" name="Rectangle 22">
            <a:extLst>
              <a:ext uri="{FF2B5EF4-FFF2-40B4-BE49-F238E27FC236}">
                <a16:creationId xmlns:a16="http://schemas.microsoft.com/office/drawing/2014/main" id="{FC12DD7A-D766-3334-4C61-25E665655739}"/>
              </a:ext>
            </a:extLst>
          </p:cNvPr>
          <p:cNvSpPr>
            <a:spLocks noChangeArrowheads="1"/>
          </p:cNvSpPr>
          <p:nvPr/>
        </p:nvSpPr>
        <p:spPr bwMode="auto">
          <a:xfrm>
            <a:off x="8991600" y="4191000"/>
            <a:ext cx="609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6420477-9C56-B29B-C5FE-62ED3074E87E}"/>
              </a:ext>
            </a:extLst>
          </p:cNvPr>
          <p:cNvSpPr>
            <a:spLocks noGrp="1"/>
          </p:cNvSpPr>
          <p:nvPr>
            <p:ph type="ftr" sz="quarter" idx="10"/>
          </p:nvPr>
        </p:nvSpPr>
        <p:spPr/>
        <p:txBody>
          <a:bodyPr/>
          <a:lstStyle/>
          <a:p>
            <a:r>
              <a:rPr lang="en-US" altLang="ko-KR"/>
              <a:t>cgvr.korea.ac.kr</a:t>
            </a:r>
          </a:p>
        </p:txBody>
      </p:sp>
      <p:sp>
        <p:nvSpPr>
          <p:cNvPr id="39938" name="Rectangle 2">
            <a:extLst>
              <a:ext uri="{FF2B5EF4-FFF2-40B4-BE49-F238E27FC236}">
                <a16:creationId xmlns:a16="http://schemas.microsoft.com/office/drawing/2014/main" id="{358F24A2-D8E8-5B57-C569-66376955CB57}"/>
              </a:ext>
            </a:extLst>
          </p:cNvPr>
          <p:cNvSpPr>
            <a:spLocks noGrp="1" noChangeArrowheads="1"/>
          </p:cNvSpPr>
          <p:nvPr>
            <p:ph type="title"/>
          </p:nvPr>
        </p:nvSpPr>
        <p:spPr/>
        <p:txBody>
          <a:bodyPr/>
          <a:lstStyle/>
          <a:p>
            <a:r>
              <a:rPr lang="en-US" altLang="ko-KR" b="1">
                <a:ea typeface="굴림체" panose="020B0503020000020004" pitchFamily="49" charset="-127"/>
              </a:rPr>
              <a:t>Pivot-Point Rotation</a:t>
            </a:r>
          </a:p>
        </p:txBody>
      </p:sp>
      <p:graphicFrame>
        <p:nvGraphicFramePr>
          <p:cNvPr id="39939" name="Object 3">
            <a:extLst>
              <a:ext uri="{FF2B5EF4-FFF2-40B4-BE49-F238E27FC236}">
                <a16:creationId xmlns:a16="http://schemas.microsoft.com/office/drawing/2014/main" id="{E197521A-8DBD-3C28-6336-D44B5865E0DA}"/>
              </a:ext>
            </a:extLst>
          </p:cNvPr>
          <p:cNvGraphicFramePr>
            <a:graphicFrameLocks noChangeAspect="1"/>
          </p:cNvGraphicFramePr>
          <p:nvPr/>
        </p:nvGraphicFramePr>
        <p:xfrm>
          <a:off x="1905000" y="4800600"/>
          <a:ext cx="8382000" cy="1231900"/>
        </p:xfrm>
        <a:graphic>
          <a:graphicData uri="http://schemas.openxmlformats.org/presentationml/2006/ole">
            <mc:AlternateContent xmlns:mc="http://schemas.openxmlformats.org/markup-compatibility/2006">
              <mc:Choice xmlns:v="urn:schemas-microsoft-com:vml" Requires="v">
                <p:oleObj name="수식" r:id="rId2" imgW="5676840" imgH="711000" progId="Equation.3">
                  <p:embed/>
                </p:oleObj>
              </mc:Choice>
              <mc:Fallback>
                <p:oleObj name="수식" r:id="rId2" imgW="5676840" imgH="711000" progId="Equation.3">
                  <p:embed/>
                  <p:pic>
                    <p:nvPicPr>
                      <p:cNvPr id="39939" name="Object 3">
                        <a:extLst>
                          <a:ext uri="{FF2B5EF4-FFF2-40B4-BE49-F238E27FC236}">
                            <a16:creationId xmlns:a16="http://schemas.microsoft.com/office/drawing/2014/main" id="{E197521A-8DBD-3C28-6336-D44B5865E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4800600"/>
                        <a:ext cx="8382000" cy="1231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0" name="Object 4">
            <a:extLst>
              <a:ext uri="{FF2B5EF4-FFF2-40B4-BE49-F238E27FC236}">
                <a16:creationId xmlns:a16="http://schemas.microsoft.com/office/drawing/2014/main" id="{7342646B-7610-F6FB-C1AB-0FF3725D96EC}"/>
              </a:ext>
            </a:extLst>
          </p:cNvPr>
          <p:cNvGraphicFramePr>
            <a:graphicFrameLocks noChangeAspect="1"/>
          </p:cNvGraphicFramePr>
          <p:nvPr/>
        </p:nvGraphicFramePr>
        <p:xfrm>
          <a:off x="3200400" y="4030663"/>
          <a:ext cx="5638800" cy="565150"/>
        </p:xfrm>
        <a:graphic>
          <a:graphicData uri="http://schemas.openxmlformats.org/presentationml/2006/ole">
            <mc:AlternateContent xmlns:mc="http://schemas.openxmlformats.org/markup-compatibility/2006">
              <mc:Choice xmlns:v="urn:schemas-microsoft-com:vml" Requires="v">
                <p:oleObj name="Equation" r:id="rId4" imgW="2514600" imgH="215640" progId="Equation.3">
                  <p:embed/>
                </p:oleObj>
              </mc:Choice>
              <mc:Fallback>
                <p:oleObj name="Equation" r:id="rId4" imgW="2514600" imgH="215640" progId="Equation.3">
                  <p:embed/>
                  <p:pic>
                    <p:nvPicPr>
                      <p:cNvPr id="39940" name="Object 4">
                        <a:extLst>
                          <a:ext uri="{FF2B5EF4-FFF2-40B4-BE49-F238E27FC236}">
                            <a16:creationId xmlns:a16="http://schemas.microsoft.com/office/drawing/2014/main" id="{7342646B-7610-F6FB-C1AB-0FF3725D96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0400" y="4030663"/>
                        <a:ext cx="56388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1" name="Text Box 5">
            <a:extLst>
              <a:ext uri="{FF2B5EF4-FFF2-40B4-BE49-F238E27FC236}">
                <a16:creationId xmlns:a16="http://schemas.microsoft.com/office/drawing/2014/main" id="{DF671F78-1609-4C5F-5E73-A26C6F5ADE8D}"/>
              </a:ext>
            </a:extLst>
          </p:cNvPr>
          <p:cNvSpPr txBox="1">
            <a:spLocks noChangeArrowheads="1"/>
          </p:cNvSpPr>
          <p:nvPr/>
        </p:nvSpPr>
        <p:spPr bwMode="auto">
          <a:xfrm>
            <a:off x="3048000" y="3200400"/>
            <a:ext cx="1137876"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highlight>
                  <a:srgbClr val="FFFF00"/>
                </a:highlight>
                <a:latin typeface="Arial" panose="020B0604020202020204" pitchFamily="34" charset="0"/>
              </a:rPr>
              <a:t>Translate</a:t>
            </a:r>
          </a:p>
        </p:txBody>
      </p:sp>
      <p:sp>
        <p:nvSpPr>
          <p:cNvPr id="39942" name="Text Box 6">
            <a:extLst>
              <a:ext uri="{FF2B5EF4-FFF2-40B4-BE49-F238E27FC236}">
                <a16:creationId xmlns:a16="http://schemas.microsoft.com/office/drawing/2014/main" id="{F84D63BA-C0DD-7E95-E9ED-BA16DA7FE28B}"/>
              </a:ext>
            </a:extLst>
          </p:cNvPr>
          <p:cNvSpPr txBox="1">
            <a:spLocks noChangeArrowheads="1"/>
          </p:cNvSpPr>
          <p:nvPr/>
        </p:nvSpPr>
        <p:spPr bwMode="auto">
          <a:xfrm>
            <a:off x="5562601" y="3200400"/>
            <a:ext cx="864339"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highlight>
                  <a:srgbClr val="FFFF00"/>
                </a:highlight>
                <a:latin typeface="Arial" panose="020B0604020202020204" pitchFamily="34" charset="0"/>
              </a:rPr>
              <a:t>Rotate</a:t>
            </a:r>
            <a:endParaRPr lang="en-US" altLang="ko-KR">
              <a:highlight>
                <a:srgbClr val="FFFF00"/>
              </a:highlight>
            </a:endParaRPr>
          </a:p>
        </p:txBody>
      </p:sp>
      <p:sp>
        <p:nvSpPr>
          <p:cNvPr id="39943" name="Text Box 7">
            <a:extLst>
              <a:ext uri="{FF2B5EF4-FFF2-40B4-BE49-F238E27FC236}">
                <a16:creationId xmlns:a16="http://schemas.microsoft.com/office/drawing/2014/main" id="{A63F779B-C798-2B56-C4C8-11EFB4B5F80C}"/>
              </a:ext>
            </a:extLst>
          </p:cNvPr>
          <p:cNvSpPr txBox="1">
            <a:spLocks noChangeArrowheads="1"/>
          </p:cNvSpPr>
          <p:nvPr/>
        </p:nvSpPr>
        <p:spPr bwMode="auto">
          <a:xfrm>
            <a:off x="7764463" y="3200400"/>
            <a:ext cx="1137876" cy="3693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ko-KR">
                <a:highlight>
                  <a:srgbClr val="FFFF00"/>
                </a:highlight>
                <a:latin typeface="Arial" panose="020B0604020202020204" pitchFamily="34" charset="0"/>
              </a:rPr>
              <a:t>Translate</a:t>
            </a:r>
          </a:p>
        </p:txBody>
      </p:sp>
      <p:grpSp>
        <p:nvGrpSpPr>
          <p:cNvPr id="39944" name="Group 8">
            <a:extLst>
              <a:ext uri="{FF2B5EF4-FFF2-40B4-BE49-F238E27FC236}">
                <a16:creationId xmlns:a16="http://schemas.microsoft.com/office/drawing/2014/main" id="{C02182F2-1D51-85EB-F102-C378A03AB83F}"/>
              </a:ext>
            </a:extLst>
          </p:cNvPr>
          <p:cNvGrpSpPr>
            <a:grpSpLocks/>
          </p:cNvGrpSpPr>
          <p:nvPr/>
        </p:nvGrpSpPr>
        <p:grpSpPr bwMode="auto">
          <a:xfrm>
            <a:off x="2133600" y="1828800"/>
            <a:ext cx="8001000" cy="1219200"/>
            <a:chOff x="96" y="1056"/>
            <a:chExt cx="5616" cy="864"/>
          </a:xfrm>
        </p:grpSpPr>
        <p:grpSp>
          <p:nvGrpSpPr>
            <p:cNvPr id="39945" name="Group 9">
              <a:extLst>
                <a:ext uri="{FF2B5EF4-FFF2-40B4-BE49-F238E27FC236}">
                  <a16:creationId xmlns:a16="http://schemas.microsoft.com/office/drawing/2014/main" id="{C31BE2C6-7842-9810-8E02-2F7B75D7F85A}"/>
                </a:ext>
              </a:extLst>
            </p:cNvPr>
            <p:cNvGrpSpPr>
              <a:grpSpLocks/>
            </p:cNvGrpSpPr>
            <p:nvPr/>
          </p:nvGrpSpPr>
          <p:grpSpPr bwMode="auto">
            <a:xfrm>
              <a:off x="96" y="1056"/>
              <a:ext cx="1178" cy="864"/>
              <a:chOff x="288" y="1968"/>
              <a:chExt cx="1322" cy="1008"/>
            </a:xfrm>
          </p:grpSpPr>
          <p:grpSp>
            <p:nvGrpSpPr>
              <p:cNvPr id="39946" name="Group 10">
                <a:extLst>
                  <a:ext uri="{FF2B5EF4-FFF2-40B4-BE49-F238E27FC236}">
                    <a16:creationId xmlns:a16="http://schemas.microsoft.com/office/drawing/2014/main" id="{58380AE5-80D4-EC0A-EE3A-7B59C5C4E345}"/>
                  </a:ext>
                </a:extLst>
              </p:cNvPr>
              <p:cNvGrpSpPr>
                <a:grpSpLocks/>
              </p:cNvGrpSpPr>
              <p:nvPr/>
            </p:nvGrpSpPr>
            <p:grpSpPr bwMode="auto">
              <a:xfrm>
                <a:off x="288" y="1968"/>
                <a:ext cx="1322" cy="1008"/>
                <a:chOff x="288" y="1968"/>
                <a:chExt cx="1322" cy="1008"/>
              </a:xfrm>
            </p:grpSpPr>
            <p:sp>
              <p:nvSpPr>
                <p:cNvPr id="39947" name="AutoShape 11">
                  <a:extLst>
                    <a:ext uri="{FF2B5EF4-FFF2-40B4-BE49-F238E27FC236}">
                      <a16:creationId xmlns:a16="http://schemas.microsoft.com/office/drawing/2014/main" id="{F7D71C6E-EBE3-A846-8DD0-EF3C01F50C1A}"/>
                    </a:ext>
                  </a:extLst>
                </p:cNvPr>
                <p:cNvSpPr>
                  <a:spLocks noChangeArrowheads="1"/>
                </p:cNvSpPr>
                <p:nvPr/>
              </p:nvSpPr>
              <p:spPr bwMode="auto">
                <a:xfrm>
                  <a:off x="747" y="2016"/>
                  <a:ext cx="432" cy="672"/>
                </a:xfrm>
                <a:prstGeom prst="triangle">
                  <a:avLst>
                    <a:gd name="adj" fmla="val 500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48" name="Text Box 12">
                  <a:extLst>
                    <a:ext uri="{FF2B5EF4-FFF2-40B4-BE49-F238E27FC236}">
                      <a16:creationId xmlns:a16="http://schemas.microsoft.com/office/drawing/2014/main" id="{E9A60A80-999E-7251-4FB0-CA356722C595}"/>
                    </a:ext>
                  </a:extLst>
                </p:cNvPr>
                <p:cNvSpPr txBox="1">
                  <a:spLocks noChangeArrowheads="1"/>
                </p:cNvSpPr>
                <p:nvPr/>
              </p:nvSpPr>
              <p:spPr bwMode="auto">
                <a:xfrm>
                  <a:off x="1008" y="2256"/>
                  <a:ext cx="60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a:t>
                  </a:r>
                </a:p>
              </p:txBody>
            </p:sp>
            <p:sp>
              <p:nvSpPr>
                <p:cNvPr id="39949" name="Oval 13">
                  <a:extLst>
                    <a:ext uri="{FF2B5EF4-FFF2-40B4-BE49-F238E27FC236}">
                      <a16:creationId xmlns:a16="http://schemas.microsoft.com/office/drawing/2014/main" id="{1597034B-907C-DBEB-801E-ADB291D30B86}"/>
                    </a:ext>
                  </a:extLst>
                </p:cNvPr>
                <p:cNvSpPr>
                  <a:spLocks noChangeArrowheads="1"/>
                </p:cNvSpPr>
                <p:nvPr/>
              </p:nvSpPr>
              <p:spPr bwMode="auto">
                <a:xfrm>
                  <a:off x="917" y="2230"/>
                  <a:ext cx="91" cy="43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39950" name="Line 14">
                  <a:extLst>
                    <a:ext uri="{FF2B5EF4-FFF2-40B4-BE49-F238E27FC236}">
                      <a16:creationId xmlns:a16="http://schemas.microsoft.com/office/drawing/2014/main" id="{946E66A8-6818-4263-0660-063554E5E75F}"/>
                    </a:ext>
                  </a:extLst>
                </p:cNvPr>
                <p:cNvSpPr>
                  <a:spLocks noChangeShapeType="1"/>
                </p:cNvSpPr>
                <p:nvPr/>
              </p:nvSpPr>
              <p:spPr bwMode="auto">
                <a:xfrm>
                  <a:off x="288" y="2592"/>
                  <a:ext cx="129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39951" name="Line 15">
                  <a:extLst>
                    <a:ext uri="{FF2B5EF4-FFF2-40B4-BE49-F238E27FC236}">
                      <a16:creationId xmlns:a16="http://schemas.microsoft.com/office/drawing/2014/main" id="{ED46438D-A11C-70D3-6A15-18C4906DFB9B}"/>
                    </a:ext>
                  </a:extLst>
                </p:cNvPr>
                <p:cNvSpPr>
                  <a:spLocks noChangeShapeType="1"/>
                </p:cNvSpPr>
                <p:nvPr/>
              </p:nvSpPr>
              <p:spPr bwMode="auto">
                <a:xfrm flipV="1">
                  <a:off x="672" y="1968"/>
                  <a:ext cx="0" cy="10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grpSp>
          <p:sp>
            <p:nvSpPr>
              <p:cNvPr id="39952" name="Rectangle 16">
                <a:extLst>
                  <a:ext uri="{FF2B5EF4-FFF2-40B4-BE49-F238E27FC236}">
                    <a16:creationId xmlns:a16="http://schemas.microsoft.com/office/drawing/2014/main" id="{E1F7DB64-4CD8-7538-D0E8-CE600C8B2219}"/>
                  </a:ext>
                </a:extLst>
              </p:cNvPr>
              <p:cNvSpPr>
                <a:spLocks noChangeArrowheads="1"/>
              </p:cNvSpPr>
              <p:nvPr/>
            </p:nvSpPr>
            <p:spPr bwMode="auto">
              <a:xfrm>
                <a:off x="288" y="1968"/>
                <a:ext cx="1296" cy="10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9953" name="Group 17">
              <a:extLst>
                <a:ext uri="{FF2B5EF4-FFF2-40B4-BE49-F238E27FC236}">
                  <a16:creationId xmlns:a16="http://schemas.microsoft.com/office/drawing/2014/main" id="{7AA35495-8030-0121-E7ED-194D61F0B39E}"/>
                </a:ext>
              </a:extLst>
            </p:cNvPr>
            <p:cNvGrpSpPr>
              <a:grpSpLocks/>
            </p:cNvGrpSpPr>
            <p:nvPr/>
          </p:nvGrpSpPr>
          <p:grpSpPr bwMode="auto">
            <a:xfrm>
              <a:off x="1558" y="1056"/>
              <a:ext cx="1178" cy="864"/>
              <a:chOff x="1824" y="1968"/>
              <a:chExt cx="1322" cy="1008"/>
            </a:xfrm>
          </p:grpSpPr>
          <p:grpSp>
            <p:nvGrpSpPr>
              <p:cNvPr id="39954" name="Group 18">
                <a:extLst>
                  <a:ext uri="{FF2B5EF4-FFF2-40B4-BE49-F238E27FC236}">
                    <a16:creationId xmlns:a16="http://schemas.microsoft.com/office/drawing/2014/main" id="{94989911-FB15-D38C-5FD9-ACA8B19D33B1}"/>
                  </a:ext>
                </a:extLst>
              </p:cNvPr>
              <p:cNvGrpSpPr>
                <a:grpSpLocks/>
              </p:cNvGrpSpPr>
              <p:nvPr/>
            </p:nvGrpSpPr>
            <p:grpSpPr bwMode="auto">
              <a:xfrm>
                <a:off x="1824" y="1968"/>
                <a:ext cx="1322" cy="1008"/>
                <a:chOff x="1824" y="1968"/>
                <a:chExt cx="1322" cy="1008"/>
              </a:xfrm>
            </p:grpSpPr>
            <p:sp>
              <p:nvSpPr>
                <p:cNvPr id="39955" name="AutoShape 19">
                  <a:extLst>
                    <a:ext uri="{FF2B5EF4-FFF2-40B4-BE49-F238E27FC236}">
                      <a16:creationId xmlns:a16="http://schemas.microsoft.com/office/drawing/2014/main" id="{9C995BBA-DB72-4680-57A8-3318F1D9F77D}"/>
                    </a:ext>
                  </a:extLst>
                </p:cNvPr>
                <p:cNvSpPr>
                  <a:spLocks noChangeArrowheads="1"/>
                </p:cNvSpPr>
                <p:nvPr/>
              </p:nvSpPr>
              <p:spPr bwMode="auto">
                <a:xfrm>
                  <a:off x="1968" y="2160"/>
                  <a:ext cx="432" cy="672"/>
                </a:xfrm>
                <a:prstGeom prst="triangle">
                  <a:avLst>
                    <a:gd name="adj" fmla="val 500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56" name="Text Box 20">
                  <a:extLst>
                    <a:ext uri="{FF2B5EF4-FFF2-40B4-BE49-F238E27FC236}">
                      <a16:creationId xmlns:a16="http://schemas.microsoft.com/office/drawing/2014/main" id="{789D19B2-C49D-59F4-7AA2-30C1411FB3F5}"/>
                    </a:ext>
                  </a:extLst>
                </p:cNvPr>
                <p:cNvSpPr txBox="1">
                  <a:spLocks noChangeArrowheads="1"/>
                </p:cNvSpPr>
                <p:nvPr/>
              </p:nvSpPr>
              <p:spPr bwMode="auto">
                <a:xfrm>
                  <a:off x="2544" y="2256"/>
                  <a:ext cx="60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a:t>
                  </a:r>
                </a:p>
              </p:txBody>
            </p:sp>
            <p:sp>
              <p:nvSpPr>
                <p:cNvPr id="39957" name="Oval 21">
                  <a:extLst>
                    <a:ext uri="{FF2B5EF4-FFF2-40B4-BE49-F238E27FC236}">
                      <a16:creationId xmlns:a16="http://schemas.microsoft.com/office/drawing/2014/main" id="{263DF43E-3355-4300-8B0A-8C0C4AB3CF29}"/>
                    </a:ext>
                  </a:extLst>
                </p:cNvPr>
                <p:cNvSpPr>
                  <a:spLocks noChangeArrowheads="1"/>
                </p:cNvSpPr>
                <p:nvPr/>
              </p:nvSpPr>
              <p:spPr bwMode="auto">
                <a:xfrm>
                  <a:off x="2138" y="2374"/>
                  <a:ext cx="91" cy="43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39958" name="Line 22">
                  <a:extLst>
                    <a:ext uri="{FF2B5EF4-FFF2-40B4-BE49-F238E27FC236}">
                      <a16:creationId xmlns:a16="http://schemas.microsoft.com/office/drawing/2014/main" id="{C3EE11BA-0C29-84E3-5785-927822D4FF3F}"/>
                    </a:ext>
                  </a:extLst>
                </p:cNvPr>
                <p:cNvSpPr>
                  <a:spLocks noChangeShapeType="1"/>
                </p:cNvSpPr>
                <p:nvPr/>
              </p:nvSpPr>
              <p:spPr bwMode="auto">
                <a:xfrm>
                  <a:off x="1824" y="2592"/>
                  <a:ext cx="129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39959" name="Line 23">
                  <a:extLst>
                    <a:ext uri="{FF2B5EF4-FFF2-40B4-BE49-F238E27FC236}">
                      <a16:creationId xmlns:a16="http://schemas.microsoft.com/office/drawing/2014/main" id="{D622F230-83E2-C502-3C2D-CFA348B7A509}"/>
                    </a:ext>
                  </a:extLst>
                </p:cNvPr>
                <p:cNvSpPr>
                  <a:spLocks noChangeShapeType="1"/>
                </p:cNvSpPr>
                <p:nvPr/>
              </p:nvSpPr>
              <p:spPr bwMode="auto">
                <a:xfrm flipV="1">
                  <a:off x="2208" y="1968"/>
                  <a:ext cx="0" cy="10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39960" name="Oval 24">
                  <a:extLst>
                    <a:ext uri="{FF2B5EF4-FFF2-40B4-BE49-F238E27FC236}">
                      <a16:creationId xmlns:a16="http://schemas.microsoft.com/office/drawing/2014/main" id="{A5DCAAA4-D5D4-EACC-BE0C-60E00E4CF006}"/>
                    </a:ext>
                  </a:extLst>
                </p:cNvPr>
                <p:cNvSpPr>
                  <a:spLocks noChangeArrowheads="1"/>
                </p:cNvSpPr>
                <p:nvPr/>
              </p:nvSpPr>
              <p:spPr bwMode="auto">
                <a:xfrm>
                  <a:off x="2453" y="2230"/>
                  <a:ext cx="91"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cxnSp>
              <p:nvCxnSpPr>
                <p:cNvPr id="39961" name="AutoShape 25">
                  <a:extLst>
                    <a:ext uri="{FF2B5EF4-FFF2-40B4-BE49-F238E27FC236}">
                      <a16:creationId xmlns:a16="http://schemas.microsoft.com/office/drawing/2014/main" id="{60265A29-D0F7-2745-3BFF-58431708E6D5}"/>
                    </a:ext>
                  </a:extLst>
                </p:cNvPr>
                <p:cNvCxnSpPr>
                  <a:cxnSpLocks noChangeShapeType="1"/>
                  <a:stCxn id="39960" idx="2"/>
                  <a:endCxn id="39957" idx="7"/>
                </p:cNvCxnSpPr>
                <p:nvPr/>
              </p:nvCxnSpPr>
              <p:spPr bwMode="auto">
                <a:xfrm flipH="1" flipV="1">
                  <a:off x="2216" y="2437"/>
                  <a:ext cx="237" cy="9"/>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962" name="Rectangle 26">
                <a:extLst>
                  <a:ext uri="{FF2B5EF4-FFF2-40B4-BE49-F238E27FC236}">
                    <a16:creationId xmlns:a16="http://schemas.microsoft.com/office/drawing/2014/main" id="{D0282F05-1782-D758-3255-E5DE0CFEA7D8}"/>
                  </a:ext>
                </a:extLst>
              </p:cNvPr>
              <p:cNvSpPr>
                <a:spLocks noChangeArrowheads="1"/>
              </p:cNvSpPr>
              <p:nvPr/>
            </p:nvSpPr>
            <p:spPr bwMode="auto">
              <a:xfrm>
                <a:off x="1824" y="1968"/>
                <a:ext cx="1296" cy="10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39963" name="Group 27">
              <a:extLst>
                <a:ext uri="{FF2B5EF4-FFF2-40B4-BE49-F238E27FC236}">
                  <a16:creationId xmlns:a16="http://schemas.microsoft.com/office/drawing/2014/main" id="{BCB8C173-6700-BD10-E8DA-076E15C32145}"/>
                </a:ext>
              </a:extLst>
            </p:cNvPr>
            <p:cNvGrpSpPr>
              <a:grpSpLocks/>
            </p:cNvGrpSpPr>
            <p:nvPr/>
          </p:nvGrpSpPr>
          <p:grpSpPr bwMode="auto">
            <a:xfrm>
              <a:off x="4534" y="1056"/>
              <a:ext cx="1178" cy="864"/>
              <a:chOff x="4368" y="1968"/>
              <a:chExt cx="1322" cy="1008"/>
            </a:xfrm>
          </p:grpSpPr>
          <p:grpSp>
            <p:nvGrpSpPr>
              <p:cNvPr id="39964" name="Group 28">
                <a:extLst>
                  <a:ext uri="{FF2B5EF4-FFF2-40B4-BE49-F238E27FC236}">
                    <a16:creationId xmlns:a16="http://schemas.microsoft.com/office/drawing/2014/main" id="{B73B6F21-DBA3-0200-47E1-5B58BEE4045A}"/>
                  </a:ext>
                </a:extLst>
              </p:cNvPr>
              <p:cNvGrpSpPr>
                <a:grpSpLocks/>
              </p:cNvGrpSpPr>
              <p:nvPr/>
            </p:nvGrpSpPr>
            <p:grpSpPr bwMode="auto">
              <a:xfrm>
                <a:off x="4368" y="1968"/>
                <a:ext cx="1322" cy="1008"/>
                <a:chOff x="4486" y="1968"/>
                <a:chExt cx="1322" cy="1008"/>
              </a:xfrm>
            </p:grpSpPr>
            <p:sp>
              <p:nvSpPr>
                <p:cNvPr id="39965" name="AutoShape 29">
                  <a:extLst>
                    <a:ext uri="{FF2B5EF4-FFF2-40B4-BE49-F238E27FC236}">
                      <a16:creationId xmlns:a16="http://schemas.microsoft.com/office/drawing/2014/main" id="{E00BF759-1EA6-7CC3-6594-D8F604FB0144}"/>
                    </a:ext>
                  </a:extLst>
                </p:cNvPr>
                <p:cNvSpPr>
                  <a:spLocks noChangeArrowheads="1"/>
                </p:cNvSpPr>
                <p:nvPr/>
              </p:nvSpPr>
              <p:spPr bwMode="auto">
                <a:xfrm rot="-5400000">
                  <a:off x="4872" y="2088"/>
                  <a:ext cx="432" cy="672"/>
                </a:xfrm>
                <a:prstGeom prst="triangle">
                  <a:avLst>
                    <a:gd name="adj" fmla="val 500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66" name="Text Box 30">
                  <a:extLst>
                    <a:ext uri="{FF2B5EF4-FFF2-40B4-BE49-F238E27FC236}">
                      <a16:creationId xmlns:a16="http://schemas.microsoft.com/office/drawing/2014/main" id="{189034CB-BE1D-C951-377D-ED4BA8A6D19F}"/>
                    </a:ext>
                  </a:extLst>
                </p:cNvPr>
                <p:cNvSpPr txBox="1">
                  <a:spLocks noChangeArrowheads="1"/>
                </p:cNvSpPr>
                <p:nvPr/>
              </p:nvSpPr>
              <p:spPr bwMode="auto">
                <a:xfrm>
                  <a:off x="5206" y="2256"/>
                  <a:ext cx="602"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700" b="1">
                      <a:latin typeface="Arial Rounded MT Bold" panose="020F0704030504030204" pitchFamily="34" charset="0"/>
                    </a:rPr>
                    <a:t>(x</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,y</a:t>
                  </a:r>
                  <a:r>
                    <a:rPr kumimoji="1" lang="en-US" altLang="ko-KR" sz="1300" b="1" baseline="-25000">
                      <a:latin typeface="Arial Rounded MT Bold" panose="020F0704030504030204" pitchFamily="34" charset="0"/>
                    </a:rPr>
                    <a:t>r</a:t>
                  </a:r>
                  <a:r>
                    <a:rPr kumimoji="1" lang="en-US" altLang="ko-KR" sz="1700" b="1">
                      <a:latin typeface="Arial Rounded MT Bold" panose="020F0704030504030204" pitchFamily="34" charset="0"/>
                    </a:rPr>
                    <a:t>)</a:t>
                  </a:r>
                </a:p>
              </p:txBody>
            </p:sp>
            <p:sp>
              <p:nvSpPr>
                <p:cNvPr id="39967" name="Oval 31">
                  <a:extLst>
                    <a:ext uri="{FF2B5EF4-FFF2-40B4-BE49-F238E27FC236}">
                      <a16:creationId xmlns:a16="http://schemas.microsoft.com/office/drawing/2014/main" id="{77F64F2B-50B5-9D67-C110-0B400BF2D3A0}"/>
                    </a:ext>
                  </a:extLst>
                </p:cNvPr>
                <p:cNvSpPr>
                  <a:spLocks noChangeArrowheads="1"/>
                </p:cNvSpPr>
                <p:nvPr/>
              </p:nvSpPr>
              <p:spPr bwMode="auto">
                <a:xfrm>
                  <a:off x="5114" y="2230"/>
                  <a:ext cx="91" cy="432"/>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39968" name="Line 32">
                  <a:extLst>
                    <a:ext uri="{FF2B5EF4-FFF2-40B4-BE49-F238E27FC236}">
                      <a16:creationId xmlns:a16="http://schemas.microsoft.com/office/drawing/2014/main" id="{383F5164-9571-665E-B1E5-DFFCF4CFAC48}"/>
                    </a:ext>
                  </a:extLst>
                </p:cNvPr>
                <p:cNvSpPr>
                  <a:spLocks noChangeShapeType="1"/>
                </p:cNvSpPr>
                <p:nvPr/>
              </p:nvSpPr>
              <p:spPr bwMode="auto">
                <a:xfrm>
                  <a:off x="4486" y="2592"/>
                  <a:ext cx="129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39969" name="Line 33">
                  <a:extLst>
                    <a:ext uri="{FF2B5EF4-FFF2-40B4-BE49-F238E27FC236}">
                      <a16:creationId xmlns:a16="http://schemas.microsoft.com/office/drawing/2014/main" id="{9436CCAF-F84C-BD28-C691-83E1502FC00D}"/>
                    </a:ext>
                  </a:extLst>
                </p:cNvPr>
                <p:cNvSpPr>
                  <a:spLocks noChangeShapeType="1"/>
                </p:cNvSpPr>
                <p:nvPr/>
              </p:nvSpPr>
              <p:spPr bwMode="auto">
                <a:xfrm flipV="1">
                  <a:off x="4870" y="1968"/>
                  <a:ext cx="0" cy="100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39970" name="Oval 34">
                  <a:extLst>
                    <a:ext uri="{FF2B5EF4-FFF2-40B4-BE49-F238E27FC236}">
                      <a16:creationId xmlns:a16="http://schemas.microsoft.com/office/drawing/2014/main" id="{7D942CB7-0753-1CEC-D420-DE0B4C3C949C}"/>
                    </a:ext>
                  </a:extLst>
                </p:cNvPr>
                <p:cNvSpPr>
                  <a:spLocks noChangeArrowheads="1"/>
                </p:cNvSpPr>
                <p:nvPr/>
              </p:nvSpPr>
              <p:spPr bwMode="auto">
                <a:xfrm>
                  <a:off x="4805" y="2379"/>
                  <a:ext cx="91" cy="432"/>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cxnSp>
              <p:nvCxnSpPr>
                <p:cNvPr id="39971" name="AutoShape 35">
                  <a:extLst>
                    <a:ext uri="{FF2B5EF4-FFF2-40B4-BE49-F238E27FC236}">
                      <a16:creationId xmlns:a16="http://schemas.microsoft.com/office/drawing/2014/main" id="{989401F9-4E6A-776A-9D42-15449CCE47E3}"/>
                    </a:ext>
                  </a:extLst>
                </p:cNvPr>
                <p:cNvCxnSpPr>
                  <a:cxnSpLocks noChangeShapeType="1"/>
                  <a:stCxn id="39970" idx="7"/>
                  <a:endCxn id="39967" idx="2"/>
                </p:cNvCxnSpPr>
                <p:nvPr/>
              </p:nvCxnSpPr>
              <p:spPr bwMode="auto">
                <a:xfrm>
                  <a:off x="4883" y="2442"/>
                  <a:ext cx="231" cy="4"/>
                </a:xfrm>
                <a:prstGeom prst="straightConnector1">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972" name="Rectangle 36">
                <a:extLst>
                  <a:ext uri="{FF2B5EF4-FFF2-40B4-BE49-F238E27FC236}">
                    <a16:creationId xmlns:a16="http://schemas.microsoft.com/office/drawing/2014/main" id="{9E1DE200-6CBB-D400-78BA-0F1D790918FC}"/>
                  </a:ext>
                </a:extLst>
              </p:cNvPr>
              <p:cNvSpPr>
                <a:spLocks noChangeArrowheads="1"/>
              </p:cNvSpPr>
              <p:nvPr/>
            </p:nvSpPr>
            <p:spPr bwMode="auto">
              <a:xfrm>
                <a:off x="4368" y="1968"/>
                <a:ext cx="1296" cy="10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9973" name="AutoShape 37">
              <a:extLst>
                <a:ext uri="{FF2B5EF4-FFF2-40B4-BE49-F238E27FC236}">
                  <a16:creationId xmlns:a16="http://schemas.microsoft.com/office/drawing/2014/main" id="{B6166EA4-AE41-03BC-01BF-A4DA53086F63}"/>
                </a:ext>
              </a:extLst>
            </p:cNvPr>
            <p:cNvSpPr>
              <a:spLocks noChangeArrowheads="1"/>
            </p:cNvSpPr>
            <p:nvPr/>
          </p:nvSpPr>
          <p:spPr bwMode="auto">
            <a:xfrm>
              <a:off x="1296" y="1320"/>
              <a:ext cx="192" cy="336"/>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chemeClr val="bg2"/>
                  </a:solidFill>
                  <a:miter lim="800000"/>
                  <a:headEnd/>
                  <a:tailEnd/>
                </a14:hiddenLine>
              </a:ext>
            </a:extLst>
          </p:spPr>
          <p:txBody>
            <a:bodyPr wrap="none" anchor="ctr"/>
            <a:lstStyle/>
            <a:p>
              <a:endParaRPr lang="en-IN"/>
            </a:p>
          </p:txBody>
        </p:sp>
        <p:sp>
          <p:nvSpPr>
            <p:cNvPr id="39974" name="AutoShape 38">
              <a:extLst>
                <a:ext uri="{FF2B5EF4-FFF2-40B4-BE49-F238E27FC236}">
                  <a16:creationId xmlns:a16="http://schemas.microsoft.com/office/drawing/2014/main" id="{88220D13-586B-A5E5-4744-665014FCDFDD}"/>
                </a:ext>
              </a:extLst>
            </p:cNvPr>
            <p:cNvSpPr>
              <a:spLocks noChangeArrowheads="1"/>
            </p:cNvSpPr>
            <p:nvPr/>
          </p:nvSpPr>
          <p:spPr bwMode="auto">
            <a:xfrm>
              <a:off x="2784" y="1320"/>
              <a:ext cx="192" cy="336"/>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chemeClr val="bg2"/>
                  </a:solidFill>
                  <a:miter lim="800000"/>
                  <a:headEnd/>
                  <a:tailEnd/>
                </a14:hiddenLine>
              </a:ext>
            </a:extLst>
          </p:spPr>
          <p:txBody>
            <a:bodyPr wrap="none" anchor="ctr"/>
            <a:lstStyle/>
            <a:p>
              <a:endParaRPr lang="en-IN"/>
            </a:p>
          </p:txBody>
        </p:sp>
        <p:sp>
          <p:nvSpPr>
            <p:cNvPr id="39975" name="AutoShape 39">
              <a:extLst>
                <a:ext uri="{FF2B5EF4-FFF2-40B4-BE49-F238E27FC236}">
                  <a16:creationId xmlns:a16="http://schemas.microsoft.com/office/drawing/2014/main" id="{26FA6F6F-3ED4-D3A2-CC3F-69AD5D1CE988}"/>
                </a:ext>
              </a:extLst>
            </p:cNvPr>
            <p:cNvSpPr>
              <a:spLocks noChangeArrowheads="1"/>
            </p:cNvSpPr>
            <p:nvPr/>
          </p:nvSpPr>
          <p:spPr bwMode="auto">
            <a:xfrm>
              <a:off x="4272" y="1320"/>
              <a:ext cx="192" cy="336"/>
            </a:xfrm>
            <a:prstGeom prst="rightArrow">
              <a:avLst>
                <a:gd name="adj1" fmla="val 45241"/>
                <a:gd name="adj2" fmla="val 59028"/>
              </a:avLst>
            </a:prstGeom>
            <a:solidFill>
              <a:schemeClr val="hlink"/>
            </a:solidFill>
            <a:ln>
              <a:noFill/>
            </a:ln>
            <a:effectLst>
              <a:outerShdw dist="81320" dir="3080412" algn="ctr" rotWithShape="0">
                <a:srgbClr val="5F5F5F"/>
              </a:outerShdw>
            </a:effectLst>
            <a:extLst>
              <a:ext uri="{91240B29-F687-4F45-9708-019B960494DF}">
                <a14:hiddenLine xmlns:a14="http://schemas.microsoft.com/office/drawing/2010/main" w="12700">
                  <a:solidFill>
                    <a:schemeClr val="bg2"/>
                  </a:solidFill>
                  <a:miter lim="800000"/>
                  <a:headEnd/>
                  <a:tailEnd/>
                </a14:hiddenLine>
              </a:ext>
            </a:extLst>
          </p:spPr>
          <p:txBody>
            <a:bodyPr wrap="none" anchor="ctr"/>
            <a:lstStyle/>
            <a:p>
              <a:endParaRPr lang="en-IN"/>
            </a:p>
          </p:txBody>
        </p:sp>
        <p:grpSp>
          <p:nvGrpSpPr>
            <p:cNvPr id="39976" name="Group 40">
              <a:extLst>
                <a:ext uri="{FF2B5EF4-FFF2-40B4-BE49-F238E27FC236}">
                  <a16:creationId xmlns:a16="http://schemas.microsoft.com/office/drawing/2014/main" id="{EE61B4DC-9404-A8FA-101D-F544F927622C}"/>
                </a:ext>
              </a:extLst>
            </p:cNvPr>
            <p:cNvGrpSpPr>
              <a:grpSpLocks/>
            </p:cNvGrpSpPr>
            <p:nvPr/>
          </p:nvGrpSpPr>
          <p:grpSpPr bwMode="auto">
            <a:xfrm>
              <a:off x="3024" y="1056"/>
              <a:ext cx="1221" cy="864"/>
              <a:chOff x="3024" y="1056"/>
              <a:chExt cx="1221" cy="864"/>
            </a:xfrm>
          </p:grpSpPr>
          <p:grpSp>
            <p:nvGrpSpPr>
              <p:cNvPr id="39977" name="Group 41">
                <a:extLst>
                  <a:ext uri="{FF2B5EF4-FFF2-40B4-BE49-F238E27FC236}">
                    <a16:creationId xmlns:a16="http://schemas.microsoft.com/office/drawing/2014/main" id="{F6BAEB10-C744-D59E-E16D-8D404B66B600}"/>
                  </a:ext>
                </a:extLst>
              </p:cNvPr>
              <p:cNvGrpSpPr>
                <a:grpSpLocks/>
              </p:cNvGrpSpPr>
              <p:nvPr/>
            </p:nvGrpSpPr>
            <p:grpSpPr bwMode="auto">
              <a:xfrm>
                <a:off x="3024" y="1056"/>
                <a:ext cx="1221" cy="864"/>
                <a:chOff x="3024" y="1056"/>
                <a:chExt cx="1221" cy="864"/>
              </a:xfrm>
            </p:grpSpPr>
            <p:sp>
              <p:nvSpPr>
                <p:cNvPr id="39978" name="AutoShape 42">
                  <a:extLst>
                    <a:ext uri="{FF2B5EF4-FFF2-40B4-BE49-F238E27FC236}">
                      <a16:creationId xmlns:a16="http://schemas.microsoft.com/office/drawing/2014/main" id="{57B9587A-383B-2E6F-D9DF-61AA3A267C7F}"/>
                    </a:ext>
                  </a:extLst>
                </p:cNvPr>
                <p:cNvSpPr>
                  <a:spLocks noChangeArrowheads="1"/>
                </p:cNvSpPr>
                <p:nvPr/>
              </p:nvSpPr>
              <p:spPr bwMode="auto">
                <a:xfrm rot="-5400000">
                  <a:off x="3139" y="1270"/>
                  <a:ext cx="370" cy="599"/>
                </a:xfrm>
                <a:prstGeom prst="triangle">
                  <a:avLst>
                    <a:gd name="adj" fmla="val 50000"/>
                  </a:avLst>
                </a:prstGeom>
                <a:solidFill>
                  <a:schemeClr val="accent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9979" name="Text Box 43">
                  <a:extLst>
                    <a:ext uri="{FF2B5EF4-FFF2-40B4-BE49-F238E27FC236}">
                      <a16:creationId xmlns:a16="http://schemas.microsoft.com/office/drawing/2014/main" id="{25ED9FED-C48A-645B-30D4-398737E99749}"/>
                    </a:ext>
                  </a:extLst>
                </p:cNvPr>
                <p:cNvSpPr txBox="1">
                  <a:spLocks noChangeArrowheads="1"/>
                </p:cNvSpPr>
                <p:nvPr/>
              </p:nvSpPr>
              <p:spPr bwMode="auto">
                <a:xfrm>
                  <a:off x="3708" y="1303"/>
                  <a:ext cx="53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pPr algn="ctr" latinLnBrk="1"/>
                  <a:r>
                    <a:rPr kumimoji="1" lang="en-US" altLang="ko-KR" sz="1700" b="1">
                      <a:solidFill>
                        <a:schemeClr val="folHlink"/>
                      </a:solidFill>
                      <a:latin typeface="Arial Rounded MT Bold" panose="020F0704030504030204" pitchFamily="34" charset="0"/>
                    </a:rPr>
                    <a:t>(x</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,y</a:t>
                  </a:r>
                  <a:r>
                    <a:rPr kumimoji="1" lang="en-US" altLang="ko-KR" sz="1300" b="1" baseline="-25000">
                      <a:solidFill>
                        <a:schemeClr val="folHlink"/>
                      </a:solidFill>
                      <a:latin typeface="Arial Rounded MT Bold" panose="020F0704030504030204" pitchFamily="34" charset="0"/>
                    </a:rPr>
                    <a:t>r</a:t>
                  </a:r>
                  <a:r>
                    <a:rPr kumimoji="1" lang="en-US" altLang="ko-KR" sz="1700" b="1">
                      <a:solidFill>
                        <a:schemeClr val="folHlink"/>
                      </a:solidFill>
                      <a:latin typeface="Arial Rounded MT Bold" panose="020F0704030504030204" pitchFamily="34" charset="0"/>
                    </a:rPr>
                    <a:t>)</a:t>
                  </a:r>
                </a:p>
              </p:txBody>
            </p:sp>
            <p:sp>
              <p:nvSpPr>
                <p:cNvPr id="39980" name="Oval 44">
                  <a:extLst>
                    <a:ext uri="{FF2B5EF4-FFF2-40B4-BE49-F238E27FC236}">
                      <a16:creationId xmlns:a16="http://schemas.microsoft.com/office/drawing/2014/main" id="{5EAF9161-7BF1-E64C-E1B9-532CB492A17E}"/>
                    </a:ext>
                  </a:extLst>
                </p:cNvPr>
                <p:cNvSpPr>
                  <a:spLocks noChangeArrowheads="1"/>
                </p:cNvSpPr>
                <p:nvPr/>
              </p:nvSpPr>
              <p:spPr bwMode="auto">
                <a:xfrm>
                  <a:off x="3347" y="1404"/>
                  <a:ext cx="81" cy="37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39981" name="Line 45">
                  <a:extLst>
                    <a:ext uri="{FF2B5EF4-FFF2-40B4-BE49-F238E27FC236}">
                      <a16:creationId xmlns:a16="http://schemas.microsoft.com/office/drawing/2014/main" id="{668C9612-0634-98D4-141D-EA18DAA29F9C}"/>
                    </a:ext>
                  </a:extLst>
                </p:cNvPr>
                <p:cNvSpPr>
                  <a:spLocks noChangeShapeType="1"/>
                </p:cNvSpPr>
                <p:nvPr/>
              </p:nvSpPr>
              <p:spPr bwMode="auto">
                <a:xfrm>
                  <a:off x="3067" y="1591"/>
                  <a:ext cx="115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39982" name="Line 46">
                  <a:extLst>
                    <a:ext uri="{FF2B5EF4-FFF2-40B4-BE49-F238E27FC236}">
                      <a16:creationId xmlns:a16="http://schemas.microsoft.com/office/drawing/2014/main" id="{351E2C70-5A99-9DD6-BBC8-BA5526C6B231}"/>
                    </a:ext>
                  </a:extLst>
                </p:cNvPr>
                <p:cNvSpPr>
                  <a:spLocks noChangeShapeType="1"/>
                </p:cNvSpPr>
                <p:nvPr/>
              </p:nvSpPr>
              <p:spPr bwMode="auto">
                <a:xfrm flipV="1">
                  <a:off x="3409" y="1056"/>
                  <a:ext cx="0" cy="86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39983" name="Oval 47">
                  <a:extLst>
                    <a:ext uri="{FF2B5EF4-FFF2-40B4-BE49-F238E27FC236}">
                      <a16:creationId xmlns:a16="http://schemas.microsoft.com/office/drawing/2014/main" id="{C32C1870-EABB-C389-6622-A4CAB96D747F}"/>
                    </a:ext>
                  </a:extLst>
                </p:cNvPr>
                <p:cNvSpPr>
                  <a:spLocks noChangeArrowheads="1"/>
                </p:cNvSpPr>
                <p:nvPr/>
              </p:nvSpPr>
              <p:spPr bwMode="auto">
                <a:xfrm>
                  <a:off x="3627" y="1280"/>
                  <a:ext cx="81" cy="37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en-IN"/>
                </a:p>
              </p:txBody>
            </p:sp>
            <p:sp>
              <p:nvSpPr>
                <p:cNvPr id="39984" name="Freeform 48">
                  <a:extLst>
                    <a:ext uri="{FF2B5EF4-FFF2-40B4-BE49-F238E27FC236}">
                      <a16:creationId xmlns:a16="http://schemas.microsoft.com/office/drawing/2014/main" id="{EB8885E1-1BF0-30A6-A914-B6365B53B98A}"/>
                    </a:ext>
                  </a:extLst>
                </p:cNvPr>
                <p:cNvSpPr>
                  <a:spLocks/>
                </p:cNvSpPr>
                <p:nvPr/>
              </p:nvSpPr>
              <p:spPr bwMode="auto">
                <a:xfrm>
                  <a:off x="3150" y="1306"/>
                  <a:ext cx="176" cy="212"/>
                </a:xfrm>
                <a:custGeom>
                  <a:avLst/>
                  <a:gdLst>
                    <a:gd name="T0" fmla="*/ 176 w 176"/>
                    <a:gd name="T1" fmla="*/ 0 h 212"/>
                    <a:gd name="T2" fmla="*/ 87 w 176"/>
                    <a:gd name="T3" fmla="*/ 17 h 212"/>
                    <a:gd name="T4" fmla="*/ 15 w 176"/>
                    <a:gd name="T5" fmla="*/ 100 h 212"/>
                    <a:gd name="T6" fmla="*/ 0 w 176"/>
                    <a:gd name="T7" fmla="*/ 212 h 212"/>
                  </a:gdLst>
                  <a:ahLst/>
                  <a:cxnLst>
                    <a:cxn ang="0">
                      <a:pos x="T0" y="T1"/>
                    </a:cxn>
                    <a:cxn ang="0">
                      <a:pos x="T2" y="T3"/>
                    </a:cxn>
                    <a:cxn ang="0">
                      <a:pos x="T4" y="T5"/>
                    </a:cxn>
                    <a:cxn ang="0">
                      <a:pos x="T6" y="T7"/>
                    </a:cxn>
                  </a:cxnLst>
                  <a:rect l="0" t="0" r="r" b="b"/>
                  <a:pathLst>
                    <a:path w="176" h="212">
                      <a:moveTo>
                        <a:pt x="176" y="0"/>
                      </a:moveTo>
                      <a:cubicBezTo>
                        <a:pt x="161" y="1"/>
                        <a:pt x="114" y="0"/>
                        <a:pt x="87" y="17"/>
                      </a:cubicBezTo>
                      <a:cubicBezTo>
                        <a:pt x="60" y="34"/>
                        <a:pt x="29" y="68"/>
                        <a:pt x="15" y="100"/>
                      </a:cubicBezTo>
                      <a:cubicBezTo>
                        <a:pt x="1" y="133"/>
                        <a:pt x="4" y="189"/>
                        <a:pt x="0" y="212"/>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grpSp>
          <p:sp>
            <p:nvSpPr>
              <p:cNvPr id="39985" name="Rectangle 49">
                <a:extLst>
                  <a:ext uri="{FF2B5EF4-FFF2-40B4-BE49-F238E27FC236}">
                    <a16:creationId xmlns:a16="http://schemas.microsoft.com/office/drawing/2014/main" id="{80109A27-3797-AC1F-2AAD-458CB3473858}"/>
                  </a:ext>
                </a:extLst>
              </p:cNvPr>
              <p:cNvSpPr>
                <a:spLocks noChangeArrowheads="1"/>
              </p:cNvSpPr>
              <p:nvPr/>
            </p:nvSpPr>
            <p:spPr bwMode="auto">
              <a:xfrm>
                <a:off x="3024" y="1056"/>
                <a:ext cx="1198" cy="86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886F6DF-096A-FB11-2BFF-4EDF24B34370}"/>
              </a:ext>
            </a:extLst>
          </p:cNvPr>
          <p:cNvSpPr>
            <a:spLocks noGrp="1"/>
          </p:cNvSpPr>
          <p:nvPr>
            <p:ph type="ftr" sz="quarter" idx="10"/>
          </p:nvPr>
        </p:nvSpPr>
        <p:spPr/>
        <p:txBody>
          <a:bodyPr/>
          <a:lstStyle/>
          <a:p>
            <a:r>
              <a:rPr lang="en-US" altLang="ko-KR"/>
              <a:t>cgvr.korea.ac.kr</a:t>
            </a:r>
          </a:p>
        </p:txBody>
      </p:sp>
      <p:sp>
        <p:nvSpPr>
          <p:cNvPr id="40962" name="Rectangle 2">
            <a:extLst>
              <a:ext uri="{FF2B5EF4-FFF2-40B4-BE49-F238E27FC236}">
                <a16:creationId xmlns:a16="http://schemas.microsoft.com/office/drawing/2014/main" id="{1C4608D4-E590-3E15-BBCA-85C74078A495}"/>
              </a:ext>
            </a:extLst>
          </p:cNvPr>
          <p:cNvSpPr>
            <a:spLocks noGrp="1" noChangeArrowheads="1"/>
          </p:cNvSpPr>
          <p:nvPr>
            <p:ph type="title"/>
          </p:nvPr>
        </p:nvSpPr>
        <p:spPr>
          <a:xfrm>
            <a:off x="838200" y="1"/>
            <a:ext cx="10515600" cy="944379"/>
          </a:xfrm>
        </p:spPr>
        <p:txBody>
          <a:bodyPr/>
          <a:lstStyle/>
          <a:p>
            <a:r>
              <a:rPr lang="en-US" altLang="ko-KR" b="1" dirty="0">
                <a:ea typeface="굴림체" panose="020B0503020000020004" pitchFamily="49" charset="-127"/>
              </a:rPr>
              <a:t>General Fixed-Point Scaling</a:t>
            </a:r>
          </a:p>
        </p:txBody>
      </p:sp>
      <p:graphicFrame>
        <p:nvGraphicFramePr>
          <p:cNvPr id="40963" name="Object 3">
            <a:extLst>
              <a:ext uri="{FF2B5EF4-FFF2-40B4-BE49-F238E27FC236}">
                <a16:creationId xmlns:a16="http://schemas.microsoft.com/office/drawing/2014/main" id="{CC5007A0-36F3-77DB-EE38-591C837C313C}"/>
              </a:ext>
            </a:extLst>
          </p:cNvPr>
          <p:cNvGraphicFramePr>
            <a:graphicFrameLocks noChangeAspect="1"/>
          </p:cNvGraphicFramePr>
          <p:nvPr>
            <p:extLst>
              <p:ext uri="{D42A27DB-BD31-4B8C-83A1-F6EECF244321}">
                <p14:modId xmlns:p14="http://schemas.microsoft.com/office/powerpoint/2010/main" val="1844277740"/>
              </p:ext>
            </p:extLst>
          </p:nvPr>
        </p:nvGraphicFramePr>
        <p:xfrm>
          <a:off x="759481" y="4565335"/>
          <a:ext cx="10705079" cy="1736544"/>
        </p:xfrm>
        <a:graphic>
          <a:graphicData uri="http://schemas.openxmlformats.org/presentationml/2006/ole">
            <mc:AlternateContent xmlns:mc="http://schemas.openxmlformats.org/markup-compatibility/2006">
              <mc:Choice xmlns:v="urn:schemas-microsoft-com:vml" Requires="v">
                <p:oleObj name="수식" r:id="rId2" imgW="4101840" imgH="711000" progId="Equation.3">
                  <p:embed/>
                </p:oleObj>
              </mc:Choice>
              <mc:Fallback>
                <p:oleObj name="수식" r:id="rId2" imgW="4101840" imgH="711000" progId="Equation.3">
                  <p:embed/>
                  <p:pic>
                    <p:nvPicPr>
                      <p:cNvPr id="40963" name="Object 3">
                        <a:extLst>
                          <a:ext uri="{FF2B5EF4-FFF2-40B4-BE49-F238E27FC236}">
                            <a16:creationId xmlns:a16="http://schemas.microsoft.com/office/drawing/2014/main" id="{CC5007A0-36F3-77DB-EE38-591C837C3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81" y="4565335"/>
                        <a:ext cx="10705079" cy="1736544"/>
                      </a:xfrm>
                      <a:prstGeom prst="rect">
                        <a:avLst/>
                      </a:prstGeom>
                      <a:noFill/>
                      <a:ln>
                        <a:noFill/>
                      </a:ln>
                      <a:effectLst/>
                    </p:spPr>
                  </p:pic>
                </p:oleObj>
              </mc:Fallback>
            </mc:AlternateContent>
          </a:graphicData>
        </a:graphic>
      </p:graphicFrame>
      <p:graphicFrame>
        <p:nvGraphicFramePr>
          <p:cNvPr id="41005" name="Object 45">
            <a:extLst>
              <a:ext uri="{FF2B5EF4-FFF2-40B4-BE49-F238E27FC236}">
                <a16:creationId xmlns:a16="http://schemas.microsoft.com/office/drawing/2014/main" id="{18D10D1F-8664-A42D-FE52-6BE918D769C7}"/>
              </a:ext>
            </a:extLst>
          </p:cNvPr>
          <p:cNvGraphicFramePr>
            <a:graphicFrameLocks noChangeAspect="1"/>
          </p:cNvGraphicFramePr>
          <p:nvPr>
            <p:extLst>
              <p:ext uri="{D42A27DB-BD31-4B8C-83A1-F6EECF244321}">
                <p14:modId xmlns:p14="http://schemas.microsoft.com/office/powerpoint/2010/main" val="3870343163"/>
              </p:ext>
            </p:extLst>
          </p:nvPr>
        </p:nvGraphicFramePr>
        <p:xfrm>
          <a:off x="2714319" y="3784463"/>
          <a:ext cx="6345238" cy="604838"/>
        </p:xfrm>
        <a:graphic>
          <a:graphicData uri="http://schemas.openxmlformats.org/presentationml/2006/ole">
            <mc:AlternateContent xmlns:mc="http://schemas.openxmlformats.org/markup-compatibility/2006">
              <mc:Choice xmlns:v="urn:schemas-microsoft-com:vml" Requires="v">
                <p:oleObj name="Equation" r:id="rId4" imgW="2958840" imgH="241200" progId="Equation.3">
                  <p:embed/>
                </p:oleObj>
              </mc:Choice>
              <mc:Fallback>
                <p:oleObj name="Equation" r:id="rId4" imgW="2958840" imgH="241200" progId="Equation.3">
                  <p:embed/>
                  <p:pic>
                    <p:nvPicPr>
                      <p:cNvPr id="41005" name="Object 45">
                        <a:extLst>
                          <a:ext uri="{FF2B5EF4-FFF2-40B4-BE49-F238E27FC236}">
                            <a16:creationId xmlns:a16="http://schemas.microsoft.com/office/drawing/2014/main" id="{18D10D1F-8664-A42D-FE52-6BE918D769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319" y="3784463"/>
                        <a:ext cx="6345238" cy="604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 name="Picture 2">
            <a:extLst>
              <a:ext uri="{FF2B5EF4-FFF2-40B4-BE49-F238E27FC236}">
                <a16:creationId xmlns:a16="http://schemas.microsoft.com/office/drawing/2014/main" id="{291C3D4B-D704-E468-ABE1-48143C331E74}"/>
              </a:ext>
            </a:extLst>
          </p:cNvPr>
          <p:cNvPicPr>
            <a:picLocks noChangeAspect="1"/>
          </p:cNvPicPr>
          <p:nvPr/>
        </p:nvPicPr>
        <p:blipFill>
          <a:blip r:embed="rId6"/>
          <a:srcRect b="9535"/>
          <a:stretch/>
        </p:blipFill>
        <p:spPr>
          <a:xfrm>
            <a:off x="1032080" y="914978"/>
            <a:ext cx="10159879" cy="28694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40FB87-F79E-758F-0D19-FCCF2CDCCE1D}"/>
              </a:ext>
            </a:extLst>
          </p:cNvPr>
          <p:cNvSpPr>
            <a:spLocks noGrp="1" noChangeArrowheads="1"/>
          </p:cNvSpPr>
          <p:nvPr>
            <p:ph type="title"/>
          </p:nvPr>
        </p:nvSpPr>
        <p:spPr/>
        <p:txBody>
          <a:bodyPr/>
          <a:lstStyle/>
          <a:p>
            <a:pPr eaLnBrk="1" hangingPunct="1"/>
            <a:r>
              <a:rPr lang="en-GB" altLang="en-US"/>
              <a:t>Homogeneous coordinates</a:t>
            </a:r>
          </a:p>
        </p:txBody>
      </p:sp>
      <p:sp>
        <p:nvSpPr>
          <p:cNvPr id="21507" name="Rectangle 3">
            <a:extLst>
              <a:ext uri="{FF2B5EF4-FFF2-40B4-BE49-F238E27FC236}">
                <a16:creationId xmlns:a16="http://schemas.microsoft.com/office/drawing/2014/main" id="{5DC18050-17FF-5F9C-4AE5-51F0B1DB9F36}"/>
              </a:ext>
            </a:extLst>
          </p:cNvPr>
          <p:cNvSpPr>
            <a:spLocks noGrp="1" noChangeArrowheads="1"/>
          </p:cNvSpPr>
          <p:nvPr>
            <p:ph idx="1"/>
          </p:nvPr>
        </p:nvSpPr>
        <p:spPr/>
        <p:txBody>
          <a:bodyPr/>
          <a:lstStyle/>
          <a:p>
            <a:pPr eaLnBrk="1" hangingPunct="1"/>
            <a:r>
              <a:rPr lang="en-GB" altLang="en-US"/>
              <a:t>Unified representation of rotation, scaling, translation</a:t>
            </a:r>
          </a:p>
          <a:p>
            <a:pPr eaLnBrk="1" hangingPunct="1"/>
            <a:r>
              <a:rPr lang="en-GB" altLang="en-US"/>
              <a:t>Unified representation of points and vectors</a:t>
            </a:r>
          </a:p>
          <a:p>
            <a:pPr eaLnBrk="1" hangingPunct="1"/>
            <a:r>
              <a:rPr lang="en-GB" altLang="en-US"/>
              <a:t>Compact representation for sequences of transformations</a:t>
            </a:r>
          </a:p>
          <a:p>
            <a:pPr eaLnBrk="1" hangingPunct="1"/>
            <a:r>
              <a:rPr lang="en-GB" altLang="en-US"/>
              <a:t>Here: convenient notation, much more to it</a:t>
            </a:r>
          </a:p>
        </p:txBody>
      </p:sp>
      <p:sp>
        <p:nvSpPr>
          <p:cNvPr id="21508" name="Slide Number Placeholder 5">
            <a:extLst>
              <a:ext uri="{FF2B5EF4-FFF2-40B4-BE49-F238E27FC236}">
                <a16:creationId xmlns:a16="http://schemas.microsoft.com/office/drawing/2014/main" id="{2B6E0182-44F2-90D3-0F9C-C7C45DD4B3DA}"/>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A15A63C-CDB8-4C06-8208-6E9A7EB768B3}" type="slidenum">
              <a:rPr lang="en-US" altLang="en-US" sz="2000">
                <a:latin typeface="Arial" panose="020B0604020202020204" pitchFamily="34" charset="0"/>
              </a:rPr>
              <a:pPr fontAlgn="base">
                <a:spcBef>
                  <a:spcPct val="0"/>
                </a:spcBef>
                <a:spcAft>
                  <a:spcPct val="0"/>
                </a:spcAft>
              </a:pPr>
              <a:t>4</a:t>
            </a:fld>
            <a:endParaRPr lang="en-US" altLang="en-US" sz="2000">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43EF87F-5ECE-F053-BCEB-71937D1B0082}"/>
              </a:ext>
            </a:extLst>
          </p:cNvPr>
          <p:cNvSpPr>
            <a:spLocks noGrp="1" noChangeArrowheads="1"/>
          </p:cNvSpPr>
          <p:nvPr>
            <p:ph type="title"/>
          </p:nvPr>
        </p:nvSpPr>
        <p:spPr/>
        <p:txBody>
          <a:bodyPr/>
          <a:lstStyle/>
          <a:p>
            <a:pPr eaLnBrk="1" hangingPunct="1"/>
            <a:r>
              <a:rPr lang="en-GB" altLang="en-US"/>
              <a:t>Homogeneous coordinates</a:t>
            </a:r>
          </a:p>
        </p:txBody>
      </p:sp>
      <p:sp>
        <p:nvSpPr>
          <p:cNvPr id="22531" name="Rectangle 3">
            <a:extLst>
              <a:ext uri="{FF2B5EF4-FFF2-40B4-BE49-F238E27FC236}">
                <a16:creationId xmlns:a16="http://schemas.microsoft.com/office/drawing/2014/main" id="{A27CCA20-2ABE-23D2-D258-32855EDCB7A3}"/>
              </a:ext>
            </a:extLst>
          </p:cNvPr>
          <p:cNvSpPr>
            <a:spLocks noGrp="1" noChangeArrowheads="1"/>
          </p:cNvSpPr>
          <p:nvPr>
            <p:ph idx="1"/>
          </p:nvPr>
        </p:nvSpPr>
        <p:spPr/>
        <p:txBody>
          <a:bodyPr/>
          <a:lstStyle/>
          <a:p>
            <a:pPr eaLnBrk="1" hangingPunct="1"/>
            <a:r>
              <a:rPr lang="en-GB" altLang="en-US"/>
              <a:t>Extra coordinate added:</a:t>
            </a:r>
          </a:p>
          <a:p>
            <a:pPr eaLnBrk="1" hangingPunct="1">
              <a:buFontTx/>
              <a:buNone/>
            </a:pPr>
            <a:r>
              <a:rPr lang="en-GB" altLang="en-US" b="1"/>
              <a:t>    p </a:t>
            </a:r>
            <a:r>
              <a:rPr lang="en-GB" altLang="en-US"/>
              <a:t>= (</a:t>
            </a:r>
            <a:r>
              <a:rPr lang="en-GB" altLang="en-US" i="1"/>
              <a:t>p</a:t>
            </a:r>
            <a:r>
              <a:rPr lang="en-GB" altLang="en-US" baseline="-25000"/>
              <a:t>x </a:t>
            </a:r>
            <a:r>
              <a:rPr lang="en-GB" altLang="en-US"/>
              <a:t>, </a:t>
            </a:r>
            <a:r>
              <a:rPr lang="en-GB" altLang="en-US" i="1"/>
              <a:t>p</a:t>
            </a:r>
            <a:r>
              <a:rPr lang="en-GB" altLang="en-US" baseline="-25000"/>
              <a:t>y </a:t>
            </a:r>
            <a:r>
              <a:rPr lang="en-GB" altLang="en-US"/>
              <a:t>, </a:t>
            </a:r>
            <a:r>
              <a:rPr lang="en-GB" altLang="en-US" i="1"/>
              <a:t>p</a:t>
            </a:r>
            <a:r>
              <a:rPr lang="en-GB" altLang="en-US" baseline="-25000"/>
              <a:t>w</a:t>
            </a:r>
            <a:r>
              <a:rPr lang="en-GB" altLang="en-US"/>
              <a:t>)   or</a:t>
            </a:r>
          </a:p>
          <a:p>
            <a:pPr eaLnBrk="1" hangingPunct="1">
              <a:buFontTx/>
              <a:buNone/>
            </a:pPr>
            <a:r>
              <a:rPr lang="en-GB" altLang="en-US"/>
              <a:t>    </a:t>
            </a:r>
            <a:r>
              <a:rPr lang="en-GB" altLang="en-US" b="1"/>
              <a:t>x</a:t>
            </a:r>
            <a:r>
              <a:rPr lang="en-GB" altLang="en-US"/>
              <a:t> = (</a:t>
            </a:r>
            <a:r>
              <a:rPr lang="en-GB" altLang="en-US" i="1"/>
              <a:t>x, y, w</a:t>
            </a:r>
            <a:r>
              <a:rPr lang="en-GB" altLang="en-US"/>
              <a:t>)</a:t>
            </a:r>
          </a:p>
          <a:p>
            <a:pPr eaLnBrk="1" hangingPunct="1"/>
            <a:r>
              <a:rPr lang="en-GB" altLang="en-US"/>
              <a:t>Cartesian coordinates: divide by </a:t>
            </a:r>
            <a:r>
              <a:rPr lang="en-GB" altLang="en-US" i="1"/>
              <a:t>w</a:t>
            </a:r>
          </a:p>
          <a:p>
            <a:pPr eaLnBrk="1" hangingPunct="1">
              <a:buFontTx/>
              <a:buNone/>
            </a:pPr>
            <a:r>
              <a:rPr lang="en-GB" altLang="en-US"/>
              <a:t>    </a:t>
            </a:r>
            <a:r>
              <a:rPr lang="en-GB" altLang="en-US" b="1"/>
              <a:t>x </a:t>
            </a:r>
            <a:r>
              <a:rPr lang="en-GB" altLang="en-US"/>
              <a:t>= (</a:t>
            </a:r>
            <a:r>
              <a:rPr lang="en-GB" altLang="en-US" i="1"/>
              <a:t>x/w</a:t>
            </a:r>
            <a:r>
              <a:rPr lang="en-GB" altLang="en-US"/>
              <a:t>, </a:t>
            </a:r>
            <a:r>
              <a:rPr lang="en-GB" altLang="en-US" i="1"/>
              <a:t>y/w</a:t>
            </a:r>
            <a:r>
              <a:rPr lang="en-GB" altLang="en-US"/>
              <a:t>)</a:t>
            </a:r>
          </a:p>
          <a:p>
            <a:pPr eaLnBrk="1" hangingPunct="1"/>
            <a:r>
              <a:rPr lang="en-GB" altLang="en-US"/>
              <a:t>Here: for a point </a:t>
            </a:r>
            <a:r>
              <a:rPr lang="en-GB" altLang="en-US" i="1"/>
              <a:t>w </a:t>
            </a:r>
            <a:r>
              <a:rPr lang="en-GB" altLang="en-US"/>
              <a:t>= 1, for a vector </a:t>
            </a:r>
            <a:r>
              <a:rPr lang="en-GB" altLang="en-US" i="1"/>
              <a:t>w </a:t>
            </a:r>
            <a:r>
              <a:rPr lang="en-GB" altLang="en-US"/>
              <a:t>= 0 </a:t>
            </a:r>
          </a:p>
          <a:p>
            <a:pPr eaLnBrk="1" hangingPunct="1"/>
            <a:endParaRPr lang="en-GB" altLang="en-US"/>
          </a:p>
        </p:txBody>
      </p:sp>
      <p:sp>
        <p:nvSpPr>
          <p:cNvPr id="22532" name="Slide Number Placeholder 5">
            <a:extLst>
              <a:ext uri="{FF2B5EF4-FFF2-40B4-BE49-F238E27FC236}">
                <a16:creationId xmlns:a16="http://schemas.microsoft.com/office/drawing/2014/main" id="{E26A3E0F-A27F-543D-79A9-7C997127C1B6}"/>
              </a:ext>
            </a:extLst>
          </p:cNvPr>
          <p:cNvSpPr>
            <a:spLocks noGrp="1"/>
          </p:cNvSpPr>
          <p:nvPr>
            <p:ph type="sldNum" sz="quarter" idx="12"/>
          </p:nvPr>
        </p:nvSpPr>
        <p:spPr bwMode="auto">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1EA107-6A9F-40E6-814C-4386D0518632}" type="slidenum">
              <a:rPr lang="en-US" altLang="en-US" sz="2000">
                <a:latin typeface="Arial" panose="020B0604020202020204" pitchFamily="34" charset="0"/>
              </a:rPr>
              <a:pPr fontAlgn="base">
                <a:spcBef>
                  <a:spcPct val="0"/>
                </a:spcBef>
                <a:spcAft>
                  <a:spcPct val="0"/>
                </a:spcAft>
              </a:pPr>
              <a:t>5</a:t>
            </a:fld>
            <a:endParaRPr lang="en-US" altLang="en-US" sz="200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09D0E515-CAE2-8B45-EA22-D0CFB9E142F6}"/>
              </a:ext>
            </a:extLst>
          </p:cNvPr>
          <p:cNvSpPr>
            <a:spLocks noGrp="1" noChangeArrowheads="1"/>
          </p:cNvSpPr>
          <p:nvPr>
            <p:ph type="title"/>
          </p:nvPr>
        </p:nvSpPr>
        <p:spPr>
          <a:xfrm>
            <a:off x="533400" y="285750"/>
            <a:ext cx="7010400" cy="762000"/>
          </a:xfrm>
        </p:spPr>
        <p:txBody>
          <a:bodyPr/>
          <a:lstStyle/>
          <a:p>
            <a:r>
              <a:rPr lang="en-US" altLang="ko-KR">
                <a:ea typeface="굴림" panose="020B0600000101010101" pitchFamily="34" charset="-127"/>
              </a:rPr>
              <a:t>Matrix Representation</a:t>
            </a:r>
          </a:p>
        </p:txBody>
      </p:sp>
      <p:sp>
        <p:nvSpPr>
          <p:cNvPr id="5" name="Rectangle 3">
            <a:extLst>
              <a:ext uri="{FF2B5EF4-FFF2-40B4-BE49-F238E27FC236}">
                <a16:creationId xmlns:a16="http://schemas.microsoft.com/office/drawing/2014/main" id="{C2E372C4-1681-A300-E5C5-FFF7001F933F}"/>
              </a:ext>
            </a:extLst>
          </p:cNvPr>
          <p:cNvSpPr txBox="1">
            <a:spLocks noChangeArrowheads="1"/>
          </p:cNvSpPr>
          <p:nvPr/>
        </p:nvSpPr>
        <p:spPr>
          <a:xfrm>
            <a:off x="533400" y="1447800"/>
            <a:ext cx="81534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ea typeface="굴림" panose="020B0600000101010101" pitchFamily="34" charset="-127"/>
              </a:rPr>
              <a:t>Represent a 2D Transformation by a Matrix</a:t>
            </a:r>
          </a:p>
          <a:p>
            <a:endParaRPr lang="en-US" altLang="ko-KR" dirty="0">
              <a:ea typeface="굴림" panose="020B0600000101010101" pitchFamily="34" charset="-127"/>
            </a:endParaRPr>
          </a:p>
          <a:p>
            <a:endParaRPr lang="en-US" altLang="ko-KR" dirty="0">
              <a:ea typeface="굴림" panose="020B0600000101010101" pitchFamily="34" charset="-127"/>
            </a:endParaRPr>
          </a:p>
          <a:p>
            <a:endParaRPr lang="en-US" altLang="ko-KR" b="1" dirty="0">
              <a:ea typeface="굴림" panose="020B0600000101010101" pitchFamily="34" charset="-127"/>
            </a:endParaRPr>
          </a:p>
          <a:p>
            <a:r>
              <a:rPr lang="en-US" altLang="ko-KR" b="1" dirty="0">
                <a:ea typeface="굴림" panose="020B0600000101010101" pitchFamily="34" charset="-127"/>
              </a:rPr>
              <a:t>Apply the Transformation to a Point</a:t>
            </a:r>
          </a:p>
        </p:txBody>
      </p:sp>
      <p:sp>
        <p:nvSpPr>
          <p:cNvPr id="6" name="Rectangle 3">
            <a:extLst>
              <a:ext uri="{FF2B5EF4-FFF2-40B4-BE49-F238E27FC236}">
                <a16:creationId xmlns:a16="http://schemas.microsoft.com/office/drawing/2014/main" id="{30813CC7-13F8-E11F-9CC6-169BF79EB8F9}"/>
              </a:ext>
            </a:extLst>
          </p:cNvPr>
          <p:cNvSpPr txBox="1">
            <a:spLocks noChangeArrowheads="1"/>
          </p:cNvSpPr>
          <p:nvPr/>
        </p:nvSpPr>
        <p:spPr>
          <a:xfrm>
            <a:off x="533400" y="1447800"/>
            <a:ext cx="81534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a:ea typeface="굴림" panose="020B0600000101010101" pitchFamily="34" charset="-127"/>
              </a:rPr>
              <a:t>Represent a 2D Transformation by a Matrix</a:t>
            </a:r>
          </a:p>
          <a:p>
            <a:endParaRPr lang="en-US" altLang="ko-KR">
              <a:ea typeface="굴림" panose="020B0600000101010101" pitchFamily="34" charset="-127"/>
            </a:endParaRPr>
          </a:p>
          <a:p>
            <a:endParaRPr lang="en-US" altLang="ko-KR">
              <a:ea typeface="굴림" panose="020B0600000101010101" pitchFamily="34" charset="-127"/>
            </a:endParaRPr>
          </a:p>
          <a:p>
            <a:endParaRPr lang="en-US" altLang="ko-KR" b="1">
              <a:ea typeface="굴림" panose="020B0600000101010101" pitchFamily="34" charset="-127"/>
            </a:endParaRPr>
          </a:p>
          <a:p>
            <a:r>
              <a:rPr lang="en-US" altLang="ko-KR" b="1">
                <a:ea typeface="굴림" panose="020B0600000101010101" pitchFamily="34" charset="-127"/>
              </a:rPr>
              <a:t>Apply the Transformation to a Point</a:t>
            </a:r>
          </a:p>
        </p:txBody>
      </p:sp>
      <p:graphicFrame>
        <p:nvGraphicFramePr>
          <p:cNvPr id="7" name="Object 4">
            <a:extLst>
              <a:ext uri="{FF2B5EF4-FFF2-40B4-BE49-F238E27FC236}">
                <a16:creationId xmlns:a16="http://schemas.microsoft.com/office/drawing/2014/main" id="{6CD6151A-01B9-DEA2-BEA5-9AFAF94BE4F4}"/>
              </a:ext>
            </a:extLst>
          </p:cNvPr>
          <p:cNvGraphicFramePr>
            <a:graphicFrameLocks noChangeAspect="1"/>
          </p:cNvGraphicFramePr>
          <p:nvPr/>
        </p:nvGraphicFramePr>
        <p:xfrm>
          <a:off x="4800600" y="4191000"/>
          <a:ext cx="2879725" cy="1190625"/>
        </p:xfrm>
        <a:graphic>
          <a:graphicData uri="http://schemas.openxmlformats.org/presentationml/2006/ole">
            <mc:AlternateContent xmlns:mc="http://schemas.openxmlformats.org/markup-compatibility/2006">
              <mc:Choice xmlns:v="urn:schemas-microsoft-com:vml" Requires="v">
                <p:oleObj name="Equation" r:id="rId2" imgW="1104840" imgH="457200" progId="Equation.3">
                  <p:embed/>
                </p:oleObj>
              </mc:Choice>
              <mc:Fallback>
                <p:oleObj name="Equation" r:id="rId2" imgW="1104840" imgH="457200" progId="Equation.3">
                  <p:embed/>
                  <p:pic>
                    <p:nvPicPr>
                      <p:cNvPr id="25604" name="Object 4">
                        <a:extLst>
                          <a:ext uri="{FF2B5EF4-FFF2-40B4-BE49-F238E27FC236}">
                            <a16:creationId xmlns:a16="http://schemas.microsoft.com/office/drawing/2014/main" id="{41453C3C-A4AD-BB9B-A6C9-00112AAB6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4191000"/>
                        <a:ext cx="2879725" cy="1190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2ECDAA26-72B8-977E-C8A9-9D2B9E5F585A}"/>
              </a:ext>
            </a:extLst>
          </p:cNvPr>
          <p:cNvGraphicFramePr>
            <a:graphicFrameLocks noChangeAspect="1"/>
          </p:cNvGraphicFramePr>
          <p:nvPr/>
        </p:nvGraphicFramePr>
        <p:xfrm>
          <a:off x="1447800" y="4191000"/>
          <a:ext cx="1981200" cy="1162050"/>
        </p:xfrm>
        <a:graphic>
          <a:graphicData uri="http://schemas.openxmlformats.org/presentationml/2006/ole">
            <mc:AlternateContent xmlns:mc="http://schemas.openxmlformats.org/markup-compatibility/2006">
              <mc:Choice xmlns:v="urn:schemas-microsoft-com:vml" Requires="v">
                <p:oleObj name="Equation" r:id="rId4" imgW="736560" imgH="431640" progId="Equation.3">
                  <p:embed/>
                </p:oleObj>
              </mc:Choice>
              <mc:Fallback>
                <p:oleObj name="Equation" r:id="rId4" imgW="736560" imgH="431640" progId="Equation.3">
                  <p:embed/>
                  <p:pic>
                    <p:nvPicPr>
                      <p:cNvPr id="25605" name="Object 5">
                        <a:extLst>
                          <a:ext uri="{FF2B5EF4-FFF2-40B4-BE49-F238E27FC236}">
                            <a16:creationId xmlns:a16="http://schemas.microsoft.com/office/drawing/2014/main" id="{24FA488A-BBFB-92D6-7AC9-C924DE629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191000"/>
                        <a:ext cx="1981200"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A97061DE-C3AE-73C1-8E85-3A117F6A8AA0}"/>
              </a:ext>
            </a:extLst>
          </p:cNvPr>
          <p:cNvGraphicFramePr>
            <a:graphicFrameLocks noChangeAspect="1"/>
          </p:cNvGraphicFramePr>
          <p:nvPr/>
        </p:nvGraphicFramePr>
        <p:xfrm>
          <a:off x="3086100" y="2133600"/>
          <a:ext cx="1206500" cy="1143000"/>
        </p:xfrm>
        <a:graphic>
          <a:graphicData uri="http://schemas.openxmlformats.org/presentationml/2006/ole">
            <mc:AlternateContent xmlns:mc="http://schemas.openxmlformats.org/markup-compatibility/2006">
              <mc:Choice xmlns:v="urn:schemas-microsoft-com:vml" Requires="v">
                <p:oleObj name="Equation" r:id="rId6" imgW="482400" imgH="457200" progId="Equation.3">
                  <p:embed/>
                </p:oleObj>
              </mc:Choice>
              <mc:Fallback>
                <p:oleObj name="Equation" r:id="rId6" imgW="482400" imgH="457200" progId="Equation.3">
                  <p:embed/>
                  <p:pic>
                    <p:nvPicPr>
                      <p:cNvPr id="25606" name="Object 6">
                        <a:extLst>
                          <a:ext uri="{FF2B5EF4-FFF2-40B4-BE49-F238E27FC236}">
                            <a16:creationId xmlns:a16="http://schemas.microsoft.com/office/drawing/2014/main" id="{192B1A13-A0AB-BF7A-79D9-4939977339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2133600"/>
                        <a:ext cx="12065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AutoShape 7">
            <a:extLst>
              <a:ext uri="{FF2B5EF4-FFF2-40B4-BE49-F238E27FC236}">
                <a16:creationId xmlns:a16="http://schemas.microsoft.com/office/drawing/2014/main" id="{F04254F8-50FB-3F1F-3552-33C8BA124B59}"/>
              </a:ext>
            </a:extLst>
          </p:cNvPr>
          <p:cNvSpPr>
            <a:spLocks noChangeArrowheads="1"/>
          </p:cNvSpPr>
          <p:nvPr/>
        </p:nvSpPr>
        <p:spPr bwMode="auto">
          <a:xfrm>
            <a:off x="3810000" y="4495800"/>
            <a:ext cx="685800" cy="457200"/>
          </a:xfrm>
          <a:prstGeom prst="rightArrow">
            <a:avLst>
              <a:gd name="adj1" fmla="val 50000"/>
              <a:gd name="adj2" fmla="val 37500"/>
            </a:avLst>
          </a:prstGeom>
          <a:solidFill>
            <a:schemeClr val="hlink"/>
          </a:solidFill>
          <a:ln>
            <a:noFill/>
          </a:ln>
          <a:effectLst>
            <a:outerShdw dist="71842" dir="2700000" algn="ctr" rotWithShape="0">
              <a:srgbClr val="5F5F5F"/>
            </a:outerShdw>
          </a:effectLst>
          <a:extLst>
            <a:ext uri="{91240B29-F687-4F45-9708-019B960494DF}">
              <a14:hiddenLine xmlns:a14="http://schemas.microsoft.com/office/drawing/2010/main" w="12700">
                <a:solidFill>
                  <a:schemeClr val="tx1"/>
                </a:solidFill>
                <a:miter lim="800000"/>
                <a:headEnd/>
                <a:tailEnd/>
              </a14:hiddenLine>
            </a:ext>
          </a:extLst>
        </p:spPr>
        <p:txBody>
          <a:bodyPr wrap="none" anchor="ctr"/>
          <a:lstStyle/>
          <a:p>
            <a:endParaRPr lang="en-IN"/>
          </a:p>
        </p:txBody>
      </p:sp>
      <p:sp>
        <p:nvSpPr>
          <p:cNvPr id="11" name="Text Box 8">
            <a:extLst>
              <a:ext uri="{FF2B5EF4-FFF2-40B4-BE49-F238E27FC236}">
                <a16:creationId xmlns:a16="http://schemas.microsoft.com/office/drawing/2014/main" id="{EDBC30C9-2243-438B-2B3C-91395959FB72}"/>
              </a:ext>
            </a:extLst>
          </p:cNvPr>
          <p:cNvSpPr txBox="1">
            <a:spLocks noChangeArrowheads="1"/>
          </p:cNvSpPr>
          <p:nvPr/>
        </p:nvSpPr>
        <p:spPr bwMode="auto">
          <a:xfrm>
            <a:off x="3787775" y="5424488"/>
            <a:ext cx="2235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r>
              <a:rPr kumimoji="1" lang="en-US" altLang="ko-KR">
                <a:latin typeface="Arial" panose="020B0604020202020204" pitchFamily="34" charset="0"/>
              </a:rPr>
              <a:t>Transformation</a:t>
            </a:r>
          </a:p>
          <a:p>
            <a:pPr algn="ctr" latinLnBrk="1"/>
            <a:r>
              <a:rPr kumimoji="1" lang="en-US" altLang="ko-KR">
                <a:latin typeface="Arial" panose="020B0604020202020204" pitchFamily="34" charset="0"/>
              </a:rPr>
              <a:t>Matrix</a:t>
            </a:r>
          </a:p>
        </p:txBody>
      </p:sp>
      <p:sp>
        <p:nvSpPr>
          <p:cNvPr id="12" name="Freeform 9">
            <a:extLst>
              <a:ext uri="{FF2B5EF4-FFF2-40B4-BE49-F238E27FC236}">
                <a16:creationId xmlns:a16="http://schemas.microsoft.com/office/drawing/2014/main" id="{DA94FF7B-5D20-8401-D5B0-80A9288EA235}"/>
              </a:ext>
            </a:extLst>
          </p:cNvPr>
          <p:cNvSpPr>
            <a:spLocks/>
          </p:cNvSpPr>
          <p:nvPr/>
        </p:nvSpPr>
        <p:spPr bwMode="auto">
          <a:xfrm>
            <a:off x="5867400" y="5410200"/>
            <a:ext cx="609600" cy="457200"/>
          </a:xfrm>
          <a:custGeom>
            <a:avLst/>
            <a:gdLst>
              <a:gd name="T0" fmla="*/ 0 w 480"/>
              <a:gd name="T1" fmla="*/ 288 h 288"/>
              <a:gd name="T2" fmla="*/ 480 w 480"/>
              <a:gd name="T3" fmla="*/ 288 h 288"/>
              <a:gd name="T4" fmla="*/ 480 w 480"/>
              <a:gd name="T5" fmla="*/ 0 h 288"/>
            </a:gdLst>
            <a:ahLst/>
            <a:cxnLst>
              <a:cxn ang="0">
                <a:pos x="T0" y="T1"/>
              </a:cxn>
              <a:cxn ang="0">
                <a:pos x="T2" y="T3"/>
              </a:cxn>
              <a:cxn ang="0">
                <a:pos x="T4" y="T5"/>
              </a:cxn>
            </a:cxnLst>
            <a:rect l="0" t="0" r="r" b="b"/>
            <a:pathLst>
              <a:path w="480" h="288">
                <a:moveTo>
                  <a:pt x="0" y="288"/>
                </a:moveTo>
                <a:lnTo>
                  <a:pt x="480" y="288"/>
                </a:lnTo>
                <a:lnTo>
                  <a:pt x="48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
        <p:nvSpPr>
          <p:cNvPr id="13" name="Text Box 10">
            <a:extLst>
              <a:ext uri="{FF2B5EF4-FFF2-40B4-BE49-F238E27FC236}">
                <a16:creationId xmlns:a16="http://schemas.microsoft.com/office/drawing/2014/main" id="{CEBE64D6-7F18-B4DF-9213-1B928A625247}"/>
              </a:ext>
            </a:extLst>
          </p:cNvPr>
          <p:cNvSpPr txBox="1">
            <a:spLocks noChangeArrowheads="1"/>
          </p:cNvSpPr>
          <p:nvPr/>
        </p:nvSpPr>
        <p:spPr bwMode="auto">
          <a:xfrm>
            <a:off x="7986713" y="5637213"/>
            <a:ext cx="87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latinLnBrk="1"/>
            <a:r>
              <a:rPr kumimoji="1" lang="en-US" altLang="ko-KR">
                <a:latin typeface="Arial" panose="020B0604020202020204" pitchFamily="34" charset="0"/>
              </a:rPr>
              <a:t>Point</a:t>
            </a:r>
          </a:p>
        </p:txBody>
      </p:sp>
      <p:sp>
        <p:nvSpPr>
          <p:cNvPr id="14" name="Freeform 11">
            <a:extLst>
              <a:ext uri="{FF2B5EF4-FFF2-40B4-BE49-F238E27FC236}">
                <a16:creationId xmlns:a16="http://schemas.microsoft.com/office/drawing/2014/main" id="{C122C458-F042-74F2-FC1F-18327BCF612C}"/>
              </a:ext>
            </a:extLst>
          </p:cNvPr>
          <p:cNvSpPr>
            <a:spLocks/>
          </p:cNvSpPr>
          <p:nvPr/>
        </p:nvSpPr>
        <p:spPr bwMode="auto">
          <a:xfrm flipH="1">
            <a:off x="7391400" y="5410200"/>
            <a:ext cx="609600" cy="457200"/>
          </a:xfrm>
          <a:custGeom>
            <a:avLst/>
            <a:gdLst>
              <a:gd name="T0" fmla="*/ 0 w 480"/>
              <a:gd name="T1" fmla="*/ 288 h 288"/>
              <a:gd name="T2" fmla="*/ 480 w 480"/>
              <a:gd name="T3" fmla="*/ 288 h 288"/>
              <a:gd name="T4" fmla="*/ 480 w 480"/>
              <a:gd name="T5" fmla="*/ 0 h 288"/>
            </a:gdLst>
            <a:ahLst/>
            <a:cxnLst>
              <a:cxn ang="0">
                <a:pos x="T0" y="T1"/>
              </a:cxn>
              <a:cxn ang="0">
                <a:pos x="T2" y="T3"/>
              </a:cxn>
              <a:cxn ang="0">
                <a:pos x="T4" y="T5"/>
              </a:cxn>
            </a:cxnLst>
            <a:rect l="0" t="0" r="r" b="b"/>
            <a:pathLst>
              <a:path w="480" h="288">
                <a:moveTo>
                  <a:pt x="0" y="288"/>
                </a:moveTo>
                <a:lnTo>
                  <a:pt x="480" y="288"/>
                </a:lnTo>
                <a:lnTo>
                  <a:pt x="480" y="0"/>
                </a:lnTo>
              </a:path>
            </a:pathLst>
          </a:custGeom>
          <a:noFill/>
          <a:ln w="127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IN"/>
          </a:p>
        </p:txBody>
      </p:sp>
    </p:spTree>
    <p:extLst>
      <p:ext uri="{BB962C8B-B14F-4D97-AF65-F5344CB8AC3E}">
        <p14:creationId xmlns:p14="http://schemas.microsoft.com/office/powerpoint/2010/main" val="4087812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DCFF94C-55BE-9FAD-8194-4CF2CA7B1F8C}"/>
              </a:ext>
            </a:extLst>
          </p:cNvPr>
          <p:cNvSpPr txBox="1">
            <a:spLocks/>
          </p:cNvSpPr>
          <p:nvPr/>
        </p:nvSpPr>
        <p:spPr>
          <a:xfrm>
            <a:off x="152400" y="6553200"/>
            <a:ext cx="2133600" cy="22860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a:t>cgvr.korea.ac.kr</a:t>
            </a:r>
          </a:p>
        </p:txBody>
      </p:sp>
      <p:sp>
        <p:nvSpPr>
          <p:cNvPr id="5" name="Rectangle 2">
            <a:extLst>
              <a:ext uri="{FF2B5EF4-FFF2-40B4-BE49-F238E27FC236}">
                <a16:creationId xmlns:a16="http://schemas.microsoft.com/office/drawing/2014/main" id="{ACE2D610-A8C6-9C11-E96B-66DAF571BBF4}"/>
              </a:ext>
            </a:extLst>
          </p:cNvPr>
          <p:cNvSpPr>
            <a:spLocks noGrp="1" noChangeArrowheads="1"/>
          </p:cNvSpPr>
          <p:nvPr>
            <p:ph type="title"/>
          </p:nvPr>
        </p:nvSpPr>
        <p:spPr>
          <a:xfrm>
            <a:off x="533400" y="285750"/>
            <a:ext cx="7010400" cy="762000"/>
          </a:xfrm>
        </p:spPr>
        <p:txBody>
          <a:bodyPr/>
          <a:lstStyle/>
          <a:p>
            <a:r>
              <a:rPr lang="en-US" altLang="ko-KR">
                <a:ea typeface="굴림" panose="020B0600000101010101" pitchFamily="34" charset="-127"/>
              </a:rPr>
              <a:t>2×2 Matrices</a:t>
            </a:r>
          </a:p>
        </p:txBody>
      </p:sp>
      <p:sp>
        <p:nvSpPr>
          <p:cNvPr id="6" name="Rectangle 3">
            <a:extLst>
              <a:ext uri="{FF2B5EF4-FFF2-40B4-BE49-F238E27FC236}">
                <a16:creationId xmlns:a16="http://schemas.microsoft.com/office/drawing/2014/main" id="{40043086-88E9-98BF-EE2A-DF464F21720A}"/>
              </a:ext>
            </a:extLst>
          </p:cNvPr>
          <p:cNvSpPr txBox="1">
            <a:spLocks noChangeArrowheads="1"/>
          </p:cNvSpPr>
          <p:nvPr/>
        </p:nvSpPr>
        <p:spPr>
          <a:xfrm>
            <a:off x="533400" y="1447800"/>
            <a:ext cx="81534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a:ea typeface="굴림" panose="020B0600000101010101" pitchFamily="34" charset="-127"/>
              </a:rPr>
              <a:t>What types of transformations can be represented with a 2×2 matrix?</a:t>
            </a:r>
          </a:p>
          <a:p>
            <a:pPr>
              <a:buFont typeface="Wingdings" panose="05000000000000000000" pitchFamily="2" charset="2"/>
              <a:buNone/>
            </a:pPr>
            <a:r>
              <a:rPr lang="en-US" altLang="ko-KR">
                <a:ea typeface="굴림" panose="020B0600000101010101" pitchFamily="34" charset="-127"/>
              </a:rPr>
              <a:t>	</a:t>
            </a:r>
            <a:r>
              <a:rPr lang="en-US" altLang="ko-KR" sz="2400" b="1">
                <a:solidFill>
                  <a:schemeClr val="accent2"/>
                </a:solidFill>
                <a:ea typeface="굴림" panose="020B0600000101010101" pitchFamily="34" charset="-127"/>
              </a:rPr>
              <a:t>2D Identity</a:t>
            </a:r>
          </a:p>
          <a:p>
            <a:pPr>
              <a:buFont typeface="Wingdings" panose="05000000000000000000" pitchFamily="2" charset="2"/>
              <a:buNone/>
            </a:pPr>
            <a:endParaRPr lang="en-US" altLang="ko-KR" sz="2400">
              <a:solidFill>
                <a:schemeClr val="accent2"/>
              </a:solidFill>
              <a:ea typeface="굴림" panose="020B0600000101010101" pitchFamily="34" charset="-127"/>
            </a:endParaRPr>
          </a:p>
          <a:p>
            <a:pPr>
              <a:buFont typeface="Wingdings" panose="05000000000000000000" pitchFamily="2" charset="2"/>
              <a:buNone/>
            </a:pPr>
            <a:endParaRPr lang="en-US" altLang="ko-KR" sz="2400">
              <a:solidFill>
                <a:srgbClr val="3366FF"/>
              </a:solidFill>
              <a:ea typeface="굴림" panose="020B0600000101010101" pitchFamily="34" charset="-127"/>
            </a:endParaRPr>
          </a:p>
          <a:p>
            <a:pPr>
              <a:buFont typeface="Wingdings" panose="05000000000000000000" pitchFamily="2" charset="2"/>
              <a:buNone/>
            </a:pPr>
            <a:r>
              <a:rPr lang="en-US" altLang="ko-KR" sz="2400">
                <a:solidFill>
                  <a:srgbClr val="3366FF"/>
                </a:solidFill>
                <a:ea typeface="굴림" panose="020B0600000101010101" pitchFamily="34" charset="-127"/>
              </a:rPr>
              <a:t>	</a:t>
            </a:r>
            <a:r>
              <a:rPr lang="en-US" altLang="ko-KR" sz="2400" b="1">
                <a:solidFill>
                  <a:schemeClr val="accent2"/>
                </a:solidFill>
                <a:ea typeface="굴림" panose="020B0600000101010101" pitchFamily="34" charset="-127"/>
              </a:rPr>
              <a:t>2D Scaling</a:t>
            </a:r>
            <a:endParaRPr lang="en-US" altLang="ko-KR" sz="2400" b="1" dirty="0">
              <a:solidFill>
                <a:schemeClr val="accent2"/>
              </a:solidFill>
              <a:ea typeface="굴림" panose="020B0600000101010101" pitchFamily="34" charset="-127"/>
            </a:endParaRPr>
          </a:p>
        </p:txBody>
      </p:sp>
      <p:graphicFrame>
        <p:nvGraphicFramePr>
          <p:cNvPr id="7" name="Object 4">
            <a:extLst>
              <a:ext uri="{FF2B5EF4-FFF2-40B4-BE49-F238E27FC236}">
                <a16:creationId xmlns:a16="http://schemas.microsoft.com/office/drawing/2014/main" id="{582002DB-7ADA-F78A-AFF0-FAD0D041FE3A}"/>
              </a:ext>
            </a:extLst>
          </p:cNvPr>
          <p:cNvGraphicFramePr>
            <a:graphicFrameLocks noChangeAspect="1"/>
          </p:cNvGraphicFramePr>
          <p:nvPr/>
        </p:nvGraphicFramePr>
        <p:xfrm>
          <a:off x="1524000" y="2895600"/>
          <a:ext cx="860425" cy="914400"/>
        </p:xfrm>
        <a:graphic>
          <a:graphicData uri="http://schemas.openxmlformats.org/presentationml/2006/ole">
            <mc:AlternateContent xmlns:mc="http://schemas.openxmlformats.org/markup-compatibility/2006">
              <mc:Choice xmlns:v="urn:schemas-microsoft-com:vml" Requires="v">
                <p:oleObj name="Equation" r:id="rId2" imgW="406080" imgH="431640" progId="Equation.3">
                  <p:embed/>
                </p:oleObj>
              </mc:Choice>
              <mc:Fallback>
                <p:oleObj name="Equation" r:id="rId2" imgW="406080" imgH="431640" progId="Equation.3">
                  <p:embed/>
                  <p:pic>
                    <p:nvPicPr>
                      <p:cNvPr id="27652" name="Object 4">
                        <a:extLst>
                          <a:ext uri="{FF2B5EF4-FFF2-40B4-BE49-F238E27FC236}">
                            <a16:creationId xmlns:a16="http://schemas.microsoft.com/office/drawing/2014/main" id="{1028B2A5-D3FF-92E5-C9EA-16BD2660F5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895600"/>
                        <a:ext cx="860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FFDFBF2F-B4E4-EAA3-A7D4-7C0B0A2ACF5C}"/>
              </a:ext>
            </a:extLst>
          </p:cNvPr>
          <p:cNvGraphicFramePr>
            <a:graphicFrameLocks noChangeAspect="1"/>
          </p:cNvGraphicFramePr>
          <p:nvPr>
            <p:extLst>
              <p:ext uri="{D42A27DB-BD31-4B8C-83A1-F6EECF244321}">
                <p14:modId xmlns:p14="http://schemas.microsoft.com/office/powerpoint/2010/main" val="1387617569"/>
              </p:ext>
            </p:extLst>
          </p:nvPr>
        </p:nvGraphicFramePr>
        <p:xfrm>
          <a:off x="1524000" y="4267200"/>
          <a:ext cx="1447800" cy="946150"/>
        </p:xfrm>
        <a:graphic>
          <a:graphicData uri="http://schemas.openxmlformats.org/presentationml/2006/ole">
            <mc:AlternateContent xmlns:mc="http://schemas.openxmlformats.org/markup-compatibility/2006">
              <mc:Choice xmlns:v="urn:schemas-microsoft-com:vml" Requires="v">
                <p:oleObj name="Equation" r:id="rId4" imgW="660240" imgH="431640" progId="Equation.3">
                  <p:embed/>
                </p:oleObj>
              </mc:Choice>
              <mc:Fallback>
                <p:oleObj name="Equation" r:id="rId4" imgW="660240" imgH="431640" progId="Equation.3">
                  <p:embed/>
                  <p:pic>
                    <p:nvPicPr>
                      <p:cNvPr id="27653" name="Object 5">
                        <a:extLst>
                          <a:ext uri="{FF2B5EF4-FFF2-40B4-BE49-F238E27FC236}">
                            <a16:creationId xmlns:a16="http://schemas.microsoft.com/office/drawing/2014/main" id="{774B9B7B-613B-419C-6304-94D711B704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4267200"/>
                        <a:ext cx="1447800"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6">
            <a:extLst>
              <a:ext uri="{FF2B5EF4-FFF2-40B4-BE49-F238E27FC236}">
                <a16:creationId xmlns:a16="http://schemas.microsoft.com/office/drawing/2014/main" id="{2BC50C84-3EC6-A634-4C16-E08969FE24CA}"/>
              </a:ext>
            </a:extLst>
          </p:cNvPr>
          <p:cNvGraphicFramePr>
            <a:graphicFrameLocks noChangeAspect="1"/>
          </p:cNvGraphicFramePr>
          <p:nvPr/>
        </p:nvGraphicFramePr>
        <p:xfrm>
          <a:off x="3200400" y="2895600"/>
          <a:ext cx="2076450" cy="889000"/>
        </p:xfrm>
        <a:graphic>
          <a:graphicData uri="http://schemas.openxmlformats.org/presentationml/2006/ole">
            <mc:AlternateContent xmlns:mc="http://schemas.openxmlformats.org/markup-compatibility/2006">
              <mc:Choice xmlns:v="urn:schemas-microsoft-com:vml" Requires="v">
                <p:oleObj name="Equation" r:id="rId6" imgW="1066680" imgH="457200" progId="Equation.3">
                  <p:embed/>
                </p:oleObj>
              </mc:Choice>
              <mc:Fallback>
                <p:oleObj name="Equation" r:id="rId6" imgW="1066680" imgH="457200" progId="Equation.3">
                  <p:embed/>
                  <p:pic>
                    <p:nvPicPr>
                      <p:cNvPr id="27654" name="Object 6">
                        <a:extLst>
                          <a:ext uri="{FF2B5EF4-FFF2-40B4-BE49-F238E27FC236}">
                            <a16:creationId xmlns:a16="http://schemas.microsoft.com/office/drawing/2014/main" id="{72D8C8C1-9E6D-C88B-A9E9-4AF7DF8CBE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895600"/>
                        <a:ext cx="207645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7">
            <a:extLst>
              <a:ext uri="{FF2B5EF4-FFF2-40B4-BE49-F238E27FC236}">
                <a16:creationId xmlns:a16="http://schemas.microsoft.com/office/drawing/2014/main" id="{85EC8141-C017-FD40-5B1E-C7E04D30ADB4}"/>
              </a:ext>
            </a:extLst>
          </p:cNvPr>
          <p:cNvGraphicFramePr>
            <a:graphicFrameLocks noChangeAspect="1"/>
          </p:cNvGraphicFramePr>
          <p:nvPr>
            <p:extLst>
              <p:ext uri="{D42A27DB-BD31-4B8C-83A1-F6EECF244321}">
                <p14:modId xmlns:p14="http://schemas.microsoft.com/office/powerpoint/2010/main" val="2869310000"/>
              </p:ext>
            </p:extLst>
          </p:nvPr>
        </p:nvGraphicFramePr>
        <p:xfrm>
          <a:off x="3200400" y="4256088"/>
          <a:ext cx="2590800" cy="993775"/>
        </p:xfrm>
        <a:graphic>
          <a:graphicData uri="http://schemas.openxmlformats.org/presentationml/2006/ole">
            <mc:AlternateContent xmlns:mc="http://schemas.openxmlformats.org/markup-compatibility/2006">
              <mc:Choice xmlns:v="urn:schemas-microsoft-com:vml" Requires="v">
                <p:oleObj name="Equation" r:id="rId8" imgW="1193760" imgH="457200" progId="Equation.3">
                  <p:embed/>
                </p:oleObj>
              </mc:Choice>
              <mc:Fallback>
                <p:oleObj name="Equation" r:id="rId8" imgW="1193760" imgH="457200" progId="Equation.3">
                  <p:embed/>
                  <p:pic>
                    <p:nvPicPr>
                      <p:cNvPr id="27655" name="Object 7">
                        <a:extLst>
                          <a:ext uri="{FF2B5EF4-FFF2-40B4-BE49-F238E27FC236}">
                            <a16:creationId xmlns:a16="http://schemas.microsoft.com/office/drawing/2014/main" id="{3BAFC70C-87CA-5274-B2EF-068F8F2A66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00400" y="4256088"/>
                        <a:ext cx="2590800"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a:extLst>
              <a:ext uri="{FF2B5EF4-FFF2-40B4-BE49-F238E27FC236}">
                <a16:creationId xmlns:a16="http://schemas.microsoft.com/office/drawing/2014/main" id="{5DA17C3B-8112-B845-58E8-FEE7B2935C62}"/>
              </a:ext>
            </a:extLst>
          </p:cNvPr>
          <p:cNvSpPr txBox="1">
            <a:spLocks noChangeArrowheads="1"/>
          </p:cNvSpPr>
          <p:nvPr/>
        </p:nvSpPr>
        <p:spPr bwMode="auto">
          <a:xfrm>
            <a:off x="556310" y="1421884"/>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80000"/>
              <a:buFont typeface="Wingdings" panose="05000000000000000000" pitchFamily="2" charset="2"/>
              <a:buChar char="n"/>
              <a:defRPr sz="28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n"/>
              <a:defRPr sz="2400" kern="1200">
                <a:solidFill>
                  <a:schemeClr val="tx1"/>
                </a:solidFill>
                <a:latin typeface="+mn-lt"/>
                <a:ea typeface="+mn-ea"/>
                <a:cs typeface="+mn-cs"/>
              </a:defRPr>
            </a:lvl2pPr>
            <a:lvl3pPr marL="1143000" indent="-228600" algn="l" rtl="0" fontAlgn="base">
              <a:spcBef>
                <a:spcPct val="20000"/>
              </a:spcBef>
              <a:spcAft>
                <a:spcPct val="0"/>
              </a:spcAft>
              <a:buClr>
                <a:schemeClr val="accent1"/>
              </a:buClr>
              <a:buSzPct val="65000"/>
              <a:buFont typeface="Wingdings" panose="05000000000000000000" pitchFamily="2" charset="2"/>
              <a:buChar char="o"/>
              <a:defRPr sz="20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o"/>
              <a:defRPr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80000"/>
              <a:buFont typeface="Wingdings" panose="05000000000000000000" pitchFamily="2" charset="2"/>
              <a:buChar char="o"/>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ko-KR" sz="2400" dirty="0">
              <a:solidFill>
                <a:schemeClr val="accent2"/>
              </a:solidFill>
              <a:ea typeface="굴림" panose="020B0600000101010101" pitchFamily="34" charset="-127"/>
            </a:endParaRPr>
          </a:p>
          <a:p>
            <a:pPr>
              <a:buFont typeface="Wingdings" panose="05000000000000000000" pitchFamily="2" charset="2"/>
              <a:buNone/>
            </a:pPr>
            <a:endParaRPr lang="en-US" altLang="ko-KR" sz="2400" dirty="0">
              <a:solidFill>
                <a:srgbClr val="3366FF"/>
              </a:solidFill>
              <a:ea typeface="굴림" panose="020B0600000101010101" pitchFamily="34" charset="-127"/>
            </a:endParaRPr>
          </a:p>
          <a:p>
            <a:pPr>
              <a:buFont typeface="Wingdings" panose="05000000000000000000" pitchFamily="2" charset="2"/>
              <a:buNone/>
            </a:pPr>
            <a:r>
              <a:rPr lang="en-US" altLang="ko-KR" sz="2400" dirty="0">
                <a:solidFill>
                  <a:srgbClr val="3366FF"/>
                </a:solidFill>
                <a:ea typeface="굴림" panose="020B0600000101010101" pitchFamily="34" charset="-127"/>
              </a:rPr>
              <a:t>	</a:t>
            </a:r>
            <a:endParaRPr lang="en-US" altLang="ko-KR" sz="2400" b="1" dirty="0">
              <a:solidFill>
                <a:schemeClr val="accent2"/>
              </a:solidFill>
              <a:ea typeface="굴림" panose="020B0600000101010101" pitchFamily="34" charset="-127"/>
            </a:endParaRPr>
          </a:p>
        </p:txBody>
      </p:sp>
    </p:spTree>
    <p:extLst>
      <p:ext uri="{BB962C8B-B14F-4D97-AF65-F5344CB8AC3E}">
        <p14:creationId xmlns:p14="http://schemas.microsoft.com/office/powerpoint/2010/main" val="181869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2084D72-C3AD-E29E-7744-868D396CBC2D}"/>
              </a:ext>
            </a:extLst>
          </p:cNvPr>
          <p:cNvSpPr>
            <a:spLocks noGrp="1"/>
          </p:cNvSpPr>
          <p:nvPr>
            <p:ph type="ftr" sz="quarter" idx="10"/>
          </p:nvPr>
        </p:nvSpPr>
        <p:spPr/>
        <p:txBody>
          <a:bodyPr/>
          <a:lstStyle/>
          <a:p>
            <a:r>
              <a:rPr lang="en-US" altLang="ko-KR"/>
              <a:t>cgvr.korea.ac.kr</a:t>
            </a:r>
          </a:p>
        </p:txBody>
      </p:sp>
      <p:sp>
        <p:nvSpPr>
          <p:cNvPr id="28674" name="Rectangle 2">
            <a:extLst>
              <a:ext uri="{FF2B5EF4-FFF2-40B4-BE49-F238E27FC236}">
                <a16:creationId xmlns:a16="http://schemas.microsoft.com/office/drawing/2014/main" id="{676AE39D-B192-B30E-F34C-33C9BD256CA0}"/>
              </a:ext>
            </a:extLst>
          </p:cNvPr>
          <p:cNvSpPr>
            <a:spLocks noGrp="1" noChangeArrowheads="1"/>
          </p:cNvSpPr>
          <p:nvPr>
            <p:ph type="title"/>
          </p:nvPr>
        </p:nvSpPr>
        <p:spPr/>
        <p:txBody>
          <a:bodyPr/>
          <a:lstStyle/>
          <a:p>
            <a:r>
              <a:rPr lang="en-US" altLang="ko-KR">
                <a:ea typeface="굴림" panose="020B0600000101010101" pitchFamily="34" charset="-127"/>
              </a:rPr>
              <a:t>2×2 Matrices</a:t>
            </a:r>
          </a:p>
        </p:txBody>
      </p:sp>
      <p:sp>
        <p:nvSpPr>
          <p:cNvPr id="28675" name="Rectangle 3">
            <a:extLst>
              <a:ext uri="{FF2B5EF4-FFF2-40B4-BE49-F238E27FC236}">
                <a16:creationId xmlns:a16="http://schemas.microsoft.com/office/drawing/2014/main" id="{EE492C35-A8D2-351E-BBB9-F6827E11395B}"/>
              </a:ext>
            </a:extLst>
          </p:cNvPr>
          <p:cNvSpPr>
            <a:spLocks noGrp="1" noChangeArrowheads="1"/>
          </p:cNvSpPr>
          <p:nvPr>
            <p:ph type="body" idx="1"/>
          </p:nvPr>
        </p:nvSpPr>
        <p:spPr/>
        <p:txBody>
          <a:bodyPr/>
          <a:lstStyle/>
          <a:p>
            <a:r>
              <a:rPr lang="en-US" altLang="ko-KR" b="1">
                <a:ea typeface="굴림" panose="020B0600000101010101" pitchFamily="34" charset="-127"/>
              </a:rPr>
              <a:t>What types of transformations can be represented with a 2×2 matrix?</a:t>
            </a:r>
          </a:p>
          <a:p>
            <a:pPr>
              <a:buFont typeface="Wingdings" panose="05000000000000000000" pitchFamily="2" charset="2"/>
              <a:buNone/>
            </a:pPr>
            <a:r>
              <a:rPr lang="en-US" altLang="ko-KR">
                <a:ea typeface="굴림" panose="020B0600000101010101" pitchFamily="34" charset="-127"/>
              </a:rPr>
              <a:t>	</a:t>
            </a:r>
            <a:r>
              <a:rPr lang="en-US" altLang="ko-KR" sz="2400" b="1">
                <a:solidFill>
                  <a:schemeClr val="accent2"/>
                </a:solidFill>
                <a:ea typeface="굴림" panose="020B0600000101010101" pitchFamily="34" charset="-127"/>
              </a:rPr>
              <a:t>2D Rotation</a:t>
            </a:r>
          </a:p>
          <a:p>
            <a:pPr>
              <a:buFont typeface="Wingdings" panose="05000000000000000000" pitchFamily="2" charset="2"/>
              <a:buNone/>
            </a:pPr>
            <a:endParaRPr lang="en-US" altLang="ko-KR" sz="2400">
              <a:solidFill>
                <a:srgbClr val="3366FF"/>
              </a:solidFill>
              <a:ea typeface="굴림" panose="020B0600000101010101" pitchFamily="34" charset="-127"/>
            </a:endParaRPr>
          </a:p>
          <a:p>
            <a:pPr>
              <a:buFont typeface="Wingdings" panose="05000000000000000000" pitchFamily="2" charset="2"/>
              <a:buNone/>
            </a:pPr>
            <a:endParaRPr lang="en-US" altLang="ko-KR" sz="2400">
              <a:solidFill>
                <a:srgbClr val="3366FF"/>
              </a:solidFill>
              <a:ea typeface="굴림" panose="020B0600000101010101" pitchFamily="34" charset="-127"/>
            </a:endParaRPr>
          </a:p>
          <a:p>
            <a:pPr>
              <a:buFont typeface="Wingdings" panose="05000000000000000000" pitchFamily="2" charset="2"/>
              <a:buNone/>
            </a:pPr>
            <a:r>
              <a:rPr lang="en-US" altLang="ko-KR" sz="2400">
                <a:solidFill>
                  <a:srgbClr val="3366FF"/>
                </a:solidFill>
                <a:ea typeface="굴림" panose="020B0600000101010101" pitchFamily="34" charset="-127"/>
              </a:rPr>
              <a:t>	</a:t>
            </a:r>
            <a:r>
              <a:rPr lang="en-US" altLang="ko-KR" sz="2400" b="1">
                <a:solidFill>
                  <a:schemeClr val="accent2"/>
                </a:solidFill>
                <a:ea typeface="굴림" panose="020B0600000101010101" pitchFamily="34" charset="-127"/>
              </a:rPr>
              <a:t>2D Shearing</a:t>
            </a:r>
          </a:p>
        </p:txBody>
      </p:sp>
      <p:graphicFrame>
        <p:nvGraphicFramePr>
          <p:cNvPr id="28676" name="Object 4">
            <a:extLst>
              <a:ext uri="{FF2B5EF4-FFF2-40B4-BE49-F238E27FC236}">
                <a16:creationId xmlns:a16="http://schemas.microsoft.com/office/drawing/2014/main" id="{A16B1C7F-F6DF-9548-72F6-DC6F75114062}"/>
              </a:ext>
            </a:extLst>
          </p:cNvPr>
          <p:cNvGraphicFramePr>
            <a:graphicFrameLocks noChangeAspect="1"/>
          </p:cNvGraphicFramePr>
          <p:nvPr/>
        </p:nvGraphicFramePr>
        <p:xfrm>
          <a:off x="6172200" y="2895601"/>
          <a:ext cx="3111500" cy="860425"/>
        </p:xfrm>
        <a:graphic>
          <a:graphicData uri="http://schemas.openxmlformats.org/presentationml/2006/ole">
            <mc:AlternateContent xmlns:mc="http://schemas.openxmlformats.org/markup-compatibility/2006">
              <mc:Choice xmlns:v="urn:schemas-microsoft-com:vml" Requires="v">
                <p:oleObj name="Equation" r:id="rId2" imgW="1650960" imgH="457200" progId="Equation.3">
                  <p:embed/>
                </p:oleObj>
              </mc:Choice>
              <mc:Fallback>
                <p:oleObj name="Equation" r:id="rId2" imgW="1650960" imgH="457200" progId="Equation.3">
                  <p:embed/>
                  <p:pic>
                    <p:nvPicPr>
                      <p:cNvPr id="28676" name="Object 4">
                        <a:extLst>
                          <a:ext uri="{FF2B5EF4-FFF2-40B4-BE49-F238E27FC236}">
                            <a16:creationId xmlns:a16="http://schemas.microsoft.com/office/drawing/2014/main" id="{A16B1C7F-F6DF-9548-72F6-DC6F75114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895601"/>
                        <a:ext cx="3111500"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5">
            <a:extLst>
              <a:ext uri="{FF2B5EF4-FFF2-40B4-BE49-F238E27FC236}">
                <a16:creationId xmlns:a16="http://schemas.microsoft.com/office/drawing/2014/main" id="{13A2E045-E774-70E8-F425-D7BC9A25F55A}"/>
              </a:ext>
            </a:extLst>
          </p:cNvPr>
          <p:cNvGraphicFramePr>
            <a:graphicFrameLocks noChangeAspect="1"/>
          </p:cNvGraphicFramePr>
          <p:nvPr/>
        </p:nvGraphicFramePr>
        <p:xfrm>
          <a:off x="6172200" y="4191001"/>
          <a:ext cx="2273300" cy="862013"/>
        </p:xfrm>
        <a:graphic>
          <a:graphicData uri="http://schemas.openxmlformats.org/presentationml/2006/ole">
            <mc:AlternateContent xmlns:mc="http://schemas.openxmlformats.org/markup-compatibility/2006">
              <mc:Choice xmlns:v="urn:schemas-microsoft-com:vml" Requires="v">
                <p:oleObj name="Equation" r:id="rId4" imgW="1206360" imgH="457200" progId="Equation.3">
                  <p:embed/>
                </p:oleObj>
              </mc:Choice>
              <mc:Fallback>
                <p:oleObj name="Equation" r:id="rId4" imgW="1206360" imgH="457200" progId="Equation.3">
                  <p:embed/>
                  <p:pic>
                    <p:nvPicPr>
                      <p:cNvPr id="28677" name="Object 5">
                        <a:extLst>
                          <a:ext uri="{FF2B5EF4-FFF2-40B4-BE49-F238E27FC236}">
                            <a16:creationId xmlns:a16="http://schemas.microsoft.com/office/drawing/2014/main" id="{13A2E045-E774-70E8-F425-D7BC9A25F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2200" y="4191001"/>
                        <a:ext cx="2273300" cy="86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6">
            <a:extLst>
              <a:ext uri="{FF2B5EF4-FFF2-40B4-BE49-F238E27FC236}">
                <a16:creationId xmlns:a16="http://schemas.microsoft.com/office/drawing/2014/main" id="{E1645530-38FD-3E10-246D-26AF7173E709}"/>
              </a:ext>
            </a:extLst>
          </p:cNvPr>
          <p:cNvGraphicFramePr>
            <a:graphicFrameLocks noChangeAspect="1"/>
          </p:cNvGraphicFramePr>
          <p:nvPr/>
        </p:nvGraphicFramePr>
        <p:xfrm>
          <a:off x="2895600" y="2895600"/>
          <a:ext cx="2971800" cy="877888"/>
        </p:xfrm>
        <a:graphic>
          <a:graphicData uri="http://schemas.openxmlformats.org/presentationml/2006/ole">
            <mc:AlternateContent xmlns:mc="http://schemas.openxmlformats.org/markup-compatibility/2006">
              <mc:Choice xmlns:v="urn:schemas-microsoft-com:vml" Requires="v">
                <p:oleObj name="Equation" r:id="rId6" imgW="1460160" imgH="431640" progId="Equation.3">
                  <p:embed/>
                </p:oleObj>
              </mc:Choice>
              <mc:Fallback>
                <p:oleObj name="Equation" r:id="rId6" imgW="1460160" imgH="431640" progId="Equation.3">
                  <p:embed/>
                  <p:pic>
                    <p:nvPicPr>
                      <p:cNvPr id="28678" name="Object 6">
                        <a:extLst>
                          <a:ext uri="{FF2B5EF4-FFF2-40B4-BE49-F238E27FC236}">
                            <a16:creationId xmlns:a16="http://schemas.microsoft.com/office/drawing/2014/main" id="{E1645530-38FD-3E10-246D-26AF7173E7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2895600"/>
                        <a:ext cx="2971800"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7">
            <a:extLst>
              <a:ext uri="{FF2B5EF4-FFF2-40B4-BE49-F238E27FC236}">
                <a16:creationId xmlns:a16="http://schemas.microsoft.com/office/drawing/2014/main" id="{3E58F738-157A-FFE6-B2E2-7EEAB8F8FDB7}"/>
              </a:ext>
            </a:extLst>
          </p:cNvPr>
          <p:cNvGraphicFramePr>
            <a:graphicFrameLocks noChangeAspect="1"/>
          </p:cNvGraphicFramePr>
          <p:nvPr/>
        </p:nvGraphicFramePr>
        <p:xfrm>
          <a:off x="2895600" y="4191001"/>
          <a:ext cx="1828800" cy="828675"/>
        </p:xfrm>
        <a:graphic>
          <a:graphicData uri="http://schemas.openxmlformats.org/presentationml/2006/ole">
            <mc:AlternateContent xmlns:mc="http://schemas.openxmlformats.org/markup-compatibility/2006">
              <mc:Choice xmlns:v="urn:schemas-microsoft-com:vml" Requires="v">
                <p:oleObj name="Equation" r:id="rId8" imgW="952200" imgH="431640" progId="Equation.3">
                  <p:embed/>
                </p:oleObj>
              </mc:Choice>
              <mc:Fallback>
                <p:oleObj name="Equation" r:id="rId8" imgW="952200" imgH="431640" progId="Equation.3">
                  <p:embed/>
                  <p:pic>
                    <p:nvPicPr>
                      <p:cNvPr id="28679" name="Object 7">
                        <a:extLst>
                          <a:ext uri="{FF2B5EF4-FFF2-40B4-BE49-F238E27FC236}">
                            <a16:creationId xmlns:a16="http://schemas.microsoft.com/office/drawing/2014/main" id="{3E58F738-157A-FFE6-B2E2-7EEAB8F8FDB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95600" y="4191001"/>
                        <a:ext cx="1828800"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565D50B-0DD6-6A6E-6A33-48A14A75B3DE}"/>
              </a:ext>
            </a:extLst>
          </p:cNvPr>
          <p:cNvSpPr>
            <a:spLocks noGrp="1"/>
          </p:cNvSpPr>
          <p:nvPr>
            <p:ph type="ftr" sz="quarter" idx="10"/>
          </p:nvPr>
        </p:nvSpPr>
        <p:spPr/>
        <p:txBody>
          <a:bodyPr/>
          <a:lstStyle/>
          <a:p>
            <a:r>
              <a:rPr lang="en-US" altLang="ko-KR"/>
              <a:t>cgvr.korea.ac.kr</a:t>
            </a:r>
          </a:p>
        </p:txBody>
      </p:sp>
      <p:sp>
        <p:nvSpPr>
          <p:cNvPr id="29698" name="Rectangle 2">
            <a:extLst>
              <a:ext uri="{FF2B5EF4-FFF2-40B4-BE49-F238E27FC236}">
                <a16:creationId xmlns:a16="http://schemas.microsoft.com/office/drawing/2014/main" id="{0640AB9F-D28E-5B59-4B2A-8E7A290DC861}"/>
              </a:ext>
            </a:extLst>
          </p:cNvPr>
          <p:cNvSpPr>
            <a:spLocks noGrp="1" noChangeArrowheads="1"/>
          </p:cNvSpPr>
          <p:nvPr>
            <p:ph type="title"/>
          </p:nvPr>
        </p:nvSpPr>
        <p:spPr>
          <a:xfrm>
            <a:off x="838200" y="365126"/>
            <a:ext cx="10515600" cy="667262"/>
          </a:xfrm>
        </p:spPr>
        <p:txBody>
          <a:bodyPr>
            <a:normAutofit fontScale="90000"/>
          </a:bodyPr>
          <a:lstStyle/>
          <a:p>
            <a:r>
              <a:rPr lang="en-US" altLang="ko-KR" dirty="0">
                <a:ea typeface="굴림" panose="020B0600000101010101" pitchFamily="34" charset="-127"/>
              </a:rPr>
              <a:t>2×2 Matrices</a:t>
            </a:r>
          </a:p>
        </p:txBody>
      </p:sp>
      <p:sp>
        <p:nvSpPr>
          <p:cNvPr id="29699" name="Rectangle 3">
            <a:extLst>
              <a:ext uri="{FF2B5EF4-FFF2-40B4-BE49-F238E27FC236}">
                <a16:creationId xmlns:a16="http://schemas.microsoft.com/office/drawing/2014/main" id="{80BB8BB4-B4C8-4635-AB30-0E5F059C6D38}"/>
              </a:ext>
            </a:extLst>
          </p:cNvPr>
          <p:cNvSpPr>
            <a:spLocks noGrp="1" noChangeArrowheads="1"/>
          </p:cNvSpPr>
          <p:nvPr>
            <p:ph type="body" idx="1"/>
          </p:nvPr>
        </p:nvSpPr>
        <p:spPr>
          <a:xfrm>
            <a:off x="838200" y="1337186"/>
            <a:ext cx="10419735" cy="5198103"/>
          </a:xfrm>
        </p:spPr>
        <p:txBody>
          <a:bodyPr/>
          <a:lstStyle/>
          <a:p>
            <a:r>
              <a:rPr lang="en-US" altLang="ko-KR" sz="2400" b="1" dirty="0">
                <a:solidFill>
                  <a:schemeClr val="accent2"/>
                </a:solidFill>
                <a:ea typeface="굴림" panose="020B0600000101010101" pitchFamily="34" charset="-127"/>
              </a:rPr>
              <a:t>Reflections</a:t>
            </a:r>
          </a:p>
          <a:p>
            <a:endParaRPr lang="en-US" altLang="ko-KR" sz="2400" b="1" dirty="0">
              <a:solidFill>
                <a:schemeClr val="accent2"/>
              </a:solidFill>
              <a:ea typeface="굴림" panose="020B0600000101010101" pitchFamily="34" charset="-127"/>
            </a:endParaRPr>
          </a:p>
          <a:p>
            <a:r>
              <a:rPr lang="en-US" altLang="ko-KR" sz="2400" b="1" dirty="0">
                <a:solidFill>
                  <a:schemeClr val="accent2"/>
                </a:solidFill>
                <a:ea typeface="굴림" panose="020B0600000101010101" pitchFamily="34" charset="-127"/>
              </a:rPr>
              <a:t>2D Mirror over X axis </a:t>
            </a:r>
            <a:r>
              <a:rPr lang="en-US" altLang="ko-KR" dirty="0">
                <a:ea typeface="굴림" panose="020B0600000101010101" pitchFamily="34" charset="-127"/>
              </a:rPr>
              <a:t>	</a:t>
            </a:r>
          </a:p>
          <a:p>
            <a:pPr>
              <a:buFont typeface="Wingdings" panose="05000000000000000000" pitchFamily="2" charset="2"/>
              <a:buNone/>
            </a:pPr>
            <a:r>
              <a:rPr lang="en-US" altLang="ko-KR" dirty="0">
                <a:ea typeface="굴림" panose="020B0600000101010101" pitchFamily="34" charset="-127"/>
              </a:rPr>
              <a:t>			</a:t>
            </a:r>
          </a:p>
          <a:p>
            <a:pPr>
              <a:buFont typeface="Wingdings" panose="05000000000000000000" pitchFamily="2" charset="2"/>
              <a:buNone/>
            </a:pPr>
            <a:endParaRPr lang="en-US" altLang="ko-KR" dirty="0">
              <a:ea typeface="굴림" panose="020B0600000101010101" pitchFamily="34" charset="-127"/>
            </a:endParaRPr>
          </a:p>
          <a:p>
            <a:pPr>
              <a:buFont typeface="Wingdings" panose="05000000000000000000" pitchFamily="2" charset="2"/>
              <a:buNone/>
            </a:pPr>
            <a:r>
              <a:rPr lang="en-US" altLang="ko-KR" sz="2400" b="1" dirty="0">
                <a:solidFill>
                  <a:schemeClr val="accent2"/>
                </a:solidFill>
                <a:ea typeface="굴림" panose="020B0600000101010101" pitchFamily="34" charset="-127"/>
              </a:rPr>
              <a:t>   2D Mirror over Y axis</a:t>
            </a:r>
          </a:p>
          <a:p>
            <a:pPr>
              <a:buFont typeface="Wingdings" panose="05000000000000000000" pitchFamily="2" charset="2"/>
              <a:buNone/>
            </a:pPr>
            <a:endParaRPr lang="en-US" altLang="ko-KR" sz="2400" b="1" dirty="0">
              <a:solidFill>
                <a:schemeClr val="accent2"/>
              </a:solidFill>
              <a:ea typeface="굴림" panose="020B0600000101010101" pitchFamily="34" charset="-127"/>
            </a:endParaRPr>
          </a:p>
          <a:p>
            <a:pPr>
              <a:buFont typeface="Wingdings" panose="05000000000000000000" pitchFamily="2" charset="2"/>
              <a:buNone/>
            </a:pPr>
            <a:endParaRPr lang="en-US" altLang="ko-KR" sz="2400" dirty="0">
              <a:solidFill>
                <a:srgbClr val="3366FF"/>
              </a:solidFill>
              <a:ea typeface="굴림" panose="020B0600000101010101" pitchFamily="34" charset="-127"/>
            </a:endParaRPr>
          </a:p>
          <a:p>
            <a:pPr>
              <a:buFont typeface="Wingdings" panose="05000000000000000000" pitchFamily="2" charset="2"/>
              <a:buNone/>
            </a:pPr>
            <a:r>
              <a:rPr lang="en-US" altLang="ko-KR" sz="2400" dirty="0">
                <a:solidFill>
                  <a:srgbClr val="3366FF"/>
                </a:solidFill>
                <a:ea typeface="굴림" panose="020B0600000101010101" pitchFamily="34" charset="-127"/>
              </a:rPr>
              <a:t>	</a:t>
            </a:r>
            <a:r>
              <a:rPr lang="en-US" altLang="ko-KR" sz="2400" b="1" dirty="0">
                <a:solidFill>
                  <a:schemeClr val="accent2"/>
                </a:solidFill>
                <a:ea typeface="굴림" panose="020B0600000101010101" pitchFamily="34" charset="-127"/>
              </a:rPr>
              <a:t>2D Mirror over (0,0)</a:t>
            </a:r>
          </a:p>
        </p:txBody>
      </p:sp>
      <p:graphicFrame>
        <p:nvGraphicFramePr>
          <p:cNvPr id="29700" name="Object 4">
            <a:extLst>
              <a:ext uri="{FF2B5EF4-FFF2-40B4-BE49-F238E27FC236}">
                <a16:creationId xmlns:a16="http://schemas.microsoft.com/office/drawing/2014/main" id="{9E18E4A7-0C01-64E1-2678-132C16058885}"/>
              </a:ext>
            </a:extLst>
          </p:cNvPr>
          <p:cNvGraphicFramePr>
            <a:graphicFrameLocks noChangeAspect="1"/>
          </p:cNvGraphicFramePr>
          <p:nvPr>
            <p:extLst>
              <p:ext uri="{D42A27DB-BD31-4B8C-83A1-F6EECF244321}">
                <p14:modId xmlns:p14="http://schemas.microsoft.com/office/powerpoint/2010/main" val="1744656250"/>
              </p:ext>
            </p:extLst>
          </p:nvPr>
        </p:nvGraphicFramePr>
        <p:xfrm>
          <a:off x="2402758" y="4189055"/>
          <a:ext cx="909484" cy="885825"/>
        </p:xfrm>
        <a:graphic>
          <a:graphicData uri="http://schemas.openxmlformats.org/presentationml/2006/ole">
            <mc:AlternateContent xmlns:mc="http://schemas.openxmlformats.org/markup-compatibility/2006">
              <mc:Choice xmlns:v="urn:schemas-microsoft-com:vml" Requires="v">
                <p:oleObj name="Equation" r:id="rId2" imgW="482400" imgH="431640" progId="Equation.3">
                  <p:embed/>
                </p:oleObj>
              </mc:Choice>
              <mc:Fallback>
                <p:oleObj name="Equation" r:id="rId2" imgW="482400" imgH="431640" progId="Equation.3">
                  <p:embed/>
                  <p:pic>
                    <p:nvPicPr>
                      <p:cNvPr id="29700" name="Object 4">
                        <a:extLst>
                          <a:ext uri="{FF2B5EF4-FFF2-40B4-BE49-F238E27FC236}">
                            <a16:creationId xmlns:a16="http://schemas.microsoft.com/office/drawing/2014/main" id="{9E18E4A7-0C01-64E1-2678-132C16058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758" y="4189055"/>
                        <a:ext cx="909484" cy="885825"/>
                      </a:xfrm>
                      <a:prstGeom prst="rect">
                        <a:avLst/>
                      </a:prstGeom>
                      <a:noFill/>
                      <a:ln>
                        <a:noFill/>
                      </a:ln>
                      <a:effectLst/>
                    </p:spPr>
                  </p:pic>
                </p:oleObj>
              </mc:Fallback>
            </mc:AlternateContent>
          </a:graphicData>
        </a:graphic>
      </p:graphicFrame>
      <p:graphicFrame>
        <p:nvGraphicFramePr>
          <p:cNvPr id="29701" name="Object 5">
            <a:extLst>
              <a:ext uri="{FF2B5EF4-FFF2-40B4-BE49-F238E27FC236}">
                <a16:creationId xmlns:a16="http://schemas.microsoft.com/office/drawing/2014/main" id="{37FAE951-A7D0-9A81-2307-C0B6D11C5019}"/>
              </a:ext>
            </a:extLst>
          </p:cNvPr>
          <p:cNvGraphicFramePr>
            <a:graphicFrameLocks noChangeAspect="1"/>
          </p:cNvGraphicFramePr>
          <p:nvPr>
            <p:extLst>
              <p:ext uri="{D42A27DB-BD31-4B8C-83A1-F6EECF244321}">
                <p14:modId xmlns:p14="http://schemas.microsoft.com/office/powerpoint/2010/main" val="3409375343"/>
              </p:ext>
            </p:extLst>
          </p:nvPr>
        </p:nvGraphicFramePr>
        <p:xfrm>
          <a:off x="2286000" y="5607486"/>
          <a:ext cx="990600" cy="863600"/>
        </p:xfrm>
        <a:graphic>
          <a:graphicData uri="http://schemas.openxmlformats.org/presentationml/2006/ole">
            <mc:AlternateContent xmlns:mc="http://schemas.openxmlformats.org/markup-compatibility/2006">
              <mc:Choice xmlns:v="urn:schemas-microsoft-com:vml" Requires="v">
                <p:oleObj name="Equation" r:id="rId4" imgW="495000" imgH="431640" progId="Equation.3">
                  <p:embed/>
                </p:oleObj>
              </mc:Choice>
              <mc:Fallback>
                <p:oleObj name="Equation" r:id="rId4" imgW="495000" imgH="431640" progId="Equation.3">
                  <p:embed/>
                  <p:pic>
                    <p:nvPicPr>
                      <p:cNvPr id="29701" name="Object 5">
                        <a:extLst>
                          <a:ext uri="{FF2B5EF4-FFF2-40B4-BE49-F238E27FC236}">
                            <a16:creationId xmlns:a16="http://schemas.microsoft.com/office/drawing/2014/main" id="{37FAE951-A7D0-9A81-2307-C0B6D11C50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607486"/>
                        <a:ext cx="9906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2" name="Object 6">
            <a:extLst>
              <a:ext uri="{FF2B5EF4-FFF2-40B4-BE49-F238E27FC236}">
                <a16:creationId xmlns:a16="http://schemas.microsoft.com/office/drawing/2014/main" id="{E772FB64-14AF-6D07-1CD1-E63FE9B1E571}"/>
              </a:ext>
            </a:extLst>
          </p:cNvPr>
          <p:cNvGraphicFramePr>
            <a:graphicFrameLocks noChangeAspect="1"/>
          </p:cNvGraphicFramePr>
          <p:nvPr>
            <p:extLst>
              <p:ext uri="{D42A27DB-BD31-4B8C-83A1-F6EECF244321}">
                <p14:modId xmlns:p14="http://schemas.microsoft.com/office/powerpoint/2010/main" val="604526357"/>
              </p:ext>
            </p:extLst>
          </p:nvPr>
        </p:nvGraphicFramePr>
        <p:xfrm>
          <a:off x="4876800" y="4222147"/>
          <a:ext cx="2362200" cy="912813"/>
        </p:xfrm>
        <a:graphic>
          <a:graphicData uri="http://schemas.openxmlformats.org/presentationml/2006/ole">
            <mc:AlternateContent xmlns:mc="http://schemas.openxmlformats.org/markup-compatibility/2006">
              <mc:Choice xmlns:v="urn:schemas-microsoft-com:vml" Requires="v">
                <p:oleObj name="Equation" r:id="rId6" imgW="1180800" imgH="457200" progId="Equation.3">
                  <p:embed/>
                </p:oleObj>
              </mc:Choice>
              <mc:Fallback>
                <p:oleObj name="Equation" r:id="rId6" imgW="1180800" imgH="457200" progId="Equation.3">
                  <p:embed/>
                  <p:pic>
                    <p:nvPicPr>
                      <p:cNvPr id="29702" name="Object 6">
                        <a:extLst>
                          <a:ext uri="{FF2B5EF4-FFF2-40B4-BE49-F238E27FC236}">
                            <a16:creationId xmlns:a16="http://schemas.microsoft.com/office/drawing/2014/main" id="{E772FB64-14AF-6D07-1CD1-E63FE9B1E5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4222147"/>
                        <a:ext cx="23622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3" name="Object 7">
            <a:extLst>
              <a:ext uri="{FF2B5EF4-FFF2-40B4-BE49-F238E27FC236}">
                <a16:creationId xmlns:a16="http://schemas.microsoft.com/office/drawing/2014/main" id="{FA38185D-8A2C-259F-5A9F-E4FAE9FED854}"/>
              </a:ext>
            </a:extLst>
          </p:cNvPr>
          <p:cNvGraphicFramePr>
            <a:graphicFrameLocks noChangeAspect="1"/>
          </p:cNvGraphicFramePr>
          <p:nvPr>
            <p:extLst>
              <p:ext uri="{D42A27DB-BD31-4B8C-83A1-F6EECF244321}">
                <p14:modId xmlns:p14="http://schemas.microsoft.com/office/powerpoint/2010/main" val="2249060481"/>
              </p:ext>
            </p:extLst>
          </p:nvPr>
        </p:nvGraphicFramePr>
        <p:xfrm>
          <a:off x="4876800" y="5622477"/>
          <a:ext cx="2362200" cy="912813"/>
        </p:xfrm>
        <a:graphic>
          <a:graphicData uri="http://schemas.openxmlformats.org/presentationml/2006/ole">
            <mc:AlternateContent xmlns:mc="http://schemas.openxmlformats.org/markup-compatibility/2006">
              <mc:Choice xmlns:v="urn:schemas-microsoft-com:vml" Requires="v">
                <p:oleObj name="Equation" r:id="rId8" imgW="1180800" imgH="457200" progId="Equation.3">
                  <p:embed/>
                </p:oleObj>
              </mc:Choice>
              <mc:Fallback>
                <p:oleObj name="Equation" r:id="rId8" imgW="1180800" imgH="457200" progId="Equation.3">
                  <p:embed/>
                  <p:pic>
                    <p:nvPicPr>
                      <p:cNvPr id="29703" name="Object 7">
                        <a:extLst>
                          <a:ext uri="{FF2B5EF4-FFF2-40B4-BE49-F238E27FC236}">
                            <a16:creationId xmlns:a16="http://schemas.microsoft.com/office/drawing/2014/main" id="{FA38185D-8A2C-259F-5A9F-E4FAE9FED8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5622477"/>
                        <a:ext cx="2362200" cy="912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 name="Object 4">
                <a:extLst>
                  <a:ext uri="{FF2B5EF4-FFF2-40B4-BE49-F238E27FC236}">
                    <a16:creationId xmlns:a16="http://schemas.microsoft.com/office/drawing/2014/main" id="{EA41C688-9918-6DC8-981B-668EC93F5129}"/>
                  </a:ext>
                </a:extLst>
              </p:cNvPr>
              <p:cNvSpPr txBox="1"/>
              <p:nvPr/>
            </p:nvSpPr>
            <p:spPr bwMode="auto">
              <a:xfrm>
                <a:off x="2403474" y="2763838"/>
                <a:ext cx="1177925" cy="885825"/>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N" i="1" smtClean="0">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𝑥</m:t>
                          </m:r>
                        </m:e>
                        <m:sup>
                          <m:r>
                            <a:rPr lang="en-IN" i="1">
                              <a:solidFill>
                                <a:srgbClr val="000000"/>
                              </a:solidFill>
                              <a:latin typeface="Cambria Math" panose="02040503050406030204" pitchFamily="18" charset="0"/>
                            </a:rPr>
                            <m:t>′</m:t>
                          </m:r>
                        </m:sup>
                      </m:sSup>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𝑥</m:t>
                      </m:r>
                    </m:oMath>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𝑦</m:t>
                          </m:r>
                        </m:e>
                        <m:sup>
                          <m:r>
                            <a:rPr lang="en-IN" i="1">
                              <a:solidFill>
                                <a:srgbClr val="000000"/>
                              </a:solidFill>
                              <a:latin typeface="Cambria Math" panose="02040503050406030204" pitchFamily="18" charset="0"/>
                            </a:rPr>
                            <m:t>′</m:t>
                          </m:r>
                        </m:sup>
                      </m:sSup>
                      <m:r>
                        <a:rPr lang="en-IN" i="1">
                          <a:solidFill>
                            <a:srgbClr val="000000"/>
                          </a:solidFill>
                          <a:latin typeface="Cambria Math" panose="02040503050406030204" pitchFamily="18" charset="0"/>
                        </a:rPr>
                        <m:t>=</m:t>
                      </m:r>
                      <m:r>
                        <a:rPr lang="en-IN" b="0" i="1" smtClean="0">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𝑦</m:t>
                      </m:r>
                    </m:oMath>
                  </m:oMathPara>
                </a14:m>
                <a:endParaRPr lang="en-IN" dirty="0"/>
              </a:p>
            </p:txBody>
          </p:sp>
        </mc:Choice>
        <mc:Fallback xmlns="">
          <p:sp>
            <p:nvSpPr>
              <p:cNvPr id="3" name="Object 4">
                <a:extLst>
                  <a:ext uri="{FF2B5EF4-FFF2-40B4-BE49-F238E27FC236}">
                    <a16:creationId xmlns:a16="http://schemas.microsoft.com/office/drawing/2014/main" id="{EA41C688-9918-6DC8-981B-668EC93F5129}"/>
                  </a:ext>
                </a:extLst>
              </p:cNvPr>
              <p:cNvSpPr txBox="1">
                <a:spLocks noRot="1" noChangeAspect="1" noMove="1" noResize="1" noEditPoints="1" noAdjustHandles="1" noChangeArrowheads="1" noChangeShapeType="1" noTextEdit="1"/>
              </p:cNvSpPr>
              <p:nvPr/>
            </p:nvSpPr>
            <p:spPr bwMode="auto">
              <a:xfrm>
                <a:off x="2403474" y="2763838"/>
                <a:ext cx="1177925" cy="885825"/>
              </a:xfrm>
              <a:prstGeom prst="rect">
                <a:avLst/>
              </a:prstGeom>
              <a:blipFill>
                <a:blip r:embed="rId10"/>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Object 6">
                <a:extLst>
                  <a:ext uri="{FF2B5EF4-FFF2-40B4-BE49-F238E27FC236}">
                    <a16:creationId xmlns:a16="http://schemas.microsoft.com/office/drawing/2014/main" id="{189BC782-D03F-AEB1-514E-A2688019BCC9}"/>
                  </a:ext>
                </a:extLst>
              </p:cNvPr>
              <p:cNvSpPr txBox="1"/>
              <p:nvPr/>
            </p:nvSpPr>
            <p:spPr bwMode="auto">
              <a:xfrm>
                <a:off x="4876800" y="2654301"/>
                <a:ext cx="2517058" cy="774700"/>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en-IN" sz="2000" i="1" smtClean="0">
                              <a:solidFill>
                                <a:srgbClr val="000000"/>
                              </a:solidFill>
                              <a:latin typeface="Cambria Math" panose="02040503050406030204" pitchFamily="18" charset="0"/>
                            </a:rPr>
                          </m:ctrlPr>
                        </m:dPr>
                        <m:e>
                          <m:eqArr>
                            <m:eqArrPr>
                              <m:ctrlPr>
                                <a:rPr lang="en-IN" sz="2000" i="1">
                                  <a:solidFill>
                                    <a:srgbClr val="000000"/>
                                  </a:solidFill>
                                  <a:latin typeface="Cambria Math" panose="02040503050406030204" pitchFamily="18" charset="0"/>
                                </a:rPr>
                              </m:ctrlPr>
                            </m:eqArrPr>
                            <m:e>
                              <m:r>
                                <a:rPr lang="en-IN" sz="2000" i="1">
                                  <a:solidFill>
                                    <a:srgbClr val="000000"/>
                                  </a:solidFill>
                                  <a:latin typeface="Cambria Math" panose="02040503050406030204" pitchFamily="18" charset="0"/>
                                </a:rPr>
                                <m:t>&amp;</m:t>
                              </m:r>
                              <m:sSup>
                                <m:sSupPr>
                                  <m:ctrlPr>
                                    <a:rPr lang="en-IN" sz="2000" i="1">
                                      <a:solidFill>
                                        <a:srgbClr val="000000"/>
                                      </a:solidFill>
                                      <a:latin typeface="Cambria Math" panose="02040503050406030204" pitchFamily="18" charset="0"/>
                                    </a:rPr>
                                  </m:ctrlPr>
                                </m:sSupPr>
                                <m:e>
                                  <m:r>
                                    <a:rPr lang="en-IN" sz="2000" i="1">
                                      <a:solidFill>
                                        <a:srgbClr val="000000"/>
                                      </a:solidFill>
                                      <a:latin typeface="Cambria Math" panose="02040503050406030204" pitchFamily="18" charset="0"/>
                                    </a:rPr>
                                    <m:t>𝑥</m:t>
                                  </m:r>
                                </m:e>
                                <m:sup>
                                  <m:r>
                                    <a:rPr lang="en-IN" sz="2000" i="1">
                                      <a:solidFill>
                                        <a:srgbClr val="000000"/>
                                      </a:solidFill>
                                      <a:latin typeface="Cambria Math" panose="02040503050406030204" pitchFamily="18" charset="0"/>
                                    </a:rPr>
                                    <m:t>′</m:t>
                                  </m:r>
                                </m:sup>
                              </m:sSup>
                            </m:e>
                            <m:e>
                              <m:r>
                                <a:rPr lang="en-IN" sz="2000" i="1">
                                  <a:solidFill>
                                    <a:srgbClr val="000000"/>
                                  </a:solidFill>
                                  <a:latin typeface="Cambria Math" panose="02040503050406030204" pitchFamily="18" charset="0"/>
                                </a:rPr>
                                <m:t>&amp;</m:t>
                              </m:r>
                              <m:sSup>
                                <m:sSupPr>
                                  <m:ctrlPr>
                                    <a:rPr lang="en-IN" sz="2000" i="1">
                                      <a:solidFill>
                                        <a:srgbClr val="000000"/>
                                      </a:solidFill>
                                      <a:latin typeface="Cambria Math" panose="02040503050406030204" pitchFamily="18" charset="0"/>
                                    </a:rPr>
                                  </m:ctrlPr>
                                </m:sSupPr>
                                <m:e>
                                  <m:r>
                                    <a:rPr lang="en-IN" sz="2000" i="1">
                                      <a:solidFill>
                                        <a:srgbClr val="000000"/>
                                      </a:solidFill>
                                      <a:latin typeface="Cambria Math" panose="02040503050406030204" pitchFamily="18" charset="0"/>
                                    </a:rPr>
                                    <m:t>𝑦</m:t>
                                  </m:r>
                                </m:e>
                                <m:sup>
                                  <m:r>
                                    <a:rPr lang="en-IN" sz="2000" i="1">
                                      <a:solidFill>
                                        <a:srgbClr val="000000"/>
                                      </a:solidFill>
                                      <a:latin typeface="Cambria Math" panose="02040503050406030204" pitchFamily="18" charset="0"/>
                                    </a:rPr>
                                    <m:t>′</m:t>
                                  </m:r>
                                </m:sup>
                              </m:sSup>
                            </m:e>
                          </m:eqArr>
                        </m:e>
                      </m:d>
                      <m:r>
                        <a:rPr lang="en-IN" sz="2000" i="1">
                          <a:solidFill>
                            <a:srgbClr val="000000"/>
                          </a:solidFill>
                          <a:latin typeface="Cambria Math" panose="02040503050406030204" pitchFamily="18" charset="0"/>
                        </a:rPr>
                        <m:t>=</m:t>
                      </m:r>
                      <m:d>
                        <m:dPr>
                          <m:begChr m:val="["/>
                          <m:endChr m:val="]"/>
                          <m:ctrlPr>
                            <a:rPr lang="en-IN" sz="2000" i="1">
                              <a:solidFill>
                                <a:srgbClr val="000000"/>
                              </a:solidFill>
                              <a:latin typeface="Cambria Math" panose="02040503050406030204" pitchFamily="18" charset="0"/>
                            </a:rPr>
                          </m:ctrlPr>
                        </m:dPr>
                        <m:e>
                          <m:eqArr>
                            <m:eqArrPr>
                              <m:ctrlPr>
                                <a:rPr lang="en-IN" sz="2000" i="1">
                                  <a:solidFill>
                                    <a:srgbClr val="000000"/>
                                  </a:solidFill>
                                  <a:latin typeface="Cambria Math" panose="02040503050406030204" pitchFamily="18" charset="0"/>
                                </a:rPr>
                              </m:ctrlPr>
                            </m:eqArrPr>
                            <m:e>
                              <m:r>
                                <a:rPr lang="en-IN" sz="2000" i="1">
                                  <a:solidFill>
                                    <a:srgbClr val="000000"/>
                                  </a:solidFill>
                                  <a:latin typeface="Cambria Math" panose="02040503050406030204" pitchFamily="18" charset="0"/>
                                </a:rPr>
                                <m:t>&amp;</m:t>
                              </m:r>
                              <m:r>
                                <a:rPr lang="en-IN" sz="2000" b="0" i="1" smtClean="0">
                                  <a:solidFill>
                                    <a:srgbClr val="000000"/>
                                  </a:solidFill>
                                  <a:latin typeface="Cambria Math" panose="02040503050406030204" pitchFamily="18" charset="0"/>
                                </a:rPr>
                                <m:t> </m:t>
                              </m:r>
                              <m:r>
                                <a:rPr lang="en-IN" sz="2000" i="1">
                                  <a:solidFill>
                                    <a:srgbClr val="000000"/>
                                  </a:solidFill>
                                  <a:latin typeface="Cambria Math" panose="02040503050406030204" pitchFamily="18" charset="0"/>
                                </a:rPr>
                                <m:t>1 0</m:t>
                              </m:r>
                            </m:e>
                            <m:e>
                              <m:r>
                                <a:rPr lang="en-IN" sz="2000" i="1">
                                  <a:solidFill>
                                    <a:srgbClr val="000000"/>
                                  </a:solidFill>
                                  <a:latin typeface="Cambria Math" panose="02040503050406030204" pitchFamily="18" charset="0"/>
                                </a:rPr>
                                <m:t>&amp; 0</m:t>
                              </m:r>
                              <m:r>
                                <a:rPr lang="en-IN" sz="2000" b="0" i="1" smtClean="0">
                                  <a:solidFill>
                                    <a:srgbClr val="000000"/>
                                  </a:solidFill>
                                  <a:latin typeface="Cambria Math" panose="02040503050406030204" pitchFamily="18" charset="0"/>
                                </a:rPr>
                                <m:t>−</m:t>
                              </m:r>
                              <m:r>
                                <a:rPr lang="en-IN" sz="2000" i="1">
                                  <a:solidFill>
                                    <a:srgbClr val="000000"/>
                                  </a:solidFill>
                                  <a:latin typeface="Cambria Math" panose="02040503050406030204" pitchFamily="18" charset="0"/>
                                </a:rPr>
                                <m:t>1</m:t>
                              </m:r>
                            </m:e>
                          </m:eqArr>
                        </m:e>
                      </m:d>
                      <m:d>
                        <m:dPr>
                          <m:begChr m:val="["/>
                          <m:endChr m:val="]"/>
                          <m:ctrlPr>
                            <a:rPr lang="en-IN" sz="2000" i="1">
                              <a:solidFill>
                                <a:srgbClr val="000000"/>
                              </a:solidFill>
                              <a:latin typeface="Cambria Math" panose="02040503050406030204" pitchFamily="18" charset="0"/>
                            </a:rPr>
                          </m:ctrlPr>
                        </m:dPr>
                        <m:e>
                          <m:eqArr>
                            <m:eqArrPr>
                              <m:ctrlPr>
                                <a:rPr lang="en-IN" sz="2000" i="1">
                                  <a:solidFill>
                                    <a:srgbClr val="000000"/>
                                  </a:solidFill>
                                  <a:latin typeface="Cambria Math" panose="02040503050406030204" pitchFamily="18" charset="0"/>
                                </a:rPr>
                              </m:ctrlPr>
                            </m:eqArrPr>
                            <m:e>
                              <m:r>
                                <a:rPr lang="en-IN" sz="2000" i="1">
                                  <a:solidFill>
                                    <a:srgbClr val="000000"/>
                                  </a:solidFill>
                                  <a:latin typeface="Cambria Math" panose="02040503050406030204" pitchFamily="18" charset="0"/>
                                </a:rPr>
                                <m:t>&amp;</m:t>
                              </m:r>
                              <m:r>
                                <a:rPr lang="en-IN" sz="2000" i="1">
                                  <a:solidFill>
                                    <a:srgbClr val="000000"/>
                                  </a:solidFill>
                                  <a:latin typeface="Cambria Math" panose="02040503050406030204" pitchFamily="18" charset="0"/>
                                </a:rPr>
                                <m:t>𝑥</m:t>
                              </m:r>
                            </m:e>
                            <m:e>
                              <m:r>
                                <a:rPr lang="en-IN" sz="2000" i="1">
                                  <a:solidFill>
                                    <a:srgbClr val="000000"/>
                                  </a:solidFill>
                                  <a:latin typeface="Cambria Math" panose="02040503050406030204" pitchFamily="18" charset="0"/>
                                </a:rPr>
                                <m:t>&amp;</m:t>
                              </m:r>
                              <m:r>
                                <a:rPr lang="en-IN" sz="2000" i="1">
                                  <a:solidFill>
                                    <a:srgbClr val="000000"/>
                                  </a:solidFill>
                                  <a:latin typeface="Cambria Math" panose="02040503050406030204" pitchFamily="18" charset="0"/>
                                </a:rPr>
                                <m:t>𝑦</m:t>
                              </m:r>
                            </m:e>
                          </m:eqArr>
                        </m:e>
                      </m:d>
                    </m:oMath>
                  </m:oMathPara>
                </a14:m>
                <a:endParaRPr lang="en-IN" sz="2000" dirty="0"/>
              </a:p>
            </p:txBody>
          </p:sp>
        </mc:Choice>
        <mc:Fallback xmlns="">
          <p:sp>
            <p:nvSpPr>
              <p:cNvPr id="6" name="Object 6">
                <a:extLst>
                  <a:ext uri="{FF2B5EF4-FFF2-40B4-BE49-F238E27FC236}">
                    <a16:creationId xmlns:a16="http://schemas.microsoft.com/office/drawing/2014/main" id="{189BC782-D03F-AEB1-514E-A2688019BCC9}"/>
                  </a:ext>
                </a:extLst>
              </p:cNvPr>
              <p:cNvSpPr txBox="1">
                <a:spLocks noRot="1" noChangeAspect="1" noMove="1" noResize="1" noEditPoints="1" noAdjustHandles="1" noChangeArrowheads="1" noChangeShapeType="1" noTextEdit="1"/>
              </p:cNvSpPr>
              <p:nvPr/>
            </p:nvSpPr>
            <p:spPr bwMode="auto">
              <a:xfrm>
                <a:off x="4876800" y="2654301"/>
                <a:ext cx="2517058" cy="774700"/>
              </a:xfrm>
              <a:prstGeom prst="rect">
                <a:avLst/>
              </a:prstGeom>
              <a:blipFill>
                <a:blip r:embed="rId11"/>
                <a:stretch>
                  <a:fillRect/>
                </a:stretch>
              </a:blipFill>
              <a:ln>
                <a:noFill/>
              </a:ln>
              <a:effectLst/>
            </p:spPr>
            <p:txBody>
              <a:bodyPr/>
              <a:lstStyle/>
              <a:p>
                <a:r>
                  <a:rPr lang="en-IN">
                    <a:noFill/>
                  </a:rPr>
                  <a:t> </a:t>
                </a:r>
              </a:p>
            </p:txBody>
          </p:sp>
        </mc:Fallback>
      </mc:AlternateContent>
      <p:pic>
        <p:nvPicPr>
          <p:cNvPr id="10" name="Picture 9">
            <a:extLst>
              <a:ext uri="{FF2B5EF4-FFF2-40B4-BE49-F238E27FC236}">
                <a16:creationId xmlns:a16="http://schemas.microsoft.com/office/drawing/2014/main" id="{4C58E2C1-5D08-0EC6-EBC1-EE776F01B2AC}"/>
              </a:ext>
            </a:extLst>
          </p:cNvPr>
          <p:cNvPicPr>
            <a:picLocks noChangeAspect="1"/>
          </p:cNvPicPr>
          <p:nvPr/>
        </p:nvPicPr>
        <p:blipFill>
          <a:blip r:embed="rId12"/>
          <a:stretch>
            <a:fillRect/>
          </a:stretch>
        </p:blipFill>
        <p:spPr>
          <a:xfrm>
            <a:off x="7239000" y="246057"/>
            <a:ext cx="1911517" cy="2795594"/>
          </a:xfrm>
          <a:prstGeom prst="rect">
            <a:avLst/>
          </a:prstGeom>
        </p:spPr>
      </p:pic>
      <p:pic>
        <p:nvPicPr>
          <p:cNvPr id="12" name="Picture 11">
            <a:extLst>
              <a:ext uri="{FF2B5EF4-FFF2-40B4-BE49-F238E27FC236}">
                <a16:creationId xmlns:a16="http://schemas.microsoft.com/office/drawing/2014/main" id="{B583F8D3-7951-28F7-622F-682C2CCFD579}"/>
              </a:ext>
            </a:extLst>
          </p:cNvPr>
          <p:cNvPicPr>
            <a:picLocks noChangeAspect="1"/>
          </p:cNvPicPr>
          <p:nvPr/>
        </p:nvPicPr>
        <p:blipFill>
          <a:blip r:embed="rId13"/>
          <a:stretch>
            <a:fillRect/>
          </a:stretch>
        </p:blipFill>
        <p:spPr>
          <a:xfrm>
            <a:off x="8703837" y="2654301"/>
            <a:ext cx="3000778" cy="1449175"/>
          </a:xfrm>
          <a:prstGeom prst="rect">
            <a:avLst/>
          </a:prstGeom>
        </p:spPr>
      </p:pic>
      <p:pic>
        <p:nvPicPr>
          <p:cNvPr id="14" name="Picture 13">
            <a:extLst>
              <a:ext uri="{FF2B5EF4-FFF2-40B4-BE49-F238E27FC236}">
                <a16:creationId xmlns:a16="http://schemas.microsoft.com/office/drawing/2014/main" id="{D844090E-95A1-D603-BD30-65D2203D6AC4}"/>
              </a:ext>
            </a:extLst>
          </p:cNvPr>
          <p:cNvPicPr>
            <a:picLocks noChangeAspect="1"/>
          </p:cNvPicPr>
          <p:nvPr/>
        </p:nvPicPr>
        <p:blipFill>
          <a:blip r:embed="rId14"/>
          <a:stretch>
            <a:fillRect/>
          </a:stretch>
        </p:blipFill>
        <p:spPr>
          <a:xfrm>
            <a:off x="8194758" y="4512844"/>
            <a:ext cx="2529848" cy="214019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1741</Words>
  <Application>Microsoft Office PowerPoint</Application>
  <PresentationFormat>Widescreen</PresentationFormat>
  <Paragraphs>293</Paragraphs>
  <Slides>32</Slides>
  <Notes>3</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9" baseType="lpstr">
      <vt:lpstr>굴림</vt:lpstr>
      <vt:lpstr>굴림체</vt:lpstr>
      <vt:lpstr>Arial</vt:lpstr>
      <vt:lpstr>Arial Rounded MT Bold</vt:lpstr>
      <vt:lpstr>Arimo</vt:lpstr>
      <vt:lpstr>Calibri</vt:lpstr>
      <vt:lpstr>Calibri Light</vt:lpstr>
      <vt:lpstr>Cambria Math</vt:lpstr>
      <vt:lpstr>Georgia</vt:lpstr>
      <vt:lpstr>NHOEOE+TimesNewRoman</vt:lpstr>
      <vt:lpstr>Palatino</vt:lpstr>
      <vt:lpstr>Symbol</vt:lpstr>
      <vt:lpstr>Times New Roman</vt:lpstr>
      <vt:lpstr>Wingdings</vt:lpstr>
      <vt:lpstr>Office Theme</vt:lpstr>
      <vt:lpstr>Equation</vt:lpstr>
      <vt:lpstr>수식</vt:lpstr>
      <vt:lpstr>2D Transformation</vt:lpstr>
      <vt:lpstr>Transformation </vt:lpstr>
      <vt:lpstr>Transformation types</vt:lpstr>
      <vt:lpstr>Homogeneous coordinates</vt:lpstr>
      <vt:lpstr>Homogeneous coordinates</vt:lpstr>
      <vt:lpstr>Matrix Representation</vt:lpstr>
      <vt:lpstr>2×2 Matrices</vt:lpstr>
      <vt:lpstr>2×2 Matrices</vt:lpstr>
      <vt:lpstr>2×2 Matrices</vt:lpstr>
      <vt:lpstr>Reflection</vt:lpstr>
      <vt:lpstr>Matrices for transformation</vt:lpstr>
      <vt:lpstr>Translation matrix</vt:lpstr>
      <vt:lpstr>Q: Given a square with coordinate points A(0, 3), B(3, 3), C(3, 0), D(0, 0). Apply the translation with distance 1 towards X axis and 1 towards Y axis. Obtain the new coordinates of the square.</vt:lpstr>
      <vt:lpstr>Rotation matrix</vt:lpstr>
      <vt:lpstr>Trigonometric Table </vt:lpstr>
      <vt:lpstr>Q1:- Given a line segment with starting point as (0, 0) and ending point as (4, 4). Apply 30 degree rotation anticlockwise direction on the line segment and find out the new coordinates of the line. </vt:lpstr>
      <vt:lpstr>Scaling matrix</vt:lpstr>
      <vt:lpstr>Q1:-Given a square object with coordinate points A(0, 3), B(3, 3), C(3, 0), D(0, 0). Apply the scaling parameter 2 towards X axis and 3 towards Y axis and obtain the new coordinates of the object.</vt:lpstr>
      <vt:lpstr>Shearing:</vt:lpstr>
      <vt:lpstr>X Shear, Y Shear</vt:lpstr>
      <vt:lpstr>XY Shear</vt:lpstr>
      <vt:lpstr>Basic 2D Transformations</vt:lpstr>
      <vt:lpstr>Composite transformation</vt:lpstr>
      <vt:lpstr>Example</vt:lpstr>
      <vt:lpstr>Rotations</vt:lpstr>
      <vt:lpstr>Scaling</vt:lpstr>
      <vt:lpstr>Matrix Composition</vt:lpstr>
      <vt:lpstr>General pivot –point Rotation</vt:lpstr>
      <vt:lpstr>PowerPoint Presentation</vt:lpstr>
      <vt:lpstr>Matrix Composition</vt:lpstr>
      <vt:lpstr>Pivot-Point Rotation</vt:lpstr>
      <vt:lpstr>General Fixed-Point Scaling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MRM</dc:creator>
  <cp:lastModifiedBy>MRM</cp:lastModifiedBy>
  <cp:revision>12</cp:revision>
  <dcterms:created xsi:type="dcterms:W3CDTF">2024-12-12T04:13:29Z</dcterms:created>
  <dcterms:modified xsi:type="dcterms:W3CDTF">2025-01-21T05:35:36Z</dcterms:modified>
</cp:coreProperties>
</file>