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572" r:id="rId7"/>
    <p:sldId id="573" r:id="rId8"/>
    <p:sldId id="574" r:id="rId9"/>
    <p:sldId id="580" r:id="rId10"/>
    <p:sldId id="578" r:id="rId11"/>
    <p:sldId id="579" r:id="rId12"/>
    <p:sldId id="576" r:id="rId13"/>
    <p:sldId id="581" r:id="rId14"/>
    <p:sldId id="577" r:id="rId15"/>
    <p:sldId id="261" r:id="rId16"/>
    <p:sldId id="583" r:id="rId17"/>
    <p:sldId id="58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81C3-EA34-4AC6-2377-2D9A4045A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D3622-2617-D648-D7FE-54F4257FD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AB293-53B6-B8F4-020A-4F06262F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815-0AB5-49AE-8A95-16A127F9A315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7552-EC83-CE66-20B7-62C02435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1B300-5D64-F35C-BA22-06AC77AF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758-AC63-4D19-B4F2-6E9642ED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3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F3E4-C914-607E-D3B0-18E4E926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4504B-BF17-6F4D-0C54-02A19C59D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4EA4-DB41-B13D-5FE3-9C13047E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815-0AB5-49AE-8A95-16A127F9A315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2C87-5942-631E-ABF6-03B31FE8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F067-B373-181F-926C-51D27CD8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758-AC63-4D19-B4F2-6E9642ED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6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6082B-67FA-3C1D-53C7-D7B71563B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ED824-39B1-5B5D-49B6-5355EEEC2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6D234-476E-5B03-D69F-BAABE4D1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815-0AB5-49AE-8A95-16A127F9A315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C6933-8E69-06EB-506C-C4786E34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7CF0-07B2-DB52-4BCD-CC985A90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758-AC63-4D19-B4F2-6E9642ED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2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562" y="1604515"/>
            <a:ext cx="10972120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7323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8E14-A743-3C15-AE73-22CD45BB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C037-D4FA-A18C-6E0B-5A5AC744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4AC3-A2BE-D9FA-A605-B8220386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815-0AB5-49AE-8A95-16A127F9A315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3C6C-B40E-640B-1CC0-B5B93E9A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2BD10-4E28-E6C4-F98C-E125FF6C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758-AC63-4D19-B4F2-6E9642ED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3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D950-DA3F-3CCB-86CC-24968F08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1F54-E5DC-23D5-D74F-4D48AE64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0FF7D-8876-B387-8FF6-9FF96F0F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815-0AB5-49AE-8A95-16A127F9A315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58FDA-FD53-4873-2923-84EFA66D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01C7-2A6F-917D-5E7E-DADDE370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758-AC63-4D19-B4F2-6E9642ED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12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33F3-D346-8B84-0C81-D8B34A8D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C668-2CE9-D2E7-D156-4023D6FEF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C9327-17BF-2B80-59B5-45193F4E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676B7-918D-1124-75A6-41820EE1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815-0AB5-49AE-8A95-16A127F9A315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3A2AA-63A3-AED4-B56F-3869778F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07F5F-E9A0-9AB9-4D4A-20D2E0FF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758-AC63-4D19-B4F2-6E9642ED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8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E8DC-2D1E-80A5-7150-40E2026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A8FC6-D1BA-00E7-AF1A-3EADD51C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201C5-3798-8D17-0BB8-EF911E5C8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89A79-8C2B-9B6E-F4A7-956C3C88E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03108-B183-647E-E835-9E6462020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7E0D0-C0B3-2CB8-AF49-3AE5D837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815-0AB5-49AE-8A95-16A127F9A315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8C4FB-02E5-9C24-400A-6A211A54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23958-332D-F412-1B43-B7D17058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758-AC63-4D19-B4F2-6E9642ED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1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FA1F-67FD-2C10-4EDF-8C0F7353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328E9-358B-86C5-CB40-8770E69F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815-0AB5-49AE-8A95-16A127F9A315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BE093-1D59-D4FF-850E-62FB67E0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B0F78-CE2B-930F-49A3-1590015C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758-AC63-4D19-B4F2-6E9642ED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9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DC627-615E-13CB-DC96-6E88BC64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815-0AB5-49AE-8A95-16A127F9A315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9B437-F5DA-B0C7-2C61-80D3BB1F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3AEE6-DB1E-2E09-595B-B1F990B2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758-AC63-4D19-B4F2-6E9642ED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5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8E7A-594B-B227-3537-FA6F12DE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C18D-0482-598D-69C5-76339F4E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45175-DECC-E3F6-6B0F-B0866AAAE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A76ED-5B56-13E7-A397-D77FE3C8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815-0AB5-49AE-8A95-16A127F9A315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05CE3-F810-06AB-4D76-A1FAF22B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BEFF0-99A7-1474-8860-5A80FBBE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758-AC63-4D19-B4F2-6E9642ED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435C-1C93-0C71-F796-B8EE7DBA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5730C-CF23-7A94-FCF5-D3AA5881B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1D301-2863-84C9-6DD1-9E11996B0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5128C-B4BA-6BBE-7D0F-D834FFBA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815-0AB5-49AE-8A95-16A127F9A315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AAAAD-9C43-15C6-CCA9-E969851C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1F66-5519-7DD1-A0B6-2309C47B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758-AC63-4D19-B4F2-6E9642ED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13E6-A57F-1B6B-31E9-7A707AE1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7B72D-6374-F7AF-8829-AFFD9AA33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4DE8-1B58-9BEB-E822-E607294CC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7815-0AB5-49AE-8A95-16A127F9A315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D8DB-8C77-B0C7-7C8B-EA7483CE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9FBF-020B-1941-4928-3DE2ADE7F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F758-AC63-4D19-B4F2-6E9642ED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9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DF4A-7707-AAB9-DFB7-A5010C420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FB0F7-F519-DCE9-969F-5A6564CBE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highlight>
                  <a:srgbClr val="FFFF00"/>
                </a:highlight>
              </a:rPr>
              <a:t>3D -&gt; 2D</a:t>
            </a:r>
          </a:p>
        </p:txBody>
      </p:sp>
    </p:spTree>
    <p:extLst>
      <p:ext uri="{BB962C8B-B14F-4D97-AF65-F5344CB8AC3E}">
        <p14:creationId xmlns:p14="http://schemas.microsoft.com/office/powerpoint/2010/main" val="326944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F96E-DE9C-9BAE-6B52-184076B0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Parallel-&gt;Orthographic-&gt;</a:t>
            </a:r>
            <a:br>
              <a:rPr lang="en-IN" dirty="0"/>
            </a:br>
            <a:r>
              <a:rPr lang="en-IN" dirty="0"/>
              <a:t>Axonometric: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7E4A2-EF61-3B3E-B8F1-D5847B05857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562" y="3429000"/>
            <a:ext cx="3137490" cy="3285121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Isometric Projection: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All projectors make equal angles generally angle is of 30°.</a:t>
            </a:r>
          </a:p>
          <a:p>
            <a:pPr>
              <a:buFont typeface="+mj-lt"/>
              <a:buAutoNum type="arabicPeriod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Dimetric: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In these two projectors have equal angles. With respect to two principle axis.</a:t>
            </a:r>
          </a:p>
          <a:p>
            <a:pPr>
              <a:buFont typeface="+mj-lt"/>
              <a:buAutoNum type="arabicPeriod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Trimetric: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The direction of projection makes unequal angle with their principle axis.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D26A2-2EEE-AC5F-525F-27C21EF1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98" y="4055165"/>
            <a:ext cx="8131973" cy="2658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4B76A-9F8F-EDA7-FF1C-50A3EAE5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90" y="1128708"/>
            <a:ext cx="6708913" cy="2816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5EA32-7762-EC5A-1164-44000320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46" y="1418361"/>
            <a:ext cx="2953405" cy="21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8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4F59-A994-B83E-EA51-07D4875B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6FC6FA-D508-8FBC-3CC6-395ACCD7A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44" y="69575"/>
            <a:ext cx="3731567" cy="673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15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Perspective Projection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427527" y="1184618"/>
            <a:ext cx="9336189" cy="5245677"/>
          </a:xfrm>
        </p:spPr>
        <p:txBody>
          <a:bodyPr>
            <a:normAutofit/>
          </a:bodyPr>
          <a:lstStyle/>
          <a:p>
            <a:pPr marL="259232" indent="-259232" algn="just">
              <a:buFont typeface="Arial" panose="020B0604020202020204" pitchFamily="34" charset="0"/>
              <a:buChar char="•"/>
            </a:pPr>
            <a:r>
              <a:rPr lang="en-US" sz="2400" dirty="0"/>
              <a:t>CoP is at a finite distance.</a:t>
            </a:r>
          </a:p>
          <a:p>
            <a:pPr marL="259232" indent="-259232" algn="just">
              <a:buFont typeface="Arial" panose="020B0604020202020204" pitchFamily="34" charset="0"/>
              <a:buChar char="•"/>
            </a:pPr>
            <a:r>
              <a:rPr lang="en-US" sz="2400" dirty="0"/>
              <a:t>and the size of the object varies inversely with distance which looks more realistic.</a:t>
            </a:r>
          </a:p>
          <a:p>
            <a:pPr marL="259232" indent="-259232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9232" indent="-259232" algn="just">
              <a:buFont typeface="Arial" panose="020B0604020202020204" pitchFamily="34" charset="0"/>
              <a:buChar char="•"/>
            </a:pPr>
            <a:r>
              <a:rPr lang="en-US" sz="2400" dirty="0"/>
              <a:t>The distance and angles are not preserved and </a:t>
            </a:r>
            <a:r>
              <a:rPr lang="en-US" sz="2400" b="1" dirty="0"/>
              <a:t>parallel lines do not remain parallel</a:t>
            </a:r>
            <a:r>
              <a:rPr lang="en-US" sz="2400" dirty="0"/>
              <a:t>. Instead, they all converge at a single point called </a:t>
            </a:r>
            <a:r>
              <a:rPr lang="en-US" sz="2400" b="1" dirty="0"/>
              <a:t>center of projection</a:t>
            </a:r>
            <a:r>
              <a:rPr lang="en-US" sz="2400" dirty="0"/>
              <a:t> or </a:t>
            </a:r>
            <a:r>
              <a:rPr lang="en-US" sz="2400" b="1" dirty="0"/>
              <a:t>projection reference point</a:t>
            </a:r>
            <a:r>
              <a:rPr lang="en-US" sz="2400" dirty="0"/>
              <a:t>. </a:t>
            </a:r>
          </a:p>
          <a:p>
            <a:pPr marL="259232" indent="-259232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9232" indent="-259232" algn="just">
              <a:buFont typeface="Arial" panose="020B0604020202020204" pitchFamily="34" charset="0"/>
              <a:buChar char="•"/>
            </a:pPr>
            <a:r>
              <a:rPr lang="en-US" sz="2400" dirty="0"/>
              <a:t>There are 3 types of perspective projections:</a:t>
            </a:r>
            <a:endParaRPr lang="en-US" sz="2000" dirty="0"/>
          </a:p>
          <a:p>
            <a:pPr marL="782018" lvl="8" indent="-259232" algn="just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buFont typeface="Wingdings" panose="05000000000000000000" pitchFamily="2" charset="2"/>
              <a:buChar char="Ø"/>
              <a:tabLst>
                <a:tab pos="982203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One point</a:t>
            </a:r>
            <a:r>
              <a:rPr lang="en-US" sz="2000" dirty="0">
                <a:solidFill>
                  <a:schemeClr val="tx1"/>
                </a:solidFill>
              </a:rPr>
              <a:t> perspective projection is simple to draw.</a:t>
            </a:r>
          </a:p>
          <a:p>
            <a:pPr marL="782018" lvl="3" indent="-259232" algn="just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buFont typeface="Wingdings" panose="05000000000000000000" pitchFamily="2" charset="2"/>
              <a:buChar char="Ø"/>
              <a:tabLst>
                <a:tab pos="982203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Two point</a:t>
            </a:r>
            <a:r>
              <a:rPr lang="en-US" sz="2000" dirty="0">
                <a:solidFill>
                  <a:schemeClr val="tx1"/>
                </a:solidFill>
              </a:rPr>
              <a:t> perspective projection gives better impression of depth.</a:t>
            </a:r>
          </a:p>
          <a:p>
            <a:pPr marL="782018" lvl="3" indent="-259232" algn="just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buFont typeface="Wingdings" panose="05000000000000000000" pitchFamily="2" charset="2"/>
              <a:buChar char="Ø"/>
              <a:tabLst>
                <a:tab pos="982203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Three point</a:t>
            </a:r>
            <a:r>
              <a:rPr lang="en-US" sz="2000" dirty="0">
                <a:solidFill>
                  <a:schemeClr val="tx1"/>
                </a:solidFill>
              </a:rPr>
              <a:t> perspective projection is most difficult to draw.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577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B11D-4532-148D-59B9-0D2AC05F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Perspective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1257F-5A5A-CB88-F80D-A8CBAA93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9" y="1418361"/>
            <a:ext cx="5649113" cy="3620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7078F3-8753-97A3-5145-BC04EED3C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348" y="1989127"/>
            <a:ext cx="5407742" cy="37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79345" y="777842"/>
            <a:ext cx="9081826" cy="108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953" tIns="41476" rIns="82953" bIns="41476" numCol="1" anchor="ctr" anchorCtr="0" compatLnSpc="1">
            <a:prstTxWarp prst="textNoShape">
              <a:avLst/>
            </a:prstTxWarp>
            <a:spAutoFit/>
          </a:bodyPr>
          <a:lstStyle/>
          <a:p>
            <a:pPr defTabSz="8295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77" dirty="0">
                <a:latin typeface="Arial" panose="020B0604020202020204" pitchFamily="34" charset="0"/>
                <a:cs typeface="Arial" panose="020B0604020202020204" pitchFamily="34" charset="0"/>
              </a:rPr>
              <a:t>The following figure shows all the three types of perspective projection −</a:t>
            </a:r>
            <a:endParaRPr lang="en-US" altLang="en-US" sz="2177" dirty="0"/>
          </a:p>
          <a:p>
            <a:pPr defTabSz="8295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77" dirty="0">
                <a:latin typeface="Arial" panose="020B0604020202020204" pitchFamily="34" charset="0"/>
              </a:rPr>
              <a:t>  </a:t>
            </a:r>
            <a:br>
              <a:rPr lang="en-US" altLang="en-US" sz="2177" dirty="0">
                <a:latin typeface="Arial" panose="020B0604020202020204" pitchFamily="34" charset="0"/>
              </a:rPr>
            </a:br>
            <a:endParaRPr lang="en-US" altLang="en-US" sz="2177" dirty="0">
              <a:latin typeface="Arial" panose="020B0604020202020204" pitchFamily="34" charset="0"/>
            </a:endParaRPr>
          </a:p>
        </p:txBody>
      </p:sp>
      <p:pic>
        <p:nvPicPr>
          <p:cNvPr id="2050" name="Picture 2" descr="Three Types of Perspective Proje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45" y="1227590"/>
            <a:ext cx="8126519" cy="364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FAC1B2-79EE-8198-11D0-9DF29642BADE}"/>
              </a:ext>
            </a:extLst>
          </p:cNvPr>
          <p:cNvSpPr txBox="1"/>
          <p:nvPr/>
        </p:nvSpPr>
        <p:spPr>
          <a:xfrm>
            <a:off x="1579345" y="5030245"/>
            <a:ext cx="79874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Center of Projection (COP):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It is the location of the eye on which projected light rays converge.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Vanishing Point: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All lines appear to meet at some point in the view plane.</a:t>
            </a:r>
          </a:p>
        </p:txBody>
      </p:sp>
    </p:spTree>
    <p:extLst>
      <p:ext uri="{BB962C8B-B14F-4D97-AF65-F5344CB8AC3E}">
        <p14:creationId xmlns:p14="http://schemas.microsoft.com/office/powerpoint/2010/main" val="210903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7BF0-0E48-1C60-FD2C-D556F9B7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Vanishing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5C287-0FD0-AE6C-16B2-5F54A5C0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933" y="965799"/>
            <a:ext cx="3178060" cy="2421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68F67D-4F81-9A35-F645-DF906288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86" y="1465006"/>
            <a:ext cx="6914733" cy="4686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1453D-7315-BC59-AFCD-018190FE274E}"/>
              </a:ext>
            </a:extLst>
          </p:cNvPr>
          <p:cNvSpPr txBox="1"/>
          <p:nvPr/>
        </p:nvSpPr>
        <p:spPr>
          <a:xfrm>
            <a:off x="1602658" y="6176335"/>
            <a:ext cx="3687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One-point perspective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96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1224-561D-C5C1-23FE-333E9643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55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Two-point perspective 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2411-F25C-5701-817F-C5D6A495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7CC47-0754-CFB0-DDC2-4FE6D1C1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8" y="805677"/>
            <a:ext cx="7944959" cy="5934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80086-24D3-65F5-1CE2-9780C888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24" y="1825625"/>
            <a:ext cx="3495877" cy="26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5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1B2-8D37-5675-223E-E08C7F2B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Three-point perspective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AF8A20-4242-A172-D86F-839F3CF1E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170" y="704747"/>
            <a:ext cx="4810842" cy="3601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50A7F-D0B5-05DE-42D6-EA01AF2BA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09" y="1986118"/>
            <a:ext cx="6784902" cy="48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2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FE1B-14E5-1D49-2239-9E295D32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9046-D918-30B6-5732-06695B852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4721789"/>
          </a:xfrm>
        </p:spPr>
        <p:txBody>
          <a:bodyPr/>
          <a:lstStyle/>
          <a:p>
            <a:endParaRPr lang="en-US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ACFC-BB77-D756-B13F-651B11D2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896" y="2720448"/>
            <a:ext cx="738290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D746-C4F8-E7B8-8FE7-31CFD83A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Arial" panose="020B0604020202020204" pitchFamily="34" charset="0"/>
              </a:rPr>
              <a:t>Important Terms Related to Projection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B1D5-9966-CF5E-8DCC-B7006F68C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E0000"/>
                </a:solidFill>
                <a:latin typeface="Arial" panose="020B0604020202020204" pitchFamily="34" charset="0"/>
              </a:rPr>
              <a:t>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dimension to </a:t>
            </a:r>
            <a:r>
              <a:rPr lang="en-US" b="0" i="0" u="none" strike="noStrike" baseline="0" dirty="0">
                <a:solidFill>
                  <a:srgbClr val="EE0000"/>
                </a:solidFill>
                <a:latin typeface="Arial" panose="020B0604020202020204" pitchFamily="34" charset="0"/>
              </a:rPr>
              <a:t>n-1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dimension </a:t>
            </a:r>
          </a:p>
          <a:p>
            <a:r>
              <a:rPr lang="en-US" b="0" i="0" u="none" strike="noStrike" baseline="0" dirty="0">
                <a:solidFill>
                  <a:srgbClr val="EE0000"/>
                </a:solidFill>
                <a:latin typeface="Arial" panose="020B0604020202020204" pitchFamily="34" charset="0"/>
              </a:rPr>
              <a:t>Center of Projection (CoP)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-The point from where projection is taken. It can either be </a:t>
            </a:r>
            <a:r>
              <a:rPr lang="en-US" b="0" i="0" u="none" strike="noStrike" baseline="0" dirty="0">
                <a:solidFill>
                  <a:srgbClr val="EE0000"/>
                </a:solidFill>
                <a:latin typeface="Arial" panose="020B0604020202020204" pitchFamily="34" charset="0"/>
              </a:rPr>
              <a:t>light source or eye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position.</a:t>
            </a:r>
          </a:p>
          <a:p>
            <a:r>
              <a:rPr lang="en-US" b="0" i="0" u="none" strike="noStrike" baseline="0" dirty="0">
                <a:latin typeface="Arial" panose="020B0604020202020204" pitchFamily="34" charset="0"/>
              </a:rPr>
              <a:t>Projection Plane -The plane on which projection of the object is formed.</a:t>
            </a:r>
          </a:p>
          <a:p>
            <a:r>
              <a:rPr lang="en-US" b="0" i="0" u="none" strike="noStrike" baseline="0" dirty="0">
                <a:latin typeface="Arial" panose="020B0604020202020204" pitchFamily="34" charset="0"/>
              </a:rPr>
              <a:t>Projectors -Lines emerging from center of projection, and hitting the projection plane after passing through a point in the object to be projected. </a:t>
            </a:r>
          </a:p>
        </p:txBody>
      </p:sp>
    </p:spTree>
    <p:extLst>
      <p:ext uri="{BB962C8B-B14F-4D97-AF65-F5344CB8AC3E}">
        <p14:creationId xmlns:p14="http://schemas.microsoft.com/office/powerpoint/2010/main" val="154605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F16699-478D-888A-165C-817DA4BC2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00" y="0"/>
            <a:ext cx="7206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4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74D8-B1C8-B781-AF7F-F8930952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two graphical projection categories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64F2-4AC8-D819-2C3E-7530D2AB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02122"/>
                </a:solidFill>
                <a:latin typeface="Aptos Display" panose="020B0004020202020204" pitchFamily="34" charset="0"/>
              </a:rPr>
              <a:t>P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ptos Display" panose="020B0004020202020204" pitchFamily="34" charset="0"/>
              </a:rPr>
              <a:t>arallel projection</a:t>
            </a:r>
          </a:p>
          <a:p>
            <a:pPr lvl="1"/>
            <a:r>
              <a:rPr lang="en-IN" sz="2800" dirty="0">
                <a:solidFill>
                  <a:srgbClr val="333333"/>
                </a:solidFill>
                <a:latin typeface="Aptos Display" panose="020B0004020202020204" pitchFamily="34" charset="0"/>
              </a:rPr>
              <a:t>O</a:t>
            </a:r>
            <a:r>
              <a:rPr lang="en-IN" sz="2800" i="0" dirty="0">
                <a:solidFill>
                  <a:srgbClr val="333333"/>
                </a:solidFill>
                <a:effectLst/>
                <a:latin typeface="Aptos Display" panose="020B0004020202020204" pitchFamily="34" charset="0"/>
              </a:rPr>
              <a:t>rthographic projection</a:t>
            </a:r>
          </a:p>
          <a:p>
            <a:pPr lvl="1"/>
            <a:r>
              <a:rPr lang="en-IN" sz="2800" dirty="0">
                <a:solidFill>
                  <a:srgbClr val="333333"/>
                </a:solidFill>
                <a:latin typeface="Aptos Display" panose="020B0004020202020204" pitchFamily="34" charset="0"/>
              </a:rPr>
              <a:t>Oblique </a:t>
            </a:r>
            <a:r>
              <a:rPr lang="en-IN" sz="2800" i="0" dirty="0">
                <a:solidFill>
                  <a:srgbClr val="333333"/>
                </a:solidFill>
                <a:effectLst/>
                <a:latin typeface="Aptos Display" panose="020B0004020202020204" pitchFamily="34" charset="0"/>
              </a:rPr>
              <a:t>projection</a:t>
            </a:r>
            <a:endParaRPr lang="en-US" sz="2800" i="0" dirty="0">
              <a:solidFill>
                <a:srgbClr val="202122"/>
              </a:solidFill>
              <a:effectLst/>
              <a:latin typeface="Aptos Display" panose="020B00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ptos Display" panose="020B0004020202020204" pitchFamily="34" charset="0"/>
              </a:rPr>
              <a:t>P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ptos Display" panose="020B0004020202020204" pitchFamily="34" charset="0"/>
              </a:rPr>
              <a:t>erspective (Central) projection</a:t>
            </a:r>
          </a:p>
          <a:p>
            <a:pPr lvl="1"/>
            <a:r>
              <a:rPr lang="en-IN" sz="2800" b="0" i="0" dirty="0">
                <a:effectLst/>
                <a:latin typeface="Aptos Display" panose="020B0004020202020204" pitchFamily="34" charset="0"/>
              </a:rPr>
              <a:t>Vanishing Point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6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6CA1-92DE-D383-5752-55D1BF13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r>
              <a:rPr lang="en-US" sz="4400" dirty="0"/>
              <a:t>Parallel Projection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F786-15B8-40B6-9FEF-212A8FD8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872"/>
            <a:ext cx="10515600" cy="5313003"/>
          </a:xfrm>
        </p:spPr>
        <p:txBody>
          <a:bodyPr>
            <a:normAutofit fontScale="77500" lnSpcReduction="20000"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Parallel projection discards z-coordinate and parallel lines from each vertex on the object are extended until they intersect the view plane.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In parallel projection, </a:t>
            </a:r>
          </a:p>
          <a:p>
            <a:pPr marL="742950" lvl="1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</a:rPr>
              <a:t>we specify a direction of projection instead of center of projection.</a:t>
            </a:r>
          </a:p>
          <a:p>
            <a:pPr marL="742950" lvl="1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</a:rPr>
              <a:t>the distance from the center of projection to project plane is infinite. </a:t>
            </a:r>
          </a:p>
          <a:p>
            <a:pPr marL="742950" lvl="1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</a:rPr>
              <a:t>we connect the projected vertices by line segments which correspond to connections on the original object. </a:t>
            </a:r>
          </a:p>
          <a:p>
            <a:pPr marL="742950" lvl="1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</a:rPr>
              <a:t>parallel lines remain parallel and angles are not preserved. Various types of parallel projections are shown in the following hierarchy.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Parallel projections are less realistic, but they are good for exact measurements.</a:t>
            </a:r>
          </a:p>
        </p:txBody>
      </p:sp>
    </p:spTree>
    <p:extLst>
      <p:ext uri="{BB962C8B-B14F-4D97-AF65-F5344CB8AC3E}">
        <p14:creationId xmlns:p14="http://schemas.microsoft.com/office/powerpoint/2010/main" val="352895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972" y="83572"/>
            <a:ext cx="8229954" cy="766470"/>
          </a:xfrm>
        </p:spPr>
        <p:txBody>
          <a:bodyPr/>
          <a:lstStyle/>
          <a:p>
            <a:r>
              <a:rPr lang="en-US" dirty="0"/>
              <a:t>Parallel-&gt;Orthographic projection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032387" y="850041"/>
            <a:ext cx="10146890" cy="3404980"/>
          </a:xfrm>
        </p:spPr>
        <p:txBody>
          <a:bodyPr>
            <a:normAutofit/>
          </a:bodyPr>
          <a:lstStyle/>
          <a:p>
            <a:pPr algn="just">
              <a:spcBef>
                <a:spcPts val="544"/>
              </a:spcBef>
            </a:pPr>
            <a:r>
              <a:rPr lang="en-US" sz="2400" dirty="0"/>
              <a:t>In orthographic projection the direction of projection is normal to the projection of the plane. </a:t>
            </a:r>
          </a:p>
          <a:p>
            <a:pPr algn="just">
              <a:spcBef>
                <a:spcPts val="544"/>
              </a:spcBef>
            </a:pPr>
            <a:r>
              <a:rPr lang="en-US" sz="2400" dirty="0">
                <a:solidFill>
                  <a:srgbClr val="EE0000"/>
                </a:solidFill>
              </a:rPr>
              <a:t>CoP is at infinity.</a:t>
            </a:r>
          </a:p>
          <a:p>
            <a:pPr algn="just">
              <a:spcBef>
                <a:spcPts val="544"/>
              </a:spcBef>
            </a:pPr>
            <a:r>
              <a:rPr lang="en-US" sz="2400" dirty="0" err="1">
                <a:solidFill>
                  <a:srgbClr val="EE0000"/>
                </a:solidFill>
              </a:rPr>
              <a:t>DoP</a:t>
            </a:r>
            <a:r>
              <a:rPr lang="en-US" sz="2400" dirty="0">
                <a:solidFill>
                  <a:srgbClr val="EE0000"/>
                </a:solidFill>
              </a:rPr>
              <a:t> is normal to the projection Plane. (Angle 90</a:t>
            </a:r>
            <a:r>
              <a:rPr lang="en-US" sz="2400" baseline="30000" dirty="0">
                <a:solidFill>
                  <a:srgbClr val="EE0000"/>
                </a:solidFill>
              </a:rPr>
              <a:t>0</a:t>
            </a:r>
            <a:r>
              <a:rPr lang="en-US" sz="2400" dirty="0">
                <a:solidFill>
                  <a:srgbClr val="EE0000"/>
                </a:solidFill>
              </a:rPr>
              <a:t>)</a:t>
            </a:r>
          </a:p>
          <a:p>
            <a:pPr algn="just">
              <a:spcBef>
                <a:spcPts val="544"/>
              </a:spcBef>
            </a:pPr>
            <a:r>
              <a:rPr lang="en-US" sz="2400" dirty="0"/>
              <a:t>Three types of orthographic projections −</a:t>
            </a:r>
          </a:p>
          <a:p>
            <a:pPr marL="311079" lvl="1" indent="-311079" algn="just">
              <a:spcBef>
                <a:spcPts val="544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Front Projection</a:t>
            </a:r>
          </a:p>
          <a:p>
            <a:pPr marL="311079" lvl="1" indent="-311079" algn="just">
              <a:spcBef>
                <a:spcPts val="544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Top Projection</a:t>
            </a:r>
          </a:p>
          <a:p>
            <a:pPr marL="311079" lvl="1" indent="-311079" algn="just">
              <a:spcBef>
                <a:spcPts val="544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Side Projection</a:t>
            </a:r>
          </a:p>
          <a:p>
            <a:pPr algn="just">
              <a:spcBef>
                <a:spcPts val="544"/>
              </a:spcBef>
            </a:pPr>
            <a:endParaRPr lang="en-US" sz="2400" dirty="0"/>
          </a:p>
        </p:txBody>
      </p:sp>
      <p:pic>
        <p:nvPicPr>
          <p:cNvPr id="1026" name="Picture 2" descr="Orthographic Proje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42" y="4089974"/>
            <a:ext cx="3494094" cy="259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46D51-FEC5-A7F7-C7BB-A4CAB5DF4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351" y="2776053"/>
            <a:ext cx="5680812" cy="357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8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44" y="0"/>
            <a:ext cx="9380333" cy="1145009"/>
          </a:xfrm>
        </p:spPr>
        <p:txBody>
          <a:bodyPr/>
          <a:lstStyle/>
          <a:p>
            <a:r>
              <a:rPr lang="en-US" dirty="0"/>
              <a:t>Parallel-&gt; Oblique Projection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0644" y="1064353"/>
            <a:ext cx="10043829" cy="5216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232" indent="-259232" algn="just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In oblique projection, </a:t>
            </a:r>
          </a:p>
          <a:p>
            <a:pPr marL="716432" lvl="1" indent="-259232" algn="just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the direction of projection (</a:t>
            </a:r>
            <a:r>
              <a:rPr lang="en-US" sz="2000" dirty="0" err="1">
                <a:latin typeface="Arial" panose="020B0604020202020204" pitchFamily="34" charset="0"/>
              </a:rPr>
              <a:t>DoP</a:t>
            </a:r>
            <a:r>
              <a:rPr lang="en-US" sz="2000" dirty="0">
                <a:latin typeface="Arial" panose="020B0604020202020204" pitchFamily="34" charset="0"/>
              </a:rPr>
              <a:t>) is </a:t>
            </a:r>
            <a:r>
              <a:rPr lang="en-US" sz="2000" dirty="0">
                <a:solidFill>
                  <a:srgbClr val="EE0000"/>
                </a:solidFill>
                <a:latin typeface="Arial" panose="020B0604020202020204" pitchFamily="34" charset="0"/>
              </a:rPr>
              <a:t>not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EE0000"/>
                </a:solidFill>
                <a:latin typeface="Arial" panose="020B0604020202020204" pitchFamily="34" charset="0"/>
              </a:rPr>
              <a:t>normal</a:t>
            </a:r>
            <a:r>
              <a:rPr lang="en-US" sz="2000" dirty="0">
                <a:latin typeface="Arial" panose="020B0604020202020204" pitchFamily="34" charset="0"/>
              </a:rPr>
              <a:t> to the projection plane. </a:t>
            </a:r>
          </a:p>
          <a:p>
            <a:pPr marL="716432" lvl="1" indent="-259232" algn="just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we can view the object better than orthographic projection.</a:t>
            </a:r>
          </a:p>
          <a:p>
            <a:pPr marL="259232" indent="-259232" algn="just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There are two types of oblique projections − </a:t>
            </a:r>
            <a:r>
              <a:rPr lang="en-US" sz="2000" b="1" dirty="0">
                <a:latin typeface="Arial" panose="020B0604020202020204" pitchFamily="34" charset="0"/>
              </a:rPr>
              <a:t>Cavalier</a:t>
            </a:r>
            <a:r>
              <a:rPr lang="en-US" sz="2000" dirty="0">
                <a:latin typeface="Arial" panose="020B0604020202020204" pitchFamily="34" charset="0"/>
              </a:rPr>
              <a:t> and </a:t>
            </a:r>
            <a:r>
              <a:rPr lang="en-US" sz="2000" b="1" dirty="0">
                <a:latin typeface="Arial" panose="020B0604020202020204" pitchFamily="34" charset="0"/>
              </a:rPr>
              <a:t>Cabinet</a:t>
            </a:r>
            <a:r>
              <a:rPr lang="en-US" sz="2000" dirty="0">
                <a:latin typeface="Arial" panose="020B0604020202020204" pitchFamily="34" charset="0"/>
              </a:rPr>
              <a:t>. </a:t>
            </a:r>
          </a:p>
          <a:p>
            <a:pPr marL="259232" indent="-259232" algn="just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The Cavalier projection makes </a:t>
            </a:r>
            <a:r>
              <a:rPr lang="en-US" sz="2000" dirty="0">
                <a:solidFill>
                  <a:srgbClr val="EE0000"/>
                </a:solidFill>
                <a:latin typeface="Arial" panose="020B0604020202020204" pitchFamily="34" charset="0"/>
              </a:rPr>
              <a:t>45° angle </a:t>
            </a:r>
            <a:r>
              <a:rPr lang="en-US" sz="2000" dirty="0">
                <a:latin typeface="Arial" panose="020B0604020202020204" pitchFamily="34" charset="0"/>
              </a:rPr>
              <a:t>with the projection plane.</a:t>
            </a:r>
          </a:p>
          <a:p>
            <a:pPr marL="716432" lvl="1" indent="-259232" algn="just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(tan </a:t>
            </a:r>
            <a:r>
              <a:rPr lang="en-US" sz="2000" dirty="0">
                <a:solidFill>
                  <a:srgbClr val="EE0000"/>
                </a:solidFill>
                <a:latin typeface="Arial" panose="020B0604020202020204" pitchFamily="34" charset="0"/>
              </a:rPr>
              <a:t>45° = 1</a:t>
            </a:r>
            <a:r>
              <a:rPr lang="en-US" sz="2000" dirty="0">
                <a:latin typeface="Arial" panose="020B0604020202020204" pitchFamily="34" charset="0"/>
              </a:rPr>
              <a:t> )</a:t>
            </a:r>
          </a:p>
          <a:p>
            <a:pPr marL="716432" lvl="1" indent="-259232" algn="just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the foreshortening factors for all three principal directions are equal.</a:t>
            </a:r>
          </a:p>
          <a:p>
            <a:pPr marL="259232" indent="-259232" algn="just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The Cabinet projection makes </a:t>
            </a:r>
            <a:r>
              <a:rPr lang="en-US" sz="2000" dirty="0">
                <a:solidFill>
                  <a:srgbClr val="EE0000"/>
                </a:solidFill>
                <a:latin typeface="Arial" panose="020B0604020202020204" pitchFamily="34" charset="0"/>
              </a:rPr>
              <a:t>63.4° angle </a:t>
            </a:r>
            <a:r>
              <a:rPr lang="en-US" sz="2000" dirty="0">
                <a:latin typeface="Arial" panose="020B0604020202020204" pitchFamily="34" charset="0"/>
              </a:rPr>
              <a:t>with the projection plane. </a:t>
            </a:r>
          </a:p>
          <a:p>
            <a:pPr marL="716432" lvl="1" indent="-259232" algn="just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lines perpendicular to the viewing surface are projected at ½ their actual length. </a:t>
            </a:r>
          </a:p>
        </p:txBody>
      </p:sp>
    </p:spTree>
    <p:extLst>
      <p:ext uri="{BB962C8B-B14F-4D97-AF65-F5344CB8AC3E}">
        <p14:creationId xmlns:p14="http://schemas.microsoft.com/office/powerpoint/2010/main" val="190632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4C03FE-B7F2-AEC4-EE5D-F3A736D987E0}"/>
              </a:ext>
            </a:extLst>
          </p:cNvPr>
          <p:cNvSpPr txBox="1"/>
          <p:nvPr/>
        </p:nvSpPr>
        <p:spPr>
          <a:xfrm>
            <a:off x="1602658" y="392046"/>
            <a:ext cx="95962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Cavalier: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All lines perpendicular to the projection plane are projected with no change in length.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Cabinet: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All lines perpendicular to the projection plane are projected to one half of their length. These give a realistic appearance of object.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35B89-4EB3-AFBF-7188-FC1C1148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49801"/>
            <a:ext cx="4801270" cy="4356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EFC689-9561-00BD-1CBB-89E551E0E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28" y="2395330"/>
            <a:ext cx="5718272" cy="43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4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8D1A1-78C4-6DAD-AC14-2311D524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40" y="273352"/>
            <a:ext cx="10972120" cy="1145009"/>
          </a:xfrm>
        </p:spPr>
        <p:txBody>
          <a:bodyPr>
            <a:normAutofit fontScale="90000"/>
          </a:bodyPr>
          <a:lstStyle/>
          <a:p>
            <a:r>
              <a:rPr lang="en-IN" dirty="0"/>
              <a:t>Parallel-&gt;Orthographic-&gt;</a:t>
            </a:r>
            <a:br>
              <a:rPr lang="en-IN" dirty="0"/>
            </a:br>
            <a:r>
              <a:rPr lang="en-IN" dirty="0"/>
              <a:t>Axonometric: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5FB29A6-EF8D-225B-ABAA-0A26E6E097B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9439" y="1776170"/>
            <a:ext cx="3982317" cy="442584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Isometric Projection: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All projectors make equal angles generally angle is of 30°.</a:t>
            </a:r>
          </a:p>
          <a:p>
            <a:pPr>
              <a:buFont typeface="+mj-lt"/>
              <a:buAutoNum type="arabicPeriod"/>
            </a:pPr>
            <a:endParaRPr lang="en-US" sz="2400" b="0" i="0" dirty="0"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Dimetric: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In these two projectors have equal angles. With respect to two principle axis.</a:t>
            </a:r>
          </a:p>
          <a:p>
            <a:pPr>
              <a:buFont typeface="+mj-lt"/>
              <a:buAutoNum type="arabicPeriod"/>
            </a:pPr>
            <a:endParaRPr lang="en-US" sz="2400" b="0" i="0" dirty="0"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Trimetric: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The direction of projection makes unequal angle with their principle axis.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1EBED-D25F-E364-3AF2-4C5D47D5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67" y="1140065"/>
            <a:ext cx="6074294" cy="442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8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656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 Display</vt:lpstr>
      <vt:lpstr>Arial</vt:lpstr>
      <vt:lpstr>Calibri</vt:lpstr>
      <vt:lpstr>Calibri Light</vt:lpstr>
      <vt:lpstr>Montserrat</vt:lpstr>
      <vt:lpstr>system-ui</vt:lpstr>
      <vt:lpstr>Tahoma</vt:lpstr>
      <vt:lpstr>Wingdings</vt:lpstr>
      <vt:lpstr>Office Theme</vt:lpstr>
      <vt:lpstr>Projections</vt:lpstr>
      <vt:lpstr>Important Terms Related to Projection</vt:lpstr>
      <vt:lpstr>PowerPoint Presentation</vt:lpstr>
      <vt:lpstr>two graphical projection categories</vt:lpstr>
      <vt:lpstr>Parallel Projection</vt:lpstr>
      <vt:lpstr>Parallel-&gt;Orthographic projection</vt:lpstr>
      <vt:lpstr>Parallel-&gt; Oblique Projection</vt:lpstr>
      <vt:lpstr>PowerPoint Presentation</vt:lpstr>
      <vt:lpstr>Parallel-&gt;Orthographic-&gt; Axonometric:</vt:lpstr>
      <vt:lpstr>Parallel-&gt;Orthographic-&gt; Axonometric:</vt:lpstr>
      <vt:lpstr>Ex:</vt:lpstr>
      <vt:lpstr>Perspective Projection</vt:lpstr>
      <vt:lpstr>Perspective Projection</vt:lpstr>
      <vt:lpstr>PowerPoint Presentation</vt:lpstr>
      <vt:lpstr>Vanishing Points</vt:lpstr>
      <vt:lpstr>Two-point perspective image</vt:lpstr>
      <vt:lpstr>Three-point perspective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MRM</dc:creator>
  <cp:lastModifiedBy>MRM</cp:lastModifiedBy>
  <cp:revision>8</cp:revision>
  <dcterms:created xsi:type="dcterms:W3CDTF">2025-01-17T10:22:28Z</dcterms:created>
  <dcterms:modified xsi:type="dcterms:W3CDTF">2025-01-28T10:48:10Z</dcterms:modified>
</cp:coreProperties>
</file>