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00" r:id="rId5"/>
    <p:sldId id="374" r:id="rId6"/>
    <p:sldId id="360" r:id="rId7"/>
    <p:sldId id="355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5" r:id="rId18"/>
    <p:sldId id="376" r:id="rId19"/>
  </p:sldIdLst>
  <p:sldSz cx="9144000" cy="5143500" type="screen16x9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MD Admin" initials="" lastIdx="2" clrIdx="0"/>
  <p:cmAuthor id="1" name="Kate S.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/>
    <p:restoredTop sz="95698"/>
  </p:normalViewPr>
  <p:slideViewPr>
    <p:cSldViewPr showGuides="1">
      <p:cViewPr>
        <p:scale>
          <a:sx n="100" d="100"/>
          <a:sy n="100" d="100"/>
        </p:scale>
        <p:origin x="-204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67CE53-F645-4CED-9F23-CB818B8670AD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Rectangle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dirty="0"/>
          </a:p>
        </p:txBody>
      </p:sp>
      <p:sp>
        <p:nvSpPr>
          <p:cNvPr id="74756" name="Rectangle 3"/>
          <p:cNvSpPr txBox="1">
            <a:spLocks noGrp="1"/>
          </p:cNvSpPr>
          <p:nvPr>
            <p:ph type="sldNum" sz="quarter"/>
          </p:nvPr>
        </p:nvSpPr>
        <p:spPr bwMode="auto">
          <a:noFill/>
          <a:ln>
            <a:noFill/>
            <a:miter lim="800000"/>
          </a:ln>
        </p:spPr>
        <p:txBody>
          <a:bodyPr wrap="square" lIns="91440" tIns="45720" rIns="91440" bIns="45720" numCol="1" rtlCol="0" anchor="b" anchorCtr="0" compatLnSpc="1"/>
          <a:lstStyle/>
          <a:p>
            <a:pPr lvl="0" algn="r" eaLnBrk="1" hangingPunct="1"/>
            <a:fld id="{9A0DB2DC-4C9A-4742-B13C-FB6460FD3503}" type="slidenum">
              <a:rPr lang="en-US" sz="1200" dirty="0">
                <a:latin typeface="Calibri" panose="020F0502020204030204" pitchFamily="34" charset="0"/>
              </a:rPr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  <p:sp>
        <p:nvSpPr>
          <p:cNvPr id="593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  <p:sp>
        <p:nvSpPr>
          <p:cNvPr id="696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  <p:sp>
        <p:nvSpPr>
          <p:cNvPr id="839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  <p:sp>
        <p:nvSpPr>
          <p:cNvPr id="430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  <p:sp>
        <p:nvSpPr>
          <p:cNvPr id="450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  <p:sp>
        <p:nvSpPr>
          <p:cNvPr id="471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  <p:sp>
        <p:nvSpPr>
          <p:cNvPr id="491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dirty="0"/>
          </a:p>
        </p:txBody>
      </p:sp>
      <p:sp>
        <p:nvSpPr>
          <p:cNvPr id="552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lvl="0" algn="r" eaLnBrk="0" hangingPunct="0"/>
            <a:fld id="{9A0DB2DC-4C9A-4742-B13C-FB6460FD3503}" type="slidenum">
              <a:rPr lang="en-US" sz="1200" b="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478338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525" y="4540250"/>
            <a:ext cx="2249488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1"/>
          <p:cNvSpPr/>
          <p:nvPr/>
        </p:nvSpPr>
        <p:spPr>
          <a:xfrm>
            <a:off x="2359025" y="4533900"/>
            <a:ext cx="6784975" cy="533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/>
          <a:lstStyle>
            <a:lvl1pPr eaLnBrk="1" latinLnBrk="0" hangingPunct="1">
              <a:defRPr kumimoji="0" cap="all" baseline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3" name="Date Placeholder 27"/>
          <p:cNvSpPr>
            <a:spLocks noGrp="1"/>
          </p:cNvSpPr>
          <p:nvPr>
            <p:ph type="dt" sz="half" idx="2"/>
          </p:nvPr>
        </p:nvSpPr>
        <p:spPr>
          <a:xfrm>
            <a:off x="76200" y="4551363"/>
            <a:ext cx="2057400" cy="51435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531783C-524F-48EE-B06F-F589AA0E0F16}" type="datetime1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085975" y="177800"/>
            <a:ext cx="5867400" cy="273050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171450"/>
            <a:ext cx="838200" cy="285750"/>
          </a:xfrm>
          <a:prstGeom prst="rect">
            <a:avLst/>
          </a:prstGeom>
        </p:spPr>
        <p:txBody>
          <a:bodyPr vert="horz" anchor="ctr" anchorCtr="0"/>
          <a:lstStyle/>
          <a:p>
            <a:pPr algn="ctr">
              <a:buNone/>
            </a:pPr>
            <a:fld id="{9A0DB2DC-4C9A-4742-B13C-FB6460FD3503}" type="slidenum">
              <a:rPr lang="en-US" dirty="0">
                <a:solidFill>
                  <a:schemeClr val="tx2"/>
                </a:solidFill>
                <a:latin typeface="Tw Cen MT" panose="020B0602020104020603"/>
              </a:rPr>
            </a:fld>
            <a:endParaRPr lang="en-US" dirty="0">
              <a:solidFill>
                <a:schemeClr val="tx2"/>
              </a:solidFill>
              <a:latin typeface="Tw Cen MT" panose="020B0602020104020603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 dirty="0"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SPM (6e) risk management© The McGraw-Hill Companies, 2017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/>
          <a:lstStyle/>
          <a:p>
            <a:pPr algn="ctr">
              <a:buNone/>
            </a:pPr>
            <a:fld id="{9A0DB2DC-4C9A-4742-B13C-FB6460FD3503}" type="slidenum">
              <a:rPr lang="en-US" altLang="en-US" dirty="0">
                <a:latin typeface="Tw Cen MT" panose="020B0602020104020603"/>
              </a:rPr>
            </a:fld>
            <a:endParaRPr lang="en-US" altLang="en-US" dirty="0">
              <a:latin typeface="Tw Cen MT" panose="020B0602020104020603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4213" y="0"/>
            <a:ext cx="7772400" cy="45898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SPM (5e) risk management© The McGraw-Hill Companies, 2009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/>
          <a:lstStyle/>
          <a:p>
            <a:pPr algn="ctr">
              <a:buNone/>
            </a:pPr>
            <a:fld id="{9A0DB2DC-4C9A-4742-B13C-FB6460FD3503}" type="slidenum">
              <a:rPr lang="en-US" altLang="en-US" dirty="0">
                <a:latin typeface="Tw Cen MT" panose="020B0602020104020603"/>
              </a:rPr>
            </a:fld>
            <a:endParaRPr lang="en-US" altLang="en-US" dirty="0">
              <a:latin typeface="Tw Cen MT" panose="020B0602020104020603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/>
          <a:lstStyle>
            <a:lvl1pPr eaLnBrk="1" latinLnBrk="0" hangingPunct="1">
              <a:buNone/>
              <a:defRPr kumimoji="0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5D46B8F-2B44-48E8-8D27-1F756C28D91D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1314450"/>
            <a:ext cx="1295400" cy="527050"/>
          </a:xfrm>
          <a:prstGeom prst="rect">
            <a:avLst/>
          </a:prstGeom>
        </p:spPr>
        <p:txBody>
          <a:bodyPr vert="horz" anchor="ctr" anchorCtr="0">
            <a:noAutofit/>
          </a:bodyPr>
          <a:lstStyle/>
          <a:p>
            <a:pPr algn="ctr">
              <a:buNone/>
            </a:pPr>
            <a:fld id="{9A0DB2DC-4C9A-4742-B13C-FB6460FD3503}" type="slidenum">
              <a:rPr lang="en-US" sz="2400" dirty="0">
                <a:latin typeface="Tw Cen MT" panose="020B0602020104020603"/>
              </a:rPr>
            </a:fld>
            <a:endParaRPr lang="en-US" sz="2400" dirty="0">
              <a:latin typeface="Tw Cen MT" panose="020B0602020104020603"/>
            </a:endParaRPr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6C2E1F-6EC7-443A-8BF8-BB254BF8EB8E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rtlCol="0" anchor="ctr" anchorCtr="0"/>
          <a:lstStyle/>
          <a:p>
            <a:pPr algn="ctr">
              <a:buNone/>
            </a:pPr>
            <a:fld id="{9A0DB2DC-4C9A-4742-B13C-FB6460FD3503}" type="slidenum">
              <a:rPr lang="en-US" dirty="0">
                <a:latin typeface="Tw Cen MT" panose="020B0602020104020603"/>
              </a:rPr>
            </a:fld>
            <a:endParaRPr lang="en-US" dirty="0">
              <a:latin typeface="Tw Cen MT" panose="020B0602020104020603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/>
          <a:lstStyle>
            <a:lvl1pPr eaLnBrk="1" latinLnBrk="0" hangingPunct="1">
              <a:defRPr kumimoji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72325F6-DEB5-42DB-9F7A-F522EB4C65A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rtlCol="0" anchor="ctr" anchorCtr="0"/>
          <a:lstStyle/>
          <a:p>
            <a:pPr algn="ctr">
              <a:buNone/>
            </a:pPr>
            <a:fld id="{9A0DB2DC-4C9A-4742-B13C-FB6460FD3503}" type="slidenum">
              <a:rPr lang="en-US" dirty="0">
                <a:latin typeface="Tw Cen MT" panose="020B0602020104020603"/>
              </a:rPr>
            </a:fld>
            <a:endParaRPr lang="en-US" dirty="0">
              <a:latin typeface="Tw Cen MT" panose="020B0602020104020603"/>
            </a:endParaRPr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1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A5E22-3CC3-420E-A166-9E26A0CD18AD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4686300"/>
            <a:ext cx="533400" cy="285750"/>
          </a:xfrm>
          <a:prstGeom prst="rect">
            <a:avLst/>
          </a:prstGeom>
        </p:spPr>
        <p:txBody>
          <a:bodyPr vert="horz" anchor="ctr" anchorCtr="0"/>
          <a:lstStyle/>
          <a:p>
            <a:pPr algn="ctr">
              <a:buNone/>
            </a:pPr>
            <a:fld id="{9A0DB2DC-4C9A-4742-B13C-FB6460FD3503}" type="slidenum">
              <a:rPr lang="en-US" dirty="0">
                <a:solidFill>
                  <a:schemeClr val="tx2"/>
                </a:solidFill>
                <a:latin typeface="Tw Cen MT" panose="020B0602020104020603"/>
              </a:rPr>
            </a:fld>
            <a:endParaRPr lang="en-US" dirty="0">
              <a:solidFill>
                <a:schemeClr val="tx2"/>
              </a:solidFill>
              <a:latin typeface="Tw Cen MT" panose="020B06020201040206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/>
          <a:lstStyle>
            <a:lvl1pPr algn="l" eaLnBrk="1" latinLnBrk="0" hangingPunct="1">
              <a:buNone/>
              <a:defRPr kumimoji="0" sz="4200" b="0"/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sz="1800"/>
            </a:lvl1pPr>
            <a:lvl2pPr eaLnBrk="1" latinLnBrk="0" hangingPunct="1">
              <a:buNone/>
              <a:defRPr kumimoji="0" sz="1200"/>
            </a:lvl2pPr>
            <a:lvl3pPr eaLnBrk="1" latinLnBrk="0" hangingPunct="1">
              <a:buNone/>
              <a:defRPr kumimoji="0" sz="1000"/>
            </a:lvl3pPr>
            <a:lvl4pPr eaLnBrk="1" latinLnBrk="0" hangingPunct="1">
              <a:buNone/>
              <a:defRPr kumimoji="0" sz="900"/>
            </a:lvl4pPr>
            <a:lvl5pPr eaLnBrk="1" latinLnBrk="0" hangingPunct="1">
              <a:buNone/>
              <a:defRPr kumimoji="0" sz="90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9525" y="3429000"/>
            <a:ext cx="9144000" cy="66516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9525" y="3497263"/>
            <a:ext cx="1463675" cy="5349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4638" y="3490913"/>
            <a:ext cx="7589838" cy="534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7800" y="0"/>
            <a:ext cx="100013" cy="51498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eaLnBrk="1" latinLnBrk="0" hangingPunct="1">
              <a:buNone/>
              <a:defRPr kumimoji="0" sz="3200"/>
            </a:lvl1pPr>
          </a:lstStyle>
          <a:p>
            <a:pPr marL="319405" marR="0" lvl="0" indent="-319405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sz="1700"/>
            </a:lvl1pPr>
            <a:lvl2pPr eaLnBrk="1" latinLnBrk="0" hangingPunct="1">
              <a:buFontTx/>
              <a:buNone/>
              <a:defRPr kumimoji="0" sz="1200"/>
            </a:lvl2pPr>
            <a:lvl3pPr eaLnBrk="1" latinLnBrk="0" hangingPunct="1">
              <a:buFontTx/>
              <a:buNone/>
              <a:defRPr kumimoji="0" sz="1000"/>
            </a:lvl3pPr>
            <a:lvl4pPr eaLnBrk="1" latinLnBrk="0" hangingPunct="1">
              <a:buFontTx/>
              <a:buNone/>
              <a:defRPr kumimoji="0" sz="900"/>
            </a:lvl4pPr>
            <a:lvl5pPr eaLnBrk="1" latinLnBrk="0" hangingPunct="1">
              <a:buFontTx/>
              <a:buNone/>
              <a:defRPr kumimoji="0" sz="900"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2"/>
          </p:nvPr>
        </p:nvSpPr>
        <p:spPr>
          <a:xfrm>
            <a:off x="6248400" y="4686300"/>
            <a:ext cx="2667000" cy="274638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5967D4-B679-4282-81C1-C1D408B86D5A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0" y="3500438"/>
            <a:ext cx="1447800" cy="498475"/>
          </a:xfrm>
          <a:prstGeom prst="rect">
            <a:avLst/>
          </a:prstGeom>
        </p:spPr>
        <p:txBody>
          <a:bodyPr vert="horz" rtlCol="0" anchor="ctr" anchorCtr="0"/>
          <a:lstStyle/>
          <a:p>
            <a:pPr algn="ctr">
              <a:buNone/>
            </a:pPr>
            <a:fld id="{9A0DB2DC-4C9A-4742-B13C-FB6460FD3503}" type="slidenum">
              <a:rPr lang="en-US" sz="2800" dirty="0">
                <a:latin typeface="Tw Cen MT" panose="020B0602020104020603"/>
              </a:rPr>
            </a:fld>
            <a:endParaRPr lang="en-US" sz="2800" dirty="0">
              <a:latin typeface="Tw Cen MT" panose="020B0602020104020603"/>
            </a:endParaRPr>
          </a:p>
        </p:txBody>
      </p:sp>
      <p:sp>
        <p:nvSpPr>
          <p:cNvPr id="17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1600200" y="4686300"/>
            <a:ext cx="4572000" cy="27305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352550"/>
            <a:ext cx="8153400" cy="3241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4638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7B1B5A-F9FA-4C0F-B4D7-2B11E7679E93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4686300"/>
            <a:ext cx="5421313" cy="273050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375"/>
            <a:ext cx="9144000" cy="2397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128713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8713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950"/>
            <a:ext cx="533400" cy="182563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1400" b="1">
                <a:solidFill>
                  <a:srgbClr val="FFFFFF"/>
                </a:solidFill>
                <a:latin typeface="Tw Cen MT" panose="020B0602020104020603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33" name="Title Placeholder 2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10064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dirty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w Cen MT" panose="020B0602020104020603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None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/>
          </p:cNvSpPr>
          <p:nvPr>
            <p:ph type="subTitle" idx="1"/>
          </p:nvPr>
        </p:nvSpPr>
        <p:spPr>
          <a:xfrm>
            <a:off x="2362200" y="4537075"/>
            <a:ext cx="6515100" cy="514350"/>
          </a:xfrm>
        </p:spPr>
        <p:txBody>
          <a:bodyPr vert="horz" wrap="square" lIns="91440" tIns="45720" rIns="91440" bIns="45720" anchor="ctr"/>
          <a:lstStyle/>
          <a:p>
            <a:pPr>
              <a:buSzPct val="60000"/>
            </a:pPr>
            <a:r>
              <a: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Dr. Parthasarathi Pattnayak      </a:t>
            </a:r>
            <a:endParaRPr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43" name="Rectangle 6"/>
          <p:cNvSpPr/>
          <p:nvPr/>
        </p:nvSpPr>
        <p:spPr>
          <a:xfrm>
            <a:off x="2286000" y="895350"/>
            <a:ext cx="457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UNIT-II(Descriptive Analytics)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4" name="Picture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227513" y="2571750"/>
            <a:ext cx="496887" cy="388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3028950"/>
            <a:ext cx="5019675" cy="581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475"/>
            <a:ext cx="8153400" cy="1006475"/>
          </a:xfrm>
        </p:spPr>
        <p:txBody>
          <a:bodyPr vert="horz" wrap="square" lIns="68580" tIns="34290" rIns="68580" bIns="3429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Alternative </a:t>
            </a: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DW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Architectures</a:t>
            </a:r>
            <a:endParaRPr kumimoji="0" 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608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0" y="1428750"/>
            <a:ext cx="5741194" cy="1314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3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875360"/>
            <a:ext cx="5772150" cy="1468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155972"/>
            <a:ext cx="5772150" cy="891779"/>
          </a:xfrm>
        </p:spPr>
        <p:txBody>
          <a:bodyPr vert="horz" wrap="square" lIns="68580" tIns="34290" rIns="68580" bIns="3429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Alternative DW </a:t>
            </a:r>
            <a:r>
              <a: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Architectures 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1390650"/>
            <a:ext cx="5442347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Enterprise Data Warehouse</a:t>
            </a:r>
            <a:b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(by </a:t>
            </a: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Teradata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Corporation)</a:t>
            </a:r>
            <a:endParaRPr kumimoji="0" 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4274" name="Picture 2" descr="C:\Users\Dursun\Research\BI Book - 2nd Ed\Permissions\Textbook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0" y="1371600"/>
            <a:ext cx="5632847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3"/>
          <p:cNvSpPr>
            <a:spLocks noGrp="1"/>
          </p:cNvSpPr>
          <p:nvPr>
            <p:ph idx="1"/>
          </p:nvPr>
        </p:nvSpPr>
        <p:spPr>
          <a:xfrm>
            <a:off x="1485900" y="1251347"/>
            <a:ext cx="6229350" cy="406003"/>
          </a:xfrm>
        </p:spPr>
        <p:txBody>
          <a:bodyPr vert="horz" wrap="square" lIns="68580" tIns="34290" rIns="68580" bIns="34290" anchor="t" anchorCtr="0"/>
          <a:p>
            <a:pPr eaLnBrk="1" hangingPunct="1">
              <a:buNone/>
            </a:pPr>
            <a:r>
              <a:rPr sz="2100" dirty="0">
                <a:solidFill>
                  <a:srgbClr val="FF0000"/>
                </a:solidFill>
              </a:rPr>
              <a:t>E</a:t>
            </a:r>
            <a:r>
              <a:rPr sz="2100" dirty="0"/>
              <a:t>xtraction, </a:t>
            </a:r>
            <a:r>
              <a:rPr sz="2100" dirty="0">
                <a:solidFill>
                  <a:srgbClr val="FF0000"/>
                </a:solidFill>
              </a:rPr>
              <a:t>t</a:t>
            </a:r>
            <a:r>
              <a:rPr sz="2100" dirty="0"/>
              <a:t>ransformation, and </a:t>
            </a:r>
            <a:r>
              <a:rPr sz="2100" dirty="0">
                <a:solidFill>
                  <a:srgbClr val="FF0000"/>
                </a:solidFill>
              </a:rPr>
              <a:t>l</a:t>
            </a:r>
            <a:r>
              <a:rPr sz="2100" dirty="0"/>
              <a:t>oad (ETL) process</a:t>
            </a:r>
            <a:endParaRPr sz="2100" dirty="0"/>
          </a:p>
          <a:p>
            <a:pPr eaLnBrk="1" hangingPunct="1">
              <a:buFontTx/>
              <a:buNone/>
            </a:pPr>
            <a:r>
              <a:rPr sz="2100" dirty="0"/>
              <a:t>	</a:t>
            </a:r>
            <a:endParaRPr sz="21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213122"/>
            <a:ext cx="5829300" cy="948929"/>
          </a:xfrm>
        </p:spPr>
        <p:txBody>
          <a:bodyPr vert="horz" wrap="square" lIns="68580" tIns="34290" rIns="68580" bIns="3429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Data Integration and the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Extraction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Transformation,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Load (ETL) Process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837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770460"/>
            <a:ext cx="6229350" cy="2687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DW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Structure: Star Schema</a:t>
            </a:r>
            <a:b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(Dimensional Modeling)</a:t>
            </a:r>
            <a:endParaRPr kumimoji="0" 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861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0" y="1377554"/>
            <a:ext cx="4457700" cy="353734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OLAP</a:t>
            </a:r>
            <a:endParaRPr lang="en-US" dirty="0"/>
          </a:p>
        </p:txBody>
      </p:sp>
      <p:pic>
        <p:nvPicPr>
          <p:cNvPr id="6963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91915" y="1334135"/>
            <a:ext cx="4022725" cy="347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/>
          <p:nvPr/>
        </p:nvSpPr>
        <p:spPr>
          <a:xfrm>
            <a:off x="304800" y="2133600"/>
            <a:ext cx="2879090" cy="922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Slicing Operations on a Simple T</a:t>
            </a:r>
            <a:r>
              <a:rPr lang="en-IN" alt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h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ree-Dimensional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pPr>
              <a:defRPr/>
            </a:pP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Data Cube</a:t>
            </a:r>
            <a:endParaRPr lang="en-US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Real-time/Active DW at Teradata</a:t>
            </a:r>
            <a:endParaRPr lang="en-US" dirty="0"/>
          </a:p>
        </p:txBody>
      </p:sp>
      <p:pic>
        <p:nvPicPr>
          <p:cNvPr id="83970" name="Picture 2" descr="D:\USER\Dursun\Research\Book - DSS Book 9th Edition\3 - Image Library\Fig_08.1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14450" y="1390650"/>
            <a:ext cx="6457950" cy="362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High-Level Architecture of BI.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575560" y="1975485"/>
          <a:ext cx="4564380" cy="228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080760" imgH="3048000" progId="Paint.Picture">
                  <p:embed/>
                </p:oleObj>
              </mc:Choice>
              <mc:Fallback>
                <p:oleObj name="" r:id="rId1" imgW="6080760" imgH="3048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5560" y="1975485"/>
                        <a:ext cx="4564380" cy="228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945" name="Picture 2" descr="C:\Users\Dursun\Research\BI Book - 2nd Ed\Permissions\Textbook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422400"/>
            <a:ext cx="6858000" cy="3721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3000" y="514350"/>
            <a:ext cx="6858000" cy="342900"/>
          </a:xfrm>
          <a:solidFill>
            <a:schemeClr val="bg1"/>
          </a:solidFill>
        </p:spPr>
        <p:txBody>
          <a:bodyPr vert="horz" wrap="square" lIns="68580" tIns="34290" rIns="68580" bIns="3429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Evolution of DSS &amp; DW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and Analytics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/>
          <p:nvPr>
            <p:ph sz="quarter" idx="13"/>
          </p:nvPr>
        </p:nvSpPr>
        <p:spPr/>
        <p:txBody>
          <a:bodyPr/>
          <a:p>
            <a:r>
              <a:rPr lang="en-IN" altLang="en-US"/>
              <a:t>Analytics</a:t>
            </a:r>
            <a:endParaRPr lang="en-IN" altLang="en-US"/>
          </a:p>
          <a:p>
            <a:r>
              <a:rPr lang="en-IN" altLang="en-US"/>
              <a:t>Descriptive Analytics</a:t>
            </a:r>
            <a:endParaRPr lang="en-IN" altLang="en-US"/>
          </a:p>
          <a:p>
            <a:r>
              <a:rPr lang="en-IN" altLang="en-US"/>
              <a:t>Predictive Analytics</a:t>
            </a:r>
            <a:endParaRPr lang="en-IN" altLang="en-US"/>
          </a:p>
          <a:p>
            <a:r>
              <a:rPr lang="en-IN" altLang="en-US"/>
              <a:t>Prescriptive Analytics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eaLnBrk="1" hangingPunct="1"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 and Analytics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-214748262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993900" y="1329055"/>
            <a:ext cx="4343400" cy="3729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5785" y="444500"/>
            <a:ext cx="8197215" cy="679450"/>
          </a:xfrm>
        </p:spPr>
        <p:txBody>
          <a:bodyPr vert="horz" wrap="square" lIns="68580" tIns="34290" rIns="68580" bIns="3429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Conceptual Framework for </a:t>
            </a: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DW</a:t>
            </a:r>
            <a:endParaRPr kumimoji="0" lang="en-US" sz="2700" b="0" i="0" u="none" strike="noStrike" kern="0" cap="none" spc="0" normalizeH="0" baseline="0" noProof="0" dirty="0" err="1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379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1376680"/>
            <a:ext cx="6028055" cy="31927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5325" y="284480"/>
            <a:ext cx="8067675" cy="839470"/>
          </a:xfrm>
        </p:spPr>
        <p:txBody>
          <a:bodyPr vert="horz" wrap="square" lIns="68580" tIns="34290" rIns="68580" bIns="3429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Generic </a:t>
            </a: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DW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Architectures</a:t>
            </a:r>
            <a:endParaRPr kumimoji="0" lang="en-US" sz="2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789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4355" y="1411605"/>
            <a:ext cx="4735195" cy="150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971800"/>
            <a:ext cx="3314700" cy="174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1371600" y="1605602"/>
            <a:ext cx="1714500" cy="62230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50" normalizeH="0" baseline="0" noProof="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3-tier </a:t>
            </a:r>
            <a:endParaRPr kumimoji="0" lang="en-US" sz="1800" b="1" i="0" u="none" strike="noStrike" kern="1200" cap="none" spc="50" normalizeH="0" baseline="0" noProof="0" dirty="0" smtClean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50" normalizeH="0" baseline="0" noProof="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architecture</a:t>
            </a:r>
            <a:endParaRPr kumimoji="0" lang="en-US" sz="1800" b="1" i="0" u="none" strike="noStrike" kern="1200" cap="none" spc="50" normalizeH="0" baseline="0" noProof="0" dirty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1600" y="3429000"/>
            <a:ext cx="1714500" cy="622300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50" normalizeH="0" baseline="0" noProof="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2-tier </a:t>
            </a:r>
            <a:endParaRPr kumimoji="0" lang="en-US" sz="1800" b="1" i="0" u="none" strike="noStrike" kern="1200" cap="none" spc="50" normalizeH="0" baseline="0" noProof="0" dirty="0" smtClean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50" normalizeH="0" baseline="0" noProof="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architecture</a:t>
            </a:r>
            <a:endParaRPr kumimoji="0" lang="en-US" sz="1800" b="1" i="0" u="none" strike="noStrike" kern="1200" cap="none" spc="50" normalizeH="0" baseline="0" noProof="0" dirty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57950" y="3410203"/>
            <a:ext cx="1485900" cy="7607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68580" tIns="34290" rIns="68580" bIns="3429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50" normalizeH="0" baseline="0" noProof="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1-tier </a:t>
            </a:r>
            <a:endParaRPr kumimoji="0" lang="en-US" sz="1500" b="1" i="0" u="none" strike="noStrike" kern="1200" cap="none" spc="50" normalizeH="0" baseline="0" noProof="0" dirty="0" smtClean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50" normalizeH="0" baseline="0" noProof="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Architecture</a:t>
            </a:r>
            <a:endParaRPr kumimoji="0" lang="en-US" sz="1500" b="1" i="0" u="none" strike="noStrike" kern="1200" cap="none" spc="50" normalizeH="0" baseline="0" noProof="0" dirty="0" smtClean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500" b="1" i="0" u="none" strike="noStrike" kern="1200" cap="none" spc="50" normalizeH="0" baseline="0" noProof="0" dirty="0" smtClean="0">
                <a:ln w="11430"/>
                <a:solidFill>
                  <a:srgbClr val="F85E0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?</a:t>
            </a:r>
            <a:endParaRPr kumimoji="0" lang="en-US" sz="1500" b="1" i="0" u="none" strike="noStrike" kern="1200" cap="none" spc="50" normalizeH="0" baseline="0" noProof="0" dirty="0">
              <a:ln w="11430"/>
              <a:solidFill>
                <a:srgbClr val="F85E0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 Web-based </a:t>
            </a: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DW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Architecture</a:t>
            </a:r>
            <a:endParaRPr kumimoji="0" 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198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1371600"/>
            <a:ext cx="5312569" cy="3143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204" y="495300"/>
            <a:ext cx="5651897" cy="457200"/>
          </a:xfrm>
        </p:spPr>
        <p:txBody>
          <a:bodyPr vert="horz" wrap="square" lIns="68580" tIns="34290" rIns="68580" bIns="3429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Alternative </a:t>
            </a:r>
            <a:r>
              <a:rPr kumimoji="0" lang="en-US" sz="27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DW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Architectures</a:t>
            </a:r>
            <a:endParaRPr kumimoji="0" 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403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835" y="1403350"/>
            <a:ext cx="5486400" cy="1033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35" y="2552700"/>
            <a:ext cx="5486400" cy="10464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3669665"/>
            <a:ext cx="5495925" cy="140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16x9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</Template>
  <TotalTime>0</TotalTime>
  <Words>789</Words>
  <Application>WPS Presentation</Application>
  <PresentationFormat>On-screen Show (16:9)</PresentationFormat>
  <Paragraphs>55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Tw Cen MT</vt:lpstr>
      <vt:lpstr>Wingdings 2</vt:lpstr>
      <vt:lpstr>Wingdings</vt:lpstr>
      <vt:lpstr>Calibri</vt:lpstr>
      <vt:lpstr>Times New Roman</vt:lpstr>
      <vt:lpstr>Tahoma</vt:lpstr>
      <vt:lpstr>Microsoft YaHei</vt:lpstr>
      <vt:lpstr>Arial Unicode MS</vt:lpstr>
      <vt:lpstr>WidescreenPresentation16x9</vt:lpstr>
      <vt:lpstr>Paint.Picture</vt:lpstr>
      <vt:lpstr>PowerPoint 演示文稿</vt:lpstr>
      <vt:lpstr>A High-Level Architecture of BI.</vt:lpstr>
      <vt:lpstr>Evolution of DSS &amp; DW</vt:lpstr>
      <vt:lpstr>Decision Making and Analytics</vt:lpstr>
      <vt:lpstr>Decision Making and Analytics</vt:lpstr>
      <vt:lpstr>A Conceptual Framework for DW</vt:lpstr>
      <vt:lpstr>Generic DW Architectures</vt:lpstr>
      <vt:lpstr>A Web-based DW Architecture</vt:lpstr>
      <vt:lpstr>Alternative DW Architectures</vt:lpstr>
      <vt:lpstr>Alternative DW Architectures</vt:lpstr>
      <vt:lpstr>Alternative DW Architectures </vt:lpstr>
      <vt:lpstr>Enterprise Data Warehouse (by Teradata Corporation)</vt:lpstr>
      <vt:lpstr>Data Integration and the Extraction, Transformation, and Load (ETL) Process</vt:lpstr>
      <vt:lpstr>DW Structure: Star Schema (Dimensional Modeling)</vt:lpstr>
      <vt:lpstr>OLAP</vt:lpstr>
      <vt:lpstr>Real-time/Active DW at Teradata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Parthasarathi Pattnayak</cp:lastModifiedBy>
  <cp:revision>45</cp:revision>
  <dcterms:created xsi:type="dcterms:W3CDTF">2018-03-18T16:08:00Z</dcterms:created>
  <dcterms:modified xsi:type="dcterms:W3CDTF">2024-08-14T04:24:15Z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TC101769309990</vt:lpwstr>
  </property>
  <property fmtid="{D5CDD505-2E9C-101B-9397-08002B2CF9AE}" pid="3" name="KSOProductBuildVer">
    <vt:lpwstr>1033-12.2.0.17153</vt:lpwstr>
  </property>
  <property fmtid="{D5CDD505-2E9C-101B-9397-08002B2CF9AE}" pid="4" name="ICV">
    <vt:lpwstr>4D786EC3ECE645C499E329F8A2052FC1_13</vt:lpwstr>
  </property>
</Properties>
</file>