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72" r:id="rId3"/>
    <p:sldId id="298" r:id="rId5"/>
    <p:sldId id="322" r:id="rId6"/>
    <p:sldId id="323" r:id="rId7"/>
    <p:sldId id="324" r:id="rId8"/>
    <p:sldId id="325" r:id="rId9"/>
    <p:sldId id="326" r:id="rId10"/>
    <p:sldId id="327" r:id="rId11"/>
    <p:sldId id="328" r:id="rId12"/>
  </p:sldIdLst>
  <p:sldSz cx="9144000" cy="6858000" type="screen4x3"/>
  <p:notesSz cx="6882130" cy="92964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28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3300"/>
    <a:srgbClr val="1902A2"/>
    <a:srgbClr val="9BA3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448"/>
    <p:restoredTop sz="98163"/>
  </p:normalViewPr>
  <p:slideViewPr>
    <p:cSldViewPr showGuides="1">
      <p:cViewPr varScale="1">
        <p:scale>
          <a:sx n="72" d="100"/>
          <a:sy n="72" d="100"/>
        </p:scale>
        <p:origin x="-1074" y="-90"/>
      </p:cViewPr>
      <p:guideLst>
        <p:guide orient="horz" pos="2150"/>
        <p:guide pos="28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 defTabSz="923925">
              <a:defRPr sz="1200"/>
            </a:lvl1pPr>
          </a:lstStyle>
          <a:p>
            <a:pPr marL="0" marR="0" lvl="0" indent="0" algn="l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 algn="r" defTabSz="923925">
              <a:defRPr sz="1200"/>
            </a:lvl1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82913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 defTabSz="923925">
              <a:defRPr sz="1200"/>
            </a:lvl1pPr>
          </a:lstStyle>
          <a:p>
            <a:pPr marL="0" marR="0" lvl="0" indent="0" algn="l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1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31263"/>
            <a:ext cx="298132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b" anchorCtr="0" compatLnSpc="1"/>
          <a:p>
            <a:pPr lvl="0" algn="r" defTabSz="923925" eaLnBrk="1" hangingPunct="1">
              <a:buNone/>
            </a:pPr>
            <a:fld id="{9A0DB2DC-4C9A-4742-B13C-FB6460FD3503}" type="slidenum">
              <a:rPr lang="en-GB" altLang="x-none" sz="1200" dirty="0"/>
            </a:fld>
            <a:endParaRPr lang="en-GB" altLang="x-none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 defTabSz="923925">
              <a:defRPr sz="1200"/>
            </a:lvl1pPr>
          </a:lstStyle>
          <a:p>
            <a:pPr marL="0" marR="0" lvl="0" indent="0" algn="l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t" anchorCtr="0" compatLnSpc="1"/>
          <a:lstStyle>
            <a:lvl1pPr algn="r" defTabSz="923925">
              <a:defRPr sz="1200"/>
            </a:lvl1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5604" name="Rectangle 4"/>
          <p:cNvSpPr>
            <a:spLocks noTextEdi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82913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b" anchorCtr="0" compatLnSpc="1"/>
          <a:lstStyle>
            <a:lvl1pPr defTabSz="923925">
              <a:defRPr sz="1200"/>
            </a:lvl1pPr>
          </a:lstStyle>
          <a:p>
            <a:pPr marL="0" marR="0" lvl="0" indent="0" algn="l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1263"/>
            <a:ext cx="298132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46" tIns="46223" rIns="92446" bIns="46223" numCol="1" anchor="b" anchorCtr="0" compatLnSpc="1"/>
          <a:p>
            <a:pPr lvl="0" algn="r" defTabSz="923925" eaLnBrk="1" hangingPunct="1">
              <a:buNone/>
            </a:pPr>
            <a:fld id="{9A0DB2DC-4C9A-4742-B13C-FB6460FD3503}" type="slidenum">
              <a:rPr lang="en-GB" altLang="x-none" sz="1200" dirty="0"/>
            </a:fld>
            <a:endParaRPr lang="en-GB" altLang="x-none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00488" y="8831263"/>
            <a:ext cx="2981325" cy="465137"/>
          </a:xfrm>
          <a:prstGeom prst="rect">
            <a:avLst/>
          </a:prstGeom>
          <a:noFill/>
          <a:ln w="9525">
            <a:noFill/>
          </a:ln>
        </p:spPr>
        <p:txBody>
          <a:bodyPr lIns="92446" tIns="46223" rIns="92446" bIns="46223" anchor="b"/>
          <a:p>
            <a:pPr lvl="0" algn="r" defTabSz="923925" eaLnBrk="1" hangingPunct="1"/>
            <a:fld id="{9A0DB2DC-4C9A-4742-B13C-FB6460FD3503}" type="slidenum">
              <a:rPr lang="en-GB" altLang="x-none" sz="1200" dirty="0"/>
            </a:fld>
            <a:endParaRPr lang="en-GB" altLang="x-none" sz="1200" dirty="0"/>
          </a:p>
        </p:txBody>
      </p:sp>
      <p:sp>
        <p:nvSpPr>
          <p:cNvPr id="26627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446" tIns="46223" rIns="92446" bIns="46223" anchor="t"/>
          <a:p>
            <a:pPr lvl="0" eaLnBrk="1" hangingPunct="1"/>
            <a:endParaRPr lang="en-GB" altLang="x-non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26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2051" name="Picture 1027" descr="D:\FRONTPAGE THEMES\NATURE\ANABNR2.PNG"/>
          <p:cNvPicPr>
            <a:picLocks noChangeAspect="1"/>
          </p:cNvPicPr>
          <p:nvPr/>
        </p:nvPicPr>
        <p:blipFill>
          <a:blip r:embed="rId2"/>
          <a:srcRect l="-900" t="-1314" r="-2" b="-36961"/>
          <a:stretch>
            <a:fillRect/>
          </a:stretch>
        </p:blipFill>
        <p:spPr>
          <a:xfrm>
            <a:off x="533400" y="3200400"/>
            <a:ext cx="8458200" cy="1158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Rectangle 1028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9941" name="Rectangle 1029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9942" name="Rectangle 1030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en-GB"/>
          </a:p>
        </p:txBody>
      </p:sp>
      <p:sp>
        <p:nvSpPr>
          <p:cNvPr id="16" name="Rectangle 10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7" name="Rectangle 103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8" name="Rectangle 10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algn="r">
              <a:buNone/>
            </a:pPr>
            <a:fld id="{9A0DB2DC-4C9A-4742-B13C-FB6460FD3503}" type="slidenum">
              <a:rPr lang="en-GB" altLang="x-none" sz="1400" dirty="0"/>
            </a:fld>
            <a:endParaRPr lang="en-GB" altLang="x-none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GB" altLang="x-none" dirty="0">
                <a:latin typeface="Times New Roman" panose="02020603050405020304" pitchFamily="18" charset="0"/>
              </a:rPr>
            </a:fld>
            <a:endParaRPr lang="en-GB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GB" altLang="x-none" dirty="0">
                <a:latin typeface="Times New Roman" panose="02020603050405020304" pitchFamily="18" charset="0"/>
              </a:rPr>
            </a:fld>
            <a:endParaRPr lang="en-GB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GB" altLang="x-none" dirty="0">
                <a:latin typeface="Times New Roman" panose="02020603050405020304" pitchFamily="18" charset="0"/>
              </a:rPr>
            </a:fld>
            <a:endParaRPr lang="en-GB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GB" altLang="x-none" dirty="0">
                <a:latin typeface="Times New Roman" panose="02020603050405020304" pitchFamily="18" charset="0"/>
              </a:rPr>
            </a:fld>
            <a:endParaRPr lang="en-GB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GB" altLang="x-none" dirty="0">
                <a:latin typeface="Times New Roman" panose="02020603050405020304" pitchFamily="18" charset="0"/>
              </a:rPr>
            </a:fld>
            <a:endParaRPr lang="en-GB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GB" altLang="x-none" dirty="0">
                <a:latin typeface="Times New Roman" panose="02020603050405020304" pitchFamily="18" charset="0"/>
              </a:rPr>
            </a:fld>
            <a:endParaRPr lang="en-GB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GB" altLang="x-none" dirty="0">
                <a:latin typeface="Times New Roman" panose="02020603050405020304" pitchFamily="18" charset="0"/>
              </a:rPr>
            </a:fld>
            <a:endParaRPr lang="en-GB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GB" altLang="x-none" dirty="0">
                <a:latin typeface="Times New Roman" panose="02020603050405020304" pitchFamily="18" charset="0"/>
              </a:rPr>
            </a:fld>
            <a:endParaRPr lang="en-GB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GB" altLang="x-none" dirty="0">
                <a:latin typeface="Times New Roman" panose="02020603050405020304" pitchFamily="18" charset="0"/>
              </a:rPr>
            </a:fld>
            <a:endParaRPr lang="en-GB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GB" altLang="x-none" dirty="0">
                <a:latin typeface="Times New Roman" panose="02020603050405020304" pitchFamily="18" charset="0"/>
              </a:rPr>
            </a:fld>
            <a:endParaRPr lang="en-GB" altLang="x-none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pn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916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2" cstate="print"/>
            <a:srcRect/>
            <a:tile tx="0" ty="0" sx="100000" sy="100000" flip="none" algn="tl"/>
          </a:blip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917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2" cstate="print"/>
            <a:srcRect/>
            <a:tile tx="0" ty="0" sx="100000" sy="100000" flip="none" algn="tl"/>
          </a:blip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en-GB" altLang="x-none" dirty="0"/>
              <a:t>Click to edit Master title style</a:t>
            </a:r>
            <a:endParaRPr lang="en-GB" altLang="x-none" dirty="0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413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135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1033" name="Picture 9" descr="C:\Wendy\anabnr2.GIF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8725" y="0"/>
            <a:ext cx="7915275" cy="754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92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13500"/>
            <a:ext cx="914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GB" altLang="x-none" dirty="0">
                <a:latin typeface="Times New Roman" panose="02020603050405020304" pitchFamily="18" charset="0"/>
              </a:rPr>
            </a:fld>
            <a:endParaRPr lang="en-GB" altLang="x-none" dirty="0">
              <a:latin typeface="Times New Roman" panose="02020603050405020304" pitchFamily="18" charset="0"/>
            </a:endParaRPr>
          </a:p>
        </p:txBody>
      </p:sp>
      <p:sp>
        <p:nvSpPr>
          <p:cNvPr id="1036" name="Rectangle 12"/>
          <p:cNvSpPr>
            <a:spLocks noGrp="1"/>
          </p:cNvSpPr>
          <p:nvPr>
            <p:ph type="body" idx="1"/>
          </p:nvPr>
        </p:nvSpPr>
        <p:spPr>
          <a:xfrm>
            <a:off x="1066800" y="210185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GB" altLang="x-none" dirty="0"/>
              <a:t>Click to edit Master text styles</a:t>
            </a:r>
            <a:endParaRPr lang="en-GB" altLang="x-none" dirty="0"/>
          </a:p>
          <a:p>
            <a:pPr lvl="1"/>
            <a:r>
              <a:rPr lang="en-GB" altLang="x-none" dirty="0"/>
              <a:t>Second level</a:t>
            </a:r>
            <a:endParaRPr lang="en-GB" altLang="x-none" dirty="0"/>
          </a:p>
          <a:p>
            <a:pPr lvl="2"/>
            <a:r>
              <a:rPr lang="en-GB" altLang="x-none" dirty="0"/>
              <a:t>Third level</a:t>
            </a:r>
            <a:endParaRPr lang="en-GB" altLang="x-none" dirty="0"/>
          </a:p>
          <a:p>
            <a:pPr lvl="3"/>
            <a:r>
              <a:rPr lang="en-GB" altLang="x-none" dirty="0"/>
              <a:t>Fourth level</a:t>
            </a:r>
            <a:endParaRPr lang="en-GB" altLang="x-none" dirty="0"/>
          </a:p>
          <a:p>
            <a:pPr lvl="4"/>
            <a:r>
              <a:rPr lang="en-GB" altLang="x-none" dirty="0"/>
              <a:t>Fifth level</a:t>
            </a:r>
            <a:endParaRPr lang="en-GB" altLang="x-non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27430" indent="-4559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0330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71323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1026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/>
          <a:p>
            <a:pPr eaLnBrk="1" hangingPunct="1">
              <a:buClrTx/>
              <a:buSzTx/>
              <a:buFontTx/>
            </a:pPr>
            <a:r>
              <a:rPr lang="en-GB" altLang="x-none" sz="3600" b="1" dirty="0">
                <a:latin typeface="+mj-lt"/>
                <a:ea typeface="+mj-ea"/>
                <a:cs typeface="+mj-cs"/>
              </a:rPr>
              <a:t>MSS</a:t>
            </a:r>
            <a:endParaRPr lang="en-GB" altLang="x-none" sz="3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75" name="Rectangle 1027"/>
          <p:cNvSpPr>
            <a:spLocks noGrp="1"/>
          </p:cNvSpPr>
          <p:nvPr>
            <p:ph type="subTitle" idx="1"/>
          </p:nvPr>
        </p:nvSpPr>
        <p:spPr>
          <a:xfrm>
            <a:off x="533400" y="4495800"/>
            <a:ext cx="7905750" cy="1371600"/>
          </a:xfrm>
        </p:spPr>
        <p:txBody>
          <a:bodyPr vert="horz" wrap="square" lIns="91440" tIns="45720" rIns="91440" bIns="45720" anchor="t"/>
          <a:p>
            <a:pPr eaLnBrk="1" hangingPunct="1">
              <a:buClr>
                <a:srgbClr val="A50021"/>
              </a:buClr>
              <a:buSzPct val="75000"/>
            </a:pPr>
            <a:r>
              <a:rPr b="1" dirty="0">
                <a:solidFill>
                  <a:srgbClr val="FF3300"/>
                </a:solidFill>
                <a:latin typeface="+mn-lt"/>
                <a:ea typeface="+mn-ea"/>
                <a:cs typeface="+mn-cs"/>
              </a:rPr>
              <a:t> </a:t>
            </a:r>
            <a:endParaRPr lang="en-GB" altLang="x-none" sz="1800" b="1" dirty="0">
              <a:latin typeface="+mn-lt"/>
              <a:ea typeface="+mn-ea"/>
              <a:cs typeface="+mn-cs"/>
            </a:endParaRPr>
          </a:p>
        </p:txBody>
      </p:sp>
      <p:sp>
        <p:nvSpPr>
          <p:cNvPr id="3076" name="Text Box 1028"/>
          <p:cNvSpPr txBox="1"/>
          <p:nvPr/>
        </p:nvSpPr>
        <p:spPr>
          <a:xfrm>
            <a:off x="0" y="6553200"/>
            <a:ext cx="91440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sz="1400" i="1" dirty="0">
                <a:latin typeface="Times New Roman" panose="02020603050405020304" pitchFamily="18" charset="0"/>
              </a:rPr>
              <a:t>School of computer Application KIIT university</a:t>
            </a:r>
            <a:endParaRPr lang="en-GB" altLang="x-none" sz="14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381000"/>
          </a:xfrm>
        </p:spPr>
        <p:txBody>
          <a:bodyPr vert="horz" wrap="square" lIns="91440" tIns="45720" rIns="91440" bIns="45720" anchor="b"/>
          <a:p>
            <a:r>
              <a:rPr sz="3200" dirty="0"/>
              <a:t>Classification of IS</a:t>
            </a:r>
            <a:endParaRPr sz="3200" dirty="0"/>
          </a:p>
        </p:txBody>
      </p:sp>
      <p:sp>
        <p:nvSpPr>
          <p:cNvPr id="4099" name="Rectangle 3"/>
          <p:cNvSpPr/>
          <p:nvPr/>
        </p:nvSpPr>
        <p:spPr>
          <a:xfrm>
            <a:off x="3657600" y="1295400"/>
            <a:ext cx="914400" cy="457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pPr algn="ctr"/>
            <a:r>
              <a:rPr dirty="0">
                <a:latin typeface="Times New Roman" panose="02020603050405020304" pitchFamily="18" charset="0"/>
              </a:rPr>
              <a:t>IS</a:t>
            </a: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100" name="Rectangle 5"/>
          <p:cNvSpPr/>
          <p:nvPr/>
        </p:nvSpPr>
        <p:spPr>
          <a:xfrm>
            <a:off x="1600200" y="1905000"/>
            <a:ext cx="15240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pPr algn="ctr"/>
            <a:r>
              <a:rPr sz="1600" dirty="0">
                <a:latin typeface="Times New Roman" panose="02020603050405020304" pitchFamily="18" charset="0"/>
              </a:rPr>
              <a:t>Operations </a:t>
            </a:r>
            <a:endParaRPr sz="1600" dirty="0">
              <a:latin typeface="Times New Roman" panose="02020603050405020304" pitchFamily="18" charset="0"/>
            </a:endParaRPr>
          </a:p>
          <a:p>
            <a:pPr algn="ctr"/>
            <a:r>
              <a:rPr sz="1600" dirty="0">
                <a:latin typeface="Times New Roman" panose="02020603050405020304" pitchFamily="18" charset="0"/>
              </a:rPr>
              <a:t>Support </a:t>
            </a:r>
            <a:endParaRPr sz="1600" dirty="0">
              <a:latin typeface="Times New Roman" panose="02020603050405020304" pitchFamily="18" charset="0"/>
            </a:endParaRPr>
          </a:p>
          <a:p>
            <a:pPr algn="ctr"/>
            <a:r>
              <a:rPr sz="1600" dirty="0">
                <a:latin typeface="Times New Roman" panose="02020603050405020304" pitchFamily="18" charset="0"/>
              </a:rPr>
              <a:t>System </a:t>
            </a:r>
            <a:endParaRPr sz="1600" dirty="0">
              <a:latin typeface="Times New Roman" panose="02020603050405020304" pitchFamily="18" charset="0"/>
            </a:endParaRPr>
          </a:p>
        </p:txBody>
      </p:sp>
      <p:sp>
        <p:nvSpPr>
          <p:cNvPr id="4101" name="Rectangle 6"/>
          <p:cNvSpPr/>
          <p:nvPr/>
        </p:nvSpPr>
        <p:spPr>
          <a:xfrm>
            <a:off x="5105400" y="1905000"/>
            <a:ext cx="15240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pPr algn="ctr"/>
            <a:r>
              <a:rPr sz="1600" dirty="0">
                <a:latin typeface="Times New Roman" panose="02020603050405020304" pitchFamily="18" charset="0"/>
              </a:rPr>
              <a:t>Management  </a:t>
            </a:r>
            <a:endParaRPr sz="1600" dirty="0">
              <a:latin typeface="Times New Roman" panose="02020603050405020304" pitchFamily="18" charset="0"/>
            </a:endParaRPr>
          </a:p>
          <a:p>
            <a:pPr algn="ctr"/>
            <a:r>
              <a:rPr sz="1600" dirty="0">
                <a:latin typeface="Times New Roman" panose="02020603050405020304" pitchFamily="18" charset="0"/>
              </a:rPr>
              <a:t>Support </a:t>
            </a:r>
            <a:endParaRPr sz="1600" dirty="0">
              <a:latin typeface="Times New Roman" panose="02020603050405020304" pitchFamily="18" charset="0"/>
            </a:endParaRPr>
          </a:p>
          <a:p>
            <a:pPr algn="ctr"/>
            <a:r>
              <a:rPr sz="1600" dirty="0">
                <a:latin typeface="Times New Roman" panose="02020603050405020304" pitchFamily="18" charset="0"/>
              </a:rPr>
              <a:t>System </a:t>
            </a:r>
            <a:endParaRPr sz="1600" dirty="0">
              <a:latin typeface="Times New Roman" panose="02020603050405020304" pitchFamily="18" charset="0"/>
            </a:endParaRPr>
          </a:p>
        </p:txBody>
      </p:sp>
      <p:sp>
        <p:nvSpPr>
          <p:cNvPr id="4102" name="TextBox 7"/>
          <p:cNvSpPr txBox="1"/>
          <p:nvPr/>
        </p:nvSpPr>
        <p:spPr>
          <a:xfrm>
            <a:off x="533400" y="1817688"/>
            <a:ext cx="1108075" cy="1323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600" dirty="0">
                <a:latin typeface="Times New Roman" panose="02020603050405020304" pitchFamily="18" charset="0"/>
              </a:rPr>
              <a:t>Support </a:t>
            </a:r>
            <a:endParaRPr sz="1600" dirty="0">
              <a:latin typeface="Times New Roman" panose="02020603050405020304" pitchFamily="18" charset="0"/>
            </a:endParaRPr>
          </a:p>
          <a:p>
            <a:r>
              <a:rPr sz="1600" dirty="0">
                <a:latin typeface="Times New Roman" panose="02020603050405020304" pitchFamily="18" charset="0"/>
              </a:rPr>
              <a:t>    of</a:t>
            </a:r>
            <a:endParaRPr sz="1600" dirty="0">
              <a:latin typeface="Times New Roman" panose="02020603050405020304" pitchFamily="18" charset="0"/>
            </a:endParaRPr>
          </a:p>
          <a:p>
            <a:r>
              <a:rPr sz="1600" dirty="0">
                <a:latin typeface="Times New Roman" panose="02020603050405020304" pitchFamily="18" charset="0"/>
              </a:rPr>
              <a:t>Business </a:t>
            </a:r>
            <a:endParaRPr sz="1600" dirty="0">
              <a:latin typeface="Times New Roman" panose="02020603050405020304" pitchFamily="18" charset="0"/>
            </a:endParaRPr>
          </a:p>
          <a:p>
            <a:r>
              <a:rPr sz="1600" dirty="0">
                <a:latin typeface="Times New Roman" panose="02020603050405020304" pitchFamily="18" charset="0"/>
              </a:rPr>
              <a:t>Operation</a:t>
            </a:r>
            <a:endParaRPr sz="1600" dirty="0">
              <a:latin typeface="Times New Roman" panose="02020603050405020304" pitchFamily="18" charset="0"/>
            </a:endParaRPr>
          </a:p>
          <a:p>
            <a:endParaRPr sz="1600" dirty="0">
              <a:latin typeface="Times New Roman" panose="02020603050405020304" pitchFamily="18" charset="0"/>
            </a:endParaRPr>
          </a:p>
        </p:txBody>
      </p:sp>
      <p:sp>
        <p:nvSpPr>
          <p:cNvPr id="4103" name="TextBox 8"/>
          <p:cNvSpPr txBox="1"/>
          <p:nvPr/>
        </p:nvSpPr>
        <p:spPr>
          <a:xfrm>
            <a:off x="6816725" y="1828800"/>
            <a:ext cx="2022475" cy="1077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600" dirty="0">
                <a:latin typeface="Times New Roman" panose="02020603050405020304" pitchFamily="18" charset="0"/>
              </a:rPr>
              <a:t>Support of</a:t>
            </a:r>
            <a:endParaRPr sz="1600" dirty="0">
              <a:latin typeface="Times New Roman" panose="02020603050405020304" pitchFamily="18" charset="0"/>
            </a:endParaRPr>
          </a:p>
          <a:p>
            <a:r>
              <a:rPr sz="1600" dirty="0">
                <a:latin typeface="Times New Roman" panose="02020603050405020304" pitchFamily="18" charset="0"/>
              </a:rPr>
              <a:t>Management  </a:t>
            </a:r>
            <a:endParaRPr sz="1600" dirty="0">
              <a:latin typeface="Times New Roman" panose="02020603050405020304" pitchFamily="18" charset="0"/>
            </a:endParaRPr>
          </a:p>
          <a:p>
            <a:r>
              <a:rPr sz="1600" dirty="0">
                <a:latin typeface="Times New Roman" panose="02020603050405020304" pitchFamily="18" charset="0"/>
              </a:rPr>
              <a:t>Decision making</a:t>
            </a:r>
            <a:endParaRPr sz="1600" dirty="0">
              <a:latin typeface="Times New Roman" panose="02020603050405020304" pitchFamily="18" charset="0"/>
            </a:endParaRPr>
          </a:p>
          <a:p>
            <a:endParaRPr sz="1600" dirty="0">
              <a:latin typeface="Times New Roman" panose="02020603050405020304" pitchFamily="18" charset="0"/>
            </a:endParaRPr>
          </a:p>
        </p:txBody>
      </p:sp>
      <p:cxnSp>
        <p:nvCxnSpPr>
          <p:cNvPr id="11" name="Shape 10"/>
          <p:cNvCxnSpPr>
            <a:stCxn id="4099" idx="1"/>
            <a:endCxn id="4100" idx="0"/>
          </p:cNvCxnSpPr>
          <p:nvPr/>
        </p:nvCxnSpPr>
        <p:spPr bwMode="auto">
          <a:xfrm rot="10800000" flipV="1">
            <a:off x="2362200" y="1524000"/>
            <a:ext cx="1295400" cy="3810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4099" idx="3"/>
            <a:endCxn id="4101" idx="0"/>
          </p:cNvCxnSpPr>
          <p:nvPr/>
        </p:nvCxnSpPr>
        <p:spPr bwMode="auto">
          <a:xfrm>
            <a:off x="4572000" y="1524000"/>
            <a:ext cx="1295400" cy="3810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06" name="Rectangle 13"/>
          <p:cNvSpPr/>
          <p:nvPr/>
        </p:nvSpPr>
        <p:spPr>
          <a:xfrm>
            <a:off x="533400" y="3200400"/>
            <a:ext cx="9144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107" name="Rectangle 14"/>
          <p:cNvSpPr/>
          <p:nvPr/>
        </p:nvSpPr>
        <p:spPr>
          <a:xfrm>
            <a:off x="1524000" y="3200400"/>
            <a:ext cx="9906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108" name="Rectangle 15"/>
          <p:cNvSpPr/>
          <p:nvPr/>
        </p:nvSpPr>
        <p:spPr>
          <a:xfrm>
            <a:off x="2590800" y="3200400"/>
            <a:ext cx="9906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pPr algn="ctr"/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109" name="Rectangle 16"/>
          <p:cNvSpPr/>
          <p:nvPr/>
        </p:nvSpPr>
        <p:spPr>
          <a:xfrm>
            <a:off x="3657600" y="3200400"/>
            <a:ext cx="9906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110" name="Rectangle 17"/>
          <p:cNvSpPr/>
          <p:nvPr/>
        </p:nvSpPr>
        <p:spPr>
          <a:xfrm>
            <a:off x="4800600" y="3200400"/>
            <a:ext cx="9906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111" name="Rectangle 18"/>
          <p:cNvSpPr/>
          <p:nvPr/>
        </p:nvSpPr>
        <p:spPr>
          <a:xfrm>
            <a:off x="5867400" y="3200400"/>
            <a:ext cx="10668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112" name="TextBox 19"/>
          <p:cNvSpPr txBox="1"/>
          <p:nvPr/>
        </p:nvSpPr>
        <p:spPr>
          <a:xfrm>
            <a:off x="533400" y="3124200"/>
            <a:ext cx="1120775" cy="738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sz="1400" dirty="0">
                <a:latin typeface="Times New Roman" panose="02020603050405020304" pitchFamily="18" charset="0"/>
              </a:rPr>
              <a:t>Specialized processing </a:t>
            </a:r>
            <a:endParaRPr sz="1400" dirty="0">
              <a:latin typeface="Times New Roman" panose="02020603050405020304" pitchFamily="18" charset="0"/>
            </a:endParaRPr>
          </a:p>
          <a:p>
            <a:r>
              <a:rPr sz="1400" dirty="0">
                <a:latin typeface="Times New Roman" panose="02020603050405020304" pitchFamily="18" charset="0"/>
              </a:rPr>
              <a:t>   System</a:t>
            </a:r>
            <a:endParaRPr sz="1400" dirty="0">
              <a:latin typeface="Times New Roman" panose="02020603050405020304" pitchFamily="18" charset="0"/>
            </a:endParaRPr>
          </a:p>
        </p:txBody>
      </p:sp>
      <p:sp>
        <p:nvSpPr>
          <p:cNvPr id="4113" name="TextBox 20"/>
          <p:cNvSpPr txBox="1"/>
          <p:nvPr/>
        </p:nvSpPr>
        <p:spPr>
          <a:xfrm>
            <a:off x="1447800" y="3124200"/>
            <a:ext cx="1120775" cy="738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sz="1400" dirty="0">
                <a:latin typeface="Times New Roman" panose="02020603050405020304" pitchFamily="18" charset="0"/>
              </a:rPr>
              <a:t>Transaction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 processing 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System</a:t>
            </a:r>
            <a:endParaRPr sz="1400" dirty="0">
              <a:latin typeface="Times New Roman" panose="02020603050405020304" pitchFamily="18" charset="0"/>
            </a:endParaRPr>
          </a:p>
        </p:txBody>
      </p:sp>
      <p:sp>
        <p:nvSpPr>
          <p:cNvPr id="4114" name="TextBox 21"/>
          <p:cNvSpPr txBox="1"/>
          <p:nvPr/>
        </p:nvSpPr>
        <p:spPr>
          <a:xfrm>
            <a:off x="2536825" y="3124200"/>
            <a:ext cx="1120775" cy="738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sz="1400" dirty="0">
                <a:latin typeface="Times New Roman" panose="02020603050405020304" pitchFamily="18" charset="0"/>
              </a:rPr>
              <a:t>Process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 Control 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System</a:t>
            </a:r>
            <a:endParaRPr sz="1400" dirty="0">
              <a:latin typeface="Times New Roman" panose="02020603050405020304" pitchFamily="18" charset="0"/>
            </a:endParaRPr>
          </a:p>
        </p:txBody>
      </p:sp>
      <p:sp>
        <p:nvSpPr>
          <p:cNvPr id="4115" name="TextBox 22"/>
          <p:cNvSpPr txBox="1"/>
          <p:nvPr/>
        </p:nvSpPr>
        <p:spPr>
          <a:xfrm>
            <a:off x="3505200" y="3124200"/>
            <a:ext cx="1273175" cy="738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sz="1400" dirty="0">
                <a:latin typeface="Times New Roman" panose="02020603050405020304" pitchFamily="18" charset="0"/>
              </a:rPr>
              <a:t>Enterprise 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Collaboration 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System</a:t>
            </a:r>
            <a:endParaRPr sz="1400" dirty="0">
              <a:latin typeface="Times New Roman" panose="02020603050405020304" pitchFamily="18" charset="0"/>
            </a:endParaRPr>
          </a:p>
        </p:txBody>
      </p:sp>
      <p:sp>
        <p:nvSpPr>
          <p:cNvPr id="4116" name="Rectangle 23"/>
          <p:cNvSpPr/>
          <p:nvPr/>
        </p:nvSpPr>
        <p:spPr>
          <a:xfrm>
            <a:off x="7010400" y="3200400"/>
            <a:ext cx="9906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117" name="Rectangle 24"/>
          <p:cNvSpPr/>
          <p:nvPr/>
        </p:nvSpPr>
        <p:spPr>
          <a:xfrm>
            <a:off x="8077200" y="3200400"/>
            <a:ext cx="914400" cy="60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4118" name="TextBox 25"/>
          <p:cNvSpPr txBox="1"/>
          <p:nvPr/>
        </p:nvSpPr>
        <p:spPr>
          <a:xfrm>
            <a:off x="4648200" y="3124200"/>
            <a:ext cx="1273175" cy="738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sz="1400" dirty="0">
                <a:latin typeface="Times New Roman" panose="02020603050405020304" pitchFamily="18" charset="0"/>
              </a:rPr>
              <a:t>Management 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Information  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System</a:t>
            </a:r>
            <a:endParaRPr sz="1400" dirty="0">
              <a:latin typeface="Times New Roman" panose="02020603050405020304" pitchFamily="18" charset="0"/>
            </a:endParaRPr>
          </a:p>
        </p:txBody>
      </p:sp>
      <p:sp>
        <p:nvSpPr>
          <p:cNvPr id="4119" name="TextBox 26"/>
          <p:cNvSpPr txBox="1"/>
          <p:nvPr/>
        </p:nvSpPr>
        <p:spPr>
          <a:xfrm>
            <a:off x="5813425" y="3124200"/>
            <a:ext cx="1273175" cy="738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sz="1400" dirty="0">
                <a:latin typeface="Times New Roman" panose="02020603050405020304" pitchFamily="18" charset="0"/>
              </a:rPr>
              <a:t>Decision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Support  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System</a:t>
            </a:r>
            <a:endParaRPr sz="1400" dirty="0">
              <a:latin typeface="Times New Roman" panose="02020603050405020304" pitchFamily="18" charset="0"/>
            </a:endParaRPr>
          </a:p>
        </p:txBody>
      </p:sp>
      <p:sp>
        <p:nvSpPr>
          <p:cNvPr id="4120" name="TextBox 27"/>
          <p:cNvSpPr txBox="1"/>
          <p:nvPr/>
        </p:nvSpPr>
        <p:spPr>
          <a:xfrm>
            <a:off x="6858000" y="3124200"/>
            <a:ext cx="1273175" cy="738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sz="1400" dirty="0">
                <a:latin typeface="Times New Roman" panose="02020603050405020304" pitchFamily="18" charset="0"/>
              </a:rPr>
              <a:t>Executive 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Information  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System</a:t>
            </a:r>
            <a:endParaRPr sz="1400" dirty="0">
              <a:latin typeface="Times New Roman" panose="02020603050405020304" pitchFamily="18" charset="0"/>
            </a:endParaRPr>
          </a:p>
        </p:txBody>
      </p:sp>
      <p:sp>
        <p:nvSpPr>
          <p:cNvPr id="4121" name="TextBox 28"/>
          <p:cNvSpPr txBox="1"/>
          <p:nvPr/>
        </p:nvSpPr>
        <p:spPr>
          <a:xfrm>
            <a:off x="8001000" y="3124200"/>
            <a:ext cx="1120775" cy="738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/>
            <a:r>
              <a:rPr sz="1400" dirty="0">
                <a:latin typeface="Times New Roman" panose="02020603050405020304" pitchFamily="18" charset="0"/>
              </a:rPr>
              <a:t>Specialized processing 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   System</a:t>
            </a:r>
            <a:endParaRPr sz="1400" dirty="0">
              <a:latin typeface="Times New Roman" panose="02020603050405020304" pitchFamily="18" charset="0"/>
            </a:endParaRPr>
          </a:p>
        </p:txBody>
      </p:sp>
      <p:sp>
        <p:nvSpPr>
          <p:cNvPr id="4122" name="Rectangle 29"/>
          <p:cNvSpPr/>
          <p:nvPr/>
        </p:nvSpPr>
        <p:spPr>
          <a:xfrm>
            <a:off x="1600200" y="5029200"/>
            <a:ext cx="1524000" cy="685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pPr algn="ctr"/>
            <a:r>
              <a:rPr sz="1600" dirty="0">
                <a:latin typeface="Times New Roman" panose="02020603050405020304" pitchFamily="18" charset="0"/>
              </a:rPr>
              <a:t>Expert</a:t>
            </a:r>
            <a:endParaRPr sz="1600" dirty="0">
              <a:latin typeface="Times New Roman" panose="02020603050405020304" pitchFamily="18" charset="0"/>
            </a:endParaRPr>
          </a:p>
          <a:p>
            <a:pPr algn="ctr"/>
            <a:r>
              <a:rPr sz="1600" dirty="0">
                <a:latin typeface="Times New Roman" panose="02020603050405020304" pitchFamily="18" charset="0"/>
              </a:rPr>
              <a:t>System</a:t>
            </a:r>
            <a:endParaRPr sz="1600" dirty="0">
              <a:latin typeface="Times New Roman" panose="02020603050405020304" pitchFamily="18" charset="0"/>
            </a:endParaRPr>
          </a:p>
        </p:txBody>
      </p:sp>
      <p:sp>
        <p:nvSpPr>
          <p:cNvPr id="4123" name="Rectangle 30"/>
          <p:cNvSpPr/>
          <p:nvPr/>
        </p:nvSpPr>
        <p:spPr>
          <a:xfrm>
            <a:off x="3505200" y="5029200"/>
            <a:ext cx="15240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pPr algn="ctr"/>
            <a:r>
              <a:rPr sz="1600" dirty="0">
                <a:latin typeface="Times New Roman" panose="02020603050405020304" pitchFamily="18" charset="0"/>
              </a:rPr>
              <a:t>Knowledge </a:t>
            </a:r>
            <a:endParaRPr sz="1600" dirty="0">
              <a:latin typeface="Times New Roman" panose="02020603050405020304" pitchFamily="18" charset="0"/>
            </a:endParaRPr>
          </a:p>
          <a:p>
            <a:pPr algn="ctr"/>
            <a:r>
              <a:rPr sz="1600" dirty="0">
                <a:latin typeface="Times New Roman" panose="02020603050405020304" pitchFamily="18" charset="0"/>
              </a:rPr>
              <a:t>Management </a:t>
            </a:r>
            <a:endParaRPr sz="1600" dirty="0">
              <a:latin typeface="Times New Roman" panose="02020603050405020304" pitchFamily="18" charset="0"/>
            </a:endParaRPr>
          </a:p>
          <a:p>
            <a:pPr algn="ctr"/>
            <a:r>
              <a:rPr sz="1600" dirty="0">
                <a:latin typeface="Times New Roman" panose="02020603050405020304" pitchFamily="18" charset="0"/>
              </a:rPr>
              <a:t>System </a:t>
            </a:r>
            <a:endParaRPr sz="1600" dirty="0">
              <a:latin typeface="Times New Roman" panose="02020603050405020304" pitchFamily="18" charset="0"/>
            </a:endParaRPr>
          </a:p>
        </p:txBody>
      </p:sp>
      <p:sp>
        <p:nvSpPr>
          <p:cNvPr id="4124" name="Rectangle 31"/>
          <p:cNvSpPr/>
          <p:nvPr/>
        </p:nvSpPr>
        <p:spPr>
          <a:xfrm>
            <a:off x="5334000" y="5029200"/>
            <a:ext cx="15240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pPr algn="ctr"/>
            <a:r>
              <a:rPr sz="1600" dirty="0">
                <a:latin typeface="Times New Roman" panose="02020603050405020304" pitchFamily="18" charset="0"/>
              </a:rPr>
              <a:t>Strategic </a:t>
            </a:r>
            <a:endParaRPr sz="1600" dirty="0">
              <a:latin typeface="Times New Roman" panose="02020603050405020304" pitchFamily="18" charset="0"/>
            </a:endParaRPr>
          </a:p>
          <a:p>
            <a:pPr algn="ctr"/>
            <a:r>
              <a:rPr sz="1600" dirty="0">
                <a:latin typeface="Times New Roman" panose="02020603050405020304" pitchFamily="18" charset="0"/>
              </a:rPr>
              <a:t>Information </a:t>
            </a:r>
            <a:endParaRPr sz="1600" dirty="0">
              <a:latin typeface="Times New Roman" panose="02020603050405020304" pitchFamily="18" charset="0"/>
            </a:endParaRPr>
          </a:p>
          <a:p>
            <a:pPr algn="ctr"/>
            <a:r>
              <a:rPr sz="1600" dirty="0">
                <a:latin typeface="Times New Roman" panose="02020603050405020304" pitchFamily="18" charset="0"/>
              </a:rPr>
              <a:t>System </a:t>
            </a:r>
            <a:endParaRPr sz="1600" dirty="0">
              <a:latin typeface="Times New Roman" panose="02020603050405020304" pitchFamily="18" charset="0"/>
            </a:endParaRPr>
          </a:p>
        </p:txBody>
      </p:sp>
      <p:sp>
        <p:nvSpPr>
          <p:cNvPr id="4125" name="Rectangle 32"/>
          <p:cNvSpPr/>
          <p:nvPr/>
        </p:nvSpPr>
        <p:spPr>
          <a:xfrm>
            <a:off x="7162800" y="5029200"/>
            <a:ext cx="1524000" cy="762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p>
            <a:pPr algn="ctr"/>
            <a:r>
              <a:rPr sz="1600" dirty="0">
                <a:latin typeface="Times New Roman" panose="02020603050405020304" pitchFamily="18" charset="0"/>
              </a:rPr>
              <a:t>Functional</a:t>
            </a:r>
            <a:endParaRPr sz="1600" dirty="0">
              <a:latin typeface="Times New Roman" panose="02020603050405020304" pitchFamily="18" charset="0"/>
            </a:endParaRPr>
          </a:p>
          <a:p>
            <a:pPr algn="ctr"/>
            <a:r>
              <a:rPr sz="1600" dirty="0">
                <a:latin typeface="Times New Roman" panose="02020603050405020304" pitchFamily="18" charset="0"/>
              </a:rPr>
              <a:t>Business</a:t>
            </a:r>
            <a:endParaRPr sz="1600" dirty="0">
              <a:latin typeface="Times New Roman" panose="02020603050405020304" pitchFamily="18" charset="0"/>
            </a:endParaRPr>
          </a:p>
          <a:p>
            <a:pPr algn="ctr"/>
            <a:r>
              <a:rPr sz="1600" dirty="0">
                <a:latin typeface="Times New Roman" panose="02020603050405020304" pitchFamily="18" charset="0"/>
              </a:rPr>
              <a:t>System</a:t>
            </a:r>
            <a:endParaRPr sz="1600" dirty="0">
              <a:latin typeface="Times New Roman" panose="02020603050405020304" pitchFamily="18" charset="0"/>
            </a:endParaRPr>
          </a:p>
        </p:txBody>
      </p:sp>
      <p:cxnSp>
        <p:nvCxnSpPr>
          <p:cNvPr id="4126" name="Straight Connector 34"/>
          <p:cNvCxnSpPr/>
          <p:nvPr/>
        </p:nvCxnSpPr>
        <p:spPr>
          <a:xfrm>
            <a:off x="762000" y="2895600"/>
            <a:ext cx="37338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27" name="Straight Connector 36"/>
          <p:cNvCxnSpPr/>
          <p:nvPr/>
        </p:nvCxnSpPr>
        <p:spPr>
          <a:xfrm>
            <a:off x="4953000" y="2895600"/>
            <a:ext cx="37338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28" name="Straight Connector 38"/>
          <p:cNvCxnSpPr>
            <a:stCxn id="4100" idx="2"/>
          </p:cNvCxnSpPr>
          <p:nvPr/>
        </p:nvCxnSpPr>
        <p:spPr>
          <a:xfrm rot="5400000">
            <a:off x="2247900" y="2781300"/>
            <a:ext cx="228600" cy="3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29" name="Straight Connector 39"/>
          <p:cNvCxnSpPr/>
          <p:nvPr/>
        </p:nvCxnSpPr>
        <p:spPr>
          <a:xfrm rot="5400000">
            <a:off x="1981200" y="3046413"/>
            <a:ext cx="3048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30" name="Straight Connector 40"/>
          <p:cNvCxnSpPr/>
          <p:nvPr/>
        </p:nvCxnSpPr>
        <p:spPr>
          <a:xfrm rot="5400000">
            <a:off x="609600" y="3046413"/>
            <a:ext cx="3048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31" name="Straight Connector 43"/>
          <p:cNvCxnSpPr/>
          <p:nvPr/>
        </p:nvCxnSpPr>
        <p:spPr>
          <a:xfrm rot="5400000">
            <a:off x="2970213" y="3046413"/>
            <a:ext cx="3048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32" name="Straight Connector 44"/>
          <p:cNvCxnSpPr/>
          <p:nvPr/>
        </p:nvCxnSpPr>
        <p:spPr>
          <a:xfrm rot="5400000">
            <a:off x="4341813" y="3046413"/>
            <a:ext cx="3048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33" name="Straight Connector 45"/>
          <p:cNvCxnSpPr/>
          <p:nvPr/>
        </p:nvCxnSpPr>
        <p:spPr>
          <a:xfrm rot="5400000">
            <a:off x="4799013" y="3046413"/>
            <a:ext cx="3048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34" name="Straight Connector 46"/>
          <p:cNvCxnSpPr/>
          <p:nvPr/>
        </p:nvCxnSpPr>
        <p:spPr>
          <a:xfrm rot="5400000">
            <a:off x="6323013" y="3046413"/>
            <a:ext cx="3048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35" name="Straight Connector 47"/>
          <p:cNvCxnSpPr/>
          <p:nvPr/>
        </p:nvCxnSpPr>
        <p:spPr>
          <a:xfrm rot="5400000">
            <a:off x="7313613" y="3046413"/>
            <a:ext cx="3048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36" name="Straight Connector 48"/>
          <p:cNvCxnSpPr/>
          <p:nvPr/>
        </p:nvCxnSpPr>
        <p:spPr>
          <a:xfrm rot="5400000">
            <a:off x="8532813" y="3046413"/>
            <a:ext cx="3048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37" name="Straight Connector 49"/>
          <p:cNvCxnSpPr/>
          <p:nvPr/>
        </p:nvCxnSpPr>
        <p:spPr>
          <a:xfrm rot="5400000">
            <a:off x="5905500" y="2779713"/>
            <a:ext cx="2286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38" name="Shape 52"/>
          <p:cNvCxnSpPr>
            <a:endCxn id="4122" idx="1"/>
          </p:cNvCxnSpPr>
          <p:nvPr/>
        </p:nvCxnSpPr>
        <p:spPr>
          <a:xfrm rot="-5400000" flipH="1">
            <a:off x="400050" y="4171950"/>
            <a:ext cx="1562100" cy="838200"/>
          </a:xfrm>
          <a:prstGeom prst="bentConnector2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39" name="Shape 54"/>
          <p:cNvCxnSpPr>
            <a:endCxn id="4125" idx="3"/>
          </p:cNvCxnSpPr>
          <p:nvPr/>
        </p:nvCxnSpPr>
        <p:spPr>
          <a:xfrm rot="5400000">
            <a:off x="8001000" y="4495800"/>
            <a:ext cx="1600200" cy="228600"/>
          </a:xfrm>
          <a:prstGeom prst="bentConnector2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40" name="Straight Connector 60"/>
          <p:cNvCxnSpPr/>
          <p:nvPr/>
        </p:nvCxnSpPr>
        <p:spPr>
          <a:xfrm>
            <a:off x="3124200" y="5410200"/>
            <a:ext cx="3810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41" name="Straight Connector 61"/>
          <p:cNvCxnSpPr>
            <a:stCxn id="4123" idx="3"/>
          </p:cNvCxnSpPr>
          <p:nvPr/>
        </p:nvCxnSpPr>
        <p:spPr>
          <a:xfrm>
            <a:off x="5029200" y="5410200"/>
            <a:ext cx="3048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42" name="Straight Connector 62"/>
          <p:cNvCxnSpPr>
            <a:stCxn id="4124" idx="3"/>
          </p:cNvCxnSpPr>
          <p:nvPr/>
        </p:nvCxnSpPr>
        <p:spPr>
          <a:xfrm>
            <a:off x="6858000" y="5410200"/>
            <a:ext cx="3048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4143" name="TextBox 65"/>
          <p:cNvSpPr txBox="1"/>
          <p:nvPr/>
        </p:nvSpPr>
        <p:spPr>
          <a:xfrm>
            <a:off x="1524000" y="3925888"/>
            <a:ext cx="1027113" cy="738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sz="1400" dirty="0">
                <a:latin typeface="Times New Roman" panose="02020603050405020304" pitchFamily="18" charset="0"/>
              </a:rPr>
              <a:t>Processing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Business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Transaction</a:t>
            </a:r>
            <a:endParaRPr sz="1400" dirty="0">
              <a:latin typeface="Times New Roman" panose="02020603050405020304" pitchFamily="18" charset="0"/>
            </a:endParaRPr>
          </a:p>
        </p:txBody>
      </p:sp>
      <p:sp>
        <p:nvSpPr>
          <p:cNvPr id="4144" name="TextBox 66"/>
          <p:cNvSpPr txBox="1"/>
          <p:nvPr/>
        </p:nvSpPr>
        <p:spPr>
          <a:xfrm>
            <a:off x="2759075" y="3925888"/>
            <a:ext cx="927100" cy="738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sz="1400" dirty="0">
                <a:latin typeface="Times New Roman" panose="02020603050405020304" pitchFamily="18" charset="0"/>
              </a:rPr>
              <a:t>Control of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Industrial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Process</a:t>
            </a:r>
            <a:endParaRPr sz="1400" dirty="0">
              <a:latin typeface="Times New Roman" panose="02020603050405020304" pitchFamily="18" charset="0"/>
            </a:endParaRPr>
          </a:p>
        </p:txBody>
      </p:sp>
      <p:sp>
        <p:nvSpPr>
          <p:cNvPr id="4145" name="TextBox 67"/>
          <p:cNvSpPr txBox="1"/>
          <p:nvPr/>
        </p:nvSpPr>
        <p:spPr>
          <a:xfrm>
            <a:off x="3689350" y="3925888"/>
            <a:ext cx="1173163" cy="738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sz="1400" dirty="0">
                <a:latin typeface="Times New Roman" panose="02020603050405020304" pitchFamily="18" charset="0"/>
              </a:rPr>
              <a:t>Team &amp;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Work group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Collaboration</a:t>
            </a:r>
            <a:endParaRPr sz="1400" dirty="0">
              <a:latin typeface="Times New Roman" panose="02020603050405020304" pitchFamily="18" charset="0"/>
            </a:endParaRPr>
          </a:p>
        </p:txBody>
      </p:sp>
      <p:sp>
        <p:nvSpPr>
          <p:cNvPr id="4146" name="TextBox 68"/>
          <p:cNvSpPr txBox="1"/>
          <p:nvPr/>
        </p:nvSpPr>
        <p:spPr>
          <a:xfrm>
            <a:off x="4916488" y="3925888"/>
            <a:ext cx="1166812" cy="738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sz="1400" dirty="0">
                <a:latin typeface="Times New Roman" panose="02020603050405020304" pitchFamily="18" charset="0"/>
              </a:rPr>
              <a:t>Pre specified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Reporting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For managers</a:t>
            </a:r>
            <a:endParaRPr sz="1400" dirty="0">
              <a:latin typeface="Times New Roman" panose="02020603050405020304" pitchFamily="18" charset="0"/>
            </a:endParaRPr>
          </a:p>
        </p:txBody>
      </p:sp>
      <p:sp>
        <p:nvSpPr>
          <p:cNvPr id="4147" name="TextBox 69"/>
          <p:cNvSpPr txBox="1"/>
          <p:nvPr/>
        </p:nvSpPr>
        <p:spPr>
          <a:xfrm>
            <a:off x="6124575" y="3849688"/>
            <a:ext cx="998538" cy="738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sz="1400" dirty="0">
                <a:latin typeface="Times New Roman" panose="02020603050405020304" pitchFamily="18" charset="0"/>
              </a:rPr>
              <a:t>Interactive 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Decision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Support</a:t>
            </a:r>
            <a:endParaRPr sz="1400" dirty="0">
              <a:latin typeface="Times New Roman" panose="02020603050405020304" pitchFamily="18" charset="0"/>
            </a:endParaRPr>
          </a:p>
        </p:txBody>
      </p:sp>
      <p:sp>
        <p:nvSpPr>
          <p:cNvPr id="4148" name="TextBox 70"/>
          <p:cNvSpPr txBox="1"/>
          <p:nvPr/>
        </p:nvSpPr>
        <p:spPr>
          <a:xfrm>
            <a:off x="7192963" y="3849688"/>
            <a:ext cx="1085850" cy="738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sz="1400" dirty="0">
                <a:latin typeface="Times New Roman" panose="02020603050405020304" pitchFamily="18" charset="0"/>
              </a:rPr>
              <a:t>Information 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Tailored for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Executive</a:t>
            </a:r>
            <a:endParaRPr sz="1400" dirty="0">
              <a:latin typeface="Times New Roman" panose="02020603050405020304" pitchFamily="18" charset="0"/>
            </a:endParaRPr>
          </a:p>
        </p:txBody>
      </p:sp>
      <p:sp>
        <p:nvSpPr>
          <p:cNvPr id="4149" name="TextBox 71"/>
          <p:cNvSpPr txBox="1"/>
          <p:nvPr/>
        </p:nvSpPr>
        <p:spPr>
          <a:xfrm>
            <a:off x="1752600" y="5786438"/>
            <a:ext cx="14097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sz="1400" dirty="0">
                <a:latin typeface="Times New Roman" panose="02020603050405020304" pitchFamily="18" charset="0"/>
              </a:rPr>
              <a:t>Expert Advice to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Decision Makers</a:t>
            </a:r>
            <a:endParaRPr sz="1400" dirty="0">
              <a:latin typeface="Times New Roman" panose="02020603050405020304" pitchFamily="18" charset="0"/>
            </a:endParaRPr>
          </a:p>
        </p:txBody>
      </p:sp>
      <p:sp>
        <p:nvSpPr>
          <p:cNvPr id="4150" name="TextBox 72"/>
          <p:cNvSpPr txBox="1"/>
          <p:nvPr/>
        </p:nvSpPr>
        <p:spPr>
          <a:xfrm>
            <a:off x="3643313" y="5791200"/>
            <a:ext cx="1249362" cy="7381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sz="1400" dirty="0">
                <a:latin typeface="Times New Roman" panose="02020603050405020304" pitchFamily="18" charset="0"/>
              </a:rPr>
              <a:t>Manage 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Organizational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Knowledge</a:t>
            </a:r>
            <a:endParaRPr sz="1400" dirty="0">
              <a:latin typeface="Times New Roman" panose="02020603050405020304" pitchFamily="18" charset="0"/>
            </a:endParaRPr>
          </a:p>
        </p:txBody>
      </p:sp>
      <p:sp>
        <p:nvSpPr>
          <p:cNvPr id="4151" name="TextBox 73"/>
          <p:cNvSpPr txBox="1"/>
          <p:nvPr/>
        </p:nvSpPr>
        <p:spPr>
          <a:xfrm>
            <a:off x="5181600" y="5791200"/>
            <a:ext cx="18462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sz="1400" dirty="0">
                <a:latin typeface="Times New Roman" panose="02020603050405020304" pitchFamily="18" charset="0"/>
              </a:rPr>
              <a:t>Support  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Competitive advantage</a:t>
            </a:r>
            <a:endParaRPr sz="1400" dirty="0">
              <a:latin typeface="Times New Roman" panose="02020603050405020304" pitchFamily="18" charset="0"/>
            </a:endParaRPr>
          </a:p>
        </p:txBody>
      </p:sp>
      <p:sp>
        <p:nvSpPr>
          <p:cNvPr id="4152" name="TextBox 74"/>
          <p:cNvSpPr txBox="1"/>
          <p:nvPr/>
        </p:nvSpPr>
        <p:spPr>
          <a:xfrm>
            <a:off x="7446963" y="5791200"/>
            <a:ext cx="1316037" cy="7381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sz="1400" dirty="0">
                <a:latin typeface="Times New Roman" panose="02020603050405020304" pitchFamily="18" charset="0"/>
              </a:rPr>
              <a:t>Support  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Basic Business </a:t>
            </a:r>
            <a:endParaRPr sz="1400" dirty="0">
              <a:latin typeface="Times New Roman" panose="02020603050405020304" pitchFamily="18" charset="0"/>
            </a:endParaRPr>
          </a:p>
          <a:p>
            <a:pPr algn="ctr"/>
            <a:r>
              <a:rPr sz="1400" dirty="0">
                <a:latin typeface="Times New Roman" panose="02020603050405020304" pitchFamily="18" charset="0"/>
              </a:rPr>
              <a:t>Function</a:t>
            </a:r>
            <a:endParaRPr sz="1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Business Pressures–Responses–Support Model</a:t>
            </a:r>
            <a:endParaRPr lang="en-US" sz="320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sym typeface="+mn-ea"/>
            </a:endParaRPr>
          </a:p>
        </p:txBody>
      </p:sp>
      <p:pic>
        <p:nvPicPr>
          <p:cNvPr id="8195" name="Picture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9505" y="2101850"/>
            <a:ext cx="7666355" cy="411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00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The </a:t>
            </a:r>
            <a:r>
              <a:rPr lang="en-US" sz="200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sym typeface="+mn-ea"/>
              </a:rPr>
              <a:t>Concept of Decision Support Systems</a:t>
            </a:r>
            <a:endParaRPr lang="en-US" sz="200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sym typeface="+mn-ea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1370965" y="2192020"/>
            <a:ext cx="6200775" cy="3626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A Framework for Computerized Decision Support:</a:t>
            </a:r>
            <a:endParaRPr lang="en-US" sz="2400"/>
          </a:p>
        </p:txBody>
      </p:sp>
      <p:pic>
        <p:nvPicPr>
          <p:cNvPr id="7" name="Picture 4"/>
          <p:cNvPicPr>
            <a:picLocks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1857375" y="2134870"/>
            <a:ext cx="584771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421640"/>
          </a:xfrm>
        </p:spPr>
        <p:txBody>
          <a:bodyPr/>
          <a:p>
            <a:r>
              <a:rPr lang="en-US" sz="2800"/>
              <a:t>Computer support for structured decisions </a:t>
            </a:r>
            <a:endParaRPr lang="en-US" sz="2800"/>
          </a:p>
        </p:txBody>
      </p:sp>
      <p:pic>
        <p:nvPicPr>
          <p:cNvPr id="8" name="Picture 5"/>
          <p:cNvPicPr>
            <a:picLocks noChangeAspect="1" noChangeArrowheads="1"/>
          </p:cNvPicPr>
          <p:nvPr>
            <p:ph idx="1"/>
          </p:nvPr>
        </p:nvPicPr>
        <p:blipFill>
          <a:blip r:embed="rId1" cstate="print"/>
          <a:srcRect/>
          <a:stretch>
            <a:fillRect/>
          </a:stretch>
        </p:blipFill>
        <p:spPr>
          <a:xfrm>
            <a:off x="788670" y="1737360"/>
            <a:ext cx="7414260" cy="4058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Evolution of Business Intelligence (BI)</a:t>
            </a:r>
            <a:endParaRPr lang="en-IN" alt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2279676" y="2101850"/>
          <a:ext cx="5346648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019800" imgH="4632960" progId="Paint.Picture">
                  <p:embed/>
                </p:oleObj>
              </mc:Choice>
              <mc:Fallback>
                <p:oleObj name="" r:id="rId1" imgW="6019800" imgH="463296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79676" y="2101850"/>
                        <a:ext cx="5346648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 High-Level Architecture of BI.</a:t>
            </a:r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</p:nvPr>
        </p:nvGraphicFramePr>
        <p:xfrm>
          <a:off x="1910080" y="2633980"/>
          <a:ext cx="6085840" cy="305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080760" imgH="3048000" progId="Paint.Picture">
                  <p:embed/>
                </p:oleObj>
              </mc:Choice>
              <mc:Fallback>
                <p:oleObj name="" r:id="rId1" imgW="6080760" imgH="30480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0080" y="2633980"/>
                        <a:ext cx="6085840" cy="3050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B</a:t>
            </a:r>
            <a:r>
              <a:rPr lang="en-US"/>
              <a:t>usiness Analytics Overview</a:t>
            </a:r>
            <a:endParaRPr lang="en-US"/>
          </a:p>
        </p:txBody>
      </p:sp>
      <p:pic>
        <p:nvPicPr>
          <p:cNvPr id="4" name="Content Placeholder -214748262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338705" y="2570480"/>
            <a:ext cx="3952240" cy="31489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atu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atur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Designs\Nature.pot</Template>
  <TotalTime>0</TotalTime>
  <Words>1085</Words>
  <Application>WPS Presentation</Application>
  <PresentationFormat/>
  <Paragraphs>126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Nature</vt:lpstr>
      <vt:lpstr>Paint.Picture</vt:lpstr>
      <vt:lpstr>Paint.Picture</vt:lpstr>
      <vt:lpstr>MSS</vt:lpstr>
      <vt:lpstr>Classification of IS</vt:lpstr>
      <vt:lpstr>Business Pressures–Responses–Support Model</vt:lpstr>
      <vt:lpstr>The Concept of Decision Support Systems</vt:lpstr>
      <vt:lpstr>A Framework for Computerized Decision Support:</vt:lpstr>
      <vt:lpstr>Computer support for structured decisions </vt:lpstr>
      <vt:lpstr>Evolution of Business Intelligence (BI)</vt:lpstr>
      <vt:lpstr>A High-Level Architecture of BI.</vt:lpstr>
      <vt:lpstr>Business Analytics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 Commerce</dc:title>
  <dc:creator>pwalcott</dc:creator>
  <cp:lastModifiedBy>Parthasarathi Pattnayak</cp:lastModifiedBy>
  <cp:revision>1629</cp:revision>
  <dcterms:created xsi:type="dcterms:W3CDTF">2004-09-04T16:19:00Z</dcterms:created>
  <dcterms:modified xsi:type="dcterms:W3CDTF">2024-07-12T08:27:49Z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1033-12.2.0.17153</vt:lpwstr>
  </property>
  <property fmtid="{D5CDD505-2E9C-101B-9397-08002B2CF9AE}" pid="3" name="ICV">
    <vt:lpwstr>5D109410041645C7AA292784C7CB6B78_13</vt:lpwstr>
  </property>
</Properties>
</file>