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57" r:id="rId3"/>
    <p:sldId id="458" r:id="rId4"/>
    <p:sldId id="459" r:id="rId5"/>
    <p:sldId id="413" r:id="rId6"/>
    <p:sldId id="414" r:id="rId8"/>
    <p:sldId id="415" r:id="rId9"/>
    <p:sldId id="426" r:id="rId10"/>
    <p:sldId id="454" r:id="rId11"/>
    <p:sldId id="455" r:id="rId12"/>
    <p:sldId id="456" r:id="rId13"/>
  </p:sldIdLst>
  <p:sldSz cx="9144000" cy="5143500" type="screen16x9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D Admin" initials="" lastIdx="2" clrIdx="0"/>
  <p:cmAuthor id="1" name="Kate S.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/>
    <p:restoredTop sz="95698"/>
  </p:normalViewPr>
  <p:slideViewPr>
    <p:cSldViewPr showGuides="1">
      <p:cViewPr>
        <p:scale>
          <a:sx n="100" d="100"/>
          <a:sy n="100" d="100"/>
        </p:scale>
        <p:origin x="-204" y="-60"/>
      </p:cViewPr>
      <p:guideLst>
        <p:guide orient="horz" pos="1620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67CE53-F645-4CED-9F23-CB818B8670A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5E457-65F6-4694-80B7-71BD2E497415}" type="slidenum">
              <a:rPr lang="en-US" smtClean="0">
                <a:cs typeface="Arial" panose="020B0604020202020204" pitchFamily="34" charset="0"/>
              </a:rPr>
            </a:fld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0F2F3-2A9F-4E38-871A-DADD1F615416}" type="slidenum">
              <a:rPr lang="en-US" smtClean="0">
                <a:cs typeface="Arial" panose="020B0604020202020204" pitchFamily="34" charset="0"/>
              </a:rPr>
            </a:fld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DFBCA-39E1-479E-B215-BBA63082578E}" type="slidenum">
              <a:rPr lang="en-US" smtClean="0">
                <a:cs typeface="Arial" panose="020B0604020202020204" pitchFamily="34" charset="0"/>
              </a:rPr>
            </a:fld>
            <a:endParaRPr 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478338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 eaLnBrk="1" latinLnBrk="0" hangingPunct="1">
              <a:defRPr kumimoji="0" cap="all" baseline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2"/>
          </p:nvPr>
        </p:nvSpPr>
        <p:spPr>
          <a:xfrm>
            <a:off x="76200" y="4551363"/>
            <a:ext cx="2057400" cy="51435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31783C-524F-48EE-B06F-F589AA0E0F16}" type="datetime1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085975" y="177800"/>
            <a:ext cx="5867400" cy="27305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 vert="horz" anchor="ctr" anchorCtr="0"/>
          <a:lstStyle/>
          <a:p>
            <a:pPr algn="ctr">
              <a:buNone/>
            </a:pPr>
            <a:fld id="{9A0DB2DC-4C9A-4742-B13C-FB6460FD3503}" type="slidenum">
              <a:rPr lang="en-US" dirty="0">
                <a:solidFill>
                  <a:schemeClr val="tx2"/>
                </a:solidFill>
                <a:latin typeface="Tw Cen MT" panose="020B0602020104020603"/>
              </a:rPr>
            </a:fld>
            <a:endParaRPr lang="en-US" dirty="0">
              <a:solidFill>
                <a:schemeClr val="tx2"/>
              </a:solidFill>
              <a:latin typeface="Tw Cen MT" panose="020B0602020104020603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 dirty="0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SPM (6e) risk management© The McGraw-Hill Companies, 2017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/>
          <a:lstStyle/>
          <a:p>
            <a:pPr algn="ctr">
              <a:buNone/>
            </a:pPr>
            <a:fld id="{9A0DB2DC-4C9A-4742-B13C-FB6460FD3503}" type="slidenum">
              <a:rPr lang="en-US" altLang="en-US" dirty="0">
                <a:latin typeface="Tw Cen MT" panose="020B0602020104020603"/>
              </a:rPr>
            </a:fld>
            <a:endParaRPr lang="en-US" altLang="en-US" dirty="0">
              <a:latin typeface="Tw Cen MT" panose="020B0602020104020603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4213" y="0"/>
            <a:ext cx="7772400" cy="45898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SPM (5e) risk management© The McGraw-Hill Companies, 2009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/>
          <a:lstStyle/>
          <a:p>
            <a:pPr algn="ctr">
              <a:buNone/>
            </a:pPr>
            <a:fld id="{9A0DB2DC-4C9A-4742-B13C-FB6460FD3503}" type="slidenum">
              <a:rPr lang="en-US" altLang="en-US" dirty="0">
                <a:latin typeface="Tw Cen MT" panose="020B0602020104020603"/>
              </a:rPr>
            </a:fld>
            <a:endParaRPr lang="en-US" altLang="en-US" dirty="0">
              <a:latin typeface="Tw Cen MT" panose="020B0602020104020603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D46B8F-2B44-48E8-8D27-1F756C28D91D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algn="ctr">
              <a:buNone/>
            </a:pPr>
            <a:fld id="{9A0DB2DC-4C9A-4742-B13C-FB6460FD3503}" type="slidenum">
              <a:rPr lang="en-US" sz="2400" dirty="0">
                <a:latin typeface="Tw Cen MT" panose="020B0602020104020603"/>
              </a:rPr>
            </a:fld>
            <a:endParaRPr lang="en-US" sz="2400" dirty="0">
              <a:latin typeface="Tw Cen MT" panose="020B0602020104020603"/>
            </a:endParaRPr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6C2E1F-6EC7-443A-8BF8-BB254BF8EB8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>
              <a:buNone/>
            </a:pPr>
            <a:fld id="{9A0DB2DC-4C9A-4742-B13C-FB6460FD3503}" type="slidenum">
              <a:rPr lang="en-US" dirty="0">
                <a:latin typeface="Tw Cen MT" panose="020B0602020104020603"/>
              </a:rPr>
            </a:fld>
            <a:endParaRPr lang="en-US" dirty="0">
              <a:latin typeface="Tw Cen MT" panose="020B0602020104020603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 eaLnBrk="1" latinLnBrk="0" hangingPunct="1">
              <a:defRPr kumimoji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2325F6-DEB5-42DB-9F7A-F522EB4C65A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>
              <a:buNone/>
            </a:pPr>
            <a:fld id="{9A0DB2DC-4C9A-4742-B13C-FB6460FD3503}" type="slidenum">
              <a:rPr lang="en-US" dirty="0">
                <a:latin typeface="Tw Cen MT" panose="020B0602020104020603"/>
              </a:rPr>
            </a:fld>
            <a:endParaRPr lang="en-US" dirty="0">
              <a:latin typeface="Tw Cen MT" panose="020B0602020104020603"/>
            </a:endParaRPr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A5E22-3CC3-420E-A166-9E26A0CD18AD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 vert="horz" anchor="ctr" anchorCtr="0"/>
          <a:lstStyle/>
          <a:p>
            <a:pPr algn="ctr">
              <a:buNone/>
            </a:pPr>
            <a:fld id="{9A0DB2DC-4C9A-4742-B13C-FB6460FD3503}" type="slidenum">
              <a:rPr lang="en-US" dirty="0">
                <a:solidFill>
                  <a:schemeClr val="tx2"/>
                </a:solidFill>
                <a:latin typeface="Tw Cen MT" panose="020B0602020104020603"/>
              </a:rPr>
            </a:fld>
            <a:endParaRPr lang="en-US" dirty="0">
              <a:solidFill>
                <a:schemeClr val="tx2"/>
              </a:solidFill>
              <a:latin typeface="Tw Cen MT" panose="020B06020201040206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 eaLnBrk="1" latinLnBrk="0" hangingPunct="1">
              <a:buNone/>
              <a:defRPr kumimoji="0" sz="4200" b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5" y="3497263"/>
            <a:ext cx="1463675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4638" y="3490913"/>
            <a:ext cx="7589838" cy="534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latinLnBrk="0" hangingPunct="1">
              <a:buNone/>
              <a:defRPr kumimoji="0" sz="3200"/>
            </a:lvl1pPr>
          </a:lstStyle>
          <a:p>
            <a:pPr marL="319405" marR="0" lvl="0" indent="-319405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2"/>
          </p:nvPr>
        </p:nvSpPr>
        <p:spPr>
          <a:xfrm>
            <a:off x="62484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5967D4-B679-4282-81C1-C1D408B86D5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>
              <a:buNone/>
            </a:pPr>
            <a:fld id="{9A0DB2DC-4C9A-4742-B13C-FB6460FD3503}" type="slidenum">
              <a:rPr lang="en-US" sz="2800" dirty="0">
                <a:latin typeface="Tw Cen MT" panose="020B0602020104020603"/>
              </a:rPr>
            </a:fld>
            <a:endParaRPr lang="en-US" sz="2800" dirty="0">
              <a:latin typeface="Tw Cen MT" panose="020B0602020104020603"/>
            </a:endParaRPr>
          </a:p>
        </p:txBody>
      </p:sp>
      <p:sp>
        <p:nvSpPr>
          <p:cNvPr id="1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1600200" y="4686300"/>
            <a:ext cx="4572000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and Analytics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/>
          <p:nvPr>
            <p:ph sz="quarter" idx="13"/>
          </p:nvPr>
        </p:nvSpPr>
        <p:spPr/>
        <p:txBody>
          <a:bodyPr/>
          <a:p>
            <a:r>
              <a:rPr lang="en-IN" altLang="en-US"/>
              <a:t>Analytics</a:t>
            </a:r>
            <a:endParaRPr lang="en-IN" altLang="en-US"/>
          </a:p>
          <a:p>
            <a:r>
              <a:rPr lang="en-IN" altLang="en-US"/>
              <a:t>Descriptive Analytics</a:t>
            </a:r>
            <a:endParaRPr lang="en-IN" altLang="en-US"/>
          </a:p>
          <a:p>
            <a:r>
              <a:rPr lang="en-IN" altLang="en-US"/>
              <a:t>Predictive Analytics</a:t>
            </a:r>
            <a:endParaRPr lang="en-IN" altLang="en-US"/>
          </a:p>
          <a:p>
            <a:r>
              <a:rPr lang="en-IN" altLang="en-US"/>
              <a:t>Prescriptive Analytics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 sz="20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</a:br>
            <a:r>
              <a:rPr lang="en-US" altLang="zh-TW" sz="2000" b="1">
                <a:ea typeface="PMingLiU" charset="-120"/>
                <a:sym typeface="+mn-ea"/>
              </a:rPr>
              <a:t>Developing Neural Network–Based Systems</a:t>
            </a:r>
            <a:r>
              <a:rPr lang="en-US" altLang="zh-TW" sz="2000">
                <a:ea typeface="PMingLiU" charset="-120"/>
                <a:sym typeface="+mn-ea"/>
              </a:rPr>
              <a:t> </a:t>
            </a:r>
            <a:br>
              <a:rPr lang="en-US" altLang="zh-TW" sz="2000">
                <a:ea typeface="PMingLiU" charset="-120"/>
                <a:sym typeface="+mn-ea"/>
              </a:rPr>
            </a:b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/>
          <p:nvPr>
            <p:ph sz="quarter" idx="13"/>
          </p:nvPr>
        </p:nvSpPr>
        <p:spPr>
          <a:xfrm>
            <a:off x="609600" y="1352550"/>
            <a:ext cx="7795260" cy="3268345"/>
          </a:xfrm>
        </p:spPr>
        <p:txBody>
          <a:bodyPr/>
          <a:p>
            <a:r>
              <a:rPr lang="en-US" altLang="zh-TW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Data collection and preparation</a:t>
            </a:r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r>
              <a:rPr lang="en-US" altLang="zh-TW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Selection of network structure</a:t>
            </a:r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r>
              <a:rPr lang="en-US" altLang="zh-TW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Topology</a:t>
            </a:r>
            <a:endParaRPr lang="en-US" altLang="zh-TW" sz="1600" b="1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  <a:sym typeface="+mn-ea"/>
            </a:endParaRPr>
          </a:p>
          <a:p>
            <a:pPr marL="0" lvl="1"/>
            <a:r>
              <a:rPr lang="en-US" altLang="zh-TW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Data collection and preparation</a:t>
            </a:r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r>
              <a:rPr lang="en-US" altLang="zh-TW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Selection of network structure</a:t>
            </a:r>
            <a:endParaRPr lang="en-US" altLang="zh-TW" sz="1600" b="1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  <a:sym typeface="+mn-ea"/>
            </a:endParaRPr>
          </a:p>
          <a:p>
            <a:pPr marL="0" lvl="1"/>
            <a:r>
              <a:rPr lang="en-US" altLang="zh-TW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Learning algorithm selection</a:t>
            </a:r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r>
              <a:rPr lang="en-US" altLang="zh-TW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Network training</a:t>
            </a:r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  <a:sym typeface="+mn-ea"/>
            </a:endParaRPr>
          </a:p>
          <a:p>
            <a:pPr marL="0" lvl="1"/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Testing </a:t>
            </a:r>
            <a:r>
              <a:rPr lang="en-IN" altLang="en-US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TW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Black-box testing</a:t>
            </a:r>
            <a:r>
              <a:rPr lang="en-IN" altLang="en-US" sz="1600" b="1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Implementation of an ANN</a:t>
            </a:r>
            <a:r>
              <a:rPr lang="en-IN" altLang="en-US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Hopfield networks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Self-organizing networks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r>
              <a:rPr lang="en-US" altLang="zh-TW" sz="1600" b="1">
                <a:ea typeface="PMingLiU" charset="-120"/>
                <a:sym typeface="+mn-ea"/>
              </a:rPr>
              <a:t>Applications of ANN</a:t>
            </a:r>
            <a:r>
              <a:rPr lang="en-US" altLang="zh-TW" sz="1600">
                <a:ea typeface="PMingLiU" charset="-120"/>
                <a:sym typeface="+mn-ea"/>
              </a:rPr>
              <a:t> </a:t>
            </a:r>
            <a:endParaRPr lang="en-US" altLang="zh-TW" sz="1600">
              <a:ea typeface="PMingLiU" charset="-120"/>
              <a:sym typeface="+mn-ea"/>
            </a:endParaRPr>
          </a:p>
          <a:p>
            <a:pPr marL="0" lvl="1" indent="0">
              <a:buNone/>
            </a:pPr>
            <a:r>
              <a:rPr lang="en-US" altLang="zh-TW" sz="1600">
                <a:latin typeface="Times New Roman" panose="02020603050405020304" pitchFamily="18" charset="0"/>
                <a:ea typeface="PMingLiU" charset="-120"/>
                <a:cs typeface="Times New Roman" panose="02020603050405020304" pitchFamily="18" charset="0"/>
                <a:sym typeface="+mn-ea"/>
              </a:rPr>
              <a:t> </a:t>
            </a:r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pPr marL="0" lvl="1"/>
            <a:endParaRPr lang="en-US" altLang="zh-TW" sz="1600" b="1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</a:endParaRPr>
          </a:p>
          <a:p>
            <a:endParaRPr lang="en-US" altLang="zh-TW" sz="1600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  <a:sym typeface="+mn-ea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and Analytics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-214748262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993900" y="1329055"/>
            <a:ext cx="4343400" cy="3729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 sz="2400" b="1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  <a:sym typeface="+mn-ea"/>
              </a:rPr>
              <a:t>Data Mining Concepts and Applications</a:t>
            </a:r>
            <a:r>
              <a:rPr lang="en-US" altLang="ja-JP" sz="240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  <a:sym typeface="+mn-ea"/>
              </a:rPr>
              <a:t> </a:t>
            </a:r>
            <a:br>
              <a:rPr lang="en-US" altLang="ja-JP" sz="240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  <a:sym typeface="+mn-ea"/>
              </a:rPr>
            </a:br>
            <a:endParaRPr lang="en-US" altLang="zh-TW" sz="2400" b="1">
              <a:latin typeface="Times New Roman" panose="02020603050405020304" pitchFamily="18" charset="0"/>
              <a:ea typeface="PMingLiU" charset="-12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3794" name="Picture 3"/>
          <p:cNvPicPr>
            <a:picLocks noChangeAspect="1" noChangeArrowheads="1"/>
          </p:cNvPicPr>
          <p:nvPr>
            <p:ph sz="quarter" idx="13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826385" y="1352550"/>
            <a:ext cx="371856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in Data Mining</a:t>
            </a:r>
            <a:endParaRPr lang="en-US" dirty="0"/>
          </a:p>
        </p:txBody>
      </p:sp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2133600"/>
            <a:ext cx="4743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3600" y="2228850"/>
            <a:ext cx="2000250" cy="12115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1305" indent="-281305">
              <a:buFontTx/>
              <a:buChar char="-"/>
              <a:defRPr/>
            </a:pPr>
            <a:r>
              <a:rPr lang="en-US" sz="1650" b="0" dirty="0">
                <a:solidFill>
                  <a:srgbClr val="FF0000"/>
                </a:solidFill>
                <a:cs typeface="+mn-cs"/>
              </a:rPr>
              <a:t>DM with different data types?</a:t>
            </a:r>
            <a:endParaRPr lang="en-US" sz="1650" b="0" dirty="0">
              <a:solidFill>
                <a:srgbClr val="FF0000"/>
              </a:solidFill>
              <a:cs typeface="+mn-cs"/>
            </a:endParaRPr>
          </a:p>
          <a:p>
            <a:pPr marL="281305" indent="-281305">
              <a:buFontTx/>
              <a:buChar char="-"/>
              <a:defRPr/>
            </a:pPr>
            <a:endParaRPr lang="en-US" sz="675" b="0" dirty="0">
              <a:solidFill>
                <a:srgbClr val="FF0000"/>
              </a:solidFill>
              <a:cs typeface="+mn-cs"/>
            </a:endParaRPr>
          </a:p>
          <a:p>
            <a:pPr marL="225425" indent="-225425">
              <a:defRPr/>
            </a:pPr>
            <a:r>
              <a:rPr lang="en-US" sz="1650" b="0" dirty="0">
                <a:solidFill>
                  <a:srgbClr val="FF0000"/>
                </a:solidFill>
                <a:cs typeface="+mn-cs"/>
              </a:rPr>
              <a:t>-  Other data types?</a:t>
            </a:r>
            <a:endParaRPr lang="en-US" sz="1650" b="0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DM Do?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 extracts patterns from data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Pattern?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mathematical (numeric and/or symbolic) relationship among data items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patterns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(segmentation)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(or time series) relationships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Taxonomy for Data Mining Tasks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19885" y="1371600"/>
            <a:ext cx="584771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  <a:sym typeface="+mn-ea"/>
              </a:rPr>
              <a:t> </a:t>
            </a:r>
            <a:br>
              <a:rPr lang="en-US" altLang="ja-JP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  <a:sym typeface="+mn-ea"/>
              </a:rPr>
            </a:br>
            <a:r>
              <a:rPr lang="en-US" sz="2000" kern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Cluster Analysis for Data Mining -</a:t>
            </a:r>
            <a:r>
              <a:rPr lang="en-US" sz="2000" i="1" kern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000" kern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-Means Clustering Algorithm</a:t>
            </a:r>
            <a:br>
              <a:rPr lang="en-US" sz="2000" kern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altLang="ja-JP" sz="2000" b="1" kern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/>
          <p:nvPr>
            <p:ph sz="quarter" idx="13"/>
          </p:nvPr>
        </p:nvSpPr>
        <p:spPr/>
        <p:txBody>
          <a:bodyPr/>
          <a:p>
            <a:pPr marL="0" lvl="1" indent="0">
              <a:buNone/>
            </a:pPr>
            <a:endParaRPr lang="en-US" altLang="ja-JP" sz="160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1223010" y="1690370"/>
            <a:ext cx="6579870" cy="2323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 sz="2000" b="1">
                <a:ea typeface="PMingLiU" charset="-120"/>
                <a:sym typeface="+mn-ea"/>
              </a:rPr>
              <a:t>Learning in ANN</a:t>
            </a:r>
            <a:r>
              <a:rPr lang="en-US" altLang="zh-TW" sz="2000">
                <a:ea typeface="PMingLiU" charset="-120"/>
                <a:sym typeface="+mn-ea"/>
              </a:rPr>
              <a:t> </a:t>
            </a:r>
            <a:br>
              <a:rPr lang="en-US" altLang="zh-TW" sz="2000">
                <a:ea typeface="PMingLiU" charset="-120"/>
                <a:sym typeface="+mn-ea"/>
              </a:rPr>
            </a:b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557145" y="1352550"/>
            <a:ext cx="4097655" cy="326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 sz="2000" b="1">
                <a:ea typeface="PMingLiU" charset="-120"/>
                <a:sym typeface="+mn-ea"/>
              </a:rPr>
              <a:t>Learning in ANN</a:t>
            </a:r>
            <a:r>
              <a:rPr lang="en-US" altLang="zh-TW" sz="2000">
                <a:ea typeface="PMingLiU" charset="-120"/>
                <a:sym typeface="+mn-ea"/>
              </a:rPr>
              <a:t> </a:t>
            </a:r>
            <a:br>
              <a:rPr lang="en-US" altLang="zh-TW" sz="2000">
                <a:ea typeface="PMingLiU" charset="-120"/>
                <a:sym typeface="+mn-ea"/>
              </a:rPr>
            </a:b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/>
          <p:nvPr>
            <p:ph sz="quarter" idx="13"/>
          </p:nvPr>
        </p:nvSpPr>
        <p:spPr>
          <a:xfrm>
            <a:off x="609600" y="1352550"/>
            <a:ext cx="7795260" cy="3268345"/>
          </a:xfrm>
        </p:spPr>
        <p:txBody>
          <a:bodyPr/>
          <a:p>
            <a:r>
              <a:rPr lang="en-US" altLang="zh-TW">
                <a:ea typeface="PMingLiU" charset="-120"/>
                <a:sym typeface="+mn-ea"/>
              </a:rPr>
              <a:t>How a network learns</a:t>
            </a:r>
            <a:endParaRPr lang="en-US" altLang="zh-TW">
              <a:ea typeface="PMingLiU" charset="-120"/>
              <a:sym typeface="+mn-ea"/>
            </a:endParaRPr>
          </a:p>
          <a:p>
            <a:pPr marL="0" lvl="1"/>
            <a:r>
              <a:rPr lang="en-US" altLang="zh-TW" sz="2900" b="1">
                <a:ea typeface="PMingLiU" charset="-120"/>
                <a:sym typeface="+mn-ea"/>
              </a:rPr>
              <a:t>Learning rate</a:t>
            </a:r>
            <a:r>
              <a:rPr lang="en-US" altLang="zh-TW" sz="2900">
                <a:ea typeface="PMingLiU" charset="-120"/>
                <a:sym typeface="+mn-ea"/>
              </a:rPr>
              <a:t> </a:t>
            </a:r>
            <a:endParaRPr lang="en-US" altLang="zh-TW" sz="2900">
              <a:ea typeface="PMingLiU" charset="-120"/>
            </a:endParaRPr>
          </a:p>
          <a:p>
            <a:pPr marL="0" lvl="1"/>
            <a:r>
              <a:rPr lang="en-US" altLang="zh-TW" sz="2900" b="1">
                <a:ea typeface="PMingLiU" charset="-120"/>
                <a:sym typeface="+mn-ea"/>
              </a:rPr>
              <a:t>Momentum </a:t>
            </a:r>
            <a:endParaRPr lang="en-US" altLang="zh-TW" sz="2900" b="1">
              <a:ea typeface="PMingLiU" charset="-120"/>
            </a:endParaRPr>
          </a:p>
          <a:p>
            <a:pPr marL="0" lvl="1"/>
            <a:r>
              <a:rPr lang="en-US" altLang="zh-TW" sz="2900" b="1" err="1">
                <a:ea typeface="PMingLiU" charset="-120"/>
                <a:sym typeface="+mn-ea"/>
              </a:rPr>
              <a:t>Backpropagation</a:t>
            </a:r>
            <a:r>
              <a:rPr lang="en-US" altLang="zh-TW" sz="2900">
                <a:ea typeface="PMingLiU" charset="-120"/>
                <a:sym typeface="+mn-ea"/>
              </a:rPr>
              <a:t> </a:t>
            </a:r>
            <a:endParaRPr lang="en-US" altLang="zh-TW" sz="2900">
              <a:ea typeface="PMingLiU" charset="-120"/>
            </a:endParaRPr>
          </a:p>
          <a:p>
            <a:pPr marL="0" lvl="1"/>
            <a:r>
              <a:rPr lang="en-US" altLang="zh-TW" sz="2900">
                <a:ea typeface="PMingLiU" charset="-120"/>
                <a:sym typeface="+mn-ea"/>
              </a:rPr>
              <a:t>Procedure for a learning algorithm </a:t>
            </a:r>
            <a:endParaRPr lang="en-US" altLang="zh-TW" sz="2900">
              <a:ea typeface="PMingLiU" charset="-120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1048</Words>
  <Application>WPS Presentation</Application>
  <PresentationFormat>On-screen Show (16:9)</PresentationFormat>
  <Paragraphs>65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Tw Cen MT</vt:lpstr>
      <vt:lpstr>Wingdings 2</vt:lpstr>
      <vt:lpstr>Wingdings</vt:lpstr>
      <vt:lpstr>Calibri</vt:lpstr>
      <vt:lpstr>Times New Roman</vt:lpstr>
      <vt:lpstr>MS PGothic</vt:lpstr>
      <vt:lpstr>PMingLiU</vt:lpstr>
      <vt:lpstr>MingLiU-ExtB</vt:lpstr>
      <vt:lpstr>Microsoft YaHei</vt:lpstr>
      <vt:lpstr>Arial Unicode MS</vt:lpstr>
      <vt:lpstr>WidescreenPresentation16x9</vt:lpstr>
      <vt:lpstr>Decision Making and Analytics</vt:lpstr>
      <vt:lpstr>Decision Making and Analytics</vt:lpstr>
      <vt:lpstr>Data Mining Concepts and Applications  </vt:lpstr>
      <vt:lpstr>Data in Data Mining</vt:lpstr>
      <vt:lpstr>What Does DM Do?  How Does it Work?</vt:lpstr>
      <vt:lpstr>A Taxonomy for Data Mining Tasks</vt:lpstr>
      <vt:lpstr>  Cluster Analysis for Data Mining -k-Means Clustering Algorithm </vt:lpstr>
      <vt:lpstr>Learning in ANN  </vt:lpstr>
      <vt:lpstr>Learning in ANN  </vt:lpstr>
      <vt:lpstr>  Developing Neural Network–Based Systems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Parthasarathi Pattnayak</cp:lastModifiedBy>
  <cp:revision>64</cp:revision>
  <dcterms:created xsi:type="dcterms:W3CDTF">2018-03-18T16:08:00Z</dcterms:created>
  <dcterms:modified xsi:type="dcterms:W3CDTF">2024-10-07T04:34:45Z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  <property fmtid="{D5CDD505-2E9C-101B-9397-08002B2CF9AE}" pid="3" name="KSOProductBuildVer">
    <vt:lpwstr>1033-12.2.0.17545</vt:lpwstr>
  </property>
  <property fmtid="{D5CDD505-2E9C-101B-9397-08002B2CF9AE}" pid="4" name="ICV">
    <vt:lpwstr>36710A4779D14DC69DC86C3892E57AA6_13</vt:lpwstr>
  </property>
</Properties>
</file>