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Roboto" panose="02000000000000000000" pitchFamily="2" charset="0"/>
      <p:regular r:id="rId33"/>
      <p:bold r:id="rId34"/>
      <p:italic r:id="rId35"/>
      <p:boldItalic r:id="rId36"/>
    </p:embeddedFont>
    <p:embeddedFont>
      <p:font typeface="Roboto Slab" pitchFamily="2"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7" y="3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Jackie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33dfe44b5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e33dfe44b5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e440f5c4f9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e440f5c4f9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Rajeev end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440f5c4f9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e440f5c4f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Matt start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440f5c4f9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e440f5c4f9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33dfe44b5_0_7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33dfe44b5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440f5ca9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440f5ca9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e440f5ca9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e440f5ca9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e440f5ca9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e440f5ca9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e440f5ca9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e440f5ca9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e440f5ca9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e440f5ca9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33dfe44b5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e33dfe44b5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e440f5ca9d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e440f5ca9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440f5ca9d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e440f5ca9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e440f5ca9d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e440f5ca9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e440f5ca9d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e440f5ca9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e440f5ca9d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e440f5ca9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e440f5ca9d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e440f5ca9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e440f5ca9d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e440f5ca9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e33dfe44b5_0_7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e33dfe44b5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Jackie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e33dfe44b5_0_7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e33dfe44b5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D5156"/>
                </a:solidFill>
                <a:latin typeface="Roboto"/>
                <a:ea typeface="Roboto"/>
                <a:cs typeface="Roboto"/>
                <a:sym typeface="Roboto"/>
              </a:rPr>
              <a:t>One of the major disadvantages of grid search is that </a:t>
            </a:r>
            <a:r>
              <a:rPr lang="en" sz="1200">
                <a:solidFill>
                  <a:srgbClr val="040C28"/>
                </a:solidFill>
                <a:latin typeface="Roboto"/>
                <a:ea typeface="Roboto"/>
                <a:cs typeface="Roboto"/>
                <a:sym typeface="Roboto"/>
              </a:rPr>
              <a:t>it can be very time-consuming and computationally expensive</a:t>
            </a:r>
            <a:r>
              <a:rPr lang="en" sz="1200">
                <a:solidFill>
                  <a:srgbClr val="4D5156"/>
                </a:solidFill>
                <a:latin typeface="Roboto"/>
                <a:ea typeface="Roboto"/>
                <a:cs typeface="Roboto"/>
                <a:sym typeface="Roboto"/>
              </a:rPr>
              <a:t>,</a:t>
            </a:r>
            <a:endParaRPr>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e33dfe44b5_0_7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e33dfe44b5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Roboto"/>
              <a:buChar char="●"/>
            </a:pPr>
            <a:r>
              <a:rPr lang="en">
                <a:solidFill>
                  <a:srgbClr val="202124"/>
                </a:solidFill>
                <a:latin typeface="Roboto"/>
                <a:ea typeface="Roboto"/>
                <a:cs typeface="Roboto"/>
                <a:sym typeface="Roboto"/>
              </a:rPr>
              <a:t>Ensemble learning combines multiple machine learning models into a single model. The aim is to increase the performance of the model. </a:t>
            </a:r>
            <a:r>
              <a:rPr lang="en">
                <a:solidFill>
                  <a:srgbClr val="040C28"/>
                </a:solidFill>
                <a:latin typeface="Roboto"/>
                <a:ea typeface="Roboto"/>
                <a:cs typeface="Roboto"/>
                <a:sym typeface="Roboto"/>
              </a:rPr>
              <a:t>Bagging aims to decrease variance, boosting aims to decrease bias</a:t>
            </a:r>
            <a:r>
              <a:rPr lang="en">
                <a:solidFill>
                  <a:srgbClr val="202124"/>
                </a:solidFill>
                <a:latin typeface="Roboto"/>
                <a:ea typeface="Roboto"/>
                <a:cs typeface="Roboto"/>
                <a:sym typeface="Roboto"/>
              </a:rPr>
              <a:t>, and stacking aims to improve prediction accuracy. Bagging and boosting combine homogenous weak learners.</a:t>
            </a:r>
            <a:endParaRPr sz="900">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457200" lvl="0" indent="-298450" algn="l" rtl="0">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Bayesian optimization is a sequential design strategy for global optimization of black-box functions that does not assume any functional forms. It is usually employed to optimize expensive-to-evaluate functions. &gt;&gt;&gt; is this optimization better than random search. </a:t>
            </a:r>
            <a:r>
              <a:rPr lang="en" sz="1000">
                <a:solidFill>
                  <a:schemeClr val="dk1"/>
                </a:solidFill>
                <a:latin typeface="Roboto"/>
                <a:ea typeface="Roboto"/>
                <a:cs typeface="Roboto"/>
                <a:sym typeface="Roboto"/>
              </a:rPr>
              <a:t>We can see that the bayesian search outperforms the other methods by a little. This effect is much more noticeable in larger datasets and more complex models</a:t>
            </a:r>
            <a:endParaRPr sz="7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e33dfe44b5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e33dfe44b5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e33dfe44b5_0_7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e33dfe44b5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33dfe44b5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e33dfe44b5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e33dfe44b5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e33dfe44b5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e3ac62354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e3ac62354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Jackie end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3ac62354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3ac6235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Rajeev start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e33dfe44b5_0_7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e33dfe44b5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33dfe44b5_0_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33dfe44b5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858703" y="1518033"/>
            <a:ext cx="5361300" cy="144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300" b="1"/>
              <a:t>Credit Card Eligibility</a:t>
            </a:r>
            <a:endParaRPr sz="4300" b="1"/>
          </a:p>
        </p:txBody>
      </p:sp>
      <p:sp>
        <p:nvSpPr>
          <p:cNvPr id="64" name="Google Shape;64;p13"/>
          <p:cNvSpPr txBox="1">
            <a:spLocks noGrp="1"/>
          </p:cNvSpPr>
          <p:nvPr>
            <p:ph type="subTitle" idx="1"/>
          </p:nvPr>
        </p:nvSpPr>
        <p:spPr>
          <a:xfrm>
            <a:off x="1858700" y="3184541"/>
            <a:ext cx="5361300" cy="10713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40"/>
              <a:buNone/>
            </a:pPr>
            <a:r>
              <a:rPr lang="en" sz="1340"/>
              <a:t>Group 1: JMR</a:t>
            </a:r>
            <a:endParaRPr sz="1340"/>
          </a:p>
          <a:p>
            <a:pPr marL="0" lvl="0" indent="0" algn="ctr" rtl="0">
              <a:lnSpc>
                <a:spcPct val="80000"/>
              </a:lnSpc>
              <a:spcBef>
                <a:spcPts val="0"/>
              </a:spcBef>
              <a:spcAft>
                <a:spcPts val="0"/>
              </a:spcAft>
              <a:buSzPts val="440"/>
              <a:buNone/>
            </a:pPr>
            <a:r>
              <a:rPr lang="en" sz="1340"/>
              <a:t>Jacqueline Columbro</a:t>
            </a:r>
            <a:endParaRPr sz="1340"/>
          </a:p>
          <a:p>
            <a:pPr marL="0" lvl="0" indent="0" algn="ctr" rtl="0">
              <a:lnSpc>
                <a:spcPct val="80000"/>
              </a:lnSpc>
              <a:spcBef>
                <a:spcPts val="0"/>
              </a:spcBef>
              <a:spcAft>
                <a:spcPts val="0"/>
              </a:spcAft>
              <a:buSzPts val="440"/>
              <a:buNone/>
            </a:pPr>
            <a:r>
              <a:rPr lang="en" sz="1340"/>
              <a:t>Matthew Harper</a:t>
            </a:r>
            <a:endParaRPr sz="1340"/>
          </a:p>
          <a:p>
            <a:pPr marL="0" lvl="0" indent="0" algn="ctr" rtl="0">
              <a:lnSpc>
                <a:spcPct val="80000"/>
              </a:lnSpc>
              <a:spcBef>
                <a:spcPts val="0"/>
              </a:spcBef>
              <a:spcAft>
                <a:spcPts val="0"/>
              </a:spcAft>
              <a:buSzPts val="440"/>
              <a:buNone/>
            </a:pPr>
            <a:r>
              <a:rPr lang="en" sz="1340"/>
              <a:t>Rajeev Daithankar</a:t>
            </a:r>
            <a:endParaRPr sz="134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231325" y="368425"/>
            <a:ext cx="38313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t>Correction Heatmap</a:t>
            </a:r>
            <a:endParaRPr sz="2800"/>
          </a:p>
        </p:txBody>
      </p:sp>
      <p:sp>
        <p:nvSpPr>
          <p:cNvPr id="118" name="Google Shape;118;p22"/>
          <p:cNvSpPr txBox="1">
            <a:spLocks noGrp="1"/>
          </p:cNvSpPr>
          <p:nvPr>
            <p:ph type="body" idx="1"/>
          </p:nvPr>
        </p:nvSpPr>
        <p:spPr>
          <a:xfrm>
            <a:off x="387900" y="1489825"/>
            <a:ext cx="3313500" cy="3078900"/>
          </a:xfrm>
          <a:prstGeom prst="rect">
            <a:avLst/>
          </a:prstGeom>
        </p:spPr>
        <p:txBody>
          <a:bodyPr spcFirstLastPara="1" wrap="square" lIns="91425" tIns="91425" rIns="91425" bIns="91425" anchor="t" anchorCtr="0">
            <a:normAutofit fontScale="25000" lnSpcReduction="20000"/>
          </a:bodyPr>
          <a:lstStyle/>
          <a:p>
            <a:pPr marL="0" lvl="0" indent="0" algn="l" rtl="0">
              <a:lnSpc>
                <a:spcPct val="110795"/>
              </a:lnSpc>
              <a:spcBef>
                <a:spcPts val="0"/>
              </a:spcBef>
              <a:spcAft>
                <a:spcPts val="0"/>
              </a:spcAft>
              <a:buNone/>
            </a:pPr>
            <a:endParaRPr sz="2600" b="1">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5400" b="1">
                <a:latin typeface="Arial"/>
                <a:ea typeface="Arial"/>
                <a:cs typeface="Arial"/>
                <a:sym typeface="Arial"/>
              </a:rPr>
              <a:t> Correlation Coefficients</a:t>
            </a:r>
            <a:endParaRPr sz="5400" b="1">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Gender 0.02</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Own_car -0.01</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Own_property -0.03</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Unemployed -0.02</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Num_children 0.01</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Num_family 0.01</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Account_length 0.08</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Total_income 0.02</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Age -0.04</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Years_employed -0.01</a:t>
            </a:r>
            <a:endParaRPr sz="3800">
              <a:latin typeface="Arial"/>
              <a:ea typeface="Arial"/>
              <a:cs typeface="Arial"/>
              <a:sym typeface="Aria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19" name="Google Shape;119;p22"/>
          <p:cNvPicPr preferRelativeResize="0"/>
          <p:nvPr/>
        </p:nvPicPr>
        <p:blipFill>
          <a:blip r:embed="rId3">
            <a:alphaModFix/>
          </a:blip>
          <a:stretch>
            <a:fillRect/>
          </a:stretch>
        </p:blipFill>
        <p:spPr>
          <a:xfrm>
            <a:off x="3947575" y="388700"/>
            <a:ext cx="5137801" cy="43660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Violin Plot </a:t>
            </a:r>
            <a:endParaRPr/>
          </a:p>
        </p:txBody>
      </p:sp>
      <p:pic>
        <p:nvPicPr>
          <p:cNvPr id="125" name="Google Shape;125;p23"/>
          <p:cNvPicPr preferRelativeResize="0"/>
          <p:nvPr/>
        </p:nvPicPr>
        <p:blipFill>
          <a:blip r:embed="rId3">
            <a:alphaModFix/>
          </a:blip>
          <a:stretch>
            <a:fillRect/>
          </a:stretch>
        </p:blipFill>
        <p:spPr>
          <a:xfrm>
            <a:off x="172750" y="1489825"/>
            <a:ext cx="8813101" cy="233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Outliers</a:t>
            </a:r>
            <a:endParaRPr/>
          </a:p>
        </p:txBody>
      </p:sp>
      <p:sp>
        <p:nvSpPr>
          <p:cNvPr id="131" name="Google Shape;131;p24"/>
          <p:cNvSpPr txBox="1">
            <a:spLocks noGrp="1"/>
          </p:cNvSpPr>
          <p:nvPr>
            <p:ph type="body" idx="1"/>
          </p:nvPr>
        </p:nvSpPr>
        <p:spPr>
          <a:xfrm>
            <a:off x="387900" y="13374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The number of children the individual has                    The total number of family members.     </a:t>
            </a:r>
            <a:endParaRPr sz="1500"/>
          </a:p>
        </p:txBody>
      </p:sp>
      <p:pic>
        <p:nvPicPr>
          <p:cNvPr id="132" name="Google Shape;132;p24"/>
          <p:cNvPicPr preferRelativeResize="0"/>
          <p:nvPr/>
        </p:nvPicPr>
        <p:blipFill>
          <a:blip r:embed="rId3">
            <a:alphaModFix/>
          </a:blip>
          <a:stretch>
            <a:fillRect/>
          </a:stretch>
        </p:blipFill>
        <p:spPr>
          <a:xfrm>
            <a:off x="598567" y="1863900"/>
            <a:ext cx="3341232" cy="2934600"/>
          </a:xfrm>
          <a:prstGeom prst="rect">
            <a:avLst/>
          </a:prstGeom>
          <a:noFill/>
          <a:ln>
            <a:noFill/>
          </a:ln>
        </p:spPr>
      </p:pic>
      <p:pic>
        <p:nvPicPr>
          <p:cNvPr id="133" name="Google Shape;133;p24"/>
          <p:cNvPicPr preferRelativeResize="0"/>
          <p:nvPr/>
        </p:nvPicPr>
        <p:blipFill>
          <a:blip r:embed="rId4">
            <a:alphaModFix/>
          </a:blip>
          <a:stretch>
            <a:fillRect/>
          </a:stretch>
        </p:blipFill>
        <p:spPr>
          <a:xfrm>
            <a:off x="4725650" y="1852150"/>
            <a:ext cx="3641749" cy="293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87900" y="4227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Outliers - condt.</a:t>
            </a:r>
            <a:endParaRPr/>
          </a:p>
        </p:txBody>
      </p:sp>
      <p:sp>
        <p:nvSpPr>
          <p:cNvPr id="139" name="Google Shape;139;p25"/>
          <p:cNvSpPr txBox="1">
            <a:spLocks noGrp="1"/>
          </p:cNvSpPr>
          <p:nvPr>
            <p:ph type="body" idx="1"/>
          </p:nvPr>
        </p:nvSpPr>
        <p:spPr>
          <a:xfrm>
            <a:off x="387900" y="13374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             </a:t>
            </a:r>
            <a:r>
              <a:rPr lang="en" sz="1300"/>
              <a:t>The total income of the individual</a:t>
            </a:r>
            <a:r>
              <a:rPr lang="en" sz="1500"/>
              <a:t>                      </a:t>
            </a:r>
            <a:r>
              <a:rPr lang="en" sz="1300"/>
              <a:t>The number of years the individual has been employed    </a:t>
            </a:r>
            <a:endParaRPr sz="1300"/>
          </a:p>
        </p:txBody>
      </p:sp>
      <p:pic>
        <p:nvPicPr>
          <p:cNvPr id="140" name="Google Shape;140;p25"/>
          <p:cNvPicPr preferRelativeResize="0"/>
          <p:nvPr/>
        </p:nvPicPr>
        <p:blipFill>
          <a:blip r:embed="rId3">
            <a:alphaModFix/>
          </a:blip>
          <a:stretch>
            <a:fillRect/>
          </a:stretch>
        </p:blipFill>
        <p:spPr>
          <a:xfrm>
            <a:off x="484550" y="1828475"/>
            <a:ext cx="3557450" cy="2980350"/>
          </a:xfrm>
          <a:prstGeom prst="rect">
            <a:avLst/>
          </a:prstGeom>
          <a:noFill/>
          <a:ln>
            <a:noFill/>
          </a:ln>
        </p:spPr>
      </p:pic>
      <p:pic>
        <p:nvPicPr>
          <p:cNvPr id="141" name="Google Shape;141;p25"/>
          <p:cNvPicPr preferRelativeResize="0"/>
          <p:nvPr/>
        </p:nvPicPr>
        <p:blipFill>
          <a:blip r:embed="rId4">
            <a:alphaModFix/>
          </a:blip>
          <a:stretch>
            <a:fillRect/>
          </a:stretch>
        </p:blipFill>
        <p:spPr>
          <a:xfrm>
            <a:off x="4676125" y="1855438"/>
            <a:ext cx="3856200" cy="292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Preprocessing</a:t>
            </a:r>
            <a:endParaRPr/>
          </a:p>
        </p:txBody>
      </p:sp>
      <p:sp>
        <p:nvSpPr>
          <p:cNvPr id="147" name="Google Shape;147;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Label Encoding -  Categorical Variables.</a:t>
            </a:r>
            <a:endParaRPr/>
          </a:p>
          <a:p>
            <a:pPr marL="1371600" marR="0" lvl="2" indent="-317500" algn="l" rtl="0">
              <a:lnSpc>
                <a:spcPct val="115000"/>
              </a:lnSpc>
              <a:spcBef>
                <a:spcPts val="0"/>
              </a:spcBef>
              <a:spcAft>
                <a:spcPts val="0"/>
              </a:spcAft>
              <a:buSzPts val="1400"/>
              <a:buChar char="■"/>
            </a:pPr>
            <a:r>
              <a:rPr lang="en" sz="1400"/>
              <a:t>columns_to_encode = ["Income_type", "Education_type", "Family_status",             "Housing_type",   "Occupation_type"]</a:t>
            </a:r>
            <a:endParaRPr sz="1400"/>
          </a:p>
          <a:p>
            <a:pPr marL="457200" lvl="0" indent="-342900" algn="l" rtl="0">
              <a:spcBef>
                <a:spcPts val="0"/>
              </a:spcBef>
              <a:spcAft>
                <a:spcPts val="0"/>
              </a:spcAft>
              <a:buSzPts val="1800"/>
              <a:buChar char="●"/>
            </a:pPr>
            <a:r>
              <a:rPr lang="en"/>
              <a:t>Standard Scaler : This once of the important transformation for feature scaling</a:t>
            </a:r>
            <a:endParaRPr/>
          </a:p>
          <a:p>
            <a:pPr marL="1371600" lvl="2" indent="-317500" algn="l" rtl="0">
              <a:spcBef>
                <a:spcPts val="0"/>
              </a:spcBef>
              <a:spcAft>
                <a:spcPts val="0"/>
              </a:spcAft>
              <a:buSzPts val="1400"/>
              <a:buChar char="■"/>
            </a:pPr>
            <a:r>
              <a:rPr lang="en"/>
              <a:t>StandardScaler(). Performed on X_train and X_test		</a:t>
            </a:r>
            <a:endParaRPr/>
          </a:p>
          <a:p>
            <a:pPr marL="457200" lvl="0" indent="-342900" algn="l" rtl="0">
              <a:spcBef>
                <a:spcPts val="0"/>
              </a:spcBef>
              <a:spcAft>
                <a:spcPts val="0"/>
              </a:spcAft>
              <a:buSzPts val="1800"/>
              <a:buChar char="●"/>
            </a:pPr>
            <a:r>
              <a:rPr lang="en"/>
              <a:t>SMOTE - We  have imbalance y_train. Target- 0 - 6521 , 1-1008</a:t>
            </a:r>
            <a:endParaRPr/>
          </a:p>
          <a:p>
            <a:pPr marL="1371600" lvl="2" indent="-317500" algn="l" rtl="0">
              <a:spcBef>
                <a:spcPts val="0"/>
              </a:spcBef>
              <a:spcAft>
                <a:spcPts val="0"/>
              </a:spcAft>
              <a:buSzPts val="1400"/>
              <a:buChar char="■"/>
            </a:pPr>
            <a:r>
              <a:rPr lang="en"/>
              <a:t>Applied  SMOTE to balance classification ,  Target - 0 - 6521 , 1- 6521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214300" y="442300"/>
            <a:ext cx="38313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t>Feature Importance</a:t>
            </a:r>
            <a:endParaRPr sz="2800"/>
          </a:p>
        </p:txBody>
      </p:sp>
      <p:sp>
        <p:nvSpPr>
          <p:cNvPr id="153" name="Google Shape;153;p27"/>
          <p:cNvSpPr txBox="1">
            <a:spLocks noGrp="1"/>
          </p:cNvSpPr>
          <p:nvPr>
            <p:ph type="body" idx="1"/>
          </p:nvPr>
        </p:nvSpPr>
        <p:spPr>
          <a:xfrm>
            <a:off x="307550" y="967450"/>
            <a:ext cx="3313500" cy="392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523"/>
              <a:buNone/>
            </a:pPr>
            <a:endParaRPr sz="1355" b="1">
              <a:latin typeface="Arial"/>
              <a:ea typeface="Arial"/>
              <a:cs typeface="Arial"/>
              <a:sym typeface="Arial"/>
            </a:endParaRPr>
          </a:p>
          <a:p>
            <a:pPr marL="0" lvl="0" indent="0" algn="l" rtl="0">
              <a:lnSpc>
                <a:spcPct val="95000"/>
              </a:lnSpc>
              <a:spcBef>
                <a:spcPts val="1200"/>
              </a:spcBef>
              <a:spcAft>
                <a:spcPts val="0"/>
              </a:spcAft>
              <a:buSzPts val="523"/>
              <a:buNone/>
            </a:pPr>
            <a:r>
              <a:rPr lang="en" sz="1355" b="1">
                <a:latin typeface="Arial"/>
                <a:ea typeface="Arial"/>
                <a:cs typeface="Arial"/>
                <a:sym typeface="Arial"/>
              </a:rPr>
              <a:t>Top 10 Features  </a:t>
            </a:r>
            <a:endParaRPr sz="1355" b="1">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Account_length  		 0.152151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Total_income   		 0.130271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Age   				 0.117826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Occupation_type   	 	 0.110467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Years_employed   	 	 0.096103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Family_status   		 0.070909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Num_family   		 	 0.043990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Income_type   		 0.042602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Education_type   		 0.039308 </a:t>
            </a:r>
            <a:endParaRPr sz="1155">
              <a:latin typeface="Arial"/>
              <a:ea typeface="Arial"/>
              <a:cs typeface="Arial"/>
              <a:sym typeface="Arial"/>
            </a:endParaRPr>
          </a:p>
          <a:p>
            <a:pPr marL="0" lvl="0" indent="0" algn="l" rtl="0">
              <a:lnSpc>
                <a:spcPct val="95000"/>
              </a:lnSpc>
              <a:spcBef>
                <a:spcPts val="1200"/>
              </a:spcBef>
              <a:spcAft>
                <a:spcPts val="1200"/>
              </a:spcAft>
              <a:buSzPts val="523"/>
              <a:buNone/>
            </a:pPr>
            <a:r>
              <a:rPr lang="en" sz="1155">
                <a:latin typeface="Arial"/>
                <a:ea typeface="Arial"/>
                <a:cs typeface="Arial"/>
                <a:sym typeface="Arial"/>
              </a:rPr>
              <a:t>Own_car   			 0.033507</a:t>
            </a:r>
            <a:endParaRPr sz="1155">
              <a:latin typeface="Arial"/>
              <a:ea typeface="Arial"/>
              <a:cs typeface="Arial"/>
              <a:sym typeface="Arial"/>
            </a:endParaRPr>
          </a:p>
        </p:txBody>
      </p:sp>
      <p:pic>
        <p:nvPicPr>
          <p:cNvPr id="154" name="Google Shape;154;p27"/>
          <p:cNvPicPr preferRelativeResize="0"/>
          <p:nvPr/>
        </p:nvPicPr>
        <p:blipFill>
          <a:blip r:embed="rId3">
            <a:alphaModFix/>
          </a:blip>
          <a:stretch>
            <a:fillRect/>
          </a:stretch>
        </p:blipFill>
        <p:spPr>
          <a:xfrm>
            <a:off x="3286175" y="1128399"/>
            <a:ext cx="5547725" cy="355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Logistic Regression Classifier :  </a:t>
            </a:r>
            <a:endParaRPr/>
          </a:p>
        </p:txBody>
      </p:sp>
      <p:sp>
        <p:nvSpPr>
          <p:cNvPr id="160" name="Google Shape;160;p28"/>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40000"/>
          </a:bodyPr>
          <a:lstStyle/>
          <a:p>
            <a:pPr marL="0" lvl="0" indent="0" algn="l" rtl="0">
              <a:spcBef>
                <a:spcPts val="0"/>
              </a:spcBef>
              <a:spcAft>
                <a:spcPts val="0"/>
              </a:spcAft>
              <a:buNone/>
            </a:pPr>
            <a:r>
              <a:rPr lang="en" sz="3800"/>
              <a:t>Tuning Parameters</a:t>
            </a:r>
            <a:endParaRPr sz="3800"/>
          </a:p>
          <a:p>
            <a:pPr marL="0" lvl="0" indent="0" algn="l" rtl="0">
              <a:spcBef>
                <a:spcPts val="1200"/>
              </a:spcBef>
              <a:spcAft>
                <a:spcPts val="0"/>
              </a:spcAft>
              <a:buNone/>
            </a:pPr>
            <a:r>
              <a:rPr lang="en" sz="3500"/>
              <a:t>GridSearchCV(cv=5, estimator=LogisticRegression(max_iter=1000),</a:t>
            </a:r>
            <a:endParaRPr sz="3500"/>
          </a:p>
          <a:p>
            <a:pPr marL="0" lvl="0" indent="0" algn="l" rtl="0">
              <a:spcBef>
                <a:spcPts val="1200"/>
              </a:spcBef>
              <a:spcAft>
                <a:spcPts val="0"/>
              </a:spcAft>
              <a:buNone/>
            </a:pPr>
            <a:r>
              <a:rPr lang="en" sz="3500"/>
              <a:t> param_grid={'C': [0.001, 0.01, 0.1, 1, 10, 100],  'penalty': ['l1', 'l2'],   'solver': ['liblinear', 'saga']}</a:t>
            </a: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61" name="Google Shape;161;p28"/>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r>
              <a:rPr lang="en" sz="6200"/>
              <a:t>Classification Report :</a:t>
            </a:r>
            <a:endParaRPr sz="7400"/>
          </a:p>
          <a:p>
            <a:pPr marL="0" lvl="0" indent="0" algn="l" rtl="0">
              <a:spcBef>
                <a:spcPts val="1200"/>
              </a:spcBef>
              <a:spcAft>
                <a:spcPts val="0"/>
              </a:spcAft>
              <a:buNone/>
            </a:pPr>
            <a:r>
              <a:rPr lang="en" sz="5000"/>
              <a:t> 			precision    recall  f1-score   support</a:t>
            </a:r>
            <a:endParaRPr sz="5000"/>
          </a:p>
          <a:p>
            <a:pPr marL="0" lvl="0" indent="0" algn="l" rtl="0">
              <a:spcBef>
                <a:spcPts val="1200"/>
              </a:spcBef>
              <a:spcAft>
                <a:spcPts val="0"/>
              </a:spcAft>
              <a:buNone/>
            </a:pPr>
            <a:r>
              <a:rPr lang="en" sz="5000"/>
              <a:t>                    1      		 0.15      0.54      0.24       234</a:t>
            </a:r>
            <a:endParaRPr sz="5000"/>
          </a:p>
          <a:p>
            <a:pPr marL="0" lvl="0" indent="0" algn="l" rtl="0">
              <a:spcBef>
                <a:spcPts val="1200"/>
              </a:spcBef>
              <a:spcAft>
                <a:spcPts val="0"/>
              </a:spcAft>
              <a:buNone/>
            </a:pPr>
            <a:r>
              <a:rPr lang="en" sz="5000"/>
              <a:t>  	         0      		 0.90      0.57     0.70      1649</a:t>
            </a:r>
            <a:endParaRPr sz="5000"/>
          </a:p>
          <a:p>
            <a:pPr marL="0" lvl="0" indent="0" algn="l" rtl="0">
              <a:spcBef>
                <a:spcPts val="1200"/>
              </a:spcBef>
              <a:spcAft>
                <a:spcPts val="0"/>
              </a:spcAft>
              <a:buNone/>
            </a:pPr>
            <a:r>
              <a:rPr lang="en" sz="5000"/>
              <a:t>    </a:t>
            </a:r>
            <a:r>
              <a:rPr lang="en" sz="5000">
                <a:solidFill>
                  <a:srgbClr val="FFFF00"/>
                </a:solidFill>
              </a:rPr>
              <a:t>accuracy                           0.56      </a:t>
            </a:r>
            <a:r>
              <a:rPr lang="en" sz="5000"/>
              <a:t>	                   1883</a:t>
            </a:r>
            <a:endParaRPr sz="5000"/>
          </a:p>
          <a:p>
            <a:pPr marL="0" lvl="0" indent="0" algn="l" rtl="0">
              <a:spcBef>
                <a:spcPts val="1200"/>
              </a:spcBef>
              <a:spcAft>
                <a:spcPts val="0"/>
              </a:spcAft>
              <a:buNone/>
            </a:pPr>
            <a:r>
              <a:rPr lang="en" sz="5000"/>
              <a:t>   macro avg       		0.52      0.56      0.47      1883</a:t>
            </a:r>
            <a:endParaRPr sz="5000"/>
          </a:p>
          <a:p>
            <a:pPr marL="0" lvl="0" indent="0" algn="l" rtl="0">
              <a:spcBef>
                <a:spcPts val="1200"/>
              </a:spcBef>
              <a:spcAft>
                <a:spcPts val="0"/>
              </a:spcAft>
              <a:buNone/>
            </a:pPr>
            <a:r>
              <a:rPr lang="en" sz="5000"/>
              <a:t>weighted avg       		0.81      0.57      0.64      1883</a:t>
            </a:r>
            <a:endParaRPr sz="5000"/>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Support Vector Machine :  </a:t>
            </a:r>
            <a:endParaRPr/>
          </a:p>
        </p:txBody>
      </p:sp>
      <p:sp>
        <p:nvSpPr>
          <p:cNvPr id="167" name="Google Shape;167;p29"/>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a:t>Parameter</a:t>
            </a:r>
            <a:endParaRPr sz="1500"/>
          </a:p>
          <a:p>
            <a:pPr marL="0" lvl="0" indent="0" algn="l" rtl="0">
              <a:lnSpc>
                <a:spcPct val="110795"/>
              </a:lnSpc>
              <a:spcBef>
                <a:spcPts val="1200"/>
              </a:spcBef>
              <a:spcAft>
                <a:spcPts val="0"/>
              </a:spcAft>
              <a:buNone/>
            </a:pPr>
            <a:r>
              <a:rPr lang="en" sz="1500"/>
              <a:t>(kernel='poly')</a:t>
            </a:r>
            <a:endParaRPr sz="1000">
              <a:solidFill>
                <a:srgbClr val="212121"/>
              </a:solidFill>
              <a:latin typeface="Arial"/>
              <a:ea typeface="Arial"/>
              <a:cs typeface="Arial"/>
              <a:sym typeface="Arial"/>
            </a:endParaRPr>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68" name="Google Shape;168;p29"/>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457200" lvl="0" indent="457200" algn="l" rtl="0">
              <a:spcBef>
                <a:spcPts val="1200"/>
              </a:spcBef>
              <a:spcAft>
                <a:spcPts val="0"/>
              </a:spcAft>
              <a:buNone/>
            </a:pPr>
            <a:r>
              <a:rPr lang="en" sz="6200"/>
              <a:t>precision    recall  f1-score   support</a:t>
            </a:r>
            <a:endParaRPr sz="6200"/>
          </a:p>
          <a:p>
            <a:pPr marL="0" lvl="0" indent="0" algn="l" rtl="0">
              <a:spcBef>
                <a:spcPts val="1200"/>
              </a:spcBef>
              <a:spcAft>
                <a:spcPts val="0"/>
              </a:spcAft>
              <a:buNone/>
            </a:pPr>
            <a:r>
              <a:rPr lang="en" sz="6200"/>
              <a:t>           1      	 0.15      0.52      0.23       234</a:t>
            </a:r>
            <a:endParaRPr sz="6200"/>
          </a:p>
          <a:p>
            <a:pPr marL="0" lvl="0" indent="0" algn="l" rtl="0">
              <a:spcBef>
                <a:spcPts val="1200"/>
              </a:spcBef>
              <a:spcAft>
                <a:spcPts val="0"/>
              </a:spcAft>
              <a:buNone/>
            </a:pPr>
            <a:r>
              <a:rPr lang="en" sz="6200"/>
              <a:t>           0      	 0.90      0.58      0.71      1649</a:t>
            </a:r>
            <a:endParaRPr sz="6200"/>
          </a:p>
          <a:p>
            <a:pPr marL="0" lvl="0" indent="0" algn="l" rtl="0">
              <a:spcBef>
                <a:spcPts val="1200"/>
              </a:spcBef>
              <a:spcAft>
                <a:spcPts val="0"/>
              </a:spcAft>
              <a:buNone/>
            </a:pPr>
            <a:r>
              <a:rPr lang="en" sz="6200"/>
              <a:t>    </a:t>
            </a:r>
            <a:r>
              <a:rPr lang="en" sz="6200">
                <a:solidFill>
                  <a:schemeClr val="accent6"/>
                </a:solidFill>
              </a:rPr>
              <a:t>accuracy                           0.56   </a:t>
            </a:r>
            <a:r>
              <a:rPr lang="en" sz="6200"/>
              <a:t>   	     1883</a:t>
            </a:r>
            <a:endParaRPr sz="6200"/>
          </a:p>
          <a:p>
            <a:pPr marL="0" lvl="0" indent="0" algn="l" rtl="0">
              <a:spcBef>
                <a:spcPts val="1200"/>
              </a:spcBef>
              <a:spcAft>
                <a:spcPts val="0"/>
              </a:spcAft>
              <a:buNone/>
            </a:pPr>
            <a:r>
              <a:rPr lang="en" sz="6200"/>
              <a:t>   macro avg       0.52      0.55      0.47      1883</a:t>
            </a:r>
            <a:endParaRPr sz="6200"/>
          </a:p>
          <a:p>
            <a:pPr marL="0" lvl="0" indent="0" algn="l" rtl="0">
              <a:spcBef>
                <a:spcPts val="1200"/>
              </a:spcBef>
              <a:spcAft>
                <a:spcPts val="0"/>
              </a:spcAft>
              <a:buNone/>
            </a:pPr>
            <a:r>
              <a:rPr lang="en" sz="6200"/>
              <a:t>weighted avg      0.80      0.57      0.65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Support Vector Machine :  </a:t>
            </a:r>
            <a:endParaRPr/>
          </a:p>
        </p:txBody>
      </p:sp>
      <p:sp>
        <p:nvSpPr>
          <p:cNvPr id="174" name="Google Shape;174;p30"/>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a:t>Parameter</a:t>
            </a:r>
            <a:endParaRPr sz="1500"/>
          </a:p>
          <a:p>
            <a:pPr marL="0" lvl="0" indent="0" algn="l" rtl="0">
              <a:lnSpc>
                <a:spcPct val="110795"/>
              </a:lnSpc>
              <a:spcBef>
                <a:spcPts val="1200"/>
              </a:spcBef>
              <a:spcAft>
                <a:spcPts val="0"/>
              </a:spcAft>
              <a:buNone/>
            </a:pPr>
            <a:r>
              <a:rPr lang="en" sz="1500"/>
              <a:t>(kernel='poly')</a:t>
            </a:r>
            <a:endParaRPr sz="1000">
              <a:solidFill>
                <a:srgbClr val="212121"/>
              </a:solidFill>
              <a:latin typeface="Arial"/>
              <a:ea typeface="Arial"/>
              <a:cs typeface="Arial"/>
              <a:sym typeface="Arial"/>
            </a:endParaRPr>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75" name="Google Shape;175;p30"/>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457200" lvl="0" indent="457200" algn="l" rtl="0">
              <a:spcBef>
                <a:spcPts val="1200"/>
              </a:spcBef>
              <a:spcAft>
                <a:spcPts val="0"/>
              </a:spcAft>
              <a:buNone/>
            </a:pPr>
            <a:r>
              <a:rPr lang="en" sz="6200"/>
              <a:t>precision    recall  f1-score   support</a:t>
            </a:r>
            <a:endParaRPr sz="6200"/>
          </a:p>
          <a:p>
            <a:pPr marL="0" lvl="0" indent="0" algn="l" rtl="0">
              <a:spcBef>
                <a:spcPts val="1200"/>
              </a:spcBef>
              <a:spcAft>
                <a:spcPts val="0"/>
              </a:spcAft>
              <a:buNone/>
            </a:pPr>
            <a:r>
              <a:rPr lang="en" sz="6200"/>
              <a:t>           1      	 0.15      0.52      0.23       234</a:t>
            </a:r>
            <a:endParaRPr sz="6200"/>
          </a:p>
          <a:p>
            <a:pPr marL="0" lvl="0" indent="0" algn="l" rtl="0">
              <a:spcBef>
                <a:spcPts val="1200"/>
              </a:spcBef>
              <a:spcAft>
                <a:spcPts val="0"/>
              </a:spcAft>
              <a:buNone/>
            </a:pPr>
            <a:r>
              <a:rPr lang="en" sz="6200"/>
              <a:t>           0      	 0.90      0.58      0.71      1649</a:t>
            </a:r>
            <a:endParaRPr sz="6200"/>
          </a:p>
          <a:p>
            <a:pPr marL="0" lvl="0" indent="0" algn="l" rtl="0">
              <a:spcBef>
                <a:spcPts val="1200"/>
              </a:spcBef>
              <a:spcAft>
                <a:spcPts val="0"/>
              </a:spcAft>
              <a:buNone/>
            </a:pPr>
            <a:r>
              <a:rPr lang="en" sz="6200"/>
              <a:t>    </a:t>
            </a:r>
            <a:r>
              <a:rPr lang="en" sz="6200">
                <a:solidFill>
                  <a:schemeClr val="accent6"/>
                </a:solidFill>
              </a:rPr>
              <a:t>accuracy                           0.57   </a:t>
            </a:r>
            <a:r>
              <a:rPr lang="en" sz="6200"/>
              <a:t>             1883</a:t>
            </a:r>
            <a:endParaRPr sz="6200"/>
          </a:p>
          <a:p>
            <a:pPr marL="0" lvl="0" indent="0" algn="l" rtl="0">
              <a:spcBef>
                <a:spcPts val="1200"/>
              </a:spcBef>
              <a:spcAft>
                <a:spcPts val="0"/>
              </a:spcAft>
              <a:buNone/>
            </a:pPr>
            <a:r>
              <a:rPr lang="en" sz="6200"/>
              <a:t>   macro avg       0.52      0.55      0.47      1883</a:t>
            </a:r>
            <a:endParaRPr sz="6200"/>
          </a:p>
          <a:p>
            <a:pPr marL="0" lvl="0" indent="0" algn="l" rtl="0">
              <a:spcBef>
                <a:spcPts val="1200"/>
              </a:spcBef>
              <a:spcAft>
                <a:spcPts val="0"/>
              </a:spcAft>
              <a:buNone/>
            </a:pPr>
            <a:r>
              <a:rPr lang="en" sz="6200"/>
              <a:t>weighted avg      0.80      0.57      0.65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Support Vector Machine :  </a:t>
            </a:r>
            <a:endParaRPr/>
          </a:p>
        </p:txBody>
      </p:sp>
      <p:sp>
        <p:nvSpPr>
          <p:cNvPr id="181" name="Google Shape;181;p31"/>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a:t>Parameter</a:t>
            </a:r>
            <a:endParaRPr sz="1500"/>
          </a:p>
          <a:p>
            <a:pPr marL="0" lvl="0" indent="0" algn="l" rtl="0">
              <a:lnSpc>
                <a:spcPct val="110795"/>
              </a:lnSpc>
              <a:spcBef>
                <a:spcPts val="1200"/>
              </a:spcBef>
              <a:spcAft>
                <a:spcPts val="0"/>
              </a:spcAft>
              <a:buNone/>
            </a:pPr>
            <a:r>
              <a:rPr lang="en" sz="1500"/>
              <a:t>(kernel='poly')</a:t>
            </a:r>
            <a:endParaRPr sz="1000">
              <a:solidFill>
                <a:srgbClr val="212121"/>
              </a:solidFill>
              <a:latin typeface="Arial"/>
              <a:ea typeface="Arial"/>
              <a:cs typeface="Arial"/>
              <a:sym typeface="Arial"/>
            </a:endParaRPr>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82" name="Google Shape;182;p31"/>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457200" lvl="0" indent="457200" algn="l" rtl="0">
              <a:spcBef>
                <a:spcPts val="1200"/>
              </a:spcBef>
              <a:spcAft>
                <a:spcPts val="0"/>
              </a:spcAft>
              <a:buNone/>
            </a:pPr>
            <a:r>
              <a:rPr lang="en" sz="6200"/>
              <a:t>precision    recall  f1-score   support</a:t>
            </a:r>
            <a:endParaRPr sz="6200"/>
          </a:p>
          <a:p>
            <a:pPr marL="0" lvl="0" indent="0" algn="l" rtl="0">
              <a:spcBef>
                <a:spcPts val="1200"/>
              </a:spcBef>
              <a:spcAft>
                <a:spcPts val="0"/>
              </a:spcAft>
              <a:buNone/>
            </a:pPr>
            <a:r>
              <a:rPr lang="en" sz="6200"/>
              <a:t>           1      	 0.15      0.52      0.23       234</a:t>
            </a:r>
            <a:endParaRPr sz="6200"/>
          </a:p>
          <a:p>
            <a:pPr marL="0" lvl="0" indent="0" algn="l" rtl="0">
              <a:spcBef>
                <a:spcPts val="1200"/>
              </a:spcBef>
              <a:spcAft>
                <a:spcPts val="0"/>
              </a:spcAft>
              <a:buNone/>
            </a:pPr>
            <a:r>
              <a:rPr lang="en" sz="6200"/>
              <a:t>           0      	 0.90      0.58      0.71      1649</a:t>
            </a:r>
            <a:endParaRPr sz="6200"/>
          </a:p>
          <a:p>
            <a:pPr marL="0" lvl="0" indent="0" algn="l" rtl="0">
              <a:spcBef>
                <a:spcPts val="1200"/>
              </a:spcBef>
              <a:spcAft>
                <a:spcPts val="0"/>
              </a:spcAft>
              <a:buNone/>
            </a:pPr>
            <a:r>
              <a:rPr lang="en" sz="6200"/>
              <a:t>    </a:t>
            </a:r>
            <a:r>
              <a:rPr lang="en" sz="6200">
                <a:solidFill>
                  <a:schemeClr val="accent6"/>
                </a:solidFill>
              </a:rPr>
              <a:t>accuracy                           0.57   </a:t>
            </a:r>
            <a:r>
              <a:rPr lang="en" sz="6200"/>
              <a:t>             1883</a:t>
            </a:r>
            <a:endParaRPr sz="6200"/>
          </a:p>
          <a:p>
            <a:pPr marL="0" lvl="0" indent="0" algn="l" rtl="0">
              <a:spcBef>
                <a:spcPts val="1200"/>
              </a:spcBef>
              <a:spcAft>
                <a:spcPts val="0"/>
              </a:spcAft>
              <a:buNone/>
            </a:pPr>
            <a:r>
              <a:rPr lang="en" sz="6200"/>
              <a:t>   macro avg       0.52      0.55      0.47      1883</a:t>
            </a:r>
            <a:endParaRPr sz="6200"/>
          </a:p>
          <a:p>
            <a:pPr marL="0" lvl="0" indent="0" algn="l" rtl="0">
              <a:spcBef>
                <a:spcPts val="1200"/>
              </a:spcBef>
              <a:spcAft>
                <a:spcPts val="0"/>
              </a:spcAft>
              <a:buNone/>
            </a:pPr>
            <a:r>
              <a:rPr lang="en" sz="6200"/>
              <a:t>weighted avg      0.80      0.57      0.65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38150" y="388400"/>
            <a:ext cx="7505700" cy="954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Overview</a:t>
            </a:r>
            <a:endParaRPr/>
          </a:p>
        </p:txBody>
      </p:sp>
      <p:sp>
        <p:nvSpPr>
          <p:cNvPr id="70" name="Google Shape;70;p14"/>
          <p:cNvSpPr txBox="1">
            <a:spLocks noGrp="1"/>
          </p:cNvSpPr>
          <p:nvPr>
            <p:ph type="body" idx="1"/>
          </p:nvPr>
        </p:nvSpPr>
        <p:spPr>
          <a:xfrm>
            <a:off x="819150" y="1566525"/>
            <a:ext cx="7505700" cy="2872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Analyzed dataset to gain insight into the key factors influencing credit card eligibility and to assess the dynamics of credit card eligibility determination</a:t>
            </a:r>
            <a:endParaRPr/>
          </a:p>
          <a:p>
            <a:pPr marL="0" lvl="0" indent="0" algn="l" rtl="0">
              <a:spcBef>
                <a:spcPts val="1200"/>
              </a:spcBef>
              <a:spcAft>
                <a:spcPts val="0"/>
              </a:spcAft>
              <a:buNone/>
            </a:pPr>
            <a:r>
              <a:rPr lang="en"/>
              <a:t>We chose this project as a result of the increased use of contactless payment, the prevalence of consumers that have credit cards, and because it provides insight into the informed decisions made regarding whom may or may not be eligible for a credit line</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Decision Tree Classifier</a:t>
            </a:r>
            <a:endParaRPr/>
          </a:p>
        </p:txBody>
      </p:sp>
      <p:sp>
        <p:nvSpPr>
          <p:cNvPr id="188" name="Google Shape;188;p32"/>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500"/>
              <a:t>Parameter</a:t>
            </a:r>
            <a:endParaRPr sz="1500"/>
          </a:p>
          <a:p>
            <a:pPr marL="0" lvl="0" indent="0" algn="l" rtl="0">
              <a:lnSpc>
                <a:spcPct val="110795"/>
              </a:lnSpc>
              <a:spcBef>
                <a:spcPts val="1200"/>
              </a:spcBef>
              <a:spcAft>
                <a:spcPts val="0"/>
              </a:spcAft>
              <a:buNone/>
            </a:pPr>
            <a:r>
              <a:rPr lang="en" sz="1500"/>
              <a:t>(max_depth=6)</a:t>
            </a:r>
            <a:endParaRPr sz="1000">
              <a:solidFill>
                <a:srgbClr val="212121"/>
              </a:solidFill>
              <a:latin typeface="Arial"/>
              <a:ea typeface="Arial"/>
              <a:cs typeface="Arial"/>
              <a:sym typeface="Arial"/>
            </a:endParaRPr>
          </a:p>
          <a:p>
            <a:pPr marL="0" lvl="0" indent="0" algn="l" rtl="0">
              <a:lnSpc>
                <a:spcPct val="110795"/>
              </a:lnSpc>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89" name="Google Shape;189;p32"/>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0" lvl="0" indent="0" algn="l" rtl="0">
              <a:spcBef>
                <a:spcPts val="1200"/>
              </a:spcBef>
              <a:spcAft>
                <a:spcPts val="0"/>
              </a:spcAft>
              <a:buNone/>
            </a:pPr>
            <a:r>
              <a:rPr lang="en" sz="6200"/>
              <a:t> 		 precision    recall  f1-score   support</a:t>
            </a:r>
            <a:endParaRPr sz="6200"/>
          </a:p>
          <a:p>
            <a:pPr marL="0" lvl="0" indent="0" algn="l" rtl="0">
              <a:spcBef>
                <a:spcPts val="1200"/>
              </a:spcBef>
              <a:spcAft>
                <a:spcPts val="0"/>
              </a:spcAft>
              <a:buNone/>
            </a:pPr>
            <a:r>
              <a:rPr lang="en" sz="6200"/>
              <a:t>           1       	0.14     0.57      0.22       234</a:t>
            </a:r>
            <a:endParaRPr sz="6200"/>
          </a:p>
          <a:p>
            <a:pPr marL="0" lvl="0" indent="0" algn="l" rtl="0">
              <a:spcBef>
                <a:spcPts val="1200"/>
              </a:spcBef>
              <a:spcAft>
                <a:spcPts val="0"/>
              </a:spcAft>
              <a:buNone/>
            </a:pPr>
            <a:r>
              <a:rPr lang="en" sz="6200"/>
              <a:t>           0       	0.89      0.49      0.63      1649</a:t>
            </a:r>
            <a:endParaRPr sz="6200"/>
          </a:p>
          <a:p>
            <a:pPr marL="0" lvl="0" indent="0" algn="l" rtl="0">
              <a:spcBef>
                <a:spcPts val="1200"/>
              </a:spcBef>
              <a:spcAft>
                <a:spcPts val="0"/>
              </a:spcAft>
              <a:buNone/>
            </a:pPr>
            <a:r>
              <a:rPr lang="en" sz="6200"/>
              <a:t>  </a:t>
            </a:r>
            <a:r>
              <a:rPr lang="en" sz="6200">
                <a:solidFill>
                  <a:schemeClr val="accent6"/>
                </a:solidFill>
              </a:rPr>
              <a:t>  accuracy                           0.50 </a:t>
            </a:r>
            <a:r>
              <a:rPr lang="en" sz="6200"/>
              <a:t>     	     1883</a:t>
            </a:r>
            <a:endParaRPr sz="6200"/>
          </a:p>
          <a:p>
            <a:pPr marL="0" lvl="0" indent="0" algn="l" rtl="0">
              <a:spcBef>
                <a:spcPts val="1200"/>
              </a:spcBef>
              <a:spcAft>
                <a:spcPts val="0"/>
              </a:spcAft>
              <a:buNone/>
            </a:pPr>
            <a:r>
              <a:rPr lang="en" sz="6200"/>
              <a:t>   macro avg       0.51      0.53      0.43      1883</a:t>
            </a:r>
            <a:endParaRPr sz="6200"/>
          </a:p>
          <a:p>
            <a:pPr marL="0" lvl="0" indent="0" algn="l" rtl="0">
              <a:spcBef>
                <a:spcPts val="1200"/>
              </a:spcBef>
              <a:spcAft>
                <a:spcPts val="0"/>
              </a:spcAft>
              <a:buNone/>
            </a:pPr>
            <a:r>
              <a:rPr lang="en" sz="6200"/>
              <a:t>weighted avg      0.80      0.50      0.58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Gradient Booster Classifier - GridSerachCV</a:t>
            </a:r>
            <a:endParaRPr/>
          </a:p>
        </p:txBody>
      </p:sp>
      <p:sp>
        <p:nvSpPr>
          <p:cNvPr id="195" name="Google Shape;195;p33"/>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700"/>
              <a:t>Parameters</a:t>
            </a:r>
            <a:endParaRPr sz="2700"/>
          </a:p>
          <a:p>
            <a:pPr marL="0" lvl="0" indent="0" algn="l" rtl="0">
              <a:lnSpc>
                <a:spcPct val="110795"/>
              </a:lnSpc>
              <a:spcBef>
                <a:spcPts val="1200"/>
              </a:spcBef>
              <a:spcAft>
                <a:spcPts val="0"/>
              </a:spcAft>
              <a:buNone/>
            </a:pPr>
            <a:r>
              <a:rPr lang="en" sz="2700"/>
              <a:t>{'learning_rate': 0.01, 'max_depth': 3, 'min_samples_leaf': 2, 'n_estimators': 100}</a:t>
            </a:r>
            <a:endParaRPr sz="2700"/>
          </a:p>
          <a:p>
            <a:pPr marL="0" lvl="0" indent="0" algn="l" rtl="0">
              <a:lnSpc>
                <a:spcPct val="110795"/>
              </a:lnSpc>
              <a:spcBef>
                <a:spcPts val="0"/>
              </a:spcBef>
              <a:spcAft>
                <a:spcPts val="0"/>
              </a:spcAft>
              <a:buNone/>
            </a:pPr>
            <a:endParaRPr sz="1500"/>
          </a:p>
          <a:p>
            <a:pPr marL="0" lvl="0" indent="0" algn="l" rtl="0">
              <a:lnSpc>
                <a:spcPct val="110795"/>
              </a:lnSpc>
              <a:spcBef>
                <a:spcPts val="0"/>
              </a:spcBef>
              <a:spcAft>
                <a:spcPts val="0"/>
              </a:spcAft>
              <a:buNone/>
            </a:pPr>
            <a:endParaRPr sz="1500"/>
          </a:p>
          <a:p>
            <a:pPr marL="0" lvl="0" indent="0" algn="l" rtl="0">
              <a:lnSpc>
                <a:spcPct val="110795"/>
              </a:lnSpc>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96" name="Google Shape;196;p33"/>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0" lvl="0" indent="0" algn="l" rtl="0">
              <a:spcBef>
                <a:spcPts val="1200"/>
              </a:spcBef>
              <a:spcAft>
                <a:spcPts val="0"/>
              </a:spcAft>
              <a:buNone/>
            </a:pPr>
            <a:r>
              <a:rPr lang="en" sz="6200"/>
              <a:t>         		precision    recall  f1-score   support</a:t>
            </a:r>
            <a:endParaRPr sz="6200"/>
          </a:p>
          <a:p>
            <a:pPr marL="0" lvl="0" indent="457200" algn="l" rtl="0">
              <a:spcBef>
                <a:spcPts val="1200"/>
              </a:spcBef>
              <a:spcAft>
                <a:spcPts val="0"/>
              </a:spcAft>
              <a:buNone/>
            </a:pPr>
            <a:r>
              <a:rPr lang="en" sz="6200"/>
              <a:t>1     	    1.00      	 0.00      0.01       	234</a:t>
            </a:r>
            <a:endParaRPr sz="6200"/>
          </a:p>
          <a:p>
            <a:pPr marL="0" lvl="0" indent="0" algn="l" rtl="0">
              <a:spcBef>
                <a:spcPts val="1200"/>
              </a:spcBef>
              <a:spcAft>
                <a:spcPts val="0"/>
              </a:spcAft>
              <a:buNone/>
            </a:pPr>
            <a:r>
              <a:rPr lang="en" sz="6200"/>
              <a:t> 	0      	    0.88      	 1.00      0.93             1649</a:t>
            </a:r>
            <a:endParaRPr sz="6200"/>
          </a:p>
          <a:p>
            <a:pPr marL="0" lvl="0" indent="0" algn="l" rtl="0">
              <a:spcBef>
                <a:spcPts val="1200"/>
              </a:spcBef>
              <a:spcAft>
                <a:spcPts val="0"/>
              </a:spcAft>
              <a:buNone/>
            </a:pPr>
            <a:r>
              <a:rPr lang="en" sz="6200"/>
              <a:t>        </a:t>
            </a:r>
            <a:r>
              <a:rPr lang="en" sz="6200">
                <a:solidFill>
                  <a:schemeClr val="accent6"/>
                </a:solidFill>
              </a:rPr>
              <a:t>accuracy                           0.88        </a:t>
            </a:r>
            <a:r>
              <a:rPr lang="en" sz="6200"/>
              <a:t>      1883</a:t>
            </a:r>
            <a:endParaRPr sz="6200"/>
          </a:p>
          <a:p>
            <a:pPr marL="0" lvl="0" indent="0" algn="l" rtl="0">
              <a:spcBef>
                <a:spcPts val="1200"/>
              </a:spcBef>
              <a:spcAft>
                <a:spcPts val="0"/>
              </a:spcAft>
              <a:buNone/>
            </a:pPr>
            <a:r>
              <a:rPr lang="en" sz="6200"/>
              <a:t>   macro avg   0.94      0.50      0.47             1883</a:t>
            </a:r>
            <a:endParaRPr sz="6200"/>
          </a:p>
          <a:p>
            <a:pPr marL="0" lvl="0" indent="0" algn="l" rtl="0">
              <a:spcBef>
                <a:spcPts val="1200"/>
              </a:spcBef>
              <a:spcAft>
                <a:spcPts val="0"/>
              </a:spcAft>
              <a:buNone/>
            </a:pPr>
            <a:r>
              <a:rPr lang="en" sz="6200"/>
              <a:t>weighted avg  0.89      0.88      0.82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Gradient Booster Classifier - GridSerachCV</a:t>
            </a:r>
            <a:endParaRPr/>
          </a:p>
        </p:txBody>
      </p:sp>
      <p:sp>
        <p:nvSpPr>
          <p:cNvPr id="202" name="Google Shape;202;p34"/>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000"/>
              <a:t>Parameters</a:t>
            </a:r>
            <a:endParaRPr sz="6000"/>
          </a:p>
          <a:p>
            <a:pPr marL="0" lvl="0" indent="0" algn="l" rtl="0">
              <a:spcBef>
                <a:spcPts val="1200"/>
              </a:spcBef>
              <a:spcAft>
                <a:spcPts val="0"/>
              </a:spcAft>
              <a:buNone/>
            </a:pPr>
            <a:r>
              <a:rPr lang="en" sz="6000"/>
              <a:t>param_grid = { 'n_estimators': [100, 200, 300],   'max_depth': [None, 10, 20, 30],   'min_samples_split': [2, 5, 10],   'min_samples_leaf': [1, 2, 4] }</a:t>
            </a:r>
            <a:endParaRPr sz="6000"/>
          </a:p>
          <a:p>
            <a:pPr marL="0" lvl="0" indent="0" algn="l" rtl="0">
              <a:spcBef>
                <a:spcPts val="1200"/>
              </a:spcBef>
              <a:spcAft>
                <a:spcPts val="0"/>
              </a:spcAft>
              <a:buNone/>
            </a:pPr>
            <a:r>
              <a:rPr lang="en" sz="6000"/>
              <a:t>GridSearchCV(estimator=RandomForestClassifier(random_state=42),</a:t>
            </a:r>
            <a:endParaRPr sz="6000"/>
          </a:p>
          <a:p>
            <a:pPr marL="0" lvl="0" indent="0" algn="l" rtl="0">
              <a:spcBef>
                <a:spcPts val="1200"/>
              </a:spcBef>
              <a:spcAft>
                <a:spcPts val="0"/>
              </a:spcAft>
              <a:buNone/>
            </a:pPr>
            <a:r>
              <a:rPr lang="en" sz="6000"/>
              <a:t>                           </a:t>
            </a:r>
            <a:endParaRPr sz="27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203" name="Google Shape;203;p34"/>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0" lvl="0" indent="0" algn="l" rtl="0">
              <a:spcBef>
                <a:spcPts val="1200"/>
              </a:spcBef>
              <a:spcAft>
                <a:spcPts val="0"/>
              </a:spcAft>
              <a:buNone/>
            </a:pPr>
            <a:r>
              <a:rPr lang="en" sz="6200"/>
              <a:t>         		precision    recall  f1-score   support</a:t>
            </a:r>
            <a:endParaRPr sz="6200"/>
          </a:p>
          <a:p>
            <a:pPr marL="0" lvl="0" indent="457200" algn="l" rtl="0">
              <a:spcBef>
                <a:spcPts val="1200"/>
              </a:spcBef>
              <a:spcAft>
                <a:spcPts val="0"/>
              </a:spcAft>
              <a:buNone/>
            </a:pPr>
            <a:r>
              <a:rPr lang="en" sz="6200"/>
              <a:t>1     	    1.00      	 0.00      0.01       	234</a:t>
            </a:r>
            <a:endParaRPr sz="6200"/>
          </a:p>
          <a:p>
            <a:pPr marL="0" lvl="0" indent="0" algn="l" rtl="0">
              <a:spcBef>
                <a:spcPts val="1200"/>
              </a:spcBef>
              <a:spcAft>
                <a:spcPts val="0"/>
              </a:spcAft>
              <a:buNone/>
            </a:pPr>
            <a:r>
              <a:rPr lang="en" sz="6200"/>
              <a:t> 	0      	    0.88      	 1.00      0.93             1649</a:t>
            </a:r>
            <a:endParaRPr sz="6200"/>
          </a:p>
          <a:p>
            <a:pPr marL="0" lvl="0" indent="0" algn="l" rtl="0">
              <a:spcBef>
                <a:spcPts val="1200"/>
              </a:spcBef>
              <a:spcAft>
                <a:spcPts val="0"/>
              </a:spcAft>
              <a:buNone/>
            </a:pPr>
            <a:r>
              <a:rPr lang="en" sz="6200"/>
              <a:t>        </a:t>
            </a:r>
            <a:r>
              <a:rPr lang="en" sz="6200">
                <a:solidFill>
                  <a:schemeClr val="accent6"/>
                </a:solidFill>
              </a:rPr>
              <a:t>accuracy                           0.88        </a:t>
            </a:r>
            <a:r>
              <a:rPr lang="en" sz="6200"/>
              <a:t>      1883</a:t>
            </a:r>
            <a:endParaRPr sz="6200"/>
          </a:p>
          <a:p>
            <a:pPr marL="0" lvl="0" indent="0" algn="l" rtl="0">
              <a:spcBef>
                <a:spcPts val="1200"/>
              </a:spcBef>
              <a:spcAft>
                <a:spcPts val="0"/>
              </a:spcAft>
              <a:buNone/>
            </a:pPr>
            <a:r>
              <a:rPr lang="en" sz="6200"/>
              <a:t>   macro avg   0.94      0.50      0.47             1883</a:t>
            </a:r>
            <a:endParaRPr sz="6200"/>
          </a:p>
          <a:p>
            <a:pPr marL="0" lvl="0" indent="0" algn="l" rtl="0">
              <a:spcBef>
                <a:spcPts val="1200"/>
              </a:spcBef>
              <a:spcAft>
                <a:spcPts val="0"/>
              </a:spcAft>
              <a:buNone/>
            </a:pPr>
            <a:r>
              <a:rPr lang="en" sz="6200"/>
              <a:t>weighted avg  0.89      0.88      0.82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Random Forest Classifier - GridSerachCV</a:t>
            </a:r>
            <a:endParaRPr/>
          </a:p>
        </p:txBody>
      </p:sp>
      <p:sp>
        <p:nvSpPr>
          <p:cNvPr id="209" name="Google Shape;209;p35"/>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700"/>
              <a:t>Parameters</a:t>
            </a:r>
            <a:endParaRPr sz="2700"/>
          </a:p>
          <a:p>
            <a:pPr marL="0" lvl="0" indent="0" algn="l" rtl="0">
              <a:lnSpc>
                <a:spcPct val="110795"/>
              </a:lnSpc>
              <a:spcBef>
                <a:spcPts val="1200"/>
              </a:spcBef>
              <a:spcAft>
                <a:spcPts val="0"/>
              </a:spcAft>
              <a:buNone/>
            </a:pPr>
            <a:r>
              <a:rPr lang="en" sz="2700"/>
              <a:t>{'learning_rate': 0.01, 'max_depth': 3, 'min_samples_leaf': 2, 'n_estimators': 100}</a:t>
            </a:r>
            <a:endParaRPr sz="2700"/>
          </a:p>
          <a:p>
            <a:pPr marL="0" lvl="0" indent="0" algn="l" rtl="0">
              <a:lnSpc>
                <a:spcPct val="110795"/>
              </a:lnSpc>
              <a:spcBef>
                <a:spcPts val="0"/>
              </a:spcBef>
              <a:spcAft>
                <a:spcPts val="0"/>
              </a:spcAft>
              <a:buNone/>
            </a:pPr>
            <a:endParaRPr sz="1500"/>
          </a:p>
          <a:p>
            <a:pPr marL="0" lvl="0" indent="0" algn="l" rtl="0">
              <a:lnSpc>
                <a:spcPct val="110795"/>
              </a:lnSpc>
              <a:spcBef>
                <a:spcPts val="0"/>
              </a:spcBef>
              <a:spcAft>
                <a:spcPts val="0"/>
              </a:spcAft>
              <a:buNone/>
            </a:pPr>
            <a:endParaRPr sz="1500"/>
          </a:p>
          <a:p>
            <a:pPr marL="0" lvl="0" indent="0" algn="l" rtl="0">
              <a:lnSpc>
                <a:spcPct val="110795"/>
              </a:lnSpc>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210" name="Google Shape;210;p35"/>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     	</a:t>
            </a:r>
            <a:endParaRPr sz="6200"/>
          </a:p>
          <a:p>
            <a:pPr marL="0" lvl="0" indent="0" algn="l" rtl="0">
              <a:spcBef>
                <a:spcPts val="1200"/>
              </a:spcBef>
              <a:spcAft>
                <a:spcPts val="0"/>
              </a:spcAft>
              <a:buNone/>
            </a:pPr>
            <a:r>
              <a:rPr lang="en" sz="6200"/>
              <a:t> 		precision    recall  f1-score   support</a:t>
            </a:r>
            <a:endParaRPr sz="6200"/>
          </a:p>
          <a:p>
            <a:pPr marL="0" lvl="0" indent="0" algn="l" rtl="0">
              <a:spcBef>
                <a:spcPts val="1200"/>
              </a:spcBef>
              <a:spcAft>
                <a:spcPts val="0"/>
              </a:spcAft>
              <a:buNone/>
            </a:pPr>
            <a:r>
              <a:rPr lang="en" sz="6200"/>
              <a:t> 	1       	  	0.18      0.08      0.11       234</a:t>
            </a:r>
            <a:endParaRPr sz="6200"/>
          </a:p>
          <a:p>
            <a:pPr marL="0" lvl="0" indent="0" algn="l" rtl="0">
              <a:spcBef>
                <a:spcPts val="1200"/>
              </a:spcBef>
              <a:spcAft>
                <a:spcPts val="0"/>
              </a:spcAft>
              <a:buNone/>
            </a:pPr>
            <a:r>
              <a:rPr lang="en" sz="6200"/>
              <a:t>          0        	0.88      0.95      0.91       1649</a:t>
            </a:r>
            <a:endParaRPr sz="6200"/>
          </a:p>
          <a:p>
            <a:pPr marL="0" lvl="0" indent="0" algn="l" rtl="0">
              <a:spcBef>
                <a:spcPts val="1200"/>
              </a:spcBef>
              <a:spcAft>
                <a:spcPts val="0"/>
              </a:spcAft>
              <a:buNone/>
            </a:pPr>
            <a:r>
              <a:rPr lang="en" sz="6200"/>
              <a:t>         </a:t>
            </a:r>
            <a:r>
              <a:rPr lang="en" sz="6200">
                <a:solidFill>
                  <a:schemeClr val="accent6"/>
                </a:solidFill>
              </a:rPr>
              <a:t> accuracy                           	0.84    </a:t>
            </a:r>
            <a:r>
              <a:rPr lang="en" sz="6200"/>
              <a:t>   1883</a:t>
            </a:r>
            <a:endParaRPr sz="6200"/>
          </a:p>
          <a:p>
            <a:pPr marL="0" lvl="0" indent="0" algn="l" rtl="0">
              <a:spcBef>
                <a:spcPts val="1200"/>
              </a:spcBef>
              <a:spcAft>
                <a:spcPts val="0"/>
              </a:spcAft>
              <a:buNone/>
            </a:pPr>
            <a:r>
              <a:rPr lang="en" sz="6200"/>
              <a:t>   macro avg       0.53      0.51      0.51       1883</a:t>
            </a:r>
            <a:endParaRPr sz="6200"/>
          </a:p>
          <a:p>
            <a:pPr marL="0" lvl="0" indent="0" algn="l" rtl="0">
              <a:spcBef>
                <a:spcPts val="1200"/>
              </a:spcBef>
              <a:spcAft>
                <a:spcPts val="0"/>
              </a:spcAft>
              <a:buNone/>
            </a:pPr>
            <a:r>
              <a:rPr lang="en" sz="6200"/>
              <a:t>weighted avg      0.79      0.84      0.81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KNN Classifier - GridSearchCV</a:t>
            </a:r>
            <a:endParaRPr/>
          </a:p>
        </p:txBody>
      </p:sp>
      <p:sp>
        <p:nvSpPr>
          <p:cNvPr id="216" name="Google Shape;216;p36"/>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700"/>
              <a:t>Parameters</a:t>
            </a:r>
            <a:endParaRPr sz="2700"/>
          </a:p>
          <a:p>
            <a:pPr marL="0" lvl="0" indent="0" algn="l" rtl="0">
              <a:lnSpc>
                <a:spcPct val="110795"/>
              </a:lnSpc>
              <a:spcBef>
                <a:spcPts val="1200"/>
              </a:spcBef>
              <a:spcAft>
                <a:spcPts val="0"/>
              </a:spcAft>
              <a:buNone/>
            </a:pPr>
            <a:r>
              <a:rPr lang="en" sz="2700"/>
              <a:t>param_grid_KNN = {</a:t>
            </a:r>
            <a:endParaRPr sz="2700"/>
          </a:p>
          <a:p>
            <a:pPr marL="0" lvl="0" indent="0" algn="l" rtl="0">
              <a:lnSpc>
                <a:spcPct val="110795"/>
              </a:lnSpc>
              <a:spcBef>
                <a:spcPts val="0"/>
              </a:spcBef>
              <a:spcAft>
                <a:spcPts val="0"/>
              </a:spcAft>
              <a:buNone/>
            </a:pPr>
            <a:r>
              <a:rPr lang="en" sz="2700"/>
              <a:t>    'n_neighbors': [1, 3, 5, 7, 9, 11, 13, 15, 17, 19],</a:t>
            </a:r>
            <a:endParaRPr sz="2700"/>
          </a:p>
          <a:p>
            <a:pPr marL="0" lvl="0" indent="0" algn="l" rtl="0">
              <a:lnSpc>
                <a:spcPct val="110795"/>
              </a:lnSpc>
              <a:spcBef>
                <a:spcPts val="0"/>
              </a:spcBef>
              <a:spcAft>
                <a:spcPts val="0"/>
              </a:spcAft>
              <a:buNone/>
            </a:pPr>
            <a:r>
              <a:rPr lang="en" sz="2700"/>
              <a:t>    'weights': ['uniform', 'distance'],</a:t>
            </a:r>
            <a:endParaRPr sz="2700"/>
          </a:p>
          <a:p>
            <a:pPr marL="0" lvl="0" indent="0" algn="l" rtl="0">
              <a:lnSpc>
                <a:spcPct val="110795"/>
              </a:lnSpc>
              <a:spcBef>
                <a:spcPts val="0"/>
              </a:spcBef>
              <a:spcAft>
                <a:spcPts val="0"/>
              </a:spcAft>
              <a:buNone/>
            </a:pPr>
            <a:r>
              <a:rPr lang="en" sz="2700"/>
              <a:t>    'leaf_size': [10, 50, 100, 500]</a:t>
            </a:r>
            <a:endParaRPr sz="2700"/>
          </a:p>
          <a:p>
            <a:pPr marL="0" lvl="0" indent="0" algn="l" rtl="0">
              <a:lnSpc>
                <a:spcPct val="110795"/>
              </a:lnSpc>
              <a:spcBef>
                <a:spcPts val="0"/>
              </a:spcBef>
              <a:spcAft>
                <a:spcPts val="0"/>
              </a:spcAft>
              <a:buNone/>
            </a:pPr>
            <a:r>
              <a:rPr lang="en" sz="2700"/>
              <a:t>}</a:t>
            </a:r>
            <a:endParaRPr sz="2700"/>
          </a:p>
          <a:p>
            <a:pPr marL="0" lvl="0" indent="0" algn="l" rtl="0">
              <a:spcBef>
                <a:spcPts val="0"/>
              </a:spcBef>
              <a:spcAft>
                <a:spcPts val="0"/>
              </a:spcAft>
              <a:buNone/>
            </a:pPr>
            <a:r>
              <a:rPr lang="en" sz="2700"/>
              <a:t>  GridSearchCV(grid_tuned_model, param_grid_KNN, verbose=3</a:t>
            </a:r>
            <a:endParaRPr sz="3800"/>
          </a:p>
          <a:p>
            <a:pPr marL="0" lvl="0" indent="0" algn="l" rtl="0">
              <a:spcBef>
                <a:spcPts val="1200"/>
              </a:spcBef>
              <a:spcAft>
                <a:spcPts val="1200"/>
              </a:spcAft>
              <a:buNone/>
            </a:pPr>
            <a:endParaRPr/>
          </a:p>
        </p:txBody>
      </p:sp>
      <p:sp>
        <p:nvSpPr>
          <p:cNvPr id="217" name="Google Shape;217;p36"/>
          <p:cNvSpPr txBox="1">
            <a:spLocks noGrp="1"/>
          </p:cNvSpPr>
          <p:nvPr>
            <p:ph type="body" idx="1"/>
          </p:nvPr>
        </p:nvSpPr>
        <p:spPr>
          <a:xfrm>
            <a:off x="4210400" y="1489825"/>
            <a:ext cx="4545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     	</a:t>
            </a:r>
            <a:endParaRPr sz="6200"/>
          </a:p>
          <a:p>
            <a:pPr marL="0" lvl="0" indent="0" algn="l" rtl="0">
              <a:spcBef>
                <a:spcPts val="1200"/>
              </a:spcBef>
              <a:spcAft>
                <a:spcPts val="0"/>
              </a:spcAft>
              <a:buNone/>
            </a:pPr>
            <a:r>
              <a:rPr lang="en" sz="6200"/>
              <a:t> 	         	      precision    recall  f1-score   support</a:t>
            </a:r>
            <a:endParaRPr sz="6200"/>
          </a:p>
          <a:p>
            <a:pPr marL="0" lvl="0" indent="457200" algn="l" rtl="0">
              <a:spcBef>
                <a:spcPts val="1200"/>
              </a:spcBef>
              <a:spcAft>
                <a:spcPts val="0"/>
              </a:spcAft>
              <a:buNone/>
            </a:pPr>
            <a:r>
              <a:rPr lang="en" sz="6200"/>
              <a:t>1      		0.00        0.00      0.00        234</a:t>
            </a:r>
            <a:endParaRPr sz="6200"/>
          </a:p>
          <a:p>
            <a:pPr marL="0" lvl="0" indent="0" algn="l" rtl="0">
              <a:spcBef>
                <a:spcPts val="1200"/>
              </a:spcBef>
              <a:spcAft>
                <a:spcPts val="0"/>
              </a:spcAft>
              <a:buNone/>
            </a:pPr>
            <a:r>
              <a:rPr lang="en" sz="6200"/>
              <a:t>    	0   		0.88      1.00       0.93       1649</a:t>
            </a:r>
            <a:endParaRPr sz="6200"/>
          </a:p>
          <a:p>
            <a:pPr marL="0" lvl="0" indent="0" algn="l" rtl="0">
              <a:spcBef>
                <a:spcPts val="1200"/>
              </a:spcBef>
              <a:spcAft>
                <a:spcPts val="0"/>
              </a:spcAft>
              <a:buNone/>
            </a:pPr>
            <a:r>
              <a:rPr lang="en" sz="6200"/>
              <a:t>       </a:t>
            </a:r>
            <a:r>
              <a:rPr lang="en" sz="6200">
                <a:solidFill>
                  <a:schemeClr val="accent6"/>
                </a:solidFill>
              </a:rPr>
              <a:t> accuracy                           0.88      	</a:t>
            </a:r>
            <a:r>
              <a:rPr lang="en" sz="6200"/>
              <a:t>	1883</a:t>
            </a:r>
            <a:endParaRPr sz="6200"/>
          </a:p>
          <a:p>
            <a:pPr marL="0" lvl="0" indent="0" algn="l" rtl="0">
              <a:spcBef>
                <a:spcPts val="1200"/>
              </a:spcBef>
              <a:spcAft>
                <a:spcPts val="0"/>
              </a:spcAft>
              <a:buNone/>
            </a:pPr>
            <a:r>
              <a:rPr lang="en" sz="6200"/>
              <a:t>   macro avg      	  0.44      0.50      0.47      	1883</a:t>
            </a:r>
            <a:endParaRPr sz="6200"/>
          </a:p>
          <a:p>
            <a:pPr marL="0" lvl="0" indent="0" algn="l" rtl="0">
              <a:spcBef>
                <a:spcPts val="1200"/>
              </a:spcBef>
              <a:spcAft>
                <a:spcPts val="0"/>
              </a:spcAft>
              <a:buNone/>
            </a:pPr>
            <a:r>
              <a:rPr lang="en" sz="6200"/>
              <a:t>weighted avg       0.77      0.88      0.82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KNN Classifier - RandomizedSearchCV</a:t>
            </a:r>
            <a:endParaRPr/>
          </a:p>
        </p:txBody>
      </p:sp>
      <p:sp>
        <p:nvSpPr>
          <p:cNvPr id="223" name="Google Shape;223;p37"/>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2700"/>
              <a:t>Parameters</a:t>
            </a:r>
            <a:endParaRPr sz="2700"/>
          </a:p>
          <a:p>
            <a:pPr marL="0" lvl="0" indent="0" algn="l" rtl="0">
              <a:spcBef>
                <a:spcPts val="1200"/>
              </a:spcBef>
              <a:spcAft>
                <a:spcPts val="0"/>
              </a:spcAft>
              <a:buNone/>
            </a:pPr>
            <a:r>
              <a:rPr lang="en" sz="2700"/>
              <a:t>param_grid_random = {</a:t>
            </a:r>
            <a:endParaRPr sz="2700"/>
          </a:p>
          <a:p>
            <a:pPr marL="0" lvl="0" indent="0" algn="l" rtl="0">
              <a:spcBef>
                <a:spcPts val="1200"/>
              </a:spcBef>
              <a:spcAft>
                <a:spcPts val="0"/>
              </a:spcAft>
              <a:buNone/>
            </a:pPr>
            <a:r>
              <a:rPr lang="en" sz="2700"/>
              <a:t>    'n_neighbors': np.arange(1,20,2),</a:t>
            </a:r>
            <a:endParaRPr sz="2700"/>
          </a:p>
          <a:p>
            <a:pPr marL="0" lvl="0" indent="0" algn="l" rtl="0">
              <a:spcBef>
                <a:spcPts val="1200"/>
              </a:spcBef>
              <a:spcAft>
                <a:spcPts val="0"/>
              </a:spcAft>
              <a:buNone/>
            </a:pPr>
            <a:r>
              <a:rPr lang="en" sz="2700"/>
              <a:t>    'weights': ['uniform', 'distance'],</a:t>
            </a:r>
            <a:endParaRPr sz="2700"/>
          </a:p>
          <a:p>
            <a:pPr marL="0" lvl="0" indent="0" algn="l" rtl="0">
              <a:spcBef>
                <a:spcPts val="1200"/>
              </a:spcBef>
              <a:spcAft>
                <a:spcPts val="0"/>
              </a:spcAft>
              <a:buNone/>
            </a:pPr>
            <a:r>
              <a:rPr lang="en" sz="2700"/>
              <a:t>    'leaf_size': np.arange(1, 500)</a:t>
            </a:r>
            <a:endParaRPr sz="2700"/>
          </a:p>
          <a:p>
            <a:pPr marL="0" lvl="0" indent="0" algn="l" rtl="0">
              <a:spcBef>
                <a:spcPts val="1200"/>
              </a:spcBef>
              <a:spcAft>
                <a:spcPts val="0"/>
              </a:spcAft>
              <a:buNone/>
            </a:pPr>
            <a:r>
              <a:rPr lang="en" sz="2700"/>
              <a:t>}</a:t>
            </a:r>
            <a:endParaRPr sz="2700"/>
          </a:p>
          <a:p>
            <a:pPr marL="0" lvl="0" indent="0" algn="l" rtl="0">
              <a:spcBef>
                <a:spcPts val="1200"/>
              </a:spcBef>
              <a:spcAft>
                <a:spcPts val="0"/>
              </a:spcAft>
              <a:buNone/>
            </a:pPr>
            <a:r>
              <a:rPr lang="en" sz="2700"/>
              <a:t>RandomizedSearchCV(random_tuned_model, param_grid_random, random_state=0, verbose=3)</a:t>
            </a:r>
            <a:endParaRPr sz="2700"/>
          </a:p>
          <a:p>
            <a:pPr marL="0" lvl="0" indent="0" algn="l" rtl="0">
              <a:spcBef>
                <a:spcPts val="1200"/>
              </a:spcBef>
              <a:spcAft>
                <a:spcPts val="1200"/>
              </a:spcAft>
              <a:buNone/>
            </a:pPr>
            <a:endParaRPr/>
          </a:p>
        </p:txBody>
      </p:sp>
      <p:sp>
        <p:nvSpPr>
          <p:cNvPr id="224" name="Google Shape;224;p37"/>
          <p:cNvSpPr txBox="1">
            <a:spLocks noGrp="1"/>
          </p:cNvSpPr>
          <p:nvPr>
            <p:ph type="body" idx="1"/>
          </p:nvPr>
        </p:nvSpPr>
        <p:spPr>
          <a:xfrm>
            <a:off x="4210400" y="1489825"/>
            <a:ext cx="4545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     	</a:t>
            </a:r>
            <a:endParaRPr sz="6200"/>
          </a:p>
          <a:p>
            <a:pPr marL="0" lvl="0" indent="0" algn="l" rtl="0">
              <a:spcBef>
                <a:spcPts val="1200"/>
              </a:spcBef>
              <a:spcAft>
                <a:spcPts val="0"/>
              </a:spcAft>
              <a:buNone/>
            </a:pPr>
            <a:r>
              <a:rPr lang="en" sz="6200"/>
              <a:t> 	  	precision    recall  f1-score   support</a:t>
            </a:r>
            <a:endParaRPr sz="6200"/>
          </a:p>
          <a:p>
            <a:pPr marL="0" lvl="0" indent="0" algn="l" rtl="0">
              <a:spcBef>
                <a:spcPts val="1200"/>
              </a:spcBef>
              <a:spcAft>
                <a:spcPts val="0"/>
              </a:spcAft>
              <a:buNone/>
            </a:pPr>
            <a:r>
              <a:rPr lang="en" sz="6200"/>
              <a:t>       	1       		0.00      0.00      0.00       234</a:t>
            </a:r>
            <a:endParaRPr sz="6200"/>
          </a:p>
          <a:p>
            <a:pPr marL="0" lvl="0" indent="0" algn="l" rtl="0">
              <a:spcBef>
                <a:spcPts val="1200"/>
              </a:spcBef>
              <a:spcAft>
                <a:spcPts val="0"/>
              </a:spcAft>
              <a:buNone/>
            </a:pPr>
            <a:r>
              <a:rPr lang="en" sz="6200"/>
              <a:t> 	0    		0.88      1.00      0.93      1649</a:t>
            </a:r>
            <a:endParaRPr sz="6200"/>
          </a:p>
          <a:p>
            <a:pPr marL="0" lvl="0" indent="0" algn="l" rtl="0">
              <a:spcBef>
                <a:spcPts val="1200"/>
              </a:spcBef>
              <a:spcAft>
                <a:spcPts val="0"/>
              </a:spcAft>
              <a:buNone/>
            </a:pPr>
            <a:r>
              <a:rPr lang="en" sz="6200"/>
              <a:t>    </a:t>
            </a:r>
            <a:r>
              <a:rPr lang="en" sz="6200">
                <a:solidFill>
                  <a:schemeClr val="accent6"/>
                </a:solidFill>
              </a:rPr>
              <a:t>accuracy                        	   0.88     </a:t>
            </a:r>
            <a:r>
              <a:rPr lang="en" sz="6200"/>
              <a:t>        1883</a:t>
            </a:r>
            <a:endParaRPr sz="6200"/>
          </a:p>
          <a:p>
            <a:pPr marL="0" lvl="0" indent="0" algn="l" rtl="0">
              <a:spcBef>
                <a:spcPts val="1200"/>
              </a:spcBef>
              <a:spcAft>
                <a:spcPts val="0"/>
              </a:spcAft>
              <a:buNone/>
            </a:pPr>
            <a:r>
              <a:rPr lang="en" sz="6200"/>
              <a:t>   macro avg       0.44      0.50      0.47      1883</a:t>
            </a:r>
            <a:endParaRPr sz="6200"/>
          </a:p>
          <a:p>
            <a:pPr marL="0" lvl="0" indent="0" algn="l" rtl="0">
              <a:spcBef>
                <a:spcPts val="1200"/>
              </a:spcBef>
              <a:spcAft>
                <a:spcPts val="0"/>
              </a:spcAft>
              <a:buNone/>
            </a:pPr>
            <a:r>
              <a:rPr lang="en" sz="6200"/>
              <a:t>weighted avg      0.77      0.88      0.82      1883</a:t>
            </a:r>
            <a:endParaRPr sz="6200"/>
          </a:p>
          <a:p>
            <a:pPr marL="0" lvl="0" indent="0" algn="l" rtl="0">
              <a:spcBef>
                <a:spcPts val="1200"/>
              </a:spcBef>
              <a:spcAft>
                <a:spcPts val="0"/>
              </a:spcAft>
              <a:buNone/>
            </a:pPr>
            <a:r>
              <a:rPr lang="en" sz="6200"/>
              <a:t>        	  </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214300" y="442300"/>
            <a:ext cx="55989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800"/>
              <a:t>Accuracy Comparison -Summary</a:t>
            </a:r>
            <a:endParaRPr sz="2800"/>
          </a:p>
        </p:txBody>
      </p:sp>
      <p:sp>
        <p:nvSpPr>
          <p:cNvPr id="230" name="Google Shape;230;p38"/>
          <p:cNvSpPr txBox="1">
            <a:spLocks noGrp="1"/>
          </p:cNvSpPr>
          <p:nvPr>
            <p:ph type="body" idx="1"/>
          </p:nvPr>
        </p:nvSpPr>
        <p:spPr>
          <a:xfrm>
            <a:off x="-174125" y="1396075"/>
            <a:ext cx="2812800" cy="3506400"/>
          </a:xfrm>
          <a:prstGeom prst="rect">
            <a:avLst/>
          </a:prstGeom>
        </p:spPr>
        <p:txBody>
          <a:bodyPr spcFirstLastPara="1" wrap="square" lIns="91425" tIns="91425" rIns="91425" bIns="91425" anchor="t" anchorCtr="0">
            <a:noAutofit/>
          </a:bodyPr>
          <a:lstStyle/>
          <a:p>
            <a:pPr marL="0" lvl="0" indent="457200" algn="l" rtl="0">
              <a:lnSpc>
                <a:spcPct val="95000"/>
              </a:lnSpc>
              <a:spcBef>
                <a:spcPts val="0"/>
              </a:spcBef>
              <a:spcAft>
                <a:spcPts val="0"/>
              </a:spcAft>
              <a:buSzPts val="523"/>
              <a:buNone/>
            </a:pPr>
            <a:r>
              <a:rPr lang="en" sz="1355" b="1">
                <a:latin typeface="Arial"/>
                <a:ea typeface="Arial"/>
                <a:cs typeface="Arial"/>
                <a:sym typeface="Arial"/>
              </a:rPr>
              <a:t>Observations:</a:t>
            </a:r>
            <a:endParaRPr sz="1355" b="1">
              <a:latin typeface="Arial"/>
              <a:ea typeface="Arial"/>
              <a:cs typeface="Arial"/>
              <a:sym typeface="Arial"/>
            </a:endParaRPr>
          </a:p>
          <a:p>
            <a:pPr marL="457200" lvl="0" indent="-301942" algn="l" rtl="0">
              <a:lnSpc>
                <a:spcPct val="100000"/>
              </a:lnSpc>
              <a:spcBef>
                <a:spcPts val="1200"/>
              </a:spcBef>
              <a:spcAft>
                <a:spcPts val="0"/>
              </a:spcAft>
              <a:buSzPts val="1155"/>
              <a:buFont typeface="Arial"/>
              <a:buChar char="●"/>
            </a:pPr>
            <a:r>
              <a:rPr lang="en" sz="1155" b="1">
                <a:latin typeface="Arial"/>
                <a:ea typeface="Arial"/>
                <a:cs typeface="Arial"/>
                <a:sym typeface="Arial"/>
              </a:rPr>
              <a:t>Tuning model with GridSerarchCV / RandomSerachCV provides better classification accuracy</a:t>
            </a:r>
            <a:endParaRPr sz="1155" b="1">
              <a:latin typeface="Arial"/>
              <a:ea typeface="Arial"/>
              <a:cs typeface="Arial"/>
              <a:sym typeface="Arial"/>
            </a:endParaRPr>
          </a:p>
          <a:p>
            <a:pPr marL="457200" lvl="0" indent="-301942" algn="l" rtl="0">
              <a:lnSpc>
                <a:spcPct val="100000"/>
              </a:lnSpc>
              <a:spcBef>
                <a:spcPts val="0"/>
              </a:spcBef>
              <a:spcAft>
                <a:spcPts val="0"/>
              </a:spcAft>
              <a:buSzPts val="1155"/>
              <a:buFont typeface="Arial"/>
              <a:buChar char="●"/>
            </a:pPr>
            <a:r>
              <a:rPr lang="en" sz="1155" b="1">
                <a:latin typeface="Arial"/>
                <a:ea typeface="Arial"/>
                <a:cs typeface="Arial"/>
                <a:sym typeface="Arial"/>
              </a:rPr>
              <a:t>GradientBoosster and KNN prvoides 88% claissifcation accuracy with GrandientSearchCV/RandomSearchCV</a:t>
            </a:r>
            <a:endParaRPr sz="1155" b="1">
              <a:latin typeface="Arial"/>
              <a:ea typeface="Arial"/>
              <a:cs typeface="Arial"/>
              <a:sym typeface="Arial"/>
            </a:endParaRPr>
          </a:p>
          <a:p>
            <a:pPr marL="457200" lvl="0" indent="-301942" algn="l" rtl="0">
              <a:lnSpc>
                <a:spcPct val="100000"/>
              </a:lnSpc>
              <a:spcBef>
                <a:spcPts val="0"/>
              </a:spcBef>
              <a:spcAft>
                <a:spcPts val="0"/>
              </a:spcAft>
              <a:buSzPts val="1155"/>
              <a:buFont typeface="Arial"/>
              <a:buChar char="●"/>
            </a:pPr>
            <a:r>
              <a:rPr lang="en" sz="1155" b="1">
                <a:latin typeface="Arial"/>
                <a:ea typeface="Arial"/>
                <a:cs typeface="Arial"/>
                <a:sym typeface="Arial"/>
              </a:rPr>
              <a:t>No Free Lunch theorem holds good here</a:t>
            </a:r>
            <a:endParaRPr sz="1155" b="1">
              <a:latin typeface="Arial"/>
              <a:ea typeface="Arial"/>
              <a:cs typeface="Arial"/>
              <a:sym typeface="Arial"/>
            </a:endParaRPr>
          </a:p>
          <a:p>
            <a:pPr marL="0" lvl="0" indent="0" algn="l" rtl="0">
              <a:lnSpc>
                <a:spcPct val="95000"/>
              </a:lnSpc>
              <a:spcBef>
                <a:spcPts val="1200"/>
              </a:spcBef>
              <a:spcAft>
                <a:spcPts val="1200"/>
              </a:spcAft>
              <a:buSzPts val="523"/>
              <a:buNone/>
            </a:pPr>
            <a:endParaRPr sz="1155">
              <a:latin typeface="Arial"/>
              <a:ea typeface="Arial"/>
              <a:cs typeface="Arial"/>
              <a:sym typeface="Arial"/>
            </a:endParaRPr>
          </a:p>
        </p:txBody>
      </p:sp>
      <p:pic>
        <p:nvPicPr>
          <p:cNvPr id="231" name="Google Shape;231;p38"/>
          <p:cNvPicPr preferRelativeResize="0"/>
          <p:nvPr/>
        </p:nvPicPr>
        <p:blipFill>
          <a:blip r:embed="rId3">
            <a:alphaModFix/>
          </a:blip>
          <a:stretch>
            <a:fillRect/>
          </a:stretch>
        </p:blipFill>
        <p:spPr>
          <a:xfrm>
            <a:off x="2638675" y="1280825"/>
            <a:ext cx="6267951" cy="29652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Summary</a:t>
            </a:r>
            <a:endParaRPr/>
          </a:p>
        </p:txBody>
      </p:sp>
      <p:sp>
        <p:nvSpPr>
          <p:cNvPr id="237" name="Google Shape;237;p39"/>
          <p:cNvSpPr txBox="1">
            <a:spLocks noGrp="1"/>
          </p:cNvSpPr>
          <p:nvPr>
            <p:ph type="body" idx="1"/>
          </p:nvPr>
        </p:nvSpPr>
        <p:spPr>
          <a:xfrm>
            <a:off x="343650" y="1365649"/>
            <a:ext cx="8368200" cy="30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Through this analysis we aimed to provide insights into how credit card eligibility is determined. The results obtained can serve a variety of entities such as researchers, analysts, and financial institutions as a basis for further insights to the key factors influencing credit card eligibility and to develop predictive model that assist with automating the credit assessment process.</a:t>
            </a:r>
            <a:endParaRPr/>
          </a:p>
          <a:p>
            <a:pPr marL="0" lvl="0" indent="0" algn="ctr" rtl="0">
              <a:spcBef>
                <a:spcPts val="1200"/>
              </a:spcBef>
              <a:spcAft>
                <a:spcPts val="1200"/>
              </a:spcAft>
              <a:buNone/>
            </a:pPr>
            <a:r>
              <a:rPr lang="en"/>
              <a:t>Can improve informed decisions, improve risk assessment, and enhance customer targeting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Problems Encountered</a:t>
            </a:r>
            <a:endParaRPr/>
          </a:p>
        </p:txBody>
      </p:sp>
      <p:sp>
        <p:nvSpPr>
          <p:cNvPr id="243" name="Google Shape;243;p4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Tuning Models with GridSearchCV and RandomizedSearchCV with various parameters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Considerations</a:t>
            </a:r>
            <a:endParaRPr/>
          </a:p>
        </p:txBody>
      </p:sp>
      <p:sp>
        <p:nvSpPr>
          <p:cNvPr id="249" name="Google Shape;249;p4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Ensemble - Bagging, Boosting Models</a:t>
            </a:r>
            <a:endParaRPr/>
          </a:p>
          <a:p>
            <a:pPr marL="457200" lvl="0" indent="-342900" algn="l" rtl="0">
              <a:spcBef>
                <a:spcPts val="0"/>
              </a:spcBef>
              <a:spcAft>
                <a:spcPts val="0"/>
              </a:spcAft>
              <a:buSzPts val="1800"/>
              <a:buChar char="●"/>
            </a:pPr>
            <a:r>
              <a:rPr lang="en"/>
              <a:t>Bayesian Optimization</a:t>
            </a:r>
            <a:endParaRPr/>
          </a:p>
          <a:p>
            <a:pPr marL="457200" lvl="0" indent="-342900" algn="l" rtl="0">
              <a:spcBef>
                <a:spcPts val="0"/>
              </a:spcBef>
              <a:spcAft>
                <a:spcPts val="0"/>
              </a:spcAft>
              <a:buSzPts val="1800"/>
              <a:buChar char="●"/>
            </a:pPr>
            <a:r>
              <a:rPr lang="en"/>
              <a:t>More data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Goals/Questions Answered</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 Classification  of Credit Card Eligibility</a:t>
            </a:r>
            <a:endParaRPr/>
          </a:p>
          <a:p>
            <a:pPr marL="457200" lvl="0" indent="-342900" algn="l" rtl="0">
              <a:spcBef>
                <a:spcPts val="0"/>
              </a:spcBef>
              <a:spcAft>
                <a:spcPts val="0"/>
              </a:spcAft>
              <a:buSzPts val="1800"/>
              <a:buChar char="●"/>
            </a:pPr>
            <a:r>
              <a:rPr lang="en"/>
              <a:t> Compare with various models for accuracy</a:t>
            </a:r>
            <a:endParaRPr/>
          </a:p>
          <a:p>
            <a:pPr marL="0" lvl="0" indent="0" algn="l" rtl="0">
              <a:spcBef>
                <a:spcPts val="12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7200"/>
              <a:t>Q &amp; A</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Collection</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The data we selected for this presentation was sourced from Kaggle:</a:t>
            </a:r>
            <a:endParaRPr/>
          </a:p>
          <a:p>
            <a:pPr marL="0" lvl="0" indent="0" algn="ctr" rtl="0">
              <a:spcBef>
                <a:spcPts val="1200"/>
              </a:spcBef>
              <a:spcAft>
                <a:spcPts val="0"/>
              </a:spcAft>
              <a:buNone/>
            </a:pPr>
            <a:endParaRPr sz="1200"/>
          </a:p>
          <a:p>
            <a:pPr marL="0" lvl="0" indent="0" algn="ctr" rtl="0">
              <a:spcBef>
                <a:spcPts val="1200"/>
              </a:spcBef>
              <a:spcAft>
                <a:spcPts val="0"/>
              </a:spcAft>
              <a:buNone/>
            </a:pPr>
            <a:r>
              <a:rPr lang="en" sz="1900" i="1"/>
              <a:t>Credit Card Eligibility Data: Determining Factors</a:t>
            </a:r>
            <a:endParaRPr sz="1900" i="1"/>
          </a:p>
          <a:p>
            <a:pPr marL="0" lvl="0" indent="0" algn="ctr" rtl="0">
              <a:spcBef>
                <a:spcPts val="1200"/>
              </a:spcBef>
              <a:spcAft>
                <a:spcPts val="0"/>
              </a:spcAft>
              <a:buNone/>
            </a:pPr>
            <a:r>
              <a:rPr lang="en" sz="1900" i="1"/>
              <a:t>Understanding the Dynamics of Credit Card Eligibility: Insights from a Comprehensive Collection</a:t>
            </a:r>
            <a:endParaRPr sz="1900" i="1"/>
          </a:p>
          <a:p>
            <a:pPr marL="0" lvl="0" indent="0" algn="ctr" rtl="0">
              <a:spcBef>
                <a:spcPts val="1200"/>
              </a:spcBef>
              <a:spcAft>
                <a:spcPts val="0"/>
              </a:spcAft>
              <a:buNone/>
            </a:pPr>
            <a:endParaRPr sz="800" i="1"/>
          </a:p>
          <a:p>
            <a:pPr marL="0" lvl="0" indent="0" algn="ctr" rtl="0">
              <a:spcBef>
                <a:spcPts val="1200"/>
              </a:spcBef>
              <a:spcAft>
                <a:spcPts val="1200"/>
              </a:spcAft>
              <a:buNone/>
            </a:pPr>
            <a:r>
              <a:rPr lang="en"/>
              <a:t>We would like to acknowledge and thank the author:  Rohit Sharma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Libraries Utilized:</a:t>
            </a:r>
            <a:endParaRPr/>
          </a:p>
        </p:txBody>
      </p:sp>
      <p:sp>
        <p:nvSpPr>
          <p:cNvPr id="88" name="Google Shape;88;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Pandas</a:t>
            </a:r>
            <a:endParaRPr dirty="0"/>
          </a:p>
          <a:p>
            <a:pPr marL="457200" lvl="0" indent="-342900" algn="l" rtl="0">
              <a:spcBef>
                <a:spcPts val="0"/>
              </a:spcBef>
              <a:spcAft>
                <a:spcPts val="0"/>
              </a:spcAft>
              <a:buSzPts val="1800"/>
              <a:buChar char="●"/>
            </a:pPr>
            <a:r>
              <a:rPr lang="en" dirty="0"/>
              <a:t>Sklearn: model selection, standard scaler, label encoder, linear model, logistical regression, SVC, Kneighbors, DecisionTree, RandomForest, GradientBoost</a:t>
            </a:r>
            <a:endParaRPr dirty="0"/>
          </a:p>
          <a:p>
            <a:pPr marL="457200" lvl="0" indent="-342900" algn="l" rtl="0">
              <a:spcBef>
                <a:spcPts val="0"/>
              </a:spcBef>
              <a:spcAft>
                <a:spcPts val="0"/>
              </a:spcAft>
              <a:buSzPts val="1800"/>
              <a:buChar char="●"/>
            </a:pPr>
            <a:r>
              <a:rPr lang="en" dirty="0"/>
              <a:t>Numpy</a:t>
            </a:r>
            <a:endParaRPr dirty="0"/>
          </a:p>
          <a:p>
            <a:pPr marL="457200" lvl="0" indent="-342900" algn="l" rtl="0">
              <a:spcBef>
                <a:spcPts val="0"/>
              </a:spcBef>
              <a:spcAft>
                <a:spcPts val="0"/>
              </a:spcAft>
              <a:buSzPts val="1800"/>
              <a:buChar char="●"/>
            </a:pPr>
            <a:r>
              <a:rPr lang="en" dirty="0"/>
              <a:t>Seaborn</a:t>
            </a:r>
            <a:endParaRPr dirty="0"/>
          </a:p>
          <a:p>
            <a:pPr marL="457200" lvl="0" indent="-342900" algn="l" rtl="0">
              <a:spcBef>
                <a:spcPts val="0"/>
              </a:spcBef>
              <a:spcAft>
                <a:spcPts val="0"/>
              </a:spcAft>
              <a:buSzPts val="1800"/>
              <a:buChar char="●"/>
            </a:pPr>
            <a:r>
              <a:rPr lang="en" dirty="0"/>
              <a:t>Matplotlib</a:t>
            </a:r>
            <a:endParaRPr dirty="0"/>
          </a:p>
          <a:p>
            <a:pPr marL="457200" lvl="0" indent="-342900" algn="l" rtl="0">
              <a:spcBef>
                <a:spcPts val="0"/>
              </a:spcBef>
              <a:spcAft>
                <a:spcPts val="0"/>
              </a:spcAft>
              <a:buSzPts val="1800"/>
              <a:buChar char="●"/>
            </a:pPr>
            <a:r>
              <a:rPr lang="en" dirty="0"/>
              <a:t>Scipy.stats</a:t>
            </a:r>
            <a:endParaRPr dirty="0"/>
          </a:p>
          <a:p>
            <a:pPr marL="457200" lvl="0" indent="-342900" algn="l" rtl="0">
              <a:spcBef>
                <a:spcPts val="0"/>
              </a:spcBef>
              <a:spcAft>
                <a:spcPts val="0"/>
              </a:spcAft>
              <a:buSzPts val="1800"/>
              <a:buChar char="●"/>
            </a:pPr>
            <a:r>
              <a:rPr lang="en" dirty="0"/>
              <a:t>AutoViz</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Ethical, Societal, Sustainability Aspect</a:t>
            </a:r>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Ethical :</a:t>
            </a:r>
            <a:r>
              <a:rPr lang="en"/>
              <a:t> The data set used by us is available in public domain (Kaggle) and is accessible to anyone. It is not related to any individual or county. It does not contain any PII data.</a:t>
            </a:r>
            <a:endParaRPr/>
          </a:p>
          <a:p>
            <a:pPr marL="457200" lvl="0" indent="-342900" algn="l" rtl="0">
              <a:spcBef>
                <a:spcPts val="0"/>
              </a:spcBef>
              <a:spcAft>
                <a:spcPts val="0"/>
              </a:spcAft>
              <a:buSzPts val="1800"/>
              <a:buChar char="●"/>
            </a:pPr>
            <a:r>
              <a:rPr lang="en"/>
              <a:t>S</a:t>
            </a:r>
            <a:r>
              <a:rPr lang="en" b="1"/>
              <a:t>ocietal</a:t>
            </a:r>
            <a:r>
              <a:rPr lang="en"/>
              <a:t> : The credit card eligibility decision should be fair and unbiased. In this project, we are making sure that ML model is not biased towards any specific group of people.</a:t>
            </a:r>
            <a:endParaRPr/>
          </a:p>
          <a:p>
            <a:pPr marL="457200" lvl="0" indent="-342900" algn="l" rtl="0">
              <a:spcBef>
                <a:spcPts val="0"/>
              </a:spcBef>
              <a:spcAft>
                <a:spcPts val="0"/>
              </a:spcAft>
              <a:buSzPts val="1800"/>
              <a:buChar char="●"/>
            </a:pPr>
            <a:r>
              <a:rPr lang="en" b="1"/>
              <a:t>Sustainability</a:t>
            </a:r>
            <a:r>
              <a:rPr lang="en"/>
              <a:t> : This project does not have not indirect and/or direct relation to sustainability.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No Free Lunch Theorem</a:t>
            </a:r>
            <a:endParaRPr/>
          </a:p>
        </p:txBody>
      </p:sp>
      <p:sp>
        <p:nvSpPr>
          <p:cNvPr id="100" name="Google Shape;100;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There is no model that  is a priori guaranteed to work better (hence the name of the theorem).</a:t>
            </a:r>
            <a:endParaRPr/>
          </a:p>
          <a:p>
            <a:pPr marL="457200" lvl="0" indent="-342900" algn="l" rtl="0">
              <a:spcBef>
                <a:spcPts val="0"/>
              </a:spcBef>
              <a:spcAft>
                <a:spcPts val="0"/>
              </a:spcAft>
              <a:buSzPts val="1800"/>
              <a:buChar char="●"/>
            </a:pPr>
            <a:r>
              <a:rPr lang="en"/>
              <a:t>The only way to know for sure which model is best to evaluate it.</a:t>
            </a:r>
            <a:endParaRPr/>
          </a:p>
          <a:p>
            <a:pPr marL="457200" lvl="0" indent="-342900" algn="l" rtl="0">
              <a:spcBef>
                <a:spcPts val="0"/>
              </a:spcBef>
              <a:spcAft>
                <a:spcPts val="0"/>
              </a:spcAft>
              <a:buSzPts val="1800"/>
              <a:buChar char="●"/>
            </a:pPr>
            <a:r>
              <a:rPr lang="en"/>
              <a:t>In practice, you make some reasonable assumptions about the data and evaluate a few reasonable model</a:t>
            </a:r>
            <a:endParaRPr/>
          </a:p>
          <a:p>
            <a:pPr marL="0" lvl="0" indent="0" algn="l" rtl="0">
              <a:spcBef>
                <a:spcPts val="1200"/>
              </a:spcBef>
              <a:spcAft>
                <a:spcPts val="1200"/>
              </a:spcAft>
              <a:buNone/>
            </a:pPr>
            <a:r>
              <a:rPr lang="en"/>
              <a:t>Reference - https://arxiv.org/abs/2202.04513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Method </a:t>
            </a:r>
            <a:endParaRPr/>
          </a:p>
        </p:txBody>
      </p:sp>
      <p:pic>
        <p:nvPicPr>
          <p:cNvPr id="106" name="Google Shape;106;p20"/>
          <p:cNvPicPr preferRelativeResize="0"/>
          <p:nvPr/>
        </p:nvPicPr>
        <p:blipFill>
          <a:blip r:embed="rId3">
            <a:alphaModFix/>
          </a:blip>
          <a:stretch>
            <a:fillRect/>
          </a:stretch>
        </p:blipFill>
        <p:spPr>
          <a:xfrm>
            <a:off x="1447525" y="1144125"/>
            <a:ext cx="6387652" cy="359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87900" y="3056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Method - contd.</a:t>
            </a:r>
            <a:endParaRPr/>
          </a:p>
        </p:txBody>
      </p:sp>
      <p:pic>
        <p:nvPicPr>
          <p:cNvPr id="112" name="Google Shape;112;p21"/>
          <p:cNvPicPr preferRelativeResize="0"/>
          <p:nvPr/>
        </p:nvPicPr>
        <p:blipFill>
          <a:blip r:embed="rId3">
            <a:alphaModFix/>
          </a:blip>
          <a:stretch>
            <a:fillRect/>
          </a:stretch>
        </p:blipFill>
        <p:spPr>
          <a:xfrm>
            <a:off x="1398075" y="1197700"/>
            <a:ext cx="6495676" cy="365382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1794</Words>
  <Application>Microsoft Office PowerPoint</Application>
  <PresentationFormat>On-screen Show (16:9)</PresentationFormat>
  <Paragraphs>277</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Roboto</vt:lpstr>
      <vt:lpstr>Roboto Slab</vt:lpstr>
      <vt:lpstr>Marina</vt:lpstr>
      <vt:lpstr>Credit Card Eligibility</vt:lpstr>
      <vt:lpstr>Project Overview</vt:lpstr>
      <vt:lpstr>Project Goals/Questions Answered</vt:lpstr>
      <vt:lpstr>Data Collection</vt:lpstr>
      <vt:lpstr>Libraries Utilized:</vt:lpstr>
      <vt:lpstr>Ethical, Societal, Sustainability Aspect</vt:lpstr>
      <vt:lpstr>No Free Lunch Theorem</vt:lpstr>
      <vt:lpstr>Project Method </vt:lpstr>
      <vt:lpstr>Project Method - contd.</vt:lpstr>
      <vt:lpstr>Correction Heatmap</vt:lpstr>
      <vt:lpstr>Violin Plot </vt:lpstr>
      <vt:lpstr>Outliers</vt:lpstr>
      <vt:lpstr>Outliers - condt.</vt:lpstr>
      <vt:lpstr>Data Preprocessing</vt:lpstr>
      <vt:lpstr>Feature Importance</vt:lpstr>
      <vt:lpstr>Logistic Regression Classifier :  </vt:lpstr>
      <vt:lpstr>Support Vector Machine :  </vt:lpstr>
      <vt:lpstr>Support Vector Machine :  </vt:lpstr>
      <vt:lpstr>Support Vector Machine :  </vt:lpstr>
      <vt:lpstr>Decision Tree Classifier</vt:lpstr>
      <vt:lpstr>Gradient Booster Classifier - GridSerachCV</vt:lpstr>
      <vt:lpstr>Gradient Booster Classifier - GridSerachCV</vt:lpstr>
      <vt:lpstr>Random Forest Classifier - GridSerachCV</vt:lpstr>
      <vt:lpstr>KNN Classifier - GridSearchCV</vt:lpstr>
      <vt:lpstr>KNN Classifier - RandomizedSearchCV</vt:lpstr>
      <vt:lpstr>Accuracy Comparison -Summary</vt:lpstr>
      <vt:lpstr>Summary</vt:lpstr>
      <vt:lpstr>Problems Encountered</vt:lpstr>
      <vt:lpstr>Future Considerations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Owner</dc:creator>
  <cp:lastModifiedBy>Jacqueline Columbro</cp:lastModifiedBy>
  <cp:revision>1</cp:revision>
  <dcterms:modified xsi:type="dcterms:W3CDTF">2024-06-11T00:15:11Z</dcterms:modified>
</cp:coreProperties>
</file>