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317" r:id="rId2"/>
    <p:sldId id="318" r:id="rId3"/>
    <p:sldId id="297" r:id="rId4"/>
    <p:sldId id="298" r:id="rId5"/>
    <p:sldId id="299" r:id="rId6"/>
    <p:sldId id="300" r:id="rId7"/>
    <p:sldId id="302" r:id="rId8"/>
    <p:sldId id="306" r:id="rId9"/>
    <p:sldId id="307" r:id="rId10"/>
    <p:sldId id="308" r:id="rId11"/>
    <p:sldId id="309" r:id="rId12"/>
    <p:sldId id="316" r:id="rId13"/>
    <p:sldId id="310" r:id="rId14"/>
    <p:sldId id="311" r:id="rId15"/>
    <p:sldId id="312" r:id="rId16"/>
    <p:sldId id="313" r:id="rId17"/>
    <p:sldId id="314" r:id="rId18"/>
    <p:sldId id="315"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0" y="4415790"/>
            <a:ext cx="5608320" cy="4183380"/>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08266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2182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96874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29383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279050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703939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2624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20454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766958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759733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49010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795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7281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7720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654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810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7550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8932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0597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44572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5513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6482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538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458400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3393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4467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48623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5471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57670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95168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62617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19394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93536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42799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r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1.emf"/><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6.emf"/></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2.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3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50.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r>
              <a:rPr lang="es-AR" dirty="0" smtClean="0"/>
              <a:t>Administración </a:t>
            </a:r>
            <a:br>
              <a:rPr lang="es-AR" dirty="0" smtClean="0"/>
            </a:br>
            <a:r>
              <a:rPr lang="es-AR" dirty="0" smtClean="0"/>
              <a:t>Bases </a:t>
            </a:r>
            <a:r>
              <a:rPr lang="es-AR" dirty="0"/>
              <a:t>de </a:t>
            </a:r>
            <a:r>
              <a:rPr lang="es-AR" dirty="0" smtClean="0"/>
              <a:t>Datos</a:t>
            </a:r>
            <a:endParaRPr lang="es" dirty="0"/>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s" dirty="0" smtClean="0"/>
              <a:t>Unidad 4</a:t>
            </a:r>
            <a:endParaRPr lang="es" dirty="0"/>
          </a:p>
        </p:txBody>
      </p:sp>
      <p:sp>
        <p:nvSpPr>
          <p:cNvPr id="2" name="CuadroTexto 1"/>
          <p:cNvSpPr txBox="1"/>
          <p:nvPr/>
        </p:nvSpPr>
        <p:spPr>
          <a:xfrm>
            <a:off x="5985693" y="4505804"/>
            <a:ext cx="2919389" cy="307777"/>
          </a:xfrm>
          <a:prstGeom prst="rect">
            <a:avLst/>
          </a:prstGeom>
          <a:noFill/>
        </p:spPr>
        <p:txBody>
          <a:bodyPr wrap="none" rtlCol="0">
            <a:spAutoFit/>
          </a:bodyPr>
          <a:lstStyle/>
          <a:p>
            <a:r>
              <a:rPr lang="es-AR" b="1" dirty="0" smtClean="0"/>
              <a:t>Docente</a:t>
            </a:r>
            <a:r>
              <a:rPr lang="es-AR" dirty="0" smtClean="0"/>
              <a:t>: </a:t>
            </a:r>
            <a:r>
              <a:rPr lang="es-AR" dirty="0" smtClean="0"/>
              <a:t>Lic. Norberto A. Orlando</a:t>
            </a:r>
          </a:p>
        </p:txBody>
      </p:sp>
    </p:spTree>
    <p:extLst>
      <p:ext uri="{BB962C8B-B14F-4D97-AF65-F5344CB8AC3E}">
        <p14:creationId xmlns:p14="http://schemas.microsoft.com/office/powerpoint/2010/main" val="193234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Operadores</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a:t>Tabla de verdad</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2" name="Imagen 1"/>
          <p:cNvPicPr>
            <a:picLocks noChangeAspect="1"/>
          </p:cNvPicPr>
          <p:nvPr/>
        </p:nvPicPr>
        <p:blipFill>
          <a:blip r:embed="rId3"/>
          <a:stretch>
            <a:fillRect/>
          </a:stretch>
        </p:blipFill>
        <p:spPr>
          <a:xfrm>
            <a:off x="311700" y="1506380"/>
            <a:ext cx="8037995" cy="2173165"/>
          </a:xfrm>
          <a:prstGeom prst="rect">
            <a:avLst/>
          </a:prstGeom>
        </p:spPr>
      </p:pic>
    </p:spTree>
    <p:extLst>
      <p:ext uri="{BB962C8B-B14F-4D97-AF65-F5344CB8AC3E}">
        <p14:creationId xmlns:p14="http://schemas.microsoft.com/office/powerpoint/2010/main" val="342894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Operadores</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a:t>Tabla de verdad</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3" name="Imagen 2"/>
          <p:cNvPicPr>
            <a:picLocks noChangeAspect="1"/>
          </p:cNvPicPr>
          <p:nvPr/>
        </p:nvPicPr>
        <p:blipFill>
          <a:blip r:embed="rId3"/>
          <a:stretch>
            <a:fillRect/>
          </a:stretch>
        </p:blipFill>
        <p:spPr>
          <a:xfrm>
            <a:off x="395021" y="1576664"/>
            <a:ext cx="5190120" cy="3207032"/>
          </a:xfrm>
          <a:prstGeom prst="rect">
            <a:avLst/>
          </a:prstGeom>
        </p:spPr>
      </p:pic>
    </p:spTree>
    <p:extLst>
      <p:ext uri="{BB962C8B-B14F-4D97-AF65-F5344CB8AC3E}">
        <p14:creationId xmlns:p14="http://schemas.microsoft.com/office/powerpoint/2010/main" val="213680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Valores </a:t>
            </a:r>
            <a:r>
              <a:rPr lang="es-AR" dirty="0"/>
              <a:t>[</a:t>
            </a:r>
            <a:r>
              <a:rPr lang="es-AR" dirty="0" err="1"/>
              <a:t>Not</a:t>
            </a:r>
            <a:r>
              <a:rPr lang="es-AR" dirty="0"/>
              <a:t>] </a:t>
            </a:r>
            <a:r>
              <a:rPr lang="es-AR" dirty="0" err="1"/>
              <a:t>Null</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a:t>Los valores NULL se utilizan en bases de datos relacionales cuando el valor de una columna se desconoce o falta.</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2" name="Imagen 1"/>
          <p:cNvPicPr>
            <a:picLocks noChangeAspect="1"/>
          </p:cNvPicPr>
          <p:nvPr/>
        </p:nvPicPr>
        <p:blipFill>
          <a:blip r:embed="rId3"/>
          <a:stretch>
            <a:fillRect/>
          </a:stretch>
        </p:blipFill>
        <p:spPr>
          <a:xfrm>
            <a:off x="311700" y="1906431"/>
            <a:ext cx="3338585" cy="3185649"/>
          </a:xfrm>
          <a:prstGeom prst="rect">
            <a:avLst/>
          </a:prstGeom>
        </p:spPr>
      </p:pic>
    </p:spTree>
    <p:extLst>
      <p:ext uri="{BB962C8B-B14F-4D97-AF65-F5344CB8AC3E}">
        <p14:creationId xmlns:p14="http://schemas.microsoft.com/office/powerpoint/2010/main" val="271534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Criterios </a:t>
            </a:r>
            <a:r>
              <a:rPr lang="es-AR" dirty="0"/>
              <a:t>de Selección</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smtClean="0"/>
              <a:t>WHERE </a:t>
            </a:r>
            <a:r>
              <a:rPr lang="es-AR" sz="1400" dirty="0" smtClean="0">
                <a:sym typeface="Wingdings" panose="05000000000000000000" pitchFamily="2" charset="2"/>
              </a:rPr>
              <a:t> </a:t>
            </a:r>
            <a:r>
              <a:rPr lang="es-AR" sz="1400" dirty="0">
                <a:sym typeface="Wingdings" panose="05000000000000000000" pitchFamily="2" charset="2"/>
              </a:rPr>
              <a:t>se utiliza cuando se desea recuperar información específica de una tabla</a:t>
            </a:r>
            <a:endParaRPr lang="es-AR" sz="1400" dirty="0"/>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a:p>
            <a:r>
              <a:rPr lang="es-AR" sz="1400" dirty="0" smtClean="0"/>
              <a:t>BETWEEN</a:t>
            </a:r>
            <a:r>
              <a:rPr lang="es-AR" sz="1400" dirty="0">
                <a:sym typeface="Wingdings" panose="05000000000000000000" pitchFamily="2" charset="2"/>
              </a:rPr>
              <a:t> Especifica un intervalo de </a:t>
            </a:r>
            <a:r>
              <a:rPr lang="es-AR" sz="1400" dirty="0" err="1">
                <a:sym typeface="Wingdings" panose="05000000000000000000" pitchFamily="2" charset="2"/>
              </a:rPr>
              <a:t>busqueda</a:t>
            </a:r>
            <a:endParaRPr lang="es-AR" sz="1400" dirty="0"/>
          </a:p>
          <a:p>
            <a:pPr marL="285750" indent="-285750">
              <a:buFont typeface="Arial" panose="020B0604020202020204" pitchFamily="34" charset="0"/>
              <a:buChar char="•"/>
            </a:pPr>
            <a:endParaRPr lang="es-AR" sz="1400" dirty="0" smtClean="0"/>
          </a:p>
        </p:txBody>
      </p:sp>
      <p:pic>
        <p:nvPicPr>
          <p:cNvPr id="4" name="Imagen 3"/>
          <p:cNvPicPr>
            <a:picLocks noChangeAspect="1"/>
          </p:cNvPicPr>
          <p:nvPr/>
        </p:nvPicPr>
        <p:blipFill>
          <a:blip r:embed="rId3"/>
          <a:stretch>
            <a:fillRect/>
          </a:stretch>
        </p:blipFill>
        <p:spPr>
          <a:xfrm>
            <a:off x="399686" y="1603402"/>
            <a:ext cx="2072852" cy="878644"/>
          </a:xfrm>
          <a:prstGeom prst="rect">
            <a:avLst/>
          </a:prstGeom>
        </p:spPr>
      </p:pic>
      <p:pic>
        <p:nvPicPr>
          <p:cNvPr id="5" name="Imagen 4"/>
          <p:cNvPicPr>
            <a:picLocks noChangeAspect="1"/>
          </p:cNvPicPr>
          <p:nvPr/>
        </p:nvPicPr>
        <p:blipFill>
          <a:blip r:embed="rId4"/>
          <a:stretch>
            <a:fillRect/>
          </a:stretch>
        </p:blipFill>
        <p:spPr>
          <a:xfrm>
            <a:off x="363110" y="2840714"/>
            <a:ext cx="2146004" cy="1706214"/>
          </a:xfrm>
          <a:prstGeom prst="rect">
            <a:avLst/>
          </a:prstGeom>
        </p:spPr>
      </p:pic>
      <p:pic>
        <p:nvPicPr>
          <p:cNvPr id="7" name="Imagen 6"/>
          <p:cNvPicPr>
            <a:picLocks noChangeAspect="1"/>
          </p:cNvPicPr>
          <p:nvPr/>
        </p:nvPicPr>
        <p:blipFill>
          <a:blip r:embed="rId5"/>
          <a:stretch>
            <a:fillRect/>
          </a:stretch>
        </p:blipFill>
        <p:spPr>
          <a:xfrm>
            <a:off x="3560411" y="2840714"/>
            <a:ext cx="3096421" cy="1718254"/>
          </a:xfrm>
          <a:prstGeom prst="rect">
            <a:avLst/>
          </a:prstGeom>
        </p:spPr>
      </p:pic>
    </p:spTree>
    <p:extLst>
      <p:ext uri="{BB962C8B-B14F-4D97-AF65-F5344CB8AC3E}">
        <p14:creationId xmlns:p14="http://schemas.microsoft.com/office/powerpoint/2010/main" val="189558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Criterios </a:t>
            </a:r>
            <a:r>
              <a:rPr lang="es-AR" dirty="0"/>
              <a:t>de Selección</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smtClean="0"/>
              <a:t>IN</a:t>
            </a:r>
            <a:r>
              <a:rPr lang="es-AR" sz="1400" dirty="0" smtClean="0">
                <a:sym typeface="Wingdings" panose="05000000000000000000" pitchFamily="2" charset="2"/>
              </a:rPr>
              <a:t> </a:t>
            </a:r>
            <a:r>
              <a:rPr lang="es-AR" sz="1400" dirty="0"/>
              <a:t>especifica un rango de búsqueda</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2" name="Imagen 1"/>
          <p:cNvPicPr>
            <a:picLocks noChangeAspect="1"/>
          </p:cNvPicPr>
          <p:nvPr/>
        </p:nvPicPr>
        <p:blipFill>
          <a:blip r:embed="rId3"/>
          <a:stretch>
            <a:fillRect/>
          </a:stretch>
        </p:blipFill>
        <p:spPr>
          <a:xfrm>
            <a:off x="396850" y="1596206"/>
            <a:ext cx="3352564" cy="1593221"/>
          </a:xfrm>
          <a:prstGeom prst="rect">
            <a:avLst/>
          </a:prstGeom>
        </p:spPr>
      </p:pic>
      <p:pic>
        <p:nvPicPr>
          <p:cNvPr id="3" name="Imagen 2"/>
          <p:cNvPicPr>
            <a:picLocks noChangeAspect="1"/>
          </p:cNvPicPr>
          <p:nvPr/>
        </p:nvPicPr>
        <p:blipFill>
          <a:blip r:embed="rId4"/>
          <a:stretch>
            <a:fillRect/>
          </a:stretch>
        </p:blipFill>
        <p:spPr>
          <a:xfrm>
            <a:off x="396850" y="3631241"/>
            <a:ext cx="3352563" cy="1041977"/>
          </a:xfrm>
          <a:prstGeom prst="rect">
            <a:avLst/>
          </a:prstGeom>
        </p:spPr>
      </p:pic>
    </p:spTree>
    <p:extLst>
      <p:ext uri="{BB962C8B-B14F-4D97-AF65-F5344CB8AC3E}">
        <p14:creationId xmlns:p14="http://schemas.microsoft.com/office/powerpoint/2010/main" val="284138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Criterios </a:t>
            </a:r>
            <a:r>
              <a:rPr lang="es-AR" dirty="0"/>
              <a:t>de Selección</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err="1" smtClean="0"/>
              <a:t>Like</a:t>
            </a:r>
            <a:r>
              <a:rPr lang="es-AR" sz="1400" dirty="0" smtClean="0">
                <a:sym typeface="Wingdings" panose="05000000000000000000" pitchFamily="2" charset="2"/>
              </a:rPr>
              <a:t> </a:t>
            </a:r>
            <a:r>
              <a:rPr lang="es-AR" sz="1400" dirty="0"/>
              <a:t>Determina si una cadena de caracteres específica coincide con un patrón especificado. Un </a:t>
            </a:r>
            <a:r>
              <a:rPr lang="es-AR" sz="1400" dirty="0" smtClean="0"/>
              <a:t>patrón puede </a:t>
            </a:r>
            <a:r>
              <a:rPr lang="es-AR" sz="1400" dirty="0"/>
              <a:t>contener caracteres normales y caracteres comodín</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4" name="Imagen 3"/>
          <p:cNvPicPr>
            <a:picLocks noChangeAspect="1"/>
          </p:cNvPicPr>
          <p:nvPr/>
        </p:nvPicPr>
        <p:blipFill>
          <a:blip r:embed="rId3"/>
          <a:stretch>
            <a:fillRect/>
          </a:stretch>
        </p:blipFill>
        <p:spPr>
          <a:xfrm>
            <a:off x="311701" y="1725185"/>
            <a:ext cx="4479756" cy="3294085"/>
          </a:xfrm>
          <a:prstGeom prst="rect">
            <a:avLst/>
          </a:prstGeom>
        </p:spPr>
      </p:pic>
    </p:spTree>
    <p:extLst>
      <p:ext uri="{BB962C8B-B14F-4D97-AF65-F5344CB8AC3E}">
        <p14:creationId xmlns:p14="http://schemas.microsoft.com/office/powerpoint/2010/main" val="213228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Criterios </a:t>
            </a:r>
            <a:r>
              <a:rPr lang="es-AR" dirty="0"/>
              <a:t>de Selección</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err="1" smtClean="0"/>
              <a:t>Like</a:t>
            </a:r>
            <a:r>
              <a:rPr lang="es-AR" sz="1400" dirty="0" smtClean="0">
                <a:sym typeface="Wingdings" panose="05000000000000000000" pitchFamily="2" charset="2"/>
              </a:rPr>
              <a:t> </a:t>
            </a:r>
            <a:r>
              <a:rPr lang="es-AR" sz="1400" dirty="0"/>
              <a:t>Utilizar caracteres comodín como literales</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311700" y="1542097"/>
            <a:ext cx="6362700" cy="2790825"/>
          </a:xfrm>
          <a:prstGeom prst="rect">
            <a:avLst/>
          </a:prstGeom>
          <a:noFill/>
          <a:ln>
            <a:noFill/>
          </a:ln>
        </p:spPr>
      </p:pic>
    </p:spTree>
    <p:extLst>
      <p:ext uri="{BB962C8B-B14F-4D97-AF65-F5344CB8AC3E}">
        <p14:creationId xmlns:p14="http://schemas.microsoft.com/office/powerpoint/2010/main" val="191854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Criterios </a:t>
            </a:r>
            <a:r>
              <a:rPr lang="es-AR" dirty="0"/>
              <a:t>de Selección</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err="1" smtClean="0"/>
              <a:t>Like</a:t>
            </a:r>
            <a:r>
              <a:rPr lang="es-AR" sz="1400" dirty="0" smtClean="0">
                <a:sym typeface="Wingdings" panose="05000000000000000000" pitchFamily="2" charset="2"/>
              </a:rPr>
              <a:t> </a:t>
            </a:r>
            <a:r>
              <a:rPr lang="es-AR" sz="1400" dirty="0" smtClean="0"/>
              <a:t>Ejemplos</a:t>
            </a:r>
            <a:endParaRPr lang="es-AR" sz="1400" dirty="0"/>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3" name="Imagen 2"/>
          <p:cNvPicPr>
            <a:picLocks noChangeAspect="1"/>
          </p:cNvPicPr>
          <p:nvPr/>
        </p:nvPicPr>
        <p:blipFill>
          <a:blip r:embed="rId3"/>
          <a:stretch>
            <a:fillRect/>
          </a:stretch>
        </p:blipFill>
        <p:spPr>
          <a:xfrm>
            <a:off x="374852" y="1493424"/>
            <a:ext cx="3517205" cy="1586275"/>
          </a:xfrm>
          <a:prstGeom prst="rect">
            <a:avLst/>
          </a:prstGeom>
        </p:spPr>
      </p:pic>
      <p:pic>
        <p:nvPicPr>
          <p:cNvPr id="4" name="Imagen 3"/>
          <p:cNvPicPr>
            <a:picLocks noChangeAspect="1"/>
          </p:cNvPicPr>
          <p:nvPr/>
        </p:nvPicPr>
        <p:blipFill>
          <a:blip r:embed="rId4"/>
          <a:stretch>
            <a:fillRect/>
          </a:stretch>
        </p:blipFill>
        <p:spPr>
          <a:xfrm>
            <a:off x="4580129" y="1493424"/>
            <a:ext cx="2046292" cy="1527754"/>
          </a:xfrm>
          <a:prstGeom prst="rect">
            <a:avLst/>
          </a:prstGeom>
        </p:spPr>
      </p:pic>
      <p:pic>
        <p:nvPicPr>
          <p:cNvPr id="5" name="Imagen 4"/>
          <p:cNvPicPr>
            <a:picLocks noChangeAspect="1"/>
          </p:cNvPicPr>
          <p:nvPr/>
        </p:nvPicPr>
        <p:blipFill>
          <a:blip r:embed="rId5"/>
          <a:stretch>
            <a:fillRect/>
          </a:stretch>
        </p:blipFill>
        <p:spPr>
          <a:xfrm>
            <a:off x="374852" y="3079699"/>
            <a:ext cx="2143646" cy="1806854"/>
          </a:xfrm>
          <a:prstGeom prst="rect">
            <a:avLst/>
          </a:prstGeom>
        </p:spPr>
      </p:pic>
    </p:spTree>
    <p:extLst>
      <p:ext uri="{BB962C8B-B14F-4D97-AF65-F5344CB8AC3E}">
        <p14:creationId xmlns:p14="http://schemas.microsoft.com/office/powerpoint/2010/main" val="22374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Ordenamiento</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a:t>ORDER </a:t>
            </a:r>
            <a:r>
              <a:rPr lang="es-AR" sz="1400" dirty="0" smtClean="0"/>
              <a:t>BY</a:t>
            </a:r>
          </a:p>
          <a:p>
            <a:pPr>
              <a:spcAft>
                <a:spcPts val="300"/>
              </a:spcAft>
            </a:pPr>
            <a:r>
              <a:rPr lang="es-AR" sz="1400" dirty="0"/>
              <a:t>● Especifica el orden de los resultados de la sentencia SELECT</a:t>
            </a:r>
          </a:p>
          <a:p>
            <a:pPr>
              <a:spcAft>
                <a:spcPts val="300"/>
              </a:spcAft>
            </a:pPr>
            <a:r>
              <a:rPr lang="es-AR" sz="1400" dirty="0"/>
              <a:t>● Ordena los resultados de una consulta.</a:t>
            </a:r>
          </a:p>
          <a:p>
            <a:pPr>
              <a:spcAft>
                <a:spcPts val="300"/>
              </a:spcAft>
            </a:pPr>
            <a:r>
              <a:rPr lang="es-AR" sz="1400" dirty="0"/>
              <a:t>● Se puede realizar el ordenamiento por una o más columnas</a:t>
            </a:r>
          </a:p>
          <a:p>
            <a:pPr>
              <a:spcAft>
                <a:spcPts val="300"/>
              </a:spcAft>
            </a:pPr>
            <a:r>
              <a:rPr lang="es-AR" sz="1400" dirty="0"/>
              <a:t>● Esta cláusula es inválida para las vistas</a:t>
            </a:r>
          </a:p>
          <a:p>
            <a:pPr>
              <a:spcAft>
                <a:spcPts val="300"/>
              </a:spcAft>
            </a:pPr>
            <a:r>
              <a:rPr lang="es-AR" sz="1400" dirty="0"/>
              <a:t>● Se puede determinar que el orden sea Ascendente o Descendente</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2" name="Imagen 1"/>
          <p:cNvPicPr>
            <a:picLocks noChangeAspect="1"/>
          </p:cNvPicPr>
          <p:nvPr/>
        </p:nvPicPr>
        <p:blipFill>
          <a:blip r:embed="rId3"/>
          <a:stretch>
            <a:fillRect/>
          </a:stretch>
        </p:blipFill>
        <p:spPr>
          <a:xfrm>
            <a:off x="450082" y="3176735"/>
            <a:ext cx="4425301" cy="1760000"/>
          </a:xfrm>
          <a:prstGeom prst="rect">
            <a:avLst/>
          </a:prstGeom>
        </p:spPr>
      </p:pic>
    </p:spTree>
    <p:extLst>
      <p:ext uri="{BB962C8B-B14F-4D97-AF65-F5344CB8AC3E}">
        <p14:creationId xmlns:p14="http://schemas.microsoft.com/office/powerpoint/2010/main" val="78741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Cláusula </a:t>
            </a:r>
            <a:r>
              <a:rPr lang="es-AR" dirty="0" err="1"/>
              <a:t>Select</a:t>
            </a:r>
            <a:r>
              <a:rPr lang="es-AR" dirty="0"/>
              <a:t> </a:t>
            </a:r>
            <a:r>
              <a:rPr lang="es-AR" dirty="0" err="1" smtClean="0"/>
              <a:t>Distinct</a:t>
            </a:r>
            <a:endParaRPr lang="es" dirty="0"/>
          </a:p>
        </p:txBody>
      </p:sp>
      <p:sp>
        <p:nvSpPr>
          <p:cNvPr id="61" name="Shape 61"/>
          <p:cNvSpPr txBox="1">
            <a:spLocks noGrp="1"/>
          </p:cNvSpPr>
          <p:nvPr>
            <p:ph type="body" idx="1"/>
          </p:nvPr>
        </p:nvSpPr>
        <p:spPr>
          <a:xfrm>
            <a:off x="380390" y="1176338"/>
            <a:ext cx="8451909" cy="3392536"/>
          </a:xfrm>
          <a:prstGeom prst="rect">
            <a:avLst/>
          </a:prstGeom>
        </p:spPr>
        <p:txBody>
          <a:bodyPr lIns="91425" tIns="91425" rIns="91425" bIns="91425" anchor="t" anchorCtr="0">
            <a:noAutofit/>
          </a:bodyPr>
          <a:lstStyle/>
          <a:p>
            <a:pPr marL="285750" indent="-285750">
              <a:buFont typeface="Arial" panose="020B0604020202020204" pitchFamily="34" charset="0"/>
              <a:buChar char="•"/>
            </a:pPr>
            <a:r>
              <a:rPr lang="es-AR" sz="1400" dirty="0"/>
              <a:t>SELECT DISTINCT</a:t>
            </a:r>
          </a:p>
          <a:p>
            <a:r>
              <a:rPr lang="es-AR" sz="1400" dirty="0"/>
              <a:t>Devuelve todas los estados posibles para la columna seleccionada del modelo.</a:t>
            </a:r>
          </a:p>
        </p:txBody>
      </p:sp>
      <p:pic>
        <p:nvPicPr>
          <p:cNvPr id="2" name="Imagen 1">
            <a:extLst>
              <a:ext uri="{FF2B5EF4-FFF2-40B4-BE49-F238E27FC236}">
                <a16:creationId xmlns:a16="http://schemas.microsoft.com/office/drawing/2014/main" xmlns="" id="{23BCA21A-CCF0-4FBE-B006-971098A4FAF4}"/>
              </a:ext>
            </a:extLst>
          </p:cNvPr>
          <p:cNvPicPr>
            <a:picLocks noChangeAspect="1"/>
          </p:cNvPicPr>
          <p:nvPr/>
        </p:nvPicPr>
        <p:blipFill>
          <a:blip r:embed="rId3"/>
          <a:stretch>
            <a:fillRect/>
          </a:stretch>
        </p:blipFill>
        <p:spPr>
          <a:xfrm>
            <a:off x="622865" y="2206625"/>
            <a:ext cx="3041852" cy="1193800"/>
          </a:xfrm>
          <a:prstGeom prst="rect">
            <a:avLst/>
          </a:prstGeom>
        </p:spPr>
      </p:pic>
    </p:spTree>
    <p:extLst>
      <p:ext uri="{BB962C8B-B14F-4D97-AF65-F5344CB8AC3E}">
        <p14:creationId xmlns:p14="http://schemas.microsoft.com/office/powerpoint/2010/main" val="261897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Introducción a Base de Datos y SQL</a:t>
            </a:r>
            <a:endParaRPr lang="es" dirty="0"/>
          </a:p>
        </p:txBody>
      </p:sp>
      <p:sp>
        <p:nvSpPr>
          <p:cNvPr id="61" name="Shape 61"/>
          <p:cNvSpPr txBox="1">
            <a:spLocks noGrp="1"/>
          </p:cNvSpPr>
          <p:nvPr>
            <p:ph type="body" idx="1"/>
          </p:nvPr>
        </p:nvSpPr>
        <p:spPr>
          <a:xfrm>
            <a:off x="311699" y="1336431"/>
            <a:ext cx="8048529" cy="3232444"/>
          </a:xfrm>
          <a:prstGeom prst="rect">
            <a:avLst/>
          </a:prstGeom>
        </p:spPr>
        <p:txBody>
          <a:bodyPr lIns="91425" tIns="91425" rIns="91425" bIns="91425" numCol="2" anchor="t" anchorCtr="0">
            <a:normAutofit/>
          </a:bodyPr>
          <a:lstStyle/>
          <a:p>
            <a:pPr marL="171450" indent="-171450">
              <a:spcAft>
                <a:spcPts val="600"/>
              </a:spcAft>
              <a:buFont typeface="Wingdings" panose="05000000000000000000" pitchFamily="2" charset="2"/>
              <a:buChar char="ü"/>
            </a:pPr>
            <a:r>
              <a:rPr lang="es-ES" sz="1000" dirty="0"/>
              <a:t>Consulta </a:t>
            </a:r>
            <a:r>
              <a:rPr lang="es-ES" sz="1000" dirty="0" err="1"/>
              <a:t>basica</a:t>
            </a:r>
            <a:endParaRPr lang="es-AR" sz="1000" dirty="0"/>
          </a:p>
          <a:p>
            <a:pPr marL="171450" indent="-171450">
              <a:spcAft>
                <a:spcPts val="600"/>
              </a:spcAft>
              <a:buFont typeface="Wingdings" panose="05000000000000000000" pitchFamily="2" charset="2"/>
              <a:buChar char="ü"/>
            </a:pPr>
            <a:r>
              <a:rPr lang="es-ES" sz="1000" dirty="0"/>
              <a:t>Tipos de Operadores</a:t>
            </a:r>
            <a:endParaRPr lang="es-AR" sz="1000" dirty="0"/>
          </a:p>
          <a:p>
            <a:pPr marL="171450" indent="-171450">
              <a:spcAft>
                <a:spcPts val="600"/>
              </a:spcAft>
              <a:buFont typeface="Wingdings" panose="05000000000000000000" pitchFamily="2" charset="2"/>
              <a:buChar char="ü"/>
            </a:pPr>
            <a:r>
              <a:rPr lang="es-ES" sz="1000" dirty="0"/>
              <a:t>Ordenamiento</a:t>
            </a:r>
            <a:endParaRPr lang="es-AR" sz="1000" dirty="0"/>
          </a:p>
          <a:p>
            <a:pPr marL="171450" indent="-171450">
              <a:spcAft>
                <a:spcPts val="600"/>
              </a:spcAft>
              <a:buFont typeface="Wingdings" panose="05000000000000000000" pitchFamily="2" charset="2"/>
              <a:buChar char="ü"/>
            </a:pPr>
            <a:r>
              <a:rPr lang="es-ES" sz="1000" dirty="0"/>
              <a:t>Valor NULL</a:t>
            </a:r>
            <a:endParaRPr lang="es-AR" sz="1000" dirty="0"/>
          </a:p>
          <a:p>
            <a:pPr marL="171450" indent="-171450">
              <a:spcAft>
                <a:spcPts val="600"/>
              </a:spcAft>
              <a:buFont typeface="Wingdings" panose="05000000000000000000" pitchFamily="2" charset="2"/>
              <a:buChar char="ü"/>
            </a:pPr>
            <a:r>
              <a:rPr lang="es-ES" sz="1000" dirty="0"/>
              <a:t>Función DISTINCT</a:t>
            </a:r>
            <a:endParaRPr lang="es-AR" sz="1000" dirty="0"/>
          </a:p>
          <a:p>
            <a:pPr marL="171450" indent="-171450">
              <a:spcAft>
                <a:spcPts val="600"/>
              </a:spcAft>
              <a:buFont typeface="Wingdings" panose="05000000000000000000" pitchFamily="2" charset="2"/>
              <a:buChar char="ü"/>
            </a:pPr>
            <a:r>
              <a:rPr lang="es-ES" sz="1000" dirty="0"/>
              <a:t>Operador UNION</a:t>
            </a:r>
            <a:endParaRPr lang="es-AR" sz="1000" dirty="0"/>
          </a:p>
          <a:p>
            <a:pPr marL="171450" indent="-171450">
              <a:spcAft>
                <a:spcPts val="600"/>
              </a:spcAft>
              <a:buFont typeface="Wingdings" panose="05000000000000000000" pitchFamily="2" charset="2"/>
              <a:buChar char="ü"/>
            </a:pPr>
            <a:r>
              <a:rPr lang="es-ES" sz="1000" dirty="0"/>
              <a:t>Expresión CASE</a:t>
            </a:r>
            <a:endParaRPr lang="es-AR" sz="1000" dirty="0"/>
          </a:p>
          <a:p>
            <a:pPr marL="171450" indent="-171450">
              <a:spcAft>
                <a:spcPts val="600"/>
              </a:spcAft>
              <a:buFont typeface="Wingdings" panose="05000000000000000000" pitchFamily="2" charset="2"/>
              <a:buChar char="ü"/>
            </a:pPr>
            <a:r>
              <a:rPr lang="es-ES" sz="1000" dirty="0"/>
              <a:t>Agrupaciones, Funciones Agregadas y Resúmenes</a:t>
            </a:r>
            <a:endParaRPr lang="es-AR" sz="1000" dirty="0"/>
          </a:p>
          <a:p>
            <a:pPr marL="171450" indent="-171450">
              <a:spcAft>
                <a:spcPts val="600"/>
              </a:spcAft>
              <a:buFont typeface="Wingdings" panose="05000000000000000000" pitchFamily="2" charset="2"/>
              <a:buChar char="ü"/>
            </a:pPr>
            <a:r>
              <a:rPr lang="es-ES" sz="1000" dirty="0"/>
              <a:t>Recuperar Datos Agrupados</a:t>
            </a:r>
            <a:endParaRPr lang="es-AR" sz="1000" dirty="0"/>
          </a:p>
          <a:p>
            <a:pPr marL="171450" indent="-171450">
              <a:spcAft>
                <a:spcPts val="600"/>
              </a:spcAft>
              <a:buFont typeface="Wingdings" panose="05000000000000000000" pitchFamily="2" charset="2"/>
              <a:buChar char="ü"/>
            </a:pPr>
            <a:r>
              <a:rPr lang="es-ES" sz="1000" dirty="0"/>
              <a:t>Filtrar Datos </a:t>
            </a:r>
            <a:r>
              <a:rPr lang="es-ES" sz="1000" dirty="0" smtClean="0"/>
              <a:t>Agrupados</a:t>
            </a:r>
            <a:endParaRPr lang="es-AR" sz="1000" dirty="0"/>
          </a:p>
        </p:txBody>
      </p:sp>
    </p:spTree>
    <p:extLst>
      <p:ext uri="{BB962C8B-B14F-4D97-AF65-F5344CB8AC3E}">
        <p14:creationId xmlns:p14="http://schemas.microsoft.com/office/powerpoint/2010/main" val="2356162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pt-BR" dirty="0" smtClean="0"/>
              <a:t>Operador </a:t>
            </a:r>
            <a:r>
              <a:rPr lang="pt-BR" dirty="0"/>
              <a:t>de conjunto UNION</a:t>
            </a:r>
            <a:endParaRPr lang="es" dirty="0"/>
          </a:p>
        </p:txBody>
      </p:sp>
      <p:sp>
        <p:nvSpPr>
          <p:cNvPr id="61" name="Shape 61"/>
          <p:cNvSpPr txBox="1">
            <a:spLocks noGrp="1"/>
          </p:cNvSpPr>
          <p:nvPr>
            <p:ph type="body" idx="1"/>
          </p:nvPr>
        </p:nvSpPr>
        <p:spPr>
          <a:xfrm>
            <a:off x="380390" y="1176338"/>
            <a:ext cx="8451909" cy="3392536"/>
          </a:xfrm>
          <a:prstGeom prst="rect">
            <a:avLst/>
          </a:prstGeom>
        </p:spPr>
        <p:txBody>
          <a:bodyPr lIns="91425" tIns="91425" rIns="91425" bIns="91425" anchor="t" anchorCtr="0">
            <a:noAutofit/>
          </a:bodyPr>
          <a:lstStyle/>
          <a:p>
            <a:r>
              <a:rPr lang="es-AR" sz="1400" dirty="0"/>
              <a:t>Combina los resultados de dos o más consultas en un solo conjunto de resultados que incluye todas las filas que pertenecen a las consultas de la unión.</a:t>
            </a:r>
          </a:p>
          <a:p>
            <a:r>
              <a:rPr lang="es-AR" sz="1400" dirty="0"/>
              <a:t>Reglas básicas para combinar los conjuntos de resultados:</a:t>
            </a:r>
          </a:p>
          <a:p>
            <a:pPr marL="285750" indent="-285750">
              <a:spcAft>
                <a:spcPts val="300"/>
              </a:spcAft>
              <a:buFont typeface="Arial" panose="020B0604020202020204" pitchFamily="34" charset="0"/>
              <a:buChar char="•"/>
            </a:pPr>
            <a:r>
              <a:rPr lang="es-AR" sz="1400" dirty="0"/>
              <a:t>El número y el orden de las columnas debe ser el mismo en todas las consultas.</a:t>
            </a:r>
          </a:p>
          <a:p>
            <a:pPr marL="285750" indent="-285750">
              <a:spcAft>
                <a:spcPts val="300"/>
              </a:spcAft>
              <a:buFont typeface="Arial" panose="020B0604020202020204" pitchFamily="34" charset="0"/>
              <a:buChar char="•"/>
            </a:pPr>
            <a:r>
              <a:rPr lang="es-AR" sz="1400" dirty="0"/>
              <a:t>Los tipos de datos deben ser compatibles.</a:t>
            </a:r>
          </a:p>
          <a:p>
            <a:pPr marL="285750" indent="-285750">
              <a:spcAft>
                <a:spcPts val="300"/>
              </a:spcAft>
              <a:buFont typeface="Arial" panose="020B0604020202020204" pitchFamily="34" charset="0"/>
              <a:buChar char="•"/>
            </a:pPr>
            <a:endParaRPr lang="es-AR" sz="1400" dirty="0"/>
          </a:p>
          <a:p>
            <a:pPr>
              <a:spcAft>
                <a:spcPts val="300"/>
              </a:spcAft>
            </a:pPr>
            <a:r>
              <a:rPr lang="es-AR" b="1" dirty="0"/>
              <a:t>UNION ALL</a:t>
            </a:r>
          </a:p>
          <a:p>
            <a:pPr>
              <a:spcAft>
                <a:spcPts val="300"/>
              </a:spcAft>
            </a:pPr>
            <a:r>
              <a:rPr lang="es-AR" sz="1400" dirty="0"/>
              <a:t>Agrega todas las filas a los resultados. Incluye las filas duplicadas. Si no se especifica, las filas duplicadas se quitan.</a:t>
            </a:r>
          </a:p>
        </p:txBody>
      </p:sp>
    </p:spTree>
    <p:extLst>
      <p:ext uri="{BB962C8B-B14F-4D97-AF65-F5344CB8AC3E}">
        <p14:creationId xmlns:p14="http://schemas.microsoft.com/office/powerpoint/2010/main" val="296334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pt-BR" dirty="0" smtClean="0"/>
              <a:t>Operador </a:t>
            </a:r>
            <a:r>
              <a:rPr lang="pt-BR" dirty="0"/>
              <a:t>de conjunto UNION</a:t>
            </a:r>
            <a:endParaRPr lang="es" dirty="0"/>
          </a:p>
        </p:txBody>
      </p:sp>
      <p:sp>
        <p:nvSpPr>
          <p:cNvPr id="61" name="Shape 61"/>
          <p:cNvSpPr txBox="1">
            <a:spLocks noGrp="1"/>
          </p:cNvSpPr>
          <p:nvPr>
            <p:ph type="body" idx="1"/>
          </p:nvPr>
        </p:nvSpPr>
        <p:spPr>
          <a:xfrm>
            <a:off x="380390" y="1176338"/>
            <a:ext cx="8451909" cy="3392536"/>
          </a:xfrm>
          <a:prstGeom prst="rect">
            <a:avLst/>
          </a:prstGeom>
        </p:spPr>
        <p:txBody>
          <a:bodyPr lIns="91425" tIns="91425" rIns="91425" bIns="91425" anchor="t" anchorCtr="0">
            <a:noAutofit/>
          </a:bodyPr>
          <a:lstStyle/>
          <a:p>
            <a:r>
              <a:rPr lang="es-AR" sz="1400" dirty="0"/>
              <a:t>Sintaxis</a:t>
            </a:r>
          </a:p>
        </p:txBody>
      </p:sp>
      <p:pic>
        <p:nvPicPr>
          <p:cNvPr id="2" name="Imagen 1">
            <a:extLst>
              <a:ext uri="{FF2B5EF4-FFF2-40B4-BE49-F238E27FC236}">
                <a16:creationId xmlns:a16="http://schemas.microsoft.com/office/drawing/2014/main" xmlns="" id="{DF2A8F3B-EBCA-4BE2-BFC0-6A8913A7FDA7}"/>
              </a:ext>
            </a:extLst>
          </p:cNvPr>
          <p:cNvPicPr>
            <a:picLocks noChangeAspect="1"/>
          </p:cNvPicPr>
          <p:nvPr/>
        </p:nvPicPr>
        <p:blipFill>
          <a:blip r:embed="rId3"/>
          <a:stretch>
            <a:fillRect/>
          </a:stretch>
        </p:blipFill>
        <p:spPr>
          <a:xfrm>
            <a:off x="451649" y="1524000"/>
            <a:ext cx="3249601" cy="1574800"/>
          </a:xfrm>
          <a:prstGeom prst="rect">
            <a:avLst/>
          </a:prstGeom>
        </p:spPr>
      </p:pic>
      <p:pic>
        <p:nvPicPr>
          <p:cNvPr id="3" name="Imagen 2">
            <a:extLst>
              <a:ext uri="{FF2B5EF4-FFF2-40B4-BE49-F238E27FC236}">
                <a16:creationId xmlns:a16="http://schemas.microsoft.com/office/drawing/2014/main" xmlns="" id="{2F2B63EE-D582-4A2A-A025-70D788F5A517}"/>
              </a:ext>
            </a:extLst>
          </p:cNvPr>
          <p:cNvPicPr>
            <a:picLocks noChangeAspect="1"/>
          </p:cNvPicPr>
          <p:nvPr/>
        </p:nvPicPr>
        <p:blipFill>
          <a:blip r:embed="rId4"/>
          <a:stretch>
            <a:fillRect/>
          </a:stretch>
        </p:blipFill>
        <p:spPr>
          <a:xfrm>
            <a:off x="508799" y="2997063"/>
            <a:ext cx="3084582" cy="520700"/>
          </a:xfrm>
          <a:prstGeom prst="rect">
            <a:avLst/>
          </a:prstGeom>
        </p:spPr>
      </p:pic>
      <p:pic>
        <p:nvPicPr>
          <p:cNvPr id="4" name="Imagen 3">
            <a:extLst>
              <a:ext uri="{FF2B5EF4-FFF2-40B4-BE49-F238E27FC236}">
                <a16:creationId xmlns:a16="http://schemas.microsoft.com/office/drawing/2014/main" xmlns="" id="{DFE9F931-13D0-475E-98FA-721936F427D2}"/>
              </a:ext>
            </a:extLst>
          </p:cNvPr>
          <p:cNvPicPr>
            <a:picLocks noChangeAspect="1"/>
          </p:cNvPicPr>
          <p:nvPr/>
        </p:nvPicPr>
        <p:blipFill>
          <a:blip r:embed="rId5"/>
          <a:stretch>
            <a:fillRect/>
          </a:stretch>
        </p:blipFill>
        <p:spPr>
          <a:xfrm>
            <a:off x="4572000" y="1639751"/>
            <a:ext cx="3008419" cy="1854200"/>
          </a:xfrm>
          <a:prstGeom prst="rect">
            <a:avLst/>
          </a:prstGeom>
        </p:spPr>
      </p:pic>
    </p:spTree>
    <p:extLst>
      <p:ext uri="{BB962C8B-B14F-4D97-AF65-F5344CB8AC3E}">
        <p14:creationId xmlns:p14="http://schemas.microsoft.com/office/powerpoint/2010/main" val="79086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pt-BR" dirty="0" smtClean="0"/>
              <a:t>Case</a:t>
            </a:r>
            <a:endParaRPr lang="es" dirty="0"/>
          </a:p>
        </p:txBody>
      </p:sp>
      <p:sp>
        <p:nvSpPr>
          <p:cNvPr id="61" name="Shape 61"/>
          <p:cNvSpPr txBox="1">
            <a:spLocks noGrp="1"/>
          </p:cNvSpPr>
          <p:nvPr>
            <p:ph type="body" idx="1"/>
          </p:nvPr>
        </p:nvSpPr>
        <p:spPr>
          <a:xfrm>
            <a:off x="380390" y="1176338"/>
            <a:ext cx="8451909" cy="3392536"/>
          </a:xfrm>
          <a:prstGeom prst="rect">
            <a:avLst/>
          </a:prstGeom>
        </p:spPr>
        <p:txBody>
          <a:bodyPr lIns="91425" tIns="91425" rIns="91425" bIns="91425" anchor="t" anchorCtr="0">
            <a:noAutofit/>
          </a:bodyPr>
          <a:lstStyle/>
          <a:p>
            <a:r>
              <a:rPr lang="es-AR" sz="1400" dirty="0"/>
              <a:t>Evalúa una lista de condiciones y devuelve una de las varias expresiones de resultado posibles.</a:t>
            </a:r>
          </a:p>
          <a:p>
            <a:r>
              <a:rPr lang="es-AR" sz="1400" dirty="0"/>
              <a:t>La expresión CASE tiene dos formatos:</a:t>
            </a:r>
          </a:p>
          <a:p>
            <a:pPr marL="285750" indent="-285750">
              <a:buFont typeface="Arial" panose="020B0604020202020204" pitchFamily="34" charset="0"/>
              <a:buChar char="•"/>
            </a:pPr>
            <a:r>
              <a:rPr lang="es-AR" sz="1400" dirty="0"/>
              <a:t>La expresión CASE </a:t>
            </a:r>
            <a:r>
              <a:rPr lang="es-AR" sz="1400" dirty="0" smtClean="0"/>
              <a:t>sencilla compara </a:t>
            </a:r>
            <a:r>
              <a:rPr lang="es-AR" sz="1400" dirty="0"/>
              <a:t>una expresión con un conjunto de expresiones para determinar el resultado.</a:t>
            </a:r>
          </a:p>
          <a:p>
            <a:pPr marL="285750" indent="-285750">
              <a:buFont typeface="Arial" panose="020B0604020202020204" pitchFamily="34" charset="0"/>
              <a:buChar char="•"/>
            </a:pPr>
            <a:r>
              <a:rPr lang="es-AR" sz="1400" dirty="0"/>
              <a:t>La expresión CASE buscada evalúa un conjunto de expresiones booleanas para determinar el resultado.</a:t>
            </a:r>
          </a:p>
          <a:p>
            <a:pPr>
              <a:spcAft>
                <a:spcPts val="300"/>
              </a:spcAft>
            </a:pPr>
            <a:r>
              <a:rPr lang="es-AR" sz="1400" dirty="0"/>
              <a:t>Ambos formatos admiten un argumento ELSE opcional.</a:t>
            </a:r>
          </a:p>
          <a:p>
            <a:pPr>
              <a:spcAft>
                <a:spcPts val="300"/>
              </a:spcAft>
            </a:pPr>
            <a:r>
              <a:rPr lang="es-AR" sz="1400" dirty="0"/>
              <a:t>CASE se puede utilizar en cualquier instrucción o cláusula que permite una expresión válida. Por ejemplo, puede utilizar CASE en instrucciones como SELECT, UPDATE, DELETE y SET, y en cláusulas como IN, WHERE, ORDER BY y HAVING.</a:t>
            </a:r>
            <a:endParaRPr sz="1400" dirty="0"/>
          </a:p>
        </p:txBody>
      </p:sp>
    </p:spTree>
    <p:extLst>
      <p:ext uri="{BB962C8B-B14F-4D97-AF65-F5344CB8AC3E}">
        <p14:creationId xmlns:p14="http://schemas.microsoft.com/office/powerpoint/2010/main" val="412480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pt-BR" dirty="0" smtClean="0"/>
              <a:t>Case </a:t>
            </a:r>
            <a:r>
              <a:rPr lang="pt-BR" dirty="0" err="1"/>
              <a:t>Sintaxis</a:t>
            </a:r>
            <a:endParaRPr lang="es" dirty="0"/>
          </a:p>
        </p:txBody>
      </p:sp>
      <p:pic>
        <p:nvPicPr>
          <p:cNvPr id="2" name="Imagen 1">
            <a:extLst>
              <a:ext uri="{FF2B5EF4-FFF2-40B4-BE49-F238E27FC236}">
                <a16:creationId xmlns:a16="http://schemas.microsoft.com/office/drawing/2014/main" xmlns="" id="{3E36629A-7673-4705-A7DF-4108E01CA4E6}"/>
              </a:ext>
            </a:extLst>
          </p:cNvPr>
          <p:cNvPicPr>
            <a:picLocks noChangeAspect="1"/>
          </p:cNvPicPr>
          <p:nvPr/>
        </p:nvPicPr>
        <p:blipFill>
          <a:blip r:embed="rId3"/>
          <a:stretch>
            <a:fillRect/>
          </a:stretch>
        </p:blipFill>
        <p:spPr>
          <a:xfrm>
            <a:off x="311700" y="1143000"/>
            <a:ext cx="3782738" cy="1714500"/>
          </a:xfrm>
          <a:prstGeom prst="rect">
            <a:avLst/>
          </a:prstGeom>
        </p:spPr>
      </p:pic>
      <p:pic>
        <p:nvPicPr>
          <p:cNvPr id="3" name="Imagen 2">
            <a:extLst>
              <a:ext uri="{FF2B5EF4-FFF2-40B4-BE49-F238E27FC236}">
                <a16:creationId xmlns:a16="http://schemas.microsoft.com/office/drawing/2014/main" xmlns="" id="{00F799EC-B82D-466E-87D3-178B305B622B}"/>
              </a:ext>
            </a:extLst>
          </p:cNvPr>
          <p:cNvPicPr>
            <a:picLocks noChangeAspect="1"/>
          </p:cNvPicPr>
          <p:nvPr/>
        </p:nvPicPr>
        <p:blipFill>
          <a:blip r:embed="rId4"/>
          <a:stretch>
            <a:fillRect/>
          </a:stretch>
        </p:blipFill>
        <p:spPr>
          <a:xfrm>
            <a:off x="4287937" y="1485900"/>
            <a:ext cx="4544363" cy="1371600"/>
          </a:xfrm>
          <a:prstGeom prst="rect">
            <a:avLst/>
          </a:prstGeom>
        </p:spPr>
      </p:pic>
      <p:pic>
        <p:nvPicPr>
          <p:cNvPr id="4" name="Imagen 3">
            <a:extLst>
              <a:ext uri="{FF2B5EF4-FFF2-40B4-BE49-F238E27FC236}">
                <a16:creationId xmlns:a16="http://schemas.microsoft.com/office/drawing/2014/main" xmlns="" id="{85134BFE-16AC-4C28-8460-3BEB60741358}"/>
              </a:ext>
            </a:extLst>
          </p:cNvPr>
          <p:cNvPicPr>
            <a:picLocks noChangeAspect="1"/>
          </p:cNvPicPr>
          <p:nvPr/>
        </p:nvPicPr>
        <p:blipFill>
          <a:blip r:embed="rId5"/>
          <a:stretch>
            <a:fillRect/>
          </a:stretch>
        </p:blipFill>
        <p:spPr>
          <a:xfrm>
            <a:off x="311700" y="2982775"/>
            <a:ext cx="5318682" cy="2006600"/>
          </a:xfrm>
          <a:prstGeom prst="rect">
            <a:avLst/>
          </a:prstGeom>
        </p:spPr>
      </p:pic>
    </p:spTree>
    <p:extLst>
      <p:ext uri="{BB962C8B-B14F-4D97-AF65-F5344CB8AC3E}">
        <p14:creationId xmlns:p14="http://schemas.microsoft.com/office/powerpoint/2010/main" val="2544321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r>
              <a:rPr lang="es-AR" dirty="0"/>
              <a:t>Un función de agregado realiza un cálculo sobre un conjunto de valores y devuelve un solo valor.</a:t>
            </a:r>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940891" y="1827974"/>
            <a:ext cx="3448050" cy="1999615"/>
          </a:xfrm>
          <a:prstGeom prst="rect">
            <a:avLst/>
          </a:prstGeom>
          <a:noFill/>
          <a:ln>
            <a:noFill/>
          </a:ln>
        </p:spPr>
      </p:pic>
    </p:spTree>
    <p:extLst>
      <p:ext uri="{BB962C8B-B14F-4D97-AF65-F5344CB8AC3E}">
        <p14:creationId xmlns:p14="http://schemas.microsoft.com/office/powerpoint/2010/main" val="172633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r>
              <a:rPr lang="es-AR" dirty="0"/>
              <a:t>Función COUNT</a:t>
            </a:r>
          </a:p>
        </p:txBody>
      </p:sp>
      <p:pic>
        <p:nvPicPr>
          <p:cNvPr id="3" name="Imagen 2">
            <a:extLst>
              <a:ext uri="{FF2B5EF4-FFF2-40B4-BE49-F238E27FC236}">
                <a16:creationId xmlns:a16="http://schemas.microsoft.com/office/drawing/2014/main" xmlns="" id="{1ACFFC50-3244-4FC3-BDCB-3AE312514571}"/>
              </a:ext>
            </a:extLst>
          </p:cNvPr>
          <p:cNvPicPr>
            <a:picLocks noChangeAspect="1"/>
          </p:cNvPicPr>
          <p:nvPr/>
        </p:nvPicPr>
        <p:blipFill>
          <a:blip r:embed="rId3"/>
          <a:stretch>
            <a:fillRect/>
          </a:stretch>
        </p:blipFill>
        <p:spPr>
          <a:xfrm>
            <a:off x="504824" y="1695450"/>
            <a:ext cx="3643107" cy="1257300"/>
          </a:xfrm>
          <a:prstGeom prst="rect">
            <a:avLst/>
          </a:prstGeom>
        </p:spPr>
      </p:pic>
      <p:pic>
        <p:nvPicPr>
          <p:cNvPr id="5" name="Imagen 4">
            <a:extLst>
              <a:ext uri="{FF2B5EF4-FFF2-40B4-BE49-F238E27FC236}">
                <a16:creationId xmlns:a16="http://schemas.microsoft.com/office/drawing/2014/main" xmlns="" id="{7478F339-FBAF-4105-AEA0-1189B2013FA6}"/>
              </a:ext>
            </a:extLst>
          </p:cNvPr>
          <p:cNvPicPr>
            <a:picLocks noChangeAspect="1"/>
          </p:cNvPicPr>
          <p:nvPr/>
        </p:nvPicPr>
        <p:blipFill>
          <a:blip r:embed="rId4"/>
          <a:stretch>
            <a:fillRect/>
          </a:stretch>
        </p:blipFill>
        <p:spPr>
          <a:xfrm>
            <a:off x="504824" y="3030408"/>
            <a:ext cx="5407538" cy="1816100"/>
          </a:xfrm>
          <a:prstGeom prst="rect">
            <a:avLst/>
          </a:prstGeom>
        </p:spPr>
      </p:pic>
    </p:spTree>
    <p:extLst>
      <p:ext uri="{BB962C8B-B14F-4D97-AF65-F5344CB8AC3E}">
        <p14:creationId xmlns:p14="http://schemas.microsoft.com/office/powerpoint/2010/main" val="211396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pPr>
              <a:defRPr/>
            </a:pPr>
            <a:r>
              <a:rPr lang="es-AR" dirty="0"/>
              <a:t>Función MAX</a:t>
            </a:r>
          </a:p>
        </p:txBody>
      </p:sp>
      <p:pic>
        <p:nvPicPr>
          <p:cNvPr id="4" name="Imagen 3">
            <a:extLst>
              <a:ext uri="{FF2B5EF4-FFF2-40B4-BE49-F238E27FC236}">
                <a16:creationId xmlns:a16="http://schemas.microsoft.com/office/drawing/2014/main" xmlns="" id="{5F0E2D54-E526-4655-9983-B06F22B7EAE3}"/>
              </a:ext>
            </a:extLst>
          </p:cNvPr>
          <p:cNvPicPr>
            <a:picLocks noChangeAspect="1"/>
          </p:cNvPicPr>
          <p:nvPr/>
        </p:nvPicPr>
        <p:blipFill>
          <a:blip r:embed="rId3"/>
          <a:stretch>
            <a:fillRect/>
          </a:stretch>
        </p:blipFill>
        <p:spPr>
          <a:xfrm>
            <a:off x="504824" y="3178175"/>
            <a:ext cx="5762963" cy="1778000"/>
          </a:xfrm>
          <a:prstGeom prst="rect">
            <a:avLst/>
          </a:prstGeom>
        </p:spPr>
      </p:pic>
      <p:pic>
        <p:nvPicPr>
          <p:cNvPr id="6" name="Imagen 5">
            <a:extLst>
              <a:ext uri="{FF2B5EF4-FFF2-40B4-BE49-F238E27FC236}">
                <a16:creationId xmlns:a16="http://schemas.microsoft.com/office/drawing/2014/main" xmlns="" id="{5967737B-02E5-4F7A-B232-4F44FC8387A5}"/>
              </a:ext>
            </a:extLst>
          </p:cNvPr>
          <p:cNvPicPr>
            <a:picLocks noChangeAspect="1"/>
          </p:cNvPicPr>
          <p:nvPr/>
        </p:nvPicPr>
        <p:blipFill>
          <a:blip r:embed="rId4"/>
          <a:stretch>
            <a:fillRect/>
          </a:stretch>
        </p:blipFill>
        <p:spPr>
          <a:xfrm>
            <a:off x="504824" y="1616075"/>
            <a:ext cx="2475282" cy="1562100"/>
          </a:xfrm>
          <a:prstGeom prst="rect">
            <a:avLst/>
          </a:prstGeom>
        </p:spPr>
      </p:pic>
    </p:spTree>
    <p:extLst>
      <p:ext uri="{BB962C8B-B14F-4D97-AF65-F5344CB8AC3E}">
        <p14:creationId xmlns:p14="http://schemas.microsoft.com/office/powerpoint/2010/main" val="69654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pPr>
              <a:defRPr/>
            </a:pPr>
            <a:r>
              <a:rPr lang="es-AR" dirty="0"/>
              <a:t>Función MIN</a:t>
            </a:r>
          </a:p>
        </p:txBody>
      </p:sp>
      <p:pic>
        <p:nvPicPr>
          <p:cNvPr id="3" name="Imagen 2">
            <a:extLst>
              <a:ext uri="{FF2B5EF4-FFF2-40B4-BE49-F238E27FC236}">
                <a16:creationId xmlns:a16="http://schemas.microsoft.com/office/drawing/2014/main" xmlns="" id="{FC353042-F28A-48D7-B5DB-39C579F70F5F}"/>
              </a:ext>
            </a:extLst>
          </p:cNvPr>
          <p:cNvPicPr>
            <a:picLocks noChangeAspect="1"/>
          </p:cNvPicPr>
          <p:nvPr/>
        </p:nvPicPr>
        <p:blipFill>
          <a:blip r:embed="rId3"/>
          <a:stretch>
            <a:fillRect/>
          </a:stretch>
        </p:blipFill>
        <p:spPr>
          <a:xfrm>
            <a:off x="504824" y="1617792"/>
            <a:ext cx="2781301" cy="1352221"/>
          </a:xfrm>
          <a:prstGeom prst="rect">
            <a:avLst/>
          </a:prstGeom>
        </p:spPr>
      </p:pic>
      <p:pic>
        <p:nvPicPr>
          <p:cNvPr id="5" name="Imagen 4">
            <a:extLst>
              <a:ext uri="{FF2B5EF4-FFF2-40B4-BE49-F238E27FC236}">
                <a16:creationId xmlns:a16="http://schemas.microsoft.com/office/drawing/2014/main" xmlns="" id="{9390A63C-180F-484C-8B0E-D80438FBB3CB}"/>
              </a:ext>
            </a:extLst>
          </p:cNvPr>
          <p:cNvPicPr>
            <a:picLocks noChangeAspect="1"/>
          </p:cNvPicPr>
          <p:nvPr/>
        </p:nvPicPr>
        <p:blipFill>
          <a:blip r:embed="rId4"/>
          <a:stretch>
            <a:fillRect/>
          </a:stretch>
        </p:blipFill>
        <p:spPr>
          <a:xfrm>
            <a:off x="504824" y="2995084"/>
            <a:ext cx="5369457" cy="1739900"/>
          </a:xfrm>
          <a:prstGeom prst="rect">
            <a:avLst/>
          </a:prstGeom>
        </p:spPr>
      </p:pic>
    </p:spTree>
    <p:extLst>
      <p:ext uri="{BB962C8B-B14F-4D97-AF65-F5344CB8AC3E}">
        <p14:creationId xmlns:p14="http://schemas.microsoft.com/office/powerpoint/2010/main" val="3278973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pPr>
              <a:defRPr/>
            </a:pPr>
            <a:r>
              <a:rPr lang="es-AR" dirty="0"/>
              <a:t>Función SUM</a:t>
            </a:r>
          </a:p>
        </p:txBody>
      </p:sp>
      <p:pic>
        <p:nvPicPr>
          <p:cNvPr id="4" name="Imagen 3">
            <a:extLst>
              <a:ext uri="{FF2B5EF4-FFF2-40B4-BE49-F238E27FC236}">
                <a16:creationId xmlns:a16="http://schemas.microsoft.com/office/drawing/2014/main" xmlns="" id="{6FD6F68A-B2FD-4B08-8458-58E67CB8E02C}"/>
              </a:ext>
            </a:extLst>
          </p:cNvPr>
          <p:cNvPicPr>
            <a:picLocks noChangeAspect="1"/>
          </p:cNvPicPr>
          <p:nvPr/>
        </p:nvPicPr>
        <p:blipFill>
          <a:blip r:embed="rId3"/>
          <a:stretch>
            <a:fillRect/>
          </a:stretch>
        </p:blipFill>
        <p:spPr>
          <a:xfrm>
            <a:off x="504824" y="1617792"/>
            <a:ext cx="2262917" cy="1458783"/>
          </a:xfrm>
          <a:prstGeom prst="rect">
            <a:avLst/>
          </a:prstGeom>
        </p:spPr>
      </p:pic>
      <p:pic>
        <p:nvPicPr>
          <p:cNvPr id="6" name="Imagen 5">
            <a:extLst>
              <a:ext uri="{FF2B5EF4-FFF2-40B4-BE49-F238E27FC236}">
                <a16:creationId xmlns:a16="http://schemas.microsoft.com/office/drawing/2014/main" xmlns="" id="{47EFC568-A7CB-4E0E-A9F0-B61AFD80742C}"/>
              </a:ext>
            </a:extLst>
          </p:cNvPr>
          <p:cNvPicPr>
            <a:picLocks noChangeAspect="1"/>
          </p:cNvPicPr>
          <p:nvPr/>
        </p:nvPicPr>
        <p:blipFill>
          <a:blip r:embed="rId4"/>
          <a:stretch>
            <a:fillRect/>
          </a:stretch>
        </p:blipFill>
        <p:spPr>
          <a:xfrm>
            <a:off x="504824" y="3076575"/>
            <a:ext cx="5382151" cy="1816100"/>
          </a:xfrm>
          <a:prstGeom prst="rect">
            <a:avLst/>
          </a:prstGeom>
        </p:spPr>
      </p:pic>
    </p:spTree>
    <p:extLst>
      <p:ext uri="{BB962C8B-B14F-4D97-AF65-F5344CB8AC3E}">
        <p14:creationId xmlns:p14="http://schemas.microsoft.com/office/powerpoint/2010/main" val="342620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pPr>
              <a:defRPr/>
            </a:pPr>
            <a:r>
              <a:rPr lang="es-AR" dirty="0"/>
              <a:t>Función AVG</a:t>
            </a:r>
          </a:p>
        </p:txBody>
      </p:sp>
      <p:pic>
        <p:nvPicPr>
          <p:cNvPr id="3" name="Imagen 2">
            <a:extLst>
              <a:ext uri="{FF2B5EF4-FFF2-40B4-BE49-F238E27FC236}">
                <a16:creationId xmlns:a16="http://schemas.microsoft.com/office/drawing/2014/main" xmlns="" id="{112A2478-8DB8-43A7-BD6F-E3F744CD493A}"/>
              </a:ext>
            </a:extLst>
          </p:cNvPr>
          <p:cNvPicPr>
            <a:picLocks noChangeAspect="1"/>
          </p:cNvPicPr>
          <p:nvPr/>
        </p:nvPicPr>
        <p:blipFill>
          <a:blip r:embed="rId3"/>
          <a:stretch>
            <a:fillRect/>
          </a:stretch>
        </p:blipFill>
        <p:spPr>
          <a:xfrm>
            <a:off x="504824" y="1617792"/>
            <a:ext cx="2729157" cy="1536700"/>
          </a:xfrm>
          <a:prstGeom prst="rect">
            <a:avLst/>
          </a:prstGeom>
        </p:spPr>
      </p:pic>
      <p:pic>
        <p:nvPicPr>
          <p:cNvPr id="5" name="Imagen 4">
            <a:extLst>
              <a:ext uri="{FF2B5EF4-FFF2-40B4-BE49-F238E27FC236}">
                <a16:creationId xmlns:a16="http://schemas.microsoft.com/office/drawing/2014/main" xmlns="" id="{101B62DC-E8A1-46DA-AA51-EB57D701DB88}"/>
              </a:ext>
            </a:extLst>
          </p:cNvPr>
          <p:cNvPicPr>
            <a:picLocks noChangeAspect="1"/>
          </p:cNvPicPr>
          <p:nvPr/>
        </p:nvPicPr>
        <p:blipFill>
          <a:blip r:embed="rId4"/>
          <a:stretch>
            <a:fillRect/>
          </a:stretch>
        </p:blipFill>
        <p:spPr>
          <a:xfrm>
            <a:off x="504824" y="3154492"/>
            <a:ext cx="5257801" cy="1824268"/>
          </a:xfrm>
          <a:prstGeom prst="rect">
            <a:avLst/>
          </a:prstGeom>
        </p:spPr>
      </p:pic>
    </p:spTree>
    <p:extLst>
      <p:ext uri="{BB962C8B-B14F-4D97-AF65-F5344CB8AC3E}">
        <p14:creationId xmlns:p14="http://schemas.microsoft.com/office/powerpoint/2010/main" val="38989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Lenguaje </a:t>
            </a:r>
            <a:r>
              <a:rPr lang="es-AR" dirty="0"/>
              <a:t>de definición de datos</a:t>
            </a:r>
            <a:endParaRPr lang="es" dirty="0"/>
          </a:p>
        </p:txBody>
      </p:sp>
      <p:pic>
        <p:nvPicPr>
          <p:cNvPr id="3" name="Imagen 2"/>
          <p:cNvPicPr>
            <a:picLocks noChangeAspect="1"/>
          </p:cNvPicPr>
          <p:nvPr/>
        </p:nvPicPr>
        <p:blipFill>
          <a:blip r:embed="rId3"/>
          <a:stretch>
            <a:fillRect/>
          </a:stretch>
        </p:blipFill>
        <p:spPr>
          <a:xfrm>
            <a:off x="426339" y="1599515"/>
            <a:ext cx="8035609" cy="1626841"/>
          </a:xfrm>
          <a:prstGeom prst="rect">
            <a:avLst/>
          </a:prstGeom>
        </p:spPr>
      </p:pic>
    </p:spTree>
    <p:extLst>
      <p:ext uri="{BB962C8B-B14F-4D97-AF65-F5344CB8AC3E}">
        <p14:creationId xmlns:p14="http://schemas.microsoft.com/office/powerpoint/2010/main" val="3394661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Funciones </a:t>
            </a:r>
            <a:r>
              <a:rPr lang="es-AR" dirty="0"/>
              <a:t>de Agregado</a:t>
            </a:r>
            <a:endParaRPr lang="es" dirty="0"/>
          </a:p>
        </p:txBody>
      </p:sp>
      <p:sp>
        <p:nvSpPr>
          <p:cNvPr id="2" name="Rectángulo 1">
            <a:extLst>
              <a:ext uri="{FF2B5EF4-FFF2-40B4-BE49-F238E27FC236}">
                <a16:creationId xmlns:a16="http://schemas.microsoft.com/office/drawing/2014/main" xmlns="" id="{9436A686-24E0-4D73-A3C0-994D4C04FE55}"/>
              </a:ext>
            </a:extLst>
          </p:cNvPr>
          <p:cNvSpPr/>
          <p:nvPr/>
        </p:nvSpPr>
        <p:spPr>
          <a:xfrm>
            <a:off x="504824" y="1310015"/>
            <a:ext cx="7953375" cy="307777"/>
          </a:xfrm>
          <a:prstGeom prst="rect">
            <a:avLst/>
          </a:prstGeom>
        </p:spPr>
        <p:txBody>
          <a:bodyPr wrap="square">
            <a:spAutoFit/>
          </a:bodyPr>
          <a:lstStyle/>
          <a:p>
            <a:pPr>
              <a:defRPr/>
            </a:pPr>
            <a:r>
              <a:rPr lang="es-AR" dirty="0"/>
              <a:t>Función </a:t>
            </a:r>
            <a:r>
              <a:rPr lang="es-AR" dirty="0" smtClean="0"/>
              <a:t>AVG con campos NULL</a:t>
            </a:r>
            <a:endParaRPr lang="es-AR" dirty="0"/>
          </a:p>
        </p:txBody>
      </p:sp>
      <p:pic>
        <p:nvPicPr>
          <p:cNvPr id="4" name="Imagen 3"/>
          <p:cNvPicPr>
            <a:picLocks noChangeAspect="1"/>
          </p:cNvPicPr>
          <p:nvPr/>
        </p:nvPicPr>
        <p:blipFill>
          <a:blip r:embed="rId3"/>
          <a:stretch>
            <a:fillRect/>
          </a:stretch>
        </p:blipFill>
        <p:spPr>
          <a:xfrm>
            <a:off x="437831" y="1617792"/>
            <a:ext cx="1465200" cy="1870000"/>
          </a:xfrm>
          <a:prstGeom prst="rect">
            <a:avLst/>
          </a:prstGeom>
        </p:spPr>
      </p:pic>
      <p:pic>
        <p:nvPicPr>
          <p:cNvPr id="6" name="Imagen 5"/>
          <p:cNvPicPr>
            <a:picLocks noChangeAspect="1"/>
          </p:cNvPicPr>
          <p:nvPr/>
        </p:nvPicPr>
        <p:blipFill>
          <a:blip r:embed="rId4"/>
          <a:stretch>
            <a:fillRect/>
          </a:stretch>
        </p:blipFill>
        <p:spPr>
          <a:xfrm>
            <a:off x="2024842" y="1617792"/>
            <a:ext cx="1156422" cy="1791091"/>
          </a:xfrm>
          <a:prstGeom prst="rect">
            <a:avLst/>
          </a:prstGeom>
        </p:spPr>
      </p:pic>
      <p:pic>
        <p:nvPicPr>
          <p:cNvPr id="7" name="Imagen 6"/>
          <p:cNvPicPr>
            <a:picLocks noChangeAspect="1"/>
          </p:cNvPicPr>
          <p:nvPr/>
        </p:nvPicPr>
        <p:blipFill>
          <a:blip r:embed="rId5"/>
          <a:stretch>
            <a:fillRect/>
          </a:stretch>
        </p:blipFill>
        <p:spPr>
          <a:xfrm>
            <a:off x="3654190" y="1617792"/>
            <a:ext cx="4088701" cy="1050000"/>
          </a:xfrm>
          <a:prstGeom prst="rect">
            <a:avLst/>
          </a:prstGeom>
        </p:spPr>
      </p:pic>
      <p:pic>
        <p:nvPicPr>
          <p:cNvPr id="8" name="Imagen 7"/>
          <p:cNvPicPr>
            <a:picLocks noChangeAspect="1"/>
          </p:cNvPicPr>
          <p:nvPr/>
        </p:nvPicPr>
        <p:blipFill>
          <a:blip r:embed="rId6"/>
          <a:stretch>
            <a:fillRect/>
          </a:stretch>
        </p:blipFill>
        <p:spPr>
          <a:xfrm>
            <a:off x="3708807" y="2667792"/>
            <a:ext cx="5354737" cy="1028904"/>
          </a:xfrm>
          <a:prstGeom prst="rect">
            <a:avLst/>
          </a:prstGeom>
        </p:spPr>
      </p:pic>
    </p:spTree>
    <p:extLst>
      <p:ext uri="{BB962C8B-B14F-4D97-AF65-F5344CB8AC3E}">
        <p14:creationId xmlns:p14="http://schemas.microsoft.com/office/powerpoint/2010/main" val="1223792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Agrupación </a:t>
            </a:r>
            <a:r>
              <a:rPr lang="es-AR" dirty="0"/>
              <a:t>y Funciones de Agregado</a:t>
            </a:r>
            <a:endParaRPr lang="es" dirty="0"/>
          </a:p>
        </p:txBody>
      </p:sp>
      <p:sp>
        <p:nvSpPr>
          <p:cNvPr id="61" name="Shape 61"/>
          <p:cNvSpPr txBox="1">
            <a:spLocks noGrp="1"/>
          </p:cNvSpPr>
          <p:nvPr>
            <p:ph type="body" idx="1"/>
          </p:nvPr>
        </p:nvSpPr>
        <p:spPr>
          <a:xfrm>
            <a:off x="380390" y="1176338"/>
            <a:ext cx="8451909" cy="3392536"/>
          </a:xfrm>
          <a:prstGeom prst="rect">
            <a:avLst/>
          </a:prstGeom>
        </p:spPr>
        <p:txBody>
          <a:bodyPr lIns="91425" tIns="91425" rIns="91425" bIns="91425" anchor="t" anchorCtr="0">
            <a:noAutofit/>
          </a:bodyPr>
          <a:lstStyle/>
          <a:p>
            <a:r>
              <a:rPr lang="es-AR" b="1" dirty="0"/>
              <a:t>GROUP BY</a:t>
            </a:r>
            <a:endParaRPr lang="es-AR" sz="1400" dirty="0"/>
          </a:p>
          <a:p>
            <a:pPr marL="285750" indent="-285750">
              <a:spcAft>
                <a:spcPts val="600"/>
              </a:spcAft>
              <a:buFont typeface="Arial" panose="020B0604020202020204" pitchFamily="34" charset="0"/>
              <a:buChar char="•"/>
            </a:pPr>
            <a:r>
              <a:rPr lang="es-AR" sz="1400" dirty="0"/>
              <a:t>Características</a:t>
            </a:r>
          </a:p>
          <a:p>
            <a:pPr marL="285750" indent="-285750">
              <a:spcAft>
                <a:spcPts val="600"/>
              </a:spcAft>
              <a:buFont typeface="Arial" panose="020B0604020202020204" pitchFamily="34" charset="0"/>
              <a:buChar char="•"/>
            </a:pPr>
            <a:r>
              <a:rPr lang="es-AR" sz="1400" dirty="0"/>
              <a:t>Especifica los grupos en los que se deben colocar las filas de salida</a:t>
            </a:r>
          </a:p>
          <a:p>
            <a:pPr marL="285750" indent="-285750">
              <a:spcAft>
                <a:spcPts val="600"/>
              </a:spcAft>
              <a:buFont typeface="Arial" panose="020B0604020202020204" pitchFamily="34" charset="0"/>
              <a:buChar char="•"/>
            </a:pPr>
            <a:r>
              <a:rPr lang="es-AR" sz="1400" dirty="0"/>
              <a:t>GROUP BY Establece la lista de columnas por las cuales se agrupará la información</a:t>
            </a:r>
          </a:p>
          <a:p>
            <a:pPr marL="285750" indent="-285750">
              <a:spcAft>
                <a:spcPts val="600"/>
              </a:spcAft>
              <a:buFont typeface="Arial" panose="020B0604020202020204" pitchFamily="34" charset="0"/>
              <a:buChar char="•"/>
            </a:pPr>
            <a:r>
              <a:rPr lang="es-AR" sz="1400" dirty="0"/>
              <a:t>Esta cláusula organiza los resúmenes de datos agrupados.</a:t>
            </a:r>
          </a:p>
          <a:p>
            <a:pPr marL="285750" indent="-285750">
              <a:spcAft>
                <a:spcPts val="600"/>
              </a:spcAft>
              <a:buFont typeface="Arial" panose="020B0604020202020204" pitchFamily="34" charset="0"/>
              <a:buChar char="•"/>
            </a:pPr>
            <a:r>
              <a:rPr lang="es-AR" sz="1400" dirty="0"/>
              <a:t>Si se incluyen funciones de agregado en la &lt;lista de selección&gt; de la cláusula SELECT, GROUP BY calcula un valor de resumen para cada grupo.</a:t>
            </a:r>
          </a:p>
          <a:p>
            <a:pPr marL="285750" indent="-285750">
              <a:spcAft>
                <a:spcPts val="600"/>
              </a:spcAft>
              <a:buFont typeface="Arial" panose="020B0604020202020204" pitchFamily="34" charset="0"/>
              <a:buChar char="•"/>
            </a:pPr>
            <a:r>
              <a:rPr lang="es-AR" sz="1400" dirty="0"/>
              <a:t>Si no se especifica la cláusula ORDER BY, los grupos devueltos con la cláusula GROUP BY no están en un orden determinado. Se recomienda utilizar siempre la cláusula ORDER BY para especificar un orden</a:t>
            </a:r>
          </a:p>
        </p:txBody>
      </p:sp>
    </p:spTree>
    <p:extLst>
      <p:ext uri="{BB962C8B-B14F-4D97-AF65-F5344CB8AC3E}">
        <p14:creationId xmlns:p14="http://schemas.microsoft.com/office/powerpoint/2010/main" val="2834815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Agrupación </a:t>
            </a:r>
            <a:r>
              <a:rPr lang="es-AR" dirty="0"/>
              <a:t>y Funciones de Agregado</a:t>
            </a:r>
            <a:endParaRPr lang="es" dirty="0"/>
          </a:p>
        </p:txBody>
      </p:sp>
      <p:sp>
        <p:nvSpPr>
          <p:cNvPr id="61" name="Shape 61"/>
          <p:cNvSpPr txBox="1">
            <a:spLocks noGrp="1"/>
          </p:cNvSpPr>
          <p:nvPr>
            <p:ph type="body" idx="1"/>
          </p:nvPr>
        </p:nvSpPr>
        <p:spPr>
          <a:xfrm>
            <a:off x="380390" y="1176338"/>
            <a:ext cx="8451909" cy="572700"/>
          </a:xfrm>
          <a:prstGeom prst="rect">
            <a:avLst/>
          </a:prstGeom>
        </p:spPr>
        <p:txBody>
          <a:bodyPr lIns="91425" tIns="91425" rIns="91425" bIns="91425" anchor="t" anchorCtr="0">
            <a:noAutofit/>
          </a:bodyPr>
          <a:lstStyle/>
          <a:p>
            <a:r>
              <a:rPr lang="es-AR" b="1" dirty="0"/>
              <a:t>GROUP BY</a:t>
            </a:r>
            <a:endParaRPr lang="es-AR" sz="1400" dirty="0"/>
          </a:p>
        </p:txBody>
      </p:sp>
      <p:pic>
        <p:nvPicPr>
          <p:cNvPr id="2" name="Imagen 1">
            <a:extLst>
              <a:ext uri="{FF2B5EF4-FFF2-40B4-BE49-F238E27FC236}">
                <a16:creationId xmlns:a16="http://schemas.microsoft.com/office/drawing/2014/main" xmlns="" id="{C6866B8B-C43D-4899-A39B-0D0488D1A73B}"/>
              </a:ext>
            </a:extLst>
          </p:cNvPr>
          <p:cNvPicPr>
            <a:picLocks noChangeAspect="1"/>
          </p:cNvPicPr>
          <p:nvPr/>
        </p:nvPicPr>
        <p:blipFill>
          <a:blip r:embed="rId3"/>
          <a:stretch>
            <a:fillRect/>
          </a:stretch>
        </p:blipFill>
        <p:spPr>
          <a:xfrm>
            <a:off x="380390" y="1630362"/>
            <a:ext cx="2564138" cy="2336800"/>
          </a:xfrm>
          <a:prstGeom prst="rect">
            <a:avLst/>
          </a:prstGeom>
        </p:spPr>
      </p:pic>
      <p:pic>
        <p:nvPicPr>
          <p:cNvPr id="3" name="Imagen 2">
            <a:extLst>
              <a:ext uri="{FF2B5EF4-FFF2-40B4-BE49-F238E27FC236}">
                <a16:creationId xmlns:a16="http://schemas.microsoft.com/office/drawing/2014/main" xmlns="" id="{2AA0C497-4E39-4F19-BBD4-BFA39BAC7620}"/>
              </a:ext>
            </a:extLst>
          </p:cNvPr>
          <p:cNvPicPr>
            <a:picLocks noChangeAspect="1"/>
          </p:cNvPicPr>
          <p:nvPr/>
        </p:nvPicPr>
        <p:blipFill>
          <a:blip r:embed="rId4"/>
          <a:stretch>
            <a:fillRect/>
          </a:stretch>
        </p:blipFill>
        <p:spPr>
          <a:xfrm>
            <a:off x="3225118" y="1630362"/>
            <a:ext cx="5310734" cy="2487613"/>
          </a:xfrm>
          <a:prstGeom prst="rect">
            <a:avLst/>
          </a:prstGeom>
        </p:spPr>
      </p:pic>
    </p:spTree>
    <p:extLst>
      <p:ext uri="{BB962C8B-B14F-4D97-AF65-F5344CB8AC3E}">
        <p14:creationId xmlns:p14="http://schemas.microsoft.com/office/powerpoint/2010/main" val="3175207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Agrupación </a:t>
            </a:r>
            <a:r>
              <a:rPr lang="es-AR" dirty="0"/>
              <a:t>y Funciones de Agregado</a:t>
            </a:r>
            <a:endParaRPr lang="es" dirty="0"/>
          </a:p>
        </p:txBody>
      </p:sp>
      <p:sp>
        <p:nvSpPr>
          <p:cNvPr id="61" name="Shape 61"/>
          <p:cNvSpPr txBox="1">
            <a:spLocks noGrp="1"/>
          </p:cNvSpPr>
          <p:nvPr>
            <p:ph type="body" idx="1"/>
          </p:nvPr>
        </p:nvSpPr>
        <p:spPr>
          <a:xfrm>
            <a:off x="380390" y="1176338"/>
            <a:ext cx="8451909" cy="572700"/>
          </a:xfrm>
          <a:prstGeom prst="rect">
            <a:avLst/>
          </a:prstGeom>
        </p:spPr>
        <p:txBody>
          <a:bodyPr lIns="91425" tIns="91425" rIns="91425" bIns="91425" anchor="t" anchorCtr="0">
            <a:noAutofit/>
          </a:bodyPr>
          <a:lstStyle/>
          <a:p>
            <a:pPr>
              <a:spcAft>
                <a:spcPts val="0"/>
              </a:spcAft>
            </a:pPr>
            <a:r>
              <a:rPr lang="es-AR" b="1" dirty="0"/>
              <a:t>HAVING</a:t>
            </a:r>
          </a:p>
          <a:p>
            <a:pPr>
              <a:spcAft>
                <a:spcPts val="0"/>
              </a:spcAft>
            </a:pPr>
            <a:r>
              <a:rPr lang="es-AR" sz="1400" dirty="0"/>
              <a:t>Especifica una condición de búsqueda para un grupo. HAVING solo se puede utilizar con la instrucción SELECT. Normalmente, HAVING se usa con una cláusula GROUP BY. Cuando no se usa GROUP BY, hay un solo grupo implícito agregado.</a:t>
            </a:r>
          </a:p>
          <a:p>
            <a:endParaRPr lang="es-AR" sz="1400" dirty="0"/>
          </a:p>
        </p:txBody>
      </p:sp>
      <p:pic>
        <p:nvPicPr>
          <p:cNvPr id="4" name="Imagen 3">
            <a:extLst>
              <a:ext uri="{FF2B5EF4-FFF2-40B4-BE49-F238E27FC236}">
                <a16:creationId xmlns:a16="http://schemas.microsoft.com/office/drawing/2014/main" xmlns="" id="{2EF522DC-D8C8-41EE-AA3A-E5D4684CDE06}"/>
              </a:ext>
            </a:extLst>
          </p:cNvPr>
          <p:cNvPicPr>
            <a:picLocks noChangeAspect="1"/>
          </p:cNvPicPr>
          <p:nvPr/>
        </p:nvPicPr>
        <p:blipFill>
          <a:blip r:embed="rId3"/>
          <a:stretch>
            <a:fillRect/>
          </a:stretch>
        </p:blipFill>
        <p:spPr>
          <a:xfrm>
            <a:off x="448312" y="2324100"/>
            <a:ext cx="2418713" cy="2633425"/>
          </a:xfrm>
          <a:prstGeom prst="rect">
            <a:avLst/>
          </a:prstGeom>
        </p:spPr>
      </p:pic>
      <p:pic>
        <p:nvPicPr>
          <p:cNvPr id="5" name="Imagen 4">
            <a:extLst>
              <a:ext uri="{FF2B5EF4-FFF2-40B4-BE49-F238E27FC236}">
                <a16:creationId xmlns:a16="http://schemas.microsoft.com/office/drawing/2014/main" xmlns="" id="{ABD03E80-0E3F-4B9A-8871-23B733DB155A}"/>
              </a:ext>
            </a:extLst>
          </p:cNvPr>
          <p:cNvPicPr>
            <a:picLocks noChangeAspect="1"/>
          </p:cNvPicPr>
          <p:nvPr/>
        </p:nvPicPr>
        <p:blipFill>
          <a:blip r:embed="rId4"/>
          <a:stretch>
            <a:fillRect/>
          </a:stretch>
        </p:blipFill>
        <p:spPr>
          <a:xfrm>
            <a:off x="3361273" y="2303225"/>
            <a:ext cx="5432926" cy="2654300"/>
          </a:xfrm>
          <a:prstGeom prst="rect">
            <a:avLst/>
          </a:prstGeom>
        </p:spPr>
      </p:pic>
    </p:spTree>
    <p:extLst>
      <p:ext uri="{BB962C8B-B14F-4D97-AF65-F5344CB8AC3E}">
        <p14:creationId xmlns:p14="http://schemas.microsoft.com/office/powerpoint/2010/main" val="103650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Lenguaje </a:t>
            </a:r>
            <a:r>
              <a:rPr lang="es-AR" dirty="0"/>
              <a:t>de </a:t>
            </a:r>
            <a:r>
              <a:rPr lang="es-AR" dirty="0" smtClean="0"/>
              <a:t>manipulación de </a:t>
            </a:r>
            <a:r>
              <a:rPr lang="es-AR" dirty="0"/>
              <a:t>datos</a:t>
            </a:r>
            <a:endParaRPr lang="es" dirty="0"/>
          </a:p>
        </p:txBody>
      </p:sp>
      <p:pic>
        <p:nvPicPr>
          <p:cNvPr id="2" name="Imagen 1"/>
          <p:cNvPicPr>
            <a:picLocks noChangeAspect="1"/>
          </p:cNvPicPr>
          <p:nvPr/>
        </p:nvPicPr>
        <p:blipFill>
          <a:blip r:embed="rId3"/>
          <a:stretch>
            <a:fillRect/>
          </a:stretch>
        </p:blipFill>
        <p:spPr>
          <a:xfrm>
            <a:off x="258892" y="1307345"/>
            <a:ext cx="8090629" cy="1887249"/>
          </a:xfrm>
          <a:prstGeom prst="rect">
            <a:avLst/>
          </a:prstGeom>
        </p:spPr>
      </p:pic>
    </p:spTree>
    <p:extLst>
      <p:ext uri="{BB962C8B-B14F-4D97-AF65-F5344CB8AC3E}">
        <p14:creationId xmlns:p14="http://schemas.microsoft.com/office/powerpoint/2010/main" val="129392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SELECT</a:t>
            </a:r>
            <a:endParaRPr lang="es" dirty="0"/>
          </a:p>
        </p:txBody>
      </p:sp>
      <p:pic>
        <p:nvPicPr>
          <p:cNvPr id="3" name="Imagen 2"/>
          <p:cNvPicPr>
            <a:picLocks noChangeAspect="1"/>
          </p:cNvPicPr>
          <p:nvPr/>
        </p:nvPicPr>
        <p:blipFill>
          <a:blip r:embed="rId3"/>
          <a:stretch>
            <a:fillRect/>
          </a:stretch>
        </p:blipFill>
        <p:spPr>
          <a:xfrm>
            <a:off x="259385" y="1017725"/>
            <a:ext cx="4953000" cy="2228850"/>
          </a:xfrm>
          <a:prstGeom prst="rect">
            <a:avLst/>
          </a:prstGeom>
        </p:spPr>
      </p:pic>
      <p:pic>
        <p:nvPicPr>
          <p:cNvPr id="4" name="Imagen 3"/>
          <p:cNvPicPr>
            <a:picLocks noChangeAspect="1"/>
          </p:cNvPicPr>
          <p:nvPr/>
        </p:nvPicPr>
        <p:blipFill>
          <a:blip r:embed="rId4"/>
          <a:stretch>
            <a:fillRect/>
          </a:stretch>
        </p:blipFill>
        <p:spPr>
          <a:xfrm>
            <a:off x="157162" y="3246575"/>
            <a:ext cx="3343275" cy="1304925"/>
          </a:xfrm>
          <a:prstGeom prst="rect">
            <a:avLst/>
          </a:prstGeom>
        </p:spPr>
      </p:pic>
    </p:spTree>
    <p:extLst>
      <p:ext uri="{BB962C8B-B14F-4D97-AF65-F5344CB8AC3E}">
        <p14:creationId xmlns:p14="http://schemas.microsoft.com/office/powerpoint/2010/main" val="338878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Comentarios</a:t>
            </a:r>
            <a:endParaRPr lang="es" dirty="0"/>
          </a:p>
        </p:txBody>
      </p:sp>
      <p:pic>
        <p:nvPicPr>
          <p:cNvPr id="2" name="Imagen 1"/>
          <p:cNvPicPr>
            <a:picLocks noChangeAspect="1"/>
          </p:cNvPicPr>
          <p:nvPr/>
        </p:nvPicPr>
        <p:blipFill>
          <a:blip r:embed="rId3"/>
          <a:stretch>
            <a:fillRect/>
          </a:stretch>
        </p:blipFill>
        <p:spPr>
          <a:xfrm>
            <a:off x="361950" y="1017725"/>
            <a:ext cx="7333640" cy="3426237"/>
          </a:xfrm>
          <a:prstGeom prst="rect">
            <a:avLst/>
          </a:prstGeom>
        </p:spPr>
      </p:pic>
    </p:spTree>
    <p:extLst>
      <p:ext uri="{BB962C8B-B14F-4D97-AF65-F5344CB8AC3E}">
        <p14:creationId xmlns:p14="http://schemas.microsoft.com/office/powerpoint/2010/main" val="266953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pt-BR" dirty="0" smtClean="0"/>
              <a:t>Alias</a:t>
            </a:r>
            <a:endParaRPr lang="es" dirty="0"/>
          </a:p>
        </p:txBody>
      </p:sp>
      <p:sp>
        <p:nvSpPr>
          <p:cNvPr id="61" name="Shape 61"/>
          <p:cNvSpPr txBox="1">
            <a:spLocks noGrp="1"/>
          </p:cNvSpPr>
          <p:nvPr>
            <p:ph type="body" idx="1"/>
          </p:nvPr>
        </p:nvSpPr>
        <p:spPr>
          <a:xfrm>
            <a:off x="380390" y="1176338"/>
            <a:ext cx="8451909" cy="3392536"/>
          </a:xfrm>
          <a:prstGeom prst="rect">
            <a:avLst/>
          </a:prstGeom>
        </p:spPr>
        <p:txBody>
          <a:bodyPr lIns="91425" tIns="91425" rIns="91425" bIns="91425" anchor="t" anchorCtr="0">
            <a:noAutofit/>
          </a:bodyPr>
          <a:lstStyle/>
          <a:p>
            <a:r>
              <a:rPr lang="es-AR" sz="1400" dirty="0"/>
              <a:t>Hay dos tipos de alias que se utilizan, alias de columna y alias de tabla.</a:t>
            </a:r>
          </a:p>
          <a:p>
            <a:pPr marL="285750" indent="-285750">
              <a:buFont typeface="Arial" panose="020B0604020202020204" pitchFamily="34" charset="0"/>
              <a:buChar char="•"/>
            </a:pPr>
            <a:r>
              <a:rPr lang="es-AR" sz="1400" dirty="0"/>
              <a:t>Los alias de columna existen para ayudar en la organización del resultado.</a:t>
            </a:r>
          </a:p>
          <a:p>
            <a:pPr marL="285750" indent="-285750">
              <a:buFont typeface="Arial" panose="020B0604020202020204" pitchFamily="34" charset="0"/>
              <a:buChar char="•"/>
            </a:pPr>
            <a:r>
              <a:rPr lang="es-AR" sz="1400" dirty="0"/>
              <a:t>Alias de tabla se utiliza luego del nombre de tabla en la cláusula FROM. Esto es conveniente cuando desea obtener información de dos o mas tablas</a:t>
            </a:r>
            <a:r>
              <a:rPr lang="es-AR" sz="1400" dirty="0" smtClean="0"/>
              <a:t>.</a:t>
            </a:r>
            <a:endParaRPr lang="es-AR" sz="1400" dirty="0"/>
          </a:p>
        </p:txBody>
      </p:sp>
      <p:pic>
        <p:nvPicPr>
          <p:cNvPr id="2" name="Imagen 1"/>
          <p:cNvPicPr>
            <a:picLocks noChangeAspect="1"/>
          </p:cNvPicPr>
          <p:nvPr/>
        </p:nvPicPr>
        <p:blipFill>
          <a:blip r:embed="rId3"/>
          <a:stretch>
            <a:fillRect/>
          </a:stretch>
        </p:blipFill>
        <p:spPr>
          <a:xfrm>
            <a:off x="504826" y="2590800"/>
            <a:ext cx="3416122" cy="2144077"/>
          </a:xfrm>
          <a:prstGeom prst="rect">
            <a:avLst/>
          </a:prstGeom>
        </p:spPr>
      </p:pic>
    </p:spTree>
    <p:extLst>
      <p:ext uri="{BB962C8B-B14F-4D97-AF65-F5344CB8AC3E}">
        <p14:creationId xmlns:p14="http://schemas.microsoft.com/office/powerpoint/2010/main" val="401692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Operadores</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a:t>Operadores de comparación</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2" name="Imagen 1"/>
          <p:cNvPicPr>
            <a:picLocks noChangeAspect="1"/>
          </p:cNvPicPr>
          <p:nvPr/>
        </p:nvPicPr>
        <p:blipFill>
          <a:blip r:embed="rId3"/>
          <a:stretch>
            <a:fillRect/>
          </a:stretch>
        </p:blipFill>
        <p:spPr>
          <a:xfrm>
            <a:off x="311701" y="1472538"/>
            <a:ext cx="4206778" cy="2828800"/>
          </a:xfrm>
          <a:prstGeom prst="rect">
            <a:avLst/>
          </a:prstGeom>
        </p:spPr>
      </p:pic>
      <p:pic>
        <p:nvPicPr>
          <p:cNvPr id="3" name="Imagen 2"/>
          <p:cNvPicPr>
            <a:picLocks noChangeAspect="1"/>
          </p:cNvPicPr>
          <p:nvPr/>
        </p:nvPicPr>
        <p:blipFill>
          <a:blip r:embed="rId4"/>
          <a:stretch>
            <a:fillRect/>
          </a:stretch>
        </p:blipFill>
        <p:spPr>
          <a:xfrm>
            <a:off x="4508693" y="1472538"/>
            <a:ext cx="4341542" cy="2331366"/>
          </a:xfrm>
          <a:prstGeom prst="rect">
            <a:avLst/>
          </a:prstGeom>
        </p:spPr>
      </p:pic>
    </p:spTree>
    <p:extLst>
      <p:ext uri="{BB962C8B-B14F-4D97-AF65-F5344CB8AC3E}">
        <p14:creationId xmlns:p14="http://schemas.microsoft.com/office/powerpoint/2010/main" val="24834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buClr>
                <a:srgbClr val="000000"/>
              </a:buClr>
              <a:buSzPct val="39285"/>
            </a:pPr>
            <a:r>
              <a:rPr lang="es-AR" dirty="0" smtClean="0"/>
              <a:t>Operadores</a:t>
            </a:r>
            <a:endParaRPr lang="es" dirty="0"/>
          </a:p>
        </p:txBody>
      </p:sp>
      <p:sp>
        <p:nvSpPr>
          <p:cNvPr id="61" name="Shape 61"/>
          <p:cNvSpPr txBox="1">
            <a:spLocks noGrp="1"/>
          </p:cNvSpPr>
          <p:nvPr>
            <p:ph type="body" idx="1"/>
          </p:nvPr>
        </p:nvSpPr>
        <p:spPr>
          <a:xfrm>
            <a:off x="311700" y="1154392"/>
            <a:ext cx="8451909" cy="3392536"/>
          </a:xfrm>
          <a:prstGeom prst="rect">
            <a:avLst/>
          </a:prstGeom>
        </p:spPr>
        <p:txBody>
          <a:bodyPr lIns="91425" tIns="91425" rIns="91425" bIns="91425" anchor="t" anchorCtr="0">
            <a:noAutofit/>
          </a:bodyPr>
          <a:lstStyle/>
          <a:p>
            <a:r>
              <a:rPr lang="es-AR" sz="1400" dirty="0"/>
              <a:t>Operadores lógicos</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endParaRPr lang="es-AR" sz="1400" dirty="0" smtClean="0"/>
          </a:p>
        </p:txBody>
      </p:sp>
      <p:pic>
        <p:nvPicPr>
          <p:cNvPr id="3" name="Imagen 2"/>
          <p:cNvPicPr>
            <a:picLocks noChangeAspect="1"/>
          </p:cNvPicPr>
          <p:nvPr/>
        </p:nvPicPr>
        <p:blipFill>
          <a:blip r:embed="rId3"/>
          <a:stretch>
            <a:fillRect/>
          </a:stretch>
        </p:blipFill>
        <p:spPr>
          <a:xfrm>
            <a:off x="363686" y="1473675"/>
            <a:ext cx="4361934" cy="1209979"/>
          </a:xfrm>
          <a:prstGeom prst="rect">
            <a:avLst/>
          </a:prstGeom>
        </p:spPr>
      </p:pic>
      <p:pic>
        <p:nvPicPr>
          <p:cNvPr id="4" name="Imagen 3"/>
          <p:cNvPicPr>
            <a:picLocks noChangeAspect="1"/>
          </p:cNvPicPr>
          <p:nvPr/>
        </p:nvPicPr>
        <p:blipFill>
          <a:blip r:embed="rId4"/>
          <a:stretch>
            <a:fillRect/>
          </a:stretch>
        </p:blipFill>
        <p:spPr>
          <a:xfrm>
            <a:off x="421428" y="2695463"/>
            <a:ext cx="4033529" cy="1988132"/>
          </a:xfrm>
          <a:prstGeom prst="rect">
            <a:avLst/>
          </a:prstGeom>
        </p:spPr>
      </p:pic>
    </p:spTree>
    <p:extLst>
      <p:ext uri="{BB962C8B-B14F-4D97-AF65-F5344CB8AC3E}">
        <p14:creationId xmlns:p14="http://schemas.microsoft.com/office/powerpoint/2010/main" val="3555920125"/>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729</Words>
  <Application>Microsoft Office PowerPoint</Application>
  <PresentationFormat>Presentación en pantalla (16:9)</PresentationFormat>
  <Paragraphs>100</Paragraphs>
  <Slides>33</Slides>
  <Notes>33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Wingdings</vt:lpstr>
      <vt:lpstr>simple-light-2</vt:lpstr>
      <vt:lpstr>Administración  Bases de Datos</vt:lpstr>
      <vt:lpstr>Introducción a Base de Datos y SQL</vt:lpstr>
      <vt:lpstr>Lenguaje de definición de datos</vt:lpstr>
      <vt:lpstr>Lenguaje de manipulación de datos</vt:lpstr>
      <vt:lpstr>SELECT</vt:lpstr>
      <vt:lpstr>Comentarios</vt:lpstr>
      <vt:lpstr>Alias</vt:lpstr>
      <vt:lpstr>Operadores</vt:lpstr>
      <vt:lpstr>Operadores</vt:lpstr>
      <vt:lpstr>Operadores</vt:lpstr>
      <vt:lpstr>Operadores</vt:lpstr>
      <vt:lpstr>Valores [Not] Null</vt:lpstr>
      <vt:lpstr>Criterios de Selección</vt:lpstr>
      <vt:lpstr>Criterios de Selección</vt:lpstr>
      <vt:lpstr>Criterios de Selección</vt:lpstr>
      <vt:lpstr>Criterios de Selección</vt:lpstr>
      <vt:lpstr>Criterios de Selección</vt:lpstr>
      <vt:lpstr>Ordenamiento</vt:lpstr>
      <vt:lpstr>Cláusula Select Distinct</vt:lpstr>
      <vt:lpstr>Operador de conjunto UNION</vt:lpstr>
      <vt:lpstr>Operador de conjunto UNION</vt:lpstr>
      <vt:lpstr>Case</vt:lpstr>
      <vt:lpstr>Case Sintaxis</vt:lpstr>
      <vt:lpstr>Funciones de Agregado</vt:lpstr>
      <vt:lpstr>Funciones de Agregado</vt:lpstr>
      <vt:lpstr>Funciones de Agregado</vt:lpstr>
      <vt:lpstr>Funciones de Agregado</vt:lpstr>
      <vt:lpstr>Funciones de Agregado</vt:lpstr>
      <vt:lpstr>Funciones de Agregado</vt:lpstr>
      <vt:lpstr>Funciones de Agregado</vt:lpstr>
      <vt:lpstr>Agrupación y Funciones de Agregado</vt:lpstr>
      <vt:lpstr>Agrupación y Funciones de Agregado</vt:lpstr>
      <vt:lpstr>Agrupación y Funciones de Agregado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SQL Server</dc:title>
  <cp:lastModifiedBy>fabri.batman1@gmail.com</cp:lastModifiedBy>
  <cp:revision>37</cp:revision>
  <cp:lastPrinted>2019-04-28T21:24:34Z</cp:lastPrinted>
  <dcterms:modified xsi:type="dcterms:W3CDTF">2021-09-06T00:03:47Z</dcterms:modified>
</cp:coreProperties>
</file>