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62" r:id="rId4"/>
    <p:sldId id="263" r:id="rId5"/>
    <p:sldId id="266" r:id="rId6"/>
    <p:sldId id="268" r:id="rId7"/>
    <p:sldId id="264"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ctr"/>
            <a:r>
              <a:rPr lang="en-US" dirty="0"/>
              <a:t>LOCATION FOR </a:t>
            </a:r>
            <a:r>
              <a:rPr lang="en-US" dirty="0">
                <a:solidFill>
                  <a:srgbClr val="FF0000"/>
                </a:solidFill>
              </a:rPr>
              <a:t>INDIAN</a:t>
            </a:r>
            <a:r>
              <a:rPr lang="en-US" dirty="0"/>
              <a:t> </a:t>
            </a:r>
            <a:r>
              <a:rPr lang="en-US" dirty="0">
                <a:solidFill>
                  <a:srgbClr val="00B050"/>
                </a:solidFill>
              </a:rPr>
              <a:t>RESTAURANT</a:t>
            </a:r>
            <a:r>
              <a:rPr lang="en-US" dirty="0"/>
              <a:t> IN PHILADELPHIA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pPr algn="ctr"/>
            <a:r>
              <a:rPr lang="en-US" dirty="0">
                <a:solidFill>
                  <a:schemeClr val="tx1"/>
                </a:solidFill>
              </a:rPr>
              <a:t>Abhishek AIYANGAR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1" y="658636"/>
            <a:ext cx="11029616" cy="988332"/>
          </a:xfrm>
          <a:prstGeom prst="rect">
            <a:avLst/>
          </a:prstGeom>
        </p:spPr>
        <p:txBody>
          <a:bodyPr vert="horz" lIns="91440" tIns="45720" rIns="91440" bIns="45720" rtlCol="0" anchor="b">
            <a:normAutofit/>
          </a:bodyPr>
          <a:lstStyle/>
          <a:p>
            <a:r>
              <a:rPr lang="en-US" b="0" kern="1200" cap="all" dirty="0">
                <a:latin typeface="+mj-lt"/>
                <a:ea typeface="+mj-ea"/>
                <a:cs typeface="+mj-cs"/>
              </a:rPr>
              <a:t>INTRODUCTION</a:t>
            </a:r>
          </a:p>
        </p:txBody>
      </p:sp>
      <p:sp>
        <p:nvSpPr>
          <p:cNvPr id="5" name="TextBox 4">
            <a:extLst>
              <a:ext uri="{FF2B5EF4-FFF2-40B4-BE49-F238E27FC236}">
                <a16:creationId xmlns:a16="http://schemas.microsoft.com/office/drawing/2014/main" id="{6AD52A44-8BB8-4388-8974-4ABF4235C22B}"/>
              </a:ext>
            </a:extLst>
          </p:cNvPr>
          <p:cNvSpPr txBox="1"/>
          <p:nvPr/>
        </p:nvSpPr>
        <p:spPr>
          <a:xfrm>
            <a:off x="581193" y="1717990"/>
            <a:ext cx="7213401" cy="4638421"/>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pPr>
            <a:r>
              <a:rPr lang="en-US" sz="1500" b="1" i="1" dirty="0">
                <a:solidFill>
                  <a:schemeClr val="tx1">
                    <a:lumMod val="75000"/>
                    <a:lumOff val="25000"/>
                  </a:schemeClr>
                </a:solidFill>
              </a:rPr>
              <a:t> Problem Statement</a:t>
            </a:r>
            <a:r>
              <a:rPr lang="en-US" sz="1500" i="1" dirty="0">
                <a:solidFill>
                  <a:schemeClr val="tx1">
                    <a:lumMod val="75000"/>
                    <a:lumOff val="25000"/>
                  </a:schemeClr>
                </a:solidFill>
              </a:rPr>
              <a:t>: </a:t>
            </a:r>
            <a:r>
              <a:rPr lang="en-US" sz="1500" dirty="0">
                <a:solidFill>
                  <a:schemeClr val="tx1">
                    <a:lumMod val="75000"/>
                    <a:lumOff val="25000"/>
                  </a:schemeClr>
                </a:solidFill>
              </a:rPr>
              <a:t>Determine the best neighborhood in the city of Philadelphia to setup an Indian restaurant.</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pPr>
            <a:r>
              <a:rPr lang="en-US" sz="1500" b="1" i="1" dirty="0">
                <a:solidFill>
                  <a:schemeClr val="tx1">
                    <a:lumMod val="75000"/>
                    <a:lumOff val="25000"/>
                  </a:schemeClr>
                </a:solidFill>
              </a:rPr>
              <a:t> Background</a:t>
            </a:r>
            <a:r>
              <a:rPr lang="en-US" sz="1500" b="1" dirty="0">
                <a:solidFill>
                  <a:schemeClr val="tx1">
                    <a:lumMod val="75000"/>
                    <a:lumOff val="25000"/>
                  </a:schemeClr>
                </a:solidFill>
              </a:rPr>
              <a:t>: </a:t>
            </a:r>
            <a:r>
              <a:rPr lang="en-US" sz="1500" dirty="0">
                <a:solidFill>
                  <a:schemeClr val="tx1">
                    <a:lumMod val="75000"/>
                    <a:lumOff val="25000"/>
                  </a:schemeClr>
                </a:solidFill>
              </a:rPr>
              <a:t>Currently, Philadelphia has a few Indian restaurants scattered across various neighborhoods of the city. Following are some of the problems associated with Indian restaurants in the city:</a:t>
            </a:r>
          </a:p>
          <a:p>
            <a:pPr marL="742950" lvl="1" indent="-285750" defTabSz="457200">
              <a:lnSpc>
                <a:spcPct val="90000"/>
              </a:lnSpc>
              <a:spcBef>
                <a:spcPct val="20000"/>
              </a:spcBef>
              <a:spcAft>
                <a:spcPts val="600"/>
              </a:spcAft>
              <a:buClr>
                <a:schemeClr val="accent1"/>
              </a:buClr>
              <a:buSzPct val="92000"/>
              <a:buFont typeface="Arial" panose="020B0604020202020204" pitchFamily="34" charset="0"/>
              <a:buChar char="•"/>
            </a:pPr>
            <a:r>
              <a:rPr lang="en-US" sz="1500" dirty="0">
                <a:solidFill>
                  <a:schemeClr val="tx1">
                    <a:lumMod val="75000"/>
                    <a:lumOff val="25000"/>
                  </a:schemeClr>
                </a:solidFill>
              </a:rPr>
              <a:t>Quality of food: </a:t>
            </a:r>
            <a:r>
              <a:rPr lang="en-US" sz="1500" i="1" dirty="0">
                <a:solidFill>
                  <a:schemeClr val="tx1">
                    <a:lumMod val="75000"/>
                    <a:lumOff val="25000"/>
                  </a:schemeClr>
                </a:solidFill>
              </a:rPr>
              <a:t>lack of authentic Indian cuisine</a:t>
            </a:r>
            <a:endParaRPr lang="en-US" sz="1500" dirty="0">
              <a:solidFill>
                <a:schemeClr val="tx1">
                  <a:lumMod val="75000"/>
                  <a:lumOff val="25000"/>
                </a:schemeClr>
              </a:solidFill>
            </a:endParaRPr>
          </a:p>
          <a:p>
            <a:pPr marL="742950" lvl="1"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Price ($$$): </a:t>
            </a:r>
            <a:r>
              <a:rPr lang="en-US" sz="1500" i="1" dirty="0">
                <a:solidFill>
                  <a:schemeClr val="tx1">
                    <a:lumMod val="75000"/>
                    <a:lumOff val="25000"/>
                  </a:schemeClr>
                </a:solidFill>
              </a:rPr>
              <a:t>unaffordable to students</a:t>
            </a:r>
            <a:endParaRPr lang="en-US" sz="1500" dirty="0">
              <a:solidFill>
                <a:schemeClr val="tx1">
                  <a:lumMod val="75000"/>
                  <a:lumOff val="25000"/>
                </a:schemeClr>
              </a:solidFill>
            </a:endParaRPr>
          </a:p>
          <a:p>
            <a:pPr marL="742950" lvl="1"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Distance: </a:t>
            </a:r>
            <a:r>
              <a:rPr lang="en-US" sz="1500" i="1" dirty="0">
                <a:solidFill>
                  <a:schemeClr val="tx1">
                    <a:lumMod val="75000"/>
                    <a:lumOff val="25000"/>
                  </a:schemeClr>
                </a:solidFill>
              </a:rPr>
              <a:t>located away from public transportation</a:t>
            </a:r>
            <a:endParaRPr lang="en-US" sz="1500" dirty="0">
              <a:solidFill>
                <a:schemeClr val="tx1">
                  <a:lumMod val="75000"/>
                  <a:lumOff val="25000"/>
                </a:schemeClr>
              </a:solidFill>
            </a:endParaRPr>
          </a:p>
          <a:p>
            <a:pPr marL="742950" lvl="1"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Ambience: </a:t>
            </a:r>
            <a:r>
              <a:rPr lang="en-US" sz="1500" i="1" dirty="0">
                <a:solidFill>
                  <a:schemeClr val="tx1">
                    <a:lumMod val="75000"/>
                    <a:lumOff val="25000"/>
                  </a:schemeClr>
                </a:solidFill>
              </a:rPr>
              <a:t>very messy to extremely lavish</a:t>
            </a:r>
          </a:p>
          <a:p>
            <a:pPr lvl="1"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i="1"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pPr>
            <a:r>
              <a:rPr lang="en-US" sz="1500" b="1" dirty="0">
                <a:solidFill>
                  <a:schemeClr val="tx1">
                    <a:lumMod val="75000"/>
                    <a:lumOff val="25000"/>
                  </a:schemeClr>
                </a:solidFill>
              </a:rPr>
              <a:t> Audience: </a:t>
            </a:r>
            <a:r>
              <a:rPr lang="en-US" sz="1500" dirty="0">
                <a:solidFill>
                  <a:schemeClr val="tx1">
                    <a:lumMod val="75000"/>
                    <a:lumOff val="25000"/>
                  </a:schemeClr>
                </a:solidFill>
              </a:rPr>
              <a:t>The idea described above will resonate with entrepreneurs and businesses who intend to serve quality authentic Indian food to the entire community of Philadelphia, focused specifically on the student population of the city. </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2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200" dirty="0">
              <a:solidFill>
                <a:schemeClr val="tx1">
                  <a:lumMod val="75000"/>
                  <a:lumOff val="25000"/>
                </a:schemeClr>
              </a:solidFill>
            </a:endParaRPr>
          </a:p>
        </p:txBody>
      </p:sp>
      <p:pic>
        <p:nvPicPr>
          <p:cNvPr id="1026" name="Picture 2" descr="Image result for indian restaurant">
            <a:extLst>
              <a:ext uri="{FF2B5EF4-FFF2-40B4-BE49-F238E27FC236}">
                <a16:creationId xmlns:a16="http://schemas.microsoft.com/office/drawing/2014/main" id="{8D7DE852-29D4-46B2-AACC-3C5577CBA8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45" r="10964"/>
          <a:stretch/>
        </p:blipFill>
        <p:spPr bwMode="auto">
          <a:xfrm>
            <a:off x="8123067" y="2209396"/>
            <a:ext cx="3487740" cy="243920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1" y="658636"/>
            <a:ext cx="11029616" cy="988332"/>
          </a:xfrm>
          <a:prstGeom prst="rect">
            <a:avLst/>
          </a:prstGeom>
        </p:spPr>
        <p:txBody>
          <a:bodyPr vert="horz" lIns="91440" tIns="45720" rIns="91440" bIns="45720" rtlCol="0" anchor="b">
            <a:normAutofit/>
          </a:bodyPr>
          <a:lstStyle/>
          <a:p>
            <a:r>
              <a:rPr lang="en-US" b="0" kern="1200" cap="all" dirty="0">
                <a:latin typeface="+mj-lt"/>
                <a:ea typeface="+mj-ea"/>
                <a:cs typeface="+mj-cs"/>
              </a:rPr>
              <a:t>Data</a:t>
            </a:r>
          </a:p>
        </p:txBody>
      </p:sp>
      <p:sp>
        <p:nvSpPr>
          <p:cNvPr id="3" name="TextBox 2">
            <a:extLst>
              <a:ext uri="{FF2B5EF4-FFF2-40B4-BE49-F238E27FC236}">
                <a16:creationId xmlns:a16="http://schemas.microsoft.com/office/drawing/2014/main" id="{89CBDE30-E1F1-4545-8981-9C5494E31E0A}"/>
              </a:ext>
            </a:extLst>
          </p:cNvPr>
          <p:cNvSpPr txBox="1"/>
          <p:nvPr/>
        </p:nvSpPr>
        <p:spPr>
          <a:xfrm>
            <a:off x="727969" y="1828800"/>
            <a:ext cx="10882838" cy="2585323"/>
          </a:xfrm>
          <a:prstGeom prst="rect">
            <a:avLst/>
          </a:prstGeom>
          <a:noFill/>
        </p:spPr>
        <p:txBody>
          <a:bodyPr wrap="square" rtlCol="0">
            <a:spAutoFit/>
          </a:bodyPr>
          <a:lstStyle/>
          <a:p>
            <a:r>
              <a:rPr lang="en-US" dirty="0"/>
              <a:t>The following were the data elements used as features variables for the analysis:</a:t>
            </a:r>
          </a:p>
          <a:p>
            <a:endParaRPr lang="en-US" dirty="0"/>
          </a:p>
          <a:p>
            <a:pPr marL="285750" lvl="0" indent="-285750">
              <a:buFont typeface="Arial" panose="020B0604020202020204" pitchFamily="34" charset="0"/>
              <a:buChar char="•"/>
            </a:pPr>
            <a:r>
              <a:rPr lang="en-US" dirty="0"/>
              <a:t>Number of Indian restaurants in the neighborhood</a:t>
            </a:r>
          </a:p>
          <a:p>
            <a:pPr marL="285750" lvl="0" indent="-285750">
              <a:buFont typeface="Arial" panose="020B0604020202020204" pitchFamily="34" charset="0"/>
              <a:buChar char="•"/>
            </a:pPr>
            <a:r>
              <a:rPr lang="en-US" dirty="0"/>
              <a:t>Number of Public Transport options</a:t>
            </a:r>
          </a:p>
          <a:p>
            <a:pPr marL="285750" lvl="0" indent="-285750">
              <a:buFont typeface="Arial" panose="020B0604020202020204" pitchFamily="34" charset="0"/>
              <a:buChar char="•"/>
            </a:pPr>
            <a:r>
              <a:rPr lang="en-US" dirty="0"/>
              <a:t>Number of culturally relevant vendors (i.e. Yoga studios)</a:t>
            </a:r>
          </a:p>
          <a:p>
            <a:pPr marL="285750" lvl="0" indent="-285750">
              <a:buFont typeface="Arial" panose="020B0604020202020204" pitchFamily="34" charset="0"/>
              <a:buChar char="•"/>
            </a:pPr>
            <a:r>
              <a:rPr lang="en-US" dirty="0"/>
              <a:t>Population density</a:t>
            </a:r>
          </a:p>
          <a:p>
            <a:pPr marL="285750" lvl="0" indent="-285750">
              <a:buFont typeface="Arial" panose="020B0604020202020204" pitchFamily="34" charset="0"/>
              <a:buChar char="•"/>
            </a:pPr>
            <a:r>
              <a:rPr lang="en-US" dirty="0"/>
              <a:t>Number of universities</a:t>
            </a:r>
          </a:p>
          <a:p>
            <a:pPr marL="285750" lvl="0" indent="-285750">
              <a:buFont typeface="Arial" panose="020B0604020202020204" pitchFamily="34" charset="0"/>
              <a:buChar char="•"/>
            </a:pPr>
            <a:r>
              <a:rPr lang="en-US" dirty="0"/>
              <a:t>Crime rate</a:t>
            </a:r>
          </a:p>
          <a:p>
            <a:endParaRPr lang="en-US" dirty="0"/>
          </a:p>
        </p:txBody>
      </p:sp>
      <p:pic>
        <p:nvPicPr>
          <p:cNvPr id="6" name="Picture 5">
            <a:extLst>
              <a:ext uri="{FF2B5EF4-FFF2-40B4-BE49-F238E27FC236}">
                <a16:creationId xmlns:a16="http://schemas.microsoft.com/office/drawing/2014/main" id="{32B2A9D2-9150-47A0-81BC-7D2BD42503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5124" y="4133849"/>
            <a:ext cx="9303826" cy="2333625"/>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89291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1" y="658636"/>
            <a:ext cx="11029616" cy="988332"/>
          </a:xfrm>
          <a:prstGeom prst="rect">
            <a:avLst/>
          </a:prstGeom>
        </p:spPr>
        <p:txBody>
          <a:bodyPr vert="horz" lIns="91440" tIns="45720" rIns="91440" bIns="45720" rtlCol="0" anchor="b">
            <a:normAutofit/>
          </a:bodyPr>
          <a:lstStyle/>
          <a:p>
            <a:r>
              <a:rPr lang="en-US" dirty="0"/>
              <a:t>ANLAYSIS</a:t>
            </a:r>
            <a:endParaRPr lang="en-US" b="0" kern="1200" cap="all" dirty="0">
              <a:latin typeface="+mj-lt"/>
              <a:ea typeface="+mj-ea"/>
              <a:cs typeface="+mj-cs"/>
            </a:endParaRPr>
          </a:p>
        </p:txBody>
      </p:sp>
      <p:sp>
        <p:nvSpPr>
          <p:cNvPr id="3" name="TextBox 2">
            <a:extLst>
              <a:ext uri="{FF2B5EF4-FFF2-40B4-BE49-F238E27FC236}">
                <a16:creationId xmlns:a16="http://schemas.microsoft.com/office/drawing/2014/main" id="{91FB53D7-35E0-4CF0-B990-60DF17D35401}"/>
              </a:ext>
            </a:extLst>
          </p:cNvPr>
          <p:cNvSpPr txBox="1"/>
          <p:nvPr/>
        </p:nvSpPr>
        <p:spPr>
          <a:xfrm>
            <a:off x="772357" y="1802167"/>
            <a:ext cx="10838450" cy="1754326"/>
          </a:xfrm>
          <a:prstGeom prst="rect">
            <a:avLst/>
          </a:prstGeom>
          <a:noFill/>
        </p:spPr>
        <p:txBody>
          <a:bodyPr wrap="square" rtlCol="0">
            <a:spAutoFit/>
          </a:bodyPr>
          <a:lstStyle/>
          <a:p>
            <a:r>
              <a:rPr lang="en-US" dirty="0"/>
              <a:t>The following analysis was performed to better understand the neighborhoods in Philadelphia:</a:t>
            </a:r>
          </a:p>
          <a:p>
            <a:endParaRPr lang="en-US" dirty="0"/>
          </a:p>
          <a:p>
            <a:pPr marL="742950" lvl="1" indent="-285750">
              <a:buFont typeface="Arial" panose="020B0604020202020204" pitchFamily="34" charset="0"/>
              <a:buChar char="•"/>
            </a:pPr>
            <a:r>
              <a:rPr lang="en-US" dirty="0"/>
              <a:t>Map of Philadelphia with neighborhoods superimposed</a:t>
            </a:r>
          </a:p>
          <a:p>
            <a:pPr marL="742950" lvl="1" indent="-285750">
              <a:buFont typeface="Arial" panose="020B0604020202020204" pitchFamily="34" charset="0"/>
              <a:buChar char="•"/>
            </a:pPr>
            <a:endParaRPr lang="en-US" dirty="0"/>
          </a:p>
          <a:p>
            <a:pPr lvl="1"/>
            <a:endParaRPr lang="en-US" dirty="0"/>
          </a:p>
          <a:p>
            <a:endParaRPr lang="en-US" dirty="0"/>
          </a:p>
        </p:txBody>
      </p:sp>
      <p:pic>
        <p:nvPicPr>
          <p:cNvPr id="6" name="Picture 5">
            <a:extLst>
              <a:ext uri="{FF2B5EF4-FFF2-40B4-BE49-F238E27FC236}">
                <a16:creationId xmlns:a16="http://schemas.microsoft.com/office/drawing/2014/main" id="{1A61EBFC-37E3-44AC-AD38-ED8A0D217F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43225" y="3128962"/>
            <a:ext cx="4705350" cy="3195638"/>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406409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1" y="658636"/>
            <a:ext cx="11029616" cy="988332"/>
          </a:xfrm>
          <a:prstGeom prst="rect">
            <a:avLst/>
          </a:prstGeom>
        </p:spPr>
        <p:txBody>
          <a:bodyPr vert="horz" lIns="91440" tIns="45720" rIns="91440" bIns="45720" rtlCol="0" anchor="b">
            <a:normAutofit/>
          </a:bodyPr>
          <a:lstStyle/>
          <a:p>
            <a:r>
              <a:rPr lang="en-US" dirty="0"/>
              <a:t>ANLAYSIS</a:t>
            </a:r>
            <a:endParaRPr lang="en-US" b="0" kern="1200" cap="all" dirty="0">
              <a:latin typeface="+mj-lt"/>
              <a:ea typeface="+mj-ea"/>
              <a:cs typeface="+mj-cs"/>
            </a:endParaRPr>
          </a:p>
        </p:txBody>
      </p:sp>
      <p:sp>
        <p:nvSpPr>
          <p:cNvPr id="3" name="TextBox 2">
            <a:extLst>
              <a:ext uri="{FF2B5EF4-FFF2-40B4-BE49-F238E27FC236}">
                <a16:creationId xmlns:a16="http://schemas.microsoft.com/office/drawing/2014/main" id="{91FB53D7-35E0-4CF0-B990-60DF17D35401}"/>
              </a:ext>
            </a:extLst>
          </p:cNvPr>
          <p:cNvSpPr txBox="1"/>
          <p:nvPr/>
        </p:nvSpPr>
        <p:spPr>
          <a:xfrm>
            <a:off x="772357" y="1802167"/>
            <a:ext cx="10838450" cy="923330"/>
          </a:xfrm>
          <a:prstGeom prst="rect">
            <a:avLst/>
          </a:prstGeom>
          <a:noFill/>
        </p:spPr>
        <p:txBody>
          <a:bodyPr wrap="square" rtlCol="0">
            <a:spAutoFit/>
          </a:bodyPr>
          <a:lstStyle/>
          <a:p>
            <a:pPr marL="742950" lvl="1" indent="-285750">
              <a:buFont typeface="Arial" panose="020B0604020202020204" pitchFamily="34" charset="0"/>
              <a:buChar char="•"/>
            </a:pPr>
            <a:r>
              <a:rPr lang="en-US" dirty="0"/>
              <a:t>Number of Venues and categories by each neighborhood</a:t>
            </a:r>
          </a:p>
          <a:p>
            <a:pPr lvl="1"/>
            <a:endParaRPr lang="en-US" dirty="0"/>
          </a:p>
          <a:p>
            <a:endParaRPr lang="en-US" dirty="0"/>
          </a:p>
        </p:txBody>
      </p:sp>
      <p:pic>
        <p:nvPicPr>
          <p:cNvPr id="5" name="Picture 4">
            <a:extLst>
              <a:ext uri="{FF2B5EF4-FFF2-40B4-BE49-F238E27FC236}">
                <a16:creationId xmlns:a16="http://schemas.microsoft.com/office/drawing/2014/main" id="{3B7B40BB-2095-4F92-B7DD-FC65F4DF37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90699" y="2543174"/>
            <a:ext cx="8086725" cy="3114675"/>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212322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1" y="658636"/>
            <a:ext cx="11029616" cy="988332"/>
          </a:xfrm>
          <a:prstGeom prst="rect">
            <a:avLst/>
          </a:prstGeom>
        </p:spPr>
        <p:txBody>
          <a:bodyPr vert="horz" lIns="91440" tIns="45720" rIns="91440" bIns="45720" rtlCol="0" anchor="b">
            <a:normAutofit/>
          </a:bodyPr>
          <a:lstStyle/>
          <a:p>
            <a:r>
              <a:rPr lang="en-US" b="0" kern="1200" cap="all" dirty="0">
                <a:latin typeface="+mj-lt"/>
                <a:ea typeface="+mj-ea"/>
                <a:cs typeface="+mj-cs"/>
              </a:rPr>
              <a:t>Machine learning</a:t>
            </a:r>
          </a:p>
        </p:txBody>
      </p:sp>
      <p:sp>
        <p:nvSpPr>
          <p:cNvPr id="3" name="TextBox 2">
            <a:extLst>
              <a:ext uri="{FF2B5EF4-FFF2-40B4-BE49-F238E27FC236}">
                <a16:creationId xmlns:a16="http://schemas.microsoft.com/office/drawing/2014/main" id="{91FB53D7-35E0-4CF0-B990-60DF17D35401}"/>
              </a:ext>
            </a:extLst>
          </p:cNvPr>
          <p:cNvSpPr txBox="1"/>
          <p:nvPr/>
        </p:nvSpPr>
        <p:spPr>
          <a:xfrm>
            <a:off x="772357" y="1802167"/>
            <a:ext cx="10838450" cy="2031325"/>
          </a:xfrm>
          <a:prstGeom prst="rect">
            <a:avLst/>
          </a:prstGeom>
          <a:noFill/>
        </p:spPr>
        <p:txBody>
          <a:bodyPr wrap="square" rtlCol="0">
            <a:spAutoFit/>
          </a:bodyPr>
          <a:lstStyle/>
          <a:p>
            <a:r>
              <a:rPr lang="en-US" dirty="0"/>
              <a:t>Since we were dealing with an exploratory having no training data, a </a:t>
            </a:r>
            <a:r>
              <a:rPr lang="en-US" b="1" dirty="0"/>
              <a:t>clustering</a:t>
            </a:r>
            <a:r>
              <a:rPr lang="en-US" dirty="0"/>
              <a:t> </a:t>
            </a:r>
            <a:r>
              <a:rPr lang="en-US" b="1" dirty="0"/>
              <a:t>algorithm (k means)</a:t>
            </a:r>
            <a:r>
              <a:rPr lang="en-US" dirty="0"/>
              <a:t> was used for prediction. The rationale behind using clustering was to cluster the neighborhoods based on similarity and then select the cluster containing the criteria closest to our liking.</a:t>
            </a:r>
          </a:p>
          <a:p>
            <a:pPr lvl="1"/>
            <a:endParaRPr lang="en-US" dirty="0"/>
          </a:p>
          <a:p>
            <a:pPr lvl="1"/>
            <a:endParaRPr lang="en-US" dirty="0"/>
          </a:p>
          <a:p>
            <a:pPr lvl="1"/>
            <a:endParaRPr lang="en-US" dirty="0"/>
          </a:p>
          <a:p>
            <a:endParaRPr lang="en-US" dirty="0"/>
          </a:p>
        </p:txBody>
      </p:sp>
      <p:pic>
        <p:nvPicPr>
          <p:cNvPr id="5" name="Picture 4">
            <a:extLst>
              <a:ext uri="{FF2B5EF4-FFF2-40B4-BE49-F238E27FC236}">
                <a16:creationId xmlns:a16="http://schemas.microsoft.com/office/drawing/2014/main" id="{D45E2725-DE72-4119-A241-D993881BA8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05266" y="2940820"/>
            <a:ext cx="6705434" cy="1935979"/>
          </a:xfrm>
          <a:prstGeom prst="rect">
            <a:avLst/>
          </a:prstGeom>
          <a:noFill/>
          <a:ln>
            <a:solidFill>
              <a:schemeClr val="tx1">
                <a:lumMod val="65000"/>
                <a:lumOff val="35000"/>
              </a:schemeClr>
            </a:solidFill>
          </a:ln>
        </p:spPr>
      </p:pic>
      <p:pic>
        <p:nvPicPr>
          <p:cNvPr id="8" name="Picture 7">
            <a:extLst>
              <a:ext uri="{FF2B5EF4-FFF2-40B4-BE49-F238E27FC236}">
                <a16:creationId xmlns:a16="http://schemas.microsoft.com/office/drawing/2014/main" id="{AD9DFAF9-BEC9-405D-B3B7-9E6FEDEDD5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24199" y="5195794"/>
            <a:ext cx="5943600" cy="1171575"/>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60108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1" y="658636"/>
            <a:ext cx="11029616" cy="988332"/>
          </a:xfrm>
          <a:prstGeom prst="rect">
            <a:avLst/>
          </a:prstGeom>
        </p:spPr>
        <p:txBody>
          <a:bodyPr vert="horz" lIns="91440" tIns="45720" rIns="91440" bIns="45720" rtlCol="0" anchor="b">
            <a:normAutofit/>
          </a:bodyPr>
          <a:lstStyle/>
          <a:p>
            <a:r>
              <a:rPr lang="en-US" dirty="0"/>
              <a:t>RESULTS</a:t>
            </a:r>
            <a:endParaRPr lang="en-US" b="0" kern="1200" cap="all" dirty="0">
              <a:latin typeface="+mj-lt"/>
              <a:ea typeface="+mj-ea"/>
              <a:cs typeface="+mj-cs"/>
            </a:endParaRPr>
          </a:p>
        </p:txBody>
      </p:sp>
      <p:sp>
        <p:nvSpPr>
          <p:cNvPr id="3" name="TextBox 2">
            <a:extLst>
              <a:ext uri="{FF2B5EF4-FFF2-40B4-BE49-F238E27FC236}">
                <a16:creationId xmlns:a16="http://schemas.microsoft.com/office/drawing/2014/main" id="{83CCC5F1-9666-4140-A8A8-D85EDA3641DE}"/>
              </a:ext>
            </a:extLst>
          </p:cNvPr>
          <p:cNvSpPr txBox="1"/>
          <p:nvPr/>
        </p:nvSpPr>
        <p:spPr>
          <a:xfrm>
            <a:off x="772357" y="1882066"/>
            <a:ext cx="10838450" cy="3077766"/>
          </a:xfrm>
          <a:prstGeom prst="rect">
            <a:avLst/>
          </a:prstGeom>
          <a:noFill/>
        </p:spPr>
        <p:txBody>
          <a:bodyPr wrap="square" rtlCol="0">
            <a:spAutoFit/>
          </a:bodyPr>
          <a:lstStyle/>
          <a:p>
            <a:r>
              <a:rPr lang="en-US" sz="1600" dirty="0"/>
              <a:t>Based on the above data, we can conclude the following about each cluster:</a:t>
            </a:r>
          </a:p>
          <a:p>
            <a:endParaRPr lang="en-US" sz="1600" dirty="0"/>
          </a:p>
          <a:p>
            <a:r>
              <a:rPr lang="en-US" sz="1600" dirty="0"/>
              <a:t>Cluster 0: The least number of universities, highest crime rate and the most number of </a:t>
            </a:r>
            <a:r>
              <a:rPr lang="en-US" sz="1600" dirty="0" err="1"/>
              <a:t>indian</a:t>
            </a:r>
            <a:r>
              <a:rPr lang="en-US" sz="1600" dirty="0"/>
              <a:t> restaurants. This easily makes it the weakest choice for an Indian restaurant.</a:t>
            </a:r>
          </a:p>
          <a:p>
            <a:r>
              <a:rPr lang="en-US" sz="1600" dirty="0"/>
              <a:t> </a:t>
            </a:r>
          </a:p>
          <a:p>
            <a:r>
              <a:rPr lang="en-US" sz="1600" dirty="0"/>
              <a:t>Cluster 1: Best public transport options, highest population, and a high number of universities. However, the most population in the cluster and also no other Indian restaurants           i.e. no competition, makes it the best choice for an Indian restaurant</a:t>
            </a:r>
          </a:p>
          <a:p>
            <a:r>
              <a:rPr lang="en-US" sz="1600" dirty="0"/>
              <a:t> </a:t>
            </a:r>
          </a:p>
          <a:p>
            <a:r>
              <a:rPr lang="en-US" sz="1600" dirty="0"/>
              <a:t>Cluster 2: No public transport, but the highest number of universities and the least crime rate makes this an alternative option.</a:t>
            </a:r>
          </a:p>
          <a:p>
            <a:endParaRPr lang="en-US" dirty="0"/>
          </a:p>
        </p:txBody>
      </p:sp>
      <p:pic>
        <p:nvPicPr>
          <p:cNvPr id="6" name="Picture 5">
            <a:extLst>
              <a:ext uri="{FF2B5EF4-FFF2-40B4-BE49-F238E27FC236}">
                <a16:creationId xmlns:a16="http://schemas.microsoft.com/office/drawing/2014/main" id="{CC24BE20-E792-4A89-B582-E12EF1EEC7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85965" y="4567960"/>
            <a:ext cx="7648585" cy="1947139"/>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317297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1" y="658636"/>
            <a:ext cx="11029616" cy="988332"/>
          </a:xfrm>
          <a:prstGeom prst="rect">
            <a:avLst/>
          </a:prstGeom>
        </p:spPr>
        <p:txBody>
          <a:bodyPr vert="horz" lIns="91440" tIns="45720" rIns="91440" bIns="45720" rtlCol="0" anchor="b">
            <a:normAutofit/>
          </a:bodyPr>
          <a:lstStyle/>
          <a:p>
            <a:r>
              <a:rPr lang="en-US" dirty="0"/>
              <a:t>RESULTS</a:t>
            </a:r>
            <a:endParaRPr lang="en-US" b="0" kern="1200" cap="all" dirty="0">
              <a:latin typeface="+mj-lt"/>
              <a:ea typeface="+mj-ea"/>
              <a:cs typeface="+mj-cs"/>
            </a:endParaRPr>
          </a:p>
        </p:txBody>
      </p:sp>
      <p:pic>
        <p:nvPicPr>
          <p:cNvPr id="5" name="Picture 4">
            <a:extLst>
              <a:ext uri="{FF2B5EF4-FFF2-40B4-BE49-F238E27FC236}">
                <a16:creationId xmlns:a16="http://schemas.microsoft.com/office/drawing/2014/main" id="{E11F6FDC-CECE-4CCD-A51D-959C0C3950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15078" y="2066731"/>
            <a:ext cx="6281322" cy="4305493"/>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19149954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otalTime>0</TotalTime>
  <Words>304</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Franklin Gothic Book</vt:lpstr>
      <vt:lpstr>Franklin Gothic Demi</vt:lpstr>
      <vt:lpstr>Wingdings 2</vt:lpstr>
      <vt:lpstr>DividendVTI</vt:lpstr>
      <vt:lpstr>LOCATION FOR INDIAN RESTAURANT IN PHILADELPHIA</vt:lpstr>
      <vt:lpstr>INTRODUCTION</vt:lpstr>
      <vt:lpstr>Data</vt:lpstr>
      <vt:lpstr>ANLAYSIS</vt:lpstr>
      <vt:lpstr>ANLAYSIS</vt:lpstr>
      <vt:lpstr>Machine learning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2020-02-26T14:47:15Z</dcterms:created>
  <dcterms:modified xsi:type="dcterms:W3CDTF">2020-02-26T15:13:19Z</dcterms:modified>
</cp:coreProperties>
</file>