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4644-0403-4282-9420-C798438E6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920A9-80E4-7D7C-76E4-31B0A472A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17803-F7F9-E4B6-D923-93421FF1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1CE60-D078-8481-20CC-02CAF0F0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E085-97C9-B50C-8ACD-DDC83C29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27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C2A5-2E4D-D34D-8482-385790D4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76105-BB5D-0840-1F0F-B278CFDC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D5EF-E6F7-5E93-8CD3-20631674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E5D-D4DB-5048-A0EA-D99C2C3B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959F-C6E5-5510-ECED-EDB7623D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0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DF6F0-7FCE-ADDE-A908-998960CCF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FDE8-8FBE-8687-13E2-BBE9275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6E33-048E-3821-4417-02186944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20EE-9A5A-9D7F-45BF-233B8992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1D7B-6928-C107-D576-00ED78CA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F352-8191-1CD5-6074-1AD50F2E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1796-4280-8FF2-72F3-436B66D2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DC28-DA0F-A172-643A-41E1565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EBED-E77A-7DD8-C965-C6C2D714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4126-BF84-6C81-BBA6-3C0691E1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E70C-DF6A-9DF1-B9BF-4249C51D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38D38-A017-337E-8337-6EED96A7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27B81-B499-21D0-332D-FDC19056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2904-9B73-7468-A7FC-930BF7DD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0944-E899-FCF9-9FFA-99C5E202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4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D373-E4D2-058C-D748-842B7C7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53D5-820E-DA18-B1E9-17BDB6EF1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E948-E3F9-5716-B90C-42462EF0B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DA38B-8BA5-CE9F-F32C-98C46078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92AB6-8560-D8D6-54A9-AD2EFF0F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83EA-C5F1-8C8A-EB34-D234F34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0FF4-7FCB-D49D-0C43-BA755D42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2563-A82C-EB14-9CA0-38BE9864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539CE-0762-7EC7-12CD-AAD9259BE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16408-E5B9-B20A-0D60-3CF640820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215A0-1BDD-D6AC-009C-E0363DA34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C1C68-9502-9BEC-99BE-87888516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EAC08-8967-BBA1-81CC-21A814AE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D8EC0-DD9A-E47F-F6D1-B56BBE9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6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4F53-B776-BBEF-9A0B-F54C9C67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131D8-822D-DDBF-3E27-A76B6660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254F-4159-4223-19BB-8983B8C1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182BD-1E78-DF3D-5D3A-E0A454EB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790AF-6599-E1B1-CEAE-97D34945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722A8-01DD-06CF-9CFC-400576F1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CC94B-EFA8-4924-9900-72139235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9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D77-8257-5F8A-B445-8626167A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D59B-0AE3-53CD-BF80-A54E7BDF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B7DE8-2BCA-27D5-6F32-A351A777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34CED-E8A9-417A-D588-F5C015EA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1204E-56ED-A03E-6936-0914625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5E8BD-13DC-F94D-7725-DBCBA529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4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8ABF-C1CF-9806-638E-6579E9C9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73F2C-B49C-F01A-E41A-92CB7273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20C5A-E4BB-514E-7039-7EE393E03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105AE-9D76-CFA6-B979-0B4CFCD3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87DE8-DC58-AE17-8226-F4E2A27D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7CD4-2E50-5C1C-7FBA-766A161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6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AECD4-18BB-C043-6D39-FEC0D138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BBAF-E078-6952-0BFD-B834D86A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61D9-0EFF-DA64-6922-38DB92C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AAB0-E1B0-6792-3F5A-A1A817A7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20"/>
              </a:lnSpc>
            </a:pPr>
            <a:r>
              <a:rPr lang="en-IN"/>
              <a:t>By</a:t>
            </a:r>
            <a:r>
              <a:rPr lang="en-IN" spc="55"/>
              <a:t> </a:t>
            </a:r>
            <a:r>
              <a:rPr lang="en-IN"/>
              <a:t>Hardeep</a:t>
            </a:r>
            <a:r>
              <a:rPr lang="en-IN" spc="80"/>
              <a:t> </a:t>
            </a:r>
            <a:r>
              <a:rPr lang="en-IN" spc="-20"/>
              <a:t>Singh</a:t>
            </a:r>
            <a:endParaRPr lang="en-IN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1B06-7B57-8CCC-2C98-CAB94E793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2F41-320D-2B99-5B9B-51ECCEFF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ED7A85-5BBC-495D-D192-FAFD37986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2209800"/>
            <a:ext cx="74676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800" b="1" dirty="0">
                <a:latin typeface="+mn-lt"/>
              </a:rPr>
              <a:t>C++ Presentation on Constructors and Destructors</a:t>
            </a:r>
            <a:endParaRPr sz="4800" b="1" spc="-2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3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637108"/>
            <a:ext cx="21450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Example: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6244" y="1318717"/>
            <a:ext cx="3436620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latin typeface="Constantia"/>
                <a:cs typeface="Constantia"/>
              </a:rPr>
              <a:t>class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abc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465455" marR="1979295" indent="444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b; </a:t>
            </a:r>
            <a:r>
              <a:rPr sz="2400" spc="-10" dirty="0">
                <a:latin typeface="Constantia"/>
                <a:cs typeface="Constantia"/>
              </a:rPr>
              <a:t>public:</a:t>
            </a:r>
            <a:endParaRPr sz="2400">
              <a:latin typeface="Constantia"/>
              <a:cs typeface="Constantia"/>
            </a:endParaRPr>
          </a:p>
          <a:p>
            <a:pPr marL="61595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nstantia"/>
                <a:cs typeface="Constantia"/>
              </a:rPr>
              <a:t>abc(int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x,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y)</a:t>
            </a:r>
            <a:endParaRPr sz="2400">
              <a:latin typeface="Constantia"/>
              <a:cs typeface="Constantia"/>
            </a:endParaRPr>
          </a:p>
          <a:p>
            <a:pPr marL="775970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12242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x;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242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abc::abc(abc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&amp;p)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2174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p.a;</a:t>
            </a:r>
            <a:endParaRPr sz="2400">
              <a:latin typeface="Constantia"/>
              <a:cs typeface="Constantia"/>
            </a:endParaRPr>
          </a:p>
          <a:p>
            <a:pPr marL="222186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p.b;</a:t>
            </a:r>
            <a:endParaRPr sz="2400">
              <a:latin typeface="Constantia"/>
              <a:cs typeface="Constantia"/>
            </a:endParaRPr>
          </a:p>
          <a:p>
            <a:pPr marL="1233805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560603"/>
            <a:ext cx="1910714" cy="71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spc="-10" dirty="0"/>
              <a:t>Cont……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6244" y="1165936"/>
            <a:ext cx="4788535" cy="5151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15"/>
              </a:spcBef>
            </a:pPr>
            <a:r>
              <a:rPr sz="2400" spc="-10" dirty="0">
                <a:latin typeface="Constantia"/>
                <a:cs typeface="Constantia"/>
              </a:rPr>
              <a:t>void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showdata()</a:t>
            </a:r>
            <a:endParaRPr sz="2400">
              <a:latin typeface="Constantia"/>
              <a:cs typeface="Constantia"/>
            </a:endParaRPr>
          </a:p>
          <a:p>
            <a:pPr marL="621030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9956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cout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&lt;&lt;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&lt;&lt;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"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"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&lt;&lt;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&lt;&lt;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endl;</a:t>
            </a:r>
            <a:endParaRPr sz="2400">
              <a:latin typeface="Constantia"/>
              <a:cs typeface="Constantia"/>
            </a:endParaRPr>
          </a:p>
          <a:p>
            <a:pPr marL="621030">
              <a:lnSpc>
                <a:spcPct val="100000"/>
              </a:lnSpc>
            </a:pPr>
            <a:r>
              <a:rPr sz="2400" spc="-5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tantia"/>
                <a:cs typeface="Constantia"/>
              </a:rPr>
              <a:t>};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main()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309880" marR="2545080">
              <a:lnSpc>
                <a:spcPct val="100000"/>
              </a:lnSpc>
            </a:pPr>
            <a:r>
              <a:rPr sz="2400" spc="-10" dirty="0">
                <a:latin typeface="Constantia"/>
                <a:cs typeface="Constantia"/>
              </a:rPr>
              <a:t>abc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c1(10,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20); </a:t>
            </a:r>
            <a:r>
              <a:rPr sz="2400" spc="-10" dirty="0">
                <a:latin typeface="Constantia"/>
                <a:cs typeface="Constantia"/>
              </a:rPr>
              <a:t>abc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c2(c1); c1.showdata(); c2.showdata(); getch();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5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861" y="637108"/>
            <a:ext cx="44958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libri"/>
                <a:cs typeface="Calibri"/>
              </a:rPr>
              <a:t>Default</a:t>
            </a:r>
            <a:r>
              <a:rPr sz="4500" b="1" spc="-160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Arguments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17917" y="1358341"/>
            <a:ext cx="83185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30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a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844" y="1177401"/>
            <a:ext cx="674179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Default</a:t>
            </a:r>
            <a:r>
              <a:rPr sz="2400" spc="2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argument</a:t>
            </a:r>
            <a:r>
              <a:rPr sz="2400" spc="2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2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2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argument</a:t>
            </a:r>
            <a:r>
              <a:rPr sz="2400" spc="2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2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2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function 	programmer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not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required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specify.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44" y="2971065"/>
            <a:ext cx="7781290" cy="35388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115" marR="5080" indent="-273050" algn="just">
              <a:lnSpc>
                <a:spcPct val="150100"/>
              </a:lnSpc>
              <a:spcBef>
                <a:spcPts val="9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C++</a:t>
            </a:r>
            <a:r>
              <a:rPr sz="2400" spc="45" dirty="0">
                <a:latin typeface="Constantia"/>
                <a:cs typeface="Constantia"/>
              </a:rPr>
              <a:t>  </a:t>
            </a:r>
            <a:r>
              <a:rPr sz="2400" dirty="0">
                <a:latin typeface="Constantia"/>
                <a:cs typeface="Constantia"/>
              </a:rPr>
              <a:t>allow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programmer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specify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default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arguments 	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4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always</a:t>
            </a:r>
            <a:r>
              <a:rPr sz="2400" spc="4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have</a:t>
            </a:r>
            <a:r>
              <a:rPr sz="2400" spc="4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4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value,</a:t>
            </a:r>
            <a:r>
              <a:rPr sz="2400" spc="5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even</a:t>
            </a:r>
            <a:r>
              <a:rPr sz="2400" spc="4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5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4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459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not</a:t>
            </a:r>
            <a:r>
              <a:rPr sz="2400" spc="4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specified 	when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calling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function.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970"/>
              </a:spcBef>
              <a:buClr>
                <a:srgbClr val="0AD0D9"/>
              </a:buClr>
              <a:buFont typeface="Segoe UI Symbol"/>
              <a:buChar char="⚫"/>
            </a:pPr>
            <a:endParaRPr sz="2400">
              <a:latin typeface="Constantia"/>
              <a:cs typeface="Constantia"/>
            </a:endParaRPr>
          </a:p>
          <a:p>
            <a:pPr marL="285750" marR="838835" indent="-273685">
              <a:lnSpc>
                <a:spcPct val="1701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318770" algn="l"/>
              </a:tabLst>
            </a:pPr>
            <a:r>
              <a:rPr sz="2400" spc="-35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example,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following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function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declaration: 	</a:t>
            </a: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MyFunc(int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b,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int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c=12);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637108"/>
            <a:ext cx="191071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Cont……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6244" y="1582369"/>
            <a:ext cx="8081645" cy="478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</a:tabLst>
            </a:pP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programmer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may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call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this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function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two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ways:</a:t>
            </a:r>
            <a:endParaRPr sz="2200">
              <a:latin typeface="Constantia"/>
              <a:cs typeface="Constantia"/>
            </a:endParaRPr>
          </a:p>
          <a:p>
            <a:pPr marL="428625" marR="4787900">
              <a:lnSpc>
                <a:spcPts val="4510"/>
              </a:lnSpc>
              <a:spcBef>
                <a:spcPts val="420"/>
              </a:spcBef>
            </a:pPr>
            <a:r>
              <a:rPr sz="2200" dirty="0">
                <a:latin typeface="Constantia"/>
                <a:cs typeface="Constantia"/>
              </a:rPr>
              <a:t>result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=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MyFunc(1,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2,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3); </a:t>
            </a:r>
            <a:r>
              <a:rPr sz="2200" dirty="0">
                <a:latin typeface="Constantia"/>
                <a:cs typeface="Constantia"/>
              </a:rPr>
              <a:t>result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=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MyFunc(1,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2);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855"/>
              </a:spcBef>
            </a:pPr>
            <a:endParaRPr sz="2200">
              <a:latin typeface="Constantia"/>
              <a:cs typeface="Constantia"/>
            </a:endParaRPr>
          </a:p>
          <a:p>
            <a:pPr marL="287020" marR="5080" indent="-274320" algn="just">
              <a:lnSpc>
                <a:spcPct val="150100"/>
              </a:lnSpc>
              <a:buClr>
                <a:srgbClr val="0AD0D9"/>
              </a:buClr>
              <a:buSzPct val="95454"/>
              <a:buFont typeface="Segoe UI Symbol"/>
              <a:buChar char="⚫"/>
              <a:tabLst>
                <a:tab pos="287020" algn="l"/>
              </a:tabLst>
            </a:pP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first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case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value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for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argument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called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specified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as </a:t>
            </a:r>
            <a:r>
              <a:rPr sz="2200" dirty="0">
                <a:latin typeface="Constantia"/>
                <a:cs typeface="Constantia"/>
              </a:rPr>
              <a:t>normal.</a:t>
            </a:r>
            <a:r>
              <a:rPr sz="2200" spc="3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2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second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one,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3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argument</a:t>
            </a:r>
            <a:r>
              <a:rPr sz="2200" spc="3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3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omitted,</a:t>
            </a:r>
            <a:r>
              <a:rPr sz="2200" spc="3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and</a:t>
            </a:r>
            <a:r>
              <a:rPr sz="2200" spc="34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the </a:t>
            </a:r>
            <a:r>
              <a:rPr sz="2200" spc="-10" dirty="0">
                <a:latin typeface="Constantia"/>
                <a:cs typeface="Constantia"/>
              </a:rPr>
              <a:t>default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value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12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will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used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instead.</a:t>
            </a: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2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Clr>
                <a:srgbClr val="0AD0D9"/>
              </a:buClr>
              <a:buFont typeface="Segoe UI Symbol"/>
              <a:buChar char="⚫"/>
            </a:pPr>
            <a:endParaRPr sz="220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buClr>
                <a:srgbClr val="0AD0D9"/>
              </a:buClr>
              <a:buSzPct val="95454"/>
              <a:buFont typeface="Segoe UI Symbol"/>
              <a:buChar char="⚫"/>
              <a:tabLst>
                <a:tab pos="286385" algn="l"/>
              </a:tabLst>
            </a:pPr>
            <a:r>
              <a:rPr sz="2200" dirty="0">
                <a:latin typeface="Constantia"/>
                <a:cs typeface="Constantia"/>
              </a:rPr>
              <a:t>It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possible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to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define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constructors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with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default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arguments.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329" y="560603"/>
            <a:ext cx="702310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5325" marR="5080" indent="-1953260">
              <a:lnSpc>
                <a:spcPct val="100000"/>
              </a:lnSpc>
              <a:spcBef>
                <a:spcPts val="105"/>
              </a:spcBef>
            </a:pPr>
            <a:r>
              <a:rPr sz="4500" b="1" dirty="0">
                <a:latin typeface="Calibri"/>
                <a:cs typeface="Calibri"/>
              </a:rPr>
              <a:t>Some</a:t>
            </a:r>
            <a:r>
              <a:rPr sz="4500" b="1" spc="-95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important</a:t>
            </a:r>
            <a:r>
              <a:rPr sz="4500" b="1" spc="-85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points</a:t>
            </a:r>
            <a:r>
              <a:rPr sz="4500" b="1" spc="-95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about constructors: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2062683"/>
            <a:ext cx="8090534" cy="3912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6385" indent="-28575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6385" algn="l"/>
              </a:tabLst>
            </a:pPr>
            <a:r>
              <a:rPr sz="2800" spc="-10" dirty="0">
                <a:latin typeface="Constantia"/>
                <a:cs typeface="Constantia"/>
              </a:rPr>
              <a:t>Automatically</a:t>
            </a:r>
            <a:r>
              <a:rPr sz="2800" spc="-1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called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when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an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object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created.</a:t>
            </a:r>
            <a:endParaRPr sz="2800">
              <a:latin typeface="Constantia"/>
              <a:cs typeface="Constantia"/>
            </a:endParaRPr>
          </a:p>
          <a:p>
            <a:pPr marL="286385" indent="-285750">
              <a:lnSpc>
                <a:spcPct val="100000"/>
              </a:lnSpc>
              <a:spcBef>
                <a:spcPts val="237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6385" algn="l"/>
              </a:tabLst>
            </a:pPr>
            <a:r>
              <a:rPr sz="2800" spc="-90" dirty="0">
                <a:latin typeface="Constantia"/>
                <a:cs typeface="Constantia"/>
              </a:rPr>
              <a:t>We</a:t>
            </a:r>
            <a:r>
              <a:rPr sz="2800" spc="-2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can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define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our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own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constructors</a:t>
            </a:r>
            <a:endParaRPr sz="2800">
              <a:latin typeface="Constantia"/>
              <a:cs typeface="Constantia"/>
            </a:endParaRPr>
          </a:p>
          <a:p>
            <a:pPr marL="287020" marR="12700" indent="-286385">
              <a:lnSpc>
                <a:spcPct val="150100"/>
              </a:lnSpc>
              <a:spcBef>
                <a:spcPts val="65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7020" algn="l"/>
                <a:tab pos="694055" algn="l"/>
                <a:tab pos="2624455" algn="l"/>
                <a:tab pos="3580129" algn="l"/>
                <a:tab pos="4239260" algn="l"/>
                <a:tab pos="5190490" algn="l"/>
                <a:tab pos="6205855" algn="l"/>
                <a:tab pos="6681470" algn="l"/>
                <a:tab pos="7345045" algn="l"/>
              </a:tabLst>
            </a:pPr>
            <a:r>
              <a:rPr sz="2800" spc="-50" dirty="0">
                <a:latin typeface="Constantia"/>
                <a:cs typeface="Constantia"/>
              </a:rPr>
              <a:t>A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constructor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0" dirty="0">
                <a:latin typeface="Constantia"/>
                <a:cs typeface="Constantia"/>
              </a:rPr>
              <a:t>takes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the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0" dirty="0">
                <a:latin typeface="Constantia"/>
                <a:cs typeface="Constantia"/>
              </a:rPr>
              <a:t>same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0" dirty="0">
                <a:latin typeface="Constantia"/>
                <a:cs typeface="Constantia"/>
              </a:rPr>
              <a:t>name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as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the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class name.</a:t>
            </a:r>
            <a:endParaRPr sz="2800">
              <a:latin typeface="Constantia"/>
              <a:cs typeface="Constantia"/>
            </a:endParaRPr>
          </a:p>
          <a:p>
            <a:pPr marL="287020" marR="5080" indent="-286385">
              <a:lnSpc>
                <a:spcPct val="150100"/>
              </a:lnSpc>
              <a:spcBef>
                <a:spcPts val="68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7020" algn="l"/>
                <a:tab pos="1050925" algn="l"/>
                <a:tab pos="2020570" algn="l"/>
                <a:tab pos="3241675" algn="l"/>
                <a:tab pos="3667125" algn="l"/>
                <a:tab pos="5693410" algn="l"/>
                <a:tab pos="6256020" algn="l"/>
                <a:tab pos="7011034" algn="l"/>
              </a:tabLst>
            </a:pPr>
            <a:r>
              <a:rPr sz="2800" spc="-25" dirty="0">
                <a:latin typeface="Constantia"/>
                <a:cs typeface="Constantia"/>
              </a:rPr>
              <a:t>We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can’t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define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50" dirty="0">
                <a:latin typeface="Constantia"/>
                <a:cs typeface="Constantia"/>
              </a:rPr>
              <a:t>a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10" dirty="0">
                <a:latin typeface="Constantia"/>
                <a:cs typeface="Constantia"/>
              </a:rPr>
              <a:t>constructor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in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5" dirty="0">
                <a:latin typeface="Constantia"/>
                <a:cs typeface="Constantia"/>
              </a:rPr>
              <a:t>the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20" dirty="0">
                <a:latin typeface="Constantia"/>
                <a:cs typeface="Constantia"/>
              </a:rPr>
              <a:t>private </a:t>
            </a:r>
            <a:r>
              <a:rPr sz="2800" spc="-10" dirty="0">
                <a:latin typeface="Constantia"/>
                <a:cs typeface="Constantia"/>
              </a:rPr>
              <a:t>section.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Cont…..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6070" indent="-28575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06705" algn="l"/>
              </a:tabLst>
            </a:pPr>
            <a:r>
              <a:rPr dirty="0"/>
              <a:t>No</a:t>
            </a:r>
            <a:r>
              <a:rPr spc="-120" dirty="0"/>
              <a:t> </a:t>
            </a:r>
            <a:r>
              <a:rPr dirty="0"/>
              <a:t>return</a:t>
            </a:r>
            <a:r>
              <a:rPr spc="-105" dirty="0"/>
              <a:t> </a:t>
            </a:r>
            <a:r>
              <a:rPr dirty="0"/>
              <a:t>type</a:t>
            </a:r>
            <a:r>
              <a:rPr spc="-145" dirty="0"/>
              <a:t> </a:t>
            </a:r>
            <a:r>
              <a:rPr dirty="0"/>
              <a:t>is</a:t>
            </a:r>
            <a:r>
              <a:rPr spc="-125" dirty="0"/>
              <a:t> </a:t>
            </a:r>
            <a:r>
              <a:rPr dirty="0"/>
              <a:t>specified</a:t>
            </a:r>
            <a:r>
              <a:rPr spc="-70" dirty="0"/>
              <a:t> </a:t>
            </a:r>
            <a:r>
              <a:rPr spc="-20" dirty="0"/>
              <a:t>for</a:t>
            </a:r>
            <a:r>
              <a:rPr spc="-165" dirty="0"/>
              <a:t> </a:t>
            </a:r>
            <a:r>
              <a:rPr dirty="0"/>
              <a:t>a</a:t>
            </a:r>
            <a:r>
              <a:rPr spc="-150" dirty="0"/>
              <a:t> </a:t>
            </a:r>
            <a:r>
              <a:rPr spc="-10" dirty="0"/>
              <a:t>constructor.</a:t>
            </a:r>
          </a:p>
          <a:p>
            <a:pPr marL="306705" marR="9525" indent="-286385">
              <a:lnSpc>
                <a:spcPct val="150100"/>
              </a:lnSpc>
              <a:spcBef>
                <a:spcPts val="68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07340" algn="l"/>
                <a:tab pos="2315210" algn="l"/>
                <a:tab pos="3266440" algn="l"/>
                <a:tab pos="3797300" algn="l"/>
                <a:tab pos="5133340" algn="l"/>
                <a:tab pos="5603875" algn="l"/>
                <a:tab pos="6271895" algn="l"/>
                <a:tab pos="7498080" algn="l"/>
              </a:tabLst>
            </a:pPr>
            <a:r>
              <a:rPr spc="-10" dirty="0"/>
              <a:t>Constructor</a:t>
            </a:r>
            <a:r>
              <a:rPr dirty="0"/>
              <a:t>	</a:t>
            </a:r>
            <a:r>
              <a:rPr spc="-20" dirty="0"/>
              <a:t>must</a:t>
            </a:r>
            <a:r>
              <a:rPr dirty="0"/>
              <a:t>	</a:t>
            </a:r>
            <a:r>
              <a:rPr spc="-25" dirty="0"/>
              <a:t>be</a:t>
            </a:r>
            <a:r>
              <a:rPr dirty="0"/>
              <a:t>	</a:t>
            </a:r>
            <a:r>
              <a:rPr spc="-10" dirty="0"/>
              <a:t>defined</a:t>
            </a:r>
            <a:r>
              <a:rPr dirty="0"/>
              <a:t>	</a:t>
            </a:r>
            <a:r>
              <a:rPr spc="-25" dirty="0"/>
              <a:t>in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public.</a:t>
            </a:r>
            <a:r>
              <a:rPr dirty="0"/>
              <a:t>	</a:t>
            </a:r>
            <a:r>
              <a:rPr spc="-25" dirty="0"/>
              <a:t>The </a:t>
            </a:r>
            <a:r>
              <a:rPr spc="-20" dirty="0"/>
              <a:t>constructor</a:t>
            </a:r>
            <a:r>
              <a:rPr spc="-155" dirty="0"/>
              <a:t> </a:t>
            </a:r>
            <a:r>
              <a:rPr dirty="0"/>
              <a:t>must</a:t>
            </a:r>
            <a:r>
              <a:rPr spc="-70" dirty="0"/>
              <a:t> </a:t>
            </a:r>
            <a:r>
              <a:rPr dirty="0"/>
              <a:t>be</a:t>
            </a:r>
            <a:r>
              <a:rPr spc="-135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public</a:t>
            </a:r>
            <a:r>
              <a:rPr spc="-80" dirty="0"/>
              <a:t> </a:t>
            </a:r>
            <a:r>
              <a:rPr spc="-10" dirty="0"/>
              <a:t>member.</a:t>
            </a:r>
          </a:p>
          <a:p>
            <a:pPr marL="306070" indent="-285750">
              <a:lnSpc>
                <a:spcPct val="100000"/>
              </a:lnSpc>
              <a:spcBef>
                <a:spcPts val="233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06705" algn="l"/>
              </a:tabLst>
            </a:pPr>
            <a:r>
              <a:rPr spc="-10" dirty="0"/>
              <a:t>Overloading</a:t>
            </a:r>
            <a:r>
              <a:rPr spc="-9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constructors</a:t>
            </a:r>
            <a:r>
              <a:rPr spc="-85" dirty="0"/>
              <a:t> </a:t>
            </a:r>
            <a:r>
              <a:rPr dirty="0"/>
              <a:t>is</a:t>
            </a:r>
            <a:r>
              <a:rPr spc="-135" dirty="0"/>
              <a:t> </a:t>
            </a:r>
            <a:r>
              <a:rPr spc="-10" dirty="0"/>
              <a:t>possible.</a:t>
            </a:r>
          </a:p>
          <a:p>
            <a:pPr marL="306705" marR="5080" indent="-286385">
              <a:lnSpc>
                <a:spcPct val="150200"/>
              </a:lnSpc>
              <a:spcBef>
                <a:spcPts val="67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07340" algn="l"/>
              </a:tabLst>
            </a:pPr>
            <a:r>
              <a:rPr dirty="0"/>
              <a:t>If</a:t>
            </a:r>
            <a:r>
              <a:rPr spc="95" dirty="0"/>
              <a:t> </a:t>
            </a:r>
            <a:r>
              <a:rPr dirty="0"/>
              <a:t>an</a:t>
            </a:r>
            <a:r>
              <a:rPr spc="25" dirty="0"/>
              <a:t> </a:t>
            </a:r>
            <a:r>
              <a:rPr dirty="0"/>
              <a:t>object</a:t>
            </a:r>
            <a:r>
              <a:rPr spc="-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copied</a:t>
            </a:r>
            <a:r>
              <a:rPr spc="3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another</a:t>
            </a:r>
            <a:r>
              <a:rPr spc="-20" dirty="0"/>
              <a:t> </a:t>
            </a:r>
            <a:r>
              <a:rPr dirty="0"/>
              <a:t>object</a:t>
            </a:r>
            <a:r>
              <a:rPr spc="-10" dirty="0"/>
              <a:t> </a:t>
            </a:r>
            <a:r>
              <a:rPr dirty="0"/>
              <a:t>then </a:t>
            </a:r>
            <a:r>
              <a:rPr spc="-25" dirty="0"/>
              <a:t>the </a:t>
            </a:r>
            <a:r>
              <a:rPr spc="-30" dirty="0"/>
              <a:t>copy</a:t>
            </a:r>
            <a:r>
              <a:rPr spc="-155" dirty="0"/>
              <a:t> </a:t>
            </a:r>
            <a:r>
              <a:rPr spc="-10" dirty="0"/>
              <a:t>constructor</a:t>
            </a:r>
            <a:r>
              <a:rPr spc="-140" dirty="0"/>
              <a:t> </a:t>
            </a:r>
            <a:r>
              <a:rPr dirty="0"/>
              <a:t>is</a:t>
            </a:r>
            <a:r>
              <a:rPr spc="-155" dirty="0"/>
              <a:t> </a:t>
            </a:r>
            <a:r>
              <a:rPr spc="-10" dirty="0"/>
              <a:t>called.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795" y="713308"/>
            <a:ext cx="275907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u="sng" spc="-25" dirty="0">
                <a:uFill>
                  <a:solidFill>
                    <a:srgbClr val="04607A"/>
                  </a:solidFill>
                </a:uFill>
                <a:latin typeface="Calibri"/>
                <a:cs typeface="Calibri"/>
              </a:rPr>
              <a:t>Destructors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149" y="1905711"/>
            <a:ext cx="6294120" cy="2443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Destructors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special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member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functions.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7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Release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dynamic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allocated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memory.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17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Destructors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automatically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named.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22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Takes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class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name.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CEA20-3D11-5141-2209-C9E5669FD1CF}"/>
              </a:ext>
            </a:extLst>
          </p:cNvPr>
          <p:cNvSpPr txBox="1"/>
          <p:nvPr/>
        </p:nvSpPr>
        <p:spPr>
          <a:xfrm>
            <a:off x="3048000" y="54864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800" dirty="0">
                <a:latin typeface="Constantia"/>
                <a:cs typeface="Constantia"/>
              </a:rPr>
              <a:t>~</a:t>
            </a:r>
            <a:r>
              <a:rPr lang="en-IN" sz="2800" spc="-85" dirty="0">
                <a:latin typeface="Constantia"/>
                <a:cs typeface="Constantia"/>
              </a:rPr>
              <a:t> </a:t>
            </a:r>
            <a:r>
              <a:rPr lang="en-IN" sz="2800" spc="-10" dirty="0" err="1">
                <a:latin typeface="Constantia"/>
                <a:cs typeface="Constantia"/>
              </a:rPr>
              <a:t>classname</a:t>
            </a:r>
            <a:r>
              <a:rPr lang="en-IN" sz="2800" spc="-10" dirty="0">
                <a:latin typeface="Constantia"/>
                <a:cs typeface="Constantia"/>
              </a:rPr>
              <a:t>(){}</a:t>
            </a:r>
            <a:endParaRPr lang="en-IN" sz="2800" dirty="0">
              <a:latin typeface="Constantia"/>
              <a:cs typeface="Constant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5883C-E3D8-6D3A-E096-4F6E0717B2FD}"/>
              </a:ext>
            </a:extLst>
          </p:cNvPr>
          <p:cNvSpPr txBox="1"/>
          <p:nvPr/>
        </p:nvSpPr>
        <p:spPr>
          <a:xfrm>
            <a:off x="1524000" y="4648200"/>
            <a:ext cx="6642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1" dirty="0">
                <a:latin typeface="Calibri"/>
                <a:cs typeface="Calibri"/>
              </a:rPr>
              <a:t>General</a:t>
            </a:r>
            <a:r>
              <a:rPr lang="en-IN" sz="3600" b="1" spc="-175" dirty="0">
                <a:latin typeface="Calibri"/>
                <a:cs typeface="Calibri"/>
              </a:rPr>
              <a:t> </a:t>
            </a:r>
            <a:r>
              <a:rPr lang="en-IN" sz="3600" b="1" spc="-10" dirty="0">
                <a:latin typeface="Calibri"/>
                <a:cs typeface="Calibri"/>
              </a:rPr>
              <a:t>Syntax</a:t>
            </a:r>
            <a:r>
              <a:rPr lang="en-IN" sz="3600" b="1" spc="-145" dirty="0">
                <a:latin typeface="Calibri"/>
                <a:cs typeface="Calibri"/>
              </a:rPr>
              <a:t> </a:t>
            </a:r>
            <a:r>
              <a:rPr lang="en-IN" sz="3600" b="1" dirty="0">
                <a:latin typeface="Calibri"/>
                <a:cs typeface="Calibri"/>
              </a:rPr>
              <a:t>of</a:t>
            </a:r>
            <a:r>
              <a:rPr lang="en-IN" sz="3600" b="1" spc="-150" dirty="0">
                <a:latin typeface="Calibri"/>
                <a:cs typeface="Calibri"/>
              </a:rPr>
              <a:t> </a:t>
            </a:r>
            <a:r>
              <a:rPr lang="en-IN" sz="3600" b="1" spc="-10" dirty="0">
                <a:latin typeface="Calibri"/>
                <a:cs typeface="Calibri"/>
              </a:rPr>
              <a:t>Destructors</a:t>
            </a:r>
            <a:endParaRPr lang="en-IN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329" y="426542"/>
            <a:ext cx="702183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3595" marR="5080" indent="-208153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libri"/>
                <a:cs typeface="Calibri"/>
              </a:rPr>
              <a:t>Some</a:t>
            </a:r>
            <a:r>
              <a:rPr sz="4500" b="1" spc="-140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important</a:t>
            </a:r>
            <a:r>
              <a:rPr sz="4500" b="1" spc="-130" dirty="0">
                <a:latin typeface="Calibri"/>
                <a:cs typeface="Calibri"/>
              </a:rPr>
              <a:t> </a:t>
            </a:r>
            <a:r>
              <a:rPr sz="4500" b="1" dirty="0">
                <a:latin typeface="Calibri"/>
                <a:cs typeface="Calibri"/>
              </a:rPr>
              <a:t>points</a:t>
            </a:r>
            <a:r>
              <a:rPr sz="4500" b="1" spc="-135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about destructors:</a:t>
            </a:r>
            <a:endParaRPr sz="4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2331161"/>
            <a:ext cx="5228590" cy="232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Constantia"/>
                <a:cs typeface="Constantia"/>
              </a:rPr>
              <a:t>Take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name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class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88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Defined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public.</a:t>
            </a:r>
            <a:endParaRPr sz="2600">
              <a:latin typeface="Constantia"/>
              <a:cs typeface="Constantia"/>
            </a:endParaRPr>
          </a:p>
          <a:p>
            <a:pPr marL="287020" indent="-274955">
              <a:lnSpc>
                <a:spcPct val="100000"/>
              </a:lnSpc>
              <a:spcBef>
                <a:spcPts val="185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Destructors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cannot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overloaded.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188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No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return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type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specified.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21450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Example: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6244" y="1260030"/>
            <a:ext cx="4819015" cy="49676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10" dirty="0">
                <a:latin typeface="Constantia"/>
                <a:cs typeface="Constantia"/>
              </a:rPr>
              <a:t>class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creature</a:t>
            </a:r>
            <a:endParaRPr sz="1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35115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private:</a:t>
            </a:r>
            <a:endParaRPr sz="18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int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yearofBirth;</a:t>
            </a:r>
            <a:endParaRPr sz="1800">
              <a:latin typeface="Constantia"/>
              <a:cs typeface="Constantia"/>
            </a:endParaRPr>
          </a:p>
          <a:p>
            <a:pPr marL="35115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tantia"/>
                <a:cs typeface="Constantia"/>
              </a:rPr>
              <a:t>public:</a:t>
            </a:r>
            <a:endParaRPr sz="18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creature()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13208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yearofBirth=1970;</a:t>
            </a:r>
            <a:endParaRPr sz="1800">
              <a:latin typeface="Constantia"/>
              <a:cs typeface="Constantia"/>
            </a:endParaRPr>
          </a:p>
          <a:p>
            <a:pPr marL="1320800">
              <a:lnSpc>
                <a:spcPct val="100000"/>
              </a:lnSpc>
              <a:spcBef>
                <a:spcPts val="430"/>
              </a:spcBef>
            </a:pPr>
            <a:r>
              <a:rPr sz="1800" spc="-20" dirty="0">
                <a:latin typeface="Constantia"/>
                <a:cs typeface="Constantia"/>
              </a:rPr>
              <a:t>cout&lt;&lt;"constructure</a:t>
            </a:r>
            <a:r>
              <a:rPr sz="1800" spc="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called"&lt;&lt;endl;</a:t>
            </a:r>
            <a:endParaRPr sz="1800">
              <a:latin typeface="Constantia"/>
              <a:cs typeface="Constantia"/>
            </a:endParaRPr>
          </a:p>
          <a:p>
            <a:pPr marL="1325245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onstantia"/>
                <a:cs typeface="Constantia"/>
              </a:rPr>
              <a:t>~creature()</a:t>
            </a:r>
            <a:endParaRPr sz="1800">
              <a:latin typeface="Constantia"/>
              <a:cs typeface="Constantia"/>
            </a:endParaRPr>
          </a:p>
          <a:p>
            <a:pPr marL="75311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137985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onstantia"/>
                <a:cs typeface="Constantia"/>
              </a:rPr>
              <a:t>cout&lt;&lt;"destructure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called"&lt;&lt;endl;</a:t>
            </a:r>
            <a:endParaRPr sz="1800">
              <a:latin typeface="Constantia"/>
              <a:cs typeface="Constantia"/>
            </a:endParaRPr>
          </a:p>
          <a:p>
            <a:pPr marL="13843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spc="-25" dirty="0">
                <a:latin typeface="Constantia"/>
                <a:cs typeface="Constantia"/>
              </a:rPr>
              <a:t>};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1031900"/>
            <a:ext cx="2117725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Cont……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871075"/>
            <a:ext cx="4519295" cy="43859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dirty="0">
                <a:latin typeface="Constantia"/>
                <a:cs typeface="Constantia"/>
              </a:rPr>
              <a:t>int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main()</a:t>
            </a:r>
            <a:endParaRPr sz="26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05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340"/>
              </a:spcBef>
            </a:pPr>
            <a:r>
              <a:rPr sz="2600" spc="-20" dirty="0">
                <a:latin typeface="Constantia"/>
                <a:cs typeface="Constantia"/>
              </a:rPr>
              <a:t>cout&lt;&lt;"main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start"&lt;&lt;endl;</a:t>
            </a:r>
            <a:endParaRPr sz="260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00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1242695">
              <a:lnSpc>
                <a:spcPct val="100000"/>
              </a:lnSpc>
              <a:spcBef>
                <a:spcPts val="305"/>
              </a:spcBef>
            </a:pPr>
            <a:r>
              <a:rPr sz="2600" spc="-20" dirty="0">
                <a:latin typeface="Constantia"/>
                <a:cs typeface="Constantia"/>
              </a:rPr>
              <a:t>creature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obj;</a:t>
            </a:r>
            <a:endParaRPr sz="260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35"/>
              </a:spcBef>
            </a:pPr>
            <a:r>
              <a:rPr sz="2600" spc="-5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748665" marR="119380">
              <a:lnSpc>
                <a:spcPct val="109700"/>
              </a:lnSpc>
            </a:pPr>
            <a:r>
              <a:rPr sz="2600" spc="-20" dirty="0">
                <a:latin typeface="Constantia"/>
                <a:cs typeface="Constantia"/>
              </a:rPr>
              <a:t>cout&lt;&lt;"main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end"&lt;&lt;endl; getch();</a:t>
            </a:r>
            <a:endParaRPr sz="2600">
              <a:latin typeface="Constantia"/>
              <a:cs typeface="Constantia"/>
            </a:endParaRPr>
          </a:p>
          <a:p>
            <a:pPr marL="748665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Constantia"/>
                <a:cs typeface="Constantia"/>
              </a:rPr>
              <a:t>return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0;</a:t>
            </a:r>
            <a:endParaRPr sz="2600">
              <a:latin typeface="Constantia"/>
              <a:cs typeface="Constantia"/>
            </a:endParaRPr>
          </a:p>
          <a:p>
            <a:pPr marL="758190">
              <a:lnSpc>
                <a:spcPct val="100000"/>
              </a:lnSpc>
              <a:spcBef>
                <a:spcPts val="300"/>
              </a:spcBef>
            </a:pPr>
            <a:r>
              <a:rPr sz="2600" spc="-5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838200"/>
            <a:ext cx="33680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Calibri"/>
                <a:cs typeface="Calibri"/>
              </a:rPr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000" y="1752600"/>
            <a:ext cx="7626984" cy="35714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dirty="0">
                <a:latin typeface="Constantia"/>
                <a:cs typeface="Constantia"/>
              </a:rPr>
              <a:t>What</a:t>
            </a:r>
            <a:r>
              <a:rPr sz="2600" b="1" spc="-13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is</a:t>
            </a:r>
            <a:r>
              <a:rPr sz="2600" b="1" spc="-12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the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use</a:t>
            </a:r>
            <a:r>
              <a:rPr sz="2600" b="1" spc="-15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2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Constructor</a:t>
            </a:r>
            <a:r>
              <a:rPr sz="2600" b="1" spc="-85" dirty="0">
                <a:latin typeface="Constantia"/>
                <a:cs typeface="Constantia"/>
              </a:rPr>
              <a:t> </a:t>
            </a:r>
            <a:r>
              <a:rPr sz="2600" b="1" spc="-50" dirty="0">
                <a:latin typeface="Constantia"/>
                <a:cs typeface="Constantia"/>
              </a:rPr>
              <a:t>?</a:t>
            </a:r>
            <a:endParaRPr sz="2600" dirty="0">
              <a:latin typeface="Constantia"/>
              <a:cs typeface="Constantia"/>
            </a:endParaRPr>
          </a:p>
          <a:p>
            <a:pPr marL="287020" marR="5080" indent="-274955">
              <a:lnSpc>
                <a:spcPct val="150100"/>
              </a:lnSpc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1082675" algn="l"/>
                <a:tab pos="2061845" algn="l"/>
                <a:tab pos="2784475" algn="l"/>
                <a:tab pos="3324225" algn="l"/>
                <a:tab pos="5360035" algn="l"/>
                <a:tab pos="5831205" algn="l"/>
                <a:tab pos="6361430" algn="l"/>
              </a:tabLst>
            </a:pPr>
            <a:r>
              <a:rPr sz="2600" spc="-2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main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use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initialize objects.</a:t>
            </a:r>
            <a:endParaRPr sz="2600" dirty="0">
              <a:latin typeface="Constantia"/>
              <a:cs typeface="Constantia"/>
            </a:endParaRPr>
          </a:p>
          <a:p>
            <a:pPr marL="287020" marR="8255" indent="-274955">
              <a:lnSpc>
                <a:spcPct val="150200"/>
              </a:lnSpc>
              <a:spcBef>
                <a:spcPts val="64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1087120" algn="l"/>
                <a:tab pos="2555875" algn="l"/>
                <a:tab pos="3105150" algn="l"/>
                <a:tab pos="5194935" algn="l"/>
                <a:tab pos="5675630" algn="l"/>
              </a:tabLst>
            </a:pPr>
            <a:r>
              <a:rPr sz="2600" spc="-2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function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of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initialization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automatically </a:t>
            </a:r>
            <a:r>
              <a:rPr sz="2600" dirty="0">
                <a:latin typeface="Constantia"/>
                <a:cs typeface="Constantia"/>
              </a:rPr>
              <a:t>carried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out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by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special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member</a:t>
            </a:r>
            <a:endParaRPr sz="2600" dirty="0">
              <a:latin typeface="Constantia"/>
              <a:cs typeface="Constantia"/>
            </a:endParaRPr>
          </a:p>
          <a:p>
            <a:pPr marL="341630">
              <a:lnSpc>
                <a:spcPct val="100000"/>
              </a:lnSpc>
              <a:spcBef>
                <a:spcPts val="2175"/>
              </a:spcBef>
            </a:pPr>
            <a:r>
              <a:rPr sz="2600" spc="-10" dirty="0">
                <a:latin typeface="Constantia"/>
                <a:cs typeface="Constantia"/>
              </a:rPr>
              <a:t>function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called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constructor.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BD17C-2D5B-4C04-2294-0AFD420A1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D56786-625B-30E9-144C-573563A2AE27}"/>
              </a:ext>
            </a:extLst>
          </p:cNvPr>
          <p:cNvSpPr txBox="1"/>
          <p:nvPr/>
        </p:nvSpPr>
        <p:spPr>
          <a:xfrm>
            <a:off x="457200" y="1066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spc="50" dirty="0">
                <a:cs typeface="Cambria"/>
              </a:rPr>
              <a:t>FOUR</a:t>
            </a:r>
            <a:r>
              <a:rPr lang="en-IN" sz="6000" spc="-5" dirty="0">
                <a:cs typeface="Cambria"/>
              </a:rPr>
              <a:t> </a:t>
            </a:r>
            <a:r>
              <a:rPr lang="en-IN" sz="6000" spc="65" dirty="0">
                <a:cs typeface="Cambria"/>
              </a:rPr>
              <a:t>PILLARS </a:t>
            </a:r>
            <a:r>
              <a:rPr lang="en-IN" sz="6000" dirty="0">
                <a:cs typeface="Cambria"/>
              </a:rPr>
              <a:t>OF</a:t>
            </a:r>
            <a:r>
              <a:rPr lang="en-IN" sz="6000" spc="70" dirty="0">
                <a:cs typeface="Cambria"/>
              </a:rPr>
              <a:t> </a:t>
            </a:r>
            <a:r>
              <a:rPr lang="en-IN" sz="6000" spc="-20" dirty="0">
                <a:cs typeface="Cambria"/>
              </a:rPr>
              <a:t>OOPS</a:t>
            </a:r>
            <a:endParaRPr lang="en-IN" sz="6000" dirty="0"/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5213C47E-0CF0-2E3B-23A2-9F4D7B1A1F26}"/>
              </a:ext>
            </a:extLst>
          </p:cNvPr>
          <p:cNvSpPr txBox="1"/>
          <p:nvPr/>
        </p:nvSpPr>
        <p:spPr>
          <a:xfrm>
            <a:off x="621283" y="2209800"/>
            <a:ext cx="3950717" cy="280910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105"/>
              </a:spcBef>
              <a:buSzPct val="90909"/>
              <a:buAutoNum type="arabicPeriod"/>
              <a:tabLst>
                <a:tab pos="287020" algn="l"/>
              </a:tabLst>
            </a:pPr>
            <a:r>
              <a:rPr sz="2800" spc="-10" dirty="0">
                <a:cs typeface="Tahoma"/>
              </a:rPr>
              <a:t>Encapsulation</a:t>
            </a:r>
            <a:endParaRPr sz="2800" dirty="0">
              <a:cs typeface="Tahoma"/>
            </a:endParaRPr>
          </a:p>
          <a:p>
            <a:pPr marL="287020" indent="-274320" algn="just">
              <a:lnSpc>
                <a:spcPct val="100000"/>
              </a:lnSpc>
              <a:spcBef>
                <a:spcPts val="1000"/>
              </a:spcBef>
              <a:buSzPct val="90909"/>
              <a:buAutoNum type="arabicPeriod"/>
              <a:tabLst>
                <a:tab pos="287020" algn="l"/>
              </a:tabLst>
            </a:pPr>
            <a:r>
              <a:rPr sz="2800" spc="-10" dirty="0">
                <a:cs typeface="Tahoma"/>
              </a:rPr>
              <a:t>Abstraction</a:t>
            </a:r>
            <a:endParaRPr sz="2800" dirty="0">
              <a:cs typeface="Tahoma"/>
            </a:endParaRPr>
          </a:p>
          <a:p>
            <a:pPr marL="287020" indent="-274320" algn="just">
              <a:lnSpc>
                <a:spcPct val="100000"/>
              </a:lnSpc>
              <a:spcBef>
                <a:spcPts val="994"/>
              </a:spcBef>
              <a:buSzPct val="90909"/>
              <a:buAutoNum type="arabicPeriod"/>
              <a:tabLst>
                <a:tab pos="287020" algn="l"/>
              </a:tabLst>
            </a:pPr>
            <a:r>
              <a:rPr sz="2800" spc="-10" dirty="0">
                <a:cs typeface="Tahoma"/>
              </a:rPr>
              <a:t>Inheritance</a:t>
            </a:r>
            <a:endParaRPr sz="2800" dirty="0">
              <a:cs typeface="Tahoma"/>
            </a:endParaRPr>
          </a:p>
          <a:p>
            <a:pPr marL="287020" indent="-274320" algn="just">
              <a:lnSpc>
                <a:spcPct val="100000"/>
              </a:lnSpc>
              <a:spcBef>
                <a:spcPts val="1010"/>
              </a:spcBef>
              <a:buSzPct val="90909"/>
              <a:buAutoNum type="arabicPeriod"/>
              <a:tabLst>
                <a:tab pos="287020" algn="l"/>
              </a:tabLst>
            </a:pPr>
            <a:r>
              <a:rPr sz="2800" spc="-10" dirty="0">
                <a:cs typeface="Tahoma"/>
              </a:rPr>
              <a:t>Polymorphism</a:t>
            </a:r>
            <a:endParaRPr sz="2800" dirty="0">
              <a:cs typeface="Tahoma"/>
            </a:endParaRPr>
          </a:p>
          <a:p>
            <a:pPr marL="233045" indent="-226695" algn="just">
              <a:lnSpc>
                <a:spcPct val="100000"/>
              </a:lnSpc>
              <a:spcBef>
                <a:spcPts val="994"/>
              </a:spcBef>
              <a:buSzPct val="90909"/>
              <a:buAutoNum type="arabicPeriod"/>
              <a:tabLst>
                <a:tab pos="233045" algn="l"/>
              </a:tabLst>
            </a:pPr>
            <a:r>
              <a:rPr sz="2800" spc="-10" dirty="0">
                <a:cs typeface="Tahoma"/>
              </a:rPr>
              <a:t>Conclusion</a:t>
            </a:r>
            <a:endParaRPr sz="2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0467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2">
            <a:extLst>
              <a:ext uri="{FF2B5EF4-FFF2-40B4-BE49-F238E27FC236}">
                <a16:creationId xmlns:a16="http://schemas.microsoft.com/office/drawing/2014/main" id="{AF70FDA0-4135-EBD2-1AA6-73F9F1515FC4}"/>
              </a:ext>
            </a:extLst>
          </p:cNvPr>
          <p:cNvSpPr txBox="1"/>
          <p:nvPr/>
        </p:nvSpPr>
        <p:spPr>
          <a:xfrm>
            <a:off x="685800" y="1568875"/>
            <a:ext cx="769620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105"/>
              </a:spcBef>
              <a:buClr>
                <a:srgbClr val="A6BBC8"/>
              </a:buClr>
              <a:buChar char="•"/>
              <a:tabLst>
                <a:tab pos="367665" algn="l"/>
              </a:tabLst>
            </a:pPr>
            <a:r>
              <a:rPr sz="2000" dirty="0">
                <a:cs typeface="Arial MT"/>
              </a:rPr>
              <a:t>Encapsulation</a:t>
            </a:r>
            <a:r>
              <a:rPr sz="2000" spc="-45" dirty="0">
                <a:cs typeface="Arial MT"/>
              </a:rPr>
              <a:t> </a:t>
            </a:r>
            <a:r>
              <a:rPr sz="2000" dirty="0">
                <a:cs typeface="Arial MT"/>
              </a:rPr>
              <a:t>is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a</a:t>
            </a:r>
            <a:r>
              <a:rPr sz="2000" spc="-15" dirty="0">
                <a:cs typeface="Arial MT"/>
              </a:rPr>
              <a:t> </a:t>
            </a:r>
            <a:r>
              <a:rPr sz="2000" dirty="0">
                <a:cs typeface="Arial MT"/>
              </a:rPr>
              <a:t>process</a:t>
            </a:r>
            <a:r>
              <a:rPr sz="2000" spc="-60" dirty="0">
                <a:cs typeface="Arial MT"/>
              </a:rPr>
              <a:t> </a:t>
            </a:r>
            <a:r>
              <a:rPr sz="2000" dirty="0">
                <a:cs typeface="Arial MT"/>
              </a:rPr>
              <a:t>of</a:t>
            </a:r>
            <a:r>
              <a:rPr sz="2000" spc="-25" dirty="0">
                <a:cs typeface="Arial MT"/>
              </a:rPr>
              <a:t> </a:t>
            </a:r>
            <a:r>
              <a:rPr sz="2000" dirty="0">
                <a:cs typeface="Arial MT"/>
              </a:rPr>
              <a:t>binding</a:t>
            </a:r>
            <a:r>
              <a:rPr sz="2000" spc="-25" dirty="0">
                <a:cs typeface="Arial MT"/>
              </a:rPr>
              <a:t> or </a:t>
            </a:r>
            <a:r>
              <a:rPr sz="2000" dirty="0">
                <a:cs typeface="Arial MT"/>
              </a:rPr>
              <a:t>wrapping</a:t>
            </a:r>
            <a:r>
              <a:rPr sz="2000" spc="-50" dirty="0">
                <a:cs typeface="Arial MT"/>
              </a:rPr>
              <a:t> </a:t>
            </a:r>
            <a:r>
              <a:rPr sz="2000" dirty="0">
                <a:cs typeface="Arial MT"/>
              </a:rPr>
              <a:t>the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data</a:t>
            </a:r>
            <a:r>
              <a:rPr sz="2000" spc="-25" dirty="0">
                <a:cs typeface="Arial MT"/>
              </a:rPr>
              <a:t> </a:t>
            </a:r>
            <a:r>
              <a:rPr sz="2000" dirty="0">
                <a:cs typeface="Arial MT"/>
              </a:rPr>
              <a:t>and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the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codes</a:t>
            </a:r>
            <a:r>
              <a:rPr sz="2000" spc="-40" dirty="0">
                <a:cs typeface="Arial MT"/>
              </a:rPr>
              <a:t> </a:t>
            </a:r>
            <a:r>
              <a:rPr sz="2000" spc="-20" dirty="0">
                <a:cs typeface="Arial MT"/>
              </a:rPr>
              <a:t>that </a:t>
            </a:r>
            <a:r>
              <a:rPr sz="2000" dirty="0">
                <a:cs typeface="Arial MT"/>
              </a:rPr>
              <a:t>operates</a:t>
            </a:r>
            <a:r>
              <a:rPr sz="2000" spc="-55" dirty="0">
                <a:cs typeface="Arial MT"/>
              </a:rPr>
              <a:t> </a:t>
            </a:r>
            <a:r>
              <a:rPr sz="2000" dirty="0">
                <a:cs typeface="Arial MT"/>
              </a:rPr>
              <a:t>on</a:t>
            </a:r>
            <a:r>
              <a:rPr sz="2000" spc="-25" dirty="0">
                <a:cs typeface="Arial MT"/>
              </a:rPr>
              <a:t> </a:t>
            </a:r>
            <a:r>
              <a:rPr sz="2000" dirty="0">
                <a:cs typeface="Arial MT"/>
              </a:rPr>
              <a:t>the</a:t>
            </a:r>
            <a:r>
              <a:rPr sz="2000" spc="-35" dirty="0">
                <a:cs typeface="Arial MT"/>
              </a:rPr>
              <a:t> </a:t>
            </a:r>
            <a:r>
              <a:rPr sz="2000" dirty="0">
                <a:cs typeface="Arial MT"/>
              </a:rPr>
              <a:t>data</a:t>
            </a:r>
            <a:r>
              <a:rPr sz="2000" spc="-35" dirty="0">
                <a:cs typeface="Arial MT"/>
              </a:rPr>
              <a:t> </a:t>
            </a:r>
            <a:r>
              <a:rPr sz="2000" dirty="0">
                <a:cs typeface="Arial MT"/>
              </a:rPr>
              <a:t>into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a</a:t>
            </a:r>
            <a:r>
              <a:rPr sz="2000" spc="-10" dirty="0">
                <a:cs typeface="Arial MT"/>
              </a:rPr>
              <a:t> </a:t>
            </a:r>
            <a:r>
              <a:rPr sz="2000" dirty="0">
                <a:cs typeface="Arial MT"/>
              </a:rPr>
              <a:t>single</a:t>
            </a:r>
            <a:r>
              <a:rPr sz="2000" spc="-25" dirty="0">
                <a:cs typeface="Arial MT"/>
              </a:rPr>
              <a:t> </a:t>
            </a:r>
            <a:r>
              <a:rPr sz="2000" spc="-10" dirty="0">
                <a:cs typeface="Arial MT"/>
              </a:rPr>
              <a:t>entity. </a:t>
            </a:r>
            <a:r>
              <a:rPr sz="2000" dirty="0">
                <a:cs typeface="Arial MT"/>
              </a:rPr>
              <a:t>This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keeps</a:t>
            </a:r>
            <a:r>
              <a:rPr sz="2000" spc="-35" dirty="0">
                <a:cs typeface="Arial MT"/>
              </a:rPr>
              <a:t> </a:t>
            </a:r>
            <a:r>
              <a:rPr sz="2000" dirty="0">
                <a:cs typeface="Arial MT"/>
              </a:rPr>
              <a:t>the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data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safe</a:t>
            </a:r>
            <a:r>
              <a:rPr sz="2000" spc="-45" dirty="0">
                <a:cs typeface="Arial MT"/>
              </a:rPr>
              <a:t> </a:t>
            </a:r>
            <a:r>
              <a:rPr sz="2000" dirty="0">
                <a:cs typeface="Arial MT"/>
              </a:rPr>
              <a:t>from</a:t>
            </a:r>
            <a:r>
              <a:rPr sz="2000" spc="-30" dirty="0">
                <a:cs typeface="Arial MT"/>
              </a:rPr>
              <a:t> </a:t>
            </a:r>
            <a:r>
              <a:rPr sz="2000" spc="-10" dirty="0">
                <a:cs typeface="Arial MT"/>
              </a:rPr>
              <a:t>outside </a:t>
            </a:r>
            <a:r>
              <a:rPr sz="2000" dirty="0">
                <a:cs typeface="Arial MT"/>
              </a:rPr>
              <a:t>interface</a:t>
            </a:r>
            <a:r>
              <a:rPr sz="2000" spc="-55" dirty="0">
                <a:cs typeface="Arial MT"/>
              </a:rPr>
              <a:t> </a:t>
            </a:r>
            <a:r>
              <a:rPr sz="2000" dirty="0">
                <a:cs typeface="Arial MT"/>
              </a:rPr>
              <a:t>and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misuse.</a:t>
            </a:r>
            <a:r>
              <a:rPr sz="2000" spc="-50" dirty="0">
                <a:cs typeface="Arial MT"/>
              </a:rPr>
              <a:t> </a:t>
            </a:r>
            <a:r>
              <a:rPr sz="2000" dirty="0">
                <a:cs typeface="Arial MT"/>
              </a:rPr>
              <a:t>One</a:t>
            </a:r>
            <a:r>
              <a:rPr sz="2000" spc="-30" dirty="0">
                <a:cs typeface="Arial MT"/>
              </a:rPr>
              <a:t> </a:t>
            </a:r>
            <a:r>
              <a:rPr sz="2000" dirty="0">
                <a:cs typeface="Arial MT"/>
              </a:rPr>
              <a:t>way</a:t>
            </a:r>
            <a:r>
              <a:rPr sz="2000" spc="-40" dirty="0">
                <a:cs typeface="Arial MT"/>
              </a:rPr>
              <a:t> </a:t>
            </a:r>
            <a:r>
              <a:rPr sz="2000" dirty="0">
                <a:cs typeface="Arial MT"/>
              </a:rPr>
              <a:t>to</a:t>
            </a:r>
            <a:r>
              <a:rPr sz="2000" spc="-25" dirty="0">
                <a:cs typeface="Arial MT"/>
              </a:rPr>
              <a:t> </a:t>
            </a:r>
            <a:r>
              <a:rPr sz="2000" spc="-10" dirty="0">
                <a:cs typeface="Arial MT"/>
              </a:rPr>
              <a:t>think </a:t>
            </a:r>
            <a:r>
              <a:rPr sz="2000" dirty="0">
                <a:cs typeface="Arial MT"/>
              </a:rPr>
              <a:t>about</a:t>
            </a:r>
            <a:r>
              <a:rPr sz="2000" spc="-45" dirty="0">
                <a:cs typeface="Arial MT"/>
              </a:rPr>
              <a:t> </a:t>
            </a:r>
            <a:r>
              <a:rPr sz="2000" dirty="0">
                <a:cs typeface="Arial MT"/>
              </a:rPr>
              <a:t>encapsulation</a:t>
            </a:r>
            <a:r>
              <a:rPr sz="2000" spc="-40" dirty="0">
                <a:cs typeface="Arial MT"/>
              </a:rPr>
              <a:t> </a:t>
            </a:r>
            <a:r>
              <a:rPr sz="2000" dirty="0">
                <a:cs typeface="Arial MT"/>
              </a:rPr>
              <a:t>is</a:t>
            </a:r>
            <a:r>
              <a:rPr sz="2000" spc="-20" dirty="0">
                <a:cs typeface="Arial MT"/>
              </a:rPr>
              <a:t> </a:t>
            </a:r>
            <a:r>
              <a:rPr sz="2000" dirty="0">
                <a:cs typeface="Arial MT"/>
              </a:rPr>
              <a:t>as</a:t>
            </a:r>
            <a:r>
              <a:rPr sz="2000" spc="-25" dirty="0">
                <a:cs typeface="Arial MT"/>
              </a:rPr>
              <a:t> </a:t>
            </a:r>
            <a:r>
              <a:rPr sz="2000" dirty="0">
                <a:cs typeface="Arial MT"/>
              </a:rPr>
              <a:t>a</a:t>
            </a:r>
            <a:r>
              <a:rPr sz="2000" spc="-5" dirty="0">
                <a:cs typeface="Arial MT"/>
              </a:rPr>
              <a:t> </a:t>
            </a:r>
            <a:r>
              <a:rPr sz="2000" spc="-10" dirty="0">
                <a:cs typeface="Arial MT"/>
              </a:rPr>
              <a:t>protective </a:t>
            </a:r>
            <a:r>
              <a:rPr sz="2000" dirty="0">
                <a:cs typeface="Arial MT"/>
              </a:rPr>
              <a:t>wrapper</a:t>
            </a:r>
            <a:r>
              <a:rPr sz="2000" spc="-45" dirty="0">
                <a:cs typeface="Arial MT"/>
              </a:rPr>
              <a:t> </a:t>
            </a:r>
            <a:r>
              <a:rPr sz="2000" dirty="0">
                <a:cs typeface="Arial MT"/>
              </a:rPr>
              <a:t>that</a:t>
            </a:r>
            <a:r>
              <a:rPr sz="2000" spc="-35" dirty="0">
                <a:cs typeface="Arial MT"/>
              </a:rPr>
              <a:t> </a:t>
            </a:r>
            <a:r>
              <a:rPr sz="2000" dirty="0">
                <a:cs typeface="Arial MT"/>
              </a:rPr>
              <a:t>prevents</a:t>
            </a:r>
            <a:r>
              <a:rPr sz="2000" spc="-40" dirty="0">
                <a:cs typeface="Arial MT"/>
              </a:rPr>
              <a:t> </a:t>
            </a:r>
            <a:r>
              <a:rPr sz="2000" dirty="0">
                <a:cs typeface="Arial MT"/>
              </a:rPr>
              <a:t>code</a:t>
            </a:r>
            <a:r>
              <a:rPr sz="2000" spc="-20" dirty="0">
                <a:cs typeface="Arial MT"/>
              </a:rPr>
              <a:t> </a:t>
            </a:r>
            <a:r>
              <a:rPr sz="2000" dirty="0">
                <a:cs typeface="Arial MT"/>
              </a:rPr>
              <a:t>and</a:t>
            </a:r>
            <a:r>
              <a:rPr sz="2000" spc="-35" dirty="0">
                <a:cs typeface="Arial MT"/>
              </a:rPr>
              <a:t> </a:t>
            </a:r>
            <a:r>
              <a:rPr sz="2000" spc="-20" dirty="0">
                <a:cs typeface="Arial MT"/>
              </a:rPr>
              <a:t>data </a:t>
            </a:r>
            <a:r>
              <a:rPr sz="2000" dirty="0">
                <a:cs typeface="Arial MT"/>
              </a:rPr>
              <a:t>from</a:t>
            </a:r>
            <a:r>
              <a:rPr sz="2000" spc="-40" dirty="0">
                <a:cs typeface="Arial MT"/>
              </a:rPr>
              <a:t> </a:t>
            </a:r>
            <a:r>
              <a:rPr sz="2000" dirty="0">
                <a:cs typeface="Arial MT"/>
              </a:rPr>
              <a:t>being</a:t>
            </a:r>
            <a:r>
              <a:rPr sz="2000" spc="-25" dirty="0">
                <a:cs typeface="Arial MT"/>
              </a:rPr>
              <a:t> </a:t>
            </a:r>
            <a:r>
              <a:rPr sz="2000" dirty="0">
                <a:cs typeface="Arial MT"/>
              </a:rPr>
              <a:t>arbitrarily</a:t>
            </a:r>
            <a:r>
              <a:rPr sz="2000" spc="-35" dirty="0">
                <a:cs typeface="Arial MT"/>
              </a:rPr>
              <a:t> </a:t>
            </a:r>
            <a:r>
              <a:rPr sz="2000" dirty="0">
                <a:cs typeface="Arial MT"/>
              </a:rPr>
              <a:t>accessed</a:t>
            </a:r>
            <a:r>
              <a:rPr sz="2000" spc="-50" dirty="0">
                <a:cs typeface="Arial MT"/>
              </a:rPr>
              <a:t> </a:t>
            </a:r>
            <a:r>
              <a:rPr sz="2000" dirty="0">
                <a:cs typeface="Arial MT"/>
              </a:rPr>
              <a:t>by</a:t>
            </a:r>
            <a:r>
              <a:rPr sz="2000" spc="-35" dirty="0">
                <a:cs typeface="Arial MT"/>
              </a:rPr>
              <a:t> </a:t>
            </a:r>
            <a:r>
              <a:rPr sz="2000" spc="-10" dirty="0">
                <a:cs typeface="Arial MT"/>
              </a:rPr>
              <a:t>other </a:t>
            </a:r>
            <a:r>
              <a:rPr sz="2000" dirty="0">
                <a:cs typeface="Arial MT"/>
              </a:rPr>
              <a:t>code</a:t>
            </a:r>
            <a:r>
              <a:rPr sz="2000" spc="-45" dirty="0">
                <a:cs typeface="Arial MT"/>
              </a:rPr>
              <a:t> </a:t>
            </a:r>
            <a:r>
              <a:rPr sz="2000" dirty="0">
                <a:cs typeface="Arial MT"/>
              </a:rPr>
              <a:t>defined</a:t>
            </a:r>
            <a:r>
              <a:rPr sz="2000" spc="-35" dirty="0">
                <a:cs typeface="Arial MT"/>
              </a:rPr>
              <a:t> </a:t>
            </a:r>
            <a:r>
              <a:rPr sz="2000" dirty="0">
                <a:cs typeface="Arial MT"/>
              </a:rPr>
              <a:t>outside</a:t>
            </a:r>
            <a:r>
              <a:rPr sz="2000" spc="-45" dirty="0">
                <a:cs typeface="Arial MT"/>
              </a:rPr>
              <a:t> </a:t>
            </a:r>
            <a:r>
              <a:rPr sz="2000" dirty="0">
                <a:cs typeface="Arial MT"/>
              </a:rPr>
              <a:t>the</a:t>
            </a:r>
            <a:r>
              <a:rPr sz="2000" spc="-35" dirty="0">
                <a:cs typeface="Arial MT"/>
              </a:rPr>
              <a:t> </a:t>
            </a:r>
            <a:r>
              <a:rPr sz="2000" spc="-10" dirty="0">
                <a:cs typeface="Arial MT"/>
              </a:rPr>
              <a:t>wrapper.</a:t>
            </a:r>
            <a:endParaRPr sz="2000" dirty="0"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29D6B-6B23-547C-D2CB-1F9EAF95E609}"/>
              </a:ext>
            </a:extLst>
          </p:cNvPr>
          <p:cNvSpPr txBox="1"/>
          <p:nvPr/>
        </p:nvSpPr>
        <p:spPr>
          <a:xfrm>
            <a:off x="685800" y="7128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1105"/>
              </a:spcBef>
              <a:buSzPct val="90909"/>
              <a:buAutoNum type="arabicPeriod"/>
              <a:tabLst>
                <a:tab pos="287020" algn="l"/>
              </a:tabLst>
            </a:pPr>
            <a:r>
              <a:rPr lang="en-IN" sz="4000" spc="-10" dirty="0">
                <a:cs typeface="Tahoma"/>
              </a:rPr>
              <a:t>Encapsulation</a:t>
            </a:r>
            <a:endParaRPr lang="en-IN" sz="4000" dirty="0">
              <a:cs typeface="Tahoma"/>
            </a:endParaRPr>
          </a:p>
        </p:txBody>
      </p:sp>
      <p:sp>
        <p:nvSpPr>
          <p:cNvPr id="4" name="object 21">
            <a:extLst>
              <a:ext uri="{FF2B5EF4-FFF2-40B4-BE49-F238E27FC236}">
                <a16:creationId xmlns:a16="http://schemas.microsoft.com/office/drawing/2014/main" id="{543CD96F-64FC-909A-7AB6-B70AC4D687F4}"/>
              </a:ext>
            </a:extLst>
          </p:cNvPr>
          <p:cNvSpPr txBox="1"/>
          <p:nvPr/>
        </p:nvSpPr>
        <p:spPr>
          <a:xfrm>
            <a:off x="2362200" y="3443140"/>
            <a:ext cx="47510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3135" marR="5080" indent="-941069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“The</a:t>
            </a:r>
            <a:r>
              <a:rPr sz="2000" b="1" i="1" spc="-15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ultimate</a:t>
            </a:r>
            <a:r>
              <a:rPr sz="2000" b="1" i="1" spc="-45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aim</a:t>
            </a:r>
            <a:r>
              <a:rPr sz="2000" b="1" i="1" spc="-25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of</a:t>
            </a:r>
            <a:r>
              <a:rPr sz="2000" b="1" i="1" spc="-20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encapsulation</a:t>
            </a:r>
            <a:r>
              <a:rPr sz="2000" b="1" i="1" spc="-55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is</a:t>
            </a:r>
            <a:r>
              <a:rPr sz="2000" b="1" i="1" spc="-20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to</a:t>
            </a:r>
            <a:r>
              <a:rPr sz="2000" b="1" i="1" spc="-10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spc="-20" dirty="0">
                <a:solidFill>
                  <a:srgbClr val="242D33"/>
                </a:solidFill>
                <a:latin typeface="Times New Roman"/>
                <a:cs typeface="Times New Roman"/>
              </a:rPr>
              <a:t>hide </a:t>
            </a: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‘sensitive’</a:t>
            </a:r>
            <a:r>
              <a:rPr sz="2000" b="1" i="1" spc="-45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data</a:t>
            </a:r>
            <a:r>
              <a:rPr sz="2000" b="1" i="1" spc="-15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242D33"/>
                </a:solidFill>
                <a:latin typeface="Times New Roman"/>
                <a:cs typeface="Times New Roman"/>
              </a:rPr>
              <a:t>from</a:t>
            </a:r>
            <a:r>
              <a:rPr sz="2000" b="1" i="1" spc="-30" dirty="0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242D33"/>
                </a:solidFill>
                <a:latin typeface="Times New Roman"/>
                <a:cs typeface="Times New Roman"/>
              </a:rPr>
              <a:t>user.”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24">
            <a:extLst>
              <a:ext uri="{FF2B5EF4-FFF2-40B4-BE49-F238E27FC236}">
                <a16:creationId xmlns:a16="http://schemas.microsoft.com/office/drawing/2014/main" id="{2B92CCE8-21E4-2534-F024-8283C4A545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4185495"/>
            <a:ext cx="5553456" cy="22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F4F02-216A-3203-518F-E256891D109C}"/>
              </a:ext>
            </a:extLst>
          </p:cNvPr>
          <p:cNvSpPr txBox="1"/>
          <p:nvPr/>
        </p:nvSpPr>
        <p:spPr>
          <a:xfrm>
            <a:off x="-228600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lang="en-IN" sz="4000" spc="-10" dirty="0">
                <a:cs typeface="Times New Roman"/>
              </a:rPr>
              <a:t>2.Abstraction</a:t>
            </a:r>
            <a:endParaRPr lang="en-IN" sz="4000" dirty="0">
              <a:cs typeface="Times New Roman"/>
            </a:endParaRP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633AFD12-3EB5-E58B-7C08-85ADE15B63AE}"/>
              </a:ext>
            </a:extLst>
          </p:cNvPr>
          <p:cNvSpPr txBox="1"/>
          <p:nvPr/>
        </p:nvSpPr>
        <p:spPr>
          <a:xfrm>
            <a:off x="152400" y="990600"/>
            <a:ext cx="5396507" cy="6071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66750" indent="-287020" algn="just">
              <a:lnSpc>
                <a:spcPct val="100000"/>
              </a:lnSpc>
              <a:spcBef>
                <a:spcPts val="105"/>
              </a:spcBef>
              <a:buClr>
                <a:srgbClr val="A6BBC8"/>
              </a:buClr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495C64"/>
                </a:solidFill>
                <a:cs typeface="Arial MT"/>
              </a:rPr>
              <a:t>Using</a:t>
            </a:r>
            <a:r>
              <a:rPr lang="en-US" spc="-4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simple</a:t>
            </a:r>
            <a:r>
              <a:rPr lang="en-US" spc="-3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things</a:t>
            </a:r>
            <a:r>
              <a:rPr lang="en-US" spc="-3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to</a:t>
            </a:r>
            <a:r>
              <a:rPr lang="en-US" spc="-4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spc="-10" dirty="0">
                <a:solidFill>
                  <a:srgbClr val="495C64"/>
                </a:solidFill>
                <a:cs typeface="Arial MT"/>
              </a:rPr>
              <a:t>represent complexity</a:t>
            </a:r>
            <a:endParaRPr lang="en-US" dirty="0">
              <a:cs typeface="Arial MT"/>
            </a:endParaRPr>
          </a:p>
          <a:p>
            <a:pPr marL="299085" indent="-286385" algn="just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495C64"/>
                </a:solidFill>
                <a:cs typeface="Arial MT"/>
              </a:rPr>
              <a:t>Hide</a:t>
            </a:r>
            <a:r>
              <a:rPr lang="en-US" spc="-1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complex</a:t>
            </a:r>
            <a:r>
              <a:rPr lang="en-US" spc="-5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details</a:t>
            </a:r>
            <a:r>
              <a:rPr lang="en-US" spc="-3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from</a:t>
            </a:r>
            <a:r>
              <a:rPr lang="en-US" spc="-3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spc="-20" dirty="0">
                <a:solidFill>
                  <a:srgbClr val="495C64"/>
                </a:solidFill>
                <a:cs typeface="Arial MT"/>
              </a:rPr>
              <a:t>user</a:t>
            </a:r>
            <a:endParaRPr lang="en-US" dirty="0">
              <a:cs typeface="Arial MT"/>
            </a:endParaRPr>
          </a:p>
          <a:p>
            <a:pPr marL="299085" marR="404495" indent="-287020" algn="just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Char char="•"/>
              <a:tabLst>
                <a:tab pos="299085" algn="l"/>
              </a:tabLst>
            </a:pPr>
            <a:r>
              <a:rPr lang="en-US" dirty="0">
                <a:solidFill>
                  <a:srgbClr val="495C64"/>
                </a:solidFill>
                <a:cs typeface="Arial MT"/>
              </a:rPr>
              <a:t>Abstraction</a:t>
            </a:r>
            <a:r>
              <a:rPr lang="en-US" spc="-6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is</a:t>
            </a:r>
            <a:r>
              <a:rPr lang="en-US" spc="-2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using</a:t>
            </a:r>
            <a:r>
              <a:rPr lang="en-US" spc="-3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b="1" spc="-10" dirty="0">
                <a:solidFill>
                  <a:srgbClr val="495C64"/>
                </a:solidFill>
                <a:cs typeface="Arial"/>
              </a:rPr>
              <a:t>simple </a:t>
            </a:r>
            <a:r>
              <a:rPr lang="en-US" b="1" dirty="0">
                <a:solidFill>
                  <a:srgbClr val="495C64"/>
                </a:solidFill>
                <a:cs typeface="Arial"/>
              </a:rPr>
              <a:t>classes</a:t>
            </a:r>
            <a:r>
              <a:rPr lang="en-US" b="1" spc="-45" dirty="0">
                <a:solidFill>
                  <a:srgbClr val="495C64"/>
                </a:solidFill>
                <a:cs typeface="Arial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to</a:t>
            </a:r>
            <a:r>
              <a:rPr lang="en-US" spc="-3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b="1" dirty="0">
                <a:solidFill>
                  <a:srgbClr val="495C64"/>
                </a:solidFill>
                <a:cs typeface="Arial"/>
              </a:rPr>
              <a:t>represent</a:t>
            </a:r>
            <a:r>
              <a:rPr lang="en-US" b="1" spc="-45" dirty="0">
                <a:solidFill>
                  <a:srgbClr val="495C64"/>
                </a:solidFill>
                <a:cs typeface="Arial"/>
              </a:rPr>
              <a:t> </a:t>
            </a:r>
            <a:r>
              <a:rPr lang="en-US" b="1" spc="-10" dirty="0" err="1">
                <a:solidFill>
                  <a:srgbClr val="495C64"/>
                </a:solidFill>
                <a:cs typeface="Arial"/>
              </a:rPr>
              <a:t>complexity</a:t>
            </a:r>
            <a:r>
              <a:rPr lang="en-US" spc="-10" dirty="0" err="1">
                <a:solidFill>
                  <a:srgbClr val="495C64"/>
                </a:solidFill>
                <a:cs typeface="Arial MT"/>
              </a:rPr>
              <a:t>.</a:t>
            </a:r>
            <a:r>
              <a:rPr lang="en-US" dirty="0" err="1">
                <a:solidFill>
                  <a:srgbClr val="495C64"/>
                </a:solidFill>
                <a:cs typeface="Arial MT"/>
              </a:rPr>
              <a:t>Abstraction</a:t>
            </a:r>
            <a:r>
              <a:rPr lang="en-US" spc="-6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is</a:t>
            </a:r>
            <a:r>
              <a:rPr lang="en-US" spc="-2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an</a:t>
            </a:r>
            <a:r>
              <a:rPr lang="en-US" spc="-3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extension</a:t>
            </a:r>
            <a:r>
              <a:rPr lang="en-US" spc="-4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spc="-25" dirty="0">
                <a:solidFill>
                  <a:srgbClr val="495C64"/>
                </a:solidFill>
                <a:cs typeface="Arial MT"/>
              </a:rPr>
              <a:t>of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encapsulation.</a:t>
            </a:r>
            <a:r>
              <a:rPr lang="en-US" spc="-6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For</a:t>
            </a:r>
            <a:r>
              <a:rPr lang="en-US" spc="-2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example,</a:t>
            </a:r>
            <a:r>
              <a:rPr lang="en-US" spc="-4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you</a:t>
            </a:r>
            <a:r>
              <a:rPr lang="en-US" spc="-2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spc="-10" dirty="0">
                <a:solidFill>
                  <a:srgbClr val="495C64"/>
                </a:solidFill>
                <a:cs typeface="Arial MT"/>
              </a:rPr>
              <a:t>don’t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have</a:t>
            </a:r>
            <a:r>
              <a:rPr lang="en-US" spc="-3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to</a:t>
            </a:r>
            <a:r>
              <a:rPr lang="en-US" spc="-2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know</a:t>
            </a:r>
            <a:r>
              <a:rPr lang="en-US" spc="-3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all</a:t>
            </a:r>
            <a:r>
              <a:rPr lang="en-US" spc="-1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the</a:t>
            </a:r>
            <a:r>
              <a:rPr lang="en-US" spc="-3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details</a:t>
            </a:r>
            <a:r>
              <a:rPr lang="en-US" spc="-3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of</a:t>
            </a:r>
            <a:r>
              <a:rPr lang="en-US" spc="-3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how</a:t>
            </a:r>
            <a:r>
              <a:rPr lang="en-US" spc="-3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spc="-25" dirty="0">
                <a:solidFill>
                  <a:srgbClr val="495C64"/>
                </a:solidFill>
                <a:cs typeface="Arial MT"/>
              </a:rPr>
              <a:t>the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engine</a:t>
            </a:r>
            <a:r>
              <a:rPr lang="en-US" spc="-3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works</a:t>
            </a:r>
            <a:r>
              <a:rPr lang="en-US" spc="-4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to</a:t>
            </a:r>
            <a:r>
              <a:rPr lang="en-US" spc="-2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drive</a:t>
            </a:r>
            <a:r>
              <a:rPr lang="en-US" spc="-30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dirty="0">
                <a:solidFill>
                  <a:srgbClr val="495C64"/>
                </a:solidFill>
                <a:cs typeface="Arial MT"/>
              </a:rPr>
              <a:t>a</a:t>
            </a:r>
            <a:r>
              <a:rPr lang="en-US" spc="-35" dirty="0">
                <a:solidFill>
                  <a:srgbClr val="495C64"/>
                </a:solidFill>
                <a:cs typeface="Arial MT"/>
              </a:rPr>
              <a:t> </a:t>
            </a:r>
            <a:r>
              <a:rPr lang="en-US" spc="-20" dirty="0">
                <a:solidFill>
                  <a:srgbClr val="495C64"/>
                </a:solidFill>
                <a:cs typeface="Arial MT"/>
              </a:rPr>
              <a:t>car.</a:t>
            </a:r>
            <a:endParaRPr lang="en-US" spc="130" dirty="0">
              <a:solidFill>
                <a:srgbClr val="495C64"/>
              </a:solidFill>
              <a:cs typeface="Tahoma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105"/>
              </a:spcBef>
              <a:buClr>
                <a:srgbClr val="A6BBC8"/>
              </a:buClr>
              <a:buSzPct val="117647"/>
              <a:buFont typeface="Arial MT"/>
              <a:buChar char="•"/>
              <a:tabLst>
                <a:tab pos="367665" algn="l"/>
              </a:tabLst>
            </a:pPr>
            <a:endParaRPr lang="en-IN" spc="130" dirty="0">
              <a:solidFill>
                <a:srgbClr val="495C64"/>
              </a:solidFill>
              <a:cs typeface="Tahoma"/>
            </a:endParaRPr>
          </a:p>
          <a:p>
            <a:pPr marL="367665" marR="5080" indent="-355600" algn="just">
              <a:lnSpc>
                <a:spcPct val="100000"/>
              </a:lnSpc>
              <a:spcBef>
                <a:spcPts val="105"/>
              </a:spcBef>
              <a:buClr>
                <a:srgbClr val="A6BBC8"/>
              </a:buClr>
              <a:buSzPct val="117647"/>
              <a:buFont typeface="Arial MT"/>
              <a:buChar char="•"/>
              <a:tabLst>
                <a:tab pos="367665" algn="l"/>
              </a:tabLst>
            </a:pPr>
            <a:r>
              <a:rPr lang="en-US" spc="130" dirty="0">
                <a:solidFill>
                  <a:srgbClr val="495C64"/>
                </a:solidFill>
                <a:cs typeface="Tahoma"/>
              </a:rPr>
              <a:t>A</a:t>
            </a:r>
            <a:r>
              <a:rPr lang="en-US" spc="-17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driver</a:t>
            </a:r>
            <a:r>
              <a:rPr lang="en-US" spc="-15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only</a:t>
            </a:r>
            <a:r>
              <a:rPr lang="en-US" spc="-14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25" dirty="0">
                <a:solidFill>
                  <a:srgbClr val="495C64"/>
                </a:solidFill>
                <a:cs typeface="Tahoma"/>
              </a:rPr>
              <a:t>uses</a:t>
            </a:r>
            <a:r>
              <a:rPr lang="en-US" spc="-16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35" dirty="0">
                <a:solidFill>
                  <a:srgbClr val="495C64"/>
                </a:solidFill>
                <a:cs typeface="Tahoma"/>
              </a:rPr>
              <a:t>a</a:t>
            </a:r>
            <a:r>
              <a:rPr lang="en-US" spc="-15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small</a:t>
            </a:r>
            <a:r>
              <a:rPr lang="en-US" spc="-16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selection</a:t>
            </a:r>
            <a:r>
              <a:rPr lang="en-US" spc="-14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of</a:t>
            </a:r>
            <a:r>
              <a:rPr lang="en-US" spc="-13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10" dirty="0">
                <a:solidFill>
                  <a:srgbClr val="495C64"/>
                </a:solidFill>
                <a:cs typeface="Tahoma"/>
              </a:rPr>
              <a:t>tools:</a:t>
            </a:r>
            <a:r>
              <a:rPr lang="en-US" spc="-15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20" dirty="0">
                <a:solidFill>
                  <a:srgbClr val="495C64"/>
                </a:solidFill>
                <a:cs typeface="Tahoma"/>
              </a:rPr>
              <a:t>like </a:t>
            </a:r>
            <a:r>
              <a:rPr lang="en-US" spc="-50" dirty="0">
                <a:solidFill>
                  <a:srgbClr val="495C64"/>
                </a:solidFill>
                <a:cs typeface="Tahoma"/>
              </a:rPr>
              <a:t>gas</a:t>
            </a:r>
            <a:r>
              <a:rPr lang="en-US" spc="-20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35" dirty="0">
                <a:solidFill>
                  <a:srgbClr val="495C64"/>
                </a:solidFill>
                <a:cs typeface="Tahoma"/>
              </a:rPr>
              <a:t>pedal,</a:t>
            </a:r>
            <a:r>
              <a:rPr lang="en-US" spc="-17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25" dirty="0">
                <a:solidFill>
                  <a:srgbClr val="495C64"/>
                </a:solidFill>
                <a:cs typeface="Tahoma"/>
              </a:rPr>
              <a:t>brake,</a:t>
            </a:r>
            <a:r>
              <a:rPr lang="en-US" spc="-16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steering</a:t>
            </a:r>
            <a:r>
              <a:rPr lang="en-US" spc="-18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25" dirty="0">
                <a:solidFill>
                  <a:srgbClr val="495C64"/>
                </a:solidFill>
                <a:cs typeface="Tahoma"/>
              </a:rPr>
              <a:t>wheel,</a:t>
            </a:r>
            <a:r>
              <a:rPr lang="en-US" spc="-18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blinker.</a:t>
            </a:r>
            <a:r>
              <a:rPr lang="en-US" spc="-15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25" dirty="0">
                <a:solidFill>
                  <a:srgbClr val="495C64"/>
                </a:solidFill>
                <a:cs typeface="Tahoma"/>
              </a:rPr>
              <a:t>The </a:t>
            </a:r>
            <a:r>
              <a:rPr lang="en-US" spc="-10" dirty="0">
                <a:solidFill>
                  <a:srgbClr val="495C64"/>
                </a:solidFill>
                <a:cs typeface="Tahoma"/>
              </a:rPr>
              <a:t>engineering</a:t>
            </a:r>
            <a:r>
              <a:rPr lang="en-US" spc="-18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is</a:t>
            </a:r>
            <a:r>
              <a:rPr lang="en-US" spc="-17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hidden</a:t>
            </a:r>
            <a:r>
              <a:rPr lang="en-US" spc="-14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from</a:t>
            </a:r>
            <a:r>
              <a:rPr lang="en-US" spc="-17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the</a:t>
            </a:r>
            <a:r>
              <a:rPr lang="en-US" spc="-17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driver.</a:t>
            </a:r>
            <a:r>
              <a:rPr lang="en-US" spc="-16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To</a:t>
            </a:r>
            <a:r>
              <a:rPr lang="en-US" spc="-17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20" dirty="0">
                <a:solidFill>
                  <a:srgbClr val="495C64"/>
                </a:solidFill>
                <a:cs typeface="Tahoma"/>
              </a:rPr>
              <a:t>make</a:t>
            </a:r>
            <a:r>
              <a:rPr lang="en-US" spc="-18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50" dirty="0">
                <a:solidFill>
                  <a:srgbClr val="495C64"/>
                </a:solidFill>
                <a:cs typeface="Tahoma"/>
              </a:rPr>
              <a:t>a </a:t>
            </a:r>
            <a:r>
              <a:rPr lang="en-US" dirty="0">
                <a:solidFill>
                  <a:srgbClr val="495C64"/>
                </a:solidFill>
                <a:cs typeface="Tahoma"/>
              </a:rPr>
              <a:t>car</a:t>
            </a:r>
            <a:r>
              <a:rPr lang="en-US" spc="-15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work,</a:t>
            </a:r>
            <a:r>
              <a:rPr lang="en-US" spc="-15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35" dirty="0">
                <a:solidFill>
                  <a:srgbClr val="495C64"/>
                </a:solidFill>
                <a:cs typeface="Tahoma"/>
              </a:rPr>
              <a:t>a</a:t>
            </a:r>
            <a:r>
              <a:rPr lang="en-US" spc="-16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lot</a:t>
            </a:r>
            <a:r>
              <a:rPr lang="en-US" spc="-14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of</a:t>
            </a:r>
            <a:r>
              <a:rPr lang="en-US" spc="-14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10" dirty="0">
                <a:solidFill>
                  <a:srgbClr val="495C64"/>
                </a:solidFill>
                <a:cs typeface="Tahoma"/>
              </a:rPr>
              <a:t>pieces</a:t>
            </a:r>
            <a:r>
              <a:rPr lang="en-US" spc="-13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10" dirty="0">
                <a:solidFill>
                  <a:srgbClr val="495C64"/>
                </a:solidFill>
                <a:cs typeface="Tahoma"/>
              </a:rPr>
              <a:t>have</a:t>
            </a:r>
            <a:r>
              <a:rPr lang="en-US" spc="-15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to</a:t>
            </a:r>
            <a:r>
              <a:rPr lang="en-US" spc="-15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work</a:t>
            </a:r>
            <a:r>
              <a:rPr lang="en-US" spc="-16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under</a:t>
            </a:r>
            <a:r>
              <a:rPr lang="en-US" spc="-14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25" dirty="0">
                <a:solidFill>
                  <a:srgbClr val="495C64"/>
                </a:solidFill>
                <a:cs typeface="Tahoma"/>
              </a:rPr>
              <a:t>the </a:t>
            </a:r>
            <a:r>
              <a:rPr lang="en-US" spc="-35" dirty="0">
                <a:solidFill>
                  <a:srgbClr val="495C64"/>
                </a:solidFill>
                <a:cs typeface="Tahoma"/>
              </a:rPr>
              <a:t>hood,</a:t>
            </a:r>
            <a:r>
              <a:rPr lang="en-US" spc="-114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but</a:t>
            </a:r>
            <a:r>
              <a:rPr lang="en-US" spc="-12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10" dirty="0">
                <a:solidFill>
                  <a:srgbClr val="495C64"/>
                </a:solidFill>
                <a:cs typeface="Tahoma"/>
              </a:rPr>
              <a:t>exposing</a:t>
            </a:r>
            <a:r>
              <a:rPr lang="en-US" spc="-11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that</a:t>
            </a:r>
            <a:r>
              <a:rPr lang="en-US" spc="-12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information</a:t>
            </a:r>
            <a:r>
              <a:rPr lang="en-US" spc="-9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to</a:t>
            </a:r>
            <a:r>
              <a:rPr lang="en-US" spc="-11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the</a:t>
            </a:r>
            <a:r>
              <a:rPr lang="en-US" spc="-12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10" dirty="0">
                <a:solidFill>
                  <a:srgbClr val="495C64"/>
                </a:solidFill>
                <a:cs typeface="Tahoma"/>
              </a:rPr>
              <a:t>driver </a:t>
            </a:r>
            <a:r>
              <a:rPr lang="en-US" dirty="0">
                <a:solidFill>
                  <a:srgbClr val="495C64"/>
                </a:solidFill>
                <a:cs typeface="Tahoma"/>
              </a:rPr>
              <a:t>would</a:t>
            </a:r>
            <a:r>
              <a:rPr lang="en-US" spc="-19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dirty="0">
                <a:solidFill>
                  <a:srgbClr val="495C64"/>
                </a:solidFill>
                <a:cs typeface="Tahoma"/>
              </a:rPr>
              <a:t>be</a:t>
            </a:r>
            <a:r>
              <a:rPr lang="en-US" spc="-18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35" dirty="0">
                <a:solidFill>
                  <a:srgbClr val="495C64"/>
                </a:solidFill>
                <a:cs typeface="Tahoma"/>
              </a:rPr>
              <a:t>a</a:t>
            </a:r>
            <a:r>
              <a:rPr lang="en-US" spc="-180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10" dirty="0">
                <a:solidFill>
                  <a:srgbClr val="495C64"/>
                </a:solidFill>
                <a:cs typeface="Tahoma"/>
              </a:rPr>
              <a:t>dangerous</a:t>
            </a:r>
            <a:r>
              <a:rPr lang="en-US" spc="-195" dirty="0">
                <a:solidFill>
                  <a:srgbClr val="495C64"/>
                </a:solidFill>
                <a:cs typeface="Tahoma"/>
              </a:rPr>
              <a:t> </a:t>
            </a:r>
            <a:r>
              <a:rPr lang="en-US" spc="-10" dirty="0">
                <a:solidFill>
                  <a:srgbClr val="495C64"/>
                </a:solidFill>
                <a:cs typeface="Tahoma"/>
              </a:rPr>
              <a:t>distraction.</a:t>
            </a:r>
            <a:endParaRPr lang="en-US" dirty="0">
              <a:cs typeface="Tahoma"/>
            </a:endParaRPr>
          </a:p>
          <a:p>
            <a:pPr marL="367665" marR="223520" indent="-355600" algn="just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17647"/>
              <a:buFont typeface="Arial MT"/>
              <a:buChar char="•"/>
              <a:tabLst>
                <a:tab pos="367665" algn="l"/>
              </a:tabLst>
            </a:pPr>
            <a:r>
              <a:rPr dirty="0">
                <a:solidFill>
                  <a:srgbClr val="495C64"/>
                </a:solidFill>
                <a:cs typeface="Tahoma"/>
              </a:rPr>
              <a:t>Abstraction</a:t>
            </a:r>
            <a:r>
              <a:rPr spc="-85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also</a:t>
            </a:r>
            <a:r>
              <a:rPr spc="-80" dirty="0">
                <a:solidFill>
                  <a:srgbClr val="495C64"/>
                </a:solidFill>
                <a:cs typeface="Tahoma"/>
              </a:rPr>
              <a:t> </a:t>
            </a:r>
            <a:r>
              <a:rPr spc="-10" dirty="0">
                <a:solidFill>
                  <a:srgbClr val="495C64"/>
                </a:solidFill>
                <a:cs typeface="Tahoma"/>
              </a:rPr>
              <a:t>serves</a:t>
            </a:r>
            <a:r>
              <a:rPr spc="-75" dirty="0">
                <a:solidFill>
                  <a:srgbClr val="495C64"/>
                </a:solidFill>
                <a:cs typeface="Tahoma"/>
              </a:rPr>
              <a:t> </a:t>
            </a:r>
            <a:r>
              <a:rPr spc="-25" dirty="0">
                <a:solidFill>
                  <a:srgbClr val="495C64"/>
                </a:solidFill>
                <a:cs typeface="Tahoma"/>
              </a:rPr>
              <a:t>an</a:t>
            </a:r>
            <a:r>
              <a:rPr spc="-9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important</a:t>
            </a:r>
            <a:r>
              <a:rPr spc="-70" dirty="0">
                <a:solidFill>
                  <a:srgbClr val="495C64"/>
                </a:solidFill>
                <a:cs typeface="Tahoma"/>
              </a:rPr>
              <a:t> </a:t>
            </a:r>
            <a:r>
              <a:rPr spc="-10" dirty="0">
                <a:solidFill>
                  <a:srgbClr val="495C64"/>
                </a:solidFill>
                <a:cs typeface="Tahoma"/>
              </a:rPr>
              <a:t>security role.</a:t>
            </a:r>
            <a:r>
              <a:rPr spc="-170" dirty="0">
                <a:solidFill>
                  <a:srgbClr val="495C64"/>
                </a:solidFill>
                <a:cs typeface="Tahoma"/>
              </a:rPr>
              <a:t> </a:t>
            </a:r>
            <a:r>
              <a:rPr spc="55" dirty="0">
                <a:solidFill>
                  <a:srgbClr val="495C64"/>
                </a:solidFill>
                <a:cs typeface="Tahoma"/>
              </a:rPr>
              <a:t>By</a:t>
            </a:r>
            <a:r>
              <a:rPr spc="-165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only</a:t>
            </a:r>
            <a:r>
              <a:rPr spc="-16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displaying</a:t>
            </a:r>
            <a:r>
              <a:rPr spc="-17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selected</a:t>
            </a:r>
            <a:r>
              <a:rPr spc="-170" dirty="0">
                <a:solidFill>
                  <a:srgbClr val="495C64"/>
                </a:solidFill>
                <a:cs typeface="Tahoma"/>
              </a:rPr>
              <a:t> </a:t>
            </a:r>
            <a:r>
              <a:rPr spc="-10" dirty="0">
                <a:solidFill>
                  <a:srgbClr val="495C64"/>
                </a:solidFill>
                <a:cs typeface="Tahoma"/>
              </a:rPr>
              <a:t>pieces</a:t>
            </a:r>
            <a:r>
              <a:rPr spc="-17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of</a:t>
            </a:r>
            <a:r>
              <a:rPr spc="-170" dirty="0">
                <a:solidFill>
                  <a:srgbClr val="495C64"/>
                </a:solidFill>
                <a:cs typeface="Tahoma"/>
              </a:rPr>
              <a:t> </a:t>
            </a:r>
            <a:r>
              <a:rPr spc="-10" dirty="0">
                <a:solidFill>
                  <a:srgbClr val="495C64"/>
                </a:solidFill>
                <a:cs typeface="Tahoma"/>
              </a:rPr>
              <a:t>data, and</a:t>
            </a:r>
            <a:r>
              <a:rPr spc="-175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only</a:t>
            </a:r>
            <a:r>
              <a:rPr spc="-16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allowing</a:t>
            </a:r>
            <a:r>
              <a:rPr spc="-16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data</a:t>
            </a:r>
            <a:r>
              <a:rPr spc="-175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to</a:t>
            </a:r>
            <a:r>
              <a:rPr spc="-165" dirty="0">
                <a:solidFill>
                  <a:srgbClr val="495C64"/>
                </a:solidFill>
                <a:cs typeface="Tahoma"/>
              </a:rPr>
              <a:t> </a:t>
            </a:r>
            <a:r>
              <a:rPr spc="-10" dirty="0">
                <a:solidFill>
                  <a:srgbClr val="495C64"/>
                </a:solidFill>
                <a:cs typeface="Tahoma"/>
              </a:rPr>
              <a:t>be</a:t>
            </a:r>
            <a:r>
              <a:rPr spc="-150" dirty="0">
                <a:solidFill>
                  <a:srgbClr val="495C64"/>
                </a:solidFill>
                <a:cs typeface="Tahoma"/>
              </a:rPr>
              <a:t> </a:t>
            </a:r>
            <a:r>
              <a:rPr b="1" spc="-10" dirty="0">
                <a:solidFill>
                  <a:srgbClr val="495C64"/>
                </a:solidFill>
                <a:cs typeface="Tahoma"/>
              </a:rPr>
              <a:t>accessed</a:t>
            </a:r>
            <a:r>
              <a:rPr lang="en-IN" dirty="0">
                <a:cs typeface="Tahoma"/>
              </a:rPr>
              <a:t> </a:t>
            </a:r>
            <a:r>
              <a:rPr b="1" spc="-145" dirty="0">
                <a:solidFill>
                  <a:srgbClr val="495C64"/>
                </a:solidFill>
                <a:cs typeface="Tahoma"/>
              </a:rPr>
              <a:t>through</a:t>
            </a:r>
            <a:r>
              <a:rPr b="1" spc="-165" dirty="0">
                <a:solidFill>
                  <a:srgbClr val="495C64"/>
                </a:solidFill>
                <a:cs typeface="Tahoma"/>
              </a:rPr>
              <a:t> </a:t>
            </a:r>
            <a:r>
              <a:rPr spc="-10" dirty="0">
                <a:solidFill>
                  <a:srgbClr val="495C64"/>
                </a:solidFill>
                <a:cs typeface="Tahoma"/>
              </a:rPr>
              <a:t>classes</a:t>
            </a:r>
            <a:r>
              <a:rPr spc="-215" dirty="0">
                <a:solidFill>
                  <a:srgbClr val="495C64"/>
                </a:solidFill>
                <a:cs typeface="Tahoma"/>
              </a:rPr>
              <a:t> </a:t>
            </a:r>
            <a:r>
              <a:rPr spc="-10" dirty="0">
                <a:solidFill>
                  <a:srgbClr val="495C64"/>
                </a:solidFill>
                <a:cs typeface="Tahoma"/>
              </a:rPr>
              <a:t>and</a:t>
            </a:r>
            <a:r>
              <a:rPr spc="-180" dirty="0">
                <a:solidFill>
                  <a:srgbClr val="495C64"/>
                </a:solidFill>
                <a:cs typeface="Tahoma"/>
              </a:rPr>
              <a:t> </a:t>
            </a:r>
            <a:r>
              <a:rPr b="1" spc="-135" dirty="0">
                <a:solidFill>
                  <a:srgbClr val="495C64"/>
                </a:solidFill>
                <a:cs typeface="Tahoma"/>
              </a:rPr>
              <a:t>modified</a:t>
            </a:r>
            <a:r>
              <a:rPr b="1" spc="-200" dirty="0">
                <a:solidFill>
                  <a:srgbClr val="495C64"/>
                </a:solidFill>
                <a:cs typeface="Tahoma"/>
              </a:rPr>
              <a:t> </a:t>
            </a:r>
            <a:r>
              <a:rPr b="1" spc="-145" dirty="0">
                <a:solidFill>
                  <a:srgbClr val="495C64"/>
                </a:solidFill>
                <a:cs typeface="Tahoma"/>
              </a:rPr>
              <a:t>through</a:t>
            </a:r>
            <a:r>
              <a:rPr b="1" spc="-200" dirty="0">
                <a:solidFill>
                  <a:srgbClr val="495C64"/>
                </a:solidFill>
                <a:cs typeface="Tahoma"/>
              </a:rPr>
              <a:t> </a:t>
            </a:r>
            <a:r>
              <a:rPr b="1" spc="-20" dirty="0">
                <a:solidFill>
                  <a:srgbClr val="495C64"/>
                </a:solidFill>
                <a:cs typeface="Tahoma"/>
              </a:rPr>
              <a:t>methods</a:t>
            </a:r>
            <a:r>
              <a:rPr spc="-20" dirty="0">
                <a:solidFill>
                  <a:srgbClr val="495C64"/>
                </a:solidFill>
                <a:cs typeface="Tahoma"/>
              </a:rPr>
              <a:t>, </a:t>
            </a:r>
            <a:r>
              <a:rPr dirty="0">
                <a:solidFill>
                  <a:srgbClr val="495C64"/>
                </a:solidFill>
                <a:cs typeface="Tahoma"/>
              </a:rPr>
              <a:t>we</a:t>
            </a:r>
            <a:r>
              <a:rPr spc="-16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protect</a:t>
            </a:r>
            <a:r>
              <a:rPr spc="-114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the</a:t>
            </a:r>
            <a:r>
              <a:rPr spc="-145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data</a:t>
            </a:r>
            <a:r>
              <a:rPr spc="-145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from</a:t>
            </a:r>
            <a:r>
              <a:rPr spc="-130" dirty="0">
                <a:solidFill>
                  <a:srgbClr val="495C64"/>
                </a:solidFill>
                <a:cs typeface="Tahoma"/>
              </a:rPr>
              <a:t> </a:t>
            </a:r>
            <a:r>
              <a:rPr spc="-20" dirty="0">
                <a:solidFill>
                  <a:srgbClr val="495C64"/>
                </a:solidFill>
                <a:cs typeface="Tahoma"/>
              </a:rPr>
              <a:t>exposure.</a:t>
            </a:r>
            <a:r>
              <a:rPr spc="-14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To</a:t>
            </a:r>
            <a:r>
              <a:rPr spc="-150" dirty="0">
                <a:solidFill>
                  <a:srgbClr val="495C64"/>
                </a:solidFill>
                <a:cs typeface="Tahoma"/>
              </a:rPr>
              <a:t> </a:t>
            </a:r>
            <a:r>
              <a:rPr spc="-10" dirty="0">
                <a:solidFill>
                  <a:srgbClr val="495C64"/>
                </a:solidFill>
                <a:cs typeface="Tahoma"/>
              </a:rPr>
              <a:t>continue </a:t>
            </a:r>
            <a:r>
              <a:rPr dirty="0">
                <a:solidFill>
                  <a:srgbClr val="495C64"/>
                </a:solidFill>
                <a:cs typeface="Tahoma"/>
              </a:rPr>
              <a:t>with</a:t>
            </a:r>
            <a:r>
              <a:rPr spc="-14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the</a:t>
            </a:r>
            <a:r>
              <a:rPr spc="-14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car</a:t>
            </a:r>
            <a:r>
              <a:rPr spc="-130" dirty="0">
                <a:solidFill>
                  <a:srgbClr val="495C64"/>
                </a:solidFill>
                <a:cs typeface="Tahoma"/>
              </a:rPr>
              <a:t> </a:t>
            </a:r>
            <a:r>
              <a:rPr spc="-30" dirty="0">
                <a:solidFill>
                  <a:srgbClr val="495C64"/>
                </a:solidFill>
                <a:cs typeface="Tahoma"/>
              </a:rPr>
              <a:t>example,</a:t>
            </a:r>
            <a:r>
              <a:rPr spc="-13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you</a:t>
            </a:r>
            <a:r>
              <a:rPr spc="-13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wouldn’t</a:t>
            </a:r>
            <a:r>
              <a:rPr spc="-12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want</a:t>
            </a:r>
            <a:r>
              <a:rPr spc="-150" dirty="0">
                <a:solidFill>
                  <a:srgbClr val="495C64"/>
                </a:solidFill>
                <a:cs typeface="Tahoma"/>
              </a:rPr>
              <a:t> </a:t>
            </a:r>
            <a:r>
              <a:rPr spc="-25" dirty="0">
                <a:solidFill>
                  <a:srgbClr val="495C64"/>
                </a:solidFill>
                <a:cs typeface="Tahoma"/>
              </a:rPr>
              <a:t>an</a:t>
            </a:r>
            <a:r>
              <a:rPr spc="-125" dirty="0">
                <a:solidFill>
                  <a:srgbClr val="495C64"/>
                </a:solidFill>
                <a:cs typeface="Tahoma"/>
              </a:rPr>
              <a:t> </a:t>
            </a:r>
            <a:r>
              <a:rPr spc="-20" dirty="0">
                <a:solidFill>
                  <a:srgbClr val="495C64"/>
                </a:solidFill>
                <a:cs typeface="Tahoma"/>
              </a:rPr>
              <a:t>open </a:t>
            </a:r>
            <a:r>
              <a:rPr spc="-50" dirty="0">
                <a:solidFill>
                  <a:srgbClr val="495C64"/>
                </a:solidFill>
                <a:cs typeface="Tahoma"/>
              </a:rPr>
              <a:t>gas</a:t>
            </a:r>
            <a:r>
              <a:rPr spc="-17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tank</a:t>
            </a:r>
            <a:r>
              <a:rPr spc="-15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while</a:t>
            </a:r>
            <a:r>
              <a:rPr spc="-140" dirty="0">
                <a:solidFill>
                  <a:srgbClr val="495C64"/>
                </a:solidFill>
                <a:cs typeface="Tahoma"/>
              </a:rPr>
              <a:t> </a:t>
            </a:r>
            <a:r>
              <a:rPr dirty="0">
                <a:solidFill>
                  <a:srgbClr val="495C64"/>
                </a:solidFill>
                <a:cs typeface="Tahoma"/>
              </a:rPr>
              <a:t>driving</a:t>
            </a:r>
            <a:r>
              <a:rPr spc="-130" dirty="0">
                <a:solidFill>
                  <a:srgbClr val="495C64"/>
                </a:solidFill>
                <a:cs typeface="Tahoma"/>
              </a:rPr>
              <a:t> </a:t>
            </a:r>
            <a:r>
              <a:rPr spc="-35" dirty="0">
                <a:solidFill>
                  <a:srgbClr val="495C64"/>
                </a:solidFill>
                <a:cs typeface="Tahoma"/>
              </a:rPr>
              <a:t>a</a:t>
            </a:r>
            <a:r>
              <a:rPr spc="-150" dirty="0">
                <a:solidFill>
                  <a:srgbClr val="495C64"/>
                </a:solidFill>
                <a:cs typeface="Tahoma"/>
              </a:rPr>
              <a:t> </a:t>
            </a:r>
            <a:r>
              <a:rPr spc="-20" dirty="0">
                <a:solidFill>
                  <a:srgbClr val="495C64"/>
                </a:solidFill>
                <a:cs typeface="Tahoma"/>
              </a:rPr>
              <a:t>car.</a:t>
            </a:r>
            <a:endParaRPr lang="en-IN" spc="-20" dirty="0">
              <a:solidFill>
                <a:srgbClr val="495C64"/>
              </a:solidFill>
              <a:cs typeface="Tahoma"/>
            </a:endParaRPr>
          </a:p>
          <a:p>
            <a:pPr marL="367665" marR="19685">
              <a:lnSpc>
                <a:spcPct val="100000"/>
              </a:lnSpc>
            </a:pPr>
            <a:endParaRPr sz="1700" dirty="0">
              <a:latin typeface="Tahoma"/>
              <a:cs typeface="Tahoma"/>
            </a:endParaRPr>
          </a:p>
        </p:txBody>
      </p:sp>
      <p:grpSp>
        <p:nvGrpSpPr>
          <p:cNvPr id="5" name="object 22">
            <a:extLst>
              <a:ext uri="{FF2B5EF4-FFF2-40B4-BE49-F238E27FC236}">
                <a16:creationId xmlns:a16="http://schemas.microsoft.com/office/drawing/2014/main" id="{7B14A25E-EA2C-501B-BE0D-8347A0AB8706}"/>
              </a:ext>
            </a:extLst>
          </p:cNvPr>
          <p:cNvGrpSpPr/>
          <p:nvPr/>
        </p:nvGrpSpPr>
        <p:grpSpPr>
          <a:xfrm>
            <a:off x="5257800" y="582543"/>
            <a:ext cx="3810000" cy="2508885"/>
            <a:chOff x="1970532" y="403859"/>
            <a:chExt cx="5386070" cy="2508885"/>
          </a:xfrm>
        </p:grpSpPr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D6B26AD0-C4EF-A4CE-2ED2-2AE4D6E4F55B}"/>
                </a:ext>
              </a:extLst>
            </p:cNvPr>
            <p:cNvSpPr/>
            <p:nvPr/>
          </p:nvSpPr>
          <p:spPr>
            <a:xfrm>
              <a:off x="3940302" y="62865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536448" y="1258189"/>
                  </a:moveTo>
                  <a:lnTo>
                    <a:pt x="575310" y="1268983"/>
                  </a:lnTo>
                  <a:lnTo>
                    <a:pt x="612013" y="1277620"/>
                  </a:lnTo>
                  <a:lnTo>
                    <a:pt x="651001" y="1281938"/>
                  </a:lnTo>
                  <a:lnTo>
                    <a:pt x="689863" y="1286256"/>
                  </a:lnTo>
                  <a:lnTo>
                    <a:pt x="728726" y="1286256"/>
                  </a:lnTo>
                  <a:lnTo>
                    <a:pt x="767588" y="1284097"/>
                  </a:lnTo>
                  <a:lnTo>
                    <a:pt x="843280" y="1271143"/>
                  </a:lnTo>
                  <a:lnTo>
                    <a:pt x="918845" y="1249426"/>
                  </a:lnTo>
                  <a:lnTo>
                    <a:pt x="990219" y="1217040"/>
                  </a:lnTo>
                  <a:lnTo>
                    <a:pt x="1024763" y="1195451"/>
                  </a:lnTo>
                  <a:lnTo>
                    <a:pt x="1057148" y="1173861"/>
                  </a:lnTo>
                  <a:lnTo>
                    <a:pt x="1089533" y="1147952"/>
                  </a:lnTo>
                  <a:lnTo>
                    <a:pt x="1119886" y="1119886"/>
                  </a:lnTo>
                  <a:lnTo>
                    <a:pt x="1147826" y="1089533"/>
                  </a:lnTo>
                  <a:lnTo>
                    <a:pt x="1173861" y="1057148"/>
                  </a:lnTo>
                  <a:lnTo>
                    <a:pt x="1195451" y="1024763"/>
                  </a:lnTo>
                  <a:lnTo>
                    <a:pt x="1217040" y="990219"/>
                  </a:lnTo>
                  <a:lnTo>
                    <a:pt x="1234313" y="953515"/>
                  </a:lnTo>
                  <a:lnTo>
                    <a:pt x="1262380" y="879983"/>
                  </a:lnTo>
                  <a:lnTo>
                    <a:pt x="1279652" y="804417"/>
                  </a:lnTo>
                  <a:lnTo>
                    <a:pt x="1286128" y="728726"/>
                  </a:lnTo>
                  <a:lnTo>
                    <a:pt x="1286128" y="689863"/>
                  </a:lnTo>
                  <a:lnTo>
                    <a:pt x="1281811" y="651001"/>
                  </a:lnTo>
                  <a:lnTo>
                    <a:pt x="1277620" y="612139"/>
                  </a:lnTo>
                  <a:lnTo>
                    <a:pt x="1268857" y="575437"/>
                  </a:lnTo>
                  <a:lnTo>
                    <a:pt x="1258189" y="536448"/>
                  </a:lnTo>
                </a:path>
                <a:path w="1447800" h="1447800">
                  <a:moveTo>
                    <a:pt x="1426210" y="21589"/>
                  </a:moveTo>
                  <a:lnTo>
                    <a:pt x="1413256" y="10795"/>
                  </a:lnTo>
                  <a:lnTo>
                    <a:pt x="1398143" y="4317"/>
                  </a:lnTo>
                  <a:lnTo>
                    <a:pt x="1378585" y="0"/>
                  </a:lnTo>
                  <a:lnTo>
                    <a:pt x="1359153" y="0"/>
                  </a:lnTo>
                  <a:lnTo>
                    <a:pt x="1309497" y="6476"/>
                  </a:lnTo>
                  <a:lnTo>
                    <a:pt x="1251203" y="26035"/>
                  </a:lnTo>
                  <a:lnTo>
                    <a:pt x="1184148" y="53975"/>
                  </a:lnTo>
                  <a:lnTo>
                    <a:pt x="1149603" y="73405"/>
                  </a:lnTo>
                  <a:lnTo>
                    <a:pt x="1112901" y="92963"/>
                  </a:lnTo>
                  <a:lnTo>
                    <a:pt x="1035050" y="142621"/>
                  </a:lnTo>
                  <a:lnTo>
                    <a:pt x="950722" y="200913"/>
                  </a:lnTo>
                  <a:lnTo>
                    <a:pt x="911860" y="185927"/>
                  </a:lnTo>
                  <a:lnTo>
                    <a:pt x="870838" y="172974"/>
                  </a:lnTo>
                  <a:lnTo>
                    <a:pt x="829690" y="164211"/>
                  </a:lnTo>
                  <a:lnTo>
                    <a:pt x="788797" y="157734"/>
                  </a:lnTo>
                  <a:lnTo>
                    <a:pt x="747649" y="153542"/>
                  </a:lnTo>
                  <a:lnTo>
                    <a:pt x="704469" y="153542"/>
                  </a:lnTo>
                  <a:lnTo>
                    <a:pt x="663448" y="157734"/>
                  </a:lnTo>
                  <a:lnTo>
                    <a:pt x="622300" y="162051"/>
                  </a:lnTo>
                  <a:lnTo>
                    <a:pt x="581278" y="170687"/>
                  </a:lnTo>
                  <a:lnTo>
                    <a:pt x="540258" y="183641"/>
                  </a:lnTo>
                  <a:lnTo>
                    <a:pt x="501269" y="198754"/>
                  </a:lnTo>
                  <a:lnTo>
                    <a:pt x="462407" y="216153"/>
                  </a:lnTo>
                  <a:lnTo>
                    <a:pt x="423545" y="237616"/>
                  </a:lnTo>
                  <a:lnTo>
                    <a:pt x="389000" y="263651"/>
                  </a:lnTo>
                  <a:lnTo>
                    <a:pt x="354330" y="289560"/>
                  </a:lnTo>
                  <a:lnTo>
                    <a:pt x="319913" y="319786"/>
                  </a:lnTo>
                  <a:lnTo>
                    <a:pt x="289560" y="354457"/>
                  </a:lnTo>
                  <a:lnTo>
                    <a:pt x="263651" y="389000"/>
                  </a:lnTo>
                  <a:lnTo>
                    <a:pt x="237744" y="423545"/>
                  </a:lnTo>
                  <a:lnTo>
                    <a:pt x="216153" y="462407"/>
                  </a:lnTo>
                  <a:lnTo>
                    <a:pt x="198882" y="501396"/>
                  </a:lnTo>
                  <a:lnTo>
                    <a:pt x="183642" y="540258"/>
                  </a:lnTo>
                  <a:lnTo>
                    <a:pt x="170687" y="581278"/>
                  </a:lnTo>
                  <a:lnTo>
                    <a:pt x="162051" y="622300"/>
                  </a:lnTo>
                  <a:lnTo>
                    <a:pt x="157734" y="663321"/>
                  </a:lnTo>
                  <a:lnTo>
                    <a:pt x="153415" y="704469"/>
                  </a:lnTo>
                  <a:lnTo>
                    <a:pt x="153415" y="747649"/>
                  </a:lnTo>
                  <a:lnTo>
                    <a:pt x="157734" y="788670"/>
                  </a:lnTo>
                  <a:lnTo>
                    <a:pt x="164211" y="829817"/>
                  </a:lnTo>
                  <a:lnTo>
                    <a:pt x="172847" y="870712"/>
                  </a:lnTo>
                  <a:lnTo>
                    <a:pt x="185927" y="911860"/>
                  </a:lnTo>
                  <a:lnTo>
                    <a:pt x="200913" y="950722"/>
                  </a:lnTo>
                  <a:lnTo>
                    <a:pt x="142621" y="1035050"/>
                  </a:lnTo>
                  <a:lnTo>
                    <a:pt x="92837" y="1112774"/>
                  </a:lnTo>
                  <a:lnTo>
                    <a:pt x="73406" y="1149477"/>
                  </a:lnTo>
                  <a:lnTo>
                    <a:pt x="53975" y="1184148"/>
                  </a:lnTo>
                  <a:lnTo>
                    <a:pt x="25908" y="1251077"/>
                  </a:lnTo>
                  <a:lnTo>
                    <a:pt x="6476" y="1309370"/>
                  </a:lnTo>
                  <a:lnTo>
                    <a:pt x="0" y="1359154"/>
                  </a:lnTo>
                  <a:lnTo>
                    <a:pt x="0" y="1378585"/>
                  </a:lnTo>
                  <a:lnTo>
                    <a:pt x="4318" y="1398016"/>
                  </a:lnTo>
                  <a:lnTo>
                    <a:pt x="10795" y="1413129"/>
                  </a:lnTo>
                  <a:lnTo>
                    <a:pt x="21589" y="1426210"/>
                  </a:lnTo>
                  <a:lnTo>
                    <a:pt x="30225" y="1434719"/>
                  </a:lnTo>
                  <a:lnTo>
                    <a:pt x="43180" y="1441195"/>
                  </a:lnTo>
                  <a:lnTo>
                    <a:pt x="56134" y="1445641"/>
                  </a:lnTo>
                  <a:lnTo>
                    <a:pt x="71374" y="1447673"/>
                  </a:lnTo>
                  <a:lnTo>
                    <a:pt x="86360" y="1447673"/>
                  </a:lnTo>
                  <a:lnTo>
                    <a:pt x="103759" y="1447673"/>
                  </a:lnTo>
                  <a:lnTo>
                    <a:pt x="123189" y="1443355"/>
                  </a:lnTo>
                  <a:lnTo>
                    <a:pt x="144780" y="1439164"/>
                  </a:lnTo>
                  <a:lnTo>
                    <a:pt x="190119" y="1426210"/>
                  </a:lnTo>
                  <a:lnTo>
                    <a:pt x="239775" y="1404493"/>
                  </a:lnTo>
                  <a:lnTo>
                    <a:pt x="293877" y="1378585"/>
                  </a:lnTo>
                  <a:lnTo>
                    <a:pt x="350138" y="1344041"/>
                  </a:lnTo>
                  <a:lnTo>
                    <a:pt x="412750" y="1305179"/>
                  </a:lnTo>
                  <a:lnTo>
                    <a:pt x="475361" y="1261872"/>
                  </a:lnTo>
                  <a:lnTo>
                    <a:pt x="542417" y="1212214"/>
                  </a:lnTo>
                  <a:lnTo>
                    <a:pt x="611505" y="1158239"/>
                  </a:lnTo>
                  <a:lnTo>
                    <a:pt x="682878" y="1099820"/>
                  </a:lnTo>
                  <a:lnTo>
                    <a:pt x="754126" y="1037209"/>
                  </a:lnTo>
                  <a:lnTo>
                    <a:pt x="825500" y="970279"/>
                  </a:lnTo>
                  <a:lnTo>
                    <a:pt x="898906" y="898905"/>
                  </a:lnTo>
                  <a:lnTo>
                    <a:pt x="970152" y="825500"/>
                  </a:lnTo>
                  <a:lnTo>
                    <a:pt x="1037209" y="754126"/>
                  </a:lnTo>
                  <a:lnTo>
                    <a:pt x="1099947" y="682751"/>
                  </a:lnTo>
                  <a:lnTo>
                    <a:pt x="1158239" y="611504"/>
                  </a:lnTo>
                  <a:lnTo>
                    <a:pt x="1212214" y="542289"/>
                  </a:lnTo>
                  <a:lnTo>
                    <a:pt x="1261872" y="475361"/>
                  </a:lnTo>
                  <a:lnTo>
                    <a:pt x="1305178" y="412750"/>
                  </a:lnTo>
                  <a:lnTo>
                    <a:pt x="1344040" y="350138"/>
                  </a:lnTo>
                  <a:lnTo>
                    <a:pt x="1378585" y="293877"/>
                  </a:lnTo>
                  <a:lnTo>
                    <a:pt x="1404620" y="239902"/>
                  </a:lnTo>
                  <a:lnTo>
                    <a:pt x="1426210" y="190246"/>
                  </a:lnTo>
                  <a:lnTo>
                    <a:pt x="1439164" y="144779"/>
                  </a:lnTo>
                  <a:lnTo>
                    <a:pt x="1443482" y="123189"/>
                  </a:lnTo>
                  <a:lnTo>
                    <a:pt x="1447800" y="103759"/>
                  </a:lnTo>
                  <a:lnTo>
                    <a:pt x="1447800" y="86487"/>
                  </a:lnTo>
                  <a:lnTo>
                    <a:pt x="1447800" y="71374"/>
                  </a:lnTo>
                  <a:lnTo>
                    <a:pt x="1445640" y="56261"/>
                  </a:lnTo>
                  <a:lnTo>
                    <a:pt x="1441323" y="43179"/>
                  </a:lnTo>
                  <a:lnTo>
                    <a:pt x="1434846" y="30225"/>
                  </a:lnTo>
                  <a:lnTo>
                    <a:pt x="1426210" y="21589"/>
                  </a:lnTo>
                  <a:close/>
                </a:path>
                <a:path w="1447800" h="1447800">
                  <a:moveTo>
                    <a:pt x="162051" y="1225169"/>
                  </a:moveTo>
                  <a:lnTo>
                    <a:pt x="155575" y="1218691"/>
                  </a:lnTo>
                  <a:lnTo>
                    <a:pt x="153415" y="1210055"/>
                  </a:lnTo>
                  <a:lnTo>
                    <a:pt x="149098" y="1201420"/>
                  </a:lnTo>
                  <a:lnTo>
                    <a:pt x="149098" y="1192784"/>
                  </a:lnTo>
                  <a:lnTo>
                    <a:pt x="149098" y="1168908"/>
                  </a:lnTo>
                  <a:lnTo>
                    <a:pt x="166370" y="1110614"/>
                  </a:lnTo>
                  <a:lnTo>
                    <a:pt x="200913" y="1039367"/>
                  </a:lnTo>
                  <a:lnTo>
                    <a:pt x="224789" y="1000505"/>
                  </a:lnTo>
                  <a:lnTo>
                    <a:pt x="244221" y="1032890"/>
                  </a:lnTo>
                  <a:lnTo>
                    <a:pt x="267970" y="1065276"/>
                  </a:lnTo>
                  <a:lnTo>
                    <a:pt x="291719" y="1097661"/>
                  </a:lnTo>
                  <a:lnTo>
                    <a:pt x="319913" y="1128014"/>
                  </a:lnTo>
                  <a:lnTo>
                    <a:pt x="345821" y="1149477"/>
                  </a:lnTo>
                  <a:lnTo>
                    <a:pt x="369570" y="1171194"/>
                  </a:lnTo>
                  <a:lnTo>
                    <a:pt x="332867" y="1192784"/>
                  </a:lnTo>
                  <a:lnTo>
                    <a:pt x="298196" y="1210055"/>
                  </a:lnTo>
                  <a:lnTo>
                    <a:pt x="267970" y="1223010"/>
                  </a:lnTo>
                  <a:lnTo>
                    <a:pt x="237744" y="1231646"/>
                  </a:lnTo>
                  <a:lnTo>
                    <a:pt x="213868" y="1238123"/>
                  </a:lnTo>
                  <a:lnTo>
                    <a:pt x="192405" y="1238123"/>
                  </a:lnTo>
                  <a:lnTo>
                    <a:pt x="183642" y="1235964"/>
                  </a:lnTo>
                  <a:lnTo>
                    <a:pt x="175006" y="1233804"/>
                  </a:lnTo>
                  <a:lnTo>
                    <a:pt x="168528" y="1229487"/>
                  </a:lnTo>
                  <a:lnTo>
                    <a:pt x="162051" y="1225169"/>
                  </a:lnTo>
                  <a:close/>
                </a:path>
              </a:pathLst>
            </a:custGeom>
            <a:ln w="19812">
              <a:solidFill>
                <a:srgbClr val="FF9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52C0DB2A-9333-57D0-7040-20D8BBFED19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2352" y="912622"/>
              <a:ext cx="123570" cy="123570"/>
            </a:xfrm>
            <a:prstGeom prst="rect">
              <a:avLst/>
            </a:prstGeom>
          </p:spPr>
        </p:pic>
        <p:pic>
          <p:nvPicPr>
            <p:cNvPr id="8" name="object 25">
              <a:extLst>
                <a:ext uri="{FF2B5EF4-FFF2-40B4-BE49-F238E27FC236}">
                  <a16:creationId xmlns:a16="http://schemas.microsoft.com/office/drawing/2014/main" id="{7D855C50-A5D6-F7C5-2695-9E61FB24BCA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6111" y="1076833"/>
              <a:ext cx="89026" cy="89026"/>
            </a:xfrm>
            <a:prstGeom prst="rect">
              <a:avLst/>
            </a:prstGeom>
          </p:spPr>
        </p:pic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1916F9B4-E98E-CCCF-DA22-706ADD30D8C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1804" y="940688"/>
              <a:ext cx="88899" cy="89026"/>
            </a:xfrm>
            <a:prstGeom prst="rect">
              <a:avLst/>
            </a:prstGeom>
          </p:spPr>
        </p:pic>
        <p:sp>
          <p:nvSpPr>
            <p:cNvPr id="10" name="object 27">
              <a:extLst>
                <a:ext uri="{FF2B5EF4-FFF2-40B4-BE49-F238E27FC236}">
                  <a16:creationId xmlns:a16="http://schemas.microsoft.com/office/drawing/2014/main" id="{53F562F9-F6EF-05DC-93EF-A63160B60485}"/>
                </a:ext>
              </a:extLst>
            </p:cNvPr>
            <p:cNvSpPr/>
            <p:nvPr/>
          </p:nvSpPr>
          <p:spPr>
            <a:xfrm>
              <a:off x="4940808" y="777747"/>
              <a:ext cx="238125" cy="220979"/>
            </a:xfrm>
            <a:custGeom>
              <a:avLst/>
              <a:gdLst/>
              <a:ahLst/>
              <a:cxnLst/>
              <a:rect l="l" t="t" r="r" b="b"/>
              <a:pathLst>
                <a:path w="238125" h="220980">
                  <a:moveTo>
                    <a:pt x="170687" y="220472"/>
                  </a:moveTo>
                  <a:lnTo>
                    <a:pt x="149097" y="196596"/>
                  </a:lnTo>
                  <a:lnTo>
                    <a:pt x="127380" y="170687"/>
                  </a:lnTo>
                  <a:lnTo>
                    <a:pt x="97154" y="142621"/>
                  </a:lnTo>
                  <a:lnTo>
                    <a:pt x="64769" y="118872"/>
                  </a:lnTo>
                  <a:lnTo>
                    <a:pt x="32384" y="94996"/>
                  </a:lnTo>
                  <a:lnTo>
                    <a:pt x="0" y="75564"/>
                  </a:lnTo>
                  <a:lnTo>
                    <a:pt x="38862" y="51815"/>
                  </a:lnTo>
                  <a:lnTo>
                    <a:pt x="77724" y="32385"/>
                  </a:lnTo>
                  <a:lnTo>
                    <a:pt x="142620" y="6476"/>
                  </a:lnTo>
                  <a:lnTo>
                    <a:pt x="168528" y="0"/>
                  </a:lnTo>
                  <a:lnTo>
                    <a:pt x="192277" y="0"/>
                  </a:lnTo>
                  <a:lnTo>
                    <a:pt x="200913" y="0"/>
                  </a:lnTo>
                  <a:lnTo>
                    <a:pt x="209550" y="4444"/>
                  </a:lnTo>
                  <a:lnTo>
                    <a:pt x="218186" y="6476"/>
                  </a:lnTo>
                  <a:lnTo>
                    <a:pt x="224662" y="12953"/>
                  </a:lnTo>
                  <a:lnTo>
                    <a:pt x="228980" y="19430"/>
                  </a:lnTo>
                  <a:lnTo>
                    <a:pt x="233425" y="25907"/>
                  </a:lnTo>
                  <a:lnTo>
                    <a:pt x="235457" y="34543"/>
                  </a:lnTo>
                  <a:lnTo>
                    <a:pt x="237616" y="43306"/>
                  </a:lnTo>
                  <a:lnTo>
                    <a:pt x="237616" y="64769"/>
                  </a:lnTo>
                  <a:lnTo>
                    <a:pt x="222503" y="118872"/>
                  </a:lnTo>
                  <a:lnTo>
                    <a:pt x="192277" y="183641"/>
                  </a:lnTo>
                  <a:lnTo>
                    <a:pt x="170687" y="220472"/>
                  </a:lnTo>
                  <a:close/>
                </a:path>
              </a:pathLst>
            </a:custGeom>
            <a:ln w="19812">
              <a:solidFill>
                <a:srgbClr val="FF9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8B00F99B-0A50-7604-8771-7746A1CAFA78}"/>
                </a:ext>
              </a:extLst>
            </p:cNvPr>
            <p:cNvSpPr/>
            <p:nvPr/>
          </p:nvSpPr>
          <p:spPr>
            <a:xfrm>
              <a:off x="3591179" y="2239009"/>
              <a:ext cx="572135" cy="614680"/>
            </a:xfrm>
            <a:custGeom>
              <a:avLst/>
              <a:gdLst/>
              <a:ahLst/>
              <a:cxnLst/>
              <a:rect l="l" t="t" r="r" b="b"/>
              <a:pathLst>
                <a:path w="572135" h="614680">
                  <a:moveTo>
                    <a:pt x="442975" y="598042"/>
                  </a:moveTo>
                  <a:lnTo>
                    <a:pt x="413512" y="427481"/>
                  </a:lnTo>
                  <a:lnTo>
                    <a:pt x="549275" y="235203"/>
                  </a:lnTo>
                  <a:lnTo>
                    <a:pt x="553212" y="229615"/>
                  </a:lnTo>
                  <a:lnTo>
                    <a:pt x="556133" y="222376"/>
                  </a:lnTo>
                  <a:lnTo>
                    <a:pt x="559943" y="215137"/>
                  </a:lnTo>
                  <a:lnTo>
                    <a:pt x="561975" y="208152"/>
                  </a:lnTo>
                  <a:lnTo>
                    <a:pt x="566801" y="192277"/>
                  </a:lnTo>
                  <a:lnTo>
                    <a:pt x="569595" y="175132"/>
                  </a:lnTo>
                  <a:lnTo>
                    <a:pt x="570738" y="157479"/>
                  </a:lnTo>
                  <a:lnTo>
                    <a:pt x="571754" y="139064"/>
                  </a:lnTo>
                  <a:lnTo>
                    <a:pt x="570992" y="120903"/>
                  </a:lnTo>
                  <a:lnTo>
                    <a:pt x="563753" y="68833"/>
                  </a:lnTo>
                  <a:lnTo>
                    <a:pt x="551688" y="27685"/>
                  </a:lnTo>
                  <a:lnTo>
                    <a:pt x="537972" y="5968"/>
                  </a:lnTo>
                  <a:lnTo>
                    <a:pt x="500253" y="0"/>
                  </a:lnTo>
                  <a:lnTo>
                    <a:pt x="485521" y="888"/>
                  </a:lnTo>
                  <a:lnTo>
                    <a:pt x="470026" y="2666"/>
                  </a:lnTo>
                  <a:lnTo>
                    <a:pt x="453898" y="5460"/>
                  </a:lnTo>
                  <a:lnTo>
                    <a:pt x="436245" y="9397"/>
                  </a:lnTo>
                  <a:lnTo>
                    <a:pt x="418592" y="13207"/>
                  </a:lnTo>
                  <a:lnTo>
                    <a:pt x="367919" y="32892"/>
                  </a:lnTo>
                  <a:lnTo>
                    <a:pt x="339471" y="51053"/>
                  </a:lnTo>
                  <a:lnTo>
                    <a:pt x="332740" y="55498"/>
                  </a:lnTo>
                  <a:lnTo>
                    <a:pt x="327913" y="61340"/>
                  </a:lnTo>
                  <a:lnTo>
                    <a:pt x="322072" y="66547"/>
                  </a:lnTo>
                  <a:lnTo>
                    <a:pt x="318135" y="72135"/>
                  </a:lnTo>
                  <a:lnTo>
                    <a:pt x="182372" y="264413"/>
                  </a:lnTo>
                  <a:lnTo>
                    <a:pt x="11937" y="293877"/>
                  </a:lnTo>
                  <a:lnTo>
                    <a:pt x="7238" y="295528"/>
                  </a:lnTo>
                  <a:lnTo>
                    <a:pt x="4191" y="296798"/>
                  </a:lnTo>
                  <a:lnTo>
                    <a:pt x="1270" y="299084"/>
                  </a:lnTo>
                  <a:lnTo>
                    <a:pt x="0" y="301751"/>
                  </a:lnTo>
                  <a:lnTo>
                    <a:pt x="381" y="304164"/>
                  </a:lnTo>
                  <a:lnTo>
                    <a:pt x="1778" y="307213"/>
                  </a:lnTo>
                  <a:lnTo>
                    <a:pt x="3937" y="310260"/>
                  </a:lnTo>
                  <a:lnTo>
                    <a:pt x="7874" y="313689"/>
                  </a:lnTo>
                  <a:lnTo>
                    <a:pt x="101473" y="379094"/>
                  </a:lnTo>
                  <a:lnTo>
                    <a:pt x="92837" y="391413"/>
                  </a:lnTo>
                  <a:lnTo>
                    <a:pt x="50546" y="407034"/>
                  </a:lnTo>
                  <a:lnTo>
                    <a:pt x="46100" y="409447"/>
                  </a:lnTo>
                  <a:lnTo>
                    <a:pt x="42291" y="411733"/>
                  </a:lnTo>
                  <a:lnTo>
                    <a:pt x="40386" y="415416"/>
                  </a:lnTo>
                  <a:lnTo>
                    <a:pt x="39243" y="418083"/>
                  </a:lnTo>
                  <a:lnTo>
                    <a:pt x="39750" y="421258"/>
                  </a:lnTo>
                  <a:lnTo>
                    <a:pt x="41275" y="425195"/>
                  </a:lnTo>
                  <a:lnTo>
                    <a:pt x="43434" y="428116"/>
                  </a:lnTo>
                  <a:lnTo>
                    <a:pt x="47371" y="431672"/>
                  </a:lnTo>
                  <a:lnTo>
                    <a:pt x="301244" y="610742"/>
                  </a:lnTo>
                  <a:lnTo>
                    <a:pt x="305816" y="613282"/>
                  </a:lnTo>
                  <a:lnTo>
                    <a:pt x="309372" y="614426"/>
                  </a:lnTo>
                  <a:lnTo>
                    <a:pt x="313563" y="614552"/>
                  </a:lnTo>
                  <a:lnTo>
                    <a:pt x="316738" y="613917"/>
                  </a:lnTo>
                  <a:lnTo>
                    <a:pt x="323976" y="554482"/>
                  </a:lnTo>
                  <a:lnTo>
                    <a:pt x="332613" y="542163"/>
                  </a:lnTo>
                  <a:lnTo>
                    <a:pt x="425576" y="608457"/>
                  </a:lnTo>
                  <a:lnTo>
                    <a:pt x="430149" y="610996"/>
                  </a:lnTo>
                  <a:lnTo>
                    <a:pt x="433705" y="612013"/>
                  </a:lnTo>
                  <a:lnTo>
                    <a:pt x="442975" y="602995"/>
                  </a:lnTo>
                  <a:lnTo>
                    <a:pt x="442975" y="598042"/>
                  </a:lnTo>
                  <a:close/>
                </a:path>
              </a:pathLst>
            </a:custGeom>
            <a:ln w="19050">
              <a:solidFill>
                <a:srgbClr val="FB40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29">
              <a:extLst>
                <a:ext uri="{FF2B5EF4-FFF2-40B4-BE49-F238E27FC236}">
                  <a16:creationId xmlns:a16="http://schemas.microsoft.com/office/drawing/2014/main" id="{A1EE72A3-A057-650E-3306-7D2620C0EEB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9426" y="2565018"/>
              <a:ext cx="121412" cy="150368"/>
            </a:xfrm>
            <a:prstGeom prst="rect">
              <a:avLst/>
            </a:prstGeom>
          </p:spPr>
        </p:pic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C2155D03-5500-8AB3-A03A-B8AB00C157B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8805" y="2334259"/>
              <a:ext cx="181356" cy="181356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A2AA69A-525F-E2AF-5664-D081FBA81E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2580" y="2735071"/>
              <a:ext cx="189865" cy="168528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3FE299AC-EFCC-8942-ED5C-A9C19F0298D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84448" y="952500"/>
              <a:ext cx="246887" cy="236219"/>
            </a:xfrm>
            <a:prstGeom prst="rect">
              <a:avLst/>
            </a:prstGeom>
          </p:spPr>
        </p:pic>
        <p:sp>
          <p:nvSpPr>
            <p:cNvPr id="16" name="object 33">
              <a:extLst>
                <a:ext uri="{FF2B5EF4-FFF2-40B4-BE49-F238E27FC236}">
                  <a16:creationId xmlns:a16="http://schemas.microsoft.com/office/drawing/2014/main" id="{876BF7B8-6C50-B3FA-E852-E4E6087FDE10}"/>
                </a:ext>
              </a:extLst>
            </p:cNvPr>
            <p:cNvSpPr/>
            <p:nvPr/>
          </p:nvSpPr>
          <p:spPr>
            <a:xfrm>
              <a:off x="5328030" y="2163190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296418" y="33146"/>
                  </a:moveTo>
                  <a:lnTo>
                    <a:pt x="299593" y="32384"/>
                  </a:lnTo>
                  <a:lnTo>
                    <a:pt x="302260" y="32003"/>
                  </a:lnTo>
                  <a:lnTo>
                    <a:pt x="304673" y="32765"/>
                  </a:lnTo>
                  <a:lnTo>
                    <a:pt x="306197" y="33527"/>
                  </a:lnTo>
                  <a:lnTo>
                    <a:pt x="306959" y="35051"/>
                  </a:lnTo>
                  <a:lnTo>
                    <a:pt x="307721" y="37464"/>
                  </a:lnTo>
                  <a:lnTo>
                    <a:pt x="307340" y="40258"/>
                  </a:lnTo>
                  <a:lnTo>
                    <a:pt x="306578" y="43306"/>
                  </a:lnTo>
                  <a:lnTo>
                    <a:pt x="272161" y="131063"/>
                  </a:lnTo>
                  <a:lnTo>
                    <a:pt x="271399" y="134238"/>
                  </a:lnTo>
                  <a:lnTo>
                    <a:pt x="271018" y="138556"/>
                  </a:lnTo>
                  <a:lnTo>
                    <a:pt x="271018" y="142494"/>
                  </a:lnTo>
                  <a:lnTo>
                    <a:pt x="271399" y="146811"/>
                  </a:lnTo>
                  <a:lnTo>
                    <a:pt x="272161" y="150621"/>
                  </a:lnTo>
                  <a:lnTo>
                    <a:pt x="273812" y="154558"/>
                  </a:lnTo>
                  <a:lnTo>
                    <a:pt x="274955" y="158114"/>
                  </a:lnTo>
                  <a:lnTo>
                    <a:pt x="277241" y="161289"/>
                  </a:lnTo>
                  <a:lnTo>
                    <a:pt x="336550" y="233679"/>
                  </a:lnTo>
                  <a:lnTo>
                    <a:pt x="338455" y="236473"/>
                  </a:lnTo>
                  <a:lnTo>
                    <a:pt x="339598" y="239140"/>
                  </a:lnTo>
                  <a:lnTo>
                    <a:pt x="340106" y="241045"/>
                  </a:lnTo>
                  <a:lnTo>
                    <a:pt x="339217" y="243458"/>
                  </a:lnTo>
                  <a:lnTo>
                    <a:pt x="338074" y="244601"/>
                  </a:lnTo>
                  <a:lnTo>
                    <a:pt x="336169" y="245744"/>
                  </a:lnTo>
                  <a:lnTo>
                    <a:pt x="333756" y="246633"/>
                  </a:lnTo>
                  <a:lnTo>
                    <a:pt x="329819" y="246633"/>
                  </a:lnTo>
                  <a:lnTo>
                    <a:pt x="236601" y="241172"/>
                  </a:lnTo>
                  <a:lnTo>
                    <a:pt x="232664" y="241172"/>
                  </a:lnTo>
                  <a:lnTo>
                    <a:pt x="228854" y="241934"/>
                  </a:lnTo>
                  <a:lnTo>
                    <a:pt x="224917" y="243585"/>
                  </a:lnTo>
                  <a:lnTo>
                    <a:pt x="220980" y="245109"/>
                  </a:lnTo>
                  <a:lnTo>
                    <a:pt x="158369" y="334517"/>
                  </a:lnTo>
                  <a:lnTo>
                    <a:pt x="156464" y="337184"/>
                  </a:lnTo>
                  <a:lnTo>
                    <a:pt x="154432" y="338454"/>
                  </a:lnTo>
                  <a:lnTo>
                    <a:pt x="152527" y="339597"/>
                  </a:lnTo>
                  <a:lnTo>
                    <a:pt x="150495" y="339978"/>
                  </a:lnTo>
                  <a:lnTo>
                    <a:pt x="148590" y="338835"/>
                  </a:lnTo>
                  <a:lnTo>
                    <a:pt x="146558" y="337565"/>
                  </a:lnTo>
                  <a:lnTo>
                    <a:pt x="145415" y="334898"/>
                  </a:lnTo>
                  <a:lnTo>
                    <a:pt x="144272" y="332104"/>
                  </a:lnTo>
                  <a:lnTo>
                    <a:pt x="120650" y="241300"/>
                  </a:lnTo>
                  <a:lnTo>
                    <a:pt x="7874" y="195960"/>
                  </a:lnTo>
                  <a:lnTo>
                    <a:pt x="5080" y="194817"/>
                  </a:lnTo>
                  <a:lnTo>
                    <a:pt x="2413" y="193547"/>
                  </a:lnTo>
                  <a:lnTo>
                    <a:pt x="1143" y="191642"/>
                  </a:lnTo>
                  <a:lnTo>
                    <a:pt x="0" y="189610"/>
                  </a:lnTo>
                  <a:lnTo>
                    <a:pt x="381" y="187706"/>
                  </a:lnTo>
                  <a:lnTo>
                    <a:pt x="1524" y="185800"/>
                  </a:lnTo>
                  <a:lnTo>
                    <a:pt x="2794" y="183769"/>
                  </a:lnTo>
                  <a:lnTo>
                    <a:pt x="5461" y="181863"/>
                  </a:lnTo>
                  <a:lnTo>
                    <a:pt x="84582" y="130809"/>
                  </a:lnTo>
                  <a:lnTo>
                    <a:pt x="96266" y="115188"/>
                  </a:lnTo>
                  <a:lnTo>
                    <a:pt x="97917" y="111251"/>
                  </a:lnTo>
                  <a:lnTo>
                    <a:pt x="98679" y="107314"/>
                  </a:lnTo>
                  <a:lnTo>
                    <a:pt x="98679" y="103377"/>
                  </a:lnTo>
                  <a:lnTo>
                    <a:pt x="93091" y="10159"/>
                  </a:lnTo>
                  <a:lnTo>
                    <a:pt x="93091" y="6350"/>
                  </a:lnTo>
                  <a:lnTo>
                    <a:pt x="93853" y="3936"/>
                  </a:lnTo>
                  <a:lnTo>
                    <a:pt x="94996" y="2031"/>
                  </a:lnTo>
                  <a:lnTo>
                    <a:pt x="96266" y="761"/>
                  </a:lnTo>
                  <a:lnTo>
                    <a:pt x="98552" y="0"/>
                  </a:lnTo>
                  <a:lnTo>
                    <a:pt x="100584" y="381"/>
                  </a:lnTo>
                  <a:lnTo>
                    <a:pt x="103251" y="1523"/>
                  </a:lnTo>
                  <a:lnTo>
                    <a:pt x="106045" y="3556"/>
                  </a:lnTo>
                  <a:lnTo>
                    <a:pt x="178562" y="62610"/>
                  </a:lnTo>
                  <a:lnTo>
                    <a:pt x="181610" y="65023"/>
                  </a:lnTo>
                  <a:lnTo>
                    <a:pt x="185166" y="66166"/>
                  </a:lnTo>
                  <a:lnTo>
                    <a:pt x="189103" y="67690"/>
                  </a:lnTo>
                  <a:lnTo>
                    <a:pt x="193040" y="68452"/>
                  </a:lnTo>
                  <a:lnTo>
                    <a:pt x="197358" y="68833"/>
                  </a:lnTo>
                  <a:lnTo>
                    <a:pt x="201295" y="68833"/>
                  </a:lnTo>
                  <a:lnTo>
                    <a:pt x="205613" y="68452"/>
                  </a:lnTo>
                  <a:lnTo>
                    <a:pt x="208661" y="67690"/>
                  </a:lnTo>
                  <a:lnTo>
                    <a:pt x="296418" y="33146"/>
                  </a:lnTo>
                  <a:close/>
                </a:path>
              </a:pathLst>
            </a:custGeom>
            <a:ln w="19050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34">
              <a:extLst>
                <a:ext uri="{FF2B5EF4-FFF2-40B4-BE49-F238E27FC236}">
                  <a16:creationId xmlns:a16="http://schemas.microsoft.com/office/drawing/2014/main" id="{9897489F-2386-42FB-14A8-98DEC873028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7716" y="1871471"/>
              <a:ext cx="156971" cy="152400"/>
            </a:xfrm>
            <a:prstGeom prst="rect">
              <a:avLst/>
            </a:prstGeom>
          </p:spPr>
        </p:pic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63F6E449-91D0-19EA-D0DC-13B5A8F309B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5210" y="1608962"/>
              <a:ext cx="152400" cy="156463"/>
            </a:xfrm>
            <a:prstGeom prst="rect">
              <a:avLst/>
            </a:prstGeom>
          </p:spPr>
        </p:pic>
        <p:pic>
          <p:nvPicPr>
            <p:cNvPr id="19" name="object 36">
              <a:extLst>
                <a:ext uri="{FF2B5EF4-FFF2-40B4-BE49-F238E27FC236}">
                  <a16:creationId xmlns:a16="http://schemas.microsoft.com/office/drawing/2014/main" id="{1D014E4E-2E47-1B21-81EF-D6B7806F906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70532" y="403859"/>
              <a:ext cx="5385816" cy="2508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703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22E96-662A-1DE5-4F7F-7D063BB0A7CD}"/>
              </a:ext>
            </a:extLst>
          </p:cNvPr>
          <p:cNvSpPr txBox="1"/>
          <p:nvPr/>
        </p:nvSpPr>
        <p:spPr>
          <a:xfrm>
            <a:off x="152400" y="533400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lang="en-IN" sz="4400" spc="-10" dirty="0">
                <a:cs typeface="Times New Roman"/>
              </a:rPr>
              <a:t>3.</a:t>
            </a:r>
            <a:r>
              <a:rPr lang="en-IN" sz="4000" spc="-10" dirty="0">
                <a:cs typeface="Times New Roman"/>
              </a:rPr>
              <a:t>Inheritance</a:t>
            </a:r>
            <a:endParaRPr lang="en-IN" sz="4000" dirty="0"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A256C-F9ED-A533-2ECB-5A8D00E3DC5C}"/>
              </a:ext>
            </a:extLst>
          </p:cNvPr>
          <p:cNvSpPr txBox="1"/>
          <p:nvPr/>
        </p:nvSpPr>
        <p:spPr>
          <a:xfrm>
            <a:off x="381000" y="1451535"/>
            <a:ext cx="5943600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7665" marR="386715" indent="-355600">
              <a:lnSpc>
                <a:spcPct val="100000"/>
              </a:lnSpc>
              <a:spcBef>
                <a:spcPts val="95"/>
              </a:spcBef>
              <a:buClr>
                <a:srgbClr val="A6BBC8"/>
              </a:buClr>
              <a:buSzPct val="125000"/>
              <a:buFont typeface="Arial" panose="020B0604020202020204" pitchFamily="34" charset="0"/>
              <a:buChar char="•"/>
              <a:tabLst>
                <a:tab pos="367665" algn="l"/>
              </a:tabLst>
            </a:pPr>
            <a:r>
              <a:rPr lang="en-US" sz="1800" b="1" spc="-145" dirty="0">
                <a:latin typeface="Tahoma"/>
                <a:cs typeface="Tahoma"/>
              </a:rPr>
              <a:t>Inheritance</a:t>
            </a:r>
            <a:r>
              <a:rPr lang="en-US" sz="1800" b="1" spc="-17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is</a:t>
            </a:r>
            <a:r>
              <a:rPr lang="en-US" sz="1800" spc="-140" dirty="0">
                <a:latin typeface="Tahoma"/>
                <a:cs typeface="Tahoma"/>
              </a:rPr>
              <a:t> </a:t>
            </a:r>
            <a:r>
              <a:rPr lang="en-US" sz="1800" spc="-40" dirty="0">
                <a:latin typeface="Tahoma"/>
                <a:cs typeface="Tahoma"/>
              </a:rPr>
              <a:t>a</a:t>
            </a:r>
            <a:r>
              <a:rPr lang="en-US" sz="1800" spc="-15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mechanism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in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which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one</a:t>
            </a:r>
            <a:r>
              <a:rPr lang="en-US" sz="1800" spc="-17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class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acquires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the </a:t>
            </a:r>
            <a:r>
              <a:rPr lang="en-US" sz="1800" dirty="0">
                <a:latin typeface="Tahoma"/>
                <a:cs typeface="Tahoma"/>
              </a:rPr>
              <a:t>property</a:t>
            </a:r>
            <a:r>
              <a:rPr lang="en-US" sz="1800" spc="-6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of</a:t>
            </a:r>
            <a:r>
              <a:rPr lang="en-US" sz="1800" spc="-10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another</a:t>
            </a:r>
            <a:r>
              <a:rPr lang="en-US" sz="1800" spc="-9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class.</a:t>
            </a:r>
            <a:endParaRPr lang="en-US" sz="18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25000"/>
              <a:buFont typeface="Arial" panose="020B0604020202020204" pitchFamily="34" charset="0"/>
              <a:buChar char="•"/>
              <a:tabLst>
                <a:tab pos="367665" algn="l"/>
              </a:tabLst>
            </a:pPr>
            <a:r>
              <a:rPr lang="en-US" sz="1800" dirty="0">
                <a:latin typeface="Tahoma"/>
                <a:cs typeface="Tahoma"/>
              </a:rPr>
              <a:t>Reusability</a:t>
            </a:r>
            <a:r>
              <a:rPr lang="en-US" sz="1800" spc="-7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is</a:t>
            </a:r>
            <a:r>
              <a:rPr lang="en-US" sz="1800" spc="-105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an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important</a:t>
            </a:r>
            <a:r>
              <a:rPr lang="en-US" sz="1800" spc="-9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concept</a:t>
            </a:r>
            <a:r>
              <a:rPr lang="en-US" sz="1800" spc="-9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of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OOPs.</a:t>
            </a:r>
            <a:endParaRPr lang="en-US" sz="18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25000"/>
              <a:buFont typeface="Arial" panose="020B0604020202020204" pitchFamily="34" charset="0"/>
              <a:buChar char="•"/>
              <a:tabLst>
                <a:tab pos="367665" algn="l"/>
              </a:tabLst>
            </a:pPr>
            <a:r>
              <a:rPr lang="en-US" sz="1800" spc="10" dirty="0">
                <a:latin typeface="Tahoma"/>
                <a:cs typeface="Tahoma"/>
              </a:rPr>
              <a:t>Boost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10" dirty="0">
                <a:latin typeface="Tahoma"/>
                <a:cs typeface="Tahoma"/>
              </a:rPr>
              <a:t>the</a:t>
            </a:r>
            <a:r>
              <a:rPr lang="en-US" sz="1800" spc="270" dirty="0">
                <a:latin typeface="Tahoma"/>
                <a:cs typeface="Tahoma"/>
              </a:rPr>
              <a:t> </a:t>
            </a:r>
            <a:r>
              <a:rPr lang="en-US" sz="1800" spc="10" dirty="0" err="1">
                <a:latin typeface="Tahoma"/>
                <a:cs typeface="Tahoma"/>
              </a:rPr>
              <a:t>Maintainablity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z="1800" spc="10" dirty="0">
                <a:latin typeface="Tahoma"/>
                <a:cs typeface="Tahoma"/>
              </a:rPr>
              <a:t>of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10" dirty="0">
                <a:latin typeface="Tahoma"/>
                <a:cs typeface="Tahoma"/>
              </a:rPr>
              <a:t>the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code.</a:t>
            </a:r>
            <a:endParaRPr lang="en-US" sz="1800" dirty="0">
              <a:latin typeface="Tahoma"/>
              <a:cs typeface="Tahoma"/>
            </a:endParaRPr>
          </a:p>
          <a:p>
            <a:pPr marL="367665" marR="5080" indent="-355600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25000"/>
              <a:buFont typeface="Arial" panose="020B0604020202020204" pitchFamily="34" charset="0"/>
              <a:buChar char="•"/>
              <a:tabLst>
                <a:tab pos="367665" algn="l"/>
              </a:tabLst>
            </a:pPr>
            <a:r>
              <a:rPr lang="en-US" sz="1800" spc="-10" dirty="0">
                <a:latin typeface="Tahoma"/>
                <a:cs typeface="Tahoma"/>
              </a:rPr>
              <a:t>The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class</a:t>
            </a:r>
            <a:r>
              <a:rPr lang="en-US" sz="1800" spc="-10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from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which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the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new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class</a:t>
            </a:r>
            <a:r>
              <a:rPr lang="en-US" sz="1800" spc="-9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inherits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properties</a:t>
            </a:r>
            <a:r>
              <a:rPr lang="en-US" sz="1800" spc="-8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is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called </a:t>
            </a:r>
            <a:r>
              <a:rPr lang="en-US" sz="1800" dirty="0">
                <a:latin typeface="Tahoma"/>
                <a:cs typeface="Tahoma"/>
              </a:rPr>
              <a:t>BASE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CLASS</a:t>
            </a:r>
            <a:r>
              <a:rPr lang="en-US" sz="1800" spc="-75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and</a:t>
            </a:r>
            <a:r>
              <a:rPr lang="en-US" sz="1800" spc="-12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the</a:t>
            </a:r>
            <a:r>
              <a:rPr lang="en-US" sz="1800" spc="-13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new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created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class</a:t>
            </a:r>
            <a:r>
              <a:rPr lang="en-US" sz="1800" spc="-10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is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called</a:t>
            </a:r>
            <a:r>
              <a:rPr lang="en-US" sz="1800" spc="-7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DERIVED CLASS.</a:t>
            </a:r>
            <a:endParaRPr lang="en-US" sz="18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605"/>
              </a:spcBef>
              <a:buClr>
                <a:srgbClr val="A6BBC8"/>
              </a:buClr>
              <a:buSzPct val="125000"/>
              <a:buFont typeface="Arial" panose="020B0604020202020204" pitchFamily="34" charset="0"/>
              <a:buChar char="•"/>
              <a:tabLst>
                <a:tab pos="367665" algn="l"/>
              </a:tabLst>
            </a:pPr>
            <a:r>
              <a:rPr lang="en-US" sz="1800" spc="-10" dirty="0">
                <a:latin typeface="Tahoma"/>
                <a:cs typeface="Tahoma"/>
              </a:rPr>
              <a:t>Syntax</a:t>
            </a:r>
            <a:r>
              <a:rPr lang="en-US" sz="1800" spc="-70" dirty="0">
                <a:latin typeface="Tahoma"/>
                <a:cs typeface="Tahoma"/>
              </a:rPr>
              <a:t> </a:t>
            </a:r>
            <a:r>
              <a:rPr lang="en-US" sz="1800" spc="-45" dirty="0">
                <a:latin typeface="Tahoma"/>
                <a:cs typeface="Tahoma"/>
              </a:rPr>
              <a:t>-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class</a:t>
            </a:r>
            <a:r>
              <a:rPr lang="en-US" sz="1800" spc="-8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derived-</a:t>
            </a:r>
            <a:r>
              <a:rPr lang="en-US" sz="1800" spc="-40" dirty="0">
                <a:latin typeface="Tahoma"/>
                <a:cs typeface="Tahoma"/>
              </a:rPr>
              <a:t>class:</a:t>
            </a:r>
            <a:r>
              <a:rPr lang="en-US" sz="1800" spc="-30" dirty="0">
                <a:latin typeface="Tahoma"/>
                <a:cs typeface="Tahoma"/>
              </a:rPr>
              <a:t> </a:t>
            </a:r>
            <a:r>
              <a:rPr lang="en-US" sz="1800" spc="-25" dirty="0">
                <a:latin typeface="Tahoma"/>
                <a:cs typeface="Tahoma"/>
              </a:rPr>
              <a:t>access-</a:t>
            </a:r>
            <a:r>
              <a:rPr lang="en-US" sz="1800" dirty="0">
                <a:latin typeface="Tahoma"/>
                <a:cs typeface="Tahoma"/>
              </a:rPr>
              <a:t>specifier</a:t>
            </a:r>
            <a:r>
              <a:rPr lang="en-US" sz="1800" spc="-50" dirty="0">
                <a:latin typeface="Tahoma"/>
                <a:cs typeface="Tahoma"/>
              </a:rPr>
              <a:t> </a:t>
            </a:r>
            <a:r>
              <a:rPr lang="en-US" sz="1800" spc="-30" dirty="0">
                <a:latin typeface="Tahoma"/>
                <a:cs typeface="Tahoma"/>
              </a:rPr>
              <a:t>base-</a:t>
            </a:r>
            <a:r>
              <a:rPr lang="en-US" sz="1800" spc="-10" dirty="0">
                <a:latin typeface="Tahoma"/>
                <a:cs typeface="Tahoma"/>
              </a:rPr>
              <a:t>class</a:t>
            </a:r>
            <a:r>
              <a:rPr lang="en-US" sz="1800" spc="-355" dirty="0">
                <a:latin typeface="Tahoma"/>
                <a:cs typeface="Tahoma"/>
              </a:rPr>
              <a:t>{</a:t>
            </a:r>
            <a:endParaRPr lang="en-US" sz="1800" dirty="0">
              <a:latin typeface="Tahoma"/>
              <a:cs typeface="Tahoma"/>
            </a:endParaRPr>
          </a:p>
          <a:p>
            <a:pPr marL="417195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spc="-25" dirty="0">
                <a:latin typeface="Tahoma"/>
                <a:cs typeface="Tahoma"/>
              </a:rPr>
              <a:t>//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data</a:t>
            </a:r>
            <a:r>
              <a:rPr lang="en-US" sz="1800" spc="-10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members</a:t>
            </a:r>
            <a:r>
              <a:rPr lang="en-US" sz="1800" spc="-120" dirty="0">
                <a:latin typeface="Tahoma"/>
                <a:cs typeface="Tahoma"/>
              </a:rPr>
              <a:t> </a:t>
            </a:r>
            <a:r>
              <a:rPr lang="en-US" sz="1800" spc="-20" dirty="0">
                <a:latin typeface="Tahoma"/>
                <a:cs typeface="Tahoma"/>
              </a:rPr>
              <a:t>and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member</a:t>
            </a:r>
            <a:r>
              <a:rPr lang="en-US" sz="1800" spc="-11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functions</a:t>
            </a:r>
            <a:r>
              <a:rPr lang="en-US" sz="1800" spc="-13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of</a:t>
            </a:r>
            <a:r>
              <a:rPr lang="en-US" sz="1800" spc="-145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derived</a:t>
            </a:r>
            <a:r>
              <a:rPr lang="en-US" sz="1800" spc="-114" dirty="0">
                <a:latin typeface="Tahoma"/>
                <a:cs typeface="Tahoma"/>
              </a:rPr>
              <a:t> </a:t>
            </a:r>
            <a:r>
              <a:rPr lang="en-US" sz="1800" spc="-10" dirty="0">
                <a:latin typeface="Tahoma"/>
                <a:cs typeface="Tahoma"/>
              </a:rPr>
              <a:t>class</a:t>
            </a:r>
            <a:endParaRPr lang="en-US" sz="1800" dirty="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spc="-355" dirty="0">
                <a:latin typeface="Tahoma"/>
                <a:cs typeface="Tahoma"/>
              </a:rPr>
              <a:t>                                             }</a:t>
            </a:r>
            <a:endParaRPr lang="en-US" sz="1800" dirty="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605"/>
              </a:spcBef>
              <a:buClr>
                <a:srgbClr val="A6BBC8"/>
              </a:buClr>
              <a:buSzPct val="125000"/>
              <a:buFont typeface="Arial MT"/>
              <a:buChar char="○"/>
              <a:tabLst>
                <a:tab pos="367665" algn="l"/>
              </a:tabLst>
            </a:pPr>
            <a:endParaRPr lang="en-US"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1788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ED91E5-6442-298B-AC5E-A3A8A369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43100"/>
            <a:ext cx="4648200" cy="293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355E3-2EC0-2097-73D6-810600B2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4191001" cy="358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46C0F8-8F51-8B96-8439-A569640E4363}"/>
              </a:ext>
            </a:extLst>
          </p:cNvPr>
          <p:cNvSpPr txBox="1"/>
          <p:nvPr/>
        </p:nvSpPr>
        <p:spPr>
          <a:xfrm>
            <a:off x="2133600" y="6096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Types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157179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2" descr="c">
            <a:extLst>
              <a:ext uri="{FF2B5EF4-FFF2-40B4-BE49-F238E27FC236}">
                <a16:creationId xmlns:a16="http://schemas.microsoft.com/office/drawing/2014/main" id="{087E5AEA-4864-CA26-BE10-F77B483FF3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763000" cy="640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39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8C163-0C22-AF8F-0EFC-68DF643D2C82}"/>
              </a:ext>
            </a:extLst>
          </p:cNvPr>
          <p:cNvSpPr txBox="1"/>
          <p:nvPr/>
        </p:nvSpPr>
        <p:spPr>
          <a:xfrm>
            <a:off x="685800" y="533400"/>
            <a:ext cx="762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spc="-10" dirty="0">
                <a:cs typeface="Times New Roman"/>
              </a:rPr>
              <a:t>4.Polymorphism</a:t>
            </a:r>
            <a:endParaRPr lang="en-IN" sz="4000" dirty="0">
              <a:cs typeface="Times New Roman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B77F7-6774-DE57-6D4C-5BEFCA99609C}"/>
              </a:ext>
            </a:extLst>
          </p:cNvPr>
          <p:cNvSpPr txBox="1"/>
          <p:nvPr/>
        </p:nvSpPr>
        <p:spPr>
          <a:xfrm>
            <a:off x="685800" y="1607203"/>
            <a:ext cx="6172200" cy="255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7665" marR="122555" indent="-355600" algn="just">
              <a:lnSpc>
                <a:spcPct val="100000"/>
              </a:lnSpc>
              <a:spcBef>
                <a:spcPts val="100"/>
              </a:spcBef>
              <a:buClr>
                <a:srgbClr val="A6BBC8"/>
              </a:buClr>
              <a:buSzPct val="111111"/>
              <a:buFont typeface="Arial" panose="020B0604020202020204" pitchFamily="34" charset="0"/>
              <a:buChar char="•"/>
              <a:tabLst>
                <a:tab pos="367665" algn="l"/>
              </a:tabLst>
            </a:pPr>
            <a:r>
              <a:rPr lang="en-US" sz="1800" dirty="0">
                <a:cs typeface="Arial"/>
              </a:rPr>
              <a:t>Polymorphism</a:t>
            </a:r>
            <a:r>
              <a:rPr lang="en-US" sz="1800" spc="-6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means</a:t>
            </a:r>
            <a:r>
              <a:rPr lang="en-US" sz="1800" spc="-3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"the</a:t>
            </a:r>
            <a:r>
              <a:rPr lang="en-US" sz="1800" spc="-4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condition</a:t>
            </a:r>
            <a:r>
              <a:rPr lang="en-US" sz="1800" spc="-65" dirty="0">
                <a:cs typeface="Arial"/>
              </a:rPr>
              <a:t> </a:t>
            </a:r>
            <a:r>
              <a:rPr lang="en-US" sz="1800" spc="-25" dirty="0">
                <a:cs typeface="Arial"/>
              </a:rPr>
              <a:t>of </a:t>
            </a:r>
            <a:r>
              <a:rPr lang="en-US" sz="1800" dirty="0">
                <a:cs typeface="Arial"/>
              </a:rPr>
              <a:t>occurring</a:t>
            </a:r>
            <a:r>
              <a:rPr lang="en-US" sz="1800" spc="-6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in</a:t>
            </a:r>
            <a:r>
              <a:rPr lang="en-US" sz="1800" spc="-5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several</a:t>
            </a:r>
            <a:r>
              <a:rPr lang="en-US" sz="1800" spc="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different</a:t>
            </a:r>
            <a:r>
              <a:rPr lang="en-US" sz="1800" spc="-55" dirty="0">
                <a:cs typeface="Arial"/>
              </a:rPr>
              <a:t> </a:t>
            </a:r>
            <a:r>
              <a:rPr lang="en-US" sz="1800" spc="-10" dirty="0">
                <a:cs typeface="Arial"/>
              </a:rPr>
              <a:t>forms." </a:t>
            </a:r>
            <a:r>
              <a:rPr lang="en-US" sz="1800" dirty="0">
                <a:cs typeface="Arial"/>
              </a:rPr>
              <a:t>That's</a:t>
            </a:r>
            <a:r>
              <a:rPr lang="en-US" sz="1800" spc="-4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exactly</a:t>
            </a:r>
            <a:r>
              <a:rPr lang="en-US" sz="1800" spc="-2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what</a:t>
            </a:r>
            <a:r>
              <a:rPr lang="en-US" sz="1800" spc="-6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the</a:t>
            </a:r>
            <a:r>
              <a:rPr lang="en-US" sz="1800" spc="-2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fourth</a:t>
            </a:r>
            <a:r>
              <a:rPr lang="en-US" sz="1800" spc="-2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and</a:t>
            </a:r>
            <a:r>
              <a:rPr lang="en-US" sz="1800" spc="-30" dirty="0">
                <a:cs typeface="Arial"/>
              </a:rPr>
              <a:t> </a:t>
            </a:r>
            <a:r>
              <a:rPr lang="en-US" sz="1800" spc="-10" dirty="0">
                <a:cs typeface="Arial"/>
              </a:rPr>
              <a:t>final </a:t>
            </a:r>
            <a:r>
              <a:rPr lang="en-US" sz="1800" dirty="0">
                <a:cs typeface="Arial"/>
              </a:rPr>
              <a:t>pillar</a:t>
            </a:r>
            <a:r>
              <a:rPr lang="en-US" sz="1800" spc="-4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is</a:t>
            </a:r>
            <a:r>
              <a:rPr lang="en-US" sz="1800" spc="-1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concerned</a:t>
            </a:r>
            <a:r>
              <a:rPr lang="en-US" sz="1800" spc="-2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with</a:t>
            </a:r>
            <a:r>
              <a:rPr lang="en-US" sz="1800" spc="-4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–</a:t>
            </a:r>
            <a:r>
              <a:rPr lang="en-US" sz="1800" spc="-1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types</a:t>
            </a:r>
            <a:r>
              <a:rPr lang="en-US" sz="1800" spc="5" dirty="0">
                <a:cs typeface="Arial"/>
              </a:rPr>
              <a:t> </a:t>
            </a:r>
            <a:r>
              <a:rPr lang="en-US" sz="1800" dirty="0">
                <a:cs typeface="Arial"/>
              </a:rPr>
              <a:t>in</a:t>
            </a:r>
            <a:r>
              <a:rPr lang="en-US" sz="1800" spc="-10" dirty="0">
                <a:cs typeface="Arial"/>
              </a:rPr>
              <a:t> </a:t>
            </a:r>
            <a:r>
              <a:rPr lang="en-US" sz="1800" spc="-25" dirty="0">
                <a:cs typeface="Arial"/>
              </a:rPr>
              <a:t>the </a:t>
            </a:r>
            <a:r>
              <a:rPr lang="en-US" sz="1800" dirty="0">
                <a:cs typeface="Arial"/>
              </a:rPr>
              <a:t>same</a:t>
            </a:r>
            <a:r>
              <a:rPr lang="en-US" sz="1800" spc="-3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inheritance</a:t>
            </a:r>
            <a:r>
              <a:rPr lang="en-US" sz="1800" spc="-3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chains</a:t>
            </a:r>
            <a:r>
              <a:rPr lang="en-US" sz="1800" spc="-3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being</a:t>
            </a:r>
            <a:r>
              <a:rPr lang="en-US" sz="1800" spc="-2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able</a:t>
            </a:r>
            <a:r>
              <a:rPr lang="en-US" sz="1800" spc="-20" dirty="0">
                <a:cs typeface="Arial"/>
              </a:rPr>
              <a:t> </a:t>
            </a:r>
            <a:r>
              <a:rPr lang="en-US" sz="1800" dirty="0">
                <a:cs typeface="Arial"/>
              </a:rPr>
              <a:t>to</a:t>
            </a:r>
            <a:r>
              <a:rPr lang="en-US" sz="1800" spc="-20" dirty="0">
                <a:cs typeface="Arial"/>
              </a:rPr>
              <a:t> </a:t>
            </a:r>
            <a:r>
              <a:rPr lang="en-US" sz="1800" spc="-25" dirty="0">
                <a:cs typeface="Arial"/>
              </a:rPr>
              <a:t>do </a:t>
            </a:r>
            <a:r>
              <a:rPr lang="en-US" sz="1800" dirty="0">
                <a:cs typeface="Arial"/>
              </a:rPr>
              <a:t>different</a:t>
            </a:r>
            <a:r>
              <a:rPr lang="en-US" sz="1800" spc="-40" dirty="0">
                <a:cs typeface="Arial"/>
              </a:rPr>
              <a:t> </a:t>
            </a:r>
            <a:r>
              <a:rPr lang="en-US" sz="1800" spc="-10" dirty="0">
                <a:cs typeface="Arial"/>
              </a:rPr>
              <a:t>things.</a:t>
            </a:r>
            <a:endParaRPr lang="en-US" sz="1800" dirty="0">
              <a:cs typeface="Arial"/>
            </a:endParaRPr>
          </a:p>
          <a:p>
            <a:pPr marL="367665" marR="5080" indent="-355600" algn="just">
              <a:lnSpc>
                <a:spcPct val="114999"/>
              </a:lnSpc>
              <a:spcBef>
                <a:spcPts val="390"/>
              </a:spcBef>
              <a:buClr>
                <a:srgbClr val="A6BBC8"/>
              </a:buClr>
              <a:buSzPct val="111111"/>
              <a:buFont typeface="Arial" panose="020B0604020202020204" pitchFamily="34" charset="0"/>
              <a:buChar char="•"/>
              <a:tabLst>
                <a:tab pos="367665" algn="l"/>
              </a:tabLst>
            </a:pPr>
            <a:r>
              <a:rPr lang="en-US" sz="1800" dirty="0">
                <a:cs typeface="Arial MT"/>
              </a:rPr>
              <a:t>The word</a:t>
            </a:r>
            <a:r>
              <a:rPr lang="en-US" sz="1800" spc="6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polymorphism</a:t>
            </a:r>
            <a:r>
              <a:rPr lang="en-US" sz="1800" spc="5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means</a:t>
            </a:r>
            <a:r>
              <a:rPr lang="en-US" sz="1800" spc="3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having</a:t>
            </a:r>
            <a:r>
              <a:rPr lang="en-US" sz="1800" spc="25" dirty="0">
                <a:cs typeface="Arial MT"/>
              </a:rPr>
              <a:t> </a:t>
            </a:r>
            <a:r>
              <a:rPr lang="en-US" sz="1800" spc="-20" dirty="0">
                <a:cs typeface="Arial MT"/>
              </a:rPr>
              <a:t>many </a:t>
            </a:r>
            <a:r>
              <a:rPr lang="en-US" sz="1800" dirty="0">
                <a:cs typeface="Arial MT"/>
              </a:rPr>
              <a:t>forms.</a:t>
            </a:r>
            <a:r>
              <a:rPr lang="en-US" sz="1800" spc="-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In</a:t>
            </a:r>
            <a:r>
              <a:rPr lang="en-US" sz="1800" spc="1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simple</a:t>
            </a:r>
            <a:r>
              <a:rPr lang="en-US" sz="1800" spc="2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words,</a:t>
            </a:r>
            <a:r>
              <a:rPr lang="en-US" sz="1800" spc="5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we</a:t>
            </a:r>
            <a:r>
              <a:rPr lang="en-US" sz="1800" spc="6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can</a:t>
            </a:r>
            <a:r>
              <a:rPr lang="en-US" sz="1800" spc="20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define </a:t>
            </a:r>
            <a:r>
              <a:rPr lang="en-US" sz="1800" dirty="0">
                <a:cs typeface="Arial MT"/>
              </a:rPr>
              <a:t>polymorphism</a:t>
            </a:r>
            <a:r>
              <a:rPr lang="en-US" sz="1800" spc="5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as</a:t>
            </a:r>
            <a:r>
              <a:rPr lang="en-US" sz="1800" spc="2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the</a:t>
            </a:r>
            <a:r>
              <a:rPr lang="en-US" sz="1800" spc="2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ability</a:t>
            </a:r>
            <a:r>
              <a:rPr lang="en-US" sz="1800" spc="2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of</a:t>
            </a:r>
            <a:r>
              <a:rPr lang="en-US" sz="1800" spc="3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a</a:t>
            </a:r>
            <a:r>
              <a:rPr lang="en-US" sz="1800" spc="1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message</a:t>
            </a:r>
            <a:r>
              <a:rPr lang="en-US" sz="1800" spc="30" dirty="0">
                <a:cs typeface="Arial MT"/>
              </a:rPr>
              <a:t> </a:t>
            </a:r>
            <a:r>
              <a:rPr lang="en-US" sz="1800" spc="-25" dirty="0">
                <a:cs typeface="Arial MT"/>
              </a:rPr>
              <a:t>to </a:t>
            </a:r>
            <a:r>
              <a:rPr lang="en-US" sz="1800" dirty="0">
                <a:cs typeface="Arial MT"/>
              </a:rPr>
              <a:t>be</a:t>
            </a:r>
            <a:r>
              <a:rPr lang="en-US" sz="1800" spc="2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displayed</a:t>
            </a:r>
            <a:r>
              <a:rPr lang="en-US" sz="1800" spc="50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in</a:t>
            </a:r>
            <a:r>
              <a:rPr lang="en-US" sz="1800" spc="2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more</a:t>
            </a:r>
            <a:r>
              <a:rPr lang="en-US" sz="1800" spc="2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than</a:t>
            </a:r>
            <a:r>
              <a:rPr lang="en-US" sz="1800" spc="15" dirty="0">
                <a:cs typeface="Arial MT"/>
              </a:rPr>
              <a:t> </a:t>
            </a:r>
            <a:r>
              <a:rPr lang="en-US" sz="1800" dirty="0">
                <a:cs typeface="Arial MT"/>
              </a:rPr>
              <a:t>one</a:t>
            </a:r>
            <a:r>
              <a:rPr lang="en-US" sz="1800" spc="25" dirty="0">
                <a:cs typeface="Arial MT"/>
              </a:rPr>
              <a:t> </a:t>
            </a:r>
            <a:r>
              <a:rPr lang="en-US" sz="1800" spc="-10" dirty="0">
                <a:cs typeface="Arial MT"/>
              </a:rPr>
              <a:t>form.</a:t>
            </a:r>
          </a:p>
          <a:p>
            <a:pPr marL="367665" marR="5080" indent="-355600" algn="just">
              <a:lnSpc>
                <a:spcPct val="114999"/>
              </a:lnSpc>
              <a:spcBef>
                <a:spcPts val="390"/>
              </a:spcBef>
              <a:buClr>
                <a:srgbClr val="A6BBC8"/>
              </a:buClr>
              <a:buSzPct val="111111"/>
              <a:buFont typeface="Arial" panose="020B0604020202020204" pitchFamily="34" charset="0"/>
              <a:buChar char="•"/>
              <a:tabLst>
                <a:tab pos="367665" algn="l"/>
              </a:tabLst>
            </a:pPr>
            <a:r>
              <a:rPr lang="en-US" spc="-10" dirty="0">
                <a:cs typeface="Arial MT"/>
              </a:rPr>
              <a:t>Types:</a:t>
            </a:r>
            <a:endParaRPr lang="en-US" sz="1800" dirty="0"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D35DE-C9EB-808B-D27C-44BAC456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65596"/>
            <a:ext cx="5562600" cy="208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66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948D5-7451-1F66-8C56-BA5B2D64D9D9}"/>
              </a:ext>
            </a:extLst>
          </p:cNvPr>
          <p:cNvSpPr txBox="1"/>
          <p:nvPr/>
        </p:nvSpPr>
        <p:spPr>
          <a:xfrm>
            <a:off x="419100" y="24384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5089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409" rIns="0" bIns="0" rtlCol="0">
            <a:spAutoFit/>
          </a:bodyPr>
          <a:lstStyle/>
          <a:p>
            <a:pPr marL="977265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alibri"/>
                <a:cs typeface="Calibri"/>
              </a:rPr>
              <a:t>General</a:t>
            </a:r>
            <a:r>
              <a:rPr sz="4000" b="1" spc="-140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Syntax</a:t>
            </a:r>
            <a:r>
              <a:rPr sz="4000" b="1" spc="-14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of</a:t>
            </a:r>
            <a:r>
              <a:rPr sz="4000" b="1" spc="-14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Constructor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758187"/>
            <a:ext cx="7759065" cy="4081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857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6385" algn="l"/>
              </a:tabLst>
            </a:pPr>
            <a:r>
              <a:rPr sz="2800" spc="-10" dirty="0">
                <a:latin typeface="Constantia"/>
                <a:cs typeface="Constantia"/>
              </a:rPr>
              <a:t>Constructor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special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member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function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that</a:t>
            </a:r>
            <a:endParaRPr sz="2800">
              <a:latin typeface="Constantia"/>
              <a:cs typeface="Constantia"/>
            </a:endParaRPr>
          </a:p>
          <a:p>
            <a:pPr marL="364490">
              <a:lnSpc>
                <a:spcPct val="100000"/>
              </a:lnSpc>
              <a:spcBef>
                <a:spcPts val="2370"/>
              </a:spcBef>
            </a:pPr>
            <a:r>
              <a:rPr sz="2800" spc="-10" dirty="0">
                <a:latin typeface="Constantia"/>
                <a:cs typeface="Constantia"/>
              </a:rPr>
              <a:t>takes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same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name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as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class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name.</a:t>
            </a:r>
            <a:endParaRPr sz="2800">
              <a:latin typeface="Constantia"/>
              <a:cs typeface="Constantia"/>
            </a:endParaRPr>
          </a:p>
          <a:p>
            <a:pPr marL="286385" indent="-285750">
              <a:lnSpc>
                <a:spcPct val="100000"/>
              </a:lnSpc>
              <a:spcBef>
                <a:spcPts val="2330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286385" algn="l"/>
              </a:tabLst>
            </a:pP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syntax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generally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is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as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given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below:</a:t>
            </a:r>
            <a:endParaRPr sz="2800">
              <a:latin typeface="Constantia"/>
              <a:cs typeface="Constantia"/>
            </a:endParaRPr>
          </a:p>
          <a:p>
            <a:pPr marL="369570">
              <a:lnSpc>
                <a:spcPct val="100000"/>
              </a:lnSpc>
              <a:spcBef>
                <a:spcPts val="2370"/>
              </a:spcBef>
            </a:pPr>
            <a:r>
              <a:rPr sz="2800" dirty="0">
                <a:latin typeface="Constantia"/>
                <a:cs typeface="Constantia"/>
              </a:rPr>
              <a:t>&lt;class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name&gt;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{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arguments};</a:t>
            </a:r>
            <a:endParaRPr sz="2800">
              <a:latin typeface="Constantia"/>
              <a:cs typeface="Constantia"/>
            </a:endParaRPr>
          </a:p>
          <a:p>
            <a:pPr marL="285750" marR="5080" indent="-285750">
              <a:lnSpc>
                <a:spcPct val="169400"/>
              </a:lnSpc>
              <a:spcBef>
                <a:spcPts val="35"/>
              </a:spcBef>
              <a:buClr>
                <a:srgbClr val="0AD0D9"/>
              </a:buClr>
              <a:buSzPct val="91071"/>
              <a:buFont typeface="Segoe UI Symbol"/>
              <a:buChar char="⚫"/>
              <a:tabLst>
                <a:tab pos="360045" algn="l"/>
              </a:tabLst>
            </a:pP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default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constructor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for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class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X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has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the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form 	</a:t>
            </a:r>
            <a:r>
              <a:rPr sz="2800" spc="-10" dirty="0">
                <a:latin typeface="Constantia"/>
                <a:cs typeface="Constantia"/>
              </a:rPr>
              <a:t>X::X()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637108"/>
            <a:ext cx="191071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Cont……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By</a:t>
            </a:r>
            <a:r>
              <a:rPr spc="55" dirty="0"/>
              <a:t> </a:t>
            </a:r>
            <a:r>
              <a:rPr dirty="0"/>
              <a:t>Hardeep</a:t>
            </a:r>
            <a:r>
              <a:rPr spc="80" dirty="0"/>
              <a:t> </a:t>
            </a:r>
            <a:r>
              <a:rPr spc="-20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37" y="1524000"/>
            <a:ext cx="8086725" cy="41056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2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constructor</a:t>
            </a:r>
            <a:r>
              <a:rPr sz="2400" spc="2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2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automatically</a:t>
            </a:r>
            <a:r>
              <a:rPr sz="2400" spc="20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called</a:t>
            </a:r>
            <a:r>
              <a:rPr sz="2400" spc="2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when</a:t>
            </a:r>
            <a:r>
              <a:rPr sz="2400" spc="2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2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</a:t>
            </a:r>
            <a:r>
              <a:rPr sz="2400" spc="1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created.</a:t>
            </a:r>
            <a:endParaRPr sz="2400" dirty="0">
              <a:latin typeface="Constantia"/>
              <a:cs typeface="Constantia"/>
            </a:endParaRPr>
          </a:p>
          <a:p>
            <a:pPr marL="287020" marR="5080" indent="-274320">
              <a:lnSpc>
                <a:spcPct val="1501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There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are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several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forms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which</a:t>
            </a:r>
            <a:r>
              <a:rPr sz="2400" spc="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constructor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can</a:t>
            </a:r>
            <a:r>
              <a:rPr sz="2400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take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its </a:t>
            </a:r>
            <a:r>
              <a:rPr sz="2400" dirty="0">
                <a:latin typeface="Constantia"/>
                <a:cs typeface="Constantia"/>
              </a:rPr>
              <a:t>shape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namely:</a:t>
            </a:r>
            <a:endParaRPr sz="2400" dirty="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6385" algn="l"/>
              </a:tabLst>
            </a:pPr>
            <a:r>
              <a:rPr sz="2400" dirty="0">
                <a:latin typeface="Constantia"/>
                <a:cs typeface="Constantia"/>
              </a:rPr>
              <a:t>Default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</a:t>
            </a:r>
            <a:endParaRPr sz="2400" dirty="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6385" algn="l"/>
              </a:tabLst>
            </a:pPr>
            <a:r>
              <a:rPr sz="2400" spc="-10" dirty="0">
                <a:latin typeface="Constantia"/>
                <a:cs typeface="Constantia"/>
              </a:rPr>
              <a:t>Parameterized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Constructors</a:t>
            </a:r>
            <a:endParaRPr sz="2400" dirty="0">
              <a:latin typeface="Constantia"/>
              <a:cs typeface="Constantia"/>
            </a:endParaRPr>
          </a:p>
          <a:p>
            <a:pPr marL="286385" indent="-273685">
              <a:lnSpc>
                <a:spcPct val="100000"/>
              </a:lnSpc>
              <a:spcBef>
                <a:spcPts val="2020"/>
              </a:spcBef>
              <a:buClr>
                <a:srgbClr val="0AD0D9"/>
              </a:buClr>
              <a:buSzPct val="93750"/>
              <a:buFont typeface="Wingdings"/>
              <a:buChar char=""/>
              <a:tabLst>
                <a:tab pos="286385" algn="l"/>
              </a:tabLst>
            </a:pPr>
            <a:r>
              <a:rPr sz="2400" spc="-10" dirty="0">
                <a:latin typeface="Constantia"/>
                <a:cs typeface="Constantia"/>
              </a:rPr>
              <a:t>Copy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48323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libri"/>
                <a:cs typeface="Calibri"/>
              </a:rPr>
              <a:t>Default</a:t>
            </a:r>
            <a:r>
              <a:rPr sz="4500" b="1" spc="-160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Constructor: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By</a:t>
            </a:r>
            <a:r>
              <a:rPr spc="55" dirty="0"/>
              <a:t> </a:t>
            </a:r>
            <a:r>
              <a:rPr dirty="0"/>
              <a:t>Hardeep</a:t>
            </a:r>
            <a:r>
              <a:rPr spc="80" dirty="0"/>
              <a:t> </a:t>
            </a:r>
            <a:r>
              <a:rPr spc="-20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0657"/>
            <a:ext cx="8070850" cy="460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This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constructor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no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arguments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  <a:p>
            <a:pPr marL="287020" marR="5080" indent="-274320">
              <a:lnSpc>
                <a:spcPct val="150100"/>
              </a:lnSpc>
              <a:spcBef>
                <a:spcPts val="610"/>
              </a:spcBef>
              <a:buChar char="⚫"/>
              <a:tabLst>
                <a:tab pos="287020" algn="l"/>
                <a:tab pos="368935" algn="l"/>
                <a:tab pos="1609090" algn="l"/>
                <a:tab pos="3498215" algn="l"/>
                <a:tab pos="3905250" algn="l"/>
                <a:tab pos="4646295" algn="l"/>
                <a:tab pos="5670550" algn="l"/>
                <a:tab pos="6146165" algn="l"/>
                <a:tab pos="6690995" algn="l"/>
              </a:tabLst>
            </a:pPr>
            <a:r>
              <a:rPr sz="2450" dirty="0">
                <a:solidFill>
                  <a:srgbClr val="0AD0D9"/>
                </a:solidFill>
                <a:latin typeface="Segoe UI Symbol"/>
                <a:cs typeface="Segoe UI Symbol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Default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also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called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as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i="1" spc="-25" dirty="0">
                <a:latin typeface="Constantia"/>
                <a:cs typeface="Constantia"/>
              </a:rPr>
              <a:t>no</a:t>
            </a:r>
            <a:r>
              <a:rPr sz="2600" i="1" dirty="0">
                <a:latin typeface="Constantia"/>
                <a:cs typeface="Constantia"/>
              </a:rPr>
              <a:t>	</a:t>
            </a:r>
            <a:r>
              <a:rPr sz="2600" i="1" spc="-20" dirty="0">
                <a:latin typeface="Constantia"/>
                <a:cs typeface="Constantia"/>
              </a:rPr>
              <a:t>argument </a:t>
            </a:r>
            <a:r>
              <a:rPr sz="2600" i="1" spc="-10" dirty="0">
                <a:latin typeface="Constantia"/>
                <a:cs typeface="Constantia"/>
              </a:rPr>
              <a:t>constructor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12700" marR="6141720">
              <a:lnSpc>
                <a:spcPct val="120100"/>
              </a:lnSpc>
              <a:spcBef>
                <a:spcPts val="470"/>
              </a:spcBef>
            </a:pPr>
            <a:r>
              <a:rPr sz="26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Example:</a:t>
            </a:r>
            <a:r>
              <a:rPr sz="2600" spc="-10" dirty="0">
                <a:latin typeface="Constantia"/>
                <a:cs typeface="Constantia"/>
              </a:rPr>
              <a:t> class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creature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50165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onstantia"/>
                <a:cs typeface="Constantia"/>
              </a:rPr>
              <a:t>private:</a:t>
            </a:r>
            <a:endParaRPr sz="2600">
              <a:latin typeface="Constantia"/>
              <a:cs typeface="Constantia"/>
            </a:endParaRPr>
          </a:p>
          <a:p>
            <a:pPr marL="501650" marR="5413375" indent="4445">
              <a:lnSpc>
                <a:spcPct val="120100"/>
              </a:lnSpc>
            </a:pPr>
            <a:r>
              <a:rPr sz="2600" dirty="0">
                <a:latin typeface="Constantia"/>
                <a:cs typeface="Constantia"/>
              </a:rPr>
              <a:t>int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yearofBirth; </a:t>
            </a:r>
            <a:r>
              <a:rPr sz="2600" spc="-10" dirty="0">
                <a:latin typeface="Constantia"/>
                <a:cs typeface="Constantia"/>
              </a:rPr>
              <a:t>public: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804" y="713308"/>
            <a:ext cx="180403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Cont…..</a:t>
            </a:r>
            <a:endParaRPr sz="45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By</a:t>
            </a:r>
            <a:r>
              <a:rPr spc="55" dirty="0"/>
              <a:t> </a:t>
            </a:r>
            <a:r>
              <a:rPr dirty="0"/>
              <a:t>Hardeep</a:t>
            </a:r>
            <a:r>
              <a:rPr spc="80" dirty="0"/>
              <a:t> </a:t>
            </a:r>
            <a:r>
              <a:rPr spc="-20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396" y="1306941"/>
            <a:ext cx="1440815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10" dirty="0">
                <a:latin typeface="Constantia"/>
                <a:cs typeface="Constantia"/>
              </a:rPr>
              <a:t>creature()</a:t>
            </a:r>
            <a:endParaRPr sz="2600">
              <a:latin typeface="Constantia"/>
              <a:cs typeface="Constantia"/>
            </a:endParaRPr>
          </a:p>
          <a:p>
            <a:pPr marL="849630">
              <a:lnSpc>
                <a:spcPct val="100000"/>
              </a:lnSpc>
              <a:spcBef>
                <a:spcPts val="625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3905" y="2338781"/>
            <a:ext cx="106553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0" dirty="0">
                <a:latin typeface="Constantia"/>
                <a:cs typeface="Constantia"/>
              </a:rPr>
              <a:t>called";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017" y="2258298"/>
            <a:ext cx="2707640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-10" dirty="0">
                <a:latin typeface="Constantia"/>
                <a:cs typeface="Constantia"/>
              </a:rPr>
              <a:t>cout&lt;&lt;“Contructor</a:t>
            </a:r>
            <a:endParaRPr sz="2600">
              <a:latin typeface="Constantia"/>
              <a:cs typeface="Constantia"/>
            </a:endParaRPr>
          </a:p>
          <a:p>
            <a:pPr marL="17145">
              <a:lnSpc>
                <a:spcPct val="100000"/>
              </a:lnSpc>
              <a:spcBef>
                <a:spcPts val="630"/>
              </a:spcBef>
            </a:pPr>
            <a:r>
              <a:rPr sz="2600" spc="-5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325" y="3209909"/>
            <a:ext cx="2044700" cy="33566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725"/>
              </a:spcBef>
            </a:pPr>
            <a:r>
              <a:rPr sz="2600" spc="-25" dirty="0">
                <a:latin typeface="Constantia"/>
                <a:cs typeface="Constantia"/>
              </a:rPr>
              <a:t>};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Constantia"/>
                <a:cs typeface="Constantia"/>
              </a:rPr>
              <a:t>int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main()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337185" marR="5080" indent="-82550">
              <a:lnSpc>
                <a:spcPts val="3750"/>
              </a:lnSpc>
              <a:spcBef>
                <a:spcPts val="225"/>
              </a:spcBef>
            </a:pPr>
            <a:r>
              <a:rPr sz="2600" spc="-20" dirty="0">
                <a:latin typeface="Constantia"/>
                <a:cs typeface="Constantia"/>
              </a:rPr>
              <a:t>creature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obj; </a:t>
            </a:r>
            <a:r>
              <a:rPr sz="2600" spc="-10" dirty="0">
                <a:latin typeface="Constantia"/>
                <a:cs typeface="Constantia"/>
              </a:rPr>
              <a:t>getch(); </a:t>
            </a:r>
            <a:r>
              <a:rPr sz="2600" dirty="0">
                <a:latin typeface="Constantia"/>
                <a:cs typeface="Constantia"/>
              </a:rPr>
              <a:t>return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0;</a:t>
            </a:r>
            <a:endParaRPr sz="26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395"/>
              </a:spcBef>
            </a:pPr>
            <a:r>
              <a:rPr sz="2600" spc="-5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Calibri"/>
                <a:cs typeface="Calibri"/>
              </a:rPr>
              <a:t>Parameterized</a:t>
            </a:r>
            <a:r>
              <a:rPr b="1" spc="-2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Constructors: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By</a:t>
            </a:r>
            <a:r>
              <a:rPr spc="55" dirty="0"/>
              <a:t> </a:t>
            </a:r>
            <a:r>
              <a:rPr dirty="0"/>
              <a:t>Hardeep</a:t>
            </a:r>
            <a:r>
              <a:rPr spc="80" dirty="0"/>
              <a:t> </a:t>
            </a:r>
            <a:r>
              <a:rPr spc="-20" dirty="0"/>
              <a:t>Singh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706483"/>
            <a:ext cx="8081009" cy="374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501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725805" algn="l"/>
                <a:tab pos="3004185" algn="l"/>
                <a:tab pos="4866005" algn="l"/>
                <a:tab pos="5309235" algn="l"/>
                <a:tab pos="6041390" algn="l"/>
                <a:tab pos="6786880" algn="l"/>
                <a:tab pos="7583170" algn="l"/>
              </a:tabLst>
            </a:pP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parameterized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is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just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one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that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has </a:t>
            </a:r>
            <a:r>
              <a:rPr sz="2600" spc="-20" dirty="0">
                <a:latin typeface="Constantia"/>
                <a:cs typeface="Constantia"/>
              </a:rPr>
              <a:t>parameters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specified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it.</a:t>
            </a:r>
            <a:endParaRPr sz="2600">
              <a:latin typeface="Constantia"/>
              <a:cs typeface="Constantia"/>
            </a:endParaRPr>
          </a:p>
          <a:p>
            <a:pPr marL="287020" marR="10795" indent="-274955">
              <a:lnSpc>
                <a:spcPct val="150100"/>
              </a:lnSpc>
              <a:spcBef>
                <a:spcPts val="6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7020" algn="l"/>
                <a:tab pos="904240" algn="l"/>
                <a:tab pos="1563370" algn="l"/>
                <a:tab pos="2322195" algn="l"/>
                <a:tab pos="2940050" algn="l"/>
                <a:tab pos="4614545" algn="l"/>
                <a:tab pos="5057775" algn="l"/>
                <a:tab pos="6855459" algn="l"/>
              </a:tabLst>
            </a:pPr>
            <a:r>
              <a:rPr sz="2600" spc="-25" dirty="0">
                <a:latin typeface="Constantia"/>
                <a:cs typeface="Constantia"/>
              </a:rPr>
              <a:t>We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can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pass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arguments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to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function </a:t>
            </a:r>
            <a:r>
              <a:rPr sz="2600" spc="-10" dirty="0">
                <a:latin typeface="Constantia"/>
                <a:cs typeface="Constantia"/>
              </a:rPr>
              <a:t>when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object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created.</a:t>
            </a:r>
            <a:endParaRPr sz="2600">
              <a:latin typeface="Constantia"/>
              <a:cs typeface="Constantia"/>
            </a:endParaRPr>
          </a:p>
          <a:p>
            <a:pPr marL="364490" indent="-351790">
              <a:lnSpc>
                <a:spcPct val="100000"/>
              </a:lnSpc>
              <a:spcBef>
                <a:spcPts val="218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4490" algn="l"/>
                <a:tab pos="781050" algn="l"/>
                <a:tab pos="2614930" algn="l"/>
                <a:tab pos="3383915" algn="l"/>
                <a:tab pos="4079240" algn="l"/>
                <a:tab pos="4874895" algn="l"/>
                <a:tab pos="6585584" algn="l"/>
                <a:tab pos="7216775" algn="l"/>
              </a:tabLst>
            </a:pP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constructor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that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can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0" dirty="0">
                <a:latin typeface="Constantia"/>
                <a:cs typeface="Constantia"/>
              </a:rPr>
              <a:t>take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arguments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25" dirty="0">
                <a:latin typeface="Constantia"/>
                <a:cs typeface="Constantia"/>
              </a:rPr>
              <a:t>are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-10" dirty="0">
                <a:latin typeface="Constantia"/>
                <a:cs typeface="Constantia"/>
              </a:rPr>
              <a:t>called</a:t>
            </a:r>
            <a:endParaRPr sz="26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1560"/>
              </a:spcBef>
            </a:pPr>
            <a:r>
              <a:rPr sz="2600" i="1" spc="-10" dirty="0">
                <a:latin typeface="Constantia"/>
                <a:cs typeface="Constantia"/>
              </a:rPr>
              <a:t>parameterized</a:t>
            </a:r>
            <a:r>
              <a:rPr sz="2600" i="1" spc="-125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constructors.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04" y="713308"/>
            <a:ext cx="219773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latin typeface="Calibri"/>
                <a:cs typeface="Calibri"/>
              </a:rPr>
              <a:t>Example: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6567" y="4021023"/>
            <a:ext cx="38906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Constantia"/>
                <a:cs typeface="Constantia"/>
              </a:rPr>
              <a:t>//</a:t>
            </a:r>
            <a:r>
              <a:rPr sz="2400" spc="-10" dirty="0">
                <a:latin typeface="Constantia"/>
                <a:cs typeface="Constantia"/>
              </a:rPr>
              <a:t>Parameterized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374912"/>
            <a:ext cx="3455670" cy="463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88390">
              <a:lnSpc>
                <a:spcPct val="120100"/>
              </a:lnSpc>
              <a:spcBef>
                <a:spcPts val="95"/>
              </a:spcBef>
            </a:pPr>
            <a:r>
              <a:rPr sz="2800" dirty="0">
                <a:latin typeface="Constantia"/>
                <a:cs typeface="Constantia"/>
              </a:rPr>
              <a:t>class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Creature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0" dirty="0">
                <a:latin typeface="Constantia"/>
                <a:cs typeface="Constantia"/>
              </a:rPr>
              <a:t>{ </a:t>
            </a:r>
            <a:r>
              <a:rPr sz="2800" spc="-10" dirty="0">
                <a:latin typeface="Constantia"/>
                <a:cs typeface="Constantia"/>
              </a:rPr>
              <a:t>private:</a:t>
            </a:r>
            <a:endParaRPr sz="2800">
              <a:latin typeface="Constantia"/>
              <a:cs typeface="Constantia"/>
            </a:endParaRPr>
          </a:p>
          <a:p>
            <a:pPr marL="12700" marR="749935" indent="264795">
              <a:lnSpc>
                <a:spcPts val="4040"/>
              </a:lnSpc>
              <a:spcBef>
                <a:spcPts val="240"/>
              </a:spcBef>
            </a:pPr>
            <a:r>
              <a:rPr sz="2800" dirty="0">
                <a:latin typeface="Constantia"/>
                <a:cs typeface="Constantia"/>
              </a:rPr>
              <a:t>int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yearOfBirth; public:</a:t>
            </a:r>
            <a:endParaRPr sz="2800">
              <a:latin typeface="Constantia"/>
              <a:cs typeface="Constantia"/>
            </a:endParaRPr>
          </a:p>
          <a:p>
            <a:pPr marL="19050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latin typeface="Constantia"/>
                <a:cs typeface="Constantia"/>
              </a:rPr>
              <a:t>//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50" dirty="0">
                <a:latin typeface="Constantia"/>
                <a:cs typeface="Constantia"/>
              </a:rPr>
              <a:t>…</a:t>
            </a:r>
            <a:endParaRPr sz="2800">
              <a:latin typeface="Constantia"/>
              <a:cs typeface="Constantia"/>
            </a:endParaRPr>
          </a:p>
          <a:p>
            <a:pPr marL="538480" marR="5080" indent="-347980">
              <a:lnSpc>
                <a:spcPts val="4029"/>
              </a:lnSpc>
              <a:spcBef>
                <a:spcPts val="250"/>
              </a:spcBef>
            </a:pPr>
            <a:r>
              <a:rPr sz="2800" spc="-20" dirty="0">
                <a:latin typeface="Constantia"/>
                <a:cs typeface="Constantia"/>
              </a:rPr>
              <a:t>Creature(int</a:t>
            </a:r>
            <a:r>
              <a:rPr sz="2800" spc="-18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year)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0" dirty="0">
                <a:latin typeface="Constantia"/>
                <a:cs typeface="Constantia"/>
              </a:rPr>
              <a:t>{ </a:t>
            </a:r>
            <a:r>
              <a:rPr sz="2800" spc="-10" dirty="0">
                <a:latin typeface="Constantia"/>
                <a:cs typeface="Constantia"/>
              </a:rPr>
              <a:t>yearOfBirth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=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year;</a:t>
            </a:r>
            <a:endParaRPr sz="2800">
              <a:latin typeface="Constantia"/>
              <a:cs typeface="Constantia"/>
            </a:endParaRPr>
          </a:p>
          <a:p>
            <a:pPr marL="547370">
              <a:lnSpc>
                <a:spcPct val="100000"/>
              </a:lnSpc>
              <a:spcBef>
                <a:spcPts val="434"/>
              </a:spcBef>
            </a:pPr>
            <a:r>
              <a:rPr sz="2800" spc="-50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25" dirty="0">
                <a:latin typeface="Constantia"/>
                <a:cs typeface="Constantia"/>
              </a:rPr>
              <a:t>};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4589" y="637108"/>
            <a:ext cx="427926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dirty="0">
                <a:latin typeface="Calibri"/>
                <a:cs typeface="Calibri"/>
              </a:rPr>
              <a:t>Copy</a:t>
            </a:r>
            <a:r>
              <a:rPr sz="4500" b="1" spc="-80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Constructor: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481886"/>
            <a:ext cx="8088630" cy="471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10160" indent="-27305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Copy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Constructor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used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declare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initialize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object 	from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another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object.</a:t>
            </a:r>
            <a:endParaRPr sz="2400">
              <a:latin typeface="Constantia"/>
              <a:cs typeface="Constantia"/>
            </a:endParaRPr>
          </a:p>
          <a:p>
            <a:pPr marL="286385" marR="4229100" indent="-273685">
              <a:lnSpc>
                <a:spcPct val="1701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309880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example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statement: 	abc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c2(c1);</a:t>
            </a:r>
            <a:endParaRPr sz="2400">
              <a:latin typeface="Constantia"/>
              <a:cs typeface="Constantia"/>
            </a:endParaRPr>
          </a:p>
          <a:p>
            <a:pPr marL="287020" marR="5080" indent="27305">
              <a:lnSpc>
                <a:spcPct val="150100"/>
              </a:lnSpc>
              <a:spcBef>
                <a:spcPts val="580"/>
              </a:spcBef>
            </a:pPr>
            <a:r>
              <a:rPr sz="2400" dirty="0">
                <a:latin typeface="Constantia"/>
                <a:cs typeface="Constantia"/>
              </a:rPr>
              <a:t>would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define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c2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time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initialize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it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value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c1.</a:t>
            </a:r>
            <a:endParaRPr sz="2400">
              <a:latin typeface="Constantia"/>
              <a:cs typeface="Constantia"/>
            </a:endParaRPr>
          </a:p>
          <a:p>
            <a:pPr marL="287020" marR="6985" indent="-274320">
              <a:lnSpc>
                <a:spcPct val="1501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020" algn="l"/>
                <a:tab pos="927100" algn="l"/>
                <a:tab pos="2033905" algn="l"/>
                <a:tab pos="2436495" algn="l"/>
                <a:tab pos="3996690" algn="l"/>
                <a:tab pos="5194935" algn="l"/>
                <a:tab pos="5469255" algn="l"/>
              </a:tabLst>
            </a:pPr>
            <a:r>
              <a:rPr sz="2400" spc="-25" dirty="0">
                <a:latin typeface="Constantia"/>
                <a:cs typeface="Constantia"/>
              </a:rPr>
              <a:t>The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10" dirty="0">
                <a:latin typeface="Constantia"/>
                <a:cs typeface="Constantia"/>
              </a:rPr>
              <a:t>process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2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10" dirty="0">
                <a:latin typeface="Constantia"/>
                <a:cs typeface="Constantia"/>
              </a:rPr>
              <a:t>initializing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10" dirty="0">
                <a:latin typeface="Constantia"/>
                <a:cs typeface="Constantia"/>
              </a:rPr>
              <a:t>through</a:t>
            </a:r>
            <a:r>
              <a:rPr sz="2400" dirty="0">
                <a:latin typeface="Constantia"/>
                <a:cs typeface="Constantia"/>
              </a:rPr>
              <a:t>	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	copy</a:t>
            </a:r>
            <a:r>
              <a:rPr sz="2400" spc="2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constructor</a:t>
            </a:r>
            <a:r>
              <a:rPr sz="2400" spc="26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known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copy</a:t>
            </a:r>
            <a:r>
              <a:rPr sz="2400" i="1" spc="-4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initialization.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1270</Words>
  <Application>Microsoft Office PowerPoint</Application>
  <PresentationFormat>On-screen Show (4:3)</PresentationFormat>
  <Paragraphs>174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MT</vt:lpstr>
      <vt:lpstr>Calibri</vt:lpstr>
      <vt:lpstr>Calibri Light</vt:lpstr>
      <vt:lpstr>Cambria</vt:lpstr>
      <vt:lpstr>Constantia</vt:lpstr>
      <vt:lpstr>Segoe UI Symbol</vt:lpstr>
      <vt:lpstr>Tahoma</vt:lpstr>
      <vt:lpstr>Times New Roman</vt:lpstr>
      <vt:lpstr>Wingdings</vt:lpstr>
      <vt:lpstr>Office Theme</vt:lpstr>
      <vt:lpstr>C++ Presentation on Constructors and Destructors</vt:lpstr>
      <vt:lpstr>Constructors</vt:lpstr>
      <vt:lpstr>General Syntax of Constructor</vt:lpstr>
      <vt:lpstr>Cont……</vt:lpstr>
      <vt:lpstr>Default Constructor:</vt:lpstr>
      <vt:lpstr>Cont…..</vt:lpstr>
      <vt:lpstr>Parameterized Constructors:</vt:lpstr>
      <vt:lpstr>Example:</vt:lpstr>
      <vt:lpstr>Copy Constructor:</vt:lpstr>
      <vt:lpstr>Example:</vt:lpstr>
      <vt:lpstr>Cont……</vt:lpstr>
      <vt:lpstr>Default Arguments</vt:lpstr>
      <vt:lpstr>Cont……</vt:lpstr>
      <vt:lpstr>Some important points about constructors:</vt:lpstr>
      <vt:lpstr>Cont…..</vt:lpstr>
      <vt:lpstr>Destructors</vt:lpstr>
      <vt:lpstr>Some important points about destructors:</vt:lpstr>
      <vt:lpstr>Example:</vt:lpstr>
      <vt:lpstr>Cont……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Constructors &amp; Destructors</dc:title>
  <dc:creator>vikram gill</dc:creator>
  <cp:lastModifiedBy>Akash Debnath</cp:lastModifiedBy>
  <cp:revision>3</cp:revision>
  <dcterms:created xsi:type="dcterms:W3CDTF">2025-02-14T03:07:52Z</dcterms:created>
  <dcterms:modified xsi:type="dcterms:W3CDTF">2025-02-14T03:53:03Z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2011-09-21T00:00:00Z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2025-02-14T00:00:00Z</vt:filetime>
  </property>
  <property fmtid="{D5CDD505-2E9C-101B-9397-08002B2CF9AE}" pid="5" name="Producer">
    <vt:lpwstr>Microsoft® PowerPoint® 2010</vt:lpwstr>
  </property>
</Properties>
</file>