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4644-0403-4282-9420-C798438E6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920A9-80E4-7D7C-76E4-31B0A472A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17803-F7F9-E4B6-D923-93421FF1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1CE60-D078-8481-20CC-02CAF0F0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E085-97C9-B50C-8ACD-DDC83C29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27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C2A5-2E4D-D34D-8482-385790D4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76105-BB5D-0840-1F0F-B278CFDC4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D5EF-E6F7-5E93-8CD3-20631674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6E5D-D4DB-5048-A0EA-D99C2C3B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4959F-C6E5-5510-ECED-EDB7623D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10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DF6F0-7FCE-ADDE-A908-998960CCF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4FDE8-8FBE-8687-13E2-BBE9275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6E33-048E-3821-4417-02186944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20EE-9A5A-9D7F-45BF-233B8992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51D7B-6928-C107-D576-00ED78CA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F352-8191-1CD5-6074-1AD50F2E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1796-4280-8FF2-72F3-436B66D2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FDC28-DA0F-A172-643A-41E1565A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EBED-E77A-7DD8-C965-C6C2D714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4126-BF84-6C81-BBA6-3C0691E1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8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E70C-DF6A-9DF1-B9BF-4249C51D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38D38-A017-337E-8337-6EED96A7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27B81-B499-21D0-332D-FDC19056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2904-9B73-7468-A7FC-930BF7DD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0944-E899-FCF9-9FFA-99C5E202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54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D373-E4D2-058C-D748-842B7C76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53D5-820E-DA18-B1E9-17BDB6EF1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E948-E3F9-5716-B90C-42462EF0B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DA38B-8BA5-CE9F-F32C-98C46078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92AB6-8560-D8D6-54A9-AD2EFF0F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F83EA-C5F1-8C8A-EB34-D234F34E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0FF4-7FCB-D49D-0C43-BA755D42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E2563-A82C-EB14-9CA0-38BE9864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539CE-0762-7EC7-12CD-AAD9259BE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16408-E5B9-B20A-0D60-3CF640820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215A0-1BDD-D6AC-009C-E0363DA34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C1C68-9502-9BEC-99BE-87888516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EAC08-8967-BBA1-81CC-21A814AE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D8EC0-DD9A-E47F-F6D1-B56BBE9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61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4F53-B776-BBEF-9A0B-F54C9C67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131D8-822D-DDBF-3E27-A76B6660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1254F-4159-4223-19BB-8983B8C1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182BD-1E78-DF3D-5D3A-E0A454EB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0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790AF-6599-E1B1-CEAE-97D34945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722A8-01DD-06CF-9CFC-400576F1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CC94B-EFA8-4924-9900-72139235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9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7D77-8257-5F8A-B445-8626167A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D59B-0AE3-53CD-BF80-A54E7BDF8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B7DE8-2BCA-27D5-6F32-A351A7773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34CED-E8A9-417A-D588-F5C015EA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1204E-56ED-A03E-6936-0914625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5E8BD-13DC-F94D-7725-DBCBA529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04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8ABF-C1CF-9806-638E-6579E9C9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73F2C-B49C-F01A-E41A-92CB7273E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20C5A-E4BB-514E-7039-7EE393E03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105AE-9D76-CFA6-B979-0B4CFCD3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87DE8-DC58-AE17-8226-F4E2A27D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37CD4-2E50-5C1C-7FBA-766A1611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26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AECD4-18BB-C043-6D39-FEC0D138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6BBAF-E078-6952-0BFD-B834D86A3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61D9-0EFF-DA64-6922-38DB92C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AAB0-E1B0-6792-3F5A-A1A817A7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21B06-7B57-8CCC-2C98-CAB94E793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5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C2F41-320D-2B99-5B9B-51ECCEFF8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ED7A85-5BBC-495D-D192-FAFD37986B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2209800"/>
            <a:ext cx="74676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800" b="1" dirty="0">
                <a:latin typeface="+mn-lt"/>
              </a:rPr>
              <a:t>C++ Presentation on Constructors and Destructors</a:t>
            </a:r>
            <a:endParaRPr sz="4800" b="1" spc="-2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3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637108"/>
            <a:ext cx="214503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Example: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6244" y="1318717"/>
            <a:ext cx="3436620" cy="5151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dirty="0">
                <a:latin typeface="Constantia"/>
                <a:cs typeface="Constantia"/>
              </a:rPr>
              <a:t>class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abc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465455" marR="1979295" indent="4445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int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b; </a:t>
            </a:r>
            <a:r>
              <a:rPr sz="2400" spc="-10" dirty="0">
                <a:latin typeface="Constantia"/>
                <a:cs typeface="Constantia"/>
              </a:rPr>
              <a:t>public:</a:t>
            </a:r>
            <a:endParaRPr sz="2400">
              <a:latin typeface="Constantia"/>
              <a:cs typeface="Constantia"/>
            </a:endParaRPr>
          </a:p>
          <a:p>
            <a:pPr marL="61595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onstantia"/>
                <a:cs typeface="Constantia"/>
              </a:rPr>
              <a:t>abc(int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x,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y)</a:t>
            </a:r>
            <a:endParaRPr sz="2400">
              <a:latin typeface="Constantia"/>
              <a:cs typeface="Constantia"/>
            </a:endParaRPr>
          </a:p>
          <a:p>
            <a:pPr marL="775970">
              <a:lnSpc>
                <a:spcPct val="100000"/>
              </a:lnSpc>
            </a:pPr>
            <a:r>
              <a:rPr sz="2400" spc="-50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12242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x;</a:t>
            </a:r>
            <a:endParaRPr sz="2400">
              <a:latin typeface="Constantia"/>
              <a:cs typeface="Constantia"/>
            </a:endParaRPr>
          </a:p>
          <a:p>
            <a:pPr marL="1233805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b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y;</a:t>
            </a:r>
            <a:endParaRPr sz="2400">
              <a:latin typeface="Constantia"/>
              <a:cs typeface="Constantia"/>
            </a:endParaRPr>
          </a:p>
          <a:p>
            <a:pPr marL="1233805">
              <a:lnSpc>
                <a:spcPct val="100000"/>
              </a:lnSpc>
            </a:pPr>
            <a:r>
              <a:rPr sz="2400" spc="-50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12242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abc::abc(abc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&amp;p)</a:t>
            </a:r>
            <a:endParaRPr sz="2400">
              <a:latin typeface="Constantia"/>
              <a:cs typeface="Constantia"/>
            </a:endParaRPr>
          </a:p>
          <a:p>
            <a:pPr marL="1233805">
              <a:lnSpc>
                <a:spcPct val="100000"/>
              </a:lnSpc>
            </a:pPr>
            <a:r>
              <a:rPr sz="2400" spc="-50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22174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p.a;</a:t>
            </a:r>
            <a:endParaRPr sz="2400">
              <a:latin typeface="Constantia"/>
              <a:cs typeface="Constantia"/>
            </a:endParaRPr>
          </a:p>
          <a:p>
            <a:pPr marL="2221865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b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p.b;</a:t>
            </a:r>
            <a:endParaRPr sz="2400">
              <a:latin typeface="Constantia"/>
              <a:cs typeface="Constantia"/>
            </a:endParaRPr>
          </a:p>
          <a:p>
            <a:pPr marL="1233805">
              <a:lnSpc>
                <a:spcPct val="100000"/>
              </a:lnSpc>
            </a:pPr>
            <a:r>
              <a:rPr sz="2400" spc="-50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560603"/>
            <a:ext cx="1910714" cy="71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spc="-10" dirty="0"/>
              <a:t>Cont……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6244" y="1165936"/>
            <a:ext cx="4788535" cy="5151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15"/>
              </a:spcBef>
            </a:pPr>
            <a:r>
              <a:rPr sz="2400" spc="-10" dirty="0">
                <a:latin typeface="Constantia"/>
                <a:cs typeface="Constantia"/>
              </a:rPr>
              <a:t>void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showdata()</a:t>
            </a:r>
            <a:endParaRPr sz="2400">
              <a:latin typeface="Constantia"/>
              <a:cs typeface="Constantia"/>
            </a:endParaRPr>
          </a:p>
          <a:p>
            <a:pPr marL="621030">
              <a:lnSpc>
                <a:spcPct val="100000"/>
              </a:lnSpc>
            </a:pPr>
            <a:r>
              <a:rPr sz="2400" spc="-50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9956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cout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&lt;&lt;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&lt;&lt;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"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"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&lt;&lt;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&lt;&lt;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endl;</a:t>
            </a:r>
            <a:endParaRPr sz="2400">
              <a:latin typeface="Constantia"/>
              <a:cs typeface="Constantia"/>
            </a:endParaRPr>
          </a:p>
          <a:p>
            <a:pPr marL="621030">
              <a:lnSpc>
                <a:spcPct val="100000"/>
              </a:lnSpc>
            </a:pPr>
            <a:r>
              <a:rPr sz="2400" spc="-50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nstantia"/>
                <a:cs typeface="Constantia"/>
              </a:rPr>
              <a:t>};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onstantia"/>
                <a:cs typeface="Constantia"/>
              </a:rPr>
              <a:t>int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main()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309880" marR="2545080">
              <a:lnSpc>
                <a:spcPct val="100000"/>
              </a:lnSpc>
            </a:pPr>
            <a:r>
              <a:rPr sz="2400" spc="-10" dirty="0">
                <a:latin typeface="Constantia"/>
                <a:cs typeface="Constantia"/>
              </a:rPr>
              <a:t>abc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c1(10,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20); </a:t>
            </a:r>
            <a:r>
              <a:rPr sz="2400" spc="-10" dirty="0">
                <a:latin typeface="Constantia"/>
                <a:cs typeface="Constantia"/>
              </a:rPr>
              <a:t>abc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c2(c1); c1.showdata(); c2.showdata(); getch();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-50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861" y="637108"/>
            <a:ext cx="449580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latin typeface="Calibri"/>
                <a:cs typeface="Calibri"/>
              </a:rPr>
              <a:t>Default</a:t>
            </a:r>
            <a:r>
              <a:rPr sz="4500" b="1" spc="-160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Arguments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7917" y="1358341"/>
            <a:ext cx="83185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30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a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1177401"/>
            <a:ext cx="6741795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501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Default</a:t>
            </a:r>
            <a:r>
              <a:rPr sz="2400" spc="2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argument</a:t>
            </a:r>
            <a:r>
              <a:rPr sz="2400" spc="2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2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2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argument</a:t>
            </a:r>
            <a:r>
              <a:rPr sz="2400" spc="2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2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2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function 	programmer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not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required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specify.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844" y="2971065"/>
            <a:ext cx="7781290" cy="35388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115" marR="5080" indent="-273050" algn="just">
              <a:lnSpc>
                <a:spcPct val="150100"/>
              </a:lnSpc>
              <a:spcBef>
                <a:spcPts val="9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C++</a:t>
            </a:r>
            <a:r>
              <a:rPr sz="2400" spc="45" dirty="0">
                <a:latin typeface="Constantia"/>
                <a:cs typeface="Constantia"/>
              </a:rPr>
              <a:t>  </a:t>
            </a:r>
            <a:r>
              <a:rPr sz="2400" dirty="0">
                <a:latin typeface="Constantia"/>
                <a:cs typeface="Constantia"/>
              </a:rPr>
              <a:t>allow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programmer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specify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default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arguments 	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4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always</a:t>
            </a:r>
            <a:r>
              <a:rPr sz="2400" spc="4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have</a:t>
            </a:r>
            <a:r>
              <a:rPr sz="2400" spc="4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4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value,</a:t>
            </a:r>
            <a:r>
              <a:rPr sz="2400" spc="5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even</a:t>
            </a:r>
            <a:r>
              <a:rPr sz="2400" spc="4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5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one</a:t>
            </a:r>
            <a:r>
              <a:rPr sz="2400" spc="4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459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not</a:t>
            </a:r>
            <a:r>
              <a:rPr sz="2400" spc="4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specified 	when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calling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function.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970"/>
              </a:spcBef>
              <a:buClr>
                <a:srgbClr val="0AD0D9"/>
              </a:buClr>
              <a:buFont typeface="Segoe UI Symbol"/>
              <a:buChar char="⚫"/>
            </a:pPr>
            <a:endParaRPr sz="2400">
              <a:latin typeface="Constantia"/>
              <a:cs typeface="Constantia"/>
            </a:endParaRPr>
          </a:p>
          <a:p>
            <a:pPr marL="285750" marR="838835" indent="-273685">
              <a:lnSpc>
                <a:spcPct val="1701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318770" algn="l"/>
              </a:tabLst>
            </a:pPr>
            <a:r>
              <a:rPr sz="2400" spc="-35" dirty="0">
                <a:latin typeface="Constantia"/>
                <a:cs typeface="Constantia"/>
              </a:rPr>
              <a:t>For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example,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following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function</a:t>
            </a:r>
            <a:r>
              <a:rPr sz="2400" spc="-1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declaration: 	</a:t>
            </a:r>
            <a:r>
              <a:rPr sz="2400" dirty="0">
                <a:latin typeface="Constantia"/>
                <a:cs typeface="Constantia"/>
              </a:rPr>
              <a:t>int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MyFunc(int</a:t>
            </a:r>
            <a:r>
              <a:rPr sz="2400" spc="-2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b,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int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c=12);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637108"/>
            <a:ext cx="1910714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Cont……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6244" y="1582369"/>
            <a:ext cx="8081645" cy="4789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6385" algn="l"/>
              </a:tabLst>
            </a:pP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programmer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may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call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this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function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two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ways:</a:t>
            </a:r>
            <a:endParaRPr sz="2200">
              <a:latin typeface="Constantia"/>
              <a:cs typeface="Constantia"/>
            </a:endParaRPr>
          </a:p>
          <a:p>
            <a:pPr marL="428625" marR="4787900">
              <a:lnSpc>
                <a:spcPts val="4510"/>
              </a:lnSpc>
              <a:spcBef>
                <a:spcPts val="420"/>
              </a:spcBef>
            </a:pPr>
            <a:r>
              <a:rPr sz="2200" dirty="0">
                <a:latin typeface="Constantia"/>
                <a:cs typeface="Constantia"/>
              </a:rPr>
              <a:t>result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=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MyFunc(1,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2,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3); </a:t>
            </a:r>
            <a:r>
              <a:rPr sz="2200" dirty="0">
                <a:latin typeface="Constantia"/>
                <a:cs typeface="Constantia"/>
              </a:rPr>
              <a:t>result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=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MyFunc(1,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2);</a:t>
            </a:r>
            <a:endParaRPr sz="2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855"/>
              </a:spcBef>
            </a:pPr>
            <a:endParaRPr sz="2200">
              <a:latin typeface="Constantia"/>
              <a:cs typeface="Constantia"/>
            </a:endParaRPr>
          </a:p>
          <a:p>
            <a:pPr marL="287020" marR="5080" indent="-274320" algn="just">
              <a:lnSpc>
                <a:spcPct val="150100"/>
              </a:lnSpc>
              <a:buClr>
                <a:srgbClr val="0AD0D9"/>
              </a:buClr>
              <a:buSzPct val="95454"/>
              <a:buFont typeface="Segoe UI Symbol"/>
              <a:buChar char="⚫"/>
              <a:tabLst>
                <a:tab pos="287020" algn="l"/>
              </a:tabLst>
            </a:pP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first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case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value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for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argument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called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specified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as </a:t>
            </a:r>
            <a:r>
              <a:rPr sz="2200" dirty="0">
                <a:latin typeface="Constantia"/>
                <a:cs typeface="Constantia"/>
              </a:rPr>
              <a:t>normal.</a:t>
            </a:r>
            <a:r>
              <a:rPr sz="2200" spc="3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3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2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second</a:t>
            </a:r>
            <a:r>
              <a:rPr sz="2200" spc="3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one,</a:t>
            </a:r>
            <a:r>
              <a:rPr sz="2200" spc="3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3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argument</a:t>
            </a:r>
            <a:r>
              <a:rPr sz="2200" spc="3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3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omitted,</a:t>
            </a:r>
            <a:r>
              <a:rPr sz="2200" spc="3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and</a:t>
            </a:r>
            <a:r>
              <a:rPr sz="2200" spc="34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the </a:t>
            </a:r>
            <a:r>
              <a:rPr sz="2200" spc="-10" dirty="0">
                <a:latin typeface="Constantia"/>
                <a:cs typeface="Constantia"/>
              </a:rPr>
              <a:t>default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value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12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will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used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instead.</a:t>
            </a:r>
            <a:endParaRPr sz="2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Segoe UI Symbol"/>
              <a:buChar char="⚫"/>
            </a:pPr>
            <a:endParaRPr sz="2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990"/>
              </a:spcBef>
              <a:buClr>
                <a:srgbClr val="0AD0D9"/>
              </a:buClr>
              <a:buFont typeface="Segoe UI Symbol"/>
              <a:buChar char="⚫"/>
            </a:pPr>
            <a:endParaRPr sz="2200">
              <a:latin typeface="Constantia"/>
              <a:cs typeface="Constantia"/>
            </a:endParaRPr>
          </a:p>
          <a:p>
            <a:pPr marL="286385" indent="-273685">
              <a:lnSpc>
                <a:spcPct val="100000"/>
              </a:lnSpc>
              <a:buClr>
                <a:srgbClr val="0AD0D9"/>
              </a:buClr>
              <a:buSzPct val="95454"/>
              <a:buFont typeface="Segoe UI Symbol"/>
              <a:buChar char="⚫"/>
              <a:tabLst>
                <a:tab pos="286385" algn="l"/>
              </a:tabLst>
            </a:pPr>
            <a:r>
              <a:rPr sz="2200" dirty="0">
                <a:latin typeface="Constantia"/>
                <a:cs typeface="Constantia"/>
              </a:rPr>
              <a:t>It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possible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to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define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constructors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with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default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arguments.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329" y="560603"/>
            <a:ext cx="702310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5325" marR="5080" indent="-1953260">
              <a:lnSpc>
                <a:spcPct val="100000"/>
              </a:lnSpc>
              <a:spcBef>
                <a:spcPts val="105"/>
              </a:spcBef>
            </a:pPr>
            <a:r>
              <a:rPr sz="4500" b="1" dirty="0">
                <a:latin typeface="Calibri"/>
                <a:cs typeface="Calibri"/>
              </a:rPr>
              <a:t>Some</a:t>
            </a:r>
            <a:r>
              <a:rPr sz="4500" b="1" spc="-95" dirty="0">
                <a:latin typeface="Calibri"/>
                <a:cs typeface="Calibri"/>
              </a:rPr>
              <a:t> </a:t>
            </a:r>
            <a:r>
              <a:rPr sz="4500" b="1" dirty="0">
                <a:latin typeface="Calibri"/>
                <a:cs typeface="Calibri"/>
              </a:rPr>
              <a:t>important</a:t>
            </a:r>
            <a:r>
              <a:rPr sz="4500" b="1" spc="-85" dirty="0">
                <a:latin typeface="Calibri"/>
                <a:cs typeface="Calibri"/>
              </a:rPr>
              <a:t> </a:t>
            </a:r>
            <a:r>
              <a:rPr sz="4500" b="1" dirty="0">
                <a:latin typeface="Calibri"/>
                <a:cs typeface="Calibri"/>
              </a:rPr>
              <a:t>points</a:t>
            </a:r>
            <a:r>
              <a:rPr sz="4500" b="1" spc="-95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about constructors: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2062683"/>
            <a:ext cx="8090534" cy="39128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6385" indent="-285750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286385" algn="l"/>
              </a:tabLst>
            </a:pPr>
            <a:r>
              <a:rPr sz="2800" spc="-10" dirty="0">
                <a:latin typeface="Constantia"/>
                <a:cs typeface="Constantia"/>
              </a:rPr>
              <a:t>Automatically</a:t>
            </a:r>
            <a:r>
              <a:rPr sz="2800" spc="-18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called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when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an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object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is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created.</a:t>
            </a:r>
            <a:endParaRPr sz="2800">
              <a:latin typeface="Constantia"/>
              <a:cs typeface="Constantia"/>
            </a:endParaRPr>
          </a:p>
          <a:p>
            <a:pPr marL="286385" indent="-285750">
              <a:lnSpc>
                <a:spcPct val="100000"/>
              </a:lnSpc>
              <a:spcBef>
                <a:spcPts val="2370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286385" algn="l"/>
              </a:tabLst>
            </a:pPr>
            <a:r>
              <a:rPr sz="2800" spc="-90" dirty="0">
                <a:latin typeface="Constantia"/>
                <a:cs typeface="Constantia"/>
              </a:rPr>
              <a:t>We</a:t>
            </a:r>
            <a:r>
              <a:rPr sz="2800" spc="-22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can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define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our</a:t>
            </a:r>
            <a:r>
              <a:rPr sz="2800" spc="-16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own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constructors</a:t>
            </a:r>
            <a:endParaRPr sz="2800">
              <a:latin typeface="Constantia"/>
              <a:cs typeface="Constantia"/>
            </a:endParaRPr>
          </a:p>
          <a:p>
            <a:pPr marL="287020" marR="12700" indent="-286385">
              <a:lnSpc>
                <a:spcPct val="150100"/>
              </a:lnSpc>
              <a:spcBef>
                <a:spcPts val="650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287020" algn="l"/>
                <a:tab pos="694055" algn="l"/>
                <a:tab pos="2624455" algn="l"/>
                <a:tab pos="3580129" algn="l"/>
                <a:tab pos="4239260" algn="l"/>
                <a:tab pos="5190490" algn="l"/>
                <a:tab pos="6205855" algn="l"/>
                <a:tab pos="6681470" algn="l"/>
                <a:tab pos="7345045" algn="l"/>
              </a:tabLst>
            </a:pPr>
            <a:r>
              <a:rPr sz="2800" spc="-50" dirty="0">
                <a:latin typeface="Constantia"/>
                <a:cs typeface="Constantia"/>
              </a:rPr>
              <a:t>A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10" dirty="0">
                <a:latin typeface="Constantia"/>
                <a:cs typeface="Constantia"/>
              </a:rPr>
              <a:t>constructor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0" dirty="0">
                <a:latin typeface="Constantia"/>
                <a:cs typeface="Constantia"/>
              </a:rPr>
              <a:t>takes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5" dirty="0">
                <a:latin typeface="Constantia"/>
                <a:cs typeface="Constantia"/>
              </a:rPr>
              <a:t>the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0" dirty="0">
                <a:latin typeface="Constantia"/>
                <a:cs typeface="Constantia"/>
              </a:rPr>
              <a:t>same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0" dirty="0">
                <a:latin typeface="Constantia"/>
                <a:cs typeface="Constantia"/>
              </a:rPr>
              <a:t>name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5" dirty="0">
                <a:latin typeface="Constantia"/>
                <a:cs typeface="Constantia"/>
              </a:rPr>
              <a:t>as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5" dirty="0">
                <a:latin typeface="Constantia"/>
                <a:cs typeface="Constantia"/>
              </a:rPr>
              <a:t>the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10" dirty="0">
                <a:latin typeface="Constantia"/>
                <a:cs typeface="Constantia"/>
              </a:rPr>
              <a:t>class name.</a:t>
            </a:r>
            <a:endParaRPr sz="2800">
              <a:latin typeface="Constantia"/>
              <a:cs typeface="Constantia"/>
            </a:endParaRPr>
          </a:p>
          <a:p>
            <a:pPr marL="287020" marR="5080" indent="-286385">
              <a:lnSpc>
                <a:spcPct val="150100"/>
              </a:lnSpc>
              <a:spcBef>
                <a:spcPts val="685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287020" algn="l"/>
                <a:tab pos="1050925" algn="l"/>
                <a:tab pos="2020570" algn="l"/>
                <a:tab pos="3241675" algn="l"/>
                <a:tab pos="3667125" algn="l"/>
                <a:tab pos="5693410" algn="l"/>
                <a:tab pos="6256020" algn="l"/>
                <a:tab pos="7011034" algn="l"/>
              </a:tabLst>
            </a:pPr>
            <a:r>
              <a:rPr sz="2800" spc="-25" dirty="0">
                <a:latin typeface="Constantia"/>
                <a:cs typeface="Constantia"/>
              </a:rPr>
              <a:t>We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10" dirty="0">
                <a:latin typeface="Constantia"/>
                <a:cs typeface="Constantia"/>
              </a:rPr>
              <a:t>can’t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10" dirty="0">
                <a:latin typeface="Constantia"/>
                <a:cs typeface="Constantia"/>
              </a:rPr>
              <a:t>define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50" dirty="0">
                <a:latin typeface="Constantia"/>
                <a:cs typeface="Constantia"/>
              </a:rPr>
              <a:t>a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10" dirty="0">
                <a:latin typeface="Constantia"/>
                <a:cs typeface="Constantia"/>
              </a:rPr>
              <a:t>constructor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5" dirty="0">
                <a:latin typeface="Constantia"/>
                <a:cs typeface="Constantia"/>
              </a:rPr>
              <a:t>in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5" dirty="0">
                <a:latin typeface="Constantia"/>
                <a:cs typeface="Constantia"/>
              </a:rPr>
              <a:t>the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0" dirty="0">
                <a:latin typeface="Constantia"/>
                <a:cs typeface="Constantia"/>
              </a:rPr>
              <a:t>private </a:t>
            </a:r>
            <a:r>
              <a:rPr sz="2800" spc="-10" dirty="0">
                <a:latin typeface="Constantia"/>
                <a:cs typeface="Constantia"/>
              </a:rPr>
              <a:t>section.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Cont…..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6070" indent="-285750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306705" algn="l"/>
              </a:tabLst>
            </a:pPr>
            <a:r>
              <a:rPr dirty="0"/>
              <a:t>No</a:t>
            </a:r>
            <a:r>
              <a:rPr spc="-120" dirty="0"/>
              <a:t> </a:t>
            </a:r>
            <a:r>
              <a:rPr dirty="0"/>
              <a:t>return</a:t>
            </a:r>
            <a:r>
              <a:rPr spc="-105" dirty="0"/>
              <a:t> </a:t>
            </a:r>
            <a:r>
              <a:rPr dirty="0"/>
              <a:t>type</a:t>
            </a:r>
            <a:r>
              <a:rPr spc="-145" dirty="0"/>
              <a:t> </a:t>
            </a:r>
            <a:r>
              <a:rPr dirty="0"/>
              <a:t>is</a:t>
            </a:r>
            <a:r>
              <a:rPr spc="-125" dirty="0"/>
              <a:t> </a:t>
            </a:r>
            <a:r>
              <a:rPr dirty="0"/>
              <a:t>specified</a:t>
            </a:r>
            <a:r>
              <a:rPr spc="-70" dirty="0"/>
              <a:t> </a:t>
            </a:r>
            <a:r>
              <a:rPr spc="-20" dirty="0"/>
              <a:t>for</a:t>
            </a:r>
            <a:r>
              <a:rPr spc="-165" dirty="0"/>
              <a:t> </a:t>
            </a:r>
            <a:r>
              <a:rPr dirty="0"/>
              <a:t>a</a:t>
            </a:r>
            <a:r>
              <a:rPr spc="-150" dirty="0"/>
              <a:t> </a:t>
            </a:r>
            <a:r>
              <a:rPr spc="-10" dirty="0"/>
              <a:t>constructor.</a:t>
            </a:r>
          </a:p>
          <a:p>
            <a:pPr marL="306705" marR="9525" indent="-286385">
              <a:lnSpc>
                <a:spcPct val="150100"/>
              </a:lnSpc>
              <a:spcBef>
                <a:spcPts val="685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307340" algn="l"/>
                <a:tab pos="2315210" algn="l"/>
                <a:tab pos="3266440" algn="l"/>
                <a:tab pos="3797300" algn="l"/>
                <a:tab pos="5133340" algn="l"/>
                <a:tab pos="5603875" algn="l"/>
                <a:tab pos="6271895" algn="l"/>
                <a:tab pos="7498080" algn="l"/>
              </a:tabLst>
            </a:pPr>
            <a:r>
              <a:rPr spc="-10" dirty="0"/>
              <a:t>Constructor</a:t>
            </a:r>
            <a:r>
              <a:rPr dirty="0"/>
              <a:t>	</a:t>
            </a:r>
            <a:r>
              <a:rPr spc="-20" dirty="0"/>
              <a:t>must</a:t>
            </a:r>
            <a:r>
              <a:rPr dirty="0"/>
              <a:t>	</a:t>
            </a:r>
            <a:r>
              <a:rPr spc="-25" dirty="0"/>
              <a:t>be</a:t>
            </a:r>
            <a:r>
              <a:rPr dirty="0"/>
              <a:t>	</a:t>
            </a:r>
            <a:r>
              <a:rPr spc="-10" dirty="0"/>
              <a:t>defined</a:t>
            </a:r>
            <a:r>
              <a:rPr dirty="0"/>
              <a:t>	</a:t>
            </a:r>
            <a:r>
              <a:rPr spc="-25" dirty="0"/>
              <a:t>in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public.</a:t>
            </a:r>
            <a:r>
              <a:rPr dirty="0"/>
              <a:t>	</a:t>
            </a:r>
            <a:r>
              <a:rPr spc="-25" dirty="0"/>
              <a:t>The </a:t>
            </a:r>
            <a:r>
              <a:rPr spc="-20" dirty="0"/>
              <a:t>constructor</a:t>
            </a:r>
            <a:r>
              <a:rPr spc="-155" dirty="0"/>
              <a:t> </a:t>
            </a:r>
            <a:r>
              <a:rPr dirty="0"/>
              <a:t>must</a:t>
            </a:r>
            <a:r>
              <a:rPr spc="-70" dirty="0"/>
              <a:t> </a:t>
            </a:r>
            <a:r>
              <a:rPr dirty="0"/>
              <a:t>be</a:t>
            </a:r>
            <a:r>
              <a:rPr spc="-135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dirty="0"/>
              <a:t>public</a:t>
            </a:r>
            <a:r>
              <a:rPr spc="-80" dirty="0"/>
              <a:t> </a:t>
            </a:r>
            <a:r>
              <a:rPr spc="-10" dirty="0"/>
              <a:t>member.</a:t>
            </a:r>
          </a:p>
          <a:p>
            <a:pPr marL="306070" indent="-285750">
              <a:lnSpc>
                <a:spcPct val="100000"/>
              </a:lnSpc>
              <a:spcBef>
                <a:spcPts val="2335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306705" algn="l"/>
              </a:tabLst>
            </a:pPr>
            <a:r>
              <a:rPr spc="-10" dirty="0"/>
              <a:t>Overloading</a:t>
            </a:r>
            <a:r>
              <a:rPr spc="-9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constructors</a:t>
            </a:r>
            <a:r>
              <a:rPr spc="-85" dirty="0"/>
              <a:t> </a:t>
            </a:r>
            <a:r>
              <a:rPr dirty="0"/>
              <a:t>is</a:t>
            </a:r>
            <a:r>
              <a:rPr spc="-135" dirty="0"/>
              <a:t> </a:t>
            </a:r>
            <a:r>
              <a:rPr spc="-10" dirty="0"/>
              <a:t>possible.</a:t>
            </a:r>
          </a:p>
          <a:p>
            <a:pPr marL="306705" marR="5080" indent="-286385">
              <a:lnSpc>
                <a:spcPct val="1502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307340" algn="l"/>
              </a:tabLst>
            </a:pPr>
            <a:r>
              <a:rPr dirty="0"/>
              <a:t>If</a:t>
            </a:r>
            <a:r>
              <a:rPr spc="95" dirty="0"/>
              <a:t> </a:t>
            </a:r>
            <a:r>
              <a:rPr dirty="0"/>
              <a:t>an</a:t>
            </a:r>
            <a:r>
              <a:rPr spc="25" dirty="0"/>
              <a:t> </a:t>
            </a:r>
            <a:r>
              <a:rPr dirty="0"/>
              <a:t>object</a:t>
            </a:r>
            <a:r>
              <a:rPr spc="-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copied</a:t>
            </a:r>
            <a:r>
              <a:rPr spc="35" dirty="0"/>
              <a:t> </a:t>
            </a:r>
            <a:r>
              <a:rPr dirty="0"/>
              <a:t>from</a:t>
            </a:r>
            <a:r>
              <a:rPr spc="20" dirty="0"/>
              <a:t> </a:t>
            </a:r>
            <a:r>
              <a:rPr dirty="0"/>
              <a:t>another</a:t>
            </a:r>
            <a:r>
              <a:rPr spc="-20" dirty="0"/>
              <a:t> </a:t>
            </a:r>
            <a:r>
              <a:rPr dirty="0"/>
              <a:t>object</a:t>
            </a:r>
            <a:r>
              <a:rPr spc="-10" dirty="0"/>
              <a:t> </a:t>
            </a:r>
            <a:r>
              <a:rPr dirty="0"/>
              <a:t>then </a:t>
            </a:r>
            <a:r>
              <a:rPr spc="-25" dirty="0"/>
              <a:t>the </a:t>
            </a:r>
            <a:r>
              <a:rPr spc="-30" dirty="0"/>
              <a:t>copy</a:t>
            </a:r>
            <a:r>
              <a:rPr spc="-155" dirty="0"/>
              <a:t> </a:t>
            </a:r>
            <a:r>
              <a:rPr spc="-10" dirty="0"/>
              <a:t>constructor</a:t>
            </a:r>
            <a:r>
              <a:rPr spc="-140" dirty="0"/>
              <a:t> </a:t>
            </a:r>
            <a:r>
              <a:rPr dirty="0"/>
              <a:t>is</a:t>
            </a:r>
            <a:r>
              <a:rPr spc="-155" dirty="0"/>
              <a:t> </a:t>
            </a:r>
            <a:r>
              <a:rPr spc="-10" dirty="0"/>
              <a:t>called.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795" y="713308"/>
            <a:ext cx="275907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u="sng" spc="-25" dirty="0">
                <a:uFill>
                  <a:solidFill>
                    <a:srgbClr val="04607A"/>
                  </a:solidFill>
                </a:uFill>
                <a:latin typeface="Calibri"/>
                <a:cs typeface="Calibri"/>
              </a:rPr>
              <a:t>Destructors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149" y="1905711"/>
            <a:ext cx="6294120" cy="2443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Destructors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are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special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member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functions.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17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Release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dynamic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allocated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memory.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17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Destructors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automatically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named.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21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5" dirty="0">
                <a:latin typeface="Constantia"/>
                <a:cs typeface="Constantia"/>
              </a:rPr>
              <a:t>Takes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same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name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class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name.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CEA20-3D11-5141-2209-C9E5669FD1CF}"/>
              </a:ext>
            </a:extLst>
          </p:cNvPr>
          <p:cNvSpPr txBox="1"/>
          <p:nvPr/>
        </p:nvSpPr>
        <p:spPr>
          <a:xfrm>
            <a:off x="3048000" y="54864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2800" dirty="0">
                <a:latin typeface="Constantia"/>
                <a:cs typeface="Constantia"/>
              </a:rPr>
              <a:t>~</a:t>
            </a:r>
            <a:r>
              <a:rPr lang="en-IN" sz="2800" spc="-85" dirty="0">
                <a:latin typeface="Constantia"/>
                <a:cs typeface="Constantia"/>
              </a:rPr>
              <a:t> </a:t>
            </a:r>
            <a:r>
              <a:rPr lang="en-IN" sz="2800" spc="-10" dirty="0" err="1">
                <a:latin typeface="Constantia"/>
                <a:cs typeface="Constantia"/>
              </a:rPr>
              <a:t>classname</a:t>
            </a:r>
            <a:r>
              <a:rPr lang="en-IN" sz="2800" spc="-10" dirty="0">
                <a:latin typeface="Constantia"/>
                <a:cs typeface="Constantia"/>
              </a:rPr>
              <a:t>(){}</a:t>
            </a:r>
            <a:endParaRPr lang="en-IN" sz="2800" dirty="0">
              <a:latin typeface="Constantia"/>
              <a:cs typeface="Constant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5883C-E3D8-6D3A-E096-4F6E0717B2FD}"/>
              </a:ext>
            </a:extLst>
          </p:cNvPr>
          <p:cNvSpPr txBox="1"/>
          <p:nvPr/>
        </p:nvSpPr>
        <p:spPr>
          <a:xfrm>
            <a:off x="1524000" y="4648200"/>
            <a:ext cx="6642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600" b="1" dirty="0">
                <a:latin typeface="Calibri"/>
                <a:cs typeface="Calibri"/>
              </a:rPr>
              <a:t>General</a:t>
            </a:r>
            <a:r>
              <a:rPr lang="en-IN" sz="3600" b="1" spc="-175" dirty="0">
                <a:latin typeface="Calibri"/>
                <a:cs typeface="Calibri"/>
              </a:rPr>
              <a:t> </a:t>
            </a:r>
            <a:r>
              <a:rPr lang="en-IN" sz="3600" b="1" spc="-10" dirty="0">
                <a:latin typeface="Calibri"/>
                <a:cs typeface="Calibri"/>
              </a:rPr>
              <a:t>Syntax</a:t>
            </a:r>
            <a:r>
              <a:rPr lang="en-IN" sz="3600" b="1" spc="-145" dirty="0">
                <a:latin typeface="Calibri"/>
                <a:cs typeface="Calibri"/>
              </a:rPr>
              <a:t> </a:t>
            </a:r>
            <a:r>
              <a:rPr lang="en-IN" sz="3600" b="1" dirty="0">
                <a:latin typeface="Calibri"/>
                <a:cs typeface="Calibri"/>
              </a:rPr>
              <a:t>of</a:t>
            </a:r>
            <a:r>
              <a:rPr lang="en-IN" sz="3600" b="1" spc="-150" dirty="0">
                <a:latin typeface="Calibri"/>
                <a:cs typeface="Calibri"/>
              </a:rPr>
              <a:t> </a:t>
            </a:r>
            <a:r>
              <a:rPr lang="en-IN" sz="3600" b="1" spc="-10" dirty="0">
                <a:latin typeface="Calibri"/>
                <a:cs typeface="Calibri"/>
              </a:rPr>
              <a:t>Destructors</a:t>
            </a:r>
            <a:endParaRPr lang="en-IN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329" y="426542"/>
            <a:ext cx="702183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3595" marR="5080" indent="-208153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latin typeface="Calibri"/>
                <a:cs typeface="Calibri"/>
              </a:rPr>
              <a:t>Some</a:t>
            </a:r>
            <a:r>
              <a:rPr sz="4500" b="1" spc="-140" dirty="0">
                <a:latin typeface="Calibri"/>
                <a:cs typeface="Calibri"/>
              </a:rPr>
              <a:t> </a:t>
            </a:r>
            <a:r>
              <a:rPr sz="4500" b="1" dirty="0">
                <a:latin typeface="Calibri"/>
                <a:cs typeface="Calibri"/>
              </a:rPr>
              <a:t>important</a:t>
            </a:r>
            <a:r>
              <a:rPr sz="4500" b="1" spc="-130" dirty="0">
                <a:latin typeface="Calibri"/>
                <a:cs typeface="Calibri"/>
              </a:rPr>
              <a:t> </a:t>
            </a:r>
            <a:r>
              <a:rPr sz="4500" b="1" dirty="0">
                <a:latin typeface="Calibri"/>
                <a:cs typeface="Calibri"/>
              </a:rPr>
              <a:t>points</a:t>
            </a:r>
            <a:r>
              <a:rPr sz="4500" b="1" spc="-135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about destructors: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44" y="2331161"/>
            <a:ext cx="5228590" cy="232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75" dirty="0">
                <a:latin typeface="Constantia"/>
                <a:cs typeface="Constantia"/>
              </a:rPr>
              <a:t>Take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same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name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class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name.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88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Defined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public.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85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Destructors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cannot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overloaded.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88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No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return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type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specified.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713308"/>
            <a:ext cx="214503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Example: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6244" y="1260030"/>
            <a:ext cx="4819015" cy="49676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10" dirty="0">
                <a:latin typeface="Constantia"/>
                <a:cs typeface="Constantia"/>
              </a:rPr>
              <a:t>class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creature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35115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tantia"/>
                <a:cs typeface="Constantia"/>
              </a:rPr>
              <a:t>private:</a:t>
            </a:r>
            <a:endParaRPr sz="180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tantia"/>
                <a:cs typeface="Constantia"/>
              </a:rPr>
              <a:t>int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yearofBirth;</a:t>
            </a:r>
            <a:endParaRPr sz="1800">
              <a:latin typeface="Constantia"/>
              <a:cs typeface="Constantia"/>
            </a:endParaRPr>
          </a:p>
          <a:p>
            <a:pPr marL="35115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nstantia"/>
                <a:cs typeface="Constantia"/>
              </a:rPr>
              <a:t>public:</a:t>
            </a:r>
            <a:endParaRPr sz="1800">
              <a:latin typeface="Constantia"/>
              <a:cs typeface="Constantia"/>
            </a:endParaRPr>
          </a:p>
          <a:p>
            <a:pPr marL="74866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tantia"/>
                <a:cs typeface="Constantia"/>
              </a:rPr>
              <a:t>creature()</a:t>
            </a:r>
            <a:endParaRPr sz="1800">
              <a:latin typeface="Constantia"/>
              <a:cs typeface="Constantia"/>
            </a:endParaRPr>
          </a:p>
          <a:p>
            <a:pPr marL="75311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13208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tantia"/>
                <a:cs typeface="Constantia"/>
              </a:rPr>
              <a:t>yearofBirth=1970;</a:t>
            </a:r>
            <a:endParaRPr sz="1800">
              <a:latin typeface="Constantia"/>
              <a:cs typeface="Constantia"/>
            </a:endParaRPr>
          </a:p>
          <a:p>
            <a:pPr marL="1320800">
              <a:lnSpc>
                <a:spcPct val="100000"/>
              </a:lnSpc>
              <a:spcBef>
                <a:spcPts val="430"/>
              </a:spcBef>
            </a:pPr>
            <a:r>
              <a:rPr sz="1800" spc="-20" dirty="0">
                <a:latin typeface="Constantia"/>
                <a:cs typeface="Constantia"/>
              </a:rPr>
              <a:t>cout&lt;&lt;"constructure</a:t>
            </a:r>
            <a:r>
              <a:rPr sz="1800" spc="5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called"&lt;&lt;endl;</a:t>
            </a:r>
            <a:endParaRPr sz="1800">
              <a:latin typeface="Constantia"/>
              <a:cs typeface="Constantia"/>
            </a:endParaRPr>
          </a:p>
          <a:p>
            <a:pPr marL="1325245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Constantia"/>
                <a:cs typeface="Constantia"/>
              </a:rPr>
              <a:t>}</a:t>
            </a:r>
            <a:endParaRPr sz="1800">
              <a:latin typeface="Constantia"/>
              <a:cs typeface="Constantia"/>
            </a:endParaRPr>
          </a:p>
          <a:p>
            <a:pPr marL="75311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tantia"/>
                <a:cs typeface="Constantia"/>
              </a:rPr>
              <a:t>~creature()</a:t>
            </a:r>
            <a:endParaRPr sz="1800">
              <a:latin typeface="Constantia"/>
              <a:cs typeface="Constantia"/>
            </a:endParaRPr>
          </a:p>
          <a:p>
            <a:pPr marL="75311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137985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nstantia"/>
                <a:cs typeface="Constantia"/>
              </a:rPr>
              <a:t>cout&lt;&lt;"destructure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called"&lt;&lt;endl;</a:t>
            </a:r>
            <a:endParaRPr sz="1800">
              <a:latin typeface="Constantia"/>
              <a:cs typeface="Constantia"/>
            </a:endParaRPr>
          </a:p>
          <a:p>
            <a:pPr marL="138430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Constantia"/>
                <a:cs typeface="Constantia"/>
              </a:rPr>
              <a:t>}</a:t>
            </a:r>
            <a:endParaRPr sz="180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spc="-25" dirty="0">
                <a:latin typeface="Constantia"/>
                <a:cs typeface="Constantia"/>
              </a:rPr>
              <a:t>};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031900"/>
            <a:ext cx="211772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Cont……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871075"/>
            <a:ext cx="4519295" cy="43859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600" dirty="0">
                <a:latin typeface="Constantia"/>
                <a:cs typeface="Constantia"/>
              </a:rPr>
              <a:t>int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main()</a:t>
            </a:r>
            <a:endParaRPr sz="26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305"/>
              </a:spcBef>
            </a:pPr>
            <a:r>
              <a:rPr sz="2600" spc="-50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748665">
              <a:lnSpc>
                <a:spcPct val="100000"/>
              </a:lnSpc>
              <a:spcBef>
                <a:spcPts val="340"/>
              </a:spcBef>
            </a:pPr>
            <a:r>
              <a:rPr sz="2600" spc="-20" dirty="0">
                <a:latin typeface="Constantia"/>
                <a:cs typeface="Constantia"/>
              </a:rPr>
              <a:t>cout&lt;&lt;"main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start"&lt;&lt;endl;</a:t>
            </a:r>
            <a:endParaRPr sz="2600">
              <a:latin typeface="Constantia"/>
              <a:cs typeface="Constantia"/>
            </a:endParaRPr>
          </a:p>
          <a:p>
            <a:pPr marL="758190">
              <a:lnSpc>
                <a:spcPct val="100000"/>
              </a:lnSpc>
              <a:spcBef>
                <a:spcPts val="300"/>
              </a:spcBef>
            </a:pPr>
            <a:r>
              <a:rPr sz="2600" spc="-50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1242695">
              <a:lnSpc>
                <a:spcPct val="100000"/>
              </a:lnSpc>
              <a:spcBef>
                <a:spcPts val="305"/>
              </a:spcBef>
            </a:pPr>
            <a:r>
              <a:rPr sz="2600" spc="-20" dirty="0">
                <a:latin typeface="Constantia"/>
                <a:cs typeface="Constantia"/>
              </a:rPr>
              <a:t>creature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obj;</a:t>
            </a:r>
            <a:endParaRPr sz="2600">
              <a:latin typeface="Constantia"/>
              <a:cs typeface="Constantia"/>
            </a:endParaRPr>
          </a:p>
          <a:p>
            <a:pPr marL="758190">
              <a:lnSpc>
                <a:spcPct val="100000"/>
              </a:lnSpc>
              <a:spcBef>
                <a:spcPts val="335"/>
              </a:spcBef>
            </a:pPr>
            <a:r>
              <a:rPr sz="2600" spc="-5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 marL="748665" marR="119380">
              <a:lnSpc>
                <a:spcPct val="109700"/>
              </a:lnSpc>
            </a:pPr>
            <a:r>
              <a:rPr sz="2600" spc="-20" dirty="0">
                <a:latin typeface="Constantia"/>
                <a:cs typeface="Constantia"/>
              </a:rPr>
              <a:t>cout&lt;&lt;"main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end"&lt;&lt;endl; getch();</a:t>
            </a:r>
            <a:endParaRPr sz="2600">
              <a:latin typeface="Constantia"/>
              <a:cs typeface="Constantia"/>
            </a:endParaRPr>
          </a:p>
          <a:p>
            <a:pPr marL="748665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latin typeface="Constantia"/>
                <a:cs typeface="Constantia"/>
              </a:rPr>
              <a:t>return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0;</a:t>
            </a:r>
            <a:endParaRPr sz="2600">
              <a:latin typeface="Constantia"/>
              <a:cs typeface="Constantia"/>
            </a:endParaRPr>
          </a:p>
          <a:p>
            <a:pPr marL="758190">
              <a:lnSpc>
                <a:spcPct val="100000"/>
              </a:lnSpc>
              <a:spcBef>
                <a:spcPts val="300"/>
              </a:spcBef>
            </a:pPr>
            <a:r>
              <a:rPr sz="2600" spc="-5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838200"/>
            <a:ext cx="33680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latin typeface="Calibri"/>
                <a:cs typeface="Calibri"/>
              </a:rPr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000" y="1752600"/>
            <a:ext cx="7626984" cy="35714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dirty="0">
                <a:latin typeface="Constantia"/>
                <a:cs typeface="Constantia"/>
              </a:rPr>
              <a:t>What</a:t>
            </a:r>
            <a:r>
              <a:rPr sz="2600" b="1" spc="-13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is</a:t>
            </a:r>
            <a:r>
              <a:rPr sz="2600" b="1" spc="-12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the</a:t>
            </a:r>
            <a:r>
              <a:rPr sz="2600" b="1" spc="-114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use</a:t>
            </a:r>
            <a:r>
              <a:rPr sz="2600" b="1" spc="-15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of</a:t>
            </a:r>
            <a:r>
              <a:rPr sz="2600" b="1" spc="2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Constructor</a:t>
            </a:r>
            <a:r>
              <a:rPr sz="2600" b="1" spc="-85" dirty="0">
                <a:latin typeface="Constantia"/>
                <a:cs typeface="Constantia"/>
              </a:rPr>
              <a:t> </a:t>
            </a:r>
            <a:r>
              <a:rPr sz="2600" b="1" spc="-50" dirty="0">
                <a:latin typeface="Constantia"/>
                <a:cs typeface="Constantia"/>
              </a:rPr>
              <a:t>?</a:t>
            </a:r>
            <a:endParaRPr sz="2600" dirty="0">
              <a:latin typeface="Constantia"/>
              <a:cs typeface="Constantia"/>
            </a:endParaRPr>
          </a:p>
          <a:p>
            <a:pPr marL="287020" marR="5080" indent="-274955">
              <a:lnSpc>
                <a:spcPct val="1501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1082675" algn="l"/>
                <a:tab pos="2061845" algn="l"/>
                <a:tab pos="2784475" algn="l"/>
                <a:tab pos="3324225" algn="l"/>
                <a:tab pos="5360035" algn="l"/>
                <a:tab pos="5831205" algn="l"/>
                <a:tab pos="6361430" algn="l"/>
              </a:tabLst>
            </a:pPr>
            <a:r>
              <a:rPr sz="2600" spc="-2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main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use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of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constructors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to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initialize objects.</a:t>
            </a:r>
            <a:endParaRPr sz="2600" dirty="0">
              <a:latin typeface="Constantia"/>
              <a:cs typeface="Constantia"/>
            </a:endParaRPr>
          </a:p>
          <a:p>
            <a:pPr marL="287020" marR="8255" indent="-274955">
              <a:lnSpc>
                <a:spcPct val="150200"/>
              </a:lnSpc>
              <a:spcBef>
                <a:spcPts val="64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1087120" algn="l"/>
                <a:tab pos="2555875" algn="l"/>
                <a:tab pos="3105150" algn="l"/>
                <a:tab pos="5194935" algn="l"/>
                <a:tab pos="5675630" algn="l"/>
              </a:tabLst>
            </a:pPr>
            <a:r>
              <a:rPr sz="2600" spc="-2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function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of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initialization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automatically </a:t>
            </a:r>
            <a:r>
              <a:rPr sz="2600" dirty="0">
                <a:latin typeface="Constantia"/>
                <a:cs typeface="Constantia"/>
              </a:rPr>
              <a:t>carried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use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special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member</a:t>
            </a:r>
            <a:endParaRPr sz="2600" dirty="0">
              <a:latin typeface="Constantia"/>
              <a:cs typeface="Constantia"/>
            </a:endParaRPr>
          </a:p>
          <a:p>
            <a:pPr marL="341630">
              <a:lnSpc>
                <a:spcPct val="100000"/>
              </a:lnSpc>
              <a:spcBef>
                <a:spcPts val="2175"/>
              </a:spcBef>
            </a:pPr>
            <a:r>
              <a:rPr sz="2600" spc="-10" dirty="0">
                <a:latin typeface="Constantia"/>
                <a:cs typeface="Constantia"/>
              </a:rPr>
              <a:t>function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called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constructor.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30738D-EBF1-1299-E98E-54DE632113D9}"/>
              </a:ext>
            </a:extLst>
          </p:cNvPr>
          <p:cNvSpPr txBox="1"/>
          <p:nvPr/>
        </p:nvSpPr>
        <p:spPr>
          <a:xfrm>
            <a:off x="685800" y="25146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/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09" rIns="0" bIns="0" rtlCol="0">
            <a:spAutoFit/>
          </a:bodyPr>
          <a:lstStyle/>
          <a:p>
            <a:pPr marL="977265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Calibri"/>
                <a:cs typeface="Calibri"/>
              </a:rPr>
              <a:t>General</a:t>
            </a:r>
            <a:r>
              <a:rPr sz="4000" b="1" spc="-140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Syntax</a:t>
            </a:r>
            <a:r>
              <a:rPr sz="4000" b="1" spc="-14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of</a:t>
            </a:r>
            <a:r>
              <a:rPr sz="4000" b="1" spc="-14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Constructor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758187"/>
            <a:ext cx="7759065" cy="40817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857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286385" algn="l"/>
              </a:tabLst>
            </a:pPr>
            <a:r>
              <a:rPr sz="2800" spc="-10" dirty="0">
                <a:latin typeface="Constantia"/>
                <a:cs typeface="Constantia"/>
              </a:rPr>
              <a:t>Constructor</a:t>
            </a:r>
            <a:r>
              <a:rPr sz="2800" spc="-16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is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special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member</a:t>
            </a:r>
            <a:r>
              <a:rPr sz="2800" spc="-16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function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that</a:t>
            </a:r>
            <a:endParaRPr sz="2800">
              <a:latin typeface="Constantia"/>
              <a:cs typeface="Constantia"/>
            </a:endParaRPr>
          </a:p>
          <a:p>
            <a:pPr marL="364490">
              <a:lnSpc>
                <a:spcPct val="100000"/>
              </a:lnSpc>
              <a:spcBef>
                <a:spcPts val="2370"/>
              </a:spcBef>
            </a:pPr>
            <a:r>
              <a:rPr sz="2800" spc="-10" dirty="0">
                <a:latin typeface="Constantia"/>
                <a:cs typeface="Constantia"/>
              </a:rPr>
              <a:t>takes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the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same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name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as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17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class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name.</a:t>
            </a:r>
            <a:endParaRPr sz="2800">
              <a:latin typeface="Constantia"/>
              <a:cs typeface="Constantia"/>
            </a:endParaRPr>
          </a:p>
          <a:p>
            <a:pPr marL="286385" indent="-285750">
              <a:lnSpc>
                <a:spcPct val="100000"/>
              </a:lnSpc>
              <a:spcBef>
                <a:spcPts val="2330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286385" algn="l"/>
              </a:tabLst>
            </a:pPr>
            <a:r>
              <a:rPr sz="2800" dirty="0">
                <a:latin typeface="Constantia"/>
                <a:cs typeface="Constantia"/>
              </a:rPr>
              <a:t>The</a:t>
            </a:r>
            <a:r>
              <a:rPr sz="2800" spc="-17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syntax</a:t>
            </a:r>
            <a:r>
              <a:rPr sz="2800" spc="-17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generally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is</a:t>
            </a:r>
            <a:r>
              <a:rPr sz="2800" spc="-17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as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given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below:</a:t>
            </a:r>
            <a:endParaRPr sz="2800">
              <a:latin typeface="Constantia"/>
              <a:cs typeface="Constantia"/>
            </a:endParaRPr>
          </a:p>
          <a:p>
            <a:pPr marL="369570">
              <a:lnSpc>
                <a:spcPct val="100000"/>
              </a:lnSpc>
              <a:spcBef>
                <a:spcPts val="2370"/>
              </a:spcBef>
            </a:pPr>
            <a:r>
              <a:rPr sz="2800" dirty="0">
                <a:latin typeface="Constantia"/>
                <a:cs typeface="Constantia"/>
              </a:rPr>
              <a:t>&lt;class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name&gt;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{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arguments};</a:t>
            </a:r>
            <a:endParaRPr sz="2800">
              <a:latin typeface="Constantia"/>
              <a:cs typeface="Constantia"/>
            </a:endParaRPr>
          </a:p>
          <a:p>
            <a:pPr marL="285750" marR="5080" indent="-285750">
              <a:lnSpc>
                <a:spcPct val="169400"/>
              </a:lnSpc>
              <a:spcBef>
                <a:spcPts val="35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360045" algn="l"/>
              </a:tabLst>
            </a:pPr>
            <a:r>
              <a:rPr sz="2800" dirty="0">
                <a:latin typeface="Constantia"/>
                <a:cs typeface="Constantia"/>
              </a:rPr>
              <a:t>The</a:t>
            </a:r>
            <a:r>
              <a:rPr sz="2800" spc="-18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default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constructor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for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class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X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has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the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form 	</a:t>
            </a:r>
            <a:r>
              <a:rPr sz="2800" spc="-10" dirty="0">
                <a:latin typeface="Constantia"/>
                <a:cs typeface="Constantia"/>
              </a:rPr>
              <a:t>X::X()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637108"/>
            <a:ext cx="1910714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Cont……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By</a:t>
            </a:r>
            <a:r>
              <a:rPr spc="55" dirty="0"/>
              <a:t> </a:t>
            </a:r>
            <a:r>
              <a:rPr dirty="0"/>
              <a:t>Hardeep</a:t>
            </a:r>
            <a:r>
              <a:rPr spc="80" dirty="0"/>
              <a:t> </a:t>
            </a:r>
            <a:r>
              <a:rPr spc="-20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37" y="1524000"/>
            <a:ext cx="8086725" cy="41056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501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2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constructor</a:t>
            </a:r>
            <a:r>
              <a:rPr sz="2400" spc="2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2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automatically</a:t>
            </a:r>
            <a:r>
              <a:rPr sz="2400" spc="20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called</a:t>
            </a:r>
            <a:r>
              <a:rPr sz="2400" spc="2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when</a:t>
            </a:r>
            <a:r>
              <a:rPr sz="2400" spc="2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2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object</a:t>
            </a:r>
            <a:r>
              <a:rPr sz="2400" spc="18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is </a:t>
            </a:r>
            <a:r>
              <a:rPr sz="2400" spc="-10" dirty="0">
                <a:latin typeface="Constantia"/>
                <a:cs typeface="Constantia"/>
              </a:rPr>
              <a:t>created.</a:t>
            </a:r>
            <a:endParaRPr sz="2400" dirty="0">
              <a:latin typeface="Constantia"/>
              <a:cs typeface="Constantia"/>
            </a:endParaRPr>
          </a:p>
          <a:p>
            <a:pPr marL="287020" marR="5080" indent="-274320">
              <a:lnSpc>
                <a:spcPct val="1501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There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are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several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forms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which</a:t>
            </a:r>
            <a:r>
              <a:rPr sz="2400" spc="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constructor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can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take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its </a:t>
            </a:r>
            <a:r>
              <a:rPr sz="2400" dirty="0">
                <a:latin typeface="Constantia"/>
                <a:cs typeface="Constantia"/>
              </a:rPr>
              <a:t>shape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namely:</a:t>
            </a:r>
            <a:endParaRPr sz="2400" dirty="0">
              <a:latin typeface="Constantia"/>
              <a:cs typeface="Constantia"/>
            </a:endParaRPr>
          </a:p>
          <a:p>
            <a:pPr marL="286385" indent="-273685">
              <a:lnSpc>
                <a:spcPct val="100000"/>
              </a:lnSpc>
              <a:spcBef>
                <a:spcPts val="2020"/>
              </a:spcBef>
              <a:buClr>
                <a:srgbClr val="0AD0D9"/>
              </a:buClr>
              <a:buSzPct val="93750"/>
              <a:buFont typeface="Wingdings"/>
              <a:buChar char=""/>
              <a:tabLst>
                <a:tab pos="286385" algn="l"/>
              </a:tabLst>
            </a:pPr>
            <a:r>
              <a:rPr sz="2400" dirty="0">
                <a:latin typeface="Constantia"/>
                <a:cs typeface="Constantia"/>
              </a:rPr>
              <a:t>Default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Constructor</a:t>
            </a:r>
            <a:endParaRPr sz="2400" dirty="0">
              <a:latin typeface="Constantia"/>
              <a:cs typeface="Constantia"/>
            </a:endParaRPr>
          </a:p>
          <a:p>
            <a:pPr marL="286385" indent="-273685">
              <a:lnSpc>
                <a:spcPct val="100000"/>
              </a:lnSpc>
              <a:spcBef>
                <a:spcPts val="2020"/>
              </a:spcBef>
              <a:buClr>
                <a:srgbClr val="0AD0D9"/>
              </a:buClr>
              <a:buSzPct val="93750"/>
              <a:buFont typeface="Wingdings"/>
              <a:buChar char=""/>
              <a:tabLst>
                <a:tab pos="286385" algn="l"/>
              </a:tabLst>
            </a:pPr>
            <a:r>
              <a:rPr sz="2400" spc="-10" dirty="0">
                <a:latin typeface="Constantia"/>
                <a:cs typeface="Constantia"/>
              </a:rPr>
              <a:t>Parameterized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Constructors</a:t>
            </a:r>
            <a:endParaRPr sz="2400" dirty="0">
              <a:latin typeface="Constantia"/>
              <a:cs typeface="Constantia"/>
            </a:endParaRPr>
          </a:p>
          <a:p>
            <a:pPr marL="286385" indent="-273685">
              <a:lnSpc>
                <a:spcPct val="100000"/>
              </a:lnSpc>
              <a:spcBef>
                <a:spcPts val="2020"/>
              </a:spcBef>
              <a:buClr>
                <a:srgbClr val="0AD0D9"/>
              </a:buClr>
              <a:buSzPct val="93750"/>
              <a:buFont typeface="Wingdings"/>
              <a:buChar char=""/>
              <a:tabLst>
                <a:tab pos="286385" algn="l"/>
              </a:tabLst>
            </a:pPr>
            <a:r>
              <a:rPr sz="2400" spc="-10" dirty="0">
                <a:latin typeface="Constantia"/>
                <a:cs typeface="Constantia"/>
              </a:rPr>
              <a:t>Copy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constructor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713308"/>
            <a:ext cx="483235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latin typeface="Calibri"/>
                <a:cs typeface="Calibri"/>
              </a:rPr>
              <a:t>Default</a:t>
            </a:r>
            <a:r>
              <a:rPr sz="4500" b="1" spc="-160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Constructor: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By</a:t>
            </a:r>
            <a:r>
              <a:rPr spc="55" dirty="0"/>
              <a:t> </a:t>
            </a:r>
            <a:r>
              <a:rPr dirty="0"/>
              <a:t>Hardeep</a:t>
            </a:r>
            <a:r>
              <a:rPr spc="80" dirty="0"/>
              <a:t> </a:t>
            </a:r>
            <a:r>
              <a:rPr spc="-20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0657"/>
            <a:ext cx="8070850" cy="460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constructor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arguments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it.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50100"/>
              </a:lnSpc>
              <a:spcBef>
                <a:spcPts val="610"/>
              </a:spcBef>
              <a:buChar char="⚫"/>
              <a:tabLst>
                <a:tab pos="287020" algn="l"/>
                <a:tab pos="368935" algn="l"/>
                <a:tab pos="1609090" algn="l"/>
                <a:tab pos="3498215" algn="l"/>
                <a:tab pos="3905250" algn="l"/>
                <a:tab pos="4646295" algn="l"/>
                <a:tab pos="5670550" algn="l"/>
                <a:tab pos="6146165" algn="l"/>
                <a:tab pos="6690995" algn="l"/>
              </a:tabLst>
            </a:pPr>
            <a:r>
              <a:rPr sz="2450" dirty="0">
                <a:solidFill>
                  <a:srgbClr val="0AD0D9"/>
                </a:solidFill>
                <a:latin typeface="Segoe UI Symbol"/>
                <a:cs typeface="Segoe UI Symbol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Default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Constructor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also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called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as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i="1" spc="-25" dirty="0">
                <a:latin typeface="Constantia"/>
                <a:cs typeface="Constantia"/>
              </a:rPr>
              <a:t>no</a:t>
            </a:r>
            <a:r>
              <a:rPr sz="2600" i="1" dirty="0">
                <a:latin typeface="Constantia"/>
                <a:cs typeface="Constantia"/>
              </a:rPr>
              <a:t>	</a:t>
            </a:r>
            <a:r>
              <a:rPr sz="2600" i="1" spc="-20" dirty="0">
                <a:latin typeface="Constantia"/>
                <a:cs typeface="Constantia"/>
              </a:rPr>
              <a:t>argument </a:t>
            </a:r>
            <a:r>
              <a:rPr sz="2600" i="1" spc="-10" dirty="0">
                <a:latin typeface="Constantia"/>
                <a:cs typeface="Constantia"/>
              </a:rPr>
              <a:t>constructor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12700" marR="6141720">
              <a:lnSpc>
                <a:spcPct val="120100"/>
              </a:lnSpc>
              <a:spcBef>
                <a:spcPts val="470"/>
              </a:spcBef>
            </a:pPr>
            <a:r>
              <a:rPr sz="26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Example:</a:t>
            </a:r>
            <a:r>
              <a:rPr sz="2600" spc="-10" dirty="0">
                <a:latin typeface="Constantia"/>
                <a:cs typeface="Constantia"/>
              </a:rPr>
              <a:t> class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creature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0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501650">
              <a:lnSpc>
                <a:spcPct val="100000"/>
              </a:lnSpc>
              <a:spcBef>
                <a:spcPts val="630"/>
              </a:spcBef>
            </a:pPr>
            <a:r>
              <a:rPr sz="2600" spc="-10" dirty="0">
                <a:latin typeface="Constantia"/>
                <a:cs typeface="Constantia"/>
              </a:rPr>
              <a:t>private:</a:t>
            </a:r>
            <a:endParaRPr sz="2600">
              <a:latin typeface="Constantia"/>
              <a:cs typeface="Constantia"/>
            </a:endParaRPr>
          </a:p>
          <a:p>
            <a:pPr marL="501650" marR="5413375" indent="4445">
              <a:lnSpc>
                <a:spcPct val="120100"/>
              </a:lnSpc>
            </a:pPr>
            <a:r>
              <a:rPr sz="2600" dirty="0">
                <a:latin typeface="Constantia"/>
                <a:cs typeface="Constantia"/>
              </a:rPr>
              <a:t>int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yearofBirth; </a:t>
            </a:r>
            <a:r>
              <a:rPr sz="2600" spc="-10" dirty="0">
                <a:latin typeface="Constantia"/>
                <a:cs typeface="Constantia"/>
              </a:rPr>
              <a:t>public: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713308"/>
            <a:ext cx="180403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Cont…..</a:t>
            </a:r>
            <a:endParaRPr sz="45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By</a:t>
            </a:r>
            <a:r>
              <a:rPr spc="55" dirty="0"/>
              <a:t> </a:t>
            </a:r>
            <a:r>
              <a:rPr dirty="0"/>
              <a:t>Hardeep</a:t>
            </a:r>
            <a:r>
              <a:rPr spc="80" dirty="0"/>
              <a:t> </a:t>
            </a:r>
            <a:r>
              <a:rPr spc="-20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96" y="1306941"/>
            <a:ext cx="1440815" cy="9772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-10" dirty="0">
                <a:latin typeface="Constantia"/>
                <a:cs typeface="Constantia"/>
              </a:rPr>
              <a:t>creature()</a:t>
            </a:r>
            <a:endParaRPr sz="2600">
              <a:latin typeface="Constantia"/>
              <a:cs typeface="Constantia"/>
            </a:endParaRPr>
          </a:p>
          <a:p>
            <a:pPr marL="849630">
              <a:lnSpc>
                <a:spcPct val="100000"/>
              </a:lnSpc>
              <a:spcBef>
                <a:spcPts val="625"/>
              </a:spcBef>
            </a:pPr>
            <a:r>
              <a:rPr sz="2600" spc="-50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3905" y="2338781"/>
            <a:ext cx="106553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latin typeface="Constantia"/>
                <a:cs typeface="Constantia"/>
              </a:rPr>
              <a:t>called";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017" y="2258298"/>
            <a:ext cx="2707640" cy="9772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-10" dirty="0">
                <a:latin typeface="Constantia"/>
                <a:cs typeface="Constantia"/>
              </a:rPr>
              <a:t>cout&lt;&lt;“Contructor</a:t>
            </a:r>
            <a:endParaRPr sz="2600">
              <a:latin typeface="Constantia"/>
              <a:cs typeface="Constantia"/>
            </a:endParaRPr>
          </a:p>
          <a:p>
            <a:pPr marL="17145">
              <a:lnSpc>
                <a:spcPct val="100000"/>
              </a:lnSpc>
              <a:spcBef>
                <a:spcPts val="630"/>
              </a:spcBef>
            </a:pPr>
            <a:r>
              <a:rPr sz="2600" spc="-5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325" y="3209909"/>
            <a:ext cx="2044700" cy="33566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725"/>
              </a:spcBef>
            </a:pPr>
            <a:r>
              <a:rPr sz="2600" spc="-25" dirty="0">
                <a:latin typeface="Constantia"/>
                <a:cs typeface="Constantia"/>
              </a:rPr>
              <a:t>};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dirty="0">
                <a:latin typeface="Constantia"/>
                <a:cs typeface="Constantia"/>
              </a:rPr>
              <a:t>int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main()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0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337185" marR="5080" indent="-82550">
              <a:lnSpc>
                <a:spcPts val="3750"/>
              </a:lnSpc>
              <a:spcBef>
                <a:spcPts val="225"/>
              </a:spcBef>
            </a:pPr>
            <a:r>
              <a:rPr sz="2600" spc="-20" dirty="0">
                <a:latin typeface="Constantia"/>
                <a:cs typeface="Constantia"/>
              </a:rPr>
              <a:t>creature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obj; </a:t>
            </a:r>
            <a:r>
              <a:rPr sz="2600" spc="-10" dirty="0">
                <a:latin typeface="Constantia"/>
                <a:cs typeface="Constantia"/>
              </a:rPr>
              <a:t>getch(); </a:t>
            </a:r>
            <a:r>
              <a:rPr sz="2600" dirty="0">
                <a:latin typeface="Constantia"/>
                <a:cs typeface="Constantia"/>
              </a:rPr>
              <a:t>return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0;</a:t>
            </a:r>
            <a:endParaRPr sz="26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395"/>
              </a:spcBef>
            </a:pPr>
            <a:r>
              <a:rPr sz="2600" spc="-5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105"/>
              </a:spcBef>
            </a:pPr>
            <a:r>
              <a:rPr b="1" spc="-25" dirty="0">
                <a:latin typeface="Calibri"/>
                <a:cs typeface="Calibri"/>
              </a:rPr>
              <a:t>Parameterized</a:t>
            </a:r>
            <a:r>
              <a:rPr b="1" spc="-2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Constructors: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By</a:t>
            </a:r>
            <a:r>
              <a:rPr spc="55" dirty="0"/>
              <a:t> </a:t>
            </a:r>
            <a:r>
              <a:rPr dirty="0"/>
              <a:t>Hardeep</a:t>
            </a:r>
            <a:r>
              <a:rPr spc="80" dirty="0"/>
              <a:t> </a:t>
            </a:r>
            <a:r>
              <a:rPr spc="-20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706483"/>
            <a:ext cx="8081009" cy="374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501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725805" algn="l"/>
                <a:tab pos="3004185" algn="l"/>
                <a:tab pos="4866005" algn="l"/>
                <a:tab pos="5309235" algn="l"/>
                <a:tab pos="6041390" algn="l"/>
                <a:tab pos="6786880" algn="l"/>
                <a:tab pos="7583170" algn="l"/>
              </a:tabLst>
            </a:pP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parameterized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constructor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just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one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that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has </a:t>
            </a:r>
            <a:r>
              <a:rPr sz="2600" spc="-20" dirty="0">
                <a:latin typeface="Constantia"/>
                <a:cs typeface="Constantia"/>
              </a:rPr>
              <a:t>parameters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specified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it.</a:t>
            </a:r>
            <a:endParaRPr sz="2600">
              <a:latin typeface="Constantia"/>
              <a:cs typeface="Constantia"/>
            </a:endParaRPr>
          </a:p>
          <a:p>
            <a:pPr marL="287020" marR="10795" indent="-274955">
              <a:lnSpc>
                <a:spcPct val="150100"/>
              </a:lnSpc>
              <a:spcBef>
                <a:spcPts val="61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904240" algn="l"/>
                <a:tab pos="1563370" algn="l"/>
                <a:tab pos="2322195" algn="l"/>
                <a:tab pos="2940050" algn="l"/>
                <a:tab pos="4614545" algn="l"/>
                <a:tab pos="5057775" algn="l"/>
                <a:tab pos="6855459" algn="l"/>
              </a:tabLst>
            </a:pPr>
            <a:r>
              <a:rPr sz="2600" spc="-25" dirty="0">
                <a:latin typeface="Constantia"/>
                <a:cs typeface="Constantia"/>
              </a:rPr>
              <a:t>We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can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pass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arguments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to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constructor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function </a:t>
            </a:r>
            <a:r>
              <a:rPr sz="2600" spc="-10" dirty="0">
                <a:latin typeface="Constantia"/>
                <a:cs typeface="Constantia"/>
              </a:rPr>
              <a:t>when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object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created.</a:t>
            </a:r>
            <a:endParaRPr sz="2600">
              <a:latin typeface="Constantia"/>
              <a:cs typeface="Constantia"/>
            </a:endParaRPr>
          </a:p>
          <a:p>
            <a:pPr marL="364490" indent="-351790">
              <a:lnSpc>
                <a:spcPct val="100000"/>
              </a:lnSpc>
              <a:spcBef>
                <a:spcPts val="218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4490" algn="l"/>
                <a:tab pos="781050" algn="l"/>
                <a:tab pos="2614930" algn="l"/>
                <a:tab pos="3383915" algn="l"/>
                <a:tab pos="4079240" algn="l"/>
                <a:tab pos="4874895" algn="l"/>
                <a:tab pos="6585584" algn="l"/>
                <a:tab pos="7216775" algn="l"/>
              </a:tabLst>
            </a:pP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constructor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that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can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take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arguments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are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called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  <a:spcBef>
                <a:spcPts val="1560"/>
              </a:spcBef>
            </a:pPr>
            <a:r>
              <a:rPr sz="2600" i="1" spc="-10" dirty="0">
                <a:latin typeface="Constantia"/>
                <a:cs typeface="Constantia"/>
              </a:rPr>
              <a:t>parameterized</a:t>
            </a:r>
            <a:r>
              <a:rPr sz="2600" i="1" spc="-125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constructors.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04" y="713308"/>
            <a:ext cx="219773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0" dirty="0">
                <a:latin typeface="Calibri"/>
                <a:cs typeface="Calibri"/>
              </a:rPr>
              <a:t>Example: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6567" y="4021023"/>
            <a:ext cx="38906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latin typeface="Constantia"/>
                <a:cs typeface="Constantia"/>
              </a:rPr>
              <a:t>//</a:t>
            </a:r>
            <a:r>
              <a:rPr sz="2400" spc="-10" dirty="0">
                <a:latin typeface="Constantia"/>
                <a:cs typeface="Constantia"/>
              </a:rPr>
              <a:t>Parameterized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Constructor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1374912"/>
            <a:ext cx="3455670" cy="463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88390">
              <a:lnSpc>
                <a:spcPct val="120100"/>
              </a:lnSpc>
              <a:spcBef>
                <a:spcPts val="95"/>
              </a:spcBef>
            </a:pPr>
            <a:r>
              <a:rPr sz="2800" dirty="0">
                <a:latin typeface="Constantia"/>
                <a:cs typeface="Constantia"/>
              </a:rPr>
              <a:t>class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Creature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50" dirty="0">
                <a:latin typeface="Constantia"/>
                <a:cs typeface="Constantia"/>
              </a:rPr>
              <a:t>{ </a:t>
            </a:r>
            <a:r>
              <a:rPr sz="2800" spc="-10" dirty="0">
                <a:latin typeface="Constantia"/>
                <a:cs typeface="Constantia"/>
              </a:rPr>
              <a:t>private:</a:t>
            </a:r>
            <a:endParaRPr sz="2800">
              <a:latin typeface="Constantia"/>
              <a:cs typeface="Constantia"/>
            </a:endParaRPr>
          </a:p>
          <a:p>
            <a:pPr marL="12700" marR="749935" indent="264795">
              <a:lnSpc>
                <a:spcPts val="4040"/>
              </a:lnSpc>
              <a:spcBef>
                <a:spcPts val="240"/>
              </a:spcBef>
            </a:pPr>
            <a:r>
              <a:rPr sz="2800" dirty="0">
                <a:latin typeface="Constantia"/>
                <a:cs typeface="Constantia"/>
              </a:rPr>
              <a:t>int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yearOfBirth; public:</a:t>
            </a:r>
            <a:endParaRPr sz="2800">
              <a:latin typeface="Constantia"/>
              <a:cs typeface="Constantia"/>
            </a:endParaRPr>
          </a:p>
          <a:p>
            <a:pPr marL="190500">
              <a:lnSpc>
                <a:spcPct val="100000"/>
              </a:lnSpc>
              <a:spcBef>
                <a:spcPts val="425"/>
              </a:spcBef>
            </a:pPr>
            <a:r>
              <a:rPr sz="2800" dirty="0">
                <a:latin typeface="Constantia"/>
                <a:cs typeface="Constantia"/>
              </a:rPr>
              <a:t>//</a:t>
            </a:r>
            <a:r>
              <a:rPr sz="2800" spc="-25" dirty="0">
                <a:latin typeface="Constantia"/>
                <a:cs typeface="Constantia"/>
              </a:rPr>
              <a:t> </a:t>
            </a:r>
            <a:r>
              <a:rPr sz="2800" spc="-50" dirty="0">
                <a:latin typeface="Constantia"/>
                <a:cs typeface="Constantia"/>
              </a:rPr>
              <a:t>…</a:t>
            </a:r>
            <a:endParaRPr sz="2800">
              <a:latin typeface="Constantia"/>
              <a:cs typeface="Constantia"/>
            </a:endParaRPr>
          </a:p>
          <a:p>
            <a:pPr marL="538480" marR="5080" indent="-347980">
              <a:lnSpc>
                <a:spcPts val="4029"/>
              </a:lnSpc>
              <a:spcBef>
                <a:spcPts val="250"/>
              </a:spcBef>
            </a:pPr>
            <a:r>
              <a:rPr sz="2800" spc="-20" dirty="0">
                <a:latin typeface="Constantia"/>
                <a:cs typeface="Constantia"/>
              </a:rPr>
              <a:t>Creature(int</a:t>
            </a:r>
            <a:r>
              <a:rPr sz="2800" spc="-18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year)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0" dirty="0">
                <a:latin typeface="Constantia"/>
                <a:cs typeface="Constantia"/>
              </a:rPr>
              <a:t>{ </a:t>
            </a:r>
            <a:r>
              <a:rPr sz="2800" spc="-10" dirty="0">
                <a:latin typeface="Constantia"/>
                <a:cs typeface="Constantia"/>
              </a:rPr>
              <a:t>yearOfBirth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=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year;</a:t>
            </a:r>
            <a:endParaRPr sz="2800">
              <a:latin typeface="Constantia"/>
              <a:cs typeface="Constantia"/>
            </a:endParaRPr>
          </a:p>
          <a:p>
            <a:pPr marL="547370">
              <a:lnSpc>
                <a:spcPct val="100000"/>
              </a:lnSpc>
              <a:spcBef>
                <a:spcPts val="434"/>
              </a:spcBef>
            </a:pPr>
            <a:r>
              <a:rPr sz="2800" spc="-50" dirty="0">
                <a:latin typeface="Constantia"/>
                <a:cs typeface="Constantia"/>
              </a:rPr>
              <a:t>}</a:t>
            </a:r>
            <a:endParaRPr sz="2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25" dirty="0">
                <a:latin typeface="Constantia"/>
                <a:cs typeface="Constantia"/>
              </a:rPr>
              <a:t>};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4589" y="637108"/>
            <a:ext cx="427926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latin typeface="Calibri"/>
                <a:cs typeface="Calibri"/>
              </a:rPr>
              <a:t>Copy</a:t>
            </a:r>
            <a:r>
              <a:rPr sz="4500" b="1" spc="-80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Constructor: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481886"/>
            <a:ext cx="8088630" cy="471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marR="10160" indent="-273050">
              <a:lnSpc>
                <a:spcPct val="1501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Copy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Constructor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used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declare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initialize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object 	from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another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object.</a:t>
            </a:r>
            <a:endParaRPr sz="2400">
              <a:latin typeface="Constantia"/>
              <a:cs typeface="Constantia"/>
            </a:endParaRPr>
          </a:p>
          <a:p>
            <a:pPr marL="286385" marR="4229100" indent="-273685">
              <a:lnSpc>
                <a:spcPct val="1701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309880" algn="l"/>
              </a:tabLst>
            </a:pP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example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statement: 	abc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c2(c1);</a:t>
            </a:r>
            <a:endParaRPr sz="2400">
              <a:latin typeface="Constantia"/>
              <a:cs typeface="Constantia"/>
            </a:endParaRPr>
          </a:p>
          <a:p>
            <a:pPr marL="287020" marR="5080" indent="27305">
              <a:lnSpc>
                <a:spcPct val="150100"/>
              </a:lnSpc>
              <a:spcBef>
                <a:spcPts val="580"/>
              </a:spcBef>
            </a:pPr>
            <a:r>
              <a:rPr sz="2400" dirty="0">
                <a:latin typeface="Constantia"/>
                <a:cs typeface="Constantia"/>
              </a:rPr>
              <a:t>would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define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object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c2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time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initialize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it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value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c1.</a:t>
            </a:r>
            <a:endParaRPr sz="2400">
              <a:latin typeface="Constantia"/>
              <a:cs typeface="Constantia"/>
            </a:endParaRPr>
          </a:p>
          <a:p>
            <a:pPr marL="287020" marR="6985" indent="-274320">
              <a:lnSpc>
                <a:spcPct val="1501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  <a:tab pos="927100" algn="l"/>
                <a:tab pos="2033905" algn="l"/>
                <a:tab pos="2436495" algn="l"/>
                <a:tab pos="3996690" algn="l"/>
                <a:tab pos="5194935" algn="l"/>
                <a:tab pos="5469255" algn="l"/>
              </a:tabLst>
            </a:pPr>
            <a:r>
              <a:rPr sz="2400" spc="-25" dirty="0">
                <a:latin typeface="Constantia"/>
                <a:cs typeface="Constantia"/>
              </a:rPr>
              <a:t>The</a:t>
            </a:r>
            <a:r>
              <a:rPr sz="2400" dirty="0">
                <a:latin typeface="Constantia"/>
                <a:cs typeface="Constantia"/>
              </a:rPr>
              <a:t>	</a:t>
            </a:r>
            <a:r>
              <a:rPr sz="2400" spc="-10" dirty="0">
                <a:latin typeface="Constantia"/>
                <a:cs typeface="Constantia"/>
              </a:rPr>
              <a:t>process</a:t>
            </a:r>
            <a:r>
              <a:rPr sz="2400" dirty="0">
                <a:latin typeface="Constantia"/>
                <a:cs typeface="Constantia"/>
              </a:rPr>
              <a:t>	</a:t>
            </a:r>
            <a:r>
              <a:rPr sz="2400" spc="-25" dirty="0">
                <a:latin typeface="Constantia"/>
                <a:cs typeface="Constantia"/>
              </a:rPr>
              <a:t>of</a:t>
            </a:r>
            <a:r>
              <a:rPr sz="2400" dirty="0">
                <a:latin typeface="Constantia"/>
                <a:cs typeface="Constantia"/>
              </a:rPr>
              <a:t>	</a:t>
            </a:r>
            <a:r>
              <a:rPr sz="2400" spc="-10" dirty="0">
                <a:latin typeface="Constantia"/>
                <a:cs typeface="Constantia"/>
              </a:rPr>
              <a:t>initializing</a:t>
            </a:r>
            <a:r>
              <a:rPr sz="2400" dirty="0">
                <a:latin typeface="Constantia"/>
                <a:cs typeface="Constantia"/>
              </a:rPr>
              <a:t>	</a:t>
            </a:r>
            <a:r>
              <a:rPr sz="2400" spc="-10" dirty="0">
                <a:latin typeface="Constantia"/>
                <a:cs typeface="Constantia"/>
              </a:rPr>
              <a:t>through</a:t>
            </a:r>
            <a:r>
              <a:rPr sz="2400" dirty="0">
                <a:latin typeface="Constantia"/>
                <a:cs typeface="Constantia"/>
              </a:rPr>
              <a:t>	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	copy</a:t>
            </a:r>
            <a:r>
              <a:rPr sz="2400" spc="2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constructor</a:t>
            </a:r>
            <a:r>
              <a:rPr sz="2400" spc="26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is </a:t>
            </a:r>
            <a:r>
              <a:rPr sz="2400" spc="-10" dirty="0">
                <a:latin typeface="Constantia"/>
                <a:cs typeface="Constantia"/>
              </a:rPr>
              <a:t>known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copy</a:t>
            </a:r>
            <a:r>
              <a:rPr sz="2400" i="1" spc="-4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initialization.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865</Words>
  <Application>Microsoft Office PowerPoint</Application>
  <PresentationFormat>On-screen Show (4:3)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Constantia</vt:lpstr>
      <vt:lpstr>Segoe UI Symbol</vt:lpstr>
      <vt:lpstr>Wingdings</vt:lpstr>
      <vt:lpstr>Office Theme</vt:lpstr>
      <vt:lpstr>C++ Presentation on Constructors and Destructors</vt:lpstr>
      <vt:lpstr>Constructors</vt:lpstr>
      <vt:lpstr>General Syntax of Constructor</vt:lpstr>
      <vt:lpstr>Cont……</vt:lpstr>
      <vt:lpstr>Default Constructor:</vt:lpstr>
      <vt:lpstr>Cont…..</vt:lpstr>
      <vt:lpstr>Parameterized Constructors:</vt:lpstr>
      <vt:lpstr>Example:</vt:lpstr>
      <vt:lpstr>Copy Constructor:</vt:lpstr>
      <vt:lpstr>Example:</vt:lpstr>
      <vt:lpstr>Cont……</vt:lpstr>
      <vt:lpstr>Default Arguments</vt:lpstr>
      <vt:lpstr>Cont……</vt:lpstr>
      <vt:lpstr>Some important points about constructors:</vt:lpstr>
      <vt:lpstr>Cont…..</vt:lpstr>
      <vt:lpstr>Destructors</vt:lpstr>
      <vt:lpstr>Some important points about destructors:</vt:lpstr>
      <vt:lpstr>Example:</vt:lpstr>
      <vt:lpstr>Cont……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Constructors &amp; Destructors</dc:title>
  <dc:creator>vikram gill</dc:creator>
  <cp:lastModifiedBy>Akash Debnath</cp:lastModifiedBy>
  <cp:revision>1</cp:revision>
  <dcterms:created xsi:type="dcterms:W3CDTF">2025-02-14T03:07:52Z</dcterms:created>
  <dcterms:modified xsi:type="dcterms:W3CDTF">2025-02-14T03:15:29Z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2011-09-21T00:00:00Z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2025-02-14T00:00:00Z</vt:filetime>
  </property>
  <property fmtid="{D5CDD505-2E9C-101B-9397-08002B2CF9AE}" pid="5" name="Producer">
    <vt:lpwstr>Microsoft® PowerPoint® 2010</vt:lpwstr>
  </property>
</Properties>
</file>