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4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8D33D-F58D-43FC-854B-71F7837E345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9813C-33F2-4007-92A6-BEC4919C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“Rectangle” class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813C-33F2-4007-92A6-BEC4919C5F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32B-B1D3-4A69-87D1-5E8122CCBEB9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85DE-5A01-4C97-A362-B6FD5A7AA663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2DF2-D75D-4EA5-85C6-D1BC99217A67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7968-E5FB-4882-8C48-01295C6A72EC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08C1-DB7C-46E7-9AA2-40C05BEA0C29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9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CF3-852D-4B16-A1A5-C573AFB7BF95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CADC-103E-40E1-AE0A-D1A5A9AE1042}" type="datetime1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E821-E59D-4D2C-A4B3-BA6FBD5D6F9D}" type="datetime1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61F3-8564-4708-AFC8-7A84329EC0B6}" type="datetime1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033-BFFB-40E3-99CD-2B07973E4564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2495-A4D4-402B-A185-BA99C4C93D59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 Lesson 13 -- Introduction to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B4B7-8F7A-449C-BAD9-C3898DACF05F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 Lesson 13 -- Introduction to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5E20-A4D1-4020-9A1D-1ED875F9B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1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  <a:br>
              <a:rPr lang="en-US" dirty="0"/>
            </a:br>
            <a:r>
              <a:rPr lang="en-US" dirty="0"/>
              <a:t>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54" y="1600200"/>
            <a:ext cx="5951146" cy="440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44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42" y="1676400"/>
            <a:ext cx="6000658" cy="444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spect="1" noChangeArrowheads="1"/>
          </p:cNvSpPr>
          <p:nvPr/>
        </p:nvSpPr>
        <p:spPr bwMode="auto">
          <a:xfrm>
            <a:off x="2880518" y="2801143"/>
            <a:ext cx="2529681" cy="70405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8" name="Text Box 5"/>
          <p:cNvSpPr txBox="1">
            <a:spLocks noChangeAspect="1" noChangeArrowheads="1"/>
          </p:cNvSpPr>
          <p:nvPr/>
        </p:nvSpPr>
        <p:spPr bwMode="auto">
          <a:xfrm>
            <a:off x="5210969" y="1750218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Private Members</a:t>
            </a:r>
          </a:p>
        </p:txBody>
      </p:sp>
      <p:sp>
        <p:nvSpPr>
          <p:cNvPr id="9" name="Line 6"/>
          <p:cNvSpPr>
            <a:spLocks noChangeAspect="1" noChangeShapeType="1"/>
          </p:cNvSpPr>
          <p:nvPr/>
        </p:nvSpPr>
        <p:spPr bwMode="auto">
          <a:xfrm flipH="1">
            <a:off x="4952207" y="2131218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spect="1" noChangeArrowheads="1"/>
          </p:cNvSpPr>
          <p:nvPr/>
        </p:nvSpPr>
        <p:spPr bwMode="auto">
          <a:xfrm>
            <a:off x="2880519" y="3886200"/>
            <a:ext cx="4739481" cy="182879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Text Box 8"/>
          <p:cNvSpPr txBox="1">
            <a:spLocks noChangeAspect="1" noChangeArrowheads="1"/>
          </p:cNvSpPr>
          <p:nvPr/>
        </p:nvSpPr>
        <p:spPr bwMode="auto">
          <a:xfrm>
            <a:off x="6049169" y="2801143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Public Members</a:t>
            </a:r>
          </a:p>
        </p:txBody>
      </p:sp>
      <p:sp>
        <p:nvSpPr>
          <p:cNvPr id="12" name="Line 9"/>
          <p:cNvSpPr>
            <a:spLocks noChangeAspect="1" noChangeShapeType="1"/>
          </p:cNvSpPr>
          <p:nvPr/>
        </p:nvSpPr>
        <p:spPr bwMode="auto">
          <a:xfrm flipH="1">
            <a:off x="5744369" y="3167856"/>
            <a:ext cx="366713" cy="425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r>
              <a:rPr lang="en-US" dirty="0"/>
              <a:t>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listed in any order in a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appear multiple times in a class</a:t>
            </a:r>
            <a:br>
              <a:rPr lang="en-US" dirty="0"/>
            </a:br>
            <a:endParaRPr lang="en-US" dirty="0"/>
          </a:p>
          <a:p>
            <a:r>
              <a:rPr lang="en-US"/>
              <a:t>If not specified, the default is </a:t>
            </a:r>
            <a:r>
              <a:rPr lang="en-US">
                <a:latin typeface="Courier New" pitchFamily="112" charset="0"/>
              </a:rPr>
              <a:t>private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urier New" pitchFamily="112" charset="0"/>
              </a:rPr>
              <a:t>const</a:t>
            </a:r>
            <a:r>
              <a:rPr lang="en-US" dirty="0"/>
              <a:t> With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112" charset="0"/>
              </a:rPr>
              <a:t>const</a:t>
            </a:r>
            <a:r>
              <a:rPr lang="en-US" dirty="0"/>
              <a:t> appearing after the parentheses in a member function declaration specifies that the function will not change any data in the calling object.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47244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32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Member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5000"/>
              </a:lnSpc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When defining a member function:</a:t>
            </a:r>
          </a:p>
          <a:p>
            <a:pPr lvl="1" fontAlgn="base">
              <a:lnSpc>
                <a:spcPct val="95000"/>
              </a:lnSpc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Put prototype in class declaration</a:t>
            </a:r>
          </a:p>
          <a:p>
            <a:pPr lvl="1" fontAlgn="base">
              <a:lnSpc>
                <a:spcPct val="95000"/>
              </a:lnSpc>
              <a:spcAft>
                <a:spcPct val="0"/>
              </a:spcAft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Define function using class name and scope resolution operator 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(::)</a:t>
            </a:r>
            <a:b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</a:br>
            <a:endParaRPr lang="en-US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 Rectangle::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setWidth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(double w)</a:t>
            </a: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{</a:t>
            </a: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	width = w;</a:t>
            </a: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}</a:t>
            </a:r>
          </a:p>
          <a:p>
            <a:pPr lvl="2"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are not part of a class, that is, do not have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Class::name </a:t>
            </a:r>
            <a:r>
              <a:rPr lang="en-US" dirty="0">
                <a:cs typeface="Courier New" pitchFamily="49" charset="0"/>
              </a:rPr>
              <a:t>notation, are global.  This is what we have done up to this point.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object is an instance of a class</a:t>
            </a:r>
          </a:p>
          <a:p>
            <a:pPr>
              <a:lnSpc>
                <a:spcPct val="90000"/>
              </a:lnSpc>
            </a:pPr>
            <a:r>
              <a:rPr lang="en-US" dirty="0"/>
              <a:t>Defined like structure variables: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112" charset="0"/>
              </a:rPr>
              <a:t>Rectangle r;</a:t>
            </a:r>
          </a:p>
          <a:p>
            <a:pPr>
              <a:lnSpc>
                <a:spcPct val="90000"/>
              </a:lnSpc>
            </a:pPr>
            <a:r>
              <a:rPr lang="en-US" dirty="0"/>
              <a:t>Access members using dot operator: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112" charset="0"/>
              </a:rPr>
              <a:t>r.setWidth</a:t>
            </a:r>
            <a:r>
              <a:rPr lang="en-US" dirty="0">
                <a:latin typeface="Courier New" pitchFamily="112" charset="0"/>
              </a:rPr>
              <a:t>(5.2);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112" charset="0"/>
              </a:rPr>
              <a:t>	</a:t>
            </a:r>
            <a:r>
              <a:rPr lang="en-US" dirty="0" err="1">
                <a:latin typeface="Courier New" pitchFamily="112" charset="0"/>
              </a:rPr>
              <a:t>cout</a:t>
            </a:r>
            <a:r>
              <a:rPr lang="en-US" dirty="0">
                <a:latin typeface="Courier New" pitchFamily="112" charset="0"/>
              </a:rPr>
              <a:t> &lt;&lt; </a:t>
            </a:r>
            <a:r>
              <a:rPr lang="en-US" dirty="0" err="1">
                <a:latin typeface="Courier New" pitchFamily="112" charset="0"/>
              </a:rPr>
              <a:t>r.getWidth</a:t>
            </a:r>
            <a:r>
              <a:rPr lang="en-US" dirty="0">
                <a:latin typeface="Courier New" pitchFamily="112" charset="0"/>
              </a:rPr>
              <a:t>();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Compiler error if you attempt to access a </a:t>
            </a:r>
            <a:r>
              <a:rPr lang="en-US" dirty="0">
                <a:latin typeface="Courier New" pitchFamily="112" charset="0"/>
              </a:rPr>
              <a:t>private</a:t>
            </a:r>
            <a:r>
              <a:rPr lang="en-US" dirty="0"/>
              <a:t> member using dot operator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4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define a pointer to an object: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>
                <a:latin typeface="Courier New" pitchFamily="112" charset="0"/>
              </a:rPr>
              <a:t>Rectangle *</a:t>
            </a:r>
            <a:r>
              <a:rPr lang="en-US" dirty="0" err="1">
                <a:latin typeface="Courier New" pitchFamily="112" charset="0"/>
              </a:rPr>
              <a:t>rPtr</a:t>
            </a:r>
            <a:r>
              <a:rPr lang="en-US" dirty="0">
                <a:latin typeface="Courier New" pitchFamily="112" charset="0"/>
              </a:rPr>
              <a:t>;</a:t>
            </a:r>
            <a:br>
              <a:rPr lang="en-US" dirty="0">
                <a:latin typeface="Courier New" pitchFamily="112" charset="0"/>
              </a:rPr>
            </a:br>
            <a:endParaRPr lang="en-US" dirty="0">
              <a:latin typeface="Courier New" pitchFamily="112" charset="0"/>
            </a:endParaRPr>
          </a:p>
          <a:p>
            <a:r>
              <a:rPr lang="en-US" dirty="0"/>
              <a:t>Can access public members via pointer: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 err="1">
                <a:latin typeface="Courier New" pitchFamily="112" charset="0"/>
              </a:rPr>
              <a:t>rPtr</a:t>
            </a:r>
            <a:r>
              <a:rPr lang="en-US" dirty="0">
                <a:latin typeface="Courier New" pitchFamily="112" charset="0"/>
              </a:rPr>
              <a:t> = &amp;</a:t>
            </a:r>
            <a:r>
              <a:rPr lang="en-US" dirty="0" err="1">
                <a:latin typeface="Courier New" pitchFamily="112" charset="0"/>
              </a:rPr>
              <a:t>otherRectangle</a:t>
            </a:r>
            <a:r>
              <a:rPr lang="en-US" dirty="0">
                <a:latin typeface="Courier New" pitchFamily="112" charset="0"/>
              </a:rPr>
              <a:t>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 err="1">
                <a:latin typeface="Courier New" pitchFamily="112" charset="0"/>
              </a:rPr>
              <a:t>rPtr</a:t>
            </a:r>
            <a:r>
              <a:rPr lang="en-US" dirty="0">
                <a:latin typeface="Courier New" pitchFamily="112" charset="0"/>
              </a:rPr>
              <a:t>-&gt;</a:t>
            </a:r>
            <a:r>
              <a:rPr lang="en-US" dirty="0" err="1">
                <a:latin typeface="Courier New" pitchFamily="112" charset="0"/>
              </a:rPr>
              <a:t>setLength</a:t>
            </a:r>
            <a:r>
              <a:rPr lang="en-US" dirty="0">
                <a:latin typeface="Courier New" pitchFamily="112" charset="0"/>
              </a:rPr>
              <a:t>(12.5);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 err="1">
                <a:latin typeface="Courier New" pitchFamily="112" charset="0"/>
              </a:rPr>
              <a:t>cout</a:t>
            </a:r>
            <a:r>
              <a:rPr lang="en-US" dirty="0">
                <a:latin typeface="Courier New" pitchFamily="112" charset="0"/>
              </a:rPr>
              <a:t> &lt;&lt; </a:t>
            </a:r>
            <a:r>
              <a:rPr lang="en-US" dirty="0" err="1">
                <a:latin typeface="Courier New" pitchFamily="112" charset="0"/>
              </a:rPr>
              <a:t>rPtr</a:t>
            </a:r>
            <a:r>
              <a:rPr lang="en-US" dirty="0">
                <a:latin typeface="Courier New" pitchFamily="112" charset="0"/>
              </a:rPr>
              <a:t>-&gt;</a:t>
            </a:r>
            <a:r>
              <a:rPr lang="en-US" dirty="0" err="1">
                <a:latin typeface="Courier New" pitchFamily="112" charset="0"/>
              </a:rPr>
              <a:t>getLength</a:t>
            </a:r>
            <a:r>
              <a:rPr lang="en-US" dirty="0">
                <a:latin typeface="Courier New" pitchFamily="112" charset="0"/>
              </a:rPr>
              <a:t>() &lt;&lt; </a:t>
            </a:r>
            <a:r>
              <a:rPr lang="en-US" dirty="0" err="1">
                <a:latin typeface="Courier New" pitchFamily="112" charset="0"/>
              </a:rPr>
              <a:t>endl</a:t>
            </a:r>
            <a:r>
              <a:rPr lang="en-US" dirty="0">
                <a:latin typeface="Courier New" pitchFamily="112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Allocating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Rectangle *r1;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r1 = new Rectangle();</a:t>
            </a:r>
          </a:p>
          <a:p>
            <a:r>
              <a:rPr lang="en-US" dirty="0">
                <a:cs typeface="Courier New" pitchFamily="49" charset="0"/>
              </a:rPr>
              <a:t>This allocates a rectangle and returns a pointer to it.  Then: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r1-&gt;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(12.4);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Making data members </a:t>
            </a:r>
            <a:r>
              <a:rPr lang="en-US" dirty="0">
                <a:latin typeface="Courier New" pitchFamily="112" charset="0"/>
              </a:rPr>
              <a:t>private</a:t>
            </a:r>
            <a:r>
              <a:rPr lang="en-US" dirty="0"/>
              <a:t> provides data protection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Data can be accessed only through </a:t>
            </a:r>
            <a:r>
              <a:rPr lang="en-US" dirty="0">
                <a:latin typeface="Courier New" pitchFamily="112" charset="0"/>
              </a:rPr>
              <a:t>public</a:t>
            </a:r>
            <a:r>
              <a:rPr lang="en-US" dirty="0"/>
              <a:t> functions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Public functions define the class’s public interface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versus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60000"/>
              </a:spcBef>
            </a:pPr>
            <a:r>
              <a:rPr lang="en-US" u="sng" dirty="0"/>
              <a:t>Procedural programming</a:t>
            </a:r>
            <a:r>
              <a:rPr lang="en-US" dirty="0"/>
              <a:t> focuses on the process/actions that occur in a program.  The program starts at the beginning, does something, and ends.</a:t>
            </a:r>
            <a:br>
              <a:rPr lang="en-US" dirty="0"/>
            </a:br>
            <a:endParaRPr lang="en-US" dirty="0"/>
          </a:p>
          <a:p>
            <a:pPr>
              <a:spcBef>
                <a:spcPct val="60000"/>
              </a:spcBef>
            </a:pPr>
            <a:r>
              <a:rPr lang="en-US" u="sng" dirty="0"/>
              <a:t>Object-Oriented programming</a:t>
            </a:r>
            <a:r>
              <a:rPr lang="en-US" dirty="0"/>
              <a:t> is based on the data and the functions that operate on it.  Objects are instances of abstract data types that represent the data and its functions</a:t>
            </a:r>
            <a:endParaRPr lang="en-US" u="sn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4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1313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33725"/>
            <a:ext cx="4724400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76547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603A2F"/>
                </a:solidFill>
              </a:rPr>
              <a:t>Code outside the class must use the class's public member functions to interact with the object.</a:t>
            </a:r>
          </a:p>
        </p:txBody>
      </p:sp>
    </p:spTree>
    <p:extLst>
      <p:ext uri="{BB962C8B-B14F-4D97-AF65-F5344CB8AC3E}">
        <p14:creationId xmlns:p14="http://schemas.microsoft.com/office/powerpoint/2010/main" val="145585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functions can be defined</a:t>
            </a:r>
          </a:p>
          <a:p>
            <a:pPr lvl="1"/>
            <a:r>
              <a:rPr lang="en-US" dirty="0"/>
              <a:t>inline: in class declaration</a:t>
            </a:r>
          </a:p>
          <a:p>
            <a:pPr lvl="1"/>
            <a:r>
              <a:rPr lang="en-US" dirty="0"/>
              <a:t>after the class declaration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Inline appropriate for short function bodies: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112" charset="0"/>
              </a:rPr>
              <a:t>	</a:t>
            </a:r>
            <a:r>
              <a:rPr lang="en-US" dirty="0" err="1">
                <a:latin typeface="Courier New" pitchFamily="112" charset="0"/>
              </a:rPr>
              <a:t>int</a:t>
            </a:r>
            <a:r>
              <a:rPr lang="en-US" dirty="0">
                <a:latin typeface="Courier New" pitchFamily="112" charset="0"/>
              </a:rPr>
              <a:t> </a:t>
            </a:r>
            <a:r>
              <a:rPr lang="en-US" dirty="0" err="1">
                <a:latin typeface="Courier New" pitchFamily="112" charset="0"/>
              </a:rPr>
              <a:t>getWidth</a:t>
            </a:r>
            <a:r>
              <a:rPr lang="en-US" dirty="0">
                <a:latin typeface="Courier New" pitchFamily="112" charset="0"/>
              </a:rPr>
              <a:t>() </a:t>
            </a:r>
            <a:r>
              <a:rPr lang="en-US" dirty="0" err="1">
                <a:latin typeface="Courier New" pitchFamily="112" charset="0"/>
              </a:rPr>
              <a:t>const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   { return width; 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5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Tradeoffs – Inline vs. Regular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functions – when called, compiler stores return address of call, allocates memory for local variables,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Code for an inline function is copied into program in place of call – larger executable program, but no function call overhead, hence faster execution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Member function that is automatically called when an object is created</a:t>
            </a:r>
          </a:p>
          <a:p>
            <a:pPr>
              <a:lnSpc>
                <a:spcPct val="90000"/>
              </a:lnSpc>
            </a:pPr>
            <a:r>
              <a:rPr lang="en-US" dirty="0"/>
              <a:t>Purpose is to construct an object and do initialization if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Constructor function name is class name</a:t>
            </a:r>
          </a:p>
          <a:p>
            <a:pPr>
              <a:lnSpc>
                <a:spcPct val="90000"/>
              </a:lnSpc>
            </a:pPr>
            <a:r>
              <a:rPr lang="en-US" dirty="0"/>
              <a:t>Has no return type </a:t>
            </a:r>
            <a:r>
              <a:rPr lang="en-US" i="1" dirty="0"/>
              <a:t>specified</a:t>
            </a:r>
          </a:p>
          <a:p>
            <a:pPr>
              <a:lnSpc>
                <a:spcPct val="90000"/>
              </a:lnSpc>
            </a:pPr>
            <a:r>
              <a:rPr lang="en-US" dirty="0"/>
              <a:t>(What is the real return type?)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default constructor is a constructor that takes no arguments.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you write a class with no constructor at all, C++ will write a default constructor for you, one that does nothing.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A simple instantiation of a class (with no arguments) calls the default constructor: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112" charset="0"/>
              </a:rPr>
              <a:t>Rectangle r;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To create a constructor that takes arguments: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indicate parameters in prototype: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latin typeface="Courier New" pitchFamily="112" charset="0"/>
              </a:rPr>
              <a:t>Rectangle(double, double);</a:t>
            </a:r>
            <a:br>
              <a:rPr lang="en-US" sz="2400" dirty="0">
                <a:latin typeface="Courier New" pitchFamily="112" charset="0"/>
              </a:rPr>
            </a:br>
            <a:endParaRPr lang="en-US" sz="2400" dirty="0">
              <a:latin typeface="Courier New" pitchFamily="112" charset="0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Use parameters in the definition: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latin typeface="Courier New" pitchFamily="112" charset="0"/>
              </a:rPr>
              <a:t>Rectangle::Rectangle(double w, double </a:t>
            </a:r>
            <a:r>
              <a:rPr lang="en-US" sz="2400" dirty="0" err="1">
                <a:latin typeface="Courier New" pitchFamily="112" charset="0"/>
              </a:rPr>
              <a:t>len</a:t>
            </a:r>
            <a:r>
              <a:rPr lang="en-US" sz="2400" dirty="0">
                <a:latin typeface="Courier New" pitchFamily="112" charset="0"/>
              </a:rPr>
              <a:t>)</a:t>
            </a:r>
            <a:br>
              <a:rPr lang="en-US" sz="2400" dirty="0">
                <a:latin typeface="Courier New" pitchFamily="112" charset="0"/>
              </a:rPr>
            </a:br>
            <a:r>
              <a:rPr lang="en-US" sz="2400" dirty="0">
                <a:latin typeface="Courier New" pitchFamily="112" charset="0"/>
              </a:rPr>
              <a:t>{</a:t>
            </a:r>
            <a:br>
              <a:rPr lang="en-US" sz="2400" dirty="0">
                <a:latin typeface="Courier New" pitchFamily="112" charset="0"/>
              </a:rPr>
            </a:br>
            <a:r>
              <a:rPr lang="en-US" sz="2400" dirty="0">
                <a:latin typeface="Courier New" pitchFamily="112" charset="0"/>
              </a:rPr>
              <a:t>   width = w;</a:t>
            </a:r>
            <a:br>
              <a:rPr lang="en-US" sz="2400" dirty="0">
                <a:latin typeface="Courier New" pitchFamily="112" charset="0"/>
              </a:rPr>
            </a:br>
            <a:r>
              <a:rPr lang="en-US" sz="2400" dirty="0">
                <a:latin typeface="Courier New" pitchFamily="112" charset="0"/>
              </a:rPr>
              <a:t>   length = </a:t>
            </a:r>
            <a:r>
              <a:rPr lang="en-US" sz="2400" dirty="0" err="1">
                <a:latin typeface="Courier New" pitchFamily="112" charset="0"/>
              </a:rPr>
              <a:t>len</a:t>
            </a:r>
            <a:r>
              <a:rPr lang="en-US" sz="2400" dirty="0">
                <a:latin typeface="Courier New" pitchFamily="112" charset="0"/>
              </a:rPr>
              <a:t>;</a:t>
            </a:r>
            <a:br>
              <a:rPr lang="en-US" sz="2400" dirty="0">
                <a:latin typeface="Courier New" pitchFamily="112" charset="0"/>
              </a:rPr>
            </a:br>
            <a:r>
              <a:rPr lang="en-US" sz="2400" dirty="0">
                <a:latin typeface="Courier New" pitchFamily="112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You can pass arguments to the constructor when you create an object:</a:t>
            </a:r>
            <a:br>
              <a:rPr lang="en-US" sz="2800" dirty="0"/>
            </a:br>
            <a:endParaRPr lang="en-US" sz="2800" dirty="0"/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112" charset="0"/>
              </a:rPr>
              <a:t>Rectangle r(10, 5);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Default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If all of a constructor's parameters have default arguments, then it is a default constructor. For example:</a:t>
            </a:r>
            <a:b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28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 fontAlgn="base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Rectangle(double = 0, double = 0);</a:t>
            </a:r>
            <a:br>
              <a:rPr lang="en-US" sz="24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</a:br>
            <a:endParaRPr lang="en-US" sz="2400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Creating an object and passing no arguments will cause this constructor to execute:</a:t>
            </a:r>
            <a:b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</a:br>
            <a:b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2800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Rectangle r;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00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with No 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all of a class's constructors require arguments, then the class has NO default constructor</a:t>
            </a:r>
          </a:p>
          <a:p>
            <a:r>
              <a:rPr lang="en-US" dirty="0"/>
              <a:t>When this is the case, you must pass the required arguments to the constructor when creating an object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0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Member function automatically called when an object is destroyed</a:t>
            </a:r>
          </a:p>
          <a:p>
            <a:pPr>
              <a:lnSpc>
                <a:spcPct val="85000"/>
              </a:lnSpc>
            </a:pPr>
            <a:r>
              <a:rPr lang="en-US" dirty="0"/>
              <a:t>Destructor name is </a:t>
            </a:r>
            <a:r>
              <a:rPr lang="en-US" dirty="0">
                <a:latin typeface="Courier New" pitchFamily="112" charset="0"/>
              </a:rPr>
              <a:t>~</a:t>
            </a:r>
            <a:r>
              <a:rPr lang="en-US" dirty="0" err="1"/>
              <a:t>classname</a:t>
            </a:r>
            <a:r>
              <a:rPr lang="en-US" dirty="0"/>
              <a:t>, </a:t>
            </a:r>
            <a:r>
              <a:rPr lang="en-US" i="1" dirty="0"/>
              <a:t>e.g.</a:t>
            </a:r>
            <a:r>
              <a:rPr lang="en-US" dirty="0"/>
              <a:t>, </a:t>
            </a:r>
            <a:r>
              <a:rPr lang="en-US" dirty="0">
                <a:latin typeface="Courier New" pitchFamily="112" charset="0"/>
              </a:rPr>
              <a:t>~Rectangle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Has no return type; takes no arguments</a:t>
            </a:r>
          </a:p>
          <a:p>
            <a:pPr>
              <a:lnSpc>
                <a:spcPct val="85000"/>
              </a:lnSpc>
            </a:pPr>
            <a:r>
              <a:rPr lang="en-US" dirty="0"/>
              <a:t>Only one destructor per class, </a:t>
            </a:r>
            <a:r>
              <a:rPr lang="en-US" i="1" dirty="0"/>
              <a:t>i.e.</a:t>
            </a:r>
            <a:r>
              <a:rPr lang="en-US" dirty="0"/>
              <a:t>, it cannot be overloaded</a:t>
            </a:r>
          </a:p>
          <a:p>
            <a:pPr>
              <a:lnSpc>
                <a:spcPct val="85000"/>
              </a:lnSpc>
            </a:pPr>
            <a:r>
              <a:rPr lang="en-US" dirty="0"/>
              <a:t>If constructor allocates dynamic memory, destructor should release it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or class contains the data and the functions that operate on that data.  Objects are similar to </a:t>
            </a:r>
            <a:r>
              <a:rPr lang="en-US" i="1" dirty="0" err="1"/>
              <a:t>structs</a:t>
            </a:r>
            <a:r>
              <a:rPr lang="en-US" dirty="0"/>
              <a:t> but contain functions, as well.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2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Constructors, Destructors, and Dynamically Allocated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an object is dynamically allocated with the new operator, its constructor executes: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Courier New" pitchFamily="112" charset="0"/>
              </a:rPr>
              <a:t>Rectangle *r = new Rectangle(10, 20);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/>
              <a:t>When the object is destroyed, its destructor executes: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Courier New" pitchFamily="112" charset="0"/>
              </a:rPr>
              <a:t>delete r;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9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 class can have more than one constructor</a:t>
            </a:r>
            <a:br>
              <a:rPr lang="en-US" dirty="0"/>
            </a:br>
            <a:r>
              <a:rPr lang="en-US" dirty="0"/>
              <a:t>Overloaded constructors in a class must have different parameter lists: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sz="2400" dirty="0"/>
              <a:t>	</a:t>
            </a:r>
            <a:r>
              <a:rPr lang="en-US" dirty="0">
                <a:latin typeface="Courier New" pitchFamily="112" charset="0"/>
              </a:rPr>
              <a:t>Rectangle();</a:t>
            </a:r>
            <a:br>
              <a:rPr lang="en-US" dirty="0">
                <a:latin typeface="Courier New" pitchFamily="112" charset="0"/>
              </a:rPr>
            </a:br>
            <a:r>
              <a:rPr lang="en-US" dirty="0">
                <a:latin typeface="Courier New" pitchFamily="112" charset="0"/>
              </a:rPr>
              <a:t>Rectangle(double);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dirty="0">
                <a:latin typeface="Courier New" pitchFamily="112" charset="0"/>
              </a:rPr>
              <a:t>	Rectangle(double, double);</a:t>
            </a:r>
            <a:endParaRPr lang="en-US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Only One Default Constructor                     and One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sz="2800" dirty="0"/>
              <a:t>Do not provide more than one default constructor for a class: one that takes no arguments and one that has default arguments for all parameters</a:t>
            </a:r>
          </a:p>
          <a:p>
            <a:pPr lvl="1">
              <a:spcBef>
                <a:spcPct val="30000"/>
              </a:spcBef>
              <a:buClr>
                <a:srgbClr val="3333CC"/>
              </a:buCl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112" charset="0"/>
              </a:rPr>
              <a:t>Square();</a:t>
            </a:r>
          </a:p>
          <a:p>
            <a:pPr lvl="1">
              <a:spcBef>
                <a:spcPct val="30000"/>
              </a:spcBef>
              <a:buClr>
                <a:srgbClr val="3333CC"/>
              </a:buCl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112" charset="0"/>
              </a:rPr>
              <a:t>Square(</a:t>
            </a:r>
            <a:r>
              <a:rPr lang="en-US" sz="2400" dirty="0" err="1">
                <a:latin typeface="Courier New" pitchFamily="112" charset="0"/>
              </a:rPr>
              <a:t>int</a:t>
            </a:r>
            <a:r>
              <a:rPr lang="en-US" sz="2400" dirty="0">
                <a:latin typeface="Courier New" pitchFamily="112" charset="0"/>
              </a:rPr>
              <a:t> = 0);  // will not compile</a:t>
            </a:r>
            <a:br>
              <a:rPr lang="en-US" sz="2400" dirty="0">
                <a:latin typeface="Courier New" pitchFamily="112" charset="0"/>
              </a:rPr>
            </a:br>
            <a:endParaRPr lang="en-US" sz="2400" dirty="0">
              <a:latin typeface="Courier New" pitchFamily="112" charset="0"/>
            </a:endParaRPr>
          </a:p>
          <a:p>
            <a:pPr>
              <a:spcBef>
                <a:spcPct val="30000"/>
              </a:spcBef>
            </a:pPr>
            <a:r>
              <a:rPr lang="en-US" sz="2800" dirty="0"/>
              <a:t>Since a destructor takes no arguments, there can only be one destructor for a class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8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Non-constructor member functions can also be overloaded: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void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setCost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(double);</a:t>
            </a:r>
          </a:p>
          <a:p>
            <a:pPr lvl="1" fontAlgn="base">
              <a:spcAft>
                <a:spcPct val="0"/>
              </a:spcAft>
              <a:buClr>
                <a:srgbClr val="3333CC"/>
              </a:buClr>
              <a:buNone/>
            </a:pP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	void </a:t>
            </a:r>
            <a:r>
              <a:rPr lang="en-US" kern="0" dirty="0" err="1">
                <a:solidFill>
                  <a:srgbClr val="000000"/>
                </a:solidFill>
                <a:latin typeface="Courier New" pitchFamily="112" charset="0"/>
                <a:cs typeface="Arial"/>
              </a:rPr>
              <a:t>setCost</a:t>
            </a:r>
            <a: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  <a:t>(char *);</a:t>
            </a:r>
            <a:br>
              <a:rPr lang="en-US" kern="0" dirty="0">
                <a:solidFill>
                  <a:srgbClr val="000000"/>
                </a:solidFill>
                <a:latin typeface="Courier New" pitchFamily="112" charset="0"/>
                <a:cs typeface="Arial"/>
              </a:rPr>
            </a:br>
            <a:endParaRPr lang="en-US" kern="0" dirty="0">
              <a:solidFill>
                <a:srgbClr val="000000"/>
              </a:solidFill>
              <a:latin typeface="Courier New" pitchFamily="112" charset="0"/>
              <a:cs typeface="Arial"/>
            </a:endParaRP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Must have unique parameter lists as for constructors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4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Private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A </a:t>
            </a:r>
            <a:r>
              <a:rPr lang="en-US" dirty="0">
                <a:latin typeface="Courier New" pitchFamily="112" charset="0"/>
              </a:rPr>
              <a:t>private</a:t>
            </a:r>
            <a:r>
              <a:rPr lang="en-US" dirty="0"/>
              <a:t> member function can only be called by another member function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It is used for internal processing by the class, not for use outside of the class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If you wrote a class that had a public sort function and needed a function to swap two elements, you’d make that private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1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Objects can be the elements of an array:</a:t>
            </a:r>
            <a:br>
              <a:rPr lang="en-US" dirty="0"/>
            </a:br>
            <a:endParaRPr lang="en-US" dirty="0"/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dirty="0">
                <a:latin typeface="Courier New" pitchFamily="112" charset="0"/>
              </a:rPr>
              <a:t>Rectangle rooms[8];</a:t>
            </a:r>
            <a:br>
              <a:rPr lang="en-US" dirty="0">
                <a:latin typeface="Courier New" pitchFamily="112" charset="0"/>
              </a:rPr>
            </a:br>
            <a:endParaRPr lang="en-US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dirty="0"/>
              <a:t>Default constructor for object is used when array is defined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0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Must use initializer list to invoke constructor that takes arguments:</a:t>
            </a:r>
            <a:br>
              <a:rPr lang="en-US" dirty="0"/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Rectangle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rArray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[3]={Rectangle(2.1,3.2),                         Rectangle(4.1, 9.9),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Rectangle(11.2, 31.4)};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91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isn't necessary to call the same constructor for each object in an array: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Rectangle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[3]={Rectangle(2.1,3.2),                         Rectangle(),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Rectangle(11.2, 31.4)};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9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Objects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/>
              <a:t>Objects in an array are referenced using subscripts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/>
              <a:t>Member functions are referenced using dot notation:</a:t>
            </a:r>
            <a:br>
              <a:rPr lang="en-US" sz="2800" dirty="0"/>
            </a:br>
            <a:endParaRPr lang="en-US" sz="2800" dirty="0"/>
          </a:p>
          <a:p>
            <a:pPr lvl="1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None/>
            </a:pPr>
            <a:r>
              <a:rPr lang="en-US" sz="2400" dirty="0" err="1">
                <a:latin typeface="Courier New" pitchFamily="112" charset="0"/>
              </a:rPr>
              <a:t>rArray</a:t>
            </a:r>
            <a:r>
              <a:rPr lang="en-US" sz="2400" dirty="0">
                <a:latin typeface="Courier New" pitchFamily="112" charset="0"/>
              </a:rPr>
              <a:t>[1].</a:t>
            </a:r>
            <a:r>
              <a:rPr lang="en-US" sz="2400" dirty="0" err="1">
                <a:latin typeface="Courier New" pitchFamily="112" charset="0"/>
              </a:rPr>
              <a:t>setWidth</a:t>
            </a:r>
            <a:r>
              <a:rPr lang="en-US" sz="2400" dirty="0">
                <a:latin typeface="Courier New" pitchFamily="112" charset="0"/>
              </a:rPr>
              <a:t>(11.3);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None/>
            </a:pPr>
            <a:r>
              <a:rPr lang="en-US" sz="2400" dirty="0" err="1">
                <a:latin typeface="Courier New" pitchFamily="112" charset="0"/>
              </a:rPr>
              <a:t>cout</a:t>
            </a:r>
            <a:r>
              <a:rPr lang="en-US" sz="2400" dirty="0">
                <a:latin typeface="Courier New" pitchFamily="112" charset="0"/>
              </a:rPr>
              <a:t> &lt;&lt; </a:t>
            </a:r>
            <a:r>
              <a:rPr lang="en-US" sz="2400" dirty="0" err="1">
                <a:latin typeface="Courier New" pitchFamily="112" charset="0"/>
              </a:rPr>
              <a:t>rArray</a:t>
            </a:r>
            <a:r>
              <a:rPr lang="en-US" sz="2400" dirty="0">
                <a:latin typeface="Courier New" pitchFamily="112" charset="0"/>
              </a:rPr>
              <a:t>[1].</a:t>
            </a:r>
            <a:r>
              <a:rPr lang="en-US" sz="2400" dirty="0" err="1">
                <a:latin typeface="Courier New" pitchFamily="112" charset="0"/>
              </a:rPr>
              <a:t>getArea</a:t>
            </a:r>
            <a:r>
              <a:rPr lang="en-US" sz="2400" dirty="0">
                <a:latin typeface="Courier New" pitchFamily="112" charset="0"/>
              </a:rPr>
              <a:t>();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7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Programming</a:t>
            </a:r>
            <a:br>
              <a:rPr lang="en-US" dirty="0"/>
            </a:br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u="sng" dirty="0"/>
              <a:t>class</a:t>
            </a:r>
            <a:r>
              <a:rPr lang="en-US" dirty="0"/>
              <a:t>: like a </a:t>
            </a:r>
            <a:r>
              <a:rPr lang="en-US" dirty="0" err="1">
                <a:latin typeface="Courier New" pitchFamily="112" charset="0"/>
              </a:rPr>
              <a:t>struct</a:t>
            </a:r>
            <a:r>
              <a:rPr lang="en-US" dirty="0"/>
              <a:t> (allows bundling of related variables),  but variables and functions in the class can have different properties than in a </a:t>
            </a:r>
            <a:r>
              <a:rPr lang="en-US" dirty="0" err="1">
                <a:latin typeface="Courier New" pitchFamily="112" charset="0"/>
              </a:rPr>
              <a:t>struct</a:t>
            </a:r>
            <a:endParaRPr lang="en-US" dirty="0"/>
          </a:p>
          <a:p>
            <a:pPr>
              <a:spcBef>
                <a:spcPct val="60000"/>
              </a:spcBef>
            </a:pPr>
            <a:r>
              <a:rPr lang="en-US" u="sng" dirty="0"/>
              <a:t>object</a:t>
            </a:r>
            <a:r>
              <a:rPr lang="en-US" dirty="0"/>
              <a:t>: an instance of a </a:t>
            </a:r>
            <a:r>
              <a:rPr lang="en-US" dirty="0">
                <a:latin typeface="Courier New" pitchFamily="112" charset="0"/>
              </a:rPr>
              <a:t>class</a:t>
            </a:r>
            <a:r>
              <a:rPr lang="en-US" dirty="0"/>
              <a:t>, in the same way that a variable can be an instance of a </a:t>
            </a:r>
            <a:r>
              <a:rPr lang="en-US" dirty="0" err="1">
                <a:latin typeface="Courier New" pitchFamily="112" charset="0"/>
              </a:rPr>
              <a:t>struct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like a blueprint and objects are like houses built from the blueprint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1303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36" y="2819400"/>
            <a:ext cx="43434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77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Programming</a:t>
            </a:r>
            <a:br>
              <a:rPr lang="en-US" dirty="0"/>
            </a:br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attributes</a:t>
            </a:r>
            <a:r>
              <a:rPr lang="en-US" dirty="0"/>
              <a:t>: members of a class </a:t>
            </a:r>
          </a:p>
          <a:p>
            <a:endParaRPr lang="en-US" dirty="0"/>
          </a:p>
          <a:p>
            <a:r>
              <a:rPr lang="en-US" u="sng" dirty="0"/>
              <a:t>methods</a:t>
            </a:r>
            <a:r>
              <a:rPr lang="en-US" dirty="0"/>
              <a:t> or </a:t>
            </a:r>
            <a:r>
              <a:rPr lang="en-US" u="sng" dirty="0"/>
              <a:t>behaviors</a:t>
            </a:r>
            <a:r>
              <a:rPr lang="en-US" dirty="0"/>
              <a:t>: member functions of a class</a:t>
            </a:r>
            <a:endParaRPr lang="en-US" dirty="0">
              <a:latin typeface="Courier New" pitchFamily="112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created from a </a:t>
            </a:r>
            <a:r>
              <a:rPr lang="en-US" dirty="0">
                <a:latin typeface="Courier New" pitchFamily="112" charset="0"/>
              </a:rPr>
              <a:t>class</a:t>
            </a:r>
            <a:endParaRPr lang="en-US" dirty="0"/>
          </a:p>
          <a:p>
            <a:r>
              <a:rPr lang="en-US" dirty="0"/>
              <a:t>Format: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112" charset="0"/>
              </a:rPr>
              <a:t>class </a:t>
            </a:r>
            <a:r>
              <a:rPr lang="en-US" i="1" dirty="0" err="1">
                <a:latin typeface="Courier New" pitchFamily="112" charset="0"/>
              </a:rPr>
              <a:t>ClassName</a:t>
            </a:r>
            <a:endParaRPr lang="en-US" dirty="0">
              <a:latin typeface="Courier New" pitchFamily="112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urier New" pitchFamily="112" charset="0"/>
              </a:rPr>
              <a:t>	{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112" charset="0"/>
              </a:rPr>
              <a:t>			</a:t>
            </a:r>
            <a:r>
              <a:rPr lang="en-US" i="1" dirty="0">
                <a:latin typeface="Courier New" pitchFamily="112" charset="0"/>
              </a:rPr>
              <a:t>declaration;</a:t>
            </a:r>
          </a:p>
          <a:p>
            <a:pPr lvl="1">
              <a:buFontTx/>
              <a:buNone/>
            </a:pPr>
            <a:r>
              <a:rPr lang="en-US" i="1" dirty="0">
                <a:latin typeface="Courier New" pitchFamily="112" charset="0"/>
              </a:rPr>
              <a:t>			declaration</a:t>
            </a:r>
            <a:r>
              <a:rPr lang="en-US" dirty="0">
                <a:latin typeface="Courier New" pitchFamily="112" charset="0"/>
              </a:rPr>
              <a:t>;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112" charset="0"/>
              </a:rPr>
              <a:t>	};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Class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49354"/>
            <a:ext cx="6324600" cy="468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9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to control access to members of the class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112" charset="0"/>
              </a:rPr>
              <a:t>public:</a:t>
            </a:r>
            <a:r>
              <a:rPr lang="en-US" dirty="0"/>
              <a:t>  can be accessed by functions outside of the class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112" charset="0"/>
              </a:rPr>
              <a:t>private:</a:t>
            </a:r>
            <a:r>
              <a:rPr lang="en-US" dirty="0"/>
              <a:t>  can only be called by or accessed by functions that are members of the class</a:t>
            </a:r>
          </a:p>
          <a:p>
            <a:pPr>
              <a:lnSpc>
                <a:spcPct val="90000"/>
              </a:lnSpc>
            </a:pPr>
            <a:r>
              <a:rPr lang="en-US" dirty="0"/>
              <a:t>In the example on the next slide, note that the functions are prototypes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5E20-A4D1-4020-9A1D-1ED875F9B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1456</Words>
  <Application>Microsoft Office PowerPoint</Application>
  <PresentationFormat>On-screen Show (4:3)</PresentationFormat>
  <Paragraphs>193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Office Theme</vt:lpstr>
      <vt:lpstr>Introduction to C++ week 1</vt:lpstr>
      <vt:lpstr>Procedural versus Object-Oriented Programming</vt:lpstr>
      <vt:lpstr>Key Point</vt:lpstr>
      <vt:lpstr>Object-Oriented Programming Terminology</vt:lpstr>
      <vt:lpstr>Classes and Objects</vt:lpstr>
      <vt:lpstr>Object-Oriented Programming Terminology</vt:lpstr>
      <vt:lpstr>Creating a Class</vt:lpstr>
      <vt:lpstr>Classic Class Example</vt:lpstr>
      <vt:lpstr>Access Specifiers</vt:lpstr>
      <vt:lpstr>Class Example</vt:lpstr>
      <vt:lpstr>Access Specifiers</vt:lpstr>
      <vt:lpstr>Access Specifiers (continued)</vt:lpstr>
      <vt:lpstr>Using const With Member Functions</vt:lpstr>
      <vt:lpstr>Defining a Member Function</vt:lpstr>
      <vt:lpstr>Global Functions</vt:lpstr>
      <vt:lpstr>Defining an Instance of a Class</vt:lpstr>
      <vt:lpstr>Pointers to Objects</vt:lpstr>
      <vt:lpstr>Dynamically Allocating Objects</vt:lpstr>
      <vt:lpstr>Private Members</vt:lpstr>
      <vt:lpstr>Private Members</vt:lpstr>
      <vt:lpstr>Inline Member Functions</vt:lpstr>
      <vt:lpstr>Tradeoffs – Inline vs. Regular Member Functions</vt:lpstr>
      <vt:lpstr>Constructors</vt:lpstr>
      <vt:lpstr>Default Constructors</vt:lpstr>
      <vt:lpstr>Passing Arguments to Constructors</vt:lpstr>
      <vt:lpstr>Passing Arguments to Constructors</vt:lpstr>
      <vt:lpstr>More About Default Constructors</vt:lpstr>
      <vt:lpstr>Classes with No Default Constructor</vt:lpstr>
      <vt:lpstr>Destructors</vt:lpstr>
      <vt:lpstr>Constructors, Destructors, and Dynamically Allocated Objects</vt:lpstr>
      <vt:lpstr>Overloading Constructors</vt:lpstr>
      <vt:lpstr>Only One Default Constructor                     and One Destructor</vt:lpstr>
      <vt:lpstr>Member Function Overloading</vt:lpstr>
      <vt:lpstr>Using Private Member Functions</vt:lpstr>
      <vt:lpstr>Arrays of Objects</vt:lpstr>
      <vt:lpstr>Arrays of Objects</vt:lpstr>
      <vt:lpstr>Arrays of Objects</vt:lpstr>
      <vt:lpstr>Accessing Objects in an Array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jcole</dc:creator>
  <cp:lastModifiedBy>Akash Debnath</cp:lastModifiedBy>
  <cp:revision>42</cp:revision>
  <dcterms:created xsi:type="dcterms:W3CDTF">2013-03-10T14:01:26Z</dcterms:created>
  <dcterms:modified xsi:type="dcterms:W3CDTF">2025-01-17T01:18:07Z</dcterms:modified>
</cp:coreProperties>
</file>