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3f7677e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3f7677e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Data Sources and Tools for Building the Recommendation System</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Primary Datasets for Reviews and Text Analysis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Hugging Face Rotten Tomatoes Movie Review Dataset</a:t>
            </a:r>
            <a:r>
              <a:rPr lang="en">
                <a:solidFill>
                  <a:schemeClr val="dk1"/>
                </a:solidFill>
              </a:rPr>
              <a:t>:</a:t>
            </a:r>
            <a:br>
              <a:rPr lang="en">
                <a:solidFill>
                  <a:schemeClr val="dk1"/>
                </a:solidFill>
              </a:rPr>
            </a:br>
            <a:r>
              <a:rPr lang="en">
                <a:solidFill>
                  <a:schemeClr val="dk1"/>
                </a:solidFill>
              </a:rPr>
              <a:t>This dataset contains a large volume of Rotten Tomatoes reviews, which can be used for both TF-IDF keyword extraction and sentiment analysis. It provides valuable data for understanding audience opinions and thematic content within each movie.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Kaggle IMDb 50k Movie Review Dataset</a:t>
            </a:r>
            <a:r>
              <a:rPr lang="en">
                <a:solidFill>
                  <a:schemeClr val="dk1"/>
                </a:solidFill>
              </a:rPr>
              <a:t>:</a:t>
            </a:r>
            <a:br>
              <a:rPr lang="en">
                <a:solidFill>
                  <a:schemeClr val="dk1"/>
                </a:solidFill>
              </a:rPr>
            </a:br>
            <a:r>
              <a:rPr lang="en">
                <a:solidFill>
                  <a:schemeClr val="dk1"/>
                </a:solidFill>
              </a:rPr>
              <a:t>Similarly, this dataset contains IMDb reviews and can also be used for TF-IDF keyword extraction and sentiment analysis. Together, these datasets offer a diverse base of movie reviews, enhancing the robustness of the recommendation system by capturing opinions from two major review sources.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Supplementary APIs for Metadata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OMDB API</a:t>
            </a:r>
            <a:r>
              <a:rPr lang="en">
                <a:solidFill>
                  <a:schemeClr val="dk1"/>
                </a:solidFill>
              </a:rPr>
              <a:t>:</a:t>
            </a:r>
            <a:br>
              <a:rPr lang="en">
                <a:solidFill>
                  <a:schemeClr val="dk1"/>
                </a:solidFill>
              </a:rPr>
            </a:br>
            <a:r>
              <a:rPr lang="en">
                <a:solidFill>
                  <a:schemeClr val="dk1"/>
                </a:solidFill>
              </a:rPr>
              <a:t>The OMDB API is a RESTful and free option that provides essential metadata, including genres, release year, director, and more. Integrating OMDB data allows us to filter recommendations by genre and year, adding depth to the recommendation process.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IMDb Review API</a:t>
            </a:r>
            <a:r>
              <a:rPr lang="en">
                <a:solidFill>
                  <a:schemeClr val="dk1"/>
                </a:solidFill>
              </a:rPr>
              <a:t>:</a:t>
            </a:r>
            <a:br>
              <a:rPr lang="en">
                <a:solidFill>
                  <a:schemeClr val="dk1"/>
                </a:solidFill>
              </a:rPr>
            </a:br>
            <a:r>
              <a:rPr lang="en">
                <a:solidFill>
                  <a:schemeClr val="dk1"/>
                </a:solidFill>
              </a:rPr>
              <a:t>This API, while offering a free trial, can provide detailed metadata from IMDb. Using IMDb metadata in tandem with review data would be particularly useful for verifying the genre, release year, and other movie details to enhance filtering capabilities.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Application of Each Data Source and API</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TF-IDF Keyword Extraction and Sentiment Analysis</a:t>
            </a:r>
            <a:r>
              <a:rPr lang="en">
                <a:solidFill>
                  <a:schemeClr val="dk1"/>
                </a:solidFill>
              </a:rPr>
              <a:t>: Both the Rotten Tomatoes and IMDb datasets are ideal for performing TF-IDF keyword extraction to identify themes, as well as sentiment analysis to gauge review tone.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Metadata Integration</a:t>
            </a:r>
            <a:r>
              <a:rPr lang="en">
                <a:solidFill>
                  <a:schemeClr val="dk1"/>
                </a:solidFill>
              </a:rPr>
              <a:t>: By supplementing with OMDB or IMDb metadata, the recommendation system can support filtering by genre and year, making it possible to deliver a personalized and contextually rich experience for users.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combination of datasets and APIs provides a comprehensive framework for creating a nuanced and customizable movie recommendation system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451ede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451ede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f7677e4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f7677e4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f7677e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f7677e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3f7677e4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3f7677e4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Dataset Setup</a:t>
            </a:r>
            <a:br>
              <a:rPr b="1" lang="en">
                <a:solidFill>
                  <a:schemeClr val="dk1"/>
                </a:solidFill>
              </a:rPr>
            </a:br>
            <a:r>
              <a:rPr lang="en">
                <a:solidFill>
                  <a:schemeClr val="dk1"/>
                </a:solidFill>
              </a:rPr>
              <a:t>For this project, we're using the Hugging Face Rotten Tomatoes Dataset, which primarily contains movie reviews. These reviews often provide insights into each movie's plot, themes, and sometimes genre. However, to enrich our analysis, we're also supplementing this dataset with additional metadata, like genre, year, and director, pulled from an external source, such as the TMDb API or IMDb. This additional metadata will allow us to make genre-specific insights and cross-reference review sentiment with production details.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Preprocessing Steps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Review Text Cleaning</a:t>
            </a:r>
            <a:r>
              <a:rPr lang="en">
                <a:solidFill>
                  <a:schemeClr val="dk1"/>
                </a:solidFill>
              </a:rPr>
              <a:t>: We start by removing unnecessary characters from the review text, converting everything to lowercase to maintain uniformity, and eliminating punctuation that could interfere with text processing. This step helps streamline the reviews for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Tokenization and Stop Words Removal</a:t>
            </a:r>
            <a:r>
              <a:rPr lang="en">
                <a:solidFill>
                  <a:schemeClr val="dk1"/>
                </a:solidFill>
              </a:rPr>
              <a:t>: Once cleaned, we tokenize the reviews, breaking them down into individual words or "tokens." Here, we also remove common stop words, like "the" and "is," which don’t contribute to the review’s meaning. This process leaves us with key words and phrases that are likely more relevant for our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Sentiment and Theme Extraction</a:t>
            </a:r>
            <a:r>
              <a:rPr lang="en">
                <a:solidFill>
                  <a:schemeClr val="dk1"/>
                </a:solidFill>
              </a:rPr>
              <a:t>: Finally, we employ sentiment analysis to capture the emotional tone of each review. Additionally, we use keyword extraction techniques to identify recurring themes or topics within the reviews, like "action," "romance," or "plot twists." Together, these steps enable us to analyze both the mood and content focus of each review, allowing for a deeper understanding of audience responses to each movie.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combination of supplementary metadata and refined preprocessing techniques provides a richer, more nuanced analysis, supporting insights into how sentiment varies across genres and over time.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f7677e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f7677e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Option 1: Sentiment Analysis</a:t>
            </a:r>
            <a:br>
              <a:rPr b="1" lang="en">
                <a:solidFill>
                  <a:schemeClr val="dk1"/>
                </a:solidFill>
              </a:rPr>
            </a:br>
            <a:r>
              <a:rPr lang="en">
                <a:solidFill>
                  <a:schemeClr val="dk1"/>
                </a:solidFill>
              </a:rPr>
              <a:t>The goal of this option is to categorize reviews by sentiment—such as positive, neutral, or negative—to gauge the general mood surrounding each movie.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Implementation</a:t>
            </a:r>
            <a:br>
              <a:rPr i="1" lang="en">
                <a:solidFill>
                  <a:schemeClr val="dk1"/>
                </a:solidFill>
              </a:rPr>
            </a:br>
            <a:r>
              <a:rPr lang="en">
                <a:solidFill>
                  <a:schemeClr val="dk1"/>
                </a:solidFill>
              </a:rPr>
              <a:t>To achieve this, we’ll use a pretrained sentiment analysis model from Hugging Face, like VADER for simpler sentiment or DistilBERT for more nuanced text interpretation. These models are effective at identifying the sentiment polarity of short texts like movie reviews. After processing each review, we’ll calculate an average sentiment score for each movie, synthesizing individual scores to assign an overall tone, helping to identify whether audience response is generally positive, negative, or mixed. This score can be compared across movies or genres to examine sentiment trends within specific types of films.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Option 2: Theme and Keyword Extraction</a:t>
            </a:r>
            <a:br>
              <a:rPr b="1" lang="en">
                <a:solidFill>
                  <a:schemeClr val="dk1"/>
                </a:solidFill>
              </a:rPr>
            </a:br>
            <a:r>
              <a:rPr lang="en">
                <a:solidFill>
                  <a:schemeClr val="dk1"/>
                </a:solidFill>
              </a:rPr>
              <a:t>Here, the goal is to extract keywords or themes from reviews to characterize each movie in terms of recurring topics, like "friendship," "betrayal," or "adventure." This approach helps reveal patterns or prominent topics discussed by audiences.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Implementation</a:t>
            </a:r>
            <a:br>
              <a:rPr i="1" lang="en">
                <a:solidFill>
                  <a:schemeClr val="dk1"/>
                </a:solidFill>
              </a:rPr>
            </a:br>
            <a:r>
              <a:rPr lang="en">
                <a:solidFill>
                  <a:schemeClr val="dk1"/>
                </a:solidFill>
              </a:rPr>
              <a:t>We start by applying a TF-IDF (Term Frequency-Inverse Document Frequency) vectorizer, which highlights terms that are uniquely important within a review relative to the whole set. This helps identify frequently discussed themes or motifs. To refine this further, we can use a tool like KeyBERT, which ranks keywords by relevance and captures critical concepts more accurately. By examining the top themes and keywords across reviews, we can map out prominent narrative elements for each movie and see how themes might differ across genres or time periods.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Together, these approaches allow us to explore both the emotional response and thematic content for each movie in the dataset.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3f7677e4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3f7677e4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Option 1: Sentiment Analysis</a:t>
            </a:r>
            <a:br>
              <a:rPr b="1" lang="en">
                <a:solidFill>
                  <a:schemeClr val="dk1"/>
                </a:solidFill>
              </a:rPr>
            </a:br>
            <a:r>
              <a:rPr lang="en">
                <a:solidFill>
                  <a:schemeClr val="dk1"/>
                </a:solidFill>
              </a:rPr>
              <a:t>The goal of this option is to categorize reviews by sentiment—such as positive, neutral, or negative—to gauge the general mood surrounding each movie.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Implementation</a:t>
            </a:r>
            <a:br>
              <a:rPr i="1" lang="en">
                <a:solidFill>
                  <a:schemeClr val="dk1"/>
                </a:solidFill>
              </a:rPr>
            </a:br>
            <a:r>
              <a:rPr lang="en">
                <a:solidFill>
                  <a:schemeClr val="dk1"/>
                </a:solidFill>
              </a:rPr>
              <a:t>To achieve this, we’ll use a pretrained sentiment analysis model from Hugging Face, like VADER for simpler sentiment or DistilBERT for more nuanced text interpretation. These models are effective at identifying the sentiment polarity of short texts like movie reviews. After processing each review, we’ll calculate an average sentiment score for each movie, synthesizing individual scores to assign an overall tone, helping to identify whether audience response is generally positive, negative, or mixed. This score can be compared across movies or genres to examine sentiment trends within specific types of films.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Option 2: Theme and Keyword Extraction</a:t>
            </a:r>
            <a:br>
              <a:rPr b="1" lang="en">
                <a:solidFill>
                  <a:schemeClr val="dk1"/>
                </a:solidFill>
              </a:rPr>
            </a:br>
            <a:r>
              <a:rPr lang="en">
                <a:solidFill>
                  <a:schemeClr val="dk1"/>
                </a:solidFill>
              </a:rPr>
              <a:t>Here, the goal is to extract keywords or themes from reviews to characterize each movie in terms of recurring topics, like "friendship," "betrayal," or "adventure." This approach helps reveal patterns or prominent topics discussed by audiences.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Implementation</a:t>
            </a:r>
            <a:br>
              <a:rPr i="1" lang="en">
                <a:solidFill>
                  <a:schemeClr val="dk1"/>
                </a:solidFill>
              </a:rPr>
            </a:br>
            <a:r>
              <a:rPr lang="en">
                <a:solidFill>
                  <a:schemeClr val="dk1"/>
                </a:solidFill>
              </a:rPr>
              <a:t>We start by applying a TF-IDF (Term Frequency-Inverse Document Frequency) vectorizer, which highlights terms that are uniquely important within a review relative to the whole set. This helps identify frequently discussed themes or motifs. To refine this further, we can use a tool like KeyBERT, which ranks keywords by relevance and captures critical concepts more accurately. By examining the top themes and keywords across reviews, we can map out prominent narrative elements for each movie and see how themes might differ across genres or time periods.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Together, these approaches allow us to explore both the emotional response and thematic content for each movie in the dataset.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3f7677e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3f7677e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build a recommendation system based on text similarity, we’ll use the reviews, sentiment, and theme keywords from each movie as primary data points. By vectorizing these features, we can measure the similarity between movies and recommend titles with similar attributes.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TF-IDF for Themes</a:t>
            </a:r>
            <a:r>
              <a:rPr lang="en">
                <a:solidFill>
                  <a:schemeClr val="dk1"/>
                </a:solidFill>
              </a:rPr>
              <a:t>:</a:t>
            </a:r>
            <a:br>
              <a:rPr lang="en">
                <a:solidFill>
                  <a:schemeClr val="dk1"/>
                </a:solidFill>
              </a:rPr>
            </a:br>
            <a:r>
              <a:rPr lang="en">
                <a:solidFill>
                  <a:schemeClr val="dk1"/>
                </a:solidFill>
              </a:rPr>
              <a:t>First, we convert the extracted keywords or themes from each review into TF-IDF vectors. This gives a numerical representation for each movie's key topics, with higher weights on terms that are both frequent in the movie's reviews and distinctive relative to the entire dataset.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Combined Vector Creation</a:t>
            </a:r>
            <a:r>
              <a:rPr lang="en">
                <a:solidFill>
                  <a:schemeClr val="dk1"/>
                </a:solidFill>
              </a:rPr>
              <a:t>:</a:t>
            </a:r>
            <a:br>
              <a:rPr lang="en">
                <a:solidFill>
                  <a:schemeClr val="dk1"/>
                </a:solidFill>
              </a:rPr>
            </a:br>
            <a:r>
              <a:rPr lang="en">
                <a:solidFill>
                  <a:schemeClr val="dk1"/>
                </a:solidFill>
              </a:rPr>
              <a:t>To represent each movie as a single vector, we merge several components: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Sentiment Score</a:t>
            </a:r>
            <a:r>
              <a:rPr lang="en">
                <a:solidFill>
                  <a:schemeClr val="dk1"/>
                </a:solidFill>
              </a:rPr>
              <a:t>: For each movie, we add the average sentiment score from all its reviews (e.g., positive or negative sentiment score) as a single numeric feature. This captures the general audience mood around the movie.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TF-IDF Theme/Keyword Vector</a:t>
            </a:r>
            <a:r>
              <a:rPr lang="en">
                <a:solidFill>
                  <a:schemeClr val="dk1"/>
                </a:solidFill>
              </a:rPr>
              <a:t>: This forms the primary content-based feature, representing the main themes identified from reviews.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Together, these elements create a unique combined vector for each movie, encapsulating both thematic and emotional aspects.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Cosine Similarity Calculation</a:t>
            </a:r>
            <a:r>
              <a:rPr lang="en">
                <a:solidFill>
                  <a:schemeClr val="dk1"/>
                </a:solidFill>
              </a:rPr>
              <a:t>:</a:t>
            </a:r>
            <a:br>
              <a:rPr lang="en">
                <a:solidFill>
                  <a:schemeClr val="dk1"/>
                </a:solidFill>
              </a:rPr>
            </a:br>
            <a:r>
              <a:rPr lang="en">
                <a:solidFill>
                  <a:schemeClr val="dk1"/>
                </a:solidFill>
              </a:rPr>
              <a:t>With each movie represented as a combined vector, we calculate the cosine similarity between vectors to identify movies with the closest overall profiles. Cosine similarity is particularly effective here, as it measures the angle between vectors, highlighting how aligned the thematic and sentiment components of different movies are, regardless of the magnitude.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Using these similarity scores, the recommendation system can recommend movies that not only share similar themes but also evoke a similar sentiment among audiences, resulting in more nuanced and relevant suggestions for viewers.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f7677e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f7677e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personalize recommendations, we allow users to specify themes they’re interested in (e.g., "adventure," "suspense") or the sentiment they prefer (e.g., "uplifting," "dark"). This enables users to focus on movies that align with their preferred mood and narrative elements.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Filtering and Matching Process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Theme-Based Matching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start by generating a theme vector from the user’s specified themes. This user vector is then compared to each movie’s theme vector using cosine similarity, which ranks movies by how closely they align with the user-selected themes.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Sentiment Filtering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further tailor results, we filter movies based on sentiment. For instance, if the user prefers a "positive" sentiment, we filter out any movies with a sentiment score that falls below a certain positive threshold. This way, only movies with an audience response matching the desired mood are considered.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Top K Recommendations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Finally, we take the filtered and ranked list of movies and return the top K most similar titles based on the combined theme and sentiment criteria. These recommendations are both thematically and emotionally aligned with the user’s input, providing a tailored and meaningful selection.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process ensures that recommendations are not only content-focused but also match the viewer’s desired experience, making them more relevant and satisfying.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3f7677e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3f7677e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Additional Filtering Options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Genre Filtering</a:t>
            </a:r>
            <a:r>
              <a:rPr lang="en">
                <a:solidFill>
                  <a:schemeClr val="dk1"/>
                </a:solidFill>
              </a:rPr>
              <a:t>:</a:t>
            </a:r>
            <a:br>
              <a:rPr lang="en">
                <a:solidFill>
                  <a:schemeClr val="dk1"/>
                </a:solidFill>
              </a:rPr>
            </a:br>
            <a:r>
              <a:rPr lang="en">
                <a:solidFill>
                  <a:schemeClr val="dk1"/>
                </a:solidFill>
              </a:rPr>
              <a:t>If genre metadata is included, users can select specific genres, like "action" or "drama," as an extra filter. This ensures recommendations are not only thematically aligned but also belong to the genre that interests the user.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Year Filtering</a:t>
            </a:r>
            <a:r>
              <a:rPr lang="en">
                <a:solidFill>
                  <a:schemeClr val="dk1"/>
                </a:solidFill>
              </a:rPr>
              <a:t>:</a:t>
            </a:r>
            <a:br>
              <a:rPr lang="en">
                <a:solidFill>
                  <a:schemeClr val="dk1"/>
                </a:solidFill>
              </a:rPr>
            </a:br>
            <a:r>
              <a:rPr lang="en">
                <a:solidFill>
                  <a:schemeClr val="dk1"/>
                </a:solidFill>
              </a:rPr>
              <a:t>Similarly, if the dataset includes release years, users can specify a particular year or range. This feature is useful for users looking for movies from a certain time period, such as "recent releases" or "classics."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User Interface Adjustments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Theme and Sentiment Selection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UI should provide a straightforward way for users to select themes or moods. This could include dropdowns or checkboxes for popular themes (e.g., "adventure," "romance") and mood sliders for sentiment preferences (e.g., "lighthearted" to "dark").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Display Review Excerpts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make recommendations more informative, show a few brief excerpts from reviews highlighting the main themes or sentiment. These snippets help users quickly understand why a particular movie was recommended, making the experience more engaging and transparent.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options and adjustments create a user-friendly experience, letting users easily navigate and tailor recommendations to their preferences while giving context to each suggestion.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 Review Recommendation System</a:t>
            </a:r>
            <a:endParaRPr/>
          </a:p>
        </p:txBody>
      </p:sp>
      <p:sp>
        <p:nvSpPr>
          <p:cNvPr id="87" name="Google Shape;87;p13"/>
          <p:cNvSpPr txBox="1"/>
          <p:nvPr>
            <p:ph idx="1" type="subTitle"/>
          </p:nvPr>
        </p:nvSpPr>
        <p:spPr>
          <a:xfrm>
            <a:off x="822177" y="31883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Bryan Chavez, Nicolas Desprez, Richard De 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Preferred Datasets</a:t>
            </a:r>
            <a:endParaRPr sz="1640"/>
          </a:p>
        </p:txBody>
      </p:sp>
      <p:sp>
        <p:nvSpPr>
          <p:cNvPr id="141" name="Google Shape;141;p22"/>
          <p:cNvSpPr txBox="1"/>
          <p:nvPr>
            <p:ph idx="1" type="body"/>
          </p:nvPr>
        </p:nvSpPr>
        <p:spPr>
          <a:xfrm>
            <a:off x="796150"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chemeClr val="accent1"/>
              </a:buClr>
              <a:buSzPts val="1400"/>
              <a:buFont typeface="Arial"/>
              <a:buChar char="●"/>
            </a:pPr>
            <a:r>
              <a:rPr b="1" lang="en" sz="1400">
                <a:latin typeface="Arial"/>
                <a:ea typeface="Arial"/>
                <a:cs typeface="Arial"/>
                <a:sym typeface="Arial"/>
              </a:rPr>
              <a:t>Hugging Face</a:t>
            </a:r>
            <a:endParaRPr b="1" sz="1400">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sz="1400">
                <a:latin typeface="Arial"/>
                <a:ea typeface="Arial"/>
                <a:cs typeface="Arial"/>
                <a:sym typeface="Arial"/>
              </a:rPr>
              <a:t>Rotten Tomatoes Movie Review Dataset (Can be used for TF-IDF Keyword Extraction, and Sentiment Analysis)</a:t>
            </a:r>
            <a:endParaRPr sz="1400">
              <a:latin typeface="Arial"/>
              <a:ea typeface="Arial"/>
              <a:cs typeface="Arial"/>
              <a:sym typeface="Arial"/>
            </a:endParaRPr>
          </a:p>
          <a:p>
            <a:pPr indent="-317500" lvl="0" marL="457200" rtl="0" algn="l">
              <a:spcBef>
                <a:spcPts val="0"/>
              </a:spcBef>
              <a:spcAft>
                <a:spcPts val="0"/>
              </a:spcAft>
              <a:buClr>
                <a:schemeClr val="accent1"/>
              </a:buClr>
              <a:buSzPts val="1400"/>
              <a:buFont typeface="Arial"/>
              <a:buChar char="●"/>
            </a:pPr>
            <a:r>
              <a:rPr b="1" lang="en" sz="1400">
                <a:latin typeface="Arial"/>
                <a:ea typeface="Arial"/>
                <a:cs typeface="Arial"/>
                <a:sym typeface="Arial"/>
              </a:rPr>
              <a:t>Kaggle</a:t>
            </a:r>
            <a:endParaRPr b="1" sz="1400">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sz="1400">
                <a:latin typeface="Arial"/>
                <a:ea typeface="Arial"/>
                <a:cs typeface="Arial"/>
                <a:sym typeface="Arial"/>
              </a:rPr>
              <a:t>IMDb 50k Movie Review Dataset (Can be used for TF-IDF Keyword Extraction, and Sentiment Analysis)</a:t>
            </a:r>
            <a:endParaRPr sz="1400">
              <a:latin typeface="Arial"/>
              <a:ea typeface="Arial"/>
              <a:cs typeface="Arial"/>
              <a:sym typeface="Arial"/>
            </a:endParaRPr>
          </a:p>
          <a:p>
            <a:pPr indent="-317500" lvl="0" marL="457200" rtl="0" algn="l">
              <a:spcBef>
                <a:spcPts val="0"/>
              </a:spcBef>
              <a:spcAft>
                <a:spcPts val="0"/>
              </a:spcAft>
              <a:buClr>
                <a:schemeClr val="accent1"/>
              </a:buClr>
              <a:buSzPts val="1400"/>
              <a:buFont typeface="Arial"/>
              <a:buChar char="●"/>
            </a:pPr>
            <a:r>
              <a:rPr b="1" lang="en" sz="1400">
                <a:latin typeface="Arial"/>
                <a:ea typeface="Arial"/>
                <a:cs typeface="Arial"/>
                <a:sym typeface="Arial"/>
              </a:rPr>
              <a:t>APIs (Used for obtaining useful metadata)</a:t>
            </a:r>
            <a:endParaRPr b="1" sz="1400">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latin typeface="Arial"/>
                <a:ea typeface="Arial"/>
                <a:cs typeface="Arial"/>
                <a:sym typeface="Arial"/>
              </a:rPr>
              <a:t>TMDb API (RESTful and Free)</a:t>
            </a:r>
            <a:endParaRPr sz="1400">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sz="1400">
                <a:latin typeface="Arial"/>
                <a:ea typeface="Arial"/>
                <a:cs typeface="Arial"/>
                <a:sym typeface="Arial"/>
              </a:rPr>
              <a:t>OMDB API (RESTful and Free)</a:t>
            </a:r>
            <a:endParaRPr sz="1400">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sz="1400">
                <a:latin typeface="Arial"/>
                <a:ea typeface="Arial"/>
                <a:cs typeface="Arial"/>
                <a:sym typeface="Arial"/>
              </a:rPr>
              <a:t>IMDb Review API (GraphQL but Free Trial Only)</a:t>
            </a:r>
            <a:endParaRPr sz="1400">
              <a:latin typeface="Arial"/>
              <a:ea typeface="Arial"/>
              <a:cs typeface="Arial"/>
              <a:sym typeface="Arial"/>
            </a:endParaRPr>
          </a:p>
          <a:p>
            <a:pPr indent="0" lvl="0" marL="0" rtl="0" algn="l">
              <a:spcBef>
                <a:spcPts val="6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147" name="Google Shape;147;p23"/>
          <p:cNvSpPr txBox="1"/>
          <p:nvPr>
            <p:ph idx="1" type="body"/>
          </p:nvPr>
        </p:nvSpPr>
        <p:spPr>
          <a:xfrm>
            <a:off x="758725" y="20837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Bryan </a:t>
            </a:r>
            <a:endParaRPr b="1"/>
          </a:p>
          <a:p>
            <a:pPr indent="-298450" lvl="1" marL="914400" rtl="0" algn="l">
              <a:spcBef>
                <a:spcPts val="0"/>
              </a:spcBef>
              <a:spcAft>
                <a:spcPts val="0"/>
              </a:spcAft>
              <a:buSzPts val="1100"/>
              <a:buChar char="○"/>
            </a:pPr>
            <a:r>
              <a:rPr lang="en"/>
              <a:t>Feature Extraction Theme and Keyword Metadata Extraction </a:t>
            </a:r>
            <a:endParaRPr/>
          </a:p>
          <a:p>
            <a:pPr indent="-298450" lvl="1" marL="914400" rtl="0" algn="l">
              <a:spcBef>
                <a:spcPts val="0"/>
              </a:spcBef>
              <a:spcAft>
                <a:spcPts val="0"/>
              </a:spcAft>
              <a:buSzPts val="1100"/>
              <a:buChar char="○"/>
            </a:pPr>
            <a:r>
              <a:rPr lang="en"/>
              <a:t>Data Collection and </a:t>
            </a:r>
            <a:r>
              <a:rPr lang="en"/>
              <a:t>Preprocessing</a:t>
            </a:r>
            <a:endParaRPr/>
          </a:p>
          <a:p>
            <a:pPr indent="-311150" lvl="0" marL="457200" rtl="0" algn="l">
              <a:spcBef>
                <a:spcPts val="0"/>
              </a:spcBef>
              <a:spcAft>
                <a:spcPts val="0"/>
              </a:spcAft>
              <a:buSzPts val="1300"/>
              <a:buChar char="●"/>
            </a:pPr>
            <a:r>
              <a:rPr b="1" lang="en"/>
              <a:t>Nicolas </a:t>
            </a:r>
            <a:endParaRPr b="1"/>
          </a:p>
          <a:p>
            <a:pPr indent="-298450" lvl="1" marL="914400" rtl="0" algn="l">
              <a:spcBef>
                <a:spcPts val="0"/>
              </a:spcBef>
              <a:spcAft>
                <a:spcPts val="0"/>
              </a:spcAft>
              <a:buSzPts val="1100"/>
              <a:buChar char="○"/>
            </a:pPr>
            <a:r>
              <a:rPr lang="en"/>
              <a:t>Feature Extraction Sentiment Analysis</a:t>
            </a:r>
            <a:endParaRPr/>
          </a:p>
          <a:p>
            <a:pPr indent="-298450" lvl="1" marL="914400" rtl="0" algn="l">
              <a:spcBef>
                <a:spcPts val="0"/>
              </a:spcBef>
              <a:spcAft>
                <a:spcPts val="0"/>
              </a:spcAft>
              <a:buSzPts val="1100"/>
              <a:buChar char="○"/>
            </a:pPr>
            <a:r>
              <a:rPr lang="en"/>
              <a:t>Data Collection and Preprocessing</a:t>
            </a:r>
            <a:endParaRPr/>
          </a:p>
          <a:p>
            <a:pPr indent="-311150" lvl="0" marL="457200" rtl="0" algn="l">
              <a:spcBef>
                <a:spcPts val="0"/>
              </a:spcBef>
              <a:spcAft>
                <a:spcPts val="0"/>
              </a:spcAft>
              <a:buSzPts val="1300"/>
              <a:buChar char="●"/>
            </a:pPr>
            <a:r>
              <a:rPr b="1" lang="en"/>
              <a:t>R</a:t>
            </a:r>
            <a:r>
              <a:rPr b="1" lang="en"/>
              <a:t>ichard</a:t>
            </a:r>
            <a:endParaRPr b="1"/>
          </a:p>
          <a:p>
            <a:pPr indent="-298450" lvl="1" marL="914400" rtl="0" algn="l">
              <a:spcBef>
                <a:spcPts val="0"/>
              </a:spcBef>
              <a:spcAft>
                <a:spcPts val="0"/>
              </a:spcAft>
              <a:buSzPts val="1100"/>
              <a:buChar char="○"/>
            </a:pPr>
            <a:r>
              <a:rPr lang="en"/>
              <a:t>Recommendation Model</a:t>
            </a:r>
            <a:endParaRPr/>
          </a:p>
          <a:p>
            <a:pPr indent="-298450" lvl="1" marL="914400" rtl="0" algn="l">
              <a:spcBef>
                <a:spcPts val="0"/>
              </a:spcBef>
              <a:spcAft>
                <a:spcPts val="0"/>
              </a:spcAft>
              <a:buSzPts val="1100"/>
              <a:buChar char="○"/>
            </a:pPr>
            <a:r>
              <a:rPr lang="en"/>
              <a:t>Recommendation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93" name="Google Shape;93;p14"/>
          <p:cNvSpPr txBox="1"/>
          <p:nvPr>
            <p:ph idx="1" type="body"/>
          </p:nvPr>
        </p:nvSpPr>
        <p:spPr>
          <a:xfrm>
            <a:off x="874000" y="1853850"/>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400"/>
              <a:t>Can we build a recommendation model for movies?</a:t>
            </a:r>
            <a:endParaRPr b="1" sz="1400"/>
          </a:p>
          <a:p>
            <a:pPr indent="-317500" lvl="0" marL="457200" rtl="0" algn="l">
              <a:lnSpc>
                <a:spcPct val="105000"/>
              </a:lnSpc>
              <a:spcBef>
                <a:spcPts val="1200"/>
              </a:spcBef>
              <a:spcAft>
                <a:spcPts val="0"/>
              </a:spcAft>
              <a:buSzPts val="1400"/>
              <a:buChar char="●"/>
            </a:pPr>
            <a:r>
              <a:rPr lang="en" sz="1400"/>
              <a:t>How can we determine viewer enjoyment for a given movie?</a:t>
            </a:r>
            <a:endParaRPr sz="1400"/>
          </a:p>
          <a:p>
            <a:pPr indent="-317500" lvl="1" marL="914400" rtl="0" algn="l">
              <a:lnSpc>
                <a:spcPct val="105000"/>
              </a:lnSpc>
              <a:spcBef>
                <a:spcPts val="0"/>
              </a:spcBef>
              <a:spcAft>
                <a:spcPts val="0"/>
              </a:spcAft>
              <a:buSzPts val="1400"/>
              <a:buChar char="○"/>
            </a:pPr>
            <a:r>
              <a:rPr lang="en" sz="1400"/>
              <a:t>How do we compare reviews that use different grading systems?</a:t>
            </a:r>
            <a:endParaRPr sz="1400"/>
          </a:p>
          <a:p>
            <a:pPr indent="-317500" lvl="1" marL="914400" rtl="0" algn="l">
              <a:lnSpc>
                <a:spcPct val="105000"/>
              </a:lnSpc>
              <a:spcBef>
                <a:spcPts val="0"/>
              </a:spcBef>
              <a:spcAft>
                <a:spcPts val="0"/>
              </a:spcAft>
              <a:buSzPts val="1400"/>
              <a:buChar char="○"/>
            </a:pPr>
            <a:r>
              <a:rPr lang="en" sz="1400"/>
              <a:t>What about reviews without a grading system (i.e. stars, number scale, letter grade)?</a:t>
            </a:r>
            <a:endParaRPr sz="1400"/>
          </a:p>
          <a:p>
            <a:pPr indent="-317500" lvl="2" marL="1371600" rtl="0" algn="l">
              <a:lnSpc>
                <a:spcPct val="105000"/>
              </a:lnSpc>
              <a:spcBef>
                <a:spcPts val="0"/>
              </a:spcBef>
              <a:spcAft>
                <a:spcPts val="0"/>
              </a:spcAft>
              <a:buSzPts val="1400"/>
              <a:buChar char="■"/>
            </a:pPr>
            <a:r>
              <a:rPr lang="en" sz="1400"/>
              <a:t>What if a movie lies somewhere in between?</a:t>
            </a:r>
            <a:endParaRPr sz="1400"/>
          </a:p>
          <a:p>
            <a:pPr indent="-317500" lvl="0" marL="457200" rtl="0" algn="l">
              <a:lnSpc>
                <a:spcPct val="105000"/>
              </a:lnSpc>
              <a:spcBef>
                <a:spcPts val="0"/>
              </a:spcBef>
              <a:spcAft>
                <a:spcPts val="0"/>
              </a:spcAft>
              <a:buSzPts val="1400"/>
              <a:buChar char="●"/>
            </a:pPr>
            <a:r>
              <a:rPr lang="en" sz="1400"/>
              <a:t>How can we determine similarities between different movies?</a:t>
            </a:r>
            <a:endParaRPr sz="1400"/>
          </a:p>
          <a:p>
            <a:pPr indent="-317500" lvl="1" marL="914400" rtl="0" algn="l">
              <a:lnSpc>
                <a:spcPct val="105000"/>
              </a:lnSpc>
              <a:spcBef>
                <a:spcPts val="0"/>
              </a:spcBef>
              <a:spcAft>
                <a:spcPts val="0"/>
              </a:spcAft>
              <a:buSzPts val="1400"/>
              <a:buChar char="○"/>
            </a:pPr>
            <a:r>
              <a:rPr lang="en" sz="1400"/>
              <a:t>What characteristics should we look for?</a:t>
            </a:r>
            <a:endParaRPr sz="1400"/>
          </a:p>
          <a:p>
            <a:pPr indent="-317500" lvl="1" marL="914400" rtl="0" algn="l">
              <a:lnSpc>
                <a:spcPct val="105000"/>
              </a:lnSpc>
              <a:spcBef>
                <a:spcPts val="0"/>
              </a:spcBef>
              <a:spcAft>
                <a:spcPts val="0"/>
              </a:spcAft>
              <a:buSzPts val="1400"/>
              <a:buChar char="○"/>
            </a:pPr>
            <a:r>
              <a:rPr lang="en" sz="1400"/>
              <a:t>How many characteristics should the movies share to be “similar”?</a:t>
            </a:r>
            <a:endParaRPr sz="1400"/>
          </a:p>
          <a:p>
            <a:pPr indent="-317500" lvl="1" marL="914400" rtl="0" algn="l">
              <a:lnSpc>
                <a:spcPct val="105000"/>
              </a:lnSpc>
              <a:spcBef>
                <a:spcPts val="0"/>
              </a:spcBef>
              <a:spcAft>
                <a:spcPts val="0"/>
              </a:spcAft>
              <a:buSzPts val="1400"/>
              <a:buChar char="○"/>
            </a:pPr>
            <a:r>
              <a:rPr lang="en" sz="1400"/>
              <a:t>Are there any characteristics that should disqualify a movie?</a:t>
            </a:r>
            <a:endParaRPr sz="1400"/>
          </a:p>
          <a:p>
            <a:pPr indent="-317500" lvl="1" marL="914400" rtl="0" algn="l">
              <a:lnSpc>
                <a:spcPct val="105000"/>
              </a:lnSpc>
              <a:spcBef>
                <a:spcPts val="0"/>
              </a:spcBef>
              <a:spcAft>
                <a:spcPts val="0"/>
              </a:spcAft>
              <a:buSzPts val="1400"/>
              <a:buChar char="○"/>
            </a:pPr>
            <a:r>
              <a:rPr lang="en" sz="1400"/>
              <a:t>Should we value some characteristics more than others?</a:t>
            </a:r>
            <a:endParaRPr sz="1400"/>
          </a:p>
          <a:p>
            <a:pPr indent="-311150" lvl="1" marL="914400" rtl="0" algn="l">
              <a:lnSpc>
                <a:spcPct val="105000"/>
              </a:lnSpc>
              <a:spcBef>
                <a:spcPts val="0"/>
              </a:spcBef>
              <a:spcAft>
                <a:spcPts val="0"/>
              </a:spcAft>
              <a:buSzPts val="1300"/>
              <a:buChar char="○"/>
            </a:pPr>
            <a:r>
              <a:rPr lang="en" sz="1400"/>
              <a:t>How should we evaluate subjective characteristics?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904450" y="185385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1018"/>
              <a:buFont typeface="Arial"/>
              <a:buNone/>
            </a:pPr>
            <a:r>
              <a:rPr b="1" lang="en" sz="1417"/>
              <a:t>Data model selection</a:t>
            </a:r>
            <a:endParaRPr b="1" sz="1417"/>
          </a:p>
          <a:p>
            <a:pPr indent="-318611" lvl="0" marL="457200" rtl="0" algn="l">
              <a:lnSpc>
                <a:spcPct val="95000"/>
              </a:lnSpc>
              <a:spcBef>
                <a:spcPts val="1200"/>
              </a:spcBef>
              <a:spcAft>
                <a:spcPts val="0"/>
              </a:spcAft>
              <a:buClr>
                <a:schemeClr val="accent1"/>
              </a:buClr>
              <a:buSzPts val="1418"/>
              <a:buFont typeface="Lato"/>
              <a:buChar char="●"/>
            </a:pPr>
            <a:r>
              <a:rPr lang="en" sz="1417"/>
              <a:t>What data model should we use?</a:t>
            </a:r>
            <a:endParaRPr sz="1417"/>
          </a:p>
          <a:p>
            <a:pPr indent="-317500" lvl="1" marL="914400" rtl="0" algn="l">
              <a:lnSpc>
                <a:spcPct val="95000"/>
              </a:lnSpc>
              <a:spcBef>
                <a:spcPts val="0"/>
              </a:spcBef>
              <a:spcAft>
                <a:spcPts val="0"/>
              </a:spcAft>
              <a:buClr>
                <a:srgbClr val="000000"/>
              </a:buClr>
              <a:buSzPts val="1400"/>
              <a:buFont typeface="Arial"/>
              <a:buChar char="○"/>
            </a:pPr>
            <a:r>
              <a:rPr lang="en" sz="1400"/>
              <a:t>How can we recommend movies based on preference and not just popularity?</a:t>
            </a:r>
            <a:endParaRPr sz="1417"/>
          </a:p>
          <a:p>
            <a:pPr indent="-318611" lvl="0" marL="457200" rtl="0" algn="l">
              <a:lnSpc>
                <a:spcPct val="95000"/>
              </a:lnSpc>
              <a:spcBef>
                <a:spcPts val="0"/>
              </a:spcBef>
              <a:spcAft>
                <a:spcPts val="0"/>
              </a:spcAft>
              <a:buClr>
                <a:schemeClr val="accent1"/>
              </a:buClr>
              <a:buSzPts val="1418"/>
              <a:buFont typeface="Lato"/>
              <a:buChar char="●"/>
            </a:pPr>
            <a:r>
              <a:rPr lang="en" sz="1417"/>
              <a:t>What preprocessing measures should we take?</a:t>
            </a:r>
            <a:endParaRPr sz="1417"/>
          </a:p>
          <a:p>
            <a:pPr indent="-318611" lvl="1" marL="914400" rtl="0" algn="l">
              <a:lnSpc>
                <a:spcPct val="95000"/>
              </a:lnSpc>
              <a:spcBef>
                <a:spcPts val="0"/>
              </a:spcBef>
              <a:spcAft>
                <a:spcPts val="0"/>
              </a:spcAft>
              <a:buClr>
                <a:schemeClr val="accent1"/>
              </a:buClr>
              <a:buSzPts val="1418"/>
              <a:buFont typeface="Lato"/>
              <a:buChar char="○"/>
            </a:pPr>
            <a:r>
              <a:rPr lang="en" sz="1417"/>
              <a:t>How should we handle noisy data?</a:t>
            </a:r>
            <a:endParaRPr sz="1517"/>
          </a:p>
          <a:p>
            <a:pPr indent="0" lvl="0" marL="0" rtl="0" algn="l">
              <a:lnSpc>
                <a:spcPct val="95000"/>
              </a:lnSpc>
              <a:spcBef>
                <a:spcPts val="1200"/>
              </a:spcBef>
              <a:spcAft>
                <a:spcPts val="0"/>
              </a:spcAft>
              <a:buNone/>
            </a:pPr>
            <a:r>
              <a:rPr b="1" lang="en" sz="1417"/>
              <a:t>Accuracy evaluation</a:t>
            </a:r>
            <a:endParaRPr b="1" sz="1417"/>
          </a:p>
          <a:p>
            <a:pPr indent="-318611" lvl="0" marL="457200" rtl="0" algn="l">
              <a:lnSpc>
                <a:spcPct val="95000"/>
              </a:lnSpc>
              <a:spcBef>
                <a:spcPts val="1200"/>
              </a:spcBef>
              <a:spcAft>
                <a:spcPts val="0"/>
              </a:spcAft>
              <a:buClr>
                <a:schemeClr val="accent1"/>
              </a:buClr>
              <a:buSzPts val="1418"/>
              <a:buFont typeface="Lato"/>
              <a:buChar char="●"/>
            </a:pPr>
            <a:r>
              <a:rPr lang="en" sz="1417"/>
              <a:t>How do we determine the accuracy of our model?</a:t>
            </a:r>
            <a:endParaRPr sz="1417"/>
          </a:p>
          <a:p>
            <a:pPr indent="-318611" lvl="1" marL="914400" rtl="0" algn="l">
              <a:lnSpc>
                <a:spcPct val="95000"/>
              </a:lnSpc>
              <a:spcBef>
                <a:spcPts val="0"/>
              </a:spcBef>
              <a:spcAft>
                <a:spcPts val="0"/>
              </a:spcAft>
              <a:buClr>
                <a:schemeClr val="accent1"/>
              </a:buClr>
              <a:buSzPts val="1418"/>
              <a:buFont typeface="Lato"/>
              <a:buChar char="○"/>
            </a:pPr>
            <a:r>
              <a:rPr lang="en" sz="1417"/>
              <a:t>How do we minimize bias?</a:t>
            </a:r>
            <a:endParaRPr sz="1417"/>
          </a:p>
          <a:p>
            <a:pPr indent="0" lvl="0" marL="0" rtl="0" algn="l">
              <a:lnSpc>
                <a:spcPct val="95000"/>
              </a:lnSpc>
              <a:spcBef>
                <a:spcPts val="1200"/>
              </a:spcBef>
              <a:spcAft>
                <a:spcPts val="0"/>
              </a:spcAft>
              <a:buNone/>
            </a:pPr>
            <a:r>
              <a:t/>
            </a:r>
            <a:endParaRPr sz="1217"/>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7650" y="1371250"/>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300"/>
              </a:spcBef>
              <a:spcAft>
                <a:spcPts val="0"/>
              </a:spcAft>
              <a:buNone/>
            </a:pPr>
            <a:r>
              <a:t/>
            </a:r>
            <a:endParaRPr sz="1400"/>
          </a:p>
          <a:p>
            <a:pPr indent="-317500" lvl="0" marL="609600" rtl="0" algn="l">
              <a:lnSpc>
                <a:spcPct val="105000"/>
              </a:lnSpc>
              <a:spcBef>
                <a:spcPts val="300"/>
              </a:spcBef>
              <a:spcAft>
                <a:spcPts val="0"/>
              </a:spcAft>
              <a:buClr>
                <a:schemeClr val="accent1"/>
              </a:buClr>
              <a:buSzPts val="1400"/>
              <a:buFont typeface="Lato"/>
              <a:buChar char="●"/>
            </a:pPr>
            <a:r>
              <a:rPr b="1" lang="en" sz="1400"/>
              <a:t>Preprocessing Steps</a:t>
            </a:r>
            <a:endParaRPr b="1" sz="1400"/>
          </a:p>
          <a:p>
            <a:pPr indent="-317500" lvl="1" marL="1219200" rtl="0" algn="l">
              <a:lnSpc>
                <a:spcPct val="105000"/>
              </a:lnSpc>
              <a:spcBef>
                <a:spcPts val="0"/>
              </a:spcBef>
              <a:spcAft>
                <a:spcPts val="0"/>
              </a:spcAft>
              <a:buClr>
                <a:schemeClr val="accent1"/>
              </a:buClr>
              <a:buSzPts val="1400"/>
              <a:buFont typeface="Arial"/>
              <a:buChar char="○"/>
            </a:pPr>
            <a:r>
              <a:rPr b="1" lang="en" sz="1400"/>
              <a:t>Review Text Cleaning:</a:t>
            </a:r>
            <a:r>
              <a:rPr lang="en" sz="1400"/>
              <a:t> Remove unnecessary characters, make text lowercase, and eliminate punctuation.</a:t>
            </a:r>
            <a:endParaRPr sz="1400"/>
          </a:p>
          <a:p>
            <a:pPr indent="-317500" lvl="1" marL="1219200" rtl="0" algn="l">
              <a:lnSpc>
                <a:spcPct val="105000"/>
              </a:lnSpc>
              <a:spcBef>
                <a:spcPts val="0"/>
              </a:spcBef>
              <a:spcAft>
                <a:spcPts val="0"/>
              </a:spcAft>
              <a:buClr>
                <a:schemeClr val="accent1"/>
              </a:buClr>
              <a:buSzPts val="1400"/>
              <a:buFont typeface="Arial"/>
              <a:buChar char="○"/>
            </a:pPr>
            <a:r>
              <a:rPr b="1" lang="en" sz="1400"/>
              <a:t>Tokenization and Stop Words Removal:</a:t>
            </a:r>
            <a:r>
              <a:rPr lang="en" sz="1400"/>
              <a:t> Break down reviews into tokens, removing common stop words.</a:t>
            </a:r>
            <a:endParaRPr sz="1400"/>
          </a:p>
          <a:p>
            <a:pPr indent="-317500" lvl="1" marL="1219200" rtl="0" algn="l">
              <a:lnSpc>
                <a:spcPct val="105000"/>
              </a:lnSpc>
              <a:spcBef>
                <a:spcPts val="0"/>
              </a:spcBef>
              <a:spcAft>
                <a:spcPts val="0"/>
              </a:spcAft>
              <a:buClr>
                <a:schemeClr val="accent1"/>
              </a:buClr>
              <a:buSzPts val="1400"/>
              <a:buFont typeface="Arial"/>
              <a:buChar char="○"/>
            </a:pPr>
            <a:r>
              <a:rPr b="1" lang="en" sz="1400"/>
              <a:t>Sentiment and Theme Extraction:</a:t>
            </a:r>
            <a:r>
              <a:rPr lang="en" sz="1400"/>
              <a:t> Use sentiment analysis and keyword extraction techniques to identify key themes and overall sentiment.</a:t>
            </a:r>
            <a:endParaRPr sz="1400"/>
          </a:p>
        </p:txBody>
      </p:sp>
      <p:sp>
        <p:nvSpPr>
          <p:cNvPr id="105" name="Google Shape;105;p16"/>
          <p:cNvSpPr txBox="1"/>
          <p:nvPr>
            <p:ph type="title"/>
          </p:nvPr>
        </p:nvSpPr>
        <p:spPr>
          <a:xfrm>
            <a:off x="768500" y="13089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Proposed Methods - </a:t>
            </a:r>
            <a:r>
              <a:rPr lang="en" sz="1600">
                <a:solidFill>
                  <a:srgbClr val="000000"/>
                </a:solidFill>
                <a:latin typeface="Arial"/>
                <a:ea typeface="Arial"/>
                <a:cs typeface="Arial"/>
                <a:sym typeface="Arial"/>
              </a:rPr>
              <a:t>Data Collection and Preprocessing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685450" y="1382125"/>
            <a:ext cx="7688700" cy="26985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935"/>
              <a:buNone/>
            </a:pPr>
            <a:r>
              <a:t/>
            </a:r>
            <a:endParaRPr b="1" sz="1745">
              <a:solidFill>
                <a:srgbClr val="000000"/>
              </a:solidFill>
              <a:latin typeface="Arial"/>
              <a:ea typeface="Arial"/>
              <a:cs typeface="Arial"/>
              <a:sym typeface="Arial"/>
            </a:endParaRPr>
          </a:p>
          <a:p>
            <a:pPr indent="-318770" lvl="0" marL="609600" rtl="0" algn="l">
              <a:lnSpc>
                <a:spcPct val="95000"/>
              </a:lnSpc>
              <a:spcBef>
                <a:spcPts val="900"/>
              </a:spcBef>
              <a:spcAft>
                <a:spcPts val="0"/>
              </a:spcAft>
              <a:buClr>
                <a:schemeClr val="accent1"/>
              </a:buClr>
              <a:buSzPts val="1420"/>
              <a:buFont typeface="Arial"/>
              <a:buChar char="●"/>
            </a:pPr>
            <a:r>
              <a:rPr b="1" lang="en" sz="1420"/>
              <a:t>Option 1:</a:t>
            </a:r>
            <a:r>
              <a:rPr lang="en" sz="1420"/>
              <a:t> Sentiment Analysis</a:t>
            </a:r>
            <a:endParaRPr sz="1420"/>
          </a:p>
          <a:p>
            <a:pPr indent="-318769" lvl="1" marL="1219200" rtl="0" algn="l">
              <a:lnSpc>
                <a:spcPct val="95000"/>
              </a:lnSpc>
              <a:spcBef>
                <a:spcPts val="0"/>
              </a:spcBef>
              <a:spcAft>
                <a:spcPts val="0"/>
              </a:spcAft>
              <a:buClr>
                <a:schemeClr val="accent1"/>
              </a:buClr>
              <a:buSzPts val="1420"/>
              <a:buFont typeface="Arial"/>
              <a:buChar char="○"/>
            </a:pPr>
            <a:r>
              <a:rPr b="1" lang="en" sz="1420"/>
              <a:t>Goal:</a:t>
            </a:r>
            <a:r>
              <a:rPr lang="en" sz="1420"/>
              <a:t> Categorize reviews by sentiment (e.g., positive, neutral, negative) to determine a general mood for each movie.</a:t>
            </a:r>
            <a:endParaRPr sz="1420"/>
          </a:p>
          <a:p>
            <a:pPr indent="-318769" lvl="1" marL="1219200" rtl="0" algn="l">
              <a:lnSpc>
                <a:spcPct val="95000"/>
              </a:lnSpc>
              <a:spcBef>
                <a:spcPts val="0"/>
              </a:spcBef>
              <a:spcAft>
                <a:spcPts val="0"/>
              </a:spcAft>
              <a:buClr>
                <a:schemeClr val="accent1"/>
              </a:buClr>
              <a:buSzPts val="1420"/>
              <a:buFont typeface="Lato"/>
              <a:buChar char="○"/>
            </a:pPr>
            <a:r>
              <a:rPr b="1" lang="en" sz="1420"/>
              <a:t>Implementation:</a:t>
            </a:r>
            <a:endParaRPr b="1" sz="1420"/>
          </a:p>
          <a:p>
            <a:pPr indent="-318769" lvl="2" marL="1828800" rtl="0" algn="l">
              <a:lnSpc>
                <a:spcPct val="95000"/>
              </a:lnSpc>
              <a:spcBef>
                <a:spcPts val="0"/>
              </a:spcBef>
              <a:spcAft>
                <a:spcPts val="0"/>
              </a:spcAft>
              <a:buClr>
                <a:schemeClr val="accent1"/>
              </a:buClr>
              <a:buSzPts val="1420"/>
              <a:buFont typeface="Lato"/>
              <a:buChar char="○"/>
            </a:pPr>
            <a:r>
              <a:rPr lang="en" sz="1420"/>
              <a:t>Use a pretrained model (such as VADER or DistilBERT for sentiment analysis) from Hugging Face to analyze review sentiment.</a:t>
            </a:r>
            <a:endParaRPr sz="1420"/>
          </a:p>
          <a:p>
            <a:pPr indent="-318769" lvl="2" marL="1828800" rtl="0" algn="l">
              <a:lnSpc>
                <a:spcPct val="95000"/>
              </a:lnSpc>
              <a:spcBef>
                <a:spcPts val="0"/>
              </a:spcBef>
              <a:spcAft>
                <a:spcPts val="0"/>
              </a:spcAft>
              <a:buClr>
                <a:schemeClr val="accent1"/>
              </a:buClr>
              <a:buSzPts val="1420"/>
              <a:buFont typeface="Lato"/>
              <a:buChar char="○"/>
            </a:pPr>
            <a:r>
              <a:rPr lang="en" sz="1420"/>
              <a:t>Calculate an average sentiment score per movie based on all reviews to classify its overall tone.</a:t>
            </a:r>
            <a:endParaRPr sz="1335"/>
          </a:p>
        </p:txBody>
      </p:sp>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900"/>
              </a:spcAft>
              <a:buNone/>
            </a:pPr>
            <a:r>
              <a:rPr lang="en" sz="1700">
                <a:solidFill>
                  <a:srgbClr val="000000"/>
                </a:solidFill>
                <a:latin typeface="Arial"/>
                <a:ea typeface="Arial"/>
                <a:cs typeface="Arial"/>
                <a:sym typeface="Arial"/>
              </a:rPr>
              <a:t>Feature Extraction from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685450" y="1382125"/>
            <a:ext cx="7688700" cy="26985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935"/>
              <a:buNone/>
            </a:pPr>
            <a:r>
              <a:t/>
            </a:r>
            <a:endParaRPr b="1" sz="1745">
              <a:solidFill>
                <a:srgbClr val="000000"/>
              </a:solidFill>
              <a:latin typeface="Arial"/>
              <a:ea typeface="Arial"/>
              <a:cs typeface="Arial"/>
              <a:sym typeface="Arial"/>
            </a:endParaRPr>
          </a:p>
          <a:p>
            <a:pPr indent="-318770" lvl="0" marL="609600" rtl="0" algn="l">
              <a:lnSpc>
                <a:spcPct val="95000"/>
              </a:lnSpc>
              <a:spcBef>
                <a:spcPts val="900"/>
              </a:spcBef>
              <a:spcAft>
                <a:spcPts val="0"/>
              </a:spcAft>
              <a:buClr>
                <a:schemeClr val="accent1"/>
              </a:buClr>
              <a:buSzPts val="1420"/>
              <a:buFont typeface="Arial"/>
              <a:buChar char="●"/>
            </a:pPr>
            <a:r>
              <a:rPr b="1" lang="en" sz="1420"/>
              <a:t>Option 2:</a:t>
            </a:r>
            <a:r>
              <a:rPr lang="en" sz="1420"/>
              <a:t> Theme and Keyword Extraction</a:t>
            </a:r>
            <a:endParaRPr sz="1420"/>
          </a:p>
          <a:p>
            <a:pPr indent="-318769" lvl="1" marL="1219200" rtl="0" algn="l">
              <a:lnSpc>
                <a:spcPct val="95000"/>
              </a:lnSpc>
              <a:spcBef>
                <a:spcPts val="0"/>
              </a:spcBef>
              <a:spcAft>
                <a:spcPts val="0"/>
              </a:spcAft>
              <a:buClr>
                <a:schemeClr val="accent1"/>
              </a:buClr>
              <a:buSzPts val="1420"/>
              <a:buFont typeface="Arial"/>
              <a:buChar char="○"/>
            </a:pPr>
            <a:r>
              <a:rPr b="1" lang="en" sz="1420"/>
              <a:t>Goal:</a:t>
            </a:r>
            <a:r>
              <a:rPr lang="en" sz="1420"/>
              <a:t> Extract keywords or themes from reviews to characterize each movie.</a:t>
            </a:r>
            <a:endParaRPr sz="1420"/>
          </a:p>
          <a:p>
            <a:pPr indent="-318769" lvl="1" marL="1219200" rtl="0" algn="l">
              <a:lnSpc>
                <a:spcPct val="95000"/>
              </a:lnSpc>
              <a:spcBef>
                <a:spcPts val="0"/>
              </a:spcBef>
              <a:spcAft>
                <a:spcPts val="0"/>
              </a:spcAft>
              <a:buClr>
                <a:schemeClr val="accent1"/>
              </a:buClr>
              <a:buSzPts val="1420"/>
              <a:buFont typeface="Lato"/>
              <a:buChar char="○"/>
            </a:pPr>
            <a:r>
              <a:rPr b="1" lang="en" sz="1420"/>
              <a:t>Implementation:</a:t>
            </a:r>
            <a:endParaRPr b="1" sz="1420"/>
          </a:p>
          <a:p>
            <a:pPr indent="-318769" lvl="2" marL="1828800" rtl="0" algn="l">
              <a:lnSpc>
                <a:spcPct val="95000"/>
              </a:lnSpc>
              <a:spcBef>
                <a:spcPts val="0"/>
              </a:spcBef>
              <a:spcAft>
                <a:spcPts val="0"/>
              </a:spcAft>
              <a:buClr>
                <a:schemeClr val="accent1"/>
              </a:buClr>
              <a:buSzPts val="1420"/>
              <a:buFont typeface="Arial"/>
              <a:buChar char="○"/>
            </a:pPr>
            <a:r>
              <a:rPr lang="en" sz="1420"/>
              <a:t>Use a TF-IDF vectorizer to identify frequently mentioned themes or keywords within reviews (e.g., "friendship," "betrayal," "adventure"). </a:t>
            </a:r>
            <a:r>
              <a:rPr b="1" lang="en" sz="1420"/>
              <a:t>This is most feasible</a:t>
            </a:r>
            <a:endParaRPr b="1" sz="1420"/>
          </a:p>
          <a:p>
            <a:pPr indent="-318769" lvl="2" marL="1828800" rtl="0" algn="l">
              <a:lnSpc>
                <a:spcPct val="95000"/>
              </a:lnSpc>
              <a:spcBef>
                <a:spcPts val="0"/>
              </a:spcBef>
              <a:spcAft>
                <a:spcPts val="0"/>
              </a:spcAft>
              <a:buClr>
                <a:schemeClr val="accent1"/>
              </a:buClr>
              <a:buSzPts val="1420"/>
              <a:buFont typeface="Lato"/>
              <a:buChar char="○"/>
            </a:pPr>
            <a:r>
              <a:rPr lang="en" sz="1420"/>
              <a:t>KeyBERT or similar keyword extraction libraries can help capture essential themes by ranking keywords in terms of relevance.</a:t>
            </a:r>
            <a:endParaRPr sz="1335"/>
          </a:p>
        </p:txBody>
      </p:sp>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900"/>
              </a:spcAft>
              <a:buNone/>
            </a:pPr>
            <a:r>
              <a:rPr lang="en" sz="1700">
                <a:solidFill>
                  <a:srgbClr val="000000"/>
                </a:solidFill>
                <a:latin typeface="Arial"/>
                <a:ea typeface="Arial"/>
                <a:cs typeface="Arial"/>
                <a:sym typeface="Arial"/>
              </a:rPr>
              <a:t>Feature Extraction from Reviews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88000" y="1274725"/>
            <a:ext cx="7688700" cy="22611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b="1" sz="2000">
              <a:solidFill>
                <a:srgbClr val="000000"/>
              </a:solidFill>
              <a:latin typeface="Arial"/>
              <a:ea typeface="Arial"/>
              <a:cs typeface="Arial"/>
              <a:sym typeface="Arial"/>
            </a:endParaRPr>
          </a:p>
          <a:p>
            <a:pPr indent="-317500" lvl="0" marL="609600" rtl="0" algn="l">
              <a:spcBef>
                <a:spcPts val="900"/>
              </a:spcBef>
              <a:spcAft>
                <a:spcPts val="0"/>
              </a:spcAft>
              <a:buClr>
                <a:schemeClr val="accent1"/>
              </a:buClr>
              <a:buSzPts val="1400"/>
              <a:buFont typeface="Lato"/>
              <a:buChar char="●"/>
            </a:pPr>
            <a:r>
              <a:rPr lang="en" sz="1400"/>
              <a:t>With reviews, sentiment, and theme keywords as primary data points, you can build a recommendation system based on text similarity.</a:t>
            </a:r>
            <a:endParaRPr sz="1400"/>
          </a:p>
          <a:p>
            <a:pPr indent="-317500" lvl="0" marL="609600" rtl="0" algn="l">
              <a:spcBef>
                <a:spcPts val="0"/>
              </a:spcBef>
              <a:spcAft>
                <a:spcPts val="0"/>
              </a:spcAft>
              <a:buClr>
                <a:schemeClr val="accent1"/>
              </a:buClr>
              <a:buSzPts val="1400"/>
              <a:buFont typeface="Lato"/>
              <a:buChar char="●"/>
            </a:pPr>
            <a:r>
              <a:rPr b="1" lang="en" sz="1400"/>
              <a:t>Text Vectorization for Similarity Matching</a:t>
            </a:r>
            <a:endParaRPr b="1" sz="1400"/>
          </a:p>
          <a:p>
            <a:pPr indent="-317500" lvl="1" marL="1219200" rtl="0" algn="l">
              <a:spcBef>
                <a:spcPts val="0"/>
              </a:spcBef>
              <a:spcAft>
                <a:spcPts val="0"/>
              </a:spcAft>
              <a:buClr>
                <a:schemeClr val="accent1"/>
              </a:buClr>
              <a:buSzPts val="1400"/>
              <a:buFont typeface="Arial"/>
              <a:buChar char="○"/>
            </a:pPr>
            <a:r>
              <a:rPr b="1" lang="en" sz="1400"/>
              <a:t>TF-IDF for Themes:</a:t>
            </a:r>
            <a:r>
              <a:rPr lang="en" sz="1400"/>
              <a:t> Convert extracted keywords from each review into TF-IDF vectors.</a:t>
            </a:r>
            <a:endParaRPr sz="1400"/>
          </a:p>
          <a:p>
            <a:pPr indent="-317500" lvl="1" marL="1219200" rtl="0" algn="l">
              <a:spcBef>
                <a:spcPts val="0"/>
              </a:spcBef>
              <a:spcAft>
                <a:spcPts val="0"/>
              </a:spcAft>
              <a:buClr>
                <a:schemeClr val="accent1"/>
              </a:buClr>
              <a:buSzPts val="1400"/>
              <a:buFont typeface="Arial"/>
              <a:buChar char="○"/>
            </a:pPr>
            <a:r>
              <a:rPr b="1" lang="en" sz="1400"/>
              <a:t>Combined Vector:</a:t>
            </a:r>
            <a:r>
              <a:rPr lang="en" sz="1400"/>
              <a:t> Create a combined vector for each movie by merging:</a:t>
            </a:r>
            <a:endParaRPr sz="1400"/>
          </a:p>
          <a:p>
            <a:pPr indent="-317500" lvl="2" marL="1828800" rtl="0" algn="l">
              <a:spcBef>
                <a:spcPts val="0"/>
              </a:spcBef>
              <a:spcAft>
                <a:spcPts val="0"/>
              </a:spcAft>
              <a:buClr>
                <a:schemeClr val="accent1"/>
              </a:buClr>
              <a:buSzPts val="1400"/>
              <a:buFont typeface="Arial"/>
              <a:buChar char="○"/>
            </a:pPr>
            <a:r>
              <a:rPr b="1" lang="en" sz="1400"/>
              <a:t>Sentiment Score</a:t>
            </a:r>
            <a:r>
              <a:rPr lang="en" sz="1400"/>
              <a:t> (if using a single score per movie)</a:t>
            </a:r>
            <a:endParaRPr sz="1400"/>
          </a:p>
          <a:p>
            <a:pPr indent="-317500" lvl="2" marL="1828800" rtl="0" algn="l">
              <a:spcBef>
                <a:spcPts val="0"/>
              </a:spcBef>
              <a:spcAft>
                <a:spcPts val="0"/>
              </a:spcAft>
              <a:buClr>
                <a:schemeClr val="accent1"/>
              </a:buClr>
              <a:buSzPts val="1400"/>
              <a:buFont typeface="Lato"/>
              <a:buChar char="○"/>
            </a:pPr>
            <a:r>
              <a:rPr b="1" lang="en" sz="1400"/>
              <a:t>TF-IDF Theme/Keyword Vector</a:t>
            </a:r>
            <a:endParaRPr sz="1400"/>
          </a:p>
          <a:p>
            <a:pPr indent="-317500" lvl="0" marL="609600" rtl="0" algn="l">
              <a:spcBef>
                <a:spcPts val="0"/>
              </a:spcBef>
              <a:spcAft>
                <a:spcPts val="0"/>
              </a:spcAft>
              <a:buClr>
                <a:schemeClr val="accent1"/>
              </a:buClr>
              <a:buSzPts val="1400"/>
              <a:buFont typeface="Lato"/>
              <a:buChar char="●"/>
            </a:pPr>
            <a:r>
              <a:rPr lang="en" sz="1400"/>
              <a:t>Cosine Similarity: Calculate similarity between movie vectors to find the most similar movies.</a:t>
            </a:r>
            <a:endParaRPr sz="1500"/>
          </a:p>
        </p:txBody>
      </p:sp>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900"/>
              </a:spcAft>
              <a:buNone/>
            </a:pPr>
            <a:r>
              <a:rPr lang="en" sz="1700">
                <a:solidFill>
                  <a:srgbClr val="000000"/>
                </a:solidFill>
                <a:latin typeface="Arial"/>
                <a:ea typeface="Arial"/>
                <a:cs typeface="Arial"/>
                <a:sym typeface="Arial"/>
              </a:rPr>
              <a:t>Constructing the Recommendation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890475" y="1254200"/>
            <a:ext cx="7688700" cy="2488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b="1" sz="2000">
              <a:solidFill>
                <a:srgbClr val="000000"/>
              </a:solidFill>
              <a:latin typeface="Arial"/>
              <a:ea typeface="Arial"/>
              <a:cs typeface="Arial"/>
              <a:sym typeface="Arial"/>
            </a:endParaRPr>
          </a:p>
          <a:p>
            <a:pPr indent="-317500" lvl="0" marL="457200" rtl="0" algn="l">
              <a:spcBef>
                <a:spcPts val="900"/>
              </a:spcBef>
              <a:spcAft>
                <a:spcPts val="0"/>
              </a:spcAft>
              <a:buSzPts val="1400"/>
              <a:buFont typeface="Arial"/>
              <a:buChar char="●"/>
            </a:pPr>
            <a:r>
              <a:rPr b="1" lang="en" sz="1400"/>
              <a:t>User Input:</a:t>
            </a:r>
            <a:r>
              <a:rPr lang="en" sz="1400"/>
              <a:t> Allow users to specify themes (e.g., adventure, suspense) or sentiment (e.g., uplifting, dark).</a:t>
            </a:r>
            <a:endParaRPr sz="1400"/>
          </a:p>
          <a:p>
            <a:pPr indent="-317500" lvl="0" marL="457200" rtl="0" algn="l">
              <a:spcBef>
                <a:spcPts val="0"/>
              </a:spcBef>
              <a:spcAft>
                <a:spcPts val="0"/>
              </a:spcAft>
              <a:buSzPts val="1400"/>
              <a:buChar char="●"/>
            </a:pPr>
            <a:r>
              <a:rPr b="1" lang="en" sz="1400"/>
              <a:t>Filtering and Matching:</a:t>
            </a:r>
            <a:endParaRPr b="1" sz="1400"/>
          </a:p>
          <a:p>
            <a:pPr indent="-317500" lvl="1" marL="914400" rtl="0" algn="l">
              <a:spcBef>
                <a:spcPts val="0"/>
              </a:spcBef>
              <a:spcAft>
                <a:spcPts val="0"/>
              </a:spcAft>
              <a:buSzPts val="1400"/>
              <a:buChar char="○"/>
            </a:pPr>
            <a:r>
              <a:rPr lang="en" sz="1400"/>
              <a:t>Use cosine similarity on theme vectors to rank movies by their match to user-selected themes.</a:t>
            </a:r>
            <a:endParaRPr sz="1400"/>
          </a:p>
          <a:p>
            <a:pPr indent="-317500" lvl="1" marL="914400" rtl="0" algn="l">
              <a:spcBef>
                <a:spcPts val="0"/>
              </a:spcBef>
              <a:spcAft>
                <a:spcPts val="0"/>
              </a:spcAft>
              <a:buSzPts val="1400"/>
              <a:buChar char="○"/>
            </a:pPr>
            <a:r>
              <a:rPr lang="en" sz="1400"/>
              <a:t>Filter movies based on sentiment (e.g., only show movies with a positive sentiment score).</a:t>
            </a:r>
            <a:endParaRPr sz="1400"/>
          </a:p>
          <a:p>
            <a:pPr indent="-317500" lvl="0" marL="457200" rtl="0" algn="l">
              <a:spcBef>
                <a:spcPts val="0"/>
              </a:spcBef>
              <a:spcAft>
                <a:spcPts val="0"/>
              </a:spcAft>
              <a:buSzPts val="1400"/>
              <a:buFont typeface="Arial"/>
              <a:buChar char="●"/>
            </a:pPr>
            <a:r>
              <a:rPr b="1" lang="en" sz="1400"/>
              <a:t>Top K Recommendations:</a:t>
            </a:r>
            <a:r>
              <a:rPr lang="en" sz="1400"/>
              <a:t> Return a list of the top K most similar movies based on the selected themes and sentiment.</a:t>
            </a:r>
            <a:endParaRPr sz="1500"/>
          </a:p>
        </p:txBody>
      </p:sp>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900"/>
              </a:spcAft>
              <a:buNone/>
            </a:pPr>
            <a:r>
              <a:rPr lang="en" sz="1700">
                <a:solidFill>
                  <a:srgbClr val="000000"/>
                </a:solidFill>
                <a:latin typeface="Arial"/>
                <a:ea typeface="Arial"/>
                <a:cs typeface="Arial"/>
                <a:sym typeface="Arial"/>
              </a:rPr>
              <a:t>Recommendation Pipeline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653350" y="1318650"/>
            <a:ext cx="7688700" cy="2654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b="1" sz="2000">
              <a:solidFill>
                <a:srgbClr val="000000"/>
              </a:solidFill>
              <a:latin typeface="Arial"/>
              <a:ea typeface="Arial"/>
              <a:cs typeface="Arial"/>
              <a:sym typeface="Arial"/>
            </a:endParaRPr>
          </a:p>
          <a:p>
            <a:pPr indent="-317500" lvl="0" marL="609600" rtl="0" algn="l">
              <a:spcBef>
                <a:spcPts val="900"/>
              </a:spcBef>
              <a:spcAft>
                <a:spcPts val="0"/>
              </a:spcAft>
              <a:buClr>
                <a:schemeClr val="accent1"/>
              </a:buClr>
              <a:buSzPts val="1400"/>
              <a:buFont typeface="Lato"/>
              <a:buChar char="●"/>
            </a:pPr>
            <a:r>
              <a:rPr b="1" lang="en" sz="1400"/>
              <a:t>Additional Filtering Options</a:t>
            </a:r>
            <a:endParaRPr b="1" sz="1400"/>
          </a:p>
          <a:p>
            <a:pPr indent="-317500" lvl="1" marL="1219200" rtl="0" algn="l">
              <a:spcBef>
                <a:spcPts val="0"/>
              </a:spcBef>
              <a:spcAft>
                <a:spcPts val="0"/>
              </a:spcAft>
              <a:buClr>
                <a:schemeClr val="accent1"/>
              </a:buClr>
              <a:buSzPts val="1400"/>
              <a:buFont typeface="Lato"/>
              <a:buChar char="○"/>
            </a:pPr>
            <a:r>
              <a:rPr lang="en" sz="1400"/>
              <a:t>Genre Filtering: If you supplement the dataset with genre metadata, allow users to select genres as additional filters.</a:t>
            </a:r>
            <a:endParaRPr sz="1400"/>
          </a:p>
          <a:p>
            <a:pPr indent="-317500" lvl="1" marL="1219200" rtl="0" algn="l">
              <a:spcBef>
                <a:spcPts val="0"/>
              </a:spcBef>
              <a:spcAft>
                <a:spcPts val="0"/>
              </a:spcAft>
              <a:buClr>
                <a:schemeClr val="accent1"/>
              </a:buClr>
              <a:buSzPts val="1400"/>
              <a:buFont typeface="Lato"/>
              <a:buChar char="○"/>
            </a:pPr>
            <a:r>
              <a:rPr lang="en" sz="1400"/>
              <a:t>Year Filtering: Similarly, filter by release year or range if year data is added.</a:t>
            </a:r>
            <a:endParaRPr sz="1400"/>
          </a:p>
          <a:p>
            <a:pPr indent="-317500" lvl="0" marL="609600" rtl="0" algn="l">
              <a:spcBef>
                <a:spcPts val="0"/>
              </a:spcBef>
              <a:spcAft>
                <a:spcPts val="0"/>
              </a:spcAft>
              <a:buClr>
                <a:schemeClr val="accent1"/>
              </a:buClr>
              <a:buSzPts val="1400"/>
              <a:buFont typeface="Lato"/>
              <a:buChar char="●"/>
            </a:pPr>
            <a:r>
              <a:rPr b="1" lang="en" sz="1400"/>
              <a:t>User Interface Adjustments</a:t>
            </a:r>
            <a:endParaRPr b="1" sz="1400"/>
          </a:p>
          <a:p>
            <a:pPr indent="-317500" lvl="1" marL="1219200" rtl="0" algn="l">
              <a:spcBef>
                <a:spcPts val="0"/>
              </a:spcBef>
              <a:spcAft>
                <a:spcPts val="0"/>
              </a:spcAft>
              <a:buClr>
                <a:schemeClr val="accent1"/>
              </a:buClr>
              <a:buSzPts val="1400"/>
              <a:buFont typeface="Lato"/>
              <a:buChar char="○"/>
            </a:pPr>
            <a:r>
              <a:rPr lang="en" sz="1400"/>
              <a:t>Theme and Sentiment Selection: Give users a simple way to select themes or moods for their recommendations.</a:t>
            </a:r>
            <a:endParaRPr sz="1400"/>
          </a:p>
          <a:p>
            <a:pPr indent="-317500" lvl="1" marL="1219200" rtl="0" algn="l">
              <a:spcBef>
                <a:spcPts val="0"/>
              </a:spcBef>
              <a:spcAft>
                <a:spcPts val="0"/>
              </a:spcAft>
              <a:buClr>
                <a:schemeClr val="accent1"/>
              </a:buClr>
              <a:buSzPts val="1400"/>
              <a:buFont typeface="Lato"/>
              <a:buChar char="○"/>
            </a:pPr>
            <a:r>
              <a:rPr lang="en" sz="1400"/>
              <a:t>Display Review Excerpts: Show brief review snippets highlighting the extracted themes or sentiment.</a:t>
            </a:r>
            <a:endParaRPr sz="1300"/>
          </a:p>
        </p:txBody>
      </p:sp>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990"/>
              <a:buNone/>
            </a:pPr>
            <a:r>
              <a:rPr lang="en" sz="1629">
                <a:solidFill>
                  <a:srgbClr val="000000"/>
                </a:solidFill>
                <a:latin typeface="Arial"/>
                <a:ea typeface="Arial"/>
                <a:cs typeface="Arial"/>
                <a:sym typeface="Arial"/>
              </a:rPr>
              <a:t>Optional Enhancements</a:t>
            </a:r>
            <a:endParaRPr sz="1629">
              <a:solidFill>
                <a:srgbClr val="000000"/>
              </a:solidFill>
              <a:latin typeface="Arial"/>
              <a:ea typeface="Arial"/>
              <a:cs typeface="Arial"/>
              <a:sym typeface="Arial"/>
            </a:endParaRPr>
          </a:p>
          <a:p>
            <a:pPr indent="0" lvl="0" marL="0" rtl="0" algn="l">
              <a:spcBef>
                <a:spcPts val="900"/>
              </a:spcBef>
              <a:spcAft>
                <a:spcPts val="0"/>
              </a:spcAft>
              <a:buSzPts val="990"/>
              <a:buNone/>
            </a:pPr>
            <a:r>
              <a:t/>
            </a:r>
            <a:endParaRPr sz="244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