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312" r:id="rId5"/>
    <p:sldId id="330" r:id="rId6"/>
    <p:sldId id="337" r:id="rId7"/>
    <p:sldId id="338" r:id="rId8"/>
    <p:sldId id="340" r:id="rId9"/>
    <p:sldId id="341" r:id="rId10"/>
    <p:sldId id="342" r:id="rId11"/>
    <p:sldId id="343" r:id="rId12"/>
    <p:sldId id="344" r:id="rId13"/>
    <p:sldId id="345" r:id="rId14"/>
    <p:sldId id="346" r:id="rId15"/>
    <p:sldId id="347" r:id="rId16"/>
    <p:sldId id="348" r:id="rId17"/>
    <p:sldId id="349" r:id="rId18"/>
    <p:sldId id="33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6B7D5-E830-4B12-A428-BE46CEEC58E2}" v="128" dt="2023-05-26T09:01:00.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7" autoAdjust="0"/>
  </p:normalViewPr>
  <p:slideViewPr>
    <p:cSldViewPr snapToGrid="0">
      <p:cViewPr varScale="1">
        <p:scale>
          <a:sx n="78" d="100"/>
          <a:sy n="78" d="100"/>
        </p:scale>
        <p:origin x="878" y="77"/>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19050">
          <a:noFill/>
        </a:ln>
      </dgm:spPr>
      <dgm:t>
        <a:bodyPr/>
        <a:lstStyle/>
        <a:p>
          <a:r>
            <a:rPr lang="en-US" dirty="0" err="1">
              <a:solidFill>
                <a:schemeClr val="tx1"/>
              </a:solidFill>
            </a:rPr>
            <a:t>Extração</a:t>
          </a:r>
          <a:r>
            <a:rPr lang="en-US" dirty="0">
              <a:solidFill>
                <a:schemeClr val="tx1"/>
              </a:solidFill>
            </a:rPr>
            <a:t> de dados do IMDb</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dirty="0"/>
            <a:t>134842 </a:t>
          </a:r>
          <a:r>
            <a:rPr lang="en-US" sz="1400" dirty="0" err="1"/>
            <a:t>críticas</a:t>
          </a:r>
          <a:r>
            <a:rPr lang="en-US" sz="1400" dirty="0"/>
            <a:t> e </a:t>
          </a:r>
          <a:r>
            <a:rPr lang="en-US" sz="1400" dirty="0" err="1"/>
            <a:t>avaliações</a:t>
          </a:r>
          <a:r>
            <a:rPr lang="en-US" sz="1400" dirty="0"/>
            <a:t> dos </a:t>
          </a:r>
          <a:r>
            <a:rPr lang="en-US" sz="1400" dirty="0" err="1"/>
            <a:t>utilizadores</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a:solidFill>
          <a:schemeClr val="accent1">
            <a:alpha val="20000"/>
          </a:schemeClr>
        </a:solidFill>
        <a:ln w="19050">
          <a:noFill/>
        </a:ln>
      </dgm:spPr>
      <dgm:t>
        <a:bodyPr/>
        <a:lstStyle/>
        <a:p>
          <a:r>
            <a:rPr lang="en-US" dirty="0" err="1">
              <a:solidFill>
                <a:schemeClr val="tx1"/>
              </a:solidFill>
            </a:rPr>
            <a:t>Avaliação</a:t>
          </a:r>
          <a:r>
            <a:rPr lang="en-US" dirty="0">
              <a:solidFill>
                <a:schemeClr val="tx1"/>
              </a:solidFill>
            </a:rPr>
            <a:t> de </a:t>
          </a:r>
          <a:r>
            <a:rPr lang="en-US" dirty="0" err="1">
              <a:solidFill>
                <a:schemeClr val="tx1"/>
              </a:solidFill>
            </a:rPr>
            <a:t>sentimento</a:t>
          </a:r>
          <a:endParaRPr lang="en-US" dirty="0">
            <a:solidFill>
              <a:schemeClr val="tx1"/>
            </a:solidFill>
          </a:endParaRP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dirty="0"/>
            <a:t>A </a:t>
          </a:r>
          <a:r>
            <a:rPr lang="en-US" sz="1400" dirty="0" err="1"/>
            <a:t>partir</a:t>
          </a:r>
          <a:r>
            <a:rPr lang="en-US" sz="1400" dirty="0"/>
            <a:t> das </a:t>
          </a:r>
          <a:r>
            <a:rPr lang="en-US" sz="1400" dirty="0" err="1"/>
            <a:t>críticas</a:t>
          </a:r>
          <a:r>
            <a:rPr lang="en-US" sz="1400" dirty="0"/>
            <a:t> dos </a:t>
          </a:r>
          <a:r>
            <a:rPr lang="en-US" sz="1400" dirty="0" err="1"/>
            <a:t>utilizadores</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a:solidFill>
          <a:schemeClr val="accent3"/>
        </a:solidFill>
        <a:ln w="19050">
          <a:noFill/>
        </a:ln>
      </dgm:spPr>
      <dgm:t>
        <a:bodyPr/>
        <a:lstStyle/>
        <a:p>
          <a:r>
            <a:rPr lang="en-US" dirty="0" err="1">
              <a:solidFill>
                <a:schemeClr val="tx1"/>
              </a:solidFill>
            </a:rPr>
            <a:t>Apresentação</a:t>
          </a:r>
          <a:r>
            <a:rPr lang="en-US" dirty="0">
              <a:solidFill>
                <a:schemeClr val="tx1"/>
              </a:solidFill>
            </a:rPr>
            <a:t> de dados</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dirty="0" err="1"/>
            <a:t>Junção</a:t>
          </a:r>
          <a:r>
            <a:rPr lang="en-US" sz="1400" dirty="0"/>
            <a:t> de </a:t>
          </a:r>
          <a:r>
            <a:rPr lang="en-US" sz="1400" dirty="0" err="1"/>
            <a:t>todos</a:t>
          </a:r>
          <a:r>
            <a:rPr lang="en-US" sz="1400" dirty="0"/>
            <a:t> </a:t>
          </a:r>
          <a:r>
            <a:rPr lang="en-US" sz="1400" dirty="0" err="1"/>
            <a:t>os</a:t>
          </a:r>
          <a:r>
            <a:rPr lang="en-US" sz="1400" dirty="0"/>
            <a:t> dados </a:t>
          </a:r>
          <a:r>
            <a:rPr lang="pt-PT" sz="1400" dirty="0"/>
            <a:t>extraídos</a:t>
          </a:r>
          <a:r>
            <a:rPr lang="en-US" sz="1400" dirty="0"/>
            <a:t> num dataset</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3">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3">
        <dgm:presLayoutVars>
          <dgm:bulletEnabled val="1"/>
        </dgm:presLayoutVars>
      </dgm:prSet>
      <dgm:spPr/>
    </dgm:pt>
    <dgm:pt modelId="{38893DF2-F8BF-45A3-9200-4CD8C329334E}" type="pres">
      <dgm:prSet presAssocID="{25E771E7-8CF7-4491-9507-55BFE693DC7B}" presName="ConnectLine" presStyleLbl="callout" presStyleIdx="0"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3"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3">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3" custScaleX="86113">
        <dgm:presLayoutVars>
          <dgm:bulletEnabled val="1"/>
        </dgm:presLayoutVars>
      </dgm:prSet>
      <dgm:spPr/>
    </dgm:pt>
    <dgm:pt modelId="{F51F39F5-A989-488C-BFD6-69D558D451E8}" type="pres">
      <dgm:prSet presAssocID="{D76BB3CF-DF5A-41FB-B6A4-25743CF1642F}" presName="ConnectLine" presStyleLbl="callout" presStyleIdx="1"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3" custLinFactNeighborX="-9136" custLinFactNeighborY="-82224"/>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3">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3">
        <dgm:presLayoutVars>
          <dgm:bulletEnabled val="1"/>
        </dgm:presLayoutVars>
      </dgm:prSet>
      <dgm:spPr/>
    </dgm:pt>
    <dgm:pt modelId="{0D377583-EAA6-47CC-B504-762FB6EBAB9C}" type="pres">
      <dgm:prSet presAssocID="{8F3B4B19-33F4-47AC-BE4E-B66181ED98B4}" presName="ConnectLine" presStyleLbl="callout" presStyleIdx="2" presStyleCnt="3"/>
      <dgm:spPr>
        <a:solidFill>
          <a:schemeClr val="accent5">
            <a:hueOff val="0"/>
            <a:satOff val="0"/>
            <a:lumOff val="0"/>
            <a:alphaOff val="0"/>
          </a:schemeClr>
        </a:solidFill>
        <a:ln w="12700" cap="flat" cmpd="sng" algn="ctr">
          <a:solidFill>
            <a:schemeClr val="tx1"/>
          </a:solidFill>
          <a:prstDash val="solid"/>
          <a:miter lim="800000"/>
        </a:ln>
        <a:effectLst/>
      </dgm:spPr>
    </dgm:pt>
    <dgm:pt modelId="{72321D10-9092-4E81-9AD7-ACA033236CC0}" type="pres">
      <dgm:prSet presAssocID="{8F3B4B19-33F4-47AC-BE4E-B66181ED98B4}" presName="ConnectLineEnd" presStyleLbl="lnNode1" presStyleIdx="2" presStyleCnt="3" custLinFactNeighborX="9136" custLinFactNeighborY="91360"/>
      <dgm:spPr>
        <a:solidFill>
          <a:schemeClr val="tx1"/>
        </a:solidFill>
        <a:ln>
          <a:noFill/>
        </a:ln>
      </dgm:spPr>
    </dgm:pt>
    <dgm:pt modelId="{5112F4EE-10B9-493B-9CCF-BDBDDB5CD939}" type="pres">
      <dgm:prSet presAssocID="{8F3B4B19-33F4-47AC-BE4E-B66181ED98B4}"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2318804" y="657111"/>
          <a:ext cx="435133" cy="3037114"/>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71" tIns="0" rIns="53571" bIns="0" numCol="1" spcCol="1270" anchor="ctr" anchorCtr="1">
          <a:noAutofit/>
        </a:bodyPr>
        <a:lstStyle/>
        <a:p>
          <a:pPr marL="0" lvl="0" indent="0" algn="ctr" defTabSz="800100">
            <a:lnSpc>
              <a:spcPct val="90000"/>
            </a:lnSpc>
            <a:spcBef>
              <a:spcPct val="0"/>
            </a:spcBef>
            <a:spcAft>
              <a:spcPct val="35000"/>
            </a:spcAft>
            <a:buNone/>
          </a:pPr>
          <a:r>
            <a:rPr lang="en-US" sz="1800" kern="1200" dirty="0" err="1">
              <a:solidFill>
                <a:schemeClr val="tx1"/>
              </a:solidFill>
            </a:rPr>
            <a:t>Extração</a:t>
          </a:r>
          <a:r>
            <a:rPr lang="en-US" sz="1800" kern="1200" dirty="0">
              <a:solidFill>
                <a:schemeClr val="tx1"/>
              </a:solidFill>
            </a:rPr>
            <a:t> de dados do IMDb</a:t>
          </a:r>
        </a:p>
      </dsp:txBody>
      <dsp:txXfrm rot="5400000">
        <a:off x="1017814" y="1958101"/>
        <a:ext cx="3037114" cy="435133"/>
      </dsp:txXfrm>
    </dsp:sp>
    <dsp:sp modelId="{A27629C2-87D9-4163-9365-FC275ADC4CA0}">
      <dsp:nvSpPr>
        <dsp:cNvPr id="0" name=""/>
        <dsp:cNvSpPr/>
      </dsp:nvSpPr>
      <dsp:spPr>
        <a:xfrm>
          <a:off x="5442" y="0"/>
          <a:ext cx="5061856"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26863" rIns="8928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134842 </a:t>
          </a:r>
          <a:r>
            <a:rPr lang="en-US" sz="1400" kern="1200" dirty="0" err="1"/>
            <a:t>críticas</a:t>
          </a:r>
          <a:r>
            <a:rPr lang="en-US" sz="1400" kern="1200" dirty="0"/>
            <a:t> e </a:t>
          </a:r>
          <a:r>
            <a:rPr lang="en-US" sz="1400" kern="1200" dirty="0" err="1"/>
            <a:t>avaliações</a:t>
          </a:r>
          <a:r>
            <a:rPr lang="en-US" sz="1400" kern="1200" dirty="0"/>
            <a:t> dos </a:t>
          </a:r>
          <a:r>
            <a:rPr lang="en-US" sz="1400" kern="1200" dirty="0" err="1"/>
            <a:t>utilizadores</a:t>
          </a:r>
          <a:endParaRPr lang="en-US" sz="1400" kern="1200" dirty="0"/>
        </a:p>
      </dsp:txBody>
      <dsp:txXfrm>
        <a:off x="5442" y="0"/>
        <a:ext cx="5061856" cy="1522968"/>
      </dsp:txXfrm>
    </dsp:sp>
    <dsp:sp modelId="{38893DF2-F8BF-45A3-9200-4CD8C329334E}">
      <dsp:nvSpPr>
        <dsp:cNvPr id="0" name=""/>
        <dsp:cNvSpPr/>
      </dsp:nvSpPr>
      <dsp:spPr>
        <a:xfrm>
          <a:off x="2536371"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2492857"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4054928" y="1958102"/>
          <a:ext cx="3037114" cy="435133"/>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71" tIns="0" rIns="53571" bIns="0" numCol="1" spcCol="1270" anchor="ctr" anchorCtr="1">
          <a:noAutofit/>
        </a:bodyPr>
        <a:lstStyle/>
        <a:p>
          <a:pPr marL="0" lvl="0" indent="0" algn="ctr" defTabSz="800100">
            <a:lnSpc>
              <a:spcPct val="90000"/>
            </a:lnSpc>
            <a:spcBef>
              <a:spcPct val="0"/>
            </a:spcBef>
            <a:spcAft>
              <a:spcPct val="35000"/>
            </a:spcAft>
            <a:buNone/>
          </a:pPr>
          <a:r>
            <a:rPr lang="en-US" sz="1800" kern="1200" dirty="0" err="1">
              <a:solidFill>
                <a:schemeClr val="tx1"/>
              </a:solidFill>
            </a:rPr>
            <a:t>Avaliação</a:t>
          </a:r>
          <a:r>
            <a:rPr lang="en-US" sz="1800" kern="1200" dirty="0">
              <a:solidFill>
                <a:schemeClr val="tx1"/>
              </a:solidFill>
            </a:rPr>
            <a:t> de </a:t>
          </a:r>
          <a:r>
            <a:rPr lang="en-US" sz="1800" kern="1200" dirty="0" err="1">
              <a:solidFill>
                <a:schemeClr val="tx1"/>
              </a:solidFill>
            </a:rPr>
            <a:t>sentimento</a:t>
          </a:r>
          <a:endParaRPr lang="en-US" sz="1800" kern="1200" dirty="0">
            <a:solidFill>
              <a:schemeClr val="tx1"/>
            </a:solidFill>
          </a:endParaRPr>
        </a:p>
      </dsp:txBody>
      <dsp:txXfrm>
        <a:off x="4054928" y="1958102"/>
        <a:ext cx="3037114" cy="435133"/>
      </dsp:txXfrm>
    </dsp:sp>
    <dsp:sp modelId="{381C85ED-02C3-43BB-AB7D-DF18967DB45A}">
      <dsp:nvSpPr>
        <dsp:cNvPr id="0" name=""/>
        <dsp:cNvSpPr/>
      </dsp:nvSpPr>
      <dsp:spPr>
        <a:xfrm>
          <a:off x="3394027" y="2828369"/>
          <a:ext cx="4358916"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26863" rIns="8928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t>A </a:t>
          </a:r>
          <a:r>
            <a:rPr lang="en-US" sz="1400" kern="1200" dirty="0" err="1"/>
            <a:t>partir</a:t>
          </a:r>
          <a:r>
            <a:rPr lang="en-US" sz="1400" kern="1200" dirty="0"/>
            <a:t> das </a:t>
          </a:r>
          <a:r>
            <a:rPr lang="en-US" sz="1400" kern="1200" dirty="0" err="1"/>
            <a:t>críticas</a:t>
          </a:r>
          <a:r>
            <a:rPr lang="en-US" sz="1400" kern="1200" dirty="0"/>
            <a:t> dos </a:t>
          </a:r>
          <a:r>
            <a:rPr lang="en-US" sz="1400" kern="1200" dirty="0" err="1"/>
            <a:t>utilizadores</a:t>
          </a:r>
          <a:endParaRPr lang="en-US" sz="1400" kern="1200" dirty="0"/>
        </a:p>
      </dsp:txBody>
      <dsp:txXfrm>
        <a:off x="3394027" y="2828369"/>
        <a:ext cx="4358916" cy="1522968"/>
      </dsp:txXfrm>
    </dsp:sp>
    <dsp:sp modelId="{F51F39F5-A989-488C-BFD6-69D558D451E8}">
      <dsp:nvSpPr>
        <dsp:cNvPr id="0" name=""/>
        <dsp:cNvSpPr/>
      </dsp:nvSpPr>
      <dsp:spPr>
        <a:xfrm>
          <a:off x="5573485"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5522021" y="2669786"/>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rot="5400000">
          <a:off x="8393032" y="657111"/>
          <a:ext cx="435133" cy="3037114"/>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571" tIns="0" rIns="53571" bIns="0" numCol="1" spcCol="1270" anchor="ctr" anchorCtr="1">
          <a:noAutofit/>
        </a:bodyPr>
        <a:lstStyle/>
        <a:p>
          <a:pPr marL="0" lvl="0" indent="0" algn="ctr" defTabSz="800100">
            <a:lnSpc>
              <a:spcPct val="90000"/>
            </a:lnSpc>
            <a:spcBef>
              <a:spcPct val="0"/>
            </a:spcBef>
            <a:spcAft>
              <a:spcPct val="35000"/>
            </a:spcAft>
            <a:buNone/>
          </a:pPr>
          <a:r>
            <a:rPr lang="en-US" sz="1800" kern="1200" dirty="0" err="1">
              <a:solidFill>
                <a:schemeClr val="tx1"/>
              </a:solidFill>
            </a:rPr>
            <a:t>Apresentação</a:t>
          </a:r>
          <a:r>
            <a:rPr lang="en-US" sz="1800" kern="1200" dirty="0">
              <a:solidFill>
                <a:schemeClr val="tx1"/>
              </a:solidFill>
            </a:rPr>
            <a:t> de dados</a:t>
          </a:r>
        </a:p>
      </dsp:txBody>
      <dsp:txXfrm rot="-5400000">
        <a:off x="7092042" y="1958101"/>
        <a:ext cx="3037114" cy="435133"/>
      </dsp:txXfrm>
    </dsp:sp>
    <dsp:sp modelId="{AB0282E3-1216-4CDB-AC5F-106C1EEEB95A}">
      <dsp:nvSpPr>
        <dsp:cNvPr id="0" name=""/>
        <dsp:cNvSpPr/>
      </dsp:nvSpPr>
      <dsp:spPr>
        <a:xfrm>
          <a:off x="6079671" y="0"/>
          <a:ext cx="5061856"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286" tIns="26863" rIns="8928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err="1"/>
            <a:t>Junção</a:t>
          </a:r>
          <a:r>
            <a:rPr lang="en-US" sz="1400" kern="1200" dirty="0"/>
            <a:t> de </a:t>
          </a:r>
          <a:r>
            <a:rPr lang="en-US" sz="1400" kern="1200" dirty="0" err="1"/>
            <a:t>todos</a:t>
          </a:r>
          <a:r>
            <a:rPr lang="en-US" sz="1400" kern="1200" dirty="0"/>
            <a:t> </a:t>
          </a:r>
          <a:r>
            <a:rPr lang="en-US" sz="1400" kern="1200" dirty="0" err="1"/>
            <a:t>os</a:t>
          </a:r>
          <a:r>
            <a:rPr lang="en-US" sz="1400" kern="1200" dirty="0"/>
            <a:t> dados </a:t>
          </a:r>
          <a:r>
            <a:rPr lang="pt-PT" sz="1400" kern="1200" dirty="0"/>
            <a:t>extraídos</a:t>
          </a:r>
          <a:r>
            <a:rPr lang="en-US" sz="1400" kern="1200" dirty="0"/>
            <a:t> num dataset</a:t>
          </a:r>
        </a:p>
      </dsp:txBody>
      <dsp:txXfrm>
        <a:off x="6079671" y="0"/>
        <a:ext cx="5061856" cy="1522968"/>
      </dsp:txXfrm>
    </dsp:sp>
    <dsp:sp modelId="{0D377583-EAA6-47CC-B504-762FB6EBAB9C}">
      <dsp:nvSpPr>
        <dsp:cNvPr id="0" name=""/>
        <dsp:cNvSpPr/>
      </dsp:nvSpPr>
      <dsp:spPr>
        <a:xfrm>
          <a:off x="8610599"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8575037"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6/4/2023</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6/4/2023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362270" y="799275"/>
            <a:ext cx="4861248" cy="3028072"/>
          </a:xfrm>
        </p:spPr>
        <p:txBody>
          <a:bodyPr/>
          <a:lstStyle/>
          <a:p>
            <a:r>
              <a:rPr lang="en-US" spc="1100" dirty="0" err="1"/>
              <a:t>Trabalho</a:t>
            </a:r>
            <a:r>
              <a:rPr lang="en-US" spc="1100" dirty="0"/>
              <a:t> </a:t>
            </a:r>
            <a:r>
              <a:rPr lang="en-US" spc="1100" dirty="0" err="1"/>
              <a:t>Prático</a:t>
            </a:r>
            <a:endParaRPr lang="en-US" spc="1100" dirty="0"/>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4208671"/>
            <a:ext cx="4579668" cy="1166797"/>
          </a:xfrm>
        </p:spPr>
        <p:txBody>
          <a:bodyPr>
            <a:normAutofit/>
          </a:bodyPr>
          <a:lstStyle/>
          <a:p>
            <a:pPr>
              <a:lnSpc>
                <a:spcPct val="100000"/>
              </a:lnSpc>
            </a:pPr>
            <a:r>
              <a:rPr lang="en-US" sz="2200" spc="300" dirty="0"/>
              <a:t>Joana Santos- PG50856</a:t>
            </a:r>
          </a:p>
          <a:p>
            <a:pPr>
              <a:lnSpc>
                <a:spcPct val="100000"/>
              </a:lnSpc>
            </a:pPr>
            <a:r>
              <a:rPr lang="en-US" sz="2200" spc="300" dirty="0"/>
              <a:t>Marcos Ribeiro- PG50857</a:t>
            </a:r>
          </a:p>
        </p:txBody>
      </p:sp>
      <p:pic>
        <p:nvPicPr>
          <p:cNvPr id="2" name="Picture 4" descr="Academy Award | Categories, Rules, History, &amp; Facts | Britannica">
            <a:extLst>
              <a:ext uri="{FF2B5EF4-FFF2-40B4-BE49-F238E27FC236}">
                <a16:creationId xmlns:a16="http://schemas.microsoft.com/office/drawing/2014/main" id="{B54392E6-9E2B-9FDF-F017-269F57BA06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9" t="5874" r="25478"/>
          <a:stretch/>
        </p:blipFill>
        <p:spPr bwMode="auto">
          <a:xfrm>
            <a:off x="7068418" y="1939273"/>
            <a:ext cx="4207947" cy="4207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2019</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4" name="Picture 3" descr="A picture containing text, screenshot, parallel, line&#10;&#10;Description automatically generated">
            <a:extLst>
              <a:ext uri="{FF2B5EF4-FFF2-40B4-BE49-F238E27FC236}">
                <a16:creationId xmlns:a16="http://schemas.microsoft.com/office/drawing/2014/main" id="{98A5362D-44B8-5A0D-8FF0-049127DB57A9}"/>
              </a:ext>
            </a:extLst>
          </p:cNvPr>
          <p:cNvPicPr>
            <a:picLocks noChangeAspect="1"/>
          </p:cNvPicPr>
          <p:nvPr/>
        </p:nvPicPr>
        <p:blipFill>
          <a:blip r:embed="rId2"/>
          <a:stretch>
            <a:fillRect/>
          </a:stretch>
        </p:blipFill>
        <p:spPr>
          <a:xfrm>
            <a:off x="112214" y="2024619"/>
            <a:ext cx="5944610" cy="3219185"/>
          </a:xfrm>
          <a:prstGeom prst="rect">
            <a:avLst/>
          </a:prstGeom>
        </p:spPr>
      </p:pic>
      <p:pic>
        <p:nvPicPr>
          <p:cNvPr id="8" name="Picture 7" descr="A picture containing text, screenshot, line, parallel&#10;&#10;Description automatically generated">
            <a:extLst>
              <a:ext uri="{FF2B5EF4-FFF2-40B4-BE49-F238E27FC236}">
                <a16:creationId xmlns:a16="http://schemas.microsoft.com/office/drawing/2014/main" id="{C1E9A341-3BF1-2C26-F0E6-C1DCE1FAB727}"/>
              </a:ext>
            </a:extLst>
          </p:cNvPr>
          <p:cNvPicPr>
            <a:picLocks noChangeAspect="1"/>
          </p:cNvPicPr>
          <p:nvPr/>
        </p:nvPicPr>
        <p:blipFill>
          <a:blip r:embed="rId3"/>
          <a:stretch>
            <a:fillRect/>
          </a:stretch>
        </p:blipFill>
        <p:spPr>
          <a:xfrm>
            <a:off x="6125434" y="2024621"/>
            <a:ext cx="5954353" cy="3219184"/>
          </a:xfrm>
          <a:prstGeom prst="rect">
            <a:avLst/>
          </a:prstGeom>
        </p:spPr>
      </p:pic>
    </p:spTree>
    <p:extLst>
      <p:ext uri="{BB962C8B-B14F-4D97-AF65-F5344CB8AC3E}">
        <p14:creationId xmlns:p14="http://schemas.microsoft.com/office/powerpoint/2010/main" val="254306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2020</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6" name="Picture 5" descr="A picture containing text, screenshot, parallel, rectangle&#10;&#10;Description automatically generated">
            <a:extLst>
              <a:ext uri="{FF2B5EF4-FFF2-40B4-BE49-F238E27FC236}">
                <a16:creationId xmlns:a16="http://schemas.microsoft.com/office/drawing/2014/main" id="{97D77985-5999-8731-2E5B-E6F0980B51F5}"/>
              </a:ext>
            </a:extLst>
          </p:cNvPr>
          <p:cNvPicPr>
            <a:picLocks noChangeAspect="1"/>
          </p:cNvPicPr>
          <p:nvPr/>
        </p:nvPicPr>
        <p:blipFill>
          <a:blip r:embed="rId2"/>
          <a:stretch>
            <a:fillRect/>
          </a:stretch>
        </p:blipFill>
        <p:spPr>
          <a:xfrm>
            <a:off x="112213" y="2024621"/>
            <a:ext cx="5906955" cy="3219185"/>
          </a:xfrm>
          <a:prstGeom prst="rect">
            <a:avLst/>
          </a:prstGeom>
        </p:spPr>
      </p:pic>
      <p:pic>
        <p:nvPicPr>
          <p:cNvPr id="9" name="Picture 8" descr="A picture containing text, screenshot, parallel, rectangle&#10;&#10;Description automatically generated">
            <a:extLst>
              <a:ext uri="{FF2B5EF4-FFF2-40B4-BE49-F238E27FC236}">
                <a16:creationId xmlns:a16="http://schemas.microsoft.com/office/drawing/2014/main" id="{BD44D172-78C1-D006-01B6-531C20038CAC}"/>
              </a:ext>
            </a:extLst>
          </p:cNvPr>
          <p:cNvPicPr>
            <a:picLocks noChangeAspect="1"/>
          </p:cNvPicPr>
          <p:nvPr/>
        </p:nvPicPr>
        <p:blipFill>
          <a:blip r:embed="rId3"/>
          <a:stretch>
            <a:fillRect/>
          </a:stretch>
        </p:blipFill>
        <p:spPr>
          <a:xfrm>
            <a:off x="6125434" y="2011899"/>
            <a:ext cx="5954352" cy="3219185"/>
          </a:xfrm>
          <a:prstGeom prst="rect">
            <a:avLst/>
          </a:prstGeom>
        </p:spPr>
      </p:pic>
    </p:spTree>
    <p:extLst>
      <p:ext uri="{BB962C8B-B14F-4D97-AF65-F5344CB8AC3E}">
        <p14:creationId xmlns:p14="http://schemas.microsoft.com/office/powerpoint/2010/main" val="315721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2021</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4" name="Picture 3" descr="A picture containing text, screenshot, parallel, number&#10;&#10;Description automatically generated">
            <a:extLst>
              <a:ext uri="{FF2B5EF4-FFF2-40B4-BE49-F238E27FC236}">
                <a16:creationId xmlns:a16="http://schemas.microsoft.com/office/drawing/2014/main" id="{806D1C15-0A39-F632-79EA-D1ED1EFB1479}"/>
              </a:ext>
            </a:extLst>
          </p:cNvPr>
          <p:cNvPicPr>
            <a:picLocks noChangeAspect="1"/>
          </p:cNvPicPr>
          <p:nvPr/>
        </p:nvPicPr>
        <p:blipFill>
          <a:blip r:embed="rId2"/>
          <a:stretch>
            <a:fillRect/>
          </a:stretch>
        </p:blipFill>
        <p:spPr>
          <a:xfrm>
            <a:off x="130998" y="2011899"/>
            <a:ext cx="5784734" cy="3332949"/>
          </a:xfrm>
          <a:prstGeom prst="rect">
            <a:avLst/>
          </a:prstGeom>
        </p:spPr>
      </p:pic>
      <p:pic>
        <p:nvPicPr>
          <p:cNvPr id="8" name="Picture 7" descr="A picture containing text, screenshot, parallel, line&#10;&#10;Description automatically generated">
            <a:extLst>
              <a:ext uri="{FF2B5EF4-FFF2-40B4-BE49-F238E27FC236}">
                <a16:creationId xmlns:a16="http://schemas.microsoft.com/office/drawing/2014/main" id="{ED89DAD6-D3EC-36BC-37A7-10DB0529A29E}"/>
              </a:ext>
            </a:extLst>
          </p:cNvPr>
          <p:cNvPicPr>
            <a:picLocks noChangeAspect="1"/>
          </p:cNvPicPr>
          <p:nvPr/>
        </p:nvPicPr>
        <p:blipFill>
          <a:blip r:embed="rId3"/>
          <a:stretch>
            <a:fillRect/>
          </a:stretch>
        </p:blipFill>
        <p:spPr>
          <a:xfrm>
            <a:off x="6030090" y="2011898"/>
            <a:ext cx="6030912" cy="3332949"/>
          </a:xfrm>
          <a:prstGeom prst="rect">
            <a:avLst/>
          </a:prstGeom>
        </p:spPr>
      </p:pic>
    </p:spTree>
    <p:extLst>
      <p:ext uri="{BB962C8B-B14F-4D97-AF65-F5344CB8AC3E}">
        <p14:creationId xmlns:p14="http://schemas.microsoft.com/office/powerpoint/2010/main" val="267277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2022</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6" name="Picture 5" descr="A picture containing text, screenshot, parallel, number&#10;&#10;Description automatically generated">
            <a:extLst>
              <a:ext uri="{FF2B5EF4-FFF2-40B4-BE49-F238E27FC236}">
                <a16:creationId xmlns:a16="http://schemas.microsoft.com/office/drawing/2014/main" id="{228EFB4F-222D-9649-BEDD-FBAF440F8D17}"/>
              </a:ext>
            </a:extLst>
          </p:cNvPr>
          <p:cNvPicPr>
            <a:picLocks noChangeAspect="1"/>
          </p:cNvPicPr>
          <p:nvPr/>
        </p:nvPicPr>
        <p:blipFill>
          <a:blip r:embed="rId2"/>
          <a:stretch>
            <a:fillRect/>
          </a:stretch>
        </p:blipFill>
        <p:spPr>
          <a:xfrm>
            <a:off x="279560" y="2011047"/>
            <a:ext cx="5700635" cy="3304150"/>
          </a:xfrm>
          <a:prstGeom prst="rect">
            <a:avLst/>
          </a:prstGeom>
        </p:spPr>
      </p:pic>
      <p:pic>
        <p:nvPicPr>
          <p:cNvPr id="9" name="Picture 8" descr="A picture containing text, screenshot, number, parallel&#10;&#10;Description automatically generated">
            <a:extLst>
              <a:ext uri="{FF2B5EF4-FFF2-40B4-BE49-F238E27FC236}">
                <a16:creationId xmlns:a16="http://schemas.microsoft.com/office/drawing/2014/main" id="{766460AE-0DC7-70CA-A790-32B6F76D4F7F}"/>
              </a:ext>
            </a:extLst>
          </p:cNvPr>
          <p:cNvPicPr>
            <a:picLocks noChangeAspect="1"/>
          </p:cNvPicPr>
          <p:nvPr/>
        </p:nvPicPr>
        <p:blipFill>
          <a:blip r:embed="rId3"/>
          <a:stretch>
            <a:fillRect/>
          </a:stretch>
        </p:blipFill>
        <p:spPr>
          <a:xfrm>
            <a:off x="6211805" y="2011047"/>
            <a:ext cx="5700635" cy="3333800"/>
          </a:xfrm>
          <a:prstGeom prst="rect">
            <a:avLst/>
          </a:prstGeom>
        </p:spPr>
      </p:pic>
    </p:spTree>
    <p:extLst>
      <p:ext uri="{BB962C8B-B14F-4D97-AF65-F5344CB8AC3E}">
        <p14:creationId xmlns:p14="http://schemas.microsoft.com/office/powerpoint/2010/main" val="2675671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2023</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4" name="Picture 3" descr="A picture containing text, screenshot, parallel, line&#10;&#10;Description automatically generated">
            <a:extLst>
              <a:ext uri="{FF2B5EF4-FFF2-40B4-BE49-F238E27FC236}">
                <a16:creationId xmlns:a16="http://schemas.microsoft.com/office/drawing/2014/main" id="{C99C8D67-782B-84AA-7EF1-E29B03E25817}"/>
              </a:ext>
            </a:extLst>
          </p:cNvPr>
          <p:cNvPicPr>
            <a:picLocks noChangeAspect="1"/>
          </p:cNvPicPr>
          <p:nvPr/>
        </p:nvPicPr>
        <p:blipFill>
          <a:blip r:embed="rId2"/>
          <a:stretch>
            <a:fillRect/>
          </a:stretch>
        </p:blipFill>
        <p:spPr>
          <a:xfrm>
            <a:off x="118188" y="1970074"/>
            <a:ext cx="5940310" cy="3263423"/>
          </a:xfrm>
          <a:prstGeom prst="rect">
            <a:avLst/>
          </a:prstGeom>
        </p:spPr>
      </p:pic>
      <p:pic>
        <p:nvPicPr>
          <p:cNvPr id="8" name="Picture 7" descr="A picture containing text, screenshot, parallel, number&#10;&#10;Description automatically generated">
            <a:extLst>
              <a:ext uri="{FF2B5EF4-FFF2-40B4-BE49-F238E27FC236}">
                <a16:creationId xmlns:a16="http://schemas.microsoft.com/office/drawing/2014/main" id="{7DF0865E-91C1-550F-C355-85805B53806D}"/>
              </a:ext>
            </a:extLst>
          </p:cNvPr>
          <p:cNvPicPr>
            <a:picLocks noChangeAspect="1"/>
          </p:cNvPicPr>
          <p:nvPr/>
        </p:nvPicPr>
        <p:blipFill>
          <a:blip r:embed="rId3"/>
          <a:stretch>
            <a:fillRect/>
          </a:stretch>
        </p:blipFill>
        <p:spPr>
          <a:xfrm>
            <a:off x="6127821" y="1970074"/>
            <a:ext cx="5945991" cy="3263425"/>
          </a:xfrm>
          <a:prstGeom prst="rect">
            <a:avLst/>
          </a:prstGeom>
        </p:spPr>
      </p:pic>
    </p:spTree>
    <p:extLst>
      <p:ext uri="{BB962C8B-B14F-4D97-AF65-F5344CB8AC3E}">
        <p14:creationId xmlns:p14="http://schemas.microsoft.com/office/powerpoint/2010/main" val="52893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2232251" y="633046"/>
            <a:ext cx="3863749" cy="1314996"/>
          </a:xfrm>
        </p:spPr>
        <p:txBody>
          <a:bodyPr/>
          <a:lstStyle/>
          <a:p>
            <a:r>
              <a:rPr lang="en-US" dirty="0" err="1"/>
              <a:t>Conclusão</a:t>
            </a:r>
            <a:endParaRPr lang="en-US" dirty="0"/>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2232251" y="2202024"/>
            <a:ext cx="5586802" cy="3247054"/>
          </a:xfrm>
        </p:spPr>
        <p:txBody>
          <a:bodyPr>
            <a:normAutofit/>
          </a:bodyPr>
          <a:lstStyle/>
          <a:p>
            <a:r>
              <a:rPr lang="en-US" dirty="0" err="1"/>
              <a:t>Através</a:t>
            </a:r>
            <a:r>
              <a:rPr lang="en-US" dirty="0"/>
              <a:t> da </a:t>
            </a:r>
            <a:r>
              <a:rPr lang="en-US" dirty="0" err="1"/>
              <a:t>comparação</a:t>
            </a:r>
            <a:r>
              <a:rPr lang="en-US" dirty="0"/>
              <a:t> entre a </a:t>
            </a:r>
            <a:r>
              <a:rPr lang="en-US" dirty="0" err="1"/>
              <a:t>análise</a:t>
            </a:r>
            <a:r>
              <a:rPr lang="en-US" dirty="0"/>
              <a:t> de </a:t>
            </a:r>
            <a:r>
              <a:rPr lang="en-US" dirty="0" err="1"/>
              <a:t>sentimento</a:t>
            </a:r>
            <a:r>
              <a:rPr lang="en-US" dirty="0"/>
              <a:t> e a </a:t>
            </a:r>
            <a:r>
              <a:rPr lang="en-US" dirty="0" err="1"/>
              <a:t>avaliação</a:t>
            </a:r>
            <a:r>
              <a:rPr lang="en-US" dirty="0"/>
              <a:t> dos </a:t>
            </a:r>
            <a:r>
              <a:rPr lang="en-US" dirty="0" err="1"/>
              <a:t>utilizadores</a:t>
            </a:r>
            <a:r>
              <a:rPr lang="en-US" dirty="0"/>
              <a:t>, </a:t>
            </a:r>
            <a:r>
              <a:rPr lang="en-US" dirty="0" err="1"/>
              <a:t>podemos</a:t>
            </a:r>
            <a:r>
              <a:rPr lang="en-US" dirty="0"/>
              <a:t> </a:t>
            </a:r>
            <a:r>
              <a:rPr lang="en-US" dirty="0" err="1"/>
              <a:t>concluir</a:t>
            </a:r>
            <a:r>
              <a:rPr lang="en-US" dirty="0"/>
              <a:t> que </a:t>
            </a:r>
            <a:r>
              <a:rPr lang="en-US" dirty="0" err="1"/>
              <a:t>na</a:t>
            </a:r>
            <a:r>
              <a:rPr lang="en-US" dirty="0"/>
              <a:t> </a:t>
            </a:r>
            <a:r>
              <a:rPr lang="en-US" dirty="0" err="1"/>
              <a:t>maior</a:t>
            </a:r>
            <a:r>
              <a:rPr lang="en-US" dirty="0"/>
              <a:t> </a:t>
            </a:r>
            <a:r>
              <a:rPr lang="en-US" dirty="0" err="1"/>
              <a:t>parte</a:t>
            </a:r>
            <a:r>
              <a:rPr lang="en-US" dirty="0"/>
              <a:t> dos </a:t>
            </a:r>
            <a:r>
              <a:rPr lang="en-US" dirty="0" err="1"/>
              <a:t>casos</a:t>
            </a:r>
            <a:r>
              <a:rPr lang="en-US" dirty="0"/>
              <a:t> </a:t>
            </a:r>
            <a:r>
              <a:rPr lang="en-US" dirty="0" err="1"/>
              <a:t>os</a:t>
            </a:r>
            <a:r>
              <a:rPr lang="en-US" dirty="0"/>
              <a:t> </a:t>
            </a:r>
            <a:r>
              <a:rPr lang="en-US" dirty="0" err="1"/>
              <a:t>valores</a:t>
            </a:r>
            <a:r>
              <a:rPr lang="en-US" dirty="0"/>
              <a:t> </a:t>
            </a:r>
            <a:r>
              <a:rPr lang="en-US" dirty="0" err="1"/>
              <a:t>estão</a:t>
            </a:r>
            <a:r>
              <a:rPr lang="en-US" dirty="0"/>
              <a:t> </a:t>
            </a:r>
            <a:r>
              <a:rPr lang="en-US" dirty="0" err="1"/>
              <a:t>próximos</a:t>
            </a:r>
            <a:r>
              <a:rPr lang="en-US" dirty="0"/>
              <a:t>, no </a:t>
            </a:r>
            <a:r>
              <a:rPr lang="en-US" dirty="0" err="1"/>
              <a:t>entanto</a:t>
            </a:r>
            <a:r>
              <a:rPr lang="en-US" dirty="0"/>
              <a:t>, </a:t>
            </a:r>
            <a:r>
              <a:rPr lang="en-US" dirty="0" err="1"/>
              <a:t>consoante</a:t>
            </a:r>
            <a:r>
              <a:rPr lang="en-US" dirty="0"/>
              <a:t> a </a:t>
            </a:r>
            <a:r>
              <a:rPr lang="en-US" dirty="0" err="1"/>
              <a:t>negatividade</a:t>
            </a:r>
            <a:r>
              <a:rPr lang="en-US" dirty="0"/>
              <a:t> / </a:t>
            </a:r>
            <a:r>
              <a:rPr lang="en-US" dirty="0" err="1"/>
              <a:t>positividade</a:t>
            </a:r>
            <a:r>
              <a:rPr lang="en-US" dirty="0"/>
              <a:t> do </a:t>
            </a:r>
            <a:r>
              <a:rPr lang="en-US" dirty="0" err="1"/>
              <a:t>tema</a:t>
            </a:r>
            <a:r>
              <a:rPr lang="en-US" dirty="0"/>
              <a:t>, </a:t>
            </a:r>
            <a:r>
              <a:rPr lang="en-US" dirty="0" err="1"/>
              <a:t>os</a:t>
            </a:r>
            <a:r>
              <a:rPr lang="en-US" dirty="0"/>
              <a:t> </a:t>
            </a:r>
            <a:r>
              <a:rPr lang="en-US" dirty="0" err="1"/>
              <a:t>resultados</a:t>
            </a:r>
            <a:r>
              <a:rPr lang="en-US" dirty="0"/>
              <a:t> </a:t>
            </a:r>
            <a:r>
              <a:rPr lang="en-US" dirty="0" err="1"/>
              <a:t>podem</a:t>
            </a:r>
            <a:r>
              <a:rPr lang="en-US" dirty="0"/>
              <a:t> ser </a:t>
            </a:r>
            <a:r>
              <a:rPr lang="en-US" dirty="0" err="1"/>
              <a:t>influenciados</a:t>
            </a:r>
            <a:r>
              <a:rPr lang="en-US" dirty="0"/>
              <a:t>. </a:t>
            </a:r>
          </a:p>
          <a:p>
            <a:r>
              <a:rPr lang="en-US" dirty="0"/>
              <a:t>De um modo </a:t>
            </a:r>
            <a:r>
              <a:rPr lang="en-US" dirty="0" err="1"/>
              <a:t>geral</a:t>
            </a:r>
            <a:r>
              <a:rPr lang="en-US" dirty="0"/>
              <a:t>, tanto a </a:t>
            </a:r>
            <a:r>
              <a:rPr lang="en-US" dirty="0" err="1"/>
              <a:t>análise</a:t>
            </a:r>
            <a:r>
              <a:rPr lang="en-US" dirty="0"/>
              <a:t> de </a:t>
            </a:r>
            <a:r>
              <a:rPr lang="en-US" dirty="0" err="1"/>
              <a:t>sentimento</a:t>
            </a:r>
            <a:r>
              <a:rPr lang="en-US" dirty="0"/>
              <a:t> </a:t>
            </a:r>
            <a:r>
              <a:rPr lang="en-US" dirty="0" err="1"/>
              <a:t>como</a:t>
            </a:r>
            <a:r>
              <a:rPr lang="en-US" dirty="0"/>
              <a:t> a </a:t>
            </a:r>
            <a:r>
              <a:rPr lang="en-US" dirty="0" err="1"/>
              <a:t>avaliação</a:t>
            </a:r>
            <a:r>
              <a:rPr lang="en-US" dirty="0"/>
              <a:t> dos </a:t>
            </a:r>
            <a:r>
              <a:rPr lang="en-US" dirty="0" err="1"/>
              <a:t>utilizadores</a:t>
            </a:r>
            <a:r>
              <a:rPr lang="en-US" dirty="0"/>
              <a:t>, </a:t>
            </a:r>
            <a:r>
              <a:rPr lang="en-US" dirty="0" err="1"/>
              <a:t>não</a:t>
            </a:r>
            <a:r>
              <a:rPr lang="en-US" dirty="0"/>
              <a:t> </a:t>
            </a:r>
            <a:r>
              <a:rPr lang="en-US" dirty="0" err="1"/>
              <a:t>estão</a:t>
            </a:r>
            <a:r>
              <a:rPr lang="en-US" dirty="0"/>
              <a:t> de </a:t>
            </a:r>
            <a:r>
              <a:rPr lang="en-US" dirty="0" err="1"/>
              <a:t>acordo</a:t>
            </a:r>
            <a:r>
              <a:rPr lang="en-US" dirty="0"/>
              <a:t> com o </a:t>
            </a:r>
            <a:r>
              <a:rPr lang="en-US" dirty="0" err="1"/>
              <a:t>vencedor</a:t>
            </a:r>
            <a:r>
              <a:rPr lang="en-US" dirty="0"/>
              <a:t>.</a:t>
            </a:r>
          </a:p>
        </p:txBody>
      </p:sp>
      <p:sp>
        <p:nvSpPr>
          <p:cNvPr id="37" name="Slide Number Placeholder 36">
            <a:extLst>
              <a:ext uri="{FF2B5EF4-FFF2-40B4-BE49-F238E27FC236}">
                <a16:creationId xmlns:a16="http://schemas.microsoft.com/office/drawing/2014/main"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15</a:t>
            </a:fld>
            <a:endParaRPr lang="en-US" noProof="0" dirty="0"/>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286191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6" name="Freeform: Shape 25">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2" name="Oval 31">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4" name="Rectangle 3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2232252" y="633046"/>
            <a:ext cx="4463623" cy="1314996"/>
          </a:xfrm>
        </p:spPr>
        <p:txBody>
          <a:bodyPr vert="horz" lIns="91440" tIns="45720" rIns="91440" bIns="45720" rtlCol="0" anchor="b">
            <a:normAutofit/>
          </a:bodyPr>
          <a:lstStyle/>
          <a:p>
            <a:r>
              <a:rPr lang="en-US" dirty="0" err="1"/>
              <a:t>Introdução</a:t>
            </a:r>
            <a:endParaRPr lang="en-US" dirty="0"/>
          </a:p>
        </p:txBody>
      </p:sp>
      <p:sp>
        <p:nvSpPr>
          <p:cNvPr id="38" name="Freeform: Shape 37">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2232252" y="2125737"/>
            <a:ext cx="4463623" cy="4044463"/>
          </a:xfrm>
        </p:spPr>
        <p:txBody>
          <a:bodyPr vert="horz" lIns="91440" tIns="45720" rIns="91440" bIns="45720" rtlCol="0">
            <a:normAutofit/>
          </a:bodyPr>
          <a:lstStyle/>
          <a:p>
            <a:pPr indent="-228600">
              <a:lnSpc>
                <a:spcPct val="150000"/>
              </a:lnSpc>
              <a:spcBef>
                <a:spcPts val="0"/>
              </a:spcBef>
              <a:buFont typeface="Arial" panose="020B0604020202020204" pitchFamily="34" charset="0"/>
              <a:buChar char="•"/>
            </a:pPr>
            <a:r>
              <a:rPr lang="en-US" dirty="0"/>
              <a:t>Neste </a:t>
            </a:r>
            <a:r>
              <a:rPr lang="en-US" dirty="0" err="1"/>
              <a:t>projeto</a:t>
            </a:r>
            <a:r>
              <a:rPr lang="en-US" dirty="0"/>
              <a:t> </a:t>
            </a:r>
            <a:r>
              <a:rPr lang="en-US" dirty="0" err="1"/>
              <a:t>utilizámos</a:t>
            </a:r>
            <a:r>
              <a:rPr lang="en-US" dirty="0"/>
              <a:t> </a:t>
            </a:r>
            <a:r>
              <a:rPr lang="en-US" dirty="0" err="1"/>
              <a:t>análise</a:t>
            </a:r>
            <a:r>
              <a:rPr lang="en-US" dirty="0"/>
              <a:t> de </a:t>
            </a:r>
            <a:r>
              <a:rPr lang="en-US" dirty="0" err="1"/>
              <a:t>sentimento</a:t>
            </a:r>
            <a:r>
              <a:rPr lang="en-US" dirty="0"/>
              <a:t> das </a:t>
            </a:r>
            <a:r>
              <a:rPr lang="en-US" dirty="0" err="1"/>
              <a:t>críticas</a:t>
            </a:r>
            <a:r>
              <a:rPr lang="en-US" dirty="0"/>
              <a:t> (com </a:t>
            </a:r>
            <a:r>
              <a:rPr lang="en-US" dirty="0" err="1"/>
              <a:t>comentários</a:t>
            </a:r>
            <a:r>
              <a:rPr lang="en-US" dirty="0"/>
              <a:t>) dos </a:t>
            </a:r>
            <a:r>
              <a:rPr lang="en-US" dirty="0" err="1"/>
              <a:t>utilizadores</a:t>
            </a:r>
            <a:r>
              <a:rPr lang="en-US" dirty="0"/>
              <a:t> de IMDb </a:t>
            </a:r>
            <a:r>
              <a:rPr lang="en-US" dirty="0" err="1"/>
              <a:t>sobre</a:t>
            </a:r>
            <a:r>
              <a:rPr lang="en-US" dirty="0"/>
              <a:t> </a:t>
            </a:r>
            <a:r>
              <a:rPr lang="en-US" dirty="0" err="1"/>
              <a:t>filmes</a:t>
            </a:r>
            <a:r>
              <a:rPr lang="en-US" dirty="0"/>
              <a:t> </a:t>
            </a:r>
            <a:r>
              <a:rPr lang="en-US" dirty="0" err="1"/>
              <a:t>nomeados</a:t>
            </a:r>
            <a:r>
              <a:rPr lang="en-US" dirty="0"/>
              <a:t> para o </a:t>
            </a:r>
            <a:r>
              <a:rPr lang="en-US" dirty="0" err="1"/>
              <a:t>Óscar</a:t>
            </a:r>
            <a:r>
              <a:rPr lang="en-US" dirty="0"/>
              <a:t> de </a:t>
            </a:r>
            <a:r>
              <a:rPr lang="en-US" dirty="0" err="1"/>
              <a:t>melhor</a:t>
            </a:r>
            <a:r>
              <a:rPr lang="en-US" dirty="0"/>
              <a:t> </a:t>
            </a:r>
            <a:r>
              <a:rPr lang="en-US" dirty="0" err="1"/>
              <a:t>filme</a:t>
            </a:r>
            <a:r>
              <a:rPr lang="en-US" dirty="0"/>
              <a:t> e </a:t>
            </a:r>
            <a:r>
              <a:rPr lang="en-US" dirty="0" err="1"/>
              <a:t>comparámos</a:t>
            </a:r>
            <a:r>
              <a:rPr lang="en-US" dirty="0"/>
              <a:t> com </a:t>
            </a:r>
            <a:r>
              <a:rPr lang="en-US" dirty="0" err="1"/>
              <a:t>os</a:t>
            </a:r>
            <a:r>
              <a:rPr lang="en-US" dirty="0"/>
              <a:t> </a:t>
            </a:r>
            <a:r>
              <a:rPr lang="en-US" dirty="0" err="1"/>
              <a:t>vencedores</a:t>
            </a:r>
            <a:r>
              <a:rPr lang="en-US" dirty="0"/>
              <a:t> </a:t>
            </a:r>
            <a:r>
              <a:rPr lang="en-US" dirty="0" err="1"/>
              <a:t>nos</a:t>
            </a:r>
            <a:r>
              <a:rPr lang="en-US" dirty="0"/>
              <a:t> </a:t>
            </a:r>
            <a:r>
              <a:rPr lang="en-US" dirty="0" err="1"/>
              <a:t>últimos</a:t>
            </a:r>
            <a:r>
              <a:rPr lang="en-US" dirty="0"/>
              <a:t> 10 </a:t>
            </a:r>
            <a:r>
              <a:rPr lang="en-US" dirty="0" err="1"/>
              <a:t>anos</a:t>
            </a:r>
            <a:r>
              <a:rPr lang="en-US" dirty="0"/>
              <a:t>. </a:t>
            </a:r>
          </a:p>
          <a:p>
            <a:pPr indent="-228600">
              <a:lnSpc>
                <a:spcPct val="150000"/>
              </a:lnSpc>
              <a:spcBef>
                <a:spcPts val="0"/>
              </a:spcBef>
              <a:buFont typeface="Arial" panose="020B0604020202020204" pitchFamily="34" charset="0"/>
              <a:buChar char="•"/>
            </a:pPr>
            <a:r>
              <a:rPr lang="en-US" dirty="0" err="1"/>
              <a:t>Comparámos</a:t>
            </a:r>
            <a:r>
              <a:rPr lang="en-US" dirty="0"/>
              <a:t> </a:t>
            </a:r>
            <a:r>
              <a:rPr lang="en-US" dirty="0" err="1"/>
              <a:t>também</a:t>
            </a:r>
            <a:r>
              <a:rPr lang="en-US" dirty="0"/>
              <a:t> o </a:t>
            </a:r>
            <a:r>
              <a:rPr lang="en-US" dirty="0" err="1"/>
              <a:t>sentimento</a:t>
            </a:r>
            <a:r>
              <a:rPr lang="en-US" dirty="0"/>
              <a:t> com a </a:t>
            </a:r>
            <a:r>
              <a:rPr lang="en-US" dirty="0" err="1"/>
              <a:t>avaliação</a:t>
            </a:r>
            <a:r>
              <a:rPr lang="en-US" dirty="0"/>
              <a:t> de </a:t>
            </a:r>
            <a:r>
              <a:rPr lang="en-US" dirty="0" err="1"/>
              <a:t>cada</a:t>
            </a:r>
            <a:r>
              <a:rPr lang="en-US" dirty="0"/>
              <a:t> </a:t>
            </a:r>
            <a:r>
              <a:rPr lang="en-US" dirty="0" err="1"/>
              <a:t>utilizador</a:t>
            </a:r>
            <a:r>
              <a:rPr lang="en-US" dirty="0"/>
              <a:t>.</a:t>
            </a:r>
          </a:p>
          <a:p>
            <a:pPr indent="-228600">
              <a:lnSpc>
                <a:spcPct val="90000"/>
              </a:lnSpc>
              <a:buFont typeface="Arial" panose="020B0604020202020204" pitchFamily="34" charset="0"/>
              <a:buChar char="•"/>
            </a:pPr>
            <a:endParaRPr lang="en-US" dirty="0"/>
          </a:p>
        </p:txBody>
      </p:sp>
      <p:sp>
        <p:nvSpPr>
          <p:cNvPr id="42" name="Freeform: Shape 41">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4" name="Freeform: Shape 43">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 name="Picture 2" descr="What Is Sentiment Analysis and How Is it Used in Social Media?">
            <a:extLst>
              <a:ext uri="{FF2B5EF4-FFF2-40B4-BE49-F238E27FC236}">
                <a16:creationId xmlns:a16="http://schemas.microsoft.com/office/drawing/2014/main" id="{10A065A4-41EF-579A-2D6E-DCCF6AB34CA9}"/>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21979" r="15521"/>
          <a:stretch/>
        </p:blipFill>
        <p:spPr bwMode="auto">
          <a:xfrm>
            <a:off x="7517329" y="1304170"/>
            <a:ext cx="3657045" cy="3657045"/>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a:noFill/>
          <a:extLst>
            <a:ext uri="{909E8E84-426E-40DD-AFC4-6F175D3DCCD1}">
              <a14:hiddenFill xmlns:a14="http://schemas.microsoft.com/office/drawing/2010/main">
                <a:solidFill>
                  <a:srgbClr val="FFFFFF"/>
                </a:solidFill>
              </a14:hiddenFill>
            </a:ext>
          </a:extLst>
        </p:spPr>
      </p:pic>
      <p:grpSp>
        <p:nvGrpSpPr>
          <p:cNvPr id="4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9" name="Freeform: Shape 48">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a:solidFill>
                  <a:srgbClr val="898989"/>
                </a:solidFill>
              </a:rPr>
              <a:pPr>
                <a:spcAft>
                  <a:spcPts val="600"/>
                </a:spcAft>
              </a:pPr>
              <a:t>2</a:t>
            </a:fld>
            <a:endParaRPr lang="en-US">
              <a:solidFill>
                <a:srgbClr val="898989"/>
              </a:solidFill>
            </a:endParaRPr>
          </a:p>
        </p:txBody>
      </p:sp>
    </p:spTree>
    <p:extLst>
      <p:ext uri="{BB962C8B-B14F-4D97-AF65-F5344CB8AC3E}">
        <p14:creationId xmlns:p14="http://schemas.microsoft.com/office/powerpoint/2010/main" val="2708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7FAF-852C-99A7-9A71-60F42AAFEF3B}"/>
              </a:ext>
            </a:extLst>
          </p:cNvPr>
          <p:cNvSpPr>
            <a:spLocks noGrp="1"/>
          </p:cNvSpPr>
          <p:nvPr>
            <p:ph type="title"/>
          </p:nvPr>
        </p:nvSpPr>
        <p:spPr>
          <a:xfrm>
            <a:off x="966297" y="573219"/>
            <a:ext cx="5173246" cy="759638"/>
          </a:xfrm>
        </p:spPr>
        <p:txBody>
          <a:bodyPr/>
          <a:lstStyle/>
          <a:p>
            <a:r>
              <a:rPr lang="en-US" dirty="0"/>
              <a:t>Ferramentas </a:t>
            </a:r>
            <a:r>
              <a:rPr lang="en-US" dirty="0" err="1"/>
              <a:t>usadas</a:t>
            </a:r>
            <a:endParaRPr lang="en-US" dirty="0"/>
          </a:p>
        </p:txBody>
      </p:sp>
      <p:sp>
        <p:nvSpPr>
          <p:cNvPr id="9" name="Slide Number Placeholder 8">
            <a:extLst>
              <a:ext uri="{FF2B5EF4-FFF2-40B4-BE49-F238E27FC236}">
                <a16:creationId xmlns:a16="http://schemas.microsoft.com/office/drawing/2014/main" id="{831391ED-A1B0-C123-F97A-A60AECA72A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3074" name="Picture 2" descr="The Python Logo | Python Software Foundation">
            <a:extLst>
              <a:ext uri="{FF2B5EF4-FFF2-40B4-BE49-F238E27FC236}">
                <a16:creationId xmlns:a16="http://schemas.microsoft.com/office/drawing/2014/main" id="{B2BB4AB1-FFCF-1045-D8AE-8BFF5493E5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9" r="5078"/>
          <a:stretch/>
        </p:blipFill>
        <p:spPr bwMode="auto">
          <a:xfrm>
            <a:off x="7773329" y="1876769"/>
            <a:ext cx="3692438" cy="14846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pen AI Logo Meaning, PNG &amp; Vector AI - Mrvian">
            <a:extLst>
              <a:ext uri="{FF2B5EF4-FFF2-40B4-BE49-F238E27FC236}">
                <a16:creationId xmlns:a16="http://schemas.microsoft.com/office/drawing/2014/main" id="{A4673295-3130-E494-EDFF-4C358BF1A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004" y="3821397"/>
            <a:ext cx="3564544" cy="110347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133C4979-B282-5A7E-82C2-99A3378DA911}"/>
              </a:ext>
            </a:extLst>
          </p:cNvPr>
          <p:cNvSpPr txBox="1">
            <a:spLocks/>
          </p:cNvSpPr>
          <p:nvPr/>
        </p:nvSpPr>
        <p:spPr>
          <a:xfrm>
            <a:off x="1075256" y="1480680"/>
            <a:ext cx="4463623" cy="4044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Content Placeholder 9">
            <a:extLst>
              <a:ext uri="{FF2B5EF4-FFF2-40B4-BE49-F238E27FC236}">
                <a16:creationId xmlns:a16="http://schemas.microsoft.com/office/drawing/2014/main" id="{0570842A-16EC-B19C-67F1-849522034261}"/>
              </a:ext>
            </a:extLst>
          </p:cNvPr>
          <p:cNvSpPr txBox="1">
            <a:spLocks/>
          </p:cNvSpPr>
          <p:nvPr/>
        </p:nvSpPr>
        <p:spPr>
          <a:xfrm>
            <a:off x="1075255" y="1799166"/>
            <a:ext cx="4463623" cy="4044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Python:</a:t>
            </a:r>
          </a:p>
          <a:p>
            <a:pPr lvl="1">
              <a:buFont typeface="Wingdings" panose="05000000000000000000" pitchFamily="2" charset="2"/>
              <a:buChar char="ü"/>
            </a:pPr>
            <a:r>
              <a:rPr lang="en-US" sz="2000" dirty="0"/>
              <a:t>NLTK (</a:t>
            </a:r>
            <a:r>
              <a:rPr lang="en-US" sz="2000" dirty="0" err="1"/>
              <a:t>análise</a:t>
            </a:r>
            <a:r>
              <a:rPr lang="en-US" sz="2000" dirty="0"/>
              <a:t> de </a:t>
            </a:r>
            <a:r>
              <a:rPr lang="en-US" sz="2000" dirty="0" err="1"/>
              <a:t>sentimento</a:t>
            </a:r>
            <a:r>
              <a:rPr lang="en-US" sz="2000" dirty="0"/>
              <a:t>)</a:t>
            </a:r>
          </a:p>
          <a:p>
            <a:pPr lvl="1">
              <a:buFont typeface="Wingdings" panose="05000000000000000000" pitchFamily="2" charset="2"/>
              <a:buChar char="ü"/>
            </a:pPr>
            <a:r>
              <a:rPr lang="en-US" sz="2000" dirty="0"/>
              <a:t>Pandas; Selenium; </a:t>
            </a:r>
            <a:r>
              <a:rPr lang="en-US" sz="2000" dirty="0" err="1"/>
              <a:t>BeautifulSoup</a:t>
            </a:r>
            <a:r>
              <a:rPr lang="en-US" sz="2000" dirty="0"/>
              <a:t> (</a:t>
            </a:r>
            <a:r>
              <a:rPr lang="en-US" sz="2000" dirty="0" err="1"/>
              <a:t>webscrapping</a:t>
            </a:r>
            <a:r>
              <a:rPr lang="en-US" sz="2000" dirty="0"/>
              <a:t>)</a:t>
            </a:r>
          </a:p>
          <a:p>
            <a:r>
              <a:rPr lang="en-US" dirty="0" err="1"/>
              <a:t>OpenAI</a:t>
            </a:r>
            <a:endParaRPr lang="en-US" dirty="0"/>
          </a:p>
        </p:txBody>
      </p:sp>
    </p:spTree>
    <p:extLst>
      <p:ext uri="{BB962C8B-B14F-4D97-AF65-F5344CB8AC3E}">
        <p14:creationId xmlns:p14="http://schemas.microsoft.com/office/powerpoint/2010/main" val="149094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738F-91B9-E5DC-935E-2782097FE341}"/>
              </a:ext>
            </a:extLst>
          </p:cNvPr>
          <p:cNvSpPr>
            <a:spLocks noGrp="1"/>
          </p:cNvSpPr>
          <p:nvPr>
            <p:ph type="title"/>
          </p:nvPr>
        </p:nvSpPr>
        <p:spPr>
          <a:xfrm>
            <a:off x="1423497" y="517234"/>
            <a:ext cx="4150804" cy="910349"/>
          </a:xfrm>
        </p:spPr>
        <p:txBody>
          <a:bodyPr/>
          <a:lstStyle/>
          <a:p>
            <a:r>
              <a:rPr lang="en-US" dirty="0" err="1"/>
              <a:t>Processo</a:t>
            </a:r>
            <a:endParaRPr lang="en-US" dirty="0"/>
          </a:p>
        </p:txBody>
      </p:sp>
      <p:sp>
        <p:nvSpPr>
          <p:cNvPr id="5" name="Slide Number Placeholder 4">
            <a:extLst>
              <a:ext uri="{FF2B5EF4-FFF2-40B4-BE49-F238E27FC236}">
                <a16:creationId xmlns:a16="http://schemas.microsoft.com/office/drawing/2014/main" id="{6A73DCCB-DCB0-BA97-DF33-36FBE0E9D2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aphicFrame>
        <p:nvGraphicFramePr>
          <p:cNvPr id="3" name="Content Placeholder 3" descr="Timeline Smart Art">
            <a:extLst>
              <a:ext uri="{FF2B5EF4-FFF2-40B4-BE49-F238E27FC236}">
                <a16:creationId xmlns:a16="http://schemas.microsoft.com/office/drawing/2014/main" id="{5BAF0755-8ABE-4C20-8B40-32ED0B27700B}"/>
              </a:ext>
            </a:extLst>
          </p:cNvPr>
          <p:cNvGraphicFramePr>
            <a:graphicFrameLocks/>
          </p:cNvGraphicFramePr>
          <p:nvPr>
            <p:extLst>
              <p:ext uri="{D42A27DB-BD31-4B8C-83A1-F6EECF244321}">
                <p14:modId xmlns:p14="http://schemas.microsoft.com/office/powerpoint/2010/main" val="818087748"/>
              </p:ext>
            </p:extLst>
          </p:nvPr>
        </p:nvGraphicFramePr>
        <p:xfrm>
          <a:off x="206829" y="1427583"/>
          <a:ext cx="1114697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287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2014</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7" name="Picture 6" descr="A picture containing text, screenshot, parallel, number">
            <a:extLst>
              <a:ext uri="{FF2B5EF4-FFF2-40B4-BE49-F238E27FC236}">
                <a16:creationId xmlns:a16="http://schemas.microsoft.com/office/drawing/2014/main" id="{C788F416-C640-940E-B873-85F51EFF80EB}"/>
              </a:ext>
            </a:extLst>
          </p:cNvPr>
          <p:cNvPicPr>
            <a:picLocks noChangeAspect="1"/>
          </p:cNvPicPr>
          <p:nvPr/>
        </p:nvPicPr>
        <p:blipFill>
          <a:blip r:embed="rId2"/>
          <a:stretch>
            <a:fillRect/>
          </a:stretch>
        </p:blipFill>
        <p:spPr>
          <a:xfrm>
            <a:off x="195034" y="2098396"/>
            <a:ext cx="5859625" cy="3215332"/>
          </a:xfrm>
          <a:prstGeom prst="rect">
            <a:avLst/>
          </a:prstGeom>
        </p:spPr>
      </p:pic>
      <p:pic>
        <p:nvPicPr>
          <p:cNvPr id="9" name="Picture 8" descr="A picture containing text, screenshot, parallel, number&#10;&#10;Description automatically generated">
            <a:extLst>
              <a:ext uri="{FF2B5EF4-FFF2-40B4-BE49-F238E27FC236}">
                <a16:creationId xmlns:a16="http://schemas.microsoft.com/office/drawing/2014/main" id="{5518104C-EDC8-A88B-F495-D42A6547E3FF}"/>
              </a:ext>
            </a:extLst>
          </p:cNvPr>
          <p:cNvPicPr>
            <a:picLocks noChangeAspect="1"/>
          </p:cNvPicPr>
          <p:nvPr/>
        </p:nvPicPr>
        <p:blipFill>
          <a:blip r:embed="rId3"/>
          <a:stretch>
            <a:fillRect/>
          </a:stretch>
        </p:blipFill>
        <p:spPr>
          <a:xfrm>
            <a:off x="6188047" y="2098396"/>
            <a:ext cx="5836914" cy="3215332"/>
          </a:xfrm>
          <a:prstGeom prst="rect">
            <a:avLst/>
          </a:prstGeom>
        </p:spPr>
      </p:pic>
    </p:spTree>
    <p:extLst>
      <p:ext uri="{BB962C8B-B14F-4D97-AF65-F5344CB8AC3E}">
        <p14:creationId xmlns:p14="http://schemas.microsoft.com/office/powerpoint/2010/main" val="265074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2015</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4" name="Picture 3" descr="A picture containing text, screenshot, parallel, line&#10;&#10;Description automatically generated">
            <a:extLst>
              <a:ext uri="{FF2B5EF4-FFF2-40B4-BE49-F238E27FC236}">
                <a16:creationId xmlns:a16="http://schemas.microsoft.com/office/drawing/2014/main" id="{E6409F86-081F-D8D4-6A1B-F978AB0DB1C2}"/>
              </a:ext>
            </a:extLst>
          </p:cNvPr>
          <p:cNvPicPr>
            <a:picLocks noChangeAspect="1"/>
          </p:cNvPicPr>
          <p:nvPr/>
        </p:nvPicPr>
        <p:blipFill>
          <a:blip r:embed="rId2"/>
          <a:stretch>
            <a:fillRect/>
          </a:stretch>
        </p:blipFill>
        <p:spPr>
          <a:xfrm>
            <a:off x="101335" y="2027092"/>
            <a:ext cx="5948009" cy="3184482"/>
          </a:xfrm>
          <a:prstGeom prst="rect">
            <a:avLst/>
          </a:prstGeom>
        </p:spPr>
      </p:pic>
      <p:pic>
        <p:nvPicPr>
          <p:cNvPr id="8" name="Picture 7" descr="A picture containing text, screenshot, parallel, line">
            <a:extLst>
              <a:ext uri="{FF2B5EF4-FFF2-40B4-BE49-F238E27FC236}">
                <a16:creationId xmlns:a16="http://schemas.microsoft.com/office/drawing/2014/main" id="{41997707-529C-0E11-C428-319E9904649C}"/>
              </a:ext>
            </a:extLst>
          </p:cNvPr>
          <p:cNvPicPr>
            <a:picLocks noChangeAspect="1"/>
          </p:cNvPicPr>
          <p:nvPr/>
        </p:nvPicPr>
        <p:blipFill>
          <a:blip r:embed="rId3"/>
          <a:stretch>
            <a:fillRect/>
          </a:stretch>
        </p:blipFill>
        <p:spPr>
          <a:xfrm>
            <a:off x="6154536" y="2027092"/>
            <a:ext cx="5948439" cy="3174423"/>
          </a:xfrm>
          <a:prstGeom prst="rect">
            <a:avLst/>
          </a:prstGeom>
        </p:spPr>
      </p:pic>
    </p:spTree>
    <p:extLst>
      <p:ext uri="{BB962C8B-B14F-4D97-AF65-F5344CB8AC3E}">
        <p14:creationId xmlns:p14="http://schemas.microsoft.com/office/powerpoint/2010/main" val="49895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2016</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6" name="Picture 5" descr="A picture containing text, screenshot, parallel, line&#10;&#10;Description automatically generated">
            <a:extLst>
              <a:ext uri="{FF2B5EF4-FFF2-40B4-BE49-F238E27FC236}">
                <a16:creationId xmlns:a16="http://schemas.microsoft.com/office/drawing/2014/main" id="{1AF84B62-E154-D748-BEB3-262441DA50BB}"/>
              </a:ext>
            </a:extLst>
          </p:cNvPr>
          <p:cNvPicPr>
            <a:picLocks noChangeAspect="1"/>
          </p:cNvPicPr>
          <p:nvPr/>
        </p:nvPicPr>
        <p:blipFill>
          <a:blip r:embed="rId2"/>
          <a:stretch>
            <a:fillRect/>
          </a:stretch>
        </p:blipFill>
        <p:spPr>
          <a:xfrm>
            <a:off x="89025" y="2027092"/>
            <a:ext cx="5936130" cy="3282760"/>
          </a:xfrm>
          <a:prstGeom prst="rect">
            <a:avLst/>
          </a:prstGeom>
        </p:spPr>
      </p:pic>
      <p:pic>
        <p:nvPicPr>
          <p:cNvPr id="9" name="Picture 8" descr="A picture containing text, screenshot, parallel, line&#10;&#10;Description automatically generated">
            <a:extLst>
              <a:ext uri="{FF2B5EF4-FFF2-40B4-BE49-F238E27FC236}">
                <a16:creationId xmlns:a16="http://schemas.microsoft.com/office/drawing/2014/main" id="{552667A2-492E-207F-8567-13A13AF177B1}"/>
              </a:ext>
            </a:extLst>
          </p:cNvPr>
          <p:cNvPicPr>
            <a:picLocks noChangeAspect="1"/>
          </p:cNvPicPr>
          <p:nvPr/>
        </p:nvPicPr>
        <p:blipFill>
          <a:blip r:embed="rId3"/>
          <a:stretch>
            <a:fillRect/>
          </a:stretch>
        </p:blipFill>
        <p:spPr>
          <a:xfrm>
            <a:off x="6166845" y="2027092"/>
            <a:ext cx="5936130" cy="3295634"/>
          </a:xfrm>
          <a:prstGeom prst="rect">
            <a:avLst/>
          </a:prstGeom>
        </p:spPr>
      </p:pic>
    </p:spTree>
    <p:extLst>
      <p:ext uri="{BB962C8B-B14F-4D97-AF65-F5344CB8AC3E}">
        <p14:creationId xmlns:p14="http://schemas.microsoft.com/office/powerpoint/2010/main" val="335737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2017</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4" name="Picture 3" descr="A picture containing text, screenshot, parallel, number&#10;&#10;Description automatically generated">
            <a:extLst>
              <a:ext uri="{FF2B5EF4-FFF2-40B4-BE49-F238E27FC236}">
                <a16:creationId xmlns:a16="http://schemas.microsoft.com/office/drawing/2014/main" id="{836C64FC-D5F8-D0F1-C6A4-6025CF0D4303}"/>
              </a:ext>
            </a:extLst>
          </p:cNvPr>
          <p:cNvPicPr>
            <a:picLocks noChangeAspect="1"/>
          </p:cNvPicPr>
          <p:nvPr/>
        </p:nvPicPr>
        <p:blipFill>
          <a:blip r:embed="rId2"/>
          <a:stretch>
            <a:fillRect/>
          </a:stretch>
        </p:blipFill>
        <p:spPr>
          <a:xfrm>
            <a:off x="112213" y="2033529"/>
            <a:ext cx="5912943" cy="3282760"/>
          </a:xfrm>
          <a:prstGeom prst="rect">
            <a:avLst/>
          </a:prstGeom>
        </p:spPr>
      </p:pic>
      <p:pic>
        <p:nvPicPr>
          <p:cNvPr id="8" name="Picture 7" descr="A picture containing text, screenshot, parallel, line&#10;&#10;Description automatically generated">
            <a:extLst>
              <a:ext uri="{FF2B5EF4-FFF2-40B4-BE49-F238E27FC236}">
                <a16:creationId xmlns:a16="http://schemas.microsoft.com/office/drawing/2014/main" id="{28A45424-0801-BFE6-6F77-F2752631D599}"/>
              </a:ext>
            </a:extLst>
          </p:cNvPr>
          <p:cNvPicPr>
            <a:picLocks noChangeAspect="1"/>
          </p:cNvPicPr>
          <p:nvPr/>
        </p:nvPicPr>
        <p:blipFill>
          <a:blip r:embed="rId3"/>
          <a:stretch>
            <a:fillRect/>
          </a:stretch>
        </p:blipFill>
        <p:spPr>
          <a:xfrm>
            <a:off x="6096000" y="2033529"/>
            <a:ext cx="5983787" cy="3320232"/>
          </a:xfrm>
          <a:prstGeom prst="rect">
            <a:avLst/>
          </a:prstGeom>
        </p:spPr>
      </p:pic>
    </p:spTree>
    <p:extLst>
      <p:ext uri="{BB962C8B-B14F-4D97-AF65-F5344CB8AC3E}">
        <p14:creationId xmlns:p14="http://schemas.microsoft.com/office/powerpoint/2010/main" val="229594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95B7-ED32-68B9-94D5-D6B343533A23}"/>
              </a:ext>
            </a:extLst>
          </p:cNvPr>
          <p:cNvSpPr>
            <a:spLocks noGrp="1"/>
          </p:cNvSpPr>
          <p:nvPr>
            <p:ph type="title"/>
          </p:nvPr>
        </p:nvSpPr>
        <p:spPr/>
        <p:txBody>
          <a:bodyPr/>
          <a:lstStyle/>
          <a:p>
            <a:pPr algn="ctr"/>
            <a:r>
              <a:rPr lang="en-US" dirty="0"/>
              <a:t>2018</a:t>
            </a:r>
          </a:p>
        </p:txBody>
      </p:sp>
      <p:sp>
        <p:nvSpPr>
          <p:cNvPr id="5" name="Slide Number Placeholder 4">
            <a:extLst>
              <a:ext uri="{FF2B5EF4-FFF2-40B4-BE49-F238E27FC236}">
                <a16:creationId xmlns:a16="http://schemas.microsoft.com/office/drawing/2014/main" id="{5400A78A-6CC7-9CD0-CA7B-B9D033C870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pic>
        <p:nvPicPr>
          <p:cNvPr id="6" name="Picture 5" descr="A picture containing text, screenshot, number, parallel&#10;&#10;Description automatically generated">
            <a:extLst>
              <a:ext uri="{FF2B5EF4-FFF2-40B4-BE49-F238E27FC236}">
                <a16:creationId xmlns:a16="http://schemas.microsoft.com/office/drawing/2014/main" id="{F0DA506A-08BF-BBDE-01ED-B4E9252690E7}"/>
              </a:ext>
            </a:extLst>
          </p:cNvPr>
          <p:cNvPicPr>
            <a:picLocks noChangeAspect="1"/>
          </p:cNvPicPr>
          <p:nvPr/>
        </p:nvPicPr>
        <p:blipFill>
          <a:blip r:embed="rId2"/>
          <a:stretch>
            <a:fillRect/>
          </a:stretch>
        </p:blipFill>
        <p:spPr>
          <a:xfrm>
            <a:off x="112213" y="2014886"/>
            <a:ext cx="5912943" cy="3338875"/>
          </a:xfrm>
          <a:prstGeom prst="rect">
            <a:avLst/>
          </a:prstGeom>
        </p:spPr>
      </p:pic>
      <p:pic>
        <p:nvPicPr>
          <p:cNvPr id="9" name="Picture 8" descr="A picture containing text, screenshot, parallel, number&#10;&#10;Description automatically generated">
            <a:extLst>
              <a:ext uri="{FF2B5EF4-FFF2-40B4-BE49-F238E27FC236}">
                <a16:creationId xmlns:a16="http://schemas.microsoft.com/office/drawing/2014/main" id="{80A424A4-D83A-4F9C-6D63-BE2863E758AF}"/>
              </a:ext>
            </a:extLst>
          </p:cNvPr>
          <p:cNvPicPr>
            <a:picLocks noChangeAspect="1"/>
          </p:cNvPicPr>
          <p:nvPr/>
        </p:nvPicPr>
        <p:blipFill>
          <a:blip r:embed="rId3"/>
          <a:stretch>
            <a:fillRect/>
          </a:stretch>
        </p:blipFill>
        <p:spPr>
          <a:xfrm>
            <a:off x="6166846" y="2008535"/>
            <a:ext cx="5912941" cy="3352246"/>
          </a:xfrm>
          <a:prstGeom prst="rect">
            <a:avLst/>
          </a:prstGeom>
        </p:spPr>
      </p:pic>
    </p:spTree>
    <p:extLst>
      <p:ext uri="{BB962C8B-B14F-4D97-AF65-F5344CB8AC3E}">
        <p14:creationId xmlns:p14="http://schemas.microsoft.com/office/powerpoint/2010/main" val="1844227757"/>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BAAD304-2F93-484D-AB63-54EA4F7407A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Design com formas extravagantes</Template>
  <TotalTime>993</TotalTime>
  <Words>202</Words>
  <Application>Microsoft Office PowerPoint</Application>
  <PresentationFormat>Widescreen</PresentationFormat>
  <Paragraphs>48</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Source Sans Pro</vt:lpstr>
      <vt:lpstr>Source Sans Pro </vt:lpstr>
      <vt:lpstr>Wingdings</vt:lpstr>
      <vt:lpstr>1_FunkyShapesVTI</vt:lpstr>
      <vt:lpstr>Trabalho Prático</vt:lpstr>
      <vt:lpstr>Introdução</vt:lpstr>
      <vt:lpstr>Ferramentas usadas</vt:lpstr>
      <vt:lpstr>Processo</vt:lpstr>
      <vt:lpstr>2014</vt:lpstr>
      <vt:lpstr>2015</vt:lpstr>
      <vt:lpstr>2016</vt:lpstr>
      <vt:lpstr>2017</vt:lpstr>
      <vt:lpstr>2018</vt:lpstr>
      <vt:lpstr>2019</vt:lpstr>
      <vt:lpstr>2020</vt:lpstr>
      <vt:lpstr>2021</vt:lpstr>
      <vt:lpstr>2022</vt:lpstr>
      <vt:lpstr>2023</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Prático</dc:title>
  <dc:creator>Joana Santos</dc:creator>
  <cp:lastModifiedBy>Joana Santos</cp:lastModifiedBy>
  <cp:revision>2</cp:revision>
  <dcterms:created xsi:type="dcterms:W3CDTF">2023-05-25T16:23:03Z</dcterms:created>
  <dcterms:modified xsi:type="dcterms:W3CDTF">2023-06-04T12:21:47Z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