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notesSlides/notesSlide69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3"/>
  </p:notesMasterIdLst>
  <p:sldIdLst>
    <p:sldId id="256" r:id="rId2"/>
    <p:sldId id="398" r:id="rId3"/>
    <p:sldId id="399" r:id="rId4"/>
    <p:sldId id="400" r:id="rId5"/>
    <p:sldId id="401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432" r:id="rId33"/>
    <p:sldId id="433" r:id="rId34"/>
    <p:sldId id="434" r:id="rId35"/>
    <p:sldId id="435" r:id="rId36"/>
    <p:sldId id="436" r:id="rId37"/>
    <p:sldId id="437" r:id="rId38"/>
    <p:sldId id="438" r:id="rId39"/>
    <p:sldId id="439" r:id="rId40"/>
    <p:sldId id="402" r:id="rId41"/>
    <p:sldId id="403" r:id="rId42"/>
    <p:sldId id="440" r:id="rId43"/>
    <p:sldId id="441" r:id="rId44"/>
    <p:sldId id="442" r:id="rId45"/>
    <p:sldId id="443" r:id="rId46"/>
    <p:sldId id="444" r:id="rId47"/>
    <p:sldId id="445" r:id="rId48"/>
    <p:sldId id="448" r:id="rId49"/>
    <p:sldId id="449" r:id="rId50"/>
    <p:sldId id="450" r:id="rId51"/>
    <p:sldId id="451" r:id="rId52"/>
    <p:sldId id="452" r:id="rId53"/>
    <p:sldId id="453" r:id="rId54"/>
    <p:sldId id="458" r:id="rId55"/>
    <p:sldId id="459" r:id="rId56"/>
    <p:sldId id="460" r:id="rId57"/>
    <p:sldId id="461" r:id="rId58"/>
    <p:sldId id="462" r:id="rId59"/>
    <p:sldId id="463" r:id="rId60"/>
    <p:sldId id="464" r:id="rId61"/>
    <p:sldId id="465" r:id="rId62"/>
    <p:sldId id="466" r:id="rId63"/>
    <p:sldId id="467" r:id="rId64"/>
    <p:sldId id="468" r:id="rId65"/>
    <p:sldId id="469" r:id="rId66"/>
    <p:sldId id="470" r:id="rId67"/>
    <p:sldId id="471" r:id="rId68"/>
    <p:sldId id="472" r:id="rId69"/>
    <p:sldId id="473" r:id="rId70"/>
    <p:sldId id="474" r:id="rId71"/>
    <p:sldId id="475" r:id="rId72"/>
    <p:sldId id="476" r:id="rId73"/>
    <p:sldId id="477" r:id="rId74"/>
    <p:sldId id="454" r:id="rId75"/>
    <p:sldId id="455" r:id="rId76"/>
    <p:sldId id="456" r:id="rId77"/>
    <p:sldId id="457" r:id="rId78"/>
    <p:sldId id="446" r:id="rId79"/>
    <p:sldId id="447" r:id="rId80"/>
    <p:sldId id="404" r:id="rId81"/>
    <p:sldId id="405" r:id="rId82"/>
  </p:sldIdLst>
  <p:sldSz cx="9144000" cy="6858000" type="screen4x3"/>
  <p:notesSz cx="6858000" cy="9144000"/>
  <p:embeddedFontLst>
    <p:embeddedFont>
      <p:font typeface="Calibri" pitchFamily="34" charset="0"/>
      <p:regular r:id="rId84"/>
      <p:bold r:id="rId85"/>
      <p:italic r:id="rId86"/>
      <p:boldItalic r:id="rId8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36" roundtripDataSignature="AMtx7mjy3rSMjm0YGTKgfDrdAFFEnqxn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1.fntdata"/><Relationship Id="rId13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4.fntdata"/><Relationship Id="rId136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3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38886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71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72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73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74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75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76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77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78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79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80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872237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81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233C-9EED-451B-803A-77DC73A0DA3D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073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oogle Shape;25;p1"/>
          <p:cNvCxnSpPr/>
          <p:nvPr/>
        </p:nvCxnSpPr>
        <p:spPr>
          <a:xfrm>
            <a:off x="0" y="620688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26;p1"/>
          <p:cNvSpPr txBox="1"/>
          <p:nvPr/>
        </p:nvSpPr>
        <p:spPr>
          <a:xfrm>
            <a:off x="335392" y="2511696"/>
            <a:ext cx="8712968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ПРАЗДНИКОМ, ДАМЫ!</a:t>
            </a:r>
            <a:endParaRPr sz="5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1" descr="Картинки по запросу brain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4167" y="3635082"/>
            <a:ext cx="2797313" cy="2797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5:</a:t>
            </a:r>
            <a:r>
              <a:rPr lang="ru-RU" sz="2800" dirty="0" smtClean="0">
                <a:latin typeface="Calibri" pitchFamily="34" charset="0"/>
                <a:sym typeface="Arial"/>
              </a:rPr>
              <a:t> </a:t>
            </a:r>
            <a:r>
              <a:rPr lang="ru-RU" sz="2800" dirty="0" smtClean="0"/>
              <a:t>Автор шуточного объявления студии "Квартал-95" хочет купить буквы русского алфавита. Напишите две буквы — согласную и гласную, которые, судя по объявлению, он не собирается покупать.</a:t>
            </a:r>
          </a:p>
          <a:p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Ответ: </a:t>
            </a:r>
            <a:r>
              <a:rPr lang="ru-RU" sz="3200" dirty="0" smtClean="0"/>
              <a:t>Б, У</a:t>
            </a:r>
            <a:r>
              <a:rPr lang="ru-RU" sz="3200" dirty="0" smtClean="0">
                <a:latin typeface="Calibri" pitchFamily="34" charset="0"/>
                <a:sym typeface="Arial"/>
              </a:rPr>
              <a:t>.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 smtClean="0">
                <a:latin typeface="Calibri" pitchFamily="34" charset="0"/>
              </a:rPr>
              <a:t>Комментарий: </a:t>
            </a:r>
            <a:r>
              <a:rPr lang="ru-RU" sz="3200" b="1" dirty="0" smtClean="0">
                <a:latin typeface="Calibri" pitchFamily="34" charset="0"/>
              </a:rPr>
              <a:t>«</a:t>
            </a:r>
            <a:r>
              <a:rPr lang="ru-RU" sz="3200" dirty="0" smtClean="0"/>
              <a:t>Куплю </a:t>
            </a:r>
            <a:r>
              <a:rPr lang="ru-RU" sz="3200" dirty="0" smtClean="0"/>
              <a:t>буквы русского алфавита. Б/У не </a:t>
            </a:r>
            <a:r>
              <a:rPr lang="ru-RU" sz="3200" dirty="0" smtClean="0"/>
              <a:t>предлагать».</a:t>
            </a:r>
            <a:endParaRPr lang="ru-RU" sz="3200" dirty="0" smtClean="0"/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dirty="0" smtClean="0">
              <a:latin typeface="Calibri" pitchFamily="34" charset="0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dirty="0" smtClean="0">
              <a:latin typeface="Calibri" pitchFamily="34" charset="0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6:</a:t>
            </a:r>
            <a:r>
              <a:rPr lang="ru-RU" sz="2800" dirty="0" smtClean="0">
                <a:latin typeface="Calibri" pitchFamily="34" charset="0"/>
                <a:sym typeface="Arial"/>
              </a:rPr>
              <a:t> </a:t>
            </a:r>
            <a:r>
              <a:rPr lang="ru-RU" sz="2800" dirty="0" smtClean="0"/>
              <a:t>Сериал "</a:t>
            </a:r>
            <a:r>
              <a:rPr lang="ru-RU" sz="2800" dirty="0" err="1" smtClean="0"/>
              <a:t>Фарго</a:t>
            </a:r>
            <a:r>
              <a:rPr lang="ru-RU" sz="2800" dirty="0" smtClean="0"/>
              <a:t>" снят по мотивам одноименного фильма. Критик отмечает, что омлет, который герою фильма готовит жена, — это одно из НИХ. Назовите ИХ двумя словами</a:t>
            </a:r>
            <a:r>
              <a:rPr lang="ru-RU" sz="2800" dirty="0" smtClean="0"/>
              <a:t>.</a:t>
            </a:r>
            <a:endParaRPr lang="ru-RU" sz="2800" dirty="0" smtClean="0"/>
          </a:p>
          <a:p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Ответ: </a:t>
            </a:r>
            <a:r>
              <a:rPr lang="ru-RU" sz="3200" dirty="0" smtClean="0"/>
              <a:t>Пасхальные яйца</a:t>
            </a:r>
            <a:r>
              <a:rPr lang="ru-RU" sz="3200" dirty="0" smtClean="0"/>
              <a:t>.</a:t>
            </a:r>
            <a:endParaRPr lang="ru-RU" sz="3200" dirty="0" smtClean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 smtClean="0">
                <a:latin typeface="Calibri" pitchFamily="34" charset="0"/>
              </a:rPr>
              <a:t>Комментарий: </a:t>
            </a:r>
            <a:r>
              <a:rPr lang="ru-RU" sz="3200" dirty="0" smtClean="0"/>
              <a:t>Комментарий: Пасхальные яйца играют роль своеобразных шуток для внимательных зрителей (в данном случае — тех, кто видел оригинальный фильм); забавно, что пасхальным яйцом стал </a:t>
            </a:r>
            <a:r>
              <a:rPr lang="ru-RU" sz="3200" dirty="0" smtClean="0"/>
              <a:t>омлет.</a:t>
            </a:r>
            <a:endParaRPr lang="ru-RU" sz="3200" dirty="0" smtClean="0"/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dirty="0" smtClean="0">
              <a:latin typeface="Calibri" pitchFamily="34" charset="0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dirty="0" smtClean="0">
              <a:latin typeface="Calibri" pitchFamily="34" charset="0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7:</a:t>
            </a:r>
            <a:r>
              <a:rPr lang="ru-RU" sz="2800" dirty="0" smtClean="0">
                <a:latin typeface="Calibri" pitchFamily="34" charset="0"/>
                <a:sym typeface="Arial"/>
              </a:rPr>
              <a:t> </a:t>
            </a:r>
            <a:r>
              <a:rPr lang="ru-RU" sz="2800" dirty="0" smtClean="0"/>
              <a:t>Цитата из </a:t>
            </a:r>
            <a:r>
              <a:rPr lang="ru-RU" sz="2800" dirty="0" err="1" smtClean="0"/>
              <a:t>Википедии</a:t>
            </a:r>
            <a:r>
              <a:rPr lang="ru-RU" sz="2800" dirty="0" smtClean="0"/>
              <a:t>: "Деревня, расположена на берегу реки, в Московской области недалеко от Москвы, поскольку до нее можно добраться прямой электричкой или просто САМОЙ". Мы не просим вас ответить, о какой деревне идет речь. Просто напишите, какие два слова мы заменили словом "САМОЙ"</a:t>
            </a:r>
            <a:r>
              <a:rPr lang="ru-RU" sz="2800" dirty="0" smtClean="0"/>
              <a:t>.</a:t>
            </a:r>
            <a:endParaRPr lang="ru-RU" sz="2800" dirty="0" smtClean="0"/>
          </a:p>
          <a:p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Ответ: </a:t>
            </a:r>
            <a:r>
              <a:rPr lang="ru-RU" sz="3200" dirty="0" smtClean="0"/>
              <a:t>На лыжах</a:t>
            </a:r>
            <a:r>
              <a:rPr lang="ru-RU" sz="3200" dirty="0" smtClean="0"/>
              <a:t>.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dirty="0" smtClean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 smtClean="0">
                <a:latin typeface="Calibri" pitchFamily="34" charset="0"/>
              </a:rPr>
              <a:t>Комментарий: </a:t>
            </a:r>
            <a:r>
              <a:rPr lang="ru-RU" sz="3200" dirty="0" smtClean="0">
                <a:latin typeface="Calibri" pitchFamily="34" charset="0"/>
              </a:rPr>
              <a:t>речь о деревне </a:t>
            </a:r>
            <a:r>
              <a:rPr lang="ru-RU" sz="3200" dirty="0" err="1" smtClean="0">
                <a:latin typeface="Calibri" pitchFamily="34" charset="0"/>
              </a:rPr>
              <a:t>Простаквашино</a:t>
            </a:r>
            <a:endParaRPr lang="ru-RU" sz="3200" dirty="0" smtClean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dirty="0" smtClean="0"/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dirty="0" smtClean="0">
              <a:latin typeface="Calibri" pitchFamily="34" charset="0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dirty="0" smtClean="0">
              <a:latin typeface="Calibri" pitchFamily="34" charset="0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8:</a:t>
            </a:r>
            <a:r>
              <a:rPr lang="ru-RU" sz="2800" dirty="0" smtClean="0">
                <a:latin typeface="Calibri" pitchFamily="34" charset="0"/>
                <a:sym typeface="Arial"/>
              </a:rPr>
              <a:t> </a:t>
            </a:r>
            <a:r>
              <a:rPr lang="ru-RU" sz="2800" dirty="0" smtClean="0"/>
              <a:t>Один представитель современной профессии рассказал, что множество людей пообещало ему принести своего первенца в жертву богу-крокодилу. Дело в том, что упомянутый человек не только разработал свой продукт, но и сопроводил его юмористическим ЭТИМ. Назовите ЭТО двумя словами</a:t>
            </a:r>
            <a:r>
              <a:rPr lang="ru-RU" sz="2800" dirty="0" smtClean="0"/>
              <a:t>.</a:t>
            </a:r>
          </a:p>
          <a:p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Ответ: </a:t>
            </a:r>
            <a:r>
              <a:rPr lang="ru-RU" sz="3200" dirty="0" smtClean="0"/>
              <a:t>Лицензионное соглашение</a:t>
            </a:r>
            <a:r>
              <a:rPr lang="ru-RU" sz="3200" dirty="0" smtClean="0">
                <a:latin typeface="Calibri" pitchFamily="34" charset="0"/>
                <a:sym typeface="Arial"/>
              </a:rPr>
              <a:t>.</a:t>
            </a:r>
            <a:endParaRPr lang="ru-RU" sz="3200" dirty="0" smtClean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 smtClean="0">
                <a:latin typeface="Calibri" pitchFamily="34" charset="0"/>
                <a:sym typeface="Arial"/>
              </a:rPr>
              <a:t>Зачет: </a:t>
            </a:r>
            <a:r>
              <a:rPr lang="ru-RU" sz="3200" dirty="0" smtClean="0"/>
              <a:t>Пользовательское </a:t>
            </a:r>
            <a:r>
              <a:rPr lang="ru-RU" sz="3200" dirty="0" smtClean="0"/>
              <a:t>соглашение.</a:t>
            </a:r>
            <a:endParaRPr lang="ru-RU" sz="3200" dirty="0" smtClean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dirty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Комментарий: </a:t>
            </a:r>
            <a:r>
              <a:rPr lang="ru-RU" sz="3200" dirty="0" smtClean="0"/>
              <a:t>Рассказчик</a:t>
            </a:r>
            <a:r>
              <a:rPr lang="ru-RU" sz="3200" dirty="0" smtClean="0"/>
              <a:t> </a:t>
            </a:r>
            <a:r>
              <a:rPr lang="ru-RU" sz="3200" dirty="0" smtClean="0"/>
              <a:t>написал программу, в условия пользования которой поместил требование принести своего первенца в жертву богу-крокодилу. Естественно, лицензионное соглашение пользователи, как обычно, принимали, не читая.</a:t>
            </a:r>
            <a:endParaRPr lang="ru-RU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9:</a:t>
            </a:r>
            <a:r>
              <a:rPr lang="ru-RU" sz="2800" dirty="0" smtClean="0">
                <a:latin typeface="Calibri" pitchFamily="34" charset="0"/>
                <a:sym typeface="Arial"/>
              </a:rPr>
              <a:t> </a:t>
            </a:r>
            <a:r>
              <a:rPr lang="ru-RU" sz="2800" dirty="0" smtClean="0"/>
              <a:t>В вопросе два слова заменены словом "ИКС". </a:t>
            </a:r>
            <a:br>
              <a:rPr lang="ru-RU" sz="2800" dirty="0" smtClean="0"/>
            </a:br>
            <a:r>
              <a:rPr lang="ru-RU" sz="2800" dirty="0" smtClean="0"/>
              <a:t>Основатель крупного мясного концерна </a:t>
            </a:r>
            <a:r>
              <a:rPr lang="ru-RU" sz="2800" dirty="0" smtClean="0"/>
              <a:t>говорил</a:t>
            </a:r>
            <a:r>
              <a:rPr lang="ru-RU" sz="2800" dirty="0" smtClean="0"/>
              <a:t>: "Я использую у свиньи всё, кроме ИКСА". ИКС является негласным символом некоего продукта. Кто выпускает этот продукт</a:t>
            </a:r>
            <a:r>
              <a:rPr lang="ru-RU" sz="2800" dirty="0" smtClean="0"/>
              <a:t>?</a:t>
            </a:r>
          </a:p>
          <a:p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Ответ: </a:t>
            </a:r>
            <a:r>
              <a:rPr lang="ru-RU" sz="3200" dirty="0" smtClean="0"/>
              <a:t>Лаборатория Касперского</a:t>
            </a:r>
            <a:r>
              <a:rPr lang="ru-RU" sz="3200" dirty="0" smtClean="0">
                <a:latin typeface="Calibri" pitchFamily="34" charset="0"/>
                <a:sym typeface="Arial"/>
              </a:rPr>
              <a:t>.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dirty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Комментарий: </a:t>
            </a:r>
            <a:r>
              <a:rPr lang="ru-RU" sz="3200" dirty="0" smtClean="0"/>
              <a:t>ИКС — поросячий визг</a:t>
            </a:r>
            <a:endParaRPr lang="ru-RU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1:</a:t>
            </a:r>
            <a:r>
              <a:rPr lang="ru-RU" sz="2800" dirty="0" smtClean="0">
                <a:latin typeface="Calibri" pitchFamily="34" charset="0"/>
                <a:sym typeface="Arial"/>
              </a:rPr>
              <a:t> </a:t>
            </a:r>
            <a:r>
              <a:rPr lang="ru-RU" sz="2800" dirty="0" smtClean="0"/>
              <a:t>В статье под названием "Цена дешевого отдыха в Египте и Турции" рассказывается о случаях массового отравления отдыхающих. В одном из предложений этой статьи упоминаются животные и растение. Назовите и тех, и другое.</a:t>
            </a:r>
          </a:p>
          <a:p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10:</a:t>
            </a:r>
            <a:r>
              <a:rPr lang="ru-RU" sz="2800" dirty="0" smtClean="0">
                <a:latin typeface="Calibri" pitchFamily="34" charset="0"/>
                <a:sym typeface="Arial"/>
              </a:rPr>
              <a:t> </a:t>
            </a:r>
            <a:r>
              <a:rPr lang="ru-RU" sz="2800" dirty="0" smtClean="0"/>
              <a:t>Обычно работника фирмы несложно выбросить вон. Но бывают исключения. В одной брошюре сообщается, что увольняемый с высокого поста сотрудник иногда получает солидную компенсацию, которая на американском сленге называется "золотой ИКС". Назовите ИКС.</a:t>
            </a:r>
            <a:br>
              <a:rPr lang="ru-RU" sz="2800" dirty="0" smtClean="0"/>
            </a:br>
            <a:endParaRPr lang="ru-RU" sz="2800" dirty="0" smtClean="0"/>
          </a:p>
          <a:p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Ответ: </a:t>
            </a:r>
            <a:r>
              <a:rPr lang="ru-RU" sz="3200" dirty="0" smtClean="0"/>
              <a:t>Парашют</a:t>
            </a:r>
            <a:r>
              <a:rPr lang="ru-RU" sz="3200" dirty="0" smtClean="0">
                <a:latin typeface="Calibri" pitchFamily="34" charset="0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11:</a:t>
            </a:r>
            <a:r>
              <a:rPr lang="ru-RU" sz="2800" dirty="0" smtClean="0">
                <a:latin typeface="Calibri" pitchFamily="34" charset="0"/>
                <a:sym typeface="Arial"/>
              </a:rPr>
              <a:t> </a:t>
            </a:r>
            <a:r>
              <a:rPr lang="ru-RU" sz="2800" dirty="0" smtClean="0"/>
              <a:t>По сообщениям СМИ, теперь любой гражданин России может прийти в Кремль к президенту и пожаловаться. Узнав об этом, карикатурист </a:t>
            </a:r>
            <a:r>
              <a:rPr lang="ru-RU" sz="2800" dirty="0" smtClean="0"/>
              <a:t>изобразил </a:t>
            </a:r>
            <a:r>
              <a:rPr lang="ru-RU" sz="2800" dirty="0" smtClean="0"/>
              <a:t>огромную книгу жалоб с оборванным уголком. Что написано на постаменте, на котором она установлена?</a:t>
            </a:r>
            <a:br>
              <a:rPr lang="ru-RU" sz="2800" dirty="0" smtClean="0"/>
            </a:br>
            <a:endParaRPr lang="ru-RU" sz="2800" dirty="0" smtClean="0"/>
          </a:p>
          <a:p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Ответ: </a:t>
            </a:r>
            <a:r>
              <a:rPr lang="ru-RU" sz="3200" dirty="0" smtClean="0"/>
              <a:t>Царь-книга</a:t>
            </a:r>
            <a:r>
              <a:rPr lang="ru-RU" sz="3200" dirty="0" smtClean="0">
                <a:latin typeface="Calibri" pitchFamily="34" charset="0"/>
                <a:sym typeface="Arial"/>
              </a:rPr>
              <a:t>.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dirty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Комментарий: </a:t>
            </a:r>
            <a:r>
              <a:rPr lang="ru-RU" sz="3200" dirty="0" smtClean="0"/>
              <a:t>В отдалении на карикатуре изображен Царь-колокол, у которого отбит кусок. Он, как и Царь-пушка, расположен в Кремле. Как известно, Царь-пушка не стреляет, Царь-колокол не звонит. Видимо, по мысли автора, жалобная книга тоже работать не будет.</a:t>
            </a:r>
            <a:endParaRPr lang="ru-RU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12:</a:t>
            </a:r>
            <a:r>
              <a:rPr lang="ru-RU" sz="2800" dirty="0" smtClean="0">
                <a:latin typeface="Calibri" pitchFamily="34" charset="0"/>
                <a:sym typeface="Arial"/>
              </a:rPr>
              <a:t> </a:t>
            </a:r>
            <a:r>
              <a:rPr lang="ru-RU" sz="2800" dirty="0" smtClean="0"/>
              <a:t>Чтобы воспользоваться ЕЮ, необходимо сначала собрать несложную комбинацию. По сути, ОНА представляет собой сочетание изобретений двух соотечественников. Назовите ЕЕ двумя словами, которые начинаются на одни и те же две буквы. </a:t>
            </a:r>
            <a:br>
              <a:rPr lang="ru-RU" sz="2800" dirty="0" smtClean="0"/>
            </a:br>
            <a:endParaRPr lang="ru-RU" sz="2800" dirty="0" smtClean="0"/>
          </a:p>
          <a:p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Ответ: </a:t>
            </a:r>
            <a:r>
              <a:rPr lang="ru-RU" sz="3200" dirty="0" smtClean="0"/>
              <a:t>Ручка </a:t>
            </a:r>
            <a:r>
              <a:rPr lang="ru-RU" sz="3200" dirty="0" err="1" smtClean="0"/>
              <a:t>Рубика</a:t>
            </a:r>
            <a:r>
              <a:rPr lang="ru-RU" sz="3200" dirty="0" smtClean="0">
                <a:latin typeface="Calibri" pitchFamily="34" charset="0"/>
                <a:sym typeface="Arial"/>
              </a:rPr>
              <a:t>.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dirty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Комментарий: </a:t>
            </a:r>
            <a:r>
              <a:rPr lang="ru-RU" sz="3200" dirty="0" smtClean="0"/>
              <a:t>Колпачок ручки выполнен в виде трех секций кубика </a:t>
            </a:r>
            <a:r>
              <a:rPr lang="ru-RU" sz="3200" dirty="0" err="1" smtClean="0"/>
              <a:t>Рубика</a:t>
            </a:r>
            <a:r>
              <a:rPr lang="ru-RU" sz="3200" dirty="0" smtClean="0"/>
              <a:t>, а для того чтобы его снять, нужно собрать их в одном цвете. Изобретатели кубика </a:t>
            </a:r>
            <a:r>
              <a:rPr lang="ru-RU" sz="3200" dirty="0" err="1" smtClean="0"/>
              <a:t>Рубика</a:t>
            </a:r>
            <a:r>
              <a:rPr lang="ru-RU" sz="3200" dirty="0" smtClean="0"/>
              <a:t> и шариковой ручки Эрнё </a:t>
            </a:r>
            <a:r>
              <a:rPr lang="ru-RU" sz="3200" dirty="0" err="1" smtClean="0"/>
              <a:t>Рубик</a:t>
            </a:r>
            <a:r>
              <a:rPr lang="ru-RU" sz="3200" dirty="0" smtClean="0"/>
              <a:t> и </a:t>
            </a:r>
            <a:r>
              <a:rPr lang="ru-RU" sz="3200" dirty="0" err="1" smtClean="0"/>
              <a:t>ЛАсло</a:t>
            </a:r>
            <a:r>
              <a:rPr lang="ru-RU" sz="3200" dirty="0" smtClean="0"/>
              <a:t> </a:t>
            </a:r>
            <a:r>
              <a:rPr lang="ru-RU" sz="3200" dirty="0" err="1" smtClean="0"/>
              <a:t>БИро</a:t>
            </a:r>
            <a:r>
              <a:rPr lang="ru-RU" sz="3200" dirty="0" smtClean="0"/>
              <a:t> — уроженцы Венгрии</a:t>
            </a:r>
            <a:r>
              <a:rPr lang="ru-RU" sz="3200" dirty="0" smtClean="0"/>
              <a:t>.</a:t>
            </a:r>
            <a:endParaRPr lang="ru-RU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13:</a:t>
            </a:r>
            <a:r>
              <a:rPr lang="ru-RU" sz="2800" dirty="0" smtClean="0">
                <a:latin typeface="Calibri" pitchFamily="34" charset="0"/>
                <a:sym typeface="Arial"/>
              </a:rPr>
              <a:t> </a:t>
            </a:r>
            <a:r>
              <a:rPr lang="ru-RU" sz="2800" dirty="0" smtClean="0"/>
              <a:t>Автор исследования, проведенного в конце XIX века, просто забыл поставить десятичную запятую. В результате данные о содержании железа были завышены в 10 раз, что стало причиной популярного заблуждения. Какой киногерой сделал это заблуждение еще более популярным?</a:t>
            </a:r>
            <a:br>
              <a:rPr lang="ru-RU" sz="2800" dirty="0" smtClean="0"/>
            </a:br>
            <a:endParaRPr lang="ru-RU" sz="2800" dirty="0" smtClean="0"/>
          </a:p>
          <a:p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Ответ: </a:t>
            </a:r>
            <a:r>
              <a:rPr lang="ru-RU" sz="3200" dirty="0" smtClean="0"/>
              <a:t>Моряк </a:t>
            </a:r>
            <a:r>
              <a:rPr lang="ru-RU" sz="3200" dirty="0" err="1" smtClean="0"/>
              <a:t>Попай</a:t>
            </a:r>
            <a:r>
              <a:rPr lang="ru-RU" sz="3200" dirty="0" smtClean="0">
                <a:latin typeface="Calibri" pitchFamily="34" charset="0"/>
                <a:sym typeface="Arial"/>
              </a:rPr>
              <a:t>.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dirty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Комментарий: </a:t>
            </a:r>
            <a:r>
              <a:rPr lang="ru-RU" sz="3200" dirty="0" smtClean="0"/>
              <a:t>Речь о чудодейственной силе и полезности шпината</a:t>
            </a:r>
            <a:r>
              <a:rPr lang="ru-RU" sz="3200" dirty="0" smtClean="0"/>
              <a:t>.</a:t>
            </a:r>
            <a:endParaRPr lang="ru-RU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14:</a:t>
            </a:r>
            <a:r>
              <a:rPr lang="ru-RU" sz="2800" dirty="0" smtClean="0">
                <a:latin typeface="Calibri" pitchFamily="34" charset="0"/>
                <a:sym typeface="Arial"/>
              </a:rPr>
              <a:t> Г</a:t>
            </a:r>
            <a:r>
              <a:rPr lang="ru-RU" sz="2800" dirty="0" smtClean="0"/>
              <a:t>ерой </a:t>
            </a:r>
            <a:r>
              <a:rPr lang="ru-RU" sz="2800" dirty="0" smtClean="0"/>
              <a:t>одного фильма задает другому вопрос: "Как попасть в Швейцарию?", и получает шутливый ответ, который противоречит мнению, высказанному в первом веке нашей эры: "Двигайтесь прямо, пока не почувствуете...". Закончите фразу двумя словами. </a:t>
            </a:r>
            <a:br>
              <a:rPr lang="ru-RU" sz="2800" dirty="0" smtClean="0"/>
            </a:br>
            <a:endParaRPr lang="ru-RU" sz="2800" dirty="0" smtClean="0"/>
          </a:p>
          <a:p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Ответ: </a:t>
            </a:r>
            <a:r>
              <a:rPr lang="ru-RU" sz="3200" dirty="0" smtClean="0"/>
              <a:t>"... запах </a:t>
            </a:r>
            <a:r>
              <a:rPr lang="ru-RU" sz="3200" dirty="0" smtClean="0"/>
              <a:t>денег".</a:t>
            </a:r>
            <a:endParaRPr lang="ru-RU" sz="3200" dirty="0" smtClean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dirty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Комментарий: </a:t>
            </a:r>
            <a:r>
              <a:rPr lang="ru-RU" sz="3200" dirty="0" err="1" smtClean="0"/>
              <a:t>Веспасиан</a:t>
            </a:r>
            <a:r>
              <a:rPr lang="ru-RU" sz="3200" dirty="0" smtClean="0"/>
              <a:t> утверждал, что деньги не </a:t>
            </a:r>
            <a:r>
              <a:rPr lang="ru-RU" sz="3200" dirty="0" smtClean="0"/>
              <a:t>пахнут.</a:t>
            </a:r>
            <a:endParaRPr lang="ru-RU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Ответ: </a:t>
            </a:r>
            <a:r>
              <a:rPr lang="ru-RU" sz="3200" dirty="0" smtClean="0">
                <a:latin typeface="Calibri" pitchFamily="34" charset="0"/>
              </a:rPr>
              <a:t>Мыши, кактус</a:t>
            </a:r>
            <a:r>
              <a:rPr lang="ru-RU" sz="3200" dirty="0" smtClean="0">
                <a:latin typeface="Calibri" pitchFamily="34" charset="0"/>
                <a:sym typeface="Arial"/>
              </a:rPr>
              <a:t>.</a:t>
            </a:r>
            <a:endParaRPr lang="ru-RU" sz="3200" dirty="0" smtClean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dirty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Комментарий: </a:t>
            </a:r>
            <a:r>
              <a:rPr lang="ru-RU" sz="3200" dirty="0" smtClean="0">
                <a:latin typeface="Calibri" pitchFamily="34" charset="0"/>
              </a:rPr>
              <a:t>Мыши плакали, кололись, но продолжали есть кактус: отдых в этих странах в России по-прежнему очень </a:t>
            </a:r>
            <a:r>
              <a:rPr lang="ru-RU" sz="3200" dirty="0" smtClean="0">
                <a:latin typeface="Calibri" pitchFamily="34" charset="0"/>
              </a:rPr>
              <a:t>популярен</a:t>
            </a:r>
            <a:r>
              <a:rPr lang="ru-RU" sz="3200" dirty="0" smtClean="0">
                <a:latin typeface="Calibri" pitchFamily="34" charset="0"/>
                <a:sym typeface="Arial"/>
              </a:rPr>
              <a:t>.</a:t>
            </a:r>
            <a:endParaRPr lang="ru-RU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15:</a:t>
            </a:r>
            <a:r>
              <a:rPr lang="ru-RU" sz="2800" dirty="0" smtClean="0">
                <a:latin typeface="Calibri" pitchFamily="34" charset="0"/>
                <a:sym typeface="Arial"/>
              </a:rPr>
              <a:t> </a:t>
            </a:r>
            <a:r>
              <a:rPr lang="ru-RU" sz="2800" dirty="0" smtClean="0"/>
              <a:t>Триумфальная арка "Мечи </a:t>
            </a:r>
            <a:r>
              <a:rPr lang="ru-RU" sz="2800" dirty="0" err="1" smtClean="0"/>
              <a:t>Кадисии</a:t>
            </a:r>
            <a:r>
              <a:rPr lang="ru-RU" sz="2800" dirty="0" smtClean="0"/>
              <a:t>" в Багдаде представляет собой две огромных руки с перекрещенными мечами. В сейфе Морриса </a:t>
            </a:r>
            <a:r>
              <a:rPr lang="ru-RU" sz="2800" dirty="0" err="1" smtClean="0"/>
              <a:t>Сингера</a:t>
            </a:r>
            <a:r>
              <a:rPr lang="ru-RU" sz="2800" dirty="0" smtClean="0"/>
              <a:t>, участвовавшего в создании монумента, хранятся ОНИ. Неизвестно, использовались ли ОНИ в декабре 2003 года для идентификации. Назовите ИХ абсолютно точно </a:t>
            </a:r>
            <a:br>
              <a:rPr lang="ru-RU" sz="2800" dirty="0" smtClean="0"/>
            </a:br>
            <a:endParaRPr lang="ru-RU" sz="2800" dirty="0" smtClean="0"/>
          </a:p>
          <a:p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Ответ: </a:t>
            </a:r>
            <a:r>
              <a:rPr lang="ru-RU" sz="3200" dirty="0" smtClean="0"/>
              <a:t>Отпечатки пальцев [Саддама] Хусейна</a:t>
            </a:r>
            <a:r>
              <a:rPr lang="ru-RU" sz="3200" dirty="0" smtClean="0"/>
              <a:t>.</a:t>
            </a:r>
            <a:endParaRPr lang="ru-RU" sz="3200" dirty="0" smtClean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dirty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Комментарий: </a:t>
            </a:r>
            <a:r>
              <a:rPr lang="ru-RU" sz="3200" dirty="0" smtClean="0"/>
              <a:t>Хусейн требовал, чтобы руки монумента были точными копиями его рук, включая отпечатки пальцев. После его поимки, которая состоялась 13 декабря 2003 года, слепки могли быть использованы для идентификации его личности</a:t>
            </a:r>
            <a:r>
              <a:rPr lang="ru-RU" sz="3200" dirty="0" smtClean="0"/>
              <a:t>.</a:t>
            </a:r>
            <a:endParaRPr lang="ru-RU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16:</a:t>
            </a:r>
            <a:r>
              <a:rPr lang="ru-RU" sz="2800" dirty="0" smtClean="0">
                <a:latin typeface="Calibri" pitchFamily="34" charset="0"/>
                <a:sym typeface="Arial"/>
              </a:rPr>
              <a:t> </a:t>
            </a:r>
            <a:r>
              <a:rPr lang="ru-RU" sz="2800" dirty="0" smtClean="0"/>
              <a:t>Триумфальная арка "Мечи </a:t>
            </a:r>
            <a:r>
              <a:rPr lang="ru-RU" sz="2800" dirty="0" err="1" smtClean="0"/>
              <a:t>Кадисии</a:t>
            </a:r>
            <a:r>
              <a:rPr lang="ru-RU" sz="2800" dirty="0" smtClean="0"/>
              <a:t>" в Багдаде представляет собой две огромных руки с перекрещенными мечами. В сейфе </a:t>
            </a:r>
            <a:r>
              <a:rPr lang="ru-RU" sz="2800" dirty="0" smtClean="0"/>
              <a:t>человека, </a:t>
            </a:r>
            <a:r>
              <a:rPr lang="ru-RU" sz="2800" dirty="0" smtClean="0"/>
              <a:t>участвовавшего в создании монумента, хранятся ОНИ. Неизвестно, использовались ли ОНИ в декабре 2003 года для идентификации. Назовите ИХ абсолютно точно </a:t>
            </a:r>
            <a:br>
              <a:rPr lang="ru-RU" sz="2800" dirty="0" smtClean="0"/>
            </a:br>
            <a:endParaRPr lang="ru-RU" sz="2800" dirty="0" smtClean="0"/>
          </a:p>
          <a:p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Ответ: </a:t>
            </a:r>
            <a:r>
              <a:rPr lang="ru-RU" sz="3200" dirty="0" smtClean="0"/>
              <a:t>Отпечатки пальцев [Саддама] Хусейна</a:t>
            </a:r>
            <a:r>
              <a:rPr lang="ru-RU" sz="3200" dirty="0" smtClean="0"/>
              <a:t>.</a:t>
            </a:r>
            <a:endParaRPr lang="ru-RU" sz="3200" dirty="0" smtClean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dirty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Комментарий: </a:t>
            </a:r>
            <a:r>
              <a:rPr lang="ru-RU" sz="3200" dirty="0" smtClean="0"/>
              <a:t>Хусейн требовал, чтобы руки монумента были точными копиями его рук, включая отпечатки пальцев. После его поимки, которая состоялась 13 декабря 2003 года, слепки могли быть использованы для идентификации его личности</a:t>
            </a:r>
            <a:r>
              <a:rPr lang="ru-RU" sz="3200" dirty="0" smtClean="0"/>
              <a:t>.</a:t>
            </a:r>
            <a:endParaRPr lang="ru-RU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17:</a:t>
            </a:r>
            <a:r>
              <a:rPr lang="ru-RU" sz="2800" dirty="0" smtClean="0">
                <a:latin typeface="Calibri" pitchFamily="34" charset="0"/>
                <a:sym typeface="Arial"/>
              </a:rPr>
              <a:t> </a:t>
            </a:r>
            <a:r>
              <a:rPr lang="ru-RU" sz="2800" dirty="0" smtClean="0"/>
              <a:t>При создании </a:t>
            </a:r>
            <a:r>
              <a:rPr lang="ru-RU" sz="2800" dirty="0" err="1" smtClean="0"/>
              <a:t>Средиземья</a:t>
            </a:r>
            <a:r>
              <a:rPr lang="ru-RU" sz="2800" dirty="0" smtClean="0"/>
              <a:t> </a:t>
            </a:r>
            <a:r>
              <a:rPr lang="ru-RU" sz="2800" dirty="0" err="1" smtClean="0"/>
              <a:t>Толкин</a:t>
            </a:r>
            <a:r>
              <a:rPr lang="ru-RU" sz="2800" dirty="0" smtClean="0"/>
              <a:t> многое заимствовал из скандинавской мифологии. Забавно, что главному злодею </a:t>
            </a:r>
            <a:r>
              <a:rPr lang="ru-RU" sz="2800" dirty="0" err="1" smtClean="0"/>
              <a:t>Мелькору</a:t>
            </a:r>
            <a:r>
              <a:rPr lang="ru-RU" sz="2800" dirty="0" smtClean="0"/>
              <a:t>, бессильно сидящему за гранью мира, он приписал вредную привычку. Ответьте двумя словами: что именно делает </a:t>
            </a:r>
            <a:r>
              <a:rPr lang="ru-RU" sz="2800" dirty="0" err="1" smtClean="0"/>
              <a:t>Мелькор</a:t>
            </a:r>
            <a:r>
              <a:rPr lang="ru-RU" sz="2800" dirty="0" smtClean="0"/>
              <a:t>?</a:t>
            </a:r>
            <a:br>
              <a:rPr lang="ru-RU" sz="2800" dirty="0" smtClean="0"/>
            </a:br>
            <a:endParaRPr lang="ru-RU" sz="2800" dirty="0" smtClean="0"/>
          </a:p>
          <a:p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Ответ: </a:t>
            </a:r>
            <a:r>
              <a:rPr lang="ru-RU" sz="3200" dirty="0" smtClean="0"/>
              <a:t>Грызет ногти</a:t>
            </a:r>
            <a:r>
              <a:rPr lang="ru-RU" sz="3200" dirty="0" smtClean="0"/>
              <a:t>.</a:t>
            </a:r>
            <a:endParaRPr lang="ru-RU" sz="3200" dirty="0" smtClean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dirty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Комментарий: </a:t>
            </a:r>
            <a:r>
              <a:rPr lang="ru-RU" sz="3200" dirty="0" smtClean="0"/>
              <a:t>Скандинавской мифологии присущ, например, мотив ногтей как полезной субстанции для сил зла.</a:t>
            </a:r>
            <a:br>
              <a:rPr lang="ru-RU" sz="3200" dirty="0" smtClean="0"/>
            </a:br>
            <a:endParaRPr lang="ru-RU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18:</a:t>
            </a:r>
            <a:r>
              <a:rPr lang="ru-RU" sz="2800" dirty="0" smtClean="0">
                <a:latin typeface="Calibri" pitchFamily="34" charset="0"/>
                <a:sym typeface="Arial"/>
              </a:rPr>
              <a:t> </a:t>
            </a:r>
            <a:r>
              <a:rPr lang="ru-RU" sz="2800" dirty="0" smtClean="0"/>
              <a:t>Однажды в лаборатории у автора вопроса вышел из строя дорогостоящий прибор. Инженер выяснил причину неисправности — отверстие диаметром 50 микрон забилось грязью — и стал ДЕЛАТЬ ЭТО, хотя ситуация не была безнадежной. Ответьте фразеологизмом, что такое "ДЕЛАТЬ </a:t>
            </a:r>
            <a:r>
              <a:rPr lang="ru-RU" sz="2800" dirty="0" smtClean="0"/>
              <a:t>ЭТО"?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 smtClean="0"/>
          </a:p>
          <a:p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Ответ: </a:t>
            </a:r>
            <a:r>
              <a:rPr lang="ru-RU" sz="3200" dirty="0" smtClean="0"/>
              <a:t>Рвать на себе волосы</a:t>
            </a:r>
            <a:r>
              <a:rPr lang="ru-RU" sz="3200" dirty="0" smtClean="0"/>
              <a:t>.</a:t>
            </a:r>
            <a:endParaRPr lang="ru-RU" sz="3200" dirty="0" smtClean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dirty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Комментарий: </a:t>
            </a:r>
            <a:r>
              <a:rPr lang="ru-RU" sz="3200" dirty="0" smtClean="0"/>
              <a:t>Инженер рвал на себе волосы, выбирая тот, которым можно прочистить отверстие в кристалле. Прибор — это проточный </a:t>
            </a:r>
            <a:r>
              <a:rPr lang="ru-RU" sz="3200" dirty="0" err="1" smtClean="0"/>
              <a:t>цитофлюориметр</a:t>
            </a:r>
            <a:r>
              <a:rPr lang="ru-RU" sz="3200" dirty="0" smtClean="0"/>
              <a:t>.</a:t>
            </a:r>
            <a:br>
              <a:rPr lang="ru-RU" sz="3200" dirty="0" smtClean="0"/>
            </a:br>
            <a:endParaRPr lang="ru-RU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19:</a:t>
            </a:r>
            <a:r>
              <a:rPr lang="ru-RU" sz="2800" dirty="0" smtClean="0">
                <a:latin typeface="Calibri" pitchFamily="34" charset="0"/>
                <a:sym typeface="Arial"/>
              </a:rPr>
              <a:t> </a:t>
            </a:r>
            <a:r>
              <a:rPr lang="ru-RU" sz="2800" dirty="0" smtClean="0"/>
              <a:t>В песне советской рок-группы "Круиз" парадоксально утверждается, что на НЕЙ можно греть руки. Назовите </a:t>
            </a:r>
            <a:r>
              <a:rPr lang="ru-RU" sz="2800" dirty="0" smtClean="0"/>
              <a:t>ЕЕ.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 smtClean="0"/>
          </a:p>
          <a:p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Ответ: </a:t>
            </a:r>
            <a:r>
              <a:rPr lang="ru-RU" sz="3200" dirty="0" smtClean="0"/>
              <a:t>Холодная война</a:t>
            </a:r>
            <a:endParaRPr lang="ru-RU" sz="3200" dirty="0" smtClean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2:</a:t>
            </a:r>
            <a:r>
              <a:rPr lang="ru-RU" sz="2800" dirty="0" smtClean="0">
                <a:latin typeface="Calibri" pitchFamily="34" charset="0"/>
                <a:sym typeface="Arial"/>
              </a:rPr>
              <a:t> </a:t>
            </a:r>
            <a:r>
              <a:rPr lang="ru-RU" sz="2800" dirty="0" smtClean="0"/>
              <a:t>В книге "Под пологом пьяного </a:t>
            </a:r>
            <a:r>
              <a:rPr lang="ru-RU" sz="2800" dirty="0" smtClean="0"/>
              <a:t>леса«клювы </a:t>
            </a:r>
            <a:r>
              <a:rPr lang="ru-RU" sz="2800" dirty="0" smtClean="0"/>
              <a:t>маленьких </a:t>
            </a:r>
            <a:r>
              <a:rPr lang="ru-RU" sz="2800" dirty="0" smtClean="0"/>
              <a:t>совят</a:t>
            </a:r>
            <a:r>
              <a:rPr lang="ru-RU" sz="2800" dirty="0" smtClean="0"/>
              <a:t> </a:t>
            </a:r>
            <a:r>
              <a:rPr lang="ru-RU" sz="2800" dirty="0" smtClean="0"/>
              <a:t>сравниваются </a:t>
            </a:r>
            <a:r>
              <a:rPr lang="ru-RU" sz="2800" dirty="0" smtClean="0"/>
              <a:t>с тем, что вопреки названию чаще изготавливают из грецкого ореха, самшита, палисандра. С чем же </a:t>
            </a:r>
            <a:r>
              <a:rPr lang="ru-RU" sz="2800" dirty="0" smtClean="0"/>
              <a:t>автор сравнивает клювы </a:t>
            </a:r>
            <a:r>
              <a:rPr lang="ru-RU" sz="2800" dirty="0" smtClean="0"/>
              <a:t>совят</a:t>
            </a:r>
            <a:r>
              <a:rPr lang="ru-RU" sz="2800" dirty="0" smtClean="0"/>
              <a:t>?</a:t>
            </a:r>
          </a:p>
          <a:p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20:</a:t>
            </a:r>
            <a:r>
              <a:rPr lang="ru-RU" sz="2800" dirty="0" smtClean="0">
                <a:latin typeface="Calibri" pitchFamily="34" charset="0"/>
                <a:sym typeface="Arial"/>
              </a:rPr>
              <a:t> </a:t>
            </a:r>
            <a:r>
              <a:rPr lang="ru-RU" sz="2800" dirty="0" smtClean="0"/>
              <a:t>Персонаж </a:t>
            </a:r>
            <a:r>
              <a:rPr lang="ru-RU" sz="2800" dirty="0" err="1" smtClean="0"/>
              <a:t>Кейт</a:t>
            </a:r>
            <a:r>
              <a:rPr lang="ru-RU" sz="2800" dirty="0" smtClean="0"/>
              <a:t> </a:t>
            </a:r>
            <a:r>
              <a:rPr lang="ru-RU" sz="2800" dirty="0" err="1" smtClean="0"/>
              <a:t>Аткинсон</a:t>
            </a:r>
            <a:r>
              <a:rPr lang="ru-RU" sz="2800" dirty="0" smtClean="0"/>
              <a:t>, держа в руках ЕГО, упоминает жестокое оружие с милым названием. ОН дал название тому, что можно услышать при исполнении Арагонской хоты. Назовите </a:t>
            </a:r>
            <a:r>
              <a:rPr lang="ru-RU" sz="2800" dirty="0" smtClean="0"/>
              <a:t>ЕГО.</a:t>
            </a:r>
          </a:p>
          <a:p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Ответ: </a:t>
            </a:r>
            <a:r>
              <a:rPr lang="ru-RU" sz="3200" dirty="0" smtClean="0"/>
              <a:t>Каштан</a:t>
            </a:r>
            <a:r>
              <a:rPr lang="ru-RU" sz="3200" dirty="0" smtClean="0">
                <a:latin typeface="Calibri" pitchFamily="34" charset="0"/>
                <a:sym typeface="Arial"/>
              </a:rPr>
              <a:t>.</a:t>
            </a:r>
            <a:endParaRPr lang="ru-RU" sz="3200" dirty="0" smtClean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dirty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Комментарий: </a:t>
            </a:r>
            <a:r>
              <a:rPr lang="ru-RU" sz="3200" dirty="0" smtClean="0"/>
              <a:t>Персонаж сравнивает каштан с </a:t>
            </a:r>
            <a:r>
              <a:rPr lang="ru-RU" sz="3200" dirty="0" err="1" smtClean="0"/>
              <a:t>моргенштерном</a:t>
            </a:r>
            <a:r>
              <a:rPr lang="ru-RU" sz="3200" dirty="0" smtClean="0"/>
              <a:t> (речь идет о внешнем сходстве плода). При исполнении Арагонской хоты можно услышать звуки кастаньет, чье название также происходит от каштана</a:t>
            </a:r>
            <a:endParaRPr lang="ru-RU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21:</a:t>
            </a:r>
            <a:r>
              <a:rPr lang="ru-RU" sz="2800" dirty="0" smtClean="0">
                <a:latin typeface="Calibri" pitchFamily="34" charset="0"/>
                <a:sym typeface="Arial"/>
              </a:rPr>
              <a:t> </a:t>
            </a:r>
            <a:r>
              <a:rPr lang="ru-RU" sz="2800" dirty="0" smtClean="0"/>
              <a:t>Телекомментатор баскетбольного матча "</a:t>
            </a:r>
            <a:r>
              <a:rPr lang="ru-RU" sz="2800" dirty="0" err="1" smtClean="0"/>
              <a:t>Маккаби</a:t>
            </a:r>
            <a:r>
              <a:rPr lang="ru-RU" sz="2800" dirty="0" smtClean="0"/>
              <a:t>" — ЦСКА после очередной совершённой спортсменом потери сравнил мяч с ЭТИМ. Изобразите непременный компонент того, что часто называют "</a:t>
            </a:r>
            <a:r>
              <a:rPr lang="ru-RU" sz="2800" dirty="0" smtClean="0"/>
              <a:t>ЭТО".</a:t>
            </a:r>
          </a:p>
          <a:p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Ответ: </a:t>
            </a:r>
            <a:r>
              <a:rPr lang="ru-RU" sz="3200" dirty="0" smtClean="0"/>
              <a:t>@</a:t>
            </a:r>
            <a:r>
              <a:rPr lang="ru-RU" sz="3200" dirty="0" smtClean="0">
                <a:latin typeface="Calibri" pitchFamily="34" charset="0"/>
                <a:sym typeface="Arial"/>
              </a:rPr>
              <a:t>.</a:t>
            </a:r>
            <a:endParaRPr lang="ru-RU" sz="3200" dirty="0" smtClean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dirty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Комментарий: </a:t>
            </a:r>
            <a:r>
              <a:rPr lang="ru-RU" sz="3200" dirty="0" smtClean="0"/>
              <a:t>Выскакивает мяч, скользкий, как мыло. Мыло = электронная почта.</a:t>
            </a:r>
            <a:endParaRPr lang="ru-RU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22:</a:t>
            </a:r>
            <a:r>
              <a:rPr lang="ru-RU" sz="2800" dirty="0" smtClean="0">
                <a:latin typeface="Calibri" pitchFamily="34" charset="0"/>
                <a:sym typeface="Arial"/>
              </a:rPr>
              <a:t> </a:t>
            </a:r>
            <a:r>
              <a:rPr lang="ru-RU" sz="2800" dirty="0" smtClean="0"/>
              <a:t>Один персонаж </a:t>
            </a:r>
            <a:r>
              <a:rPr lang="ru-RU" sz="2800" dirty="0" smtClean="0"/>
              <a:t>рассуждает </a:t>
            </a:r>
            <a:r>
              <a:rPr lang="ru-RU" sz="2800" dirty="0" smtClean="0"/>
              <a:t>о том, что безостановочно делящиеся раковые клетки теряют способность </a:t>
            </a:r>
            <a:r>
              <a:rPr lang="ru-RU" sz="2800" dirty="0" err="1" smtClean="0"/>
              <a:t>коммуницировать</a:t>
            </a:r>
            <a:r>
              <a:rPr lang="ru-RU" sz="2800" dirty="0" smtClean="0"/>
              <a:t> между собой, поэтому не могут следовать плану развития, который присущ здоровому организму. С чем персонаж сравнивает раковую опухоль?</a:t>
            </a:r>
            <a:endParaRPr lang="ru-RU" sz="2800" dirty="0" smtClean="0"/>
          </a:p>
          <a:p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Ответ: </a:t>
            </a:r>
            <a:r>
              <a:rPr lang="ru-RU" sz="3200" dirty="0" smtClean="0"/>
              <a:t>С Вавилонской башней.</a:t>
            </a:r>
            <a:endParaRPr lang="ru-RU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23:</a:t>
            </a:r>
            <a:r>
              <a:rPr lang="ru-RU" sz="2800" dirty="0" smtClean="0"/>
              <a:t> На одной из арен для поединков в игре "</a:t>
            </a:r>
            <a:r>
              <a:rPr lang="ru-RU" sz="2800" dirty="0" err="1" smtClean="0"/>
              <a:t>Mortal</a:t>
            </a:r>
            <a:r>
              <a:rPr lang="ru-RU" sz="2800" dirty="0" smtClean="0"/>
              <a:t> </a:t>
            </a:r>
            <a:r>
              <a:rPr lang="ru-RU" sz="2800" dirty="0" err="1" smtClean="0"/>
              <a:t>Kombat</a:t>
            </a:r>
            <a:r>
              <a:rPr lang="ru-RU" sz="2800" dirty="0" smtClean="0"/>
              <a:t>" [</a:t>
            </a:r>
            <a:r>
              <a:rPr lang="ru-RU" sz="2800" dirty="0" err="1" smtClean="0"/>
              <a:t>мОртал</a:t>
            </a:r>
            <a:r>
              <a:rPr lang="ru-RU" sz="2800" dirty="0" smtClean="0"/>
              <a:t> </a:t>
            </a:r>
            <a:r>
              <a:rPr lang="ru-RU" sz="2800" dirty="0" err="1" smtClean="0"/>
              <a:t>кОмбат</a:t>
            </a:r>
            <a:r>
              <a:rPr lang="ru-RU" sz="2800" dirty="0" smtClean="0"/>
              <a:t>] победитель может скинуть соперника в резервуар с кислотой. Название этой арены созвучно с именем персонажа комиксов. Назовите этого персонажа.</a:t>
            </a:r>
            <a:endParaRPr lang="ru-RU" sz="2800" dirty="0" smtClean="0"/>
          </a:p>
          <a:p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</a:t>
            </a:r>
            <a:r>
              <a:rPr lang="ru-RU" sz="3200" b="1" dirty="0" smtClean="0">
                <a:latin typeface="Calibri" pitchFamily="34" charset="0"/>
                <a:sym typeface="Arial"/>
              </a:rPr>
              <a:t>:</a:t>
            </a:r>
            <a:r>
              <a:rPr lang="en-US" sz="3200" dirty="0" smtClean="0"/>
              <a:t> </a:t>
            </a:r>
            <a:r>
              <a:rPr lang="en-US" sz="3200" dirty="0" err="1" smtClean="0"/>
              <a:t>Deadpool</a:t>
            </a:r>
            <a:endParaRPr lang="ru-RU" sz="3200" dirty="0" smtClean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dirty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Комментарий</a:t>
            </a:r>
            <a:r>
              <a:rPr lang="ru-RU" sz="3200" b="1" dirty="0" smtClean="0">
                <a:latin typeface="Calibri" pitchFamily="34" charset="0"/>
                <a:sym typeface="Arial"/>
              </a:rPr>
              <a:t>:</a:t>
            </a:r>
            <a:r>
              <a:rPr lang="ru-RU" sz="3200" dirty="0" smtClean="0"/>
              <a:t> Резервуаром является бассейн, который разработчиками "</a:t>
            </a:r>
            <a:r>
              <a:rPr lang="ru-RU" sz="3200" dirty="0" err="1" smtClean="0"/>
              <a:t>Mortal</a:t>
            </a:r>
            <a:r>
              <a:rPr lang="ru-RU" sz="3200" dirty="0" smtClean="0"/>
              <a:t> </a:t>
            </a:r>
            <a:r>
              <a:rPr lang="ru-RU" sz="3200" dirty="0" err="1" smtClean="0"/>
              <a:t>Kombat</a:t>
            </a:r>
            <a:r>
              <a:rPr lang="ru-RU" sz="3200" dirty="0" smtClean="0"/>
              <a:t>" [</a:t>
            </a:r>
            <a:r>
              <a:rPr lang="ru-RU" sz="3200" dirty="0" err="1" smtClean="0"/>
              <a:t>мОртал</a:t>
            </a:r>
            <a:r>
              <a:rPr lang="ru-RU" sz="3200" dirty="0" smtClean="0"/>
              <a:t> </a:t>
            </a:r>
            <a:r>
              <a:rPr lang="ru-RU" sz="3200" dirty="0" err="1" smtClean="0"/>
              <a:t>кОмбат</a:t>
            </a:r>
            <a:r>
              <a:rPr lang="ru-RU" sz="3200" dirty="0" smtClean="0"/>
              <a:t>] назван смертельным. </a:t>
            </a:r>
            <a:r>
              <a:rPr lang="ru-RU" sz="3200" dirty="0" err="1" smtClean="0"/>
              <a:t>Дэдпул</a:t>
            </a:r>
            <a:r>
              <a:rPr lang="ru-RU" sz="3200" dirty="0" smtClean="0"/>
              <a:t> — один из известных героев комиксов </a:t>
            </a:r>
            <a:r>
              <a:rPr lang="ru-RU" sz="3200" dirty="0" err="1" smtClean="0"/>
              <a:t>Marvel</a:t>
            </a:r>
            <a:r>
              <a:rPr lang="ru-RU" sz="3200" dirty="0" smtClean="0"/>
              <a:t>.</a:t>
            </a:r>
            <a:endParaRPr lang="ru-RU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24:</a:t>
            </a:r>
            <a:r>
              <a:rPr lang="ru-RU" sz="2800" dirty="0" smtClean="0"/>
              <a:t> </a:t>
            </a:r>
            <a:br>
              <a:rPr lang="ru-RU" sz="2800" dirty="0" smtClean="0"/>
            </a:br>
            <a:endParaRPr lang="ru-RU" sz="2800" dirty="0" smtClean="0"/>
          </a:p>
          <a:p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    Перед вами изображение, которое автор нашел по запросу в </a:t>
            </a:r>
            <a:r>
              <a:rPr lang="ru-RU" sz="2800" dirty="0" err="1" smtClean="0"/>
              <a:t>гугле</a:t>
            </a:r>
            <a:r>
              <a:rPr lang="ru-RU" sz="2800" dirty="0" smtClean="0"/>
              <a:t>. Если убрать из этого запроса несколько первых символов, получится название известной компании, одним из партнеров которой является Джим Ли. Напишите название этой компании.</a:t>
            </a:r>
            <a:endParaRPr lang="ru-RU" sz="2800" dirty="0" smtClean="0"/>
          </a:p>
          <a:p>
            <a:endParaRPr lang="ru-RU" sz="2400" dirty="0">
              <a:latin typeface="Calibri" pitchFamily="34" charset="0"/>
            </a:endParaRPr>
          </a:p>
        </p:txBody>
      </p:sp>
      <p:pic>
        <p:nvPicPr>
          <p:cNvPr id="5" name="Рисунок 4" descr="H30HKs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459" y="1068201"/>
            <a:ext cx="3305175" cy="2085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</a:t>
            </a:r>
            <a:r>
              <a:rPr lang="ru-RU" sz="3200" b="1" dirty="0" smtClean="0">
                <a:latin typeface="Calibri" pitchFamily="34" charset="0"/>
                <a:sym typeface="Arial"/>
              </a:rPr>
              <a:t>:</a:t>
            </a:r>
            <a:r>
              <a:rPr lang="en-US" sz="3200" dirty="0" smtClean="0"/>
              <a:t> DC comics.</a:t>
            </a:r>
            <a:endParaRPr lang="ru-RU" sz="3200" dirty="0" smtClean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dirty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Комментарий</a:t>
            </a:r>
            <a:r>
              <a:rPr lang="ru-RU" sz="3200" b="1" dirty="0" smtClean="0">
                <a:latin typeface="Calibri" pitchFamily="34" charset="0"/>
                <a:sym typeface="Arial"/>
              </a:rPr>
              <a:t>:</a:t>
            </a:r>
            <a:r>
              <a:rPr lang="ru-RU" sz="3200" dirty="0" smtClean="0"/>
              <a:t> это серия комиксов, посвященная рок-группе AC/DC</a:t>
            </a:r>
            <a:r>
              <a:rPr lang="ru-RU" sz="3200" dirty="0" smtClean="0"/>
              <a:t>.</a:t>
            </a:r>
            <a:endParaRPr lang="ru-RU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Ответ: </a:t>
            </a:r>
            <a:r>
              <a:rPr lang="ru-RU" sz="3200" dirty="0" smtClean="0">
                <a:latin typeface="Calibri" pitchFamily="34" charset="0"/>
              </a:rPr>
              <a:t>Кастаньеты</a:t>
            </a:r>
            <a:r>
              <a:rPr lang="ru-RU" sz="3200" dirty="0" smtClean="0">
                <a:latin typeface="Calibri" pitchFamily="34" charset="0"/>
                <a:sym typeface="Arial"/>
              </a:rPr>
              <a:t>.</a:t>
            </a:r>
            <a:endParaRPr lang="ru-RU" sz="3200" dirty="0" smtClean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dirty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Комментарий: </a:t>
            </a:r>
            <a:r>
              <a:rPr lang="ru-RU" sz="3200" dirty="0" smtClean="0">
                <a:latin typeface="Calibri" pitchFamily="34" charset="0"/>
              </a:rPr>
              <a:t>Выпрашивающие пищу совята щелкали своими клювами подобно кастаньетам. </a:t>
            </a:r>
            <a:r>
              <a:rPr lang="ru-RU" sz="3200" dirty="0" smtClean="0">
                <a:latin typeface="Calibri" pitchFamily="34" charset="0"/>
              </a:rPr>
              <a:t>Испанское слово </a:t>
            </a:r>
            <a:r>
              <a:rPr lang="ru-RU" sz="3200" dirty="0" smtClean="0">
                <a:latin typeface="Calibri" pitchFamily="34" charset="0"/>
              </a:rPr>
              <a:t>«</a:t>
            </a:r>
            <a:r>
              <a:rPr lang="ru-RU" sz="3200" dirty="0" err="1" smtClean="0">
                <a:latin typeface="Calibri" pitchFamily="34" charset="0"/>
              </a:rPr>
              <a:t>castaña</a:t>
            </a:r>
            <a:r>
              <a:rPr lang="ru-RU" sz="3200" dirty="0" smtClean="0">
                <a:latin typeface="Calibri" pitchFamily="34" charset="0"/>
              </a:rPr>
              <a:t>» </a:t>
            </a:r>
            <a:r>
              <a:rPr lang="ru-RU" sz="3200" dirty="0" smtClean="0">
                <a:latin typeface="Calibri" pitchFamily="34" charset="0"/>
              </a:rPr>
              <a:t>[</a:t>
            </a:r>
            <a:r>
              <a:rPr lang="ru-RU" sz="3200" dirty="0" err="1" smtClean="0">
                <a:latin typeface="Calibri" pitchFamily="34" charset="0"/>
              </a:rPr>
              <a:t>кастАнья</a:t>
            </a:r>
            <a:r>
              <a:rPr lang="ru-RU" sz="3200" dirty="0" smtClean="0">
                <a:latin typeface="Calibri" pitchFamily="34" charset="0"/>
              </a:rPr>
              <a:t>] означает </a:t>
            </a:r>
            <a:r>
              <a:rPr lang="ru-RU" sz="3200" dirty="0" smtClean="0">
                <a:latin typeface="Calibri" pitchFamily="34" charset="0"/>
              </a:rPr>
              <a:t>«каштан»</a:t>
            </a:r>
            <a:r>
              <a:rPr lang="ru-RU" sz="3200" dirty="0" smtClean="0">
                <a:latin typeface="Calibri" pitchFamily="34" charset="0"/>
                <a:sym typeface="Arial"/>
              </a:rPr>
              <a:t>.</a:t>
            </a:r>
            <a:endParaRPr lang="ru-RU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25:</a:t>
            </a:r>
            <a:r>
              <a:rPr lang="ru-RU" sz="2800" dirty="0" smtClean="0"/>
              <a:t>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400" dirty="0" smtClean="0"/>
              <a:t> Дуплет. </a:t>
            </a:r>
            <a:br>
              <a:rPr lang="ru-RU" sz="2400" dirty="0" smtClean="0"/>
            </a:br>
            <a:r>
              <a:rPr lang="ru-RU" sz="2400" dirty="0" smtClean="0"/>
              <a:t>    1. В комиксах студии «</a:t>
            </a:r>
            <a:r>
              <a:rPr lang="ru-RU" sz="2400" dirty="0" err="1" smtClean="0"/>
              <a:t>Марвел</a:t>
            </a:r>
            <a:r>
              <a:rPr lang="ru-RU" sz="2400" dirty="0" smtClean="0"/>
              <a:t>» есть персонаж по имени Аксель </a:t>
            </a:r>
            <a:r>
              <a:rPr lang="ru-RU" sz="2400" dirty="0" err="1" smtClean="0"/>
              <a:t>Эшер</a:t>
            </a:r>
            <a:r>
              <a:rPr lang="ru-RU" sz="2400" dirty="0" smtClean="0"/>
              <a:t>. Способности персонажа позволяют ему оберегать родную Вселенную от НИХ. Назовите ИХ. </a:t>
            </a:r>
            <a:br>
              <a:rPr lang="ru-RU" sz="2400" dirty="0" smtClean="0"/>
            </a:br>
            <a:r>
              <a:rPr lang="ru-RU" sz="2400" dirty="0" smtClean="0"/>
              <a:t>    2. В комиксах студии DC есть персонаж по имени Аксель </a:t>
            </a:r>
            <a:r>
              <a:rPr lang="ru-RU" sz="2400" dirty="0" err="1" smtClean="0"/>
              <a:t>Эшер</a:t>
            </a:r>
            <a:r>
              <a:rPr lang="ru-RU" sz="2400" dirty="0" smtClean="0"/>
              <a:t>. Способности персонажа позволяют ему оберегать родную Вселенную от НИХ. Назовите ИХ.</a:t>
            </a:r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</a:t>
            </a:r>
            <a:r>
              <a:rPr lang="ru-RU" sz="3200" b="1" dirty="0" smtClean="0">
                <a:latin typeface="Calibri" pitchFamily="34" charset="0"/>
                <a:sym typeface="Arial"/>
              </a:rPr>
              <a:t>:</a:t>
            </a:r>
            <a:r>
              <a:rPr lang="en-US" sz="3200" dirty="0" smtClean="0"/>
              <a:t> </a:t>
            </a:r>
            <a:endParaRPr lang="ru-RU" sz="3200" dirty="0" smtClean="0"/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dirty="0" smtClean="0"/>
              <a:t>	</a:t>
            </a:r>
            <a:r>
              <a:rPr lang="ru-RU" sz="3200" dirty="0" smtClean="0"/>
              <a:t>1. Персонажей</a:t>
            </a:r>
            <a:r>
              <a:rPr lang="ru-RU" sz="3200" dirty="0" smtClean="0"/>
              <a:t> DC </a:t>
            </a:r>
            <a:br>
              <a:rPr lang="ru-RU" sz="3200" dirty="0" smtClean="0"/>
            </a:br>
            <a:r>
              <a:rPr lang="ru-RU" sz="3200" dirty="0" smtClean="0"/>
              <a:t>   	</a:t>
            </a:r>
            <a:r>
              <a:rPr lang="ru-RU" sz="3200" dirty="0" smtClean="0"/>
              <a:t>2</a:t>
            </a:r>
            <a:r>
              <a:rPr lang="ru-RU" sz="3200" dirty="0" smtClean="0"/>
              <a:t>. Персонажей «</a:t>
            </a:r>
            <a:r>
              <a:rPr lang="ru-RU" sz="3200" dirty="0" err="1" smtClean="0"/>
              <a:t>Марвел</a:t>
            </a:r>
            <a:r>
              <a:rPr lang="ru-RU" sz="3200" dirty="0" smtClean="0"/>
              <a:t>»</a:t>
            </a:r>
            <a:r>
              <a:rPr lang="en-US" sz="3200" dirty="0" smtClean="0"/>
              <a:t>.</a:t>
            </a:r>
            <a:endParaRPr lang="ru-RU" sz="3200" dirty="0" smtClean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dirty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Комментарий</a:t>
            </a:r>
            <a:r>
              <a:rPr lang="ru-RU" sz="3200" b="1" dirty="0" smtClean="0">
                <a:latin typeface="Calibri" pitchFamily="34" charset="0"/>
                <a:sym typeface="Arial"/>
              </a:rPr>
              <a:t>:</a:t>
            </a:r>
            <a:r>
              <a:rPr lang="ru-RU" sz="3200" dirty="0" smtClean="0"/>
              <a:t> Аксель </a:t>
            </a:r>
            <a:r>
              <a:rPr lang="ru-RU" sz="3200" dirty="0" err="1" smtClean="0"/>
              <a:t>Эшер</a:t>
            </a:r>
            <a:r>
              <a:rPr lang="ru-RU" sz="3200" dirty="0" smtClean="0"/>
              <a:t>, по прозвищу «Доступ», следит за тем, чтобы две </a:t>
            </a:r>
            <a:r>
              <a:rPr lang="ru-RU" sz="3200" dirty="0" err="1" smtClean="0"/>
              <a:t>комикс-Вселенные</a:t>
            </a:r>
            <a:r>
              <a:rPr lang="ru-RU" sz="3200" dirty="0" smtClean="0"/>
              <a:t> не смешивались. Он является как персонажем </a:t>
            </a:r>
            <a:r>
              <a:rPr lang="ru-RU" sz="3200" dirty="0" err="1" smtClean="0"/>
              <a:t>Марвел</a:t>
            </a:r>
            <a:r>
              <a:rPr lang="ru-RU" sz="3200" dirty="0" smtClean="0"/>
              <a:t>, так и персонажем DC. Иногда он отвлекается — так получаются </a:t>
            </a:r>
            <a:r>
              <a:rPr lang="ru-RU" sz="3200" dirty="0" err="1" smtClean="0"/>
              <a:t>кроссоверы</a:t>
            </a:r>
            <a:r>
              <a:rPr lang="ru-RU" sz="3200" dirty="0" smtClean="0"/>
              <a:t>.</a:t>
            </a:r>
            <a:endParaRPr lang="ru-RU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26:</a:t>
            </a:r>
            <a:r>
              <a:rPr lang="ru-RU" sz="2800" dirty="0" smtClean="0"/>
              <a:t>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400" dirty="0" smtClean="0"/>
              <a:t> Англоязычный фильм 1995 года является своеобразным </a:t>
            </a:r>
            <a:r>
              <a:rPr lang="ru-RU" sz="2400" dirty="0" err="1" smtClean="0"/>
              <a:t>кроссовером</a:t>
            </a:r>
            <a:r>
              <a:rPr lang="ru-RU" sz="2400" dirty="0" smtClean="0"/>
              <a:t>. Главный герой мстит за убитого отца, а его друг Сэм пытается угостить его новым блюдом. Напишите название этого фильма, состоящее из четырёх слов</a:t>
            </a:r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</a:t>
            </a:r>
            <a:r>
              <a:rPr lang="ru-RU" sz="3200" b="1" dirty="0" smtClean="0">
                <a:latin typeface="Calibri" pitchFamily="34" charset="0"/>
                <a:sym typeface="Arial"/>
              </a:rPr>
              <a:t>:</a:t>
            </a:r>
            <a:r>
              <a:rPr lang="en-US" sz="3200" dirty="0" smtClean="0"/>
              <a:t> Green Eggs and </a:t>
            </a:r>
            <a:r>
              <a:rPr lang="en-US" sz="3200" dirty="0" smtClean="0"/>
              <a:t>Hamlet</a:t>
            </a:r>
            <a:endParaRPr lang="ru-RU" sz="3200" dirty="0" smtClean="0"/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 smtClean="0">
                <a:latin typeface="Calibri" pitchFamily="34" charset="0"/>
                <a:sym typeface="Arial"/>
              </a:rPr>
              <a:t>Зачет: </a:t>
            </a:r>
            <a:r>
              <a:rPr lang="ru-RU" sz="3200" dirty="0" smtClean="0"/>
              <a:t>«Зелёные яйца и Гамлет», «Зелёная яичница и Гамлет»</a:t>
            </a:r>
            <a:endParaRPr lang="ru-RU" sz="3200" dirty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Комментарий</a:t>
            </a:r>
            <a:r>
              <a:rPr lang="ru-RU" sz="3200" b="1" dirty="0" smtClean="0">
                <a:latin typeface="Calibri" pitchFamily="34" charset="0"/>
                <a:sym typeface="Arial"/>
              </a:rPr>
              <a:t>:</a:t>
            </a:r>
            <a:r>
              <a:rPr lang="ru-RU" sz="3200" dirty="0" smtClean="0"/>
              <a:t> Фильм является </a:t>
            </a:r>
            <a:r>
              <a:rPr lang="ru-RU" sz="3200" dirty="0" err="1" smtClean="0"/>
              <a:t>кроссовером</a:t>
            </a:r>
            <a:r>
              <a:rPr lang="ru-RU" sz="3200" dirty="0" smtClean="0"/>
              <a:t> классической пьесы Шекспира «Гамлет» и известной детской книги Доктора </a:t>
            </a:r>
            <a:r>
              <a:rPr lang="ru-RU" sz="3200" dirty="0" err="1" smtClean="0"/>
              <a:t>Сьюза</a:t>
            </a:r>
            <a:r>
              <a:rPr lang="ru-RU" sz="3200" dirty="0" smtClean="0"/>
              <a:t> «</a:t>
            </a:r>
            <a:r>
              <a:rPr lang="ru-RU" sz="3200" dirty="0" err="1" smtClean="0"/>
              <a:t>Green</a:t>
            </a:r>
            <a:r>
              <a:rPr lang="ru-RU" sz="3200" dirty="0" smtClean="0"/>
              <a:t> </a:t>
            </a:r>
            <a:r>
              <a:rPr lang="ru-RU" sz="3200" dirty="0" err="1" smtClean="0"/>
              <a:t>Eggs</a:t>
            </a:r>
            <a:r>
              <a:rPr lang="ru-RU" sz="3200" dirty="0" smtClean="0"/>
              <a:t> </a:t>
            </a:r>
            <a:r>
              <a:rPr lang="ru-RU" sz="3200" dirty="0" err="1" smtClean="0"/>
              <a:t>and</a:t>
            </a:r>
            <a:r>
              <a:rPr lang="ru-RU" sz="3200" dirty="0" smtClean="0"/>
              <a:t> </a:t>
            </a:r>
            <a:r>
              <a:rPr lang="ru-RU" sz="3200" dirty="0" err="1" smtClean="0"/>
              <a:t>Ham</a:t>
            </a:r>
            <a:r>
              <a:rPr lang="ru-RU" sz="3200" dirty="0" smtClean="0"/>
              <a:t>», в которой персонаж по имени Сэм пытается угостить главного героя зелёной яичницей с ветчиной</a:t>
            </a:r>
            <a:r>
              <a:rPr lang="ru-RU" sz="3200" dirty="0" smtClean="0"/>
              <a:t>.</a:t>
            </a:r>
            <a:endParaRPr lang="ru-RU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27:</a:t>
            </a:r>
            <a:r>
              <a:rPr lang="ru-RU" sz="2800" dirty="0" smtClean="0"/>
              <a:t>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400" dirty="0" smtClean="0"/>
              <a:t>Из-за бедности </a:t>
            </a:r>
            <a:r>
              <a:rPr lang="ru-RU" sz="2400" dirty="0" err="1" smtClean="0"/>
              <a:t>Нико</a:t>
            </a:r>
            <a:r>
              <a:rPr lang="ru-RU" sz="2400" dirty="0" smtClean="0"/>
              <a:t> </a:t>
            </a:r>
            <a:r>
              <a:rPr lang="ru-RU" sz="2400" dirty="0" err="1" smtClean="0"/>
              <a:t>Пиросмани</a:t>
            </a:r>
            <a:r>
              <a:rPr lang="ru-RU" sz="2400" dirty="0" smtClean="0"/>
              <a:t> не имел денег на настоящие холсты. Павел </a:t>
            </a:r>
            <a:r>
              <a:rPr lang="ru-RU" sz="2400" dirty="0" err="1" smtClean="0"/>
              <a:t>Антокольский</a:t>
            </a:r>
            <a:r>
              <a:rPr lang="ru-RU" sz="2400" dirty="0" smtClean="0"/>
              <a:t>, описывая быт и работу художника, пишет, как тот рисовал натюрморты на НЕЙ. Назовите ЕЕ</a:t>
            </a:r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</a:t>
            </a:r>
            <a:r>
              <a:rPr lang="ru-RU" sz="3200" b="1" dirty="0" smtClean="0">
                <a:latin typeface="Calibri" pitchFamily="34" charset="0"/>
                <a:sym typeface="Arial"/>
              </a:rPr>
              <a:t>:</a:t>
            </a:r>
            <a:r>
              <a:rPr lang="en-US" sz="3200" dirty="0" smtClean="0"/>
              <a:t> </a:t>
            </a:r>
            <a:r>
              <a:rPr lang="ru-RU" sz="3200" dirty="0" smtClean="0"/>
              <a:t>Скатерть</a:t>
            </a:r>
            <a:r>
              <a:rPr lang="ru-RU" sz="3200" dirty="0" smtClean="0"/>
              <a:t>.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b="1" dirty="0" smtClean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 smtClean="0">
                <a:latin typeface="Calibri" pitchFamily="34" charset="0"/>
                <a:sym typeface="Arial"/>
              </a:rPr>
              <a:t>Комментарий:</a:t>
            </a:r>
            <a:r>
              <a:rPr lang="ru-RU" sz="3200" dirty="0" smtClean="0"/>
              <a:t> </a:t>
            </a:r>
            <a:r>
              <a:rPr lang="ru-RU" sz="3200" dirty="0" err="1" smtClean="0"/>
              <a:t>Пиросмани</a:t>
            </a:r>
            <a:r>
              <a:rPr lang="ru-RU" sz="3200" dirty="0" smtClean="0"/>
              <a:t> часто рисовал на скатертях из клеенки в кабаках. На еду ему тоже не всегда хватало, вот и рисует он натюрморты на месте, где должна была быть еда.</a:t>
            </a:r>
            <a:br>
              <a:rPr lang="ru-RU" sz="3200" dirty="0" smtClean="0"/>
            </a:br>
            <a:endParaRPr lang="ru-RU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28:</a:t>
            </a:r>
          </a:p>
          <a:p>
            <a:r>
              <a:rPr lang="ru-RU" sz="2800" dirty="0" smtClean="0"/>
              <a:t>В </a:t>
            </a:r>
            <a:r>
              <a:rPr lang="ru-RU" sz="2800" dirty="0" smtClean="0"/>
              <a:t>романе Максима </a:t>
            </a:r>
            <a:r>
              <a:rPr lang="ru-RU" sz="2800" dirty="0" err="1" smtClean="0"/>
              <a:t>Чертанова</a:t>
            </a:r>
            <a:r>
              <a:rPr lang="ru-RU" sz="2800" dirty="0" smtClean="0"/>
              <a:t> при описании рыжеватых волос Ленина, вставших дыбом вокруг лысины, упоминается ИКС. Восьмиконечный ИКС Софии символизирует вечность мудрости. Назовите ИКС.</a:t>
            </a:r>
            <a:r>
              <a:rPr lang="ru-RU" sz="2800" dirty="0" smtClean="0"/>
              <a:t> 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</a:t>
            </a:r>
            <a:r>
              <a:rPr lang="ru-RU" sz="3200" b="1" dirty="0" smtClean="0">
                <a:latin typeface="Calibri" pitchFamily="34" charset="0"/>
                <a:sym typeface="Arial"/>
              </a:rPr>
              <a:t>:</a:t>
            </a:r>
            <a:r>
              <a:rPr lang="en-US" sz="3200" dirty="0" smtClean="0"/>
              <a:t> </a:t>
            </a:r>
            <a:r>
              <a:rPr lang="ru-RU" sz="3200" dirty="0" smtClean="0"/>
              <a:t>Нимб</a:t>
            </a:r>
            <a:r>
              <a:rPr lang="ru-RU" sz="3200" dirty="0" smtClean="0"/>
              <a:t>.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b="1" dirty="0" smtClean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 smtClean="0">
                <a:latin typeface="Calibri" pitchFamily="34" charset="0"/>
                <a:sym typeface="Arial"/>
              </a:rPr>
              <a:t>Комментарий:</a:t>
            </a:r>
            <a:r>
              <a:rPr lang="ru-RU" sz="3200" dirty="0" smtClean="0"/>
              <a:t> Ленин не только гриб, выходит, он еще и святой. У святой Софии такой вот необычный нимб.</a:t>
            </a:r>
            <a:br>
              <a:rPr lang="ru-RU" sz="3200" dirty="0" smtClean="0"/>
            </a:br>
            <a:endParaRPr lang="ru-RU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29:</a:t>
            </a:r>
          </a:p>
          <a:p>
            <a:r>
              <a:rPr lang="ru-RU" sz="2800" dirty="0" smtClean="0"/>
              <a:t> На одном коллаже изображены три человека, около которых указано: сотворение мира, 1687 год и 1976 год соответственно. Какие одинаковые предметы находятся рядом с каждым из этих людей</a:t>
            </a:r>
            <a:r>
              <a:rPr lang="ru-RU" sz="2800" dirty="0" smtClean="0"/>
              <a:t>? 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</a:t>
            </a:r>
            <a:r>
              <a:rPr lang="ru-RU" sz="3200" b="1" dirty="0" smtClean="0">
                <a:latin typeface="Calibri" pitchFamily="34" charset="0"/>
                <a:sym typeface="Arial"/>
              </a:rPr>
              <a:t>:</a:t>
            </a:r>
            <a:r>
              <a:rPr lang="en-US" sz="3200" dirty="0" smtClean="0"/>
              <a:t> </a:t>
            </a:r>
            <a:r>
              <a:rPr lang="ru-RU" sz="3200" dirty="0" smtClean="0"/>
              <a:t>Яблоки</a:t>
            </a:r>
            <a:r>
              <a:rPr lang="ru-RU" sz="3200" dirty="0" smtClean="0"/>
              <a:t>.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b="1" dirty="0" smtClean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 smtClean="0">
                <a:latin typeface="Calibri" pitchFamily="34" charset="0"/>
                <a:sym typeface="Arial"/>
              </a:rPr>
              <a:t>Комментарий:</a:t>
            </a:r>
            <a:r>
              <a:rPr lang="ru-RU" sz="3200" dirty="0" smtClean="0"/>
              <a:t> </a:t>
            </a:r>
            <a:r>
              <a:rPr lang="ru-RU" sz="3200" dirty="0" smtClean="0"/>
              <a:t>Коллаж </a:t>
            </a:r>
            <a:r>
              <a:rPr lang="ru-RU" sz="3200" dirty="0" smtClean="0"/>
              <a:t>называется "Три яблока, которые изменили мир". Изображены, соответственно, Ева, Исаак Ньютон и Стив Джобс.</a:t>
            </a:r>
            <a:br>
              <a:rPr lang="ru-RU" sz="3200" dirty="0" smtClean="0"/>
            </a:br>
            <a:endParaRPr lang="ru-RU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3:</a:t>
            </a:r>
            <a:r>
              <a:rPr lang="ru-RU" sz="2800" dirty="0" smtClean="0">
                <a:latin typeface="Calibri" pitchFamily="34" charset="0"/>
                <a:sym typeface="Arial"/>
              </a:rPr>
              <a:t> </a:t>
            </a:r>
            <a:r>
              <a:rPr lang="ru-RU" sz="2800" dirty="0" smtClean="0"/>
              <a:t>Стихотворение Германа </a:t>
            </a:r>
            <a:r>
              <a:rPr lang="ru-RU" sz="2800" dirty="0" err="1" smtClean="0"/>
              <a:t>Лукомникова</a:t>
            </a:r>
            <a:r>
              <a:rPr lang="ru-RU" sz="2800" dirty="0" smtClean="0"/>
              <a:t> начинается так: </a:t>
            </a:r>
            <a:endParaRPr lang="ru-RU" sz="2800" dirty="0" smtClean="0"/>
          </a:p>
          <a:p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Кто-то </a:t>
            </a:r>
            <a:br>
              <a:rPr lang="ru-RU" sz="2800" dirty="0" smtClean="0"/>
            </a:br>
            <a:r>
              <a:rPr lang="ru-RU" sz="2800" dirty="0" smtClean="0"/>
              <a:t>В небо </a:t>
            </a:r>
            <a:br>
              <a:rPr lang="ru-RU" sz="2800" dirty="0" smtClean="0"/>
            </a:br>
            <a:r>
              <a:rPr lang="ru-RU" sz="2800" dirty="0" smtClean="0"/>
              <a:t>Пальцем </a:t>
            </a:r>
            <a:br>
              <a:rPr lang="ru-RU" sz="2800" dirty="0" smtClean="0"/>
            </a:br>
            <a:r>
              <a:rPr lang="ru-RU" sz="2800" dirty="0" smtClean="0"/>
              <a:t>Тыкал. </a:t>
            </a:r>
            <a:endParaRPr lang="ru-RU" sz="2800" dirty="0" smtClean="0"/>
          </a:p>
          <a:p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Далее в тексте фигурируют два антонима. Назовите оба.</a:t>
            </a:r>
          </a:p>
          <a:p>
            <a:endParaRPr lang="ru-RU" sz="2800" dirty="0" smtClean="0"/>
          </a:p>
          <a:p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30:</a:t>
            </a:r>
          </a:p>
          <a:p>
            <a:r>
              <a:rPr lang="ru-RU" sz="2800" dirty="0" smtClean="0"/>
              <a:t> Согласно сайту </a:t>
            </a:r>
            <a:r>
              <a:rPr lang="ru-RU" sz="2800" dirty="0" smtClean="0">
                <a:solidFill>
                  <a:schemeClr val="tx1"/>
                </a:solidFill>
              </a:rPr>
              <a:t>www.anekdot.ru, реклама </a:t>
            </a:r>
            <a:r>
              <a:rPr lang="ru-RU" sz="2800" dirty="0" smtClean="0"/>
              <a:t>аттракциона в парке предлагает любой женщине снова почувствовать себя девушкой, взяв в руки... Что?</a:t>
            </a:r>
            <a:br>
              <a:rPr lang="ru-RU" sz="2800" dirty="0" smtClean="0"/>
            </a:br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</a:t>
            </a:r>
            <a:r>
              <a:rPr lang="ru-RU" sz="3200" b="1" dirty="0" smtClean="0">
                <a:latin typeface="Calibri" pitchFamily="34" charset="0"/>
                <a:sym typeface="Arial"/>
              </a:rPr>
              <a:t>:</a:t>
            </a:r>
            <a:r>
              <a:rPr lang="en-US" sz="3200" dirty="0" smtClean="0"/>
              <a:t> </a:t>
            </a:r>
            <a:r>
              <a:rPr lang="ru-RU" sz="3200" dirty="0" smtClean="0"/>
              <a:t>Весло</a:t>
            </a:r>
            <a:r>
              <a:rPr lang="ru-RU" sz="3200" dirty="0" smtClean="0"/>
              <a:t>.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b="1" dirty="0" smtClean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 smtClean="0">
                <a:latin typeface="Calibri" pitchFamily="34" charset="0"/>
                <a:sym typeface="Arial"/>
              </a:rPr>
              <a:t>Комментарий:</a:t>
            </a:r>
            <a:r>
              <a:rPr lang="ru-RU" sz="3200" dirty="0" smtClean="0"/>
              <a:t> Аттракцион "Девушка с веслом".</a:t>
            </a:r>
            <a:endParaRPr lang="ru-RU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31:</a:t>
            </a:r>
          </a:p>
          <a:p>
            <a:r>
              <a:rPr lang="ru-RU" sz="2800" dirty="0" smtClean="0"/>
              <a:t> </a:t>
            </a:r>
            <a:r>
              <a:rPr lang="ru-RU" sz="2800" dirty="0" smtClean="0"/>
              <a:t>Во второй половине 20 века в </a:t>
            </a:r>
            <a:r>
              <a:rPr lang="ru-RU" sz="2800" dirty="0" smtClean="0"/>
              <a:t>английской школе </a:t>
            </a:r>
            <a:r>
              <a:rPr lang="ru-RU" sz="2800" dirty="0" err="1" smtClean="0"/>
              <a:t>Хайден</a:t>
            </a:r>
            <a:r>
              <a:rPr lang="ru-RU" sz="2800" dirty="0" smtClean="0"/>
              <a:t> преподавал химию некий Джон </a:t>
            </a:r>
            <a:r>
              <a:rPr lang="ru-RU" sz="2800" dirty="0" err="1" smtClean="0"/>
              <a:t>Нетлшип</a:t>
            </a:r>
            <a:r>
              <a:rPr lang="ru-RU" sz="2800" dirty="0" smtClean="0"/>
              <a:t>. Ученики боялись его, не слишком любили и даже присвоили ему кличку "Язва". Как звали ученицу, мать которой работала у него лаборанткой?</a:t>
            </a:r>
            <a:br>
              <a:rPr lang="ru-RU" sz="2800" dirty="0" smtClean="0"/>
            </a:br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</a:t>
            </a:r>
            <a:r>
              <a:rPr lang="ru-RU" sz="3200" b="1" dirty="0" smtClean="0">
                <a:latin typeface="Calibri" pitchFamily="34" charset="0"/>
                <a:sym typeface="Arial"/>
              </a:rPr>
              <a:t>:</a:t>
            </a:r>
            <a:r>
              <a:rPr lang="en-US" sz="3200" dirty="0" smtClean="0"/>
              <a:t> </a:t>
            </a:r>
            <a:r>
              <a:rPr lang="ru-RU" sz="3200" dirty="0" err="1" smtClean="0"/>
              <a:t>Роулинг</a:t>
            </a:r>
            <a:r>
              <a:rPr lang="ru-RU" sz="3200" dirty="0" smtClean="0"/>
              <a:t>.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b="1" dirty="0" smtClean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 smtClean="0">
                <a:latin typeface="Calibri" pitchFamily="34" charset="0"/>
                <a:sym typeface="Arial"/>
              </a:rPr>
              <a:t>Комментарий:</a:t>
            </a:r>
            <a:r>
              <a:rPr lang="ru-RU" sz="3200" dirty="0" smtClean="0"/>
              <a:t> Джон </a:t>
            </a:r>
            <a:r>
              <a:rPr lang="ru-RU" sz="3200" dirty="0" err="1" smtClean="0"/>
              <a:t>Нетлшип</a:t>
            </a:r>
            <a:r>
              <a:rPr lang="ru-RU" sz="3200" dirty="0" smtClean="0"/>
              <a:t> — прототип профессора </a:t>
            </a:r>
            <a:r>
              <a:rPr lang="ru-RU" sz="3200" dirty="0" err="1" smtClean="0"/>
              <a:t>Снейпа</a:t>
            </a:r>
            <a:r>
              <a:rPr lang="ru-RU" sz="3200" dirty="0" smtClean="0"/>
              <a:t>.</a:t>
            </a:r>
            <a:endParaRPr lang="ru-RU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32:</a:t>
            </a:r>
          </a:p>
          <a:p>
            <a:r>
              <a:rPr lang="ru-RU" sz="2800" dirty="0" smtClean="0"/>
              <a:t>  Известный актер и мастер ушу </a:t>
            </a:r>
            <a:r>
              <a:rPr lang="ru-RU" sz="2800" dirty="0" err="1" smtClean="0"/>
              <a:t>Джет</a:t>
            </a:r>
            <a:r>
              <a:rPr lang="ru-RU" sz="2800" dirty="0" smtClean="0"/>
              <a:t> Ли говорит, что высший уровень мастерства — делать это во время боя. А таиландское правительство недавно приказало делать это солдатам, патрулирующим улицы. Что же именно делать</a:t>
            </a:r>
            <a:r>
              <a:rPr lang="ru-RU" sz="2800" dirty="0" smtClean="0"/>
              <a:t>?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</a:t>
            </a:r>
            <a:r>
              <a:rPr lang="ru-RU" sz="3200" b="1" dirty="0" smtClean="0">
                <a:latin typeface="Calibri" pitchFamily="34" charset="0"/>
                <a:sym typeface="Arial"/>
              </a:rPr>
              <a:t>:</a:t>
            </a:r>
            <a:r>
              <a:rPr lang="en-US" sz="3200" dirty="0" smtClean="0"/>
              <a:t> </a:t>
            </a:r>
            <a:r>
              <a:rPr lang="ru-RU" sz="3200" dirty="0" smtClean="0"/>
              <a:t>Улыбаться</a:t>
            </a:r>
            <a:r>
              <a:rPr lang="ru-RU" sz="3200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33:</a:t>
            </a:r>
          </a:p>
          <a:p>
            <a:r>
              <a:rPr lang="ru-RU" sz="2800" dirty="0" smtClean="0"/>
              <a:t>  Как ни странно, в средние века католическая церковь официально объявила, что если никого не убивать и не молиться о чьей-либо смерти, то ОН </a:t>
            </a:r>
            <a:r>
              <a:rPr lang="ru-RU" sz="2800" dirty="0" err="1" smtClean="0"/>
              <a:t>допусти́м</a:t>
            </a:r>
            <a:r>
              <a:rPr lang="ru-RU" sz="2800" dirty="0" smtClean="0"/>
              <a:t>. Теория Клода </a:t>
            </a:r>
            <a:r>
              <a:rPr lang="ru-RU" sz="2800" dirty="0" err="1" smtClean="0"/>
              <a:t>Леви-Стросса</a:t>
            </a:r>
            <a:r>
              <a:rPr lang="ru-RU" sz="2800" dirty="0" smtClean="0"/>
              <a:t> о НЕМ гласит: огонь — для врагов, вода — для семьи. Назовите ЕГО. </a:t>
            </a:r>
            <a:br>
              <a:rPr lang="ru-RU" sz="2800" dirty="0" smtClean="0"/>
            </a:br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</a:t>
            </a:r>
            <a:r>
              <a:rPr lang="ru-RU" sz="3200" b="1" dirty="0" smtClean="0">
                <a:latin typeface="Calibri" pitchFamily="34" charset="0"/>
                <a:sym typeface="Arial"/>
              </a:rPr>
              <a:t>:</a:t>
            </a:r>
            <a:r>
              <a:rPr lang="en-US" sz="3200" dirty="0" smtClean="0"/>
              <a:t> </a:t>
            </a:r>
            <a:r>
              <a:rPr lang="ru-RU" sz="3200" dirty="0" smtClean="0"/>
              <a:t>Каннибализм</a:t>
            </a:r>
            <a:r>
              <a:rPr lang="ru-RU" sz="3200" dirty="0" smtClean="0"/>
              <a:t>.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b="1" dirty="0" smtClean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 smtClean="0">
                <a:latin typeface="Calibri" pitchFamily="34" charset="0"/>
                <a:sym typeface="Arial"/>
              </a:rPr>
              <a:t>Комментарий:</a:t>
            </a:r>
            <a:r>
              <a:rPr lang="ru-RU" sz="3200" dirty="0" smtClean="0"/>
              <a:t> В средневековой Европе часто случался массовый голод. </a:t>
            </a:r>
            <a:r>
              <a:rPr lang="ru-RU" sz="3200" dirty="0" err="1" smtClean="0"/>
              <a:t>Леви-Стросс</a:t>
            </a:r>
            <a:r>
              <a:rPr lang="ru-RU" sz="3200" dirty="0" smtClean="0"/>
              <a:t> считал, что каннибалы жарят тех, кого хотят уничтожить, и варят тех, кем дорожат.</a:t>
            </a:r>
            <a:br>
              <a:rPr lang="ru-RU" sz="3200" dirty="0" smtClean="0"/>
            </a:br>
            <a:endParaRPr lang="ru-RU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34:</a:t>
            </a:r>
          </a:p>
          <a:p>
            <a:r>
              <a:rPr lang="ru-RU" sz="2800" dirty="0" smtClean="0"/>
              <a:t>  В пьесе Шекспира в переводе Юрия Корнеева Леди Макбет клянет собственную слабость. Вслед за этим она призывает </a:t>
            </a:r>
            <a:r>
              <a:rPr lang="ru-RU" sz="2800" dirty="0" err="1" smtClean="0"/>
              <a:t>ду́хов</a:t>
            </a:r>
            <a:r>
              <a:rPr lang="ru-RU" sz="2800" dirty="0" smtClean="0"/>
              <a:t> совершить в отношении нее... Ответьте двумя словами: какую доступную ныне </a:t>
            </a:r>
            <a:r>
              <a:rPr lang="ru-RU" sz="2800" dirty="0" smtClean="0"/>
              <a:t>процедуру?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</a:t>
            </a:r>
            <a:r>
              <a:rPr lang="ru-RU" sz="3200" b="1" dirty="0" smtClean="0">
                <a:latin typeface="Calibri" pitchFamily="34" charset="0"/>
                <a:sym typeface="Arial"/>
              </a:rPr>
              <a:t>:</a:t>
            </a:r>
            <a:r>
              <a:rPr lang="en-US" sz="3200" dirty="0" smtClean="0"/>
              <a:t> </a:t>
            </a:r>
            <a:r>
              <a:rPr lang="ru-RU" sz="3200" dirty="0" smtClean="0"/>
              <a:t>Смену пола.</a:t>
            </a:r>
            <a:br>
              <a:rPr lang="ru-RU" sz="3200" dirty="0" smtClean="0"/>
            </a:br>
            <a:r>
              <a:rPr lang="ru-RU" sz="3200" dirty="0" smtClean="0"/>
              <a:t> </a:t>
            </a:r>
            <a:endParaRPr lang="ru-RU" sz="3200" b="1" dirty="0" smtClean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 smtClean="0">
                <a:latin typeface="Calibri" pitchFamily="34" charset="0"/>
                <a:sym typeface="Arial"/>
              </a:rPr>
              <a:t>Комментарий:</a:t>
            </a:r>
            <a:r>
              <a:rPr lang="ru-RU" sz="3200" dirty="0" smtClean="0"/>
              <a:t> Представительница слабого пола хочет стать мужчиной</a:t>
            </a:r>
            <a:r>
              <a:rPr lang="ru-RU" sz="3200" dirty="0" smtClean="0"/>
              <a:t>.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Ответ: </a:t>
            </a:r>
            <a:r>
              <a:rPr lang="ru-RU" sz="3200" dirty="0" err="1" smtClean="0"/>
              <a:t>Вкл</a:t>
            </a:r>
            <a:r>
              <a:rPr lang="ru-RU" sz="3200" dirty="0" smtClean="0"/>
              <a:t>, Выкл</a:t>
            </a:r>
            <a:r>
              <a:rPr lang="ru-RU" sz="3200" dirty="0" smtClean="0">
                <a:latin typeface="Calibri" pitchFamily="34" charset="0"/>
                <a:sym typeface="Arial"/>
              </a:rPr>
              <a:t>.</a:t>
            </a:r>
            <a:endParaRPr lang="ru-RU" sz="3200" dirty="0" smtClean="0">
              <a:latin typeface="Calibri" pitchFamily="34" charset="0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35:</a:t>
            </a:r>
          </a:p>
          <a:p>
            <a:r>
              <a:rPr lang="ru-RU" sz="2800" dirty="0" smtClean="0"/>
              <a:t>  В стихотворении Владимира Вишневского, написанном в 1986 году, говорится, что в то время в литературе публиковались ранее запрещенные произведения: ширилась "кампания за выдвижение ИХ". Назовите ИХ двумя существительными. </a:t>
            </a:r>
            <a:br>
              <a:rPr lang="ru-RU" sz="2800" dirty="0" smtClean="0"/>
            </a:br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</a:t>
            </a:r>
            <a:r>
              <a:rPr lang="ru-RU" sz="3200" b="1" dirty="0" smtClean="0">
                <a:latin typeface="Calibri" pitchFamily="34" charset="0"/>
                <a:sym typeface="Arial"/>
              </a:rPr>
              <a:t>:</a:t>
            </a:r>
            <a:r>
              <a:rPr lang="en-US" sz="3200" dirty="0" smtClean="0"/>
              <a:t> </a:t>
            </a:r>
            <a:r>
              <a:rPr lang="ru-RU" sz="3200" dirty="0" smtClean="0"/>
              <a:t>Ящики стола</a:t>
            </a:r>
            <a:r>
              <a:rPr lang="ru-RU" sz="3200" dirty="0" smtClean="0"/>
              <a:t>.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 </a:t>
            </a:r>
            <a:endParaRPr lang="ru-RU" sz="3200" b="1" dirty="0" smtClean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 smtClean="0">
                <a:latin typeface="Calibri" pitchFamily="34" charset="0"/>
                <a:sym typeface="Arial"/>
              </a:rPr>
              <a:t>Комментарий:</a:t>
            </a:r>
            <a:r>
              <a:rPr lang="ru-RU" sz="3200" dirty="0" smtClean="0"/>
              <a:t> Речь идет о публикации произведений, ранее не пропускавшихся цензурой и писавшихся "в </a:t>
            </a:r>
            <a:r>
              <a:rPr lang="ru-RU" sz="3200" dirty="0" smtClean="0"/>
              <a:t>стол".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36:</a:t>
            </a:r>
          </a:p>
          <a:p>
            <a:r>
              <a:rPr lang="ru-RU" sz="2800" dirty="0" smtClean="0"/>
              <a:t>  </a:t>
            </a:r>
            <a:r>
              <a:rPr lang="ru-RU" sz="2800" dirty="0" err="1" smtClean="0"/>
              <a:t>Раздатка</a:t>
            </a:r>
            <a:r>
              <a:rPr lang="ru-RU" sz="2800" dirty="0" smtClean="0"/>
              <a:t>:</a:t>
            </a:r>
          </a:p>
          <a:p>
            <a:r>
              <a:rPr lang="ru-RU" sz="2800" dirty="0" smtClean="0"/>
              <a:t>«</a:t>
            </a:r>
            <a:r>
              <a:rPr lang="ru-RU" sz="2800" dirty="0" err="1" smtClean="0"/>
              <a:t>Хичные</a:t>
            </a:r>
            <a:r>
              <a:rPr lang="ru-RU" sz="2800" dirty="0" smtClean="0"/>
              <a:t> </a:t>
            </a:r>
            <a:r>
              <a:rPr lang="ru-RU" sz="2800" dirty="0" smtClean="0"/>
              <a:t>голуби, или фруктовые голуби — род птиц семейства </a:t>
            </a:r>
            <a:r>
              <a:rPr lang="ru-RU" sz="2800" dirty="0" smtClean="0"/>
              <a:t>голубиных»</a:t>
            </a:r>
          </a:p>
          <a:p>
            <a:endParaRPr lang="ru-RU" sz="2800" dirty="0" smtClean="0"/>
          </a:p>
          <a:p>
            <a:r>
              <a:rPr lang="ru-RU" sz="2800" dirty="0" smtClean="0"/>
              <a:t>Какое слово мы заменили в розданном тексте?</a:t>
            </a:r>
            <a:br>
              <a:rPr lang="ru-RU" sz="2800" dirty="0" smtClean="0"/>
            </a:br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</a:t>
            </a:r>
            <a:r>
              <a:rPr lang="ru-RU" sz="3200" b="1" dirty="0" smtClean="0">
                <a:latin typeface="Calibri" pitchFamily="34" charset="0"/>
                <a:sym typeface="Arial"/>
              </a:rPr>
              <a:t>:</a:t>
            </a:r>
            <a:r>
              <a:rPr lang="en-US" sz="3200" dirty="0" smtClean="0"/>
              <a:t> </a:t>
            </a:r>
            <a:r>
              <a:rPr lang="ru-RU" sz="3200" dirty="0" smtClean="0"/>
              <a:t>Плодоядные</a:t>
            </a:r>
            <a:r>
              <a:rPr lang="ru-RU" sz="3200" dirty="0" smtClean="0"/>
              <a:t>.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 </a:t>
            </a:r>
            <a:endParaRPr lang="ru-RU" sz="3200" b="1" dirty="0" smtClean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 smtClean="0">
                <a:latin typeface="Calibri" pitchFamily="34" charset="0"/>
                <a:sym typeface="Arial"/>
              </a:rPr>
              <a:t>Комментарий:</a:t>
            </a:r>
            <a:r>
              <a:rPr lang="ru-RU" sz="3200" dirty="0" smtClean="0"/>
              <a:t> Птицы рода </a:t>
            </a:r>
            <a:r>
              <a:rPr lang="ru-RU" sz="3200" dirty="0" err="1" smtClean="0"/>
              <a:t>Ducula</a:t>
            </a:r>
            <a:r>
              <a:rPr lang="ru-RU" sz="3200" dirty="0" smtClean="0"/>
              <a:t> питаются плодами деревьев. </a:t>
            </a:r>
            <a:r>
              <a:rPr lang="ru-RU" sz="3200" dirty="0" err="1" smtClean="0"/>
              <a:t>ПлоТоядными</a:t>
            </a:r>
            <a:r>
              <a:rPr lang="ru-RU" sz="3200" dirty="0" smtClean="0"/>
              <a:t> они не являются, а </a:t>
            </a:r>
            <a:r>
              <a:rPr lang="ru-RU" sz="3200" dirty="0" err="1" smtClean="0"/>
              <a:t>плоДоядными</a:t>
            </a:r>
            <a:r>
              <a:rPr lang="ru-RU" sz="3200" dirty="0" smtClean="0"/>
              <a:t> — вполне.</a:t>
            </a:r>
            <a:br>
              <a:rPr lang="ru-RU" sz="3200" dirty="0" smtClean="0"/>
            </a:br>
            <a:endParaRPr lang="ru-RU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37:</a:t>
            </a:r>
            <a:r>
              <a:rPr lang="ru-RU" sz="2800" dirty="0" smtClean="0"/>
              <a:t>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400" dirty="0" smtClean="0"/>
              <a:t>В одном из </a:t>
            </a:r>
            <a:r>
              <a:rPr lang="ru-RU" sz="2400" dirty="0" err="1" smtClean="0"/>
              <a:t>фанфиков</a:t>
            </a:r>
            <a:r>
              <a:rPr lang="ru-RU" sz="2400" dirty="0" smtClean="0"/>
              <a:t> по мультсериалу «</a:t>
            </a:r>
            <a:r>
              <a:rPr lang="ru-RU" sz="2400" dirty="0" err="1" smtClean="0"/>
              <a:t>My</a:t>
            </a:r>
            <a:r>
              <a:rPr lang="ru-RU" sz="2400" dirty="0" smtClean="0"/>
              <a:t> </a:t>
            </a:r>
            <a:r>
              <a:rPr lang="ru-RU" sz="2400" dirty="0" err="1" smtClean="0"/>
              <a:t>Little</a:t>
            </a:r>
            <a:r>
              <a:rPr lang="ru-RU" sz="2400" dirty="0" smtClean="0"/>
              <a:t> </a:t>
            </a:r>
            <a:r>
              <a:rPr lang="ru-RU" sz="2400" dirty="0" err="1" smtClean="0"/>
              <a:t>Pony</a:t>
            </a:r>
            <a:r>
              <a:rPr lang="ru-RU" sz="2400" dirty="0" smtClean="0"/>
              <a:t>: </a:t>
            </a:r>
            <a:r>
              <a:rPr lang="ru-RU" sz="2400" dirty="0" err="1" smtClean="0"/>
              <a:t>Friendship</a:t>
            </a:r>
            <a:r>
              <a:rPr lang="ru-RU" sz="2400" dirty="0" smtClean="0"/>
              <a:t> </a:t>
            </a:r>
            <a:r>
              <a:rPr lang="ru-RU" sz="2400" dirty="0" err="1" smtClean="0"/>
              <a:t>is</a:t>
            </a:r>
            <a:r>
              <a:rPr lang="ru-RU" sz="2400" dirty="0" smtClean="0"/>
              <a:t> </a:t>
            </a:r>
            <a:r>
              <a:rPr lang="ru-RU" sz="2400" dirty="0" err="1" smtClean="0"/>
              <a:t>Magic</a:t>
            </a:r>
            <a:r>
              <a:rPr lang="ru-RU" sz="2400" dirty="0" smtClean="0"/>
              <a:t>» [май </a:t>
            </a:r>
            <a:r>
              <a:rPr lang="ru-RU" sz="2400" dirty="0" err="1" smtClean="0"/>
              <a:t>литл</a:t>
            </a:r>
            <a:r>
              <a:rPr lang="ru-RU" sz="2400" dirty="0" smtClean="0"/>
              <a:t> пони </a:t>
            </a:r>
            <a:r>
              <a:rPr lang="ru-RU" sz="2400" dirty="0" err="1" smtClean="0"/>
              <a:t>фрэндшип</a:t>
            </a:r>
            <a:r>
              <a:rPr lang="ru-RU" sz="2400" dirty="0" smtClean="0"/>
              <a:t> из </a:t>
            </a:r>
            <a:r>
              <a:rPr lang="ru-RU" sz="2400" dirty="0" err="1" smtClean="0"/>
              <a:t>мэджик</a:t>
            </a:r>
            <a:r>
              <a:rPr lang="ru-RU" sz="2400" dirty="0" smtClean="0"/>
              <a:t>] место принцессы </a:t>
            </a:r>
            <a:r>
              <a:rPr lang="ru-RU" sz="2400" dirty="0" err="1" smtClean="0"/>
              <a:t>Селестии</a:t>
            </a:r>
            <a:r>
              <a:rPr lang="ru-RU" sz="2400" dirty="0" smtClean="0"/>
              <a:t> и её сестры занимают два человека из нашего мира, когда как сами сёстры попадают в Москву. </a:t>
            </a:r>
            <a:r>
              <a:rPr lang="ru-RU" sz="2400" dirty="0" err="1" smtClean="0"/>
              <a:t>Фанфик</a:t>
            </a:r>
            <a:r>
              <a:rPr lang="ru-RU" sz="2400" dirty="0" smtClean="0"/>
              <a:t> называется «Принцесса </a:t>
            </a:r>
            <a:r>
              <a:rPr lang="ru-RU" sz="2400" dirty="0" err="1" smtClean="0"/>
              <a:t>Селестия</a:t>
            </a:r>
            <a:r>
              <a:rPr lang="ru-RU" sz="2400" dirty="0" smtClean="0"/>
              <a:t> ПРОПУСК». Заполните ПРОПУСК двумя словами.</a:t>
            </a:r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</a:t>
            </a:r>
            <a:r>
              <a:rPr lang="ru-RU" sz="3200" b="1" dirty="0" smtClean="0">
                <a:latin typeface="Calibri" pitchFamily="34" charset="0"/>
                <a:sym typeface="Arial"/>
              </a:rPr>
              <a:t>:</a:t>
            </a:r>
            <a:r>
              <a:rPr lang="en-US" sz="3200" dirty="0" smtClean="0"/>
              <a:t> </a:t>
            </a:r>
            <a:r>
              <a:rPr lang="ru-RU" sz="3200" dirty="0" smtClean="0"/>
              <a:t>Меняет профессию</a:t>
            </a:r>
            <a:endParaRPr lang="ru-RU" sz="3200" dirty="0" smtClean="0"/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b="1" dirty="0" smtClean="0">
              <a:latin typeface="Calibri" pitchFamily="34" charset="0"/>
              <a:sym typeface="Arial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 smtClean="0">
                <a:latin typeface="Calibri" pitchFamily="34" charset="0"/>
                <a:sym typeface="Arial"/>
              </a:rPr>
              <a:t>Комментарий:</a:t>
            </a:r>
            <a:r>
              <a:rPr lang="ru-RU" sz="3200" dirty="0" smtClean="0"/>
              <a:t> </a:t>
            </a:r>
            <a:r>
              <a:rPr lang="ru-RU" sz="3200" dirty="0" err="1" smtClean="0"/>
              <a:t>Фанфик</a:t>
            </a:r>
            <a:r>
              <a:rPr lang="ru-RU" sz="3200" dirty="0" smtClean="0"/>
              <a:t> </a:t>
            </a:r>
            <a:r>
              <a:rPr lang="ru-RU" sz="3200" dirty="0" smtClean="0"/>
              <a:t>— </a:t>
            </a:r>
            <a:r>
              <a:rPr lang="ru-RU" sz="3200" dirty="0" err="1" smtClean="0"/>
              <a:t>кроссовер</a:t>
            </a:r>
            <a:r>
              <a:rPr lang="ru-RU" sz="3200" dirty="0" smtClean="0"/>
              <a:t> мультсериала </a:t>
            </a:r>
            <a:r>
              <a:rPr lang="ru-RU" sz="3200" dirty="0" smtClean="0"/>
              <a:t>с известным советским фильмом. Милославский и </a:t>
            </a:r>
            <a:r>
              <a:rPr lang="ru-RU" sz="3200" dirty="0" err="1" smtClean="0"/>
              <a:t>Бунша</a:t>
            </a:r>
            <a:r>
              <a:rPr lang="ru-RU" sz="3200" dirty="0" smtClean="0"/>
              <a:t> в итоге оказываются в </a:t>
            </a:r>
            <a:r>
              <a:rPr lang="ru-RU" sz="3200" dirty="0" err="1" smtClean="0"/>
              <a:t>Эквестрии</a:t>
            </a:r>
            <a:r>
              <a:rPr lang="ru-RU" sz="3200" dirty="0" smtClean="0"/>
              <a:t> и вынуждены сдерживать нападение грифонов</a:t>
            </a:r>
            <a:endParaRPr lang="ru-RU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38:</a:t>
            </a:r>
          </a:p>
          <a:p>
            <a:endParaRPr lang="ru-RU" sz="2800" b="1" dirty="0" smtClean="0">
              <a:latin typeface="Calibri" pitchFamily="34" charset="0"/>
            </a:endParaRPr>
          </a:p>
          <a:p>
            <a:endParaRPr lang="ru-RU" sz="2800" b="1" dirty="0" smtClean="0">
              <a:latin typeface="Calibri" pitchFamily="34" charset="0"/>
            </a:endParaRPr>
          </a:p>
          <a:p>
            <a:endParaRPr lang="ru-RU" sz="2800" b="1" dirty="0" smtClean="0">
              <a:latin typeface="Calibri" pitchFamily="34" charset="0"/>
            </a:endParaRPr>
          </a:p>
          <a:p>
            <a:endParaRPr lang="ru-RU" sz="2800" b="1" dirty="0" smtClean="0">
              <a:latin typeface="Calibri" pitchFamily="34" charset="0"/>
            </a:endParaRPr>
          </a:p>
          <a:p>
            <a:endParaRPr lang="ru-RU" sz="2800" b="1" dirty="0" smtClean="0">
              <a:latin typeface="Calibri" pitchFamily="34" charset="0"/>
            </a:endParaRPr>
          </a:p>
          <a:p>
            <a:endParaRPr lang="ru-RU" sz="2800" b="1" dirty="0" smtClean="0">
              <a:latin typeface="Calibri" pitchFamily="34" charset="0"/>
            </a:endParaRPr>
          </a:p>
          <a:p>
            <a:r>
              <a:rPr lang="ru-RU" sz="2800" dirty="0" smtClean="0"/>
              <a:t>    В </a:t>
            </a:r>
            <a:r>
              <a:rPr lang="ru-RU" sz="2800" dirty="0" err="1" smtClean="0"/>
              <a:t>фанфике</a:t>
            </a:r>
            <a:r>
              <a:rPr lang="ru-RU" sz="2800" dirty="0" smtClean="0"/>
              <a:t> "Гарри </a:t>
            </a:r>
            <a:r>
              <a:rPr lang="ru-RU" sz="2800" dirty="0" err="1" smtClean="0"/>
              <a:t>Поттер</a:t>
            </a:r>
            <a:r>
              <a:rPr lang="ru-RU" sz="2800" dirty="0" smtClean="0"/>
              <a:t> и методы рационального мышления" ЕГО можно найти в компании философа и композитора. Также его имя присутствует при описании лестниц </a:t>
            </a:r>
            <a:r>
              <a:rPr lang="ru-RU" sz="2800" dirty="0" err="1" smtClean="0"/>
              <a:t>Хогвартса</a:t>
            </a:r>
            <a:r>
              <a:rPr lang="ru-RU" sz="2800" dirty="0" smtClean="0"/>
              <a:t>. Назовите ЕГО.</a:t>
            </a:r>
            <a:r>
              <a:rPr lang="ru-RU" sz="2800" dirty="0" smtClean="0"/>
              <a:t> 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400" dirty="0">
              <a:latin typeface="Calibri" pitchFamily="34" charset="0"/>
            </a:endParaRPr>
          </a:p>
        </p:txBody>
      </p:sp>
      <p:pic>
        <p:nvPicPr>
          <p:cNvPr id="5" name="Рисунок 4" descr="2018027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894" y="875180"/>
            <a:ext cx="4770071" cy="31768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524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</a:t>
            </a:r>
            <a:r>
              <a:rPr lang="ru-RU" sz="3200" b="1" dirty="0" smtClean="0">
                <a:latin typeface="Calibri" pitchFamily="34" charset="0"/>
                <a:sym typeface="Arial"/>
              </a:rPr>
              <a:t>:</a:t>
            </a:r>
            <a:r>
              <a:rPr lang="en-US" sz="3200" dirty="0" smtClean="0"/>
              <a:t> </a:t>
            </a:r>
            <a:r>
              <a:rPr lang="ru-RU" sz="3200" dirty="0" err="1" smtClean="0"/>
              <a:t>Эшер</a:t>
            </a:r>
            <a:endParaRPr lang="ru-RU" sz="3200" dirty="0" smtClean="0"/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 smtClean="0">
                <a:latin typeface="Calibri" pitchFamily="34" charset="0"/>
                <a:sym typeface="Arial"/>
              </a:rPr>
              <a:t>Комментарий:</a:t>
            </a:r>
            <a:r>
              <a:rPr lang="ru-RU" sz="3200" dirty="0" smtClean="0"/>
              <a:t> </a:t>
            </a:r>
            <a:r>
              <a:rPr lang="ru-RU" sz="2800" dirty="0" smtClean="0"/>
              <a:t>В </a:t>
            </a:r>
            <a:r>
              <a:rPr lang="ru-RU" sz="2800" dirty="0" err="1" smtClean="0"/>
              <a:t>фанфике</a:t>
            </a:r>
            <a:r>
              <a:rPr lang="ru-RU" sz="2800" dirty="0" smtClean="0"/>
              <a:t> "Гарри </a:t>
            </a:r>
            <a:r>
              <a:rPr lang="ru-RU" sz="2800" dirty="0" err="1" smtClean="0"/>
              <a:t>Поттер</a:t>
            </a:r>
            <a:r>
              <a:rPr lang="ru-RU" sz="2800" dirty="0" smtClean="0"/>
              <a:t> и методы рационального мышления" несколько раз упоминается книга "Гёдель, </a:t>
            </a:r>
            <a:r>
              <a:rPr lang="ru-RU" sz="2800" dirty="0" err="1" smtClean="0"/>
              <a:t>Эшер</a:t>
            </a:r>
            <a:r>
              <a:rPr lang="ru-RU" sz="2800" dirty="0" smtClean="0"/>
              <a:t>, Бах", а при описании постоянно движущихся лестниц </a:t>
            </a:r>
            <a:r>
              <a:rPr lang="ru-RU" sz="2800" dirty="0" err="1" smtClean="0"/>
              <a:t>Хогвартса</a:t>
            </a:r>
            <a:r>
              <a:rPr lang="ru-RU" sz="2800" dirty="0" smtClean="0"/>
              <a:t> главный герой замечает, что даже картины </a:t>
            </a:r>
            <a:r>
              <a:rPr lang="ru-RU" sz="2800" dirty="0" err="1" smtClean="0"/>
              <a:t>Эшера</a:t>
            </a:r>
            <a:r>
              <a:rPr lang="ru-RU" sz="2800" dirty="0" smtClean="0"/>
              <a:t> не сравнятся с этим зрелищем. На </a:t>
            </a:r>
            <a:r>
              <a:rPr lang="ru-RU" sz="2800" dirty="0" err="1" smtClean="0"/>
              <a:t>раздатке</a:t>
            </a:r>
            <a:r>
              <a:rPr lang="ru-RU" sz="2800" dirty="0" smtClean="0"/>
              <a:t> изображен альтернативный ракурс "невозможного" треугольника, или треугольника </a:t>
            </a:r>
            <a:r>
              <a:rPr lang="ru-RU" sz="2800" dirty="0" err="1" smtClean="0"/>
              <a:t>Пенроуза</a:t>
            </a:r>
            <a:r>
              <a:rPr lang="ru-RU" sz="2800" dirty="0" smtClean="0"/>
              <a:t>, под впечатлением от которого </a:t>
            </a:r>
            <a:r>
              <a:rPr lang="ru-RU" sz="2800" dirty="0" err="1" smtClean="0"/>
              <a:t>Эшер</a:t>
            </a:r>
            <a:r>
              <a:rPr lang="ru-RU" sz="2800" dirty="0" smtClean="0"/>
              <a:t> написал одну из самых известных своих работ "Водопад", что должно было послужить дополнительной подсказкой.</a:t>
            </a:r>
            <a:endParaRPr lang="ru-RU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39:</a:t>
            </a:r>
            <a:r>
              <a:rPr lang="ru-RU" sz="2800" dirty="0" smtClean="0">
                <a:latin typeface="Calibri" pitchFamily="34" charset="0"/>
                <a:sym typeface="Arial"/>
              </a:rPr>
              <a:t> </a:t>
            </a:r>
            <a:r>
              <a:rPr lang="ru-RU" sz="2800" dirty="0" smtClean="0"/>
              <a:t>Когда </a:t>
            </a:r>
            <a:r>
              <a:rPr lang="ru-RU" sz="2800" dirty="0" err="1" smtClean="0"/>
              <a:t>Дэдпул</a:t>
            </a:r>
            <a:r>
              <a:rPr lang="ru-RU" sz="2800" dirty="0" smtClean="0"/>
              <a:t> </a:t>
            </a:r>
            <a:r>
              <a:rPr lang="ru-RU" sz="2800" dirty="0" smtClean="0"/>
              <a:t>обращается к зрителям, происходит </a:t>
            </a:r>
            <a:r>
              <a:rPr lang="ru-RU" sz="2800" dirty="0" err="1" smtClean="0"/>
              <a:t>флэшбек</a:t>
            </a:r>
            <a:r>
              <a:rPr lang="ru-RU" sz="2800" dirty="0" smtClean="0"/>
              <a:t>, в котором </a:t>
            </a:r>
            <a:r>
              <a:rPr lang="ru-RU" sz="2800" dirty="0" err="1" smtClean="0"/>
              <a:t>Дэдпул</a:t>
            </a:r>
            <a:r>
              <a:rPr lang="ru-RU" sz="2800" dirty="0" smtClean="0"/>
              <a:t> упоминает ломку и ИХ. Круглая церковь в Ричмонде на самом деле имеет ИХ. Назовите ИХ двумя словами.</a:t>
            </a:r>
            <a:endParaRPr lang="ru-RU" sz="2800" dirty="0" smtClean="0"/>
          </a:p>
          <a:p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Calibri" pitchFamily="34" charset="0"/>
                <a:sym typeface="Arial"/>
              </a:rPr>
              <a:t>Ответ: </a:t>
            </a:r>
            <a:r>
              <a:rPr lang="ru-RU" sz="3200" dirty="0" smtClean="0"/>
              <a:t>Шестнадцать стен.</a:t>
            </a:r>
          </a:p>
          <a:p>
            <a:r>
              <a:rPr lang="ru-RU" sz="3200" b="1" dirty="0" smtClean="0">
                <a:latin typeface="Calibri" pitchFamily="34" charset="0"/>
              </a:rPr>
              <a:t>Комментарий</a:t>
            </a:r>
            <a:r>
              <a:rPr lang="ru-RU" sz="3200" b="1" dirty="0" smtClean="0"/>
              <a:t>:</a:t>
            </a:r>
            <a:r>
              <a:rPr lang="ru-RU" sz="3200" dirty="0" smtClean="0"/>
              <a:t> </a:t>
            </a:r>
            <a:r>
              <a:rPr lang="ru-RU" sz="3200" dirty="0" err="1" smtClean="0"/>
              <a:t>Дэдпул</a:t>
            </a:r>
            <a:r>
              <a:rPr lang="ru-RU" sz="3200" dirty="0" smtClean="0"/>
              <a:t> в процессе беседы со зрителем погружается в прошлое и во </a:t>
            </a:r>
            <a:r>
              <a:rPr lang="ru-RU" sz="3200" dirty="0" err="1" smtClean="0"/>
              <a:t>флэшбеке</a:t>
            </a:r>
            <a:r>
              <a:rPr lang="ru-RU" sz="3200" dirty="0" smtClean="0"/>
              <a:t> тоже обращается к зрителю: "Ломка четвертой стены одна в другой! Это сколько? Шестнадцать стен?". Круглая церковь в Ричмонде на самом деле многоугольная (из-за чего и создается ощущение, что она круглая) и насчитывает шестнадцать стен</a:t>
            </a:r>
            <a:r>
              <a:rPr lang="ru-RU" sz="3200" dirty="0" smtClean="0"/>
              <a:t>.</a:t>
            </a:r>
            <a:endParaRPr lang="ru-RU" sz="3200" dirty="0" smtClean="0">
              <a:latin typeface="Calibri" pitchFamily="34" charset="0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4:</a:t>
            </a:r>
            <a:r>
              <a:rPr lang="ru-RU" sz="2800" dirty="0" smtClean="0">
                <a:latin typeface="Calibri" pitchFamily="34" charset="0"/>
                <a:sym typeface="Arial"/>
              </a:rPr>
              <a:t> </a:t>
            </a:r>
            <a:r>
              <a:rPr lang="ru-RU" sz="2800" dirty="0" smtClean="0"/>
              <a:t>Успешная диета позволила Альфреду </a:t>
            </a:r>
            <a:r>
              <a:rPr lang="ru-RU" sz="2800" dirty="0" err="1" smtClean="0"/>
              <a:t>Хичкоку</a:t>
            </a:r>
            <a:r>
              <a:rPr lang="ru-RU" sz="2800" dirty="0" smtClean="0"/>
              <a:t> дважды появиться в одном и том же эпизоде его фильма "Спасательная шлюпка". Назовите два слова-антонима, также фигурировавших в этом </a:t>
            </a:r>
            <a:r>
              <a:rPr lang="ru-RU" sz="2800" dirty="0" smtClean="0"/>
              <a:t>эпизоде.</a:t>
            </a:r>
            <a:endParaRPr lang="ru-RU" sz="2800" dirty="0" smtClean="0"/>
          </a:p>
          <a:p>
            <a:endParaRPr lang="ru-RU" sz="2800" dirty="0" smtClean="0"/>
          </a:p>
          <a:p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Вопрос 40:</a:t>
            </a:r>
            <a:r>
              <a:rPr lang="ru-RU" sz="2800" dirty="0" smtClean="0">
                <a:latin typeface="Calibri" pitchFamily="34" charset="0"/>
                <a:sym typeface="Arial"/>
              </a:rPr>
              <a:t> </a:t>
            </a:r>
            <a:r>
              <a:rPr lang="ru-RU" sz="2800" dirty="0" smtClean="0"/>
              <a:t>Его плоды вошли в поговорку благодаря басне, а его древесина идет на изготовление музыкального инструмента. Какого</a:t>
            </a:r>
            <a:r>
              <a:rPr lang="ru-RU" sz="2800" dirty="0" smtClean="0"/>
              <a:t>?</a:t>
            </a:r>
          </a:p>
          <a:p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Ответ: </a:t>
            </a:r>
            <a:r>
              <a:rPr lang="ru-RU" sz="3200" dirty="0" smtClean="0"/>
              <a:t>Кастаньет</a:t>
            </a:r>
            <a:r>
              <a:rPr lang="ru-RU" sz="3200" dirty="0" smtClean="0">
                <a:latin typeface="Calibri" pitchFamily="34" charset="0"/>
                <a:sym typeface="Arial"/>
              </a:rPr>
              <a:t>.</a:t>
            </a:r>
            <a:endParaRPr lang="ru-RU" sz="3200" dirty="0" smtClean="0">
              <a:latin typeface="Calibri" pitchFamily="34" charset="0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1251"/>
            <a:ext cx="284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>
            <a:cxnSpLocks noChangeShapeType="1"/>
          </p:cNvCxnSpPr>
          <p:nvPr/>
        </p:nvCxnSpPr>
        <p:spPr bwMode="auto">
          <a:xfrm>
            <a:off x="0" y="62068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79512" y="1052736"/>
            <a:ext cx="8712968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>
                <a:latin typeface="Calibri" pitchFamily="34" charset="0"/>
                <a:sym typeface="Arial"/>
              </a:rPr>
              <a:t>Ответ: </a:t>
            </a:r>
            <a:r>
              <a:rPr lang="ru-RU" sz="3200" dirty="0" smtClean="0"/>
              <a:t>До и После</a:t>
            </a:r>
            <a:r>
              <a:rPr lang="ru-RU" sz="3200" dirty="0" smtClean="0">
                <a:latin typeface="Calibri" pitchFamily="34" charset="0"/>
                <a:sym typeface="Arial"/>
              </a:rPr>
              <a:t>.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dirty="0" smtClean="0">
              <a:latin typeface="Calibri" pitchFamily="34" charset="0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ru-RU" sz="3200" b="1" dirty="0" smtClean="0">
                <a:latin typeface="Calibri" pitchFamily="34" charset="0"/>
              </a:rPr>
              <a:t>Комментарий: </a:t>
            </a:r>
            <a:r>
              <a:rPr lang="ru-RU" sz="3200" dirty="0" err="1" smtClean="0"/>
              <a:t>Хичкок</a:t>
            </a:r>
            <a:r>
              <a:rPr lang="ru-RU" sz="3200" dirty="0" smtClean="0"/>
              <a:t> любил появляться в эпизодических ролях в своих фильмах. В данном случае он "сыграл" фотографию в газетной рекламе средства для похудания</a:t>
            </a:r>
            <a:endParaRPr lang="ru-RU" sz="3200" dirty="0" smtClean="0">
              <a:latin typeface="Calibri" pitchFamily="34" charset="0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endParaRPr lang="ru-RU" sz="3200" dirty="0" smtClean="0">
              <a:latin typeface="Calibri" pitchFamily="34" charset="0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1891</Words>
  <Application>Microsoft Office PowerPoint</Application>
  <PresentationFormat>Экран (4:3)</PresentationFormat>
  <Paragraphs>254</Paragraphs>
  <Slides>81</Slides>
  <Notes>81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81</vt:i4>
      </vt:variant>
    </vt:vector>
  </HeadingPairs>
  <TitlesOfParts>
    <vt:vector size="84" baseType="lpstr">
      <vt:lpstr>Arial</vt:lpstr>
      <vt:lpstr>Calibri</vt:lpstr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  <vt:lpstr>Слайд 68</vt:lpstr>
      <vt:lpstr>Слайд 69</vt:lpstr>
      <vt:lpstr>Слайд 70</vt:lpstr>
      <vt:lpstr>Слайд 71</vt:lpstr>
      <vt:lpstr>Слайд 72</vt:lpstr>
      <vt:lpstr>Слайд 73</vt:lpstr>
      <vt:lpstr>Слайд 74</vt:lpstr>
      <vt:lpstr>Слайд 75</vt:lpstr>
      <vt:lpstr>Слайд 76</vt:lpstr>
      <vt:lpstr>Слайд 77</vt:lpstr>
      <vt:lpstr>Слайд 78</vt:lpstr>
      <vt:lpstr>Слайд 79</vt:lpstr>
      <vt:lpstr>Слайд 80</vt:lpstr>
      <vt:lpstr>Слайд 81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Unknown Creator</dc:creator>
  <cp:lastModifiedBy>Я</cp:lastModifiedBy>
  <cp:revision>53</cp:revision>
  <dcterms:created xsi:type="dcterms:W3CDTF">2016-07-11T07:08:56Z</dcterms:created>
  <dcterms:modified xsi:type="dcterms:W3CDTF">2020-03-07T13:42:29Z</dcterms:modified>
</cp:coreProperties>
</file>