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5" r:id="rId6"/>
    <p:sldId id="266" r:id="rId7"/>
    <p:sldId id="267" r:id="rId8"/>
    <p:sldId id="260" r:id="rId9"/>
    <p:sldId id="261" r:id="rId10"/>
    <p:sldId id="268" r:id="rId11"/>
    <p:sldId id="262" r:id="rId12"/>
    <p:sldId id="263"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Times New Roman" panose="02020603050405020304" pitchFamily="18" charset="0"/>
                <a:cs typeface="Times New Roman" panose="02020603050405020304" pitchFamily="18" charset="0"/>
              </a:rPr>
              <a:t>Sprocket Central Pty Ltd</a:t>
            </a:r>
          </a:p>
        </p:txBody>
      </p:sp>
      <p:sp>
        <p:nvSpPr>
          <p:cNvPr id="111" name="Shape 56"/>
          <p:cNvSpPr/>
          <p:nvPr/>
        </p:nvSpPr>
        <p:spPr>
          <a:xfrm>
            <a:off x="516228" y="3254872"/>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latin typeface="Times New Roman" panose="02020603050405020304" pitchFamily="18" charset="0"/>
                <a:cs typeface="Times New Roman" panose="02020603050405020304" pitchFamily="18" charset="0"/>
              </a:rP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16228" y="3845127"/>
            <a:ext cx="6249600" cy="4308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KPMG Data Analytics Intern</a:t>
            </a:r>
            <a:r>
              <a:rPr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Akaanksha Mishra</a:t>
            </a:r>
            <a:r>
              <a:rPr sz="1600" dirty="0">
                <a:latin typeface="Times New Roman" panose="02020603050405020304" pitchFamily="18" charset="0"/>
                <a:cs typeface="Times New Roman" panose="02020603050405020304" pitchFamily="18" charset="0"/>
              </a:rP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0FCA65-9089-4229-9CBC-AA879D8D9D7F}"/>
              </a:ext>
            </a:extLst>
          </p:cNvPr>
          <p:cNvSpPr>
            <a:spLocks noGrp="1"/>
          </p:cNvSpPr>
          <p:nvPr>
            <p:ph type="body" idx="1"/>
          </p:nvPr>
        </p:nvSpPr>
        <p:spPr>
          <a:xfrm>
            <a:off x="311699" y="1459965"/>
            <a:ext cx="8520602" cy="3108909"/>
          </a:xfrm>
        </p:spPr>
        <p:txBody>
          <a:bodyPr>
            <a:normAutofit/>
          </a:bodyPr>
          <a:lstStyle/>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Mostly customers are above age 40</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In both the datasets female customer percentage is more</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Sales depend more on Mass Customers ,then High Net Customer and then finally Affluent Customer.</a:t>
            </a:r>
          </a:p>
          <a:p>
            <a:pPr algn="just"/>
            <a:r>
              <a:rPr lang="en-US" sz="2000" b="0" i="0" u="none" strike="noStrike" baseline="0" dirty="0">
                <a:solidFill>
                  <a:schemeClr val="tx1"/>
                </a:solidFill>
                <a:latin typeface="Times New Roman" panose="02020603050405020304" pitchFamily="18" charset="0"/>
                <a:cs typeface="Times New Roman" panose="02020603050405020304" pitchFamily="18" charset="0"/>
              </a:rPr>
              <a:t>Most number of customers were seen from Manufacturing, Financial and Heath industry.</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Shape 97">
            <a:extLst>
              <a:ext uri="{FF2B5EF4-FFF2-40B4-BE49-F238E27FC236}">
                <a16:creationId xmlns:a16="http://schemas.microsoft.com/office/drawing/2014/main" id="{087873AC-024D-45ED-9426-7329A38A5C68}"/>
              </a:ext>
            </a:extLst>
          </p:cNvPr>
          <p:cNvSpPr/>
          <p:nvPr/>
        </p:nvSpPr>
        <p:spPr>
          <a:xfrm>
            <a:off x="-1" y="-42527"/>
            <a:ext cx="91440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Tree>
    <p:extLst>
      <p:ext uri="{BB962C8B-B14F-4D97-AF65-F5344CB8AC3E}">
        <p14:creationId xmlns:p14="http://schemas.microsoft.com/office/powerpoint/2010/main" val="27650854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Times New Roman" panose="02020603050405020304" pitchFamily="18" charset="0"/>
                <a:cs typeface="Times New Roman" panose="02020603050405020304" pitchFamily="18" charset="0"/>
              </a:rPr>
              <a:t>Appendix</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Appendix</a:t>
            </a:r>
          </a:p>
        </p:txBody>
      </p:sp>
      <p:sp>
        <p:nvSpPr>
          <p:cNvPr id="163" name="Shape 115"/>
          <p:cNvSpPr/>
          <p:nvPr/>
        </p:nvSpPr>
        <p:spPr>
          <a:xfrm>
            <a:off x="205025" y="1083299"/>
            <a:ext cx="8565600" cy="227789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b="0" dirty="0">
                <a:latin typeface="Times New Roman" panose="02020603050405020304" pitchFamily="18" charset="0"/>
                <a:cs typeface="Times New Roman" panose="02020603050405020304" pitchFamily="18" charset="0"/>
              </a:rPr>
              <a:t>All the analysis have been done on the dataset provided by </a:t>
            </a:r>
            <a:r>
              <a:rPr lang="en-US" sz="1400" i="0" dirty="0">
                <a:solidFill>
                  <a:srgbClr val="333333"/>
                </a:solidFill>
                <a:effectLst/>
                <a:latin typeface="Times New Roman" panose="02020603050405020304" pitchFamily="18" charset="0"/>
                <a:cs typeface="Times New Roman" panose="02020603050405020304" pitchFamily="18" charset="0"/>
              </a:rPr>
              <a:t>Sprocket Central Pty Ltd </a:t>
            </a:r>
            <a:r>
              <a:rPr lang="en-US" sz="1600" b="0" dirty="0">
                <a:latin typeface="Times New Roman" panose="02020603050405020304" pitchFamily="18" charset="0"/>
                <a:cs typeface="Times New Roman" panose="02020603050405020304" pitchFamily="18" charset="0"/>
              </a:rPr>
              <a:t>on Python language (version = 3.8, anaconda environment) in Jupyter notebook as IDE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Packages used for analysis : NumPy, Pandas, Matplotlib, Seaborn</a:t>
            </a:r>
          </a:p>
          <a:p>
            <a:r>
              <a:rPr lang="en-US" sz="1600" b="0" dirty="0">
                <a:latin typeface="Times New Roman" panose="02020603050405020304" pitchFamily="18" charset="0"/>
                <a:cs typeface="Times New Roman" panose="02020603050405020304" pitchFamily="18" charset="0"/>
              </a:rPr>
              <a:t>Package used for Model building : Scikit Learn</a:t>
            </a:r>
          </a:p>
          <a:p>
            <a:endParaRPr lang="en-US" sz="2000" dirty="0"/>
          </a:p>
          <a:p>
            <a:endParaRPr lang="en-US" sz="2000" b="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42527"/>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Agenda</a:t>
            </a:r>
          </a:p>
        </p:txBody>
      </p:sp>
      <p:sp>
        <p:nvSpPr>
          <p:cNvPr id="118" name="Shape 65"/>
          <p:cNvSpPr/>
          <p:nvPr/>
        </p:nvSpPr>
        <p:spPr>
          <a:xfrm>
            <a:off x="343874" y="1211200"/>
            <a:ext cx="5459402" cy="227789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Data Exploration</a:t>
            </a:r>
            <a:endParaRPr lang="en-US" dirty="0">
              <a:latin typeface="Times New Roman" panose="02020603050405020304" pitchFamily="18" charset="0"/>
              <a:cs typeface="Times New Roman" panose="02020603050405020304" pitchFamily="18" charset="0"/>
            </a:endParaRP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Feature Engineering</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latin typeface="Times New Roman" panose="02020603050405020304" pitchFamily="18" charset="0"/>
                <a:cs typeface="Times New Roman" panose="02020603050405020304" pitchFamily="18" charset="0"/>
              </a:rPr>
              <a:t>Feature Selection </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42527"/>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Introduction</a:t>
            </a:r>
          </a:p>
        </p:txBody>
      </p:sp>
      <p:sp>
        <p:nvSpPr>
          <p:cNvPr id="123" name="Shape 72"/>
          <p:cNvSpPr/>
          <p:nvPr/>
        </p:nvSpPr>
        <p:spPr>
          <a:xfrm>
            <a:off x="289200" y="1177274"/>
            <a:ext cx="8565600" cy="5101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b="1" i="0" u="none" strike="noStrike" baseline="0" dirty="0">
                <a:latin typeface="Times New Roman" panose="02020603050405020304" pitchFamily="18" charset="0"/>
                <a:cs typeface="Times New Roman" panose="02020603050405020304" pitchFamily="18" charset="0"/>
              </a:rPr>
              <a:t>Identifying high-value customers from amongst 1000 new Customers</a:t>
            </a:r>
            <a:endParaRPr dirty="0">
              <a:latin typeface="Times New Roman" panose="02020603050405020304" pitchFamily="18" charset="0"/>
              <a:cs typeface="Times New Roman" panose="02020603050405020304" pitchFamily="18" charset="0"/>
            </a:endParaRPr>
          </a:p>
        </p:txBody>
      </p:sp>
      <p:sp>
        <p:nvSpPr>
          <p:cNvPr id="124" name="Shape 73"/>
          <p:cNvSpPr/>
          <p:nvPr/>
        </p:nvSpPr>
        <p:spPr>
          <a:xfrm>
            <a:off x="205024" y="2044195"/>
            <a:ext cx="4190242" cy="27103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r>
              <a:rPr lang="en-US" sz="1600" b="0" i="0" u="none" strike="noStrike" baseline="0" dirty="0">
                <a:latin typeface="Times New Roman" panose="02020603050405020304" pitchFamily="18" charset="0"/>
                <a:cs typeface="Times New Roman" panose="02020603050405020304" pitchFamily="18" charset="0"/>
              </a:rPr>
              <a:t>Sprocket Central Pvt. Ltd. specializes in high-quality bikes and accessible cycling accessories</a:t>
            </a:r>
          </a:p>
          <a:p>
            <a:pPr algn="l"/>
            <a:r>
              <a:rPr lang="en-US" sz="1600" b="0" i="0" u="none" strike="noStrike" baseline="0" dirty="0">
                <a:latin typeface="Times New Roman" panose="02020603050405020304" pitchFamily="18" charset="0"/>
                <a:cs typeface="Times New Roman" panose="02020603050405020304" pitchFamily="18" charset="0"/>
              </a:rPr>
              <a:t>to riders.</a:t>
            </a:r>
          </a:p>
          <a:p>
            <a:pPr algn="l"/>
            <a:r>
              <a:rPr lang="en-US" sz="1600" b="0" i="0" u="none" strike="noStrike" baseline="0" dirty="0">
                <a:latin typeface="Times New Roman" panose="02020603050405020304" pitchFamily="18" charset="0"/>
                <a:cs typeface="Times New Roman" panose="02020603050405020304" pitchFamily="18" charset="0"/>
              </a:rPr>
              <a:t>To maximize its business, Sprocket needs a</a:t>
            </a:r>
          </a:p>
          <a:p>
            <a:pPr algn="l"/>
            <a:r>
              <a:rPr lang="en-US" sz="1600" b="0" i="0" u="none" strike="noStrike" baseline="0" dirty="0">
                <a:latin typeface="Times New Roman" panose="02020603050405020304" pitchFamily="18" charset="0"/>
                <a:cs typeface="Times New Roman" panose="02020603050405020304" pitchFamily="18" charset="0"/>
              </a:rPr>
              <a:t>detailed analysis of their existing customer</a:t>
            </a:r>
          </a:p>
          <a:p>
            <a:pPr algn="l"/>
            <a:r>
              <a:rPr lang="en-US" sz="1600" b="0" i="0" u="none" strike="noStrike" baseline="0" dirty="0">
                <a:latin typeface="Times New Roman" panose="02020603050405020304" pitchFamily="18" charset="0"/>
                <a:cs typeface="Times New Roman" panose="02020603050405020304" pitchFamily="18" charset="0"/>
              </a:rPr>
              <a:t>dataset, and then extract the insights from</a:t>
            </a:r>
          </a:p>
          <a:p>
            <a:pPr algn="l"/>
            <a:r>
              <a:rPr lang="en-US" sz="1600" b="0" i="0" u="none" strike="noStrike" baseline="0" dirty="0">
                <a:latin typeface="Times New Roman" panose="02020603050405020304" pitchFamily="18" charset="0"/>
                <a:cs typeface="Times New Roman" panose="02020603050405020304" pitchFamily="18" charset="0"/>
              </a:rPr>
              <a:t>that to identify customer trends and behavior to</a:t>
            </a:r>
          </a:p>
          <a:p>
            <a:pPr algn="l"/>
            <a:r>
              <a:rPr lang="en-US" sz="1600" b="0" i="0" u="none" strike="noStrike" baseline="0" dirty="0">
                <a:latin typeface="Times New Roman" panose="02020603050405020304" pitchFamily="18" charset="0"/>
                <a:cs typeface="Times New Roman" panose="02020603050405020304" pitchFamily="18" charset="0"/>
              </a:rPr>
              <a:t>drive marketing for a new list of 1000 customers.</a:t>
            </a:r>
            <a:endParaRPr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77DE99-9F63-48CD-8E5F-EECE40012DE2}"/>
              </a:ext>
            </a:extLst>
          </p:cNvPr>
          <p:cNvSpPr txBox="1"/>
          <p:nvPr/>
        </p:nvSpPr>
        <p:spPr>
          <a:xfrm>
            <a:off x="4395268" y="2044195"/>
            <a:ext cx="4543708"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i="0" u="none" strike="noStrike" baseline="0" dirty="0">
                <a:latin typeface="Times New Roman" panose="02020603050405020304" pitchFamily="18" charset="0"/>
                <a:cs typeface="Times New Roman" panose="02020603050405020304" pitchFamily="18" charset="0"/>
              </a:rPr>
              <a:t>To identify and recommend high-value customers from the provided list of 1000 customers, we will first analyze the labelled data (the data of existing customers provided by Sprockets</a:t>
            </a:r>
            <a:r>
              <a:rPr lang="en-US" sz="1600" dirty="0">
                <a:latin typeface="Times New Roman" panose="02020603050405020304" pitchFamily="18" charset="0"/>
                <a:cs typeface="Times New Roman" panose="02020603050405020304" pitchFamily="18" charset="0"/>
              </a:rPr>
              <a:t>).</a:t>
            </a:r>
            <a:r>
              <a:rPr lang="en-US" sz="1600" b="0" i="0" u="none" strike="noStrike" baseline="0" dirty="0">
                <a:latin typeface="Times New Roman" panose="02020603050405020304" pitchFamily="18" charset="0"/>
                <a:cs typeface="Times New Roman" panose="02020603050405020304" pitchFamily="18" charset="0"/>
              </a:rPr>
              <a:t> We’ll follow the below methodology–</a:t>
            </a:r>
          </a:p>
          <a:p>
            <a:pPr marL="285750" indent="-285750" algn="l">
              <a:buFont typeface="Arial" panose="020B0604020202020204" pitchFamily="34" charset="0"/>
              <a:buChar char="•"/>
            </a:pPr>
            <a:r>
              <a:rPr lang="en-US" sz="1600" u="none" strike="noStrike" baseline="0" dirty="0">
                <a:solidFill>
                  <a:srgbClr val="333333"/>
                </a:solidFill>
                <a:latin typeface="Times New Roman" panose="02020603050405020304" pitchFamily="18" charset="0"/>
                <a:cs typeface="Times New Roman" panose="02020603050405020304" pitchFamily="18" charset="0"/>
              </a:rPr>
              <a:t>U</a:t>
            </a:r>
            <a:r>
              <a:rPr lang="en-US" sz="1600" b="0" i="0" dirty="0">
                <a:solidFill>
                  <a:srgbClr val="333333"/>
                </a:solidFill>
                <a:effectLst/>
                <a:latin typeface="Times New Roman" panose="02020603050405020304" pitchFamily="18" charset="0"/>
                <a:cs typeface="Times New Roman" panose="02020603050405020304" pitchFamily="18" charset="0"/>
              </a:rPr>
              <a:t>nderstanding the data distributions</a:t>
            </a:r>
            <a:endParaRPr lang="en-US" sz="16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u="none" strike="noStrike" baseline="0" dirty="0">
                <a:solidFill>
                  <a:srgbClr val="333333"/>
                </a:solidFill>
                <a:latin typeface="Times New Roman" panose="02020603050405020304" pitchFamily="18" charset="0"/>
                <a:cs typeface="Times New Roman" panose="02020603050405020304" pitchFamily="18" charset="0"/>
              </a:rPr>
              <a:t>F</a:t>
            </a:r>
            <a:r>
              <a:rPr lang="en-US" sz="1600" b="0" i="0" dirty="0">
                <a:solidFill>
                  <a:srgbClr val="333333"/>
                </a:solidFill>
                <a:effectLst/>
                <a:latin typeface="Times New Roman" panose="02020603050405020304" pitchFamily="18" charset="0"/>
                <a:cs typeface="Times New Roman" panose="02020603050405020304" pitchFamily="18" charset="0"/>
              </a:rPr>
              <a:t>eature engineering</a:t>
            </a:r>
          </a:p>
          <a:p>
            <a:pPr marL="285750" indent="-285750" algn="l">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Data transformations</a:t>
            </a:r>
          </a:p>
          <a:p>
            <a:pPr marL="285750" indent="-285750" algn="l">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Modelling</a:t>
            </a: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R</a:t>
            </a:r>
            <a:r>
              <a:rPr lang="en-US" sz="1600" b="0" i="0" dirty="0">
                <a:solidFill>
                  <a:srgbClr val="333333"/>
                </a:solidFill>
                <a:effectLst/>
                <a:latin typeface="Times New Roman" panose="02020603050405020304" pitchFamily="18" charset="0"/>
                <a:cs typeface="Times New Roman" panose="02020603050405020304" pitchFamily="18" charset="0"/>
              </a:rPr>
              <a:t>esults interpretation</a:t>
            </a:r>
          </a:p>
          <a:p>
            <a:pPr marL="285750" indent="-285750" algn="l">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R</a:t>
            </a:r>
            <a:r>
              <a:rPr lang="en-US" sz="1600" b="0" i="0" dirty="0">
                <a:solidFill>
                  <a:srgbClr val="333333"/>
                </a:solidFill>
                <a:effectLst/>
                <a:latin typeface="Times New Roman" panose="02020603050405020304" pitchFamily="18" charset="0"/>
                <a:cs typeface="Times New Roman" panose="02020603050405020304" pitchFamily="18" charset="0"/>
              </a:rPr>
              <a:t>eporting.</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2527"/>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Data Exploration</a:t>
            </a:r>
          </a:p>
        </p:txBody>
      </p:sp>
      <p:sp>
        <p:nvSpPr>
          <p:cNvPr id="5" name="Text Placeholder 4">
            <a:extLst>
              <a:ext uri="{FF2B5EF4-FFF2-40B4-BE49-F238E27FC236}">
                <a16:creationId xmlns:a16="http://schemas.microsoft.com/office/drawing/2014/main" id="{9BB876E6-C779-4B61-81DF-F2A1D9538EDB}"/>
              </a:ext>
            </a:extLst>
          </p:cNvPr>
          <p:cNvSpPr>
            <a:spLocks noGrp="1"/>
          </p:cNvSpPr>
          <p:nvPr>
            <p:ph type="body" sz="half" idx="1"/>
          </p:nvPr>
        </p:nvSpPr>
        <p:spPr>
          <a:xfrm>
            <a:off x="138312" y="875980"/>
            <a:ext cx="4533579" cy="4180114"/>
          </a:xfrm>
        </p:spPr>
        <p:txBody>
          <a:bodyPr>
            <a:noAutofit/>
          </a:bodyPr>
          <a:lstStyle/>
          <a:p>
            <a:pPr marL="114300" indent="0" algn="just">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First step in exploration of dataset would involve identifying inconsistencies and removing them for better analysis. </a:t>
            </a:r>
          </a:p>
          <a:p>
            <a:pPr marL="114300" indent="0" algn="l">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Cleaning inconsistent and irrelevant values –</a:t>
            </a:r>
          </a:p>
          <a:p>
            <a:r>
              <a:rPr lang="en-US" sz="1600" i="0" u="none" strike="noStrike" baseline="0" dirty="0">
                <a:solidFill>
                  <a:schemeClr val="tx1"/>
                </a:solidFill>
                <a:latin typeface="Times New Roman" panose="02020603050405020304" pitchFamily="18" charset="0"/>
                <a:cs typeface="Times New Roman" panose="02020603050405020304" pitchFamily="18" charset="0"/>
              </a:rPr>
              <a:t>Gender data, blank records, inconsistent ages and details of deceased customers in Customer Demographics</a:t>
            </a:r>
          </a:p>
          <a:p>
            <a:r>
              <a:rPr lang="en-US" sz="1600" i="0" u="none" strike="noStrike" baseline="0" dirty="0">
                <a:solidFill>
                  <a:schemeClr val="tx1"/>
                </a:solidFill>
                <a:latin typeface="Times New Roman" panose="02020603050405020304" pitchFamily="18" charset="0"/>
                <a:cs typeface="Times New Roman" panose="02020603050405020304" pitchFamily="18" charset="0"/>
              </a:rPr>
              <a:t>Inconsistent customer id’s, state identifier details in Customer Addresses </a:t>
            </a:r>
          </a:p>
          <a:p>
            <a:r>
              <a:rPr lang="en-US" sz="1600" dirty="0">
                <a:solidFill>
                  <a:schemeClr val="tx1"/>
                </a:solidFill>
                <a:latin typeface="Times New Roman" panose="02020603050405020304" pitchFamily="18" charset="0"/>
                <a:cs typeface="Times New Roman" panose="02020603050405020304" pitchFamily="18" charset="0"/>
              </a:rPr>
              <a:t>B</a:t>
            </a:r>
            <a:r>
              <a:rPr lang="en-US" sz="1600" i="0" u="none" strike="noStrike" baseline="0" dirty="0">
                <a:solidFill>
                  <a:schemeClr val="tx1"/>
                </a:solidFill>
                <a:latin typeface="Times New Roman" panose="02020603050405020304" pitchFamily="18" charset="0"/>
                <a:cs typeface="Times New Roman" panose="02020603050405020304" pitchFamily="18" charset="0"/>
              </a:rPr>
              <a:t>lank values, date formatting, and filtering out cancelled orders in Transactions dataset</a:t>
            </a:r>
          </a:p>
          <a:p>
            <a:r>
              <a:rPr lang="en-US" sz="1600" i="0" u="none" strike="noStrike" baseline="0" dirty="0">
                <a:solidFill>
                  <a:schemeClr val="tx1"/>
                </a:solidFill>
                <a:latin typeface="Times New Roman" panose="02020603050405020304" pitchFamily="18" charset="0"/>
                <a:cs typeface="Times New Roman" panose="02020603050405020304" pitchFamily="18" charset="0"/>
              </a:rPr>
              <a:t>Adding a new column indicating Customer Age by using their provided DOB</a:t>
            </a:r>
          </a:p>
          <a:p>
            <a:r>
              <a:rPr lang="en-US" sz="1600" i="0" u="none" strike="noStrike" baseline="0" dirty="0">
                <a:solidFill>
                  <a:schemeClr val="tx1"/>
                </a:solidFill>
                <a:latin typeface="Times New Roman" panose="02020603050405020304" pitchFamily="18" charset="0"/>
                <a:cs typeface="Times New Roman" panose="02020603050405020304" pitchFamily="18" charset="0"/>
              </a:rPr>
              <a:t>Filtering results for age below 100</a:t>
            </a:r>
          </a:p>
          <a:p>
            <a:pPr marL="114300" indent="0">
              <a:buNone/>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B8607EE6-A331-4646-82A6-C97CF54EBE6C}"/>
              </a:ext>
            </a:extLst>
          </p:cNvPr>
          <p:cNvSpPr>
            <a:spLocks noGrp="1"/>
          </p:cNvSpPr>
          <p:nvPr>
            <p:ph type="body" sz="half" idx="13"/>
          </p:nvPr>
        </p:nvSpPr>
        <p:spPr>
          <a:xfrm>
            <a:off x="4832399" y="875980"/>
            <a:ext cx="3999902" cy="4180114"/>
          </a:xfrm>
        </p:spPr>
        <p:txBody>
          <a:bodyPr>
            <a:normAutofit/>
          </a:bodyPr>
          <a:lstStyle/>
          <a:p>
            <a:pPr marL="114300" indent="0">
              <a:buNone/>
            </a:pPr>
            <a:r>
              <a:rPr lang="en-US" sz="1600" dirty="0">
                <a:solidFill>
                  <a:schemeClr val="tx1"/>
                </a:solidFill>
                <a:latin typeface="Times New Roman" panose="02020603050405020304" pitchFamily="18" charset="0"/>
                <a:cs typeface="Times New Roman" panose="02020603050405020304" pitchFamily="18" charset="0"/>
              </a:rPr>
              <a:t>Understanding the distribution of continuous variables, checking the skewness and plotting the boxplot  to obtain the mean, median and inter quartile range on which the attributes are distributed.</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Boxplot also helps to detect the possible outliers.</a:t>
            </a:r>
          </a:p>
          <a:p>
            <a:endParaRPr lang="en-US" dirty="0"/>
          </a:p>
        </p:txBody>
      </p:sp>
      <p:pic>
        <p:nvPicPr>
          <p:cNvPr id="20" name="Picture 19">
            <a:extLst>
              <a:ext uri="{FF2B5EF4-FFF2-40B4-BE49-F238E27FC236}">
                <a16:creationId xmlns:a16="http://schemas.microsoft.com/office/drawing/2014/main" id="{5F40BBA6-BF24-4996-8535-D08D1C2B9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086" y="2690627"/>
            <a:ext cx="3979215" cy="245287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447CD99-86A5-4E93-9189-C232E4E17E39}"/>
              </a:ext>
            </a:extLst>
          </p:cNvPr>
          <p:cNvSpPr>
            <a:spLocks noGrp="1"/>
          </p:cNvSpPr>
          <p:nvPr>
            <p:ph type="body" idx="1"/>
          </p:nvPr>
        </p:nvSpPr>
        <p:spPr>
          <a:xfrm>
            <a:off x="184417" y="998924"/>
            <a:ext cx="8767482" cy="3757493"/>
          </a:xfrm>
        </p:spPr>
        <p:txBody>
          <a:bodyPr>
            <a:noAutofit/>
          </a:bodyPr>
          <a:lstStyle/>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Forming of correlation matrix among different numerical attributes to know the presence of duplicated columns or the interaction between different variables. </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Forming the contingency tables across different attributes to get the insight about various factors among different categorical variables which shows strong interaction with other variables labels . </a:t>
            </a: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For example frequency table between “Job industry category” and “Brand” showed that most in “manufacturing” sector prefer “Solex” brand . </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Checking the cardinality of categorical variables, counting their percentage in the whole dataset and making correction of those categorical variable which are having different labels for the same category.</a:t>
            </a: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Forming word cloud to know which are the most assigned job title or which street area address most customers are from.</a:t>
            </a:r>
          </a:p>
        </p:txBody>
      </p:sp>
      <p:sp>
        <p:nvSpPr>
          <p:cNvPr id="9" name="Shape 79">
            <a:extLst>
              <a:ext uri="{FF2B5EF4-FFF2-40B4-BE49-F238E27FC236}">
                <a16:creationId xmlns:a16="http://schemas.microsoft.com/office/drawing/2014/main" id="{A9B3681E-70D4-48BA-9E67-1AD9364085C7}"/>
              </a:ext>
            </a:extLst>
          </p:cNvPr>
          <p:cNvSpPr/>
          <p:nvPr/>
        </p:nvSpPr>
        <p:spPr>
          <a:xfrm>
            <a:off x="0" y="-23052"/>
            <a:ext cx="91440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Tree>
    <p:extLst>
      <p:ext uri="{BB962C8B-B14F-4D97-AF65-F5344CB8AC3E}">
        <p14:creationId xmlns:p14="http://schemas.microsoft.com/office/powerpoint/2010/main" val="7038146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6D967C6-65EB-4068-9647-B43DC96A1180}"/>
              </a:ext>
            </a:extLst>
          </p:cNvPr>
          <p:cNvSpPr>
            <a:spLocks noGrp="1"/>
          </p:cNvSpPr>
          <p:nvPr>
            <p:ph type="body" idx="1"/>
          </p:nvPr>
        </p:nvSpPr>
        <p:spPr>
          <a:xfrm>
            <a:off x="49306" y="890082"/>
            <a:ext cx="4005859" cy="4166948"/>
          </a:xfrm>
        </p:spPr>
        <p:txBody>
          <a:bodyPr>
            <a:normAutofit fontScale="92500" lnSpcReduction="20000"/>
          </a:bodyPr>
          <a:lstStyle/>
          <a:p>
            <a:pPr marL="139700" indent="0">
              <a:buNone/>
            </a:pPr>
            <a:r>
              <a:rPr lang="en-US" sz="1700" dirty="0">
                <a:solidFill>
                  <a:schemeClr val="tx1"/>
                </a:solidFill>
                <a:latin typeface="Times New Roman" panose="02020603050405020304" pitchFamily="18" charset="0"/>
                <a:cs typeface="Times New Roman" panose="02020603050405020304" pitchFamily="18" charset="0"/>
              </a:rPr>
              <a:t>Extraction of more features from different attributes.</a:t>
            </a:r>
          </a:p>
          <a:p>
            <a:pPr marL="139700" indent="0">
              <a:buNone/>
            </a:pPr>
            <a:r>
              <a:rPr lang="en-US" sz="1700" dirty="0">
                <a:solidFill>
                  <a:schemeClr val="tx1"/>
                </a:solidFill>
                <a:latin typeface="Times New Roman" panose="02020603050405020304" pitchFamily="18" charset="0"/>
                <a:cs typeface="Times New Roman" panose="02020603050405020304" pitchFamily="18" charset="0"/>
              </a:rPr>
              <a:t>For example getting the age of the customers from their Date Of Birth, Discretizing the tenure, property valuation and age columns into small buckets to extracts valuable information by looking into their interaction with different variables and addressing the common business problems. </a:t>
            </a:r>
          </a:p>
          <a:p>
            <a:pPr marL="139700" indent="0">
              <a:buNone/>
            </a:pPr>
            <a:r>
              <a:rPr lang="en-US" sz="1700" dirty="0">
                <a:solidFill>
                  <a:schemeClr val="tx1"/>
                </a:solidFill>
                <a:latin typeface="Times New Roman" panose="02020603050405020304" pitchFamily="18" charset="0"/>
                <a:cs typeface="Times New Roman" panose="02020603050405020304" pitchFamily="18" charset="0"/>
              </a:rPr>
              <a:t>Removing some of the columns whose values are unexplainable, unnamed columns or does not contain relevant data to address common business problems </a:t>
            </a:r>
          </a:p>
          <a:p>
            <a:pPr marL="139700" indent="0">
              <a:buNone/>
            </a:pPr>
            <a:r>
              <a:rPr lang="en-US" sz="1700" dirty="0">
                <a:solidFill>
                  <a:schemeClr val="tx1"/>
                </a:solidFill>
                <a:latin typeface="Times New Roman" panose="02020603050405020304" pitchFamily="18" charset="0"/>
                <a:cs typeface="Times New Roman" panose="02020603050405020304" pitchFamily="18" charset="0"/>
              </a:rPr>
              <a:t>Numerical encoding of the categorical variables and adding binary indicator columns for each numerical encoded columns .</a:t>
            </a:r>
          </a:p>
          <a:p>
            <a:pPr marL="139700" indent="0">
              <a:buNone/>
            </a:pPr>
            <a:endParaRPr lang="en-US" dirty="0"/>
          </a:p>
        </p:txBody>
      </p:sp>
      <p:sp>
        <p:nvSpPr>
          <p:cNvPr id="4" name="Shape 79">
            <a:extLst>
              <a:ext uri="{FF2B5EF4-FFF2-40B4-BE49-F238E27FC236}">
                <a16:creationId xmlns:a16="http://schemas.microsoft.com/office/drawing/2014/main" id="{5D0EE195-7B49-48B9-8718-208E1137A2D0}"/>
              </a:ext>
            </a:extLst>
          </p:cNvPr>
          <p:cNvSpPr/>
          <p:nvPr/>
        </p:nvSpPr>
        <p:spPr>
          <a:xfrm>
            <a:off x="0" y="-46104"/>
            <a:ext cx="9144000" cy="816948"/>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1" dirty="0">
                <a:solidFill>
                  <a:schemeClr val="bg1"/>
                </a:solidFill>
                <a:latin typeface="Times New Roman" panose="02020603050405020304" pitchFamily="18" charset="0"/>
                <a:cs typeface="Times New Roman" panose="02020603050405020304" pitchFamily="18" charset="0"/>
              </a:rPr>
              <a:t>    </a:t>
            </a:r>
          </a:p>
          <a:p>
            <a:r>
              <a:rPr lang="en-US" sz="2000" b="1" dirty="0">
                <a:solidFill>
                  <a:schemeClr val="bg1"/>
                </a:solidFill>
                <a:latin typeface="Times New Roman" panose="02020603050405020304" pitchFamily="18" charset="0"/>
                <a:cs typeface="Times New Roman" panose="02020603050405020304" pitchFamily="18" charset="0"/>
              </a:rPr>
              <a:t>    Feature Engineering</a:t>
            </a:r>
            <a:endParaRPr sz="20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C4AE3D-A0F0-40B7-8588-18E1BAEE8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165" y="793896"/>
            <a:ext cx="5088835" cy="4263133"/>
          </a:xfrm>
          <a:prstGeom prst="rect">
            <a:avLst/>
          </a:prstGeom>
        </p:spPr>
      </p:pic>
    </p:spTree>
    <p:extLst>
      <p:ext uri="{BB962C8B-B14F-4D97-AF65-F5344CB8AC3E}">
        <p14:creationId xmlns:p14="http://schemas.microsoft.com/office/powerpoint/2010/main" val="3857020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910F15-35A0-48E6-9BC3-9722FB359098}"/>
              </a:ext>
            </a:extLst>
          </p:cNvPr>
          <p:cNvSpPr>
            <a:spLocks noGrp="1"/>
          </p:cNvSpPr>
          <p:nvPr>
            <p:ph type="body" idx="1"/>
          </p:nvPr>
        </p:nvSpPr>
        <p:spPr>
          <a:xfrm>
            <a:off x="115261" y="937452"/>
            <a:ext cx="4456739" cy="4134010"/>
          </a:xfrm>
        </p:spPr>
        <p:txBody>
          <a:bodyPr>
            <a:noAutofit/>
          </a:bodyPr>
          <a:lstStyle/>
          <a:p>
            <a:pPr marL="114300" indent="0">
              <a:buNone/>
            </a:pPr>
            <a:r>
              <a:rPr lang="en-US" sz="1600" dirty="0">
                <a:solidFill>
                  <a:schemeClr val="tx1"/>
                </a:solidFill>
                <a:latin typeface="Times New Roman" panose="02020603050405020304" pitchFamily="18" charset="0"/>
                <a:cs typeface="Times New Roman" panose="02020603050405020304" pitchFamily="18" charset="0"/>
              </a:rPr>
              <a:t>We get to know the importance of each variables in Exploratory Data analysis and fix up some of the variables in feature engineering section.</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In feature selection we choose those columns which are most relevant for model building, training and deploying into production.</a:t>
            </a: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For example, we have age bucket columns and age columns, therefore selecting the age bucket column and dropping the other.</a:t>
            </a:r>
          </a:p>
          <a:p>
            <a:pPr marL="114300" indent="0">
              <a:buNone/>
            </a:pPr>
            <a:r>
              <a:rPr lang="en-US" sz="1600" dirty="0">
                <a:solidFill>
                  <a:schemeClr val="tx1"/>
                </a:solidFill>
                <a:latin typeface="Times New Roman" panose="02020603050405020304" pitchFamily="18" charset="0"/>
                <a:cs typeface="Times New Roman" panose="02020603050405020304" pitchFamily="18" charset="0"/>
              </a:rPr>
              <a:t>Similarly for tenure and property valuation columns.</a:t>
            </a:r>
          </a:p>
        </p:txBody>
      </p:sp>
      <p:sp>
        <p:nvSpPr>
          <p:cNvPr id="4" name="Shape 79">
            <a:extLst>
              <a:ext uri="{FF2B5EF4-FFF2-40B4-BE49-F238E27FC236}">
                <a16:creationId xmlns:a16="http://schemas.microsoft.com/office/drawing/2014/main" id="{920D7678-C8C2-43B2-98E9-DF79A75ABD04}"/>
              </a:ext>
            </a:extLst>
          </p:cNvPr>
          <p:cNvSpPr/>
          <p:nvPr/>
        </p:nvSpPr>
        <p:spPr>
          <a:xfrm>
            <a:off x="0" y="0"/>
            <a:ext cx="9144000" cy="816948"/>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1" dirty="0">
                <a:solidFill>
                  <a:schemeClr val="bg1"/>
                </a:solidFill>
                <a:latin typeface="Times New Roman" panose="02020603050405020304" pitchFamily="18" charset="0"/>
                <a:cs typeface="Times New Roman" panose="02020603050405020304" pitchFamily="18" charset="0"/>
              </a:rPr>
              <a:t>    </a:t>
            </a:r>
          </a:p>
          <a:p>
            <a:r>
              <a:rPr lang="en-US" sz="2000" b="1" dirty="0">
                <a:solidFill>
                  <a:schemeClr val="bg1"/>
                </a:solidFill>
                <a:latin typeface="Times New Roman" panose="02020603050405020304" pitchFamily="18" charset="0"/>
                <a:cs typeface="Times New Roman" panose="02020603050405020304" pitchFamily="18" charset="0"/>
              </a:rPr>
              <a:t>    Feature Selection</a:t>
            </a:r>
            <a:endParaRPr sz="2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922244-160C-4A86-B54A-E23E79360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023" y="953354"/>
            <a:ext cx="4623716" cy="4016211"/>
          </a:xfrm>
          <a:prstGeom prst="rect">
            <a:avLst/>
          </a:prstGeom>
        </p:spPr>
      </p:pic>
    </p:spTree>
    <p:extLst>
      <p:ext uri="{BB962C8B-B14F-4D97-AF65-F5344CB8AC3E}">
        <p14:creationId xmlns:p14="http://schemas.microsoft.com/office/powerpoint/2010/main" val="306356294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Model</a:t>
            </a:r>
            <a:r>
              <a:rPr dirty="0"/>
              <a:t> </a:t>
            </a:r>
            <a:r>
              <a:rPr dirty="0">
                <a:latin typeface="Times New Roman" panose="02020603050405020304" pitchFamily="18" charset="0"/>
                <a:cs typeface="Times New Roman" panose="02020603050405020304" pitchFamily="18" charset="0"/>
              </a:rPr>
              <a:t>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Machine learning model building and implementation</a:t>
            </a:r>
          </a:p>
        </p:txBody>
      </p:sp>
      <p:sp>
        <p:nvSpPr>
          <p:cNvPr id="142" name="Shape 91"/>
          <p:cNvSpPr/>
          <p:nvPr/>
        </p:nvSpPr>
        <p:spPr>
          <a:xfrm>
            <a:off x="133463" y="1585314"/>
            <a:ext cx="4134600" cy="327663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Since the problem is of customer segmentation, so we are using k mean clustering algorithm to build our machine learning model.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algorithm clusters those values of attributes which shows similarity with each other and labels each cluster into separate groups.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will use Elbow method to get the best number of clusters.</a:t>
            </a:r>
          </a:p>
        </p:txBody>
      </p:sp>
      <p:pic>
        <p:nvPicPr>
          <p:cNvPr id="10" name="Picture 9">
            <a:extLst>
              <a:ext uri="{FF2B5EF4-FFF2-40B4-BE49-F238E27FC236}">
                <a16:creationId xmlns:a16="http://schemas.microsoft.com/office/drawing/2014/main" id="{4CF9C2EE-373A-4DB6-BD0F-31911B664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063" y="1585314"/>
            <a:ext cx="4742474" cy="327663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4252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latin typeface="Times New Roman" panose="02020603050405020304" pitchFamily="18" charset="0"/>
                <a:cs typeface="Times New Roman" panose="02020603050405020304" pitchFamily="18" charset="0"/>
              </a:rPr>
              <a:t>Interpretation</a:t>
            </a:r>
          </a:p>
        </p:txBody>
      </p:sp>
      <p:sp>
        <p:nvSpPr>
          <p:cNvPr id="150" name="Shape 99"/>
          <p:cNvSpPr/>
          <p:nvPr/>
        </p:nvSpPr>
        <p:spPr>
          <a:xfrm>
            <a:off x="103028" y="891396"/>
            <a:ext cx="6090303"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Post model building </a:t>
            </a:r>
          </a:p>
        </p:txBody>
      </p:sp>
      <p:sp>
        <p:nvSpPr>
          <p:cNvPr id="151" name="Shape 100"/>
          <p:cNvSpPr/>
          <p:nvPr/>
        </p:nvSpPr>
        <p:spPr>
          <a:xfrm>
            <a:off x="103029" y="1292973"/>
            <a:ext cx="6343876" cy="18608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After the machine learning model is build, we must interpret the results based on clusters formed. Going through each group, their attributes and how they distinguish from other groups we can answer some of the most complex problems related to business development.  </a:t>
            </a:r>
          </a:p>
          <a:p>
            <a:r>
              <a:rPr lang="en-US" sz="1600" dirty="0">
                <a:latin typeface="Times New Roman" panose="02020603050405020304" pitchFamily="18" charset="0"/>
                <a:cs typeface="Times New Roman" panose="02020603050405020304" pitchFamily="18" charset="0"/>
              </a:rPr>
              <a:t>For example group one’s past 5 years bike related purchase attribute ranges from 50 to 75 and group two ranges from 0 to 25 for different age buckets.</a:t>
            </a:r>
          </a:p>
        </p:txBody>
      </p:sp>
      <p:pic>
        <p:nvPicPr>
          <p:cNvPr id="10" name="Picture 9">
            <a:extLst>
              <a:ext uri="{FF2B5EF4-FFF2-40B4-BE49-F238E27FC236}">
                <a16:creationId xmlns:a16="http://schemas.microsoft.com/office/drawing/2014/main" id="{12937303-3B82-4452-A1A3-93694406E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9651"/>
            <a:ext cx="2776381" cy="1860862"/>
          </a:xfrm>
          <a:prstGeom prst="rect">
            <a:avLst/>
          </a:prstGeom>
        </p:spPr>
      </p:pic>
      <p:pic>
        <p:nvPicPr>
          <p:cNvPr id="11" name="Picture 10">
            <a:extLst>
              <a:ext uri="{FF2B5EF4-FFF2-40B4-BE49-F238E27FC236}">
                <a16:creationId xmlns:a16="http://schemas.microsoft.com/office/drawing/2014/main" id="{7E151385-5DDC-4C06-9081-C3636681A044}"/>
              </a:ext>
            </a:extLst>
          </p:cNvPr>
          <p:cNvPicPr>
            <a:picLocks noChangeAspect="1"/>
          </p:cNvPicPr>
          <p:nvPr/>
        </p:nvPicPr>
        <p:blipFill rotWithShape="1">
          <a:blip r:embed="rId3">
            <a:extLst>
              <a:ext uri="{28A0092B-C50C-407E-A947-70E740481C1C}">
                <a14:useLocalDpi xmlns:a14="http://schemas.microsoft.com/office/drawing/2010/main" val="0"/>
              </a:ext>
            </a:extLst>
          </a:blip>
          <a:srcRect l="6765"/>
          <a:stretch/>
        </p:blipFill>
        <p:spPr>
          <a:xfrm>
            <a:off x="2904595" y="3226519"/>
            <a:ext cx="2868907" cy="1887124"/>
          </a:xfrm>
          <a:prstGeom prst="rect">
            <a:avLst/>
          </a:prstGeom>
        </p:spPr>
      </p:pic>
      <p:pic>
        <p:nvPicPr>
          <p:cNvPr id="12" name="Picture 11">
            <a:extLst>
              <a:ext uri="{FF2B5EF4-FFF2-40B4-BE49-F238E27FC236}">
                <a16:creationId xmlns:a16="http://schemas.microsoft.com/office/drawing/2014/main" id="{01456FF6-B562-4E0D-8D12-8E5D4E6BC155}"/>
              </a:ext>
            </a:extLst>
          </p:cNvPr>
          <p:cNvPicPr>
            <a:picLocks noChangeAspect="1"/>
          </p:cNvPicPr>
          <p:nvPr/>
        </p:nvPicPr>
        <p:blipFill rotWithShape="1">
          <a:blip r:embed="rId4">
            <a:extLst>
              <a:ext uri="{28A0092B-C50C-407E-A947-70E740481C1C}">
                <a14:useLocalDpi xmlns:a14="http://schemas.microsoft.com/office/drawing/2010/main" val="0"/>
              </a:ext>
            </a:extLst>
          </a:blip>
          <a:srcRect l="6765"/>
          <a:stretch/>
        </p:blipFill>
        <p:spPr>
          <a:xfrm>
            <a:off x="5901717" y="3226519"/>
            <a:ext cx="2868908" cy="1887125"/>
          </a:xfrm>
          <a:prstGeom prst="rect">
            <a:avLst/>
          </a:prstGeom>
        </p:spPr>
      </p:pic>
      <p:pic>
        <p:nvPicPr>
          <p:cNvPr id="13" name="Picture 12">
            <a:extLst>
              <a:ext uri="{FF2B5EF4-FFF2-40B4-BE49-F238E27FC236}">
                <a16:creationId xmlns:a16="http://schemas.microsoft.com/office/drawing/2014/main" id="{5855337D-D6AF-4F3D-99DE-15C1E04E2373}"/>
              </a:ext>
            </a:extLst>
          </p:cNvPr>
          <p:cNvPicPr>
            <a:picLocks noChangeAspect="1"/>
          </p:cNvPicPr>
          <p:nvPr/>
        </p:nvPicPr>
        <p:blipFill rotWithShape="1">
          <a:blip r:embed="rId5">
            <a:extLst>
              <a:ext uri="{28A0092B-C50C-407E-A947-70E740481C1C}">
                <a14:useLocalDpi xmlns:a14="http://schemas.microsoft.com/office/drawing/2010/main" val="0"/>
              </a:ext>
            </a:extLst>
          </a:blip>
          <a:srcRect l="6765"/>
          <a:stretch/>
        </p:blipFill>
        <p:spPr>
          <a:xfrm>
            <a:off x="6446905" y="829068"/>
            <a:ext cx="2323720" cy="2255684"/>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TotalTime>
  <Words>819</Words>
  <Application>Microsoft Office PowerPoint</Application>
  <PresentationFormat>On-screen Show (16:9)</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Open Sans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akaanksha mishra</dc:creator>
  <cp:lastModifiedBy>akaanksha mishra</cp:lastModifiedBy>
  <cp:revision>9</cp:revision>
  <dcterms:created xsi:type="dcterms:W3CDTF">2020-07-07T14:53:12Z</dcterms:created>
  <dcterms:modified xsi:type="dcterms:W3CDTF">2020-07-07T16:19:34Z</dcterms:modified>
</cp:coreProperties>
</file>