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72" r:id="rId7"/>
    <p:sldId id="261" r:id="rId8"/>
    <p:sldId id="263" r:id="rId9"/>
    <p:sldId id="267" r:id="rId10"/>
    <p:sldId id="269" r:id="rId11"/>
    <p:sldId id="271" r:id="rId12"/>
    <p:sldId id="270" r:id="rId13"/>
    <p:sldId id="273" r:id="rId14"/>
    <p:sldId id="268"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AE2FE-7A85-BC04-824D-C42F313B2307}" v="177" dt="2023-11-09T20:34:16.597"/>
    <p1510:client id="{F1852BEB-BF45-4396-933A-0B6D95C05CF3}" v="887" dt="2023-10-11T05:31:04.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28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59471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4606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82026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12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1579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715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2362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8627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2965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4716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72393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kaankshpemmaraju/Healiam-Medical-web-application/issues/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kaankshpemmaraju/Healiam-Medical-web-application/issues/3"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61526" y="639097"/>
            <a:ext cx="5328526" cy="3700392"/>
          </a:xfrm>
        </p:spPr>
        <p:txBody>
          <a:bodyPr>
            <a:normAutofit/>
          </a:bodyPr>
          <a:lstStyle/>
          <a:p>
            <a:r>
              <a:rPr lang="en-US" sz="6600" dirty="0">
                <a:cs typeface="Calibri Light"/>
              </a:rPr>
              <a:t>PROJECT PRESENTATION</a:t>
            </a:r>
            <a:endParaRPr lang="en-US" sz="6600" dirty="0"/>
          </a:p>
        </p:txBody>
      </p:sp>
      <p:sp>
        <p:nvSpPr>
          <p:cNvPr id="3" name="Subtitle 2"/>
          <p:cNvSpPr>
            <a:spLocks noGrp="1"/>
          </p:cNvSpPr>
          <p:nvPr>
            <p:ph type="subTitle" idx="1"/>
          </p:nvPr>
        </p:nvSpPr>
        <p:spPr>
          <a:xfrm>
            <a:off x="8141110" y="4455621"/>
            <a:ext cx="3417990" cy="1238616"/>
          </a:xfrm>
        </p:spPr>
        <p:txBody>
          <a:bodyPr vert="horz" lIns="91440" tIns="45720" rIns="91440" bIns="45720" rtlCol="0">
            <a:normAutofit/>
          </a:bodyPr>
          <a:lstStyle/>
          <a:p>
            <a:r>
              <a:rPr lang="en-US" sz="2000">
                <a:solidFill>
                  <a:schemeClr val="tx1">
                    <a:lumMod val="85000"/>
                    <a:lumOff val="15000"/>
                  </a:schemeClr>
                </a:solidFill>
                <a:cs typeface="Calibri Light"/>
              </a:rPr>
              <a:t>-GROUP 3</a:t>
            </a:r>
            <a:endParaRPr lang="en-US" sz="2000">
              <a:solidFill>
                <a:schemeClr val="tx1">
                  <a:lumMod val="85000"/>
                  <a:lumOff val="15000"/>
                </a:schemeClr>
              </a:solidFill>
            </a:endParaRPr>
          </a:p>
        </p:txBody>
      </p:sp>
      <p:pic>
        <p:nvPicPr>
          <p:cNvPr id="4" name="Picture 3" descr="8 Tips and Tricks for your Daily Scrum meetings | Agile-Scrum">
            <a:extLst>
              <a:ext uri="{FF2B5EF4-FFF2-40B4-BE49-F238E27FC236}">
                <a16:creationId xmlns:a16="http://schemas.microsoft.com/office/drawing/2014/main" id="{6A42B9A4-547B-02BB-0D06-435FAE9E507C}"/>
              </a:ext>
            </a:extLst>
          </p:cNvPr>
          <p:cNvPicPr>
            <a:picLocks noChangeAspect="1"/>
          </p:cNvPicPr>
          <p:nvPr/>
        </p:nvPicPr>
        <p:blipFill>
          <a:blip r:embed="rId2"/>
          <a:stretch>
            <a:fillRect/>
          </a:stretch>
        </p:blipFill>
        <p:spPr>
          <a:xfrm>
            <a:off x="633999" y="795070"/>
            <a:ext cx="6178972" cy="4744178"/>
          </a:xfrm>
          <a:prstGeom prst="rect">
            <a:avLst/>
          </a:prstGeom>
        </p:spPr>
      </p:pic>
      <p:cxnSp>
        <p:nvCxnSpPr>
          <p:cNvPr id="11" name="Straight Connector 1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148ABF26-3C3A-55E0-A8ED-407CB3590F63}"/>
              </a:ext>
            </a:extLst>
          </p:cNvPr>
          <p:cNvCxnSpPr>
            <a:cxnSpLocks/>
          </p:cNvCxnSpPr>
          <p:nvPr/>
        </p:nvCxnSpPr>
        <p:spPr>
          <a:xfrm flipH="1" flipV="1">
            <a:off x="1506070" y="403411"/>
            <a:ext cx="71718" cy="57643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3DC7153-727E-A349-0D45-19CEEEA43D11}"/>
              </a:ext>
            </a:extLst>
          </p:cNvPr>
          <p:cNvCxnSpPr>
            <a:cxnSpLocks/>
          </p:cNvCxnSpPr>
          <p:nvPr/>
        </p:nvCxnSpPr>
        <p:spPr>
          <a:xfrm>
            <a:off x="295835" y="5522259"/>
            <a:ext cx="117616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1717772-5F1E-78CD-1BD3-F9D48C3206FD}"/>
              </a:ext>
            </a:extLst>
          </p:cNvPr>
          <p:cNvSpPr txBox="1"/>
          <p:nvPr/>
        </p:nvSpPr>
        <p:spPr>
          <a:xfrm>
            <a:off x="44824" y="627529"/>
            <a:ext cx="1577787" cy="3970318"/>
          </a:xfrm>
          <a:prstGeom prst="rect">
            <a:avLst/>
          </a:prstGeom>
          <a:noFill/>
        </p:spPr>
        <p:txBody>
          <a:bodyPr wrap="square" lIns="91440" tIns="45720" rIns="91440" bIns="45720" rtlCol="0" anchor="t">
            <a:spAutoFit/>
          </a:bodyPr>
          <a:lstStyle/>
          <a:p>
            <a:r>
              <a:rPr lang="en-IN" dirty="0"/>
              <a:t>AVAILABILITY</a:t>
            </a:r>
          </a:p>
          <a:p>
            <a:endParaRPr lang="en-IN" dirty="0"/>
          </a:p>
          <a:p>
            <a:endParaRPr lang="en-IN" dirty="0"/>
          </a:p>
          <a:p>
            <a:endParaRPr lang="en-IN" dirty="0"/>
          </a:p>
          <a:p>
            <a:r>
              <a:rPr lang="en-IN" dirty="0"/>
              <a:t>DEPLOYMENT FREQUENCY</a:t>
            </a:r>
          </a:p>
          <a:p>
            <a:endParaRPr lang="en-IN" dirty="0"/>
          </a:p>
          <a:p>
            <a:endParaRPr lang="en-IN" dirty="0"/>
          </a:p>
          <a:p>
            <a:endParaRPr lang="en-US" dirty="0">
              <a:solidFill>
                <a:srgbClr val="1F1F1F"/>
              </a:solidFill>
              <a:latin typeface="Google Sans"/>
            </a:endParaRPr>
          </a:p>
          <a:p>
            <a:r>
              <a:rPr lang="en-US" i="0" dirty="0">
                <a:solidFill>
                  <a:srgbClr val="1F1F1F"/>
                </a:solidFill>
                <a:effectLst/>
                <a:latin typeface="Google Sans"/>
              </a:rPr>
              <a:t>Change failure rate</a:t>
            </a:r>
          </a:p>
          <a:p>
            <a:endParaRPr lang="en-US" dirty="0">
              <a:solidFill>
                <a:srgbClr val="1F1F1F"/>
              </a:solidFill>
              <a:latin typeface="Google Sans"/>
            </a:endParaRPr>
          </a:p>
          <a:p>
            <a:endParaRPr lang="en-US" dirty="0">
              <a:solidFill>
                <a:srgbClr val="1F1F1F"/>
              </a:solidFill>
              <a:latin typeface="Google Sans"/>
            </a:endParaRPr>
          </a:p>
          <a:p>
            <a:r>
              <a:rPr lang="en-US" i="0" dirty="0">
                <a:solidFill>
                  <a:srgbClr val="1F1F1F"/>
                </a:solidFill>
                <a:effectLst/>
                <a:latin typeface="Google Sans"/>
              </a:rPr>
              <a:t>Error rate</a:t>
            </a:r>
            <a:endParaRPr lang="en-US" dirty="0">
              <a:solidFill>
                <a:srgbClr val="1F1F1F"/>
              </a:solidFill>
              <a:latin typeface="Google Sans"/>
            </a:endParaRPr>
          </a:p>
        </p:txBody>
      </p:sp>
      <p:sp>
        <p:nvSpPr>
          <p:cNvPr id="12" name="TextBox 11">
            <a:extLst>
              <a:ext uri="{FF2B5EF4-FFF2-40B4-BE49-F238E27FC236}">
                <a16:creationId xmlns:a16="http://schemas.microsoft.com/office/drawing/2014/main" id="{BDDFD27E-9455-3C94-DC16-EF7215A966CF}"/>
              </a:ext>
            </a:extLst>
          </p:cNvPr>
          <p:cNvSpPr txBox="1"/>
          <p:nvPr/>
        </p:nvSpPr>
        <p:spPr>
          <a:xfrm>
            <a:off x="1650570" y="6378611"/>
            <a:ext cx="10157012" cy="369332"/>
          </a:xfrm>
          <a:prstGeom prst="rect">
            <a:avLst/>
          </a:prstGeom>
          <a:noFill/>
        </p:spPr>
        <p:txBody>
          <a:bodyPr wrap="square" rtlCol="0">
            <a:spAutoFit/>
          </a:bodyPr>
          <a:lstStyle/>
          <a:p>
            <a:r>
              <a:rPr lang="en-IN" dirty="0"/>
              <a:t>                      SPRINT1                                                                                    SPRINT2                                                   </a:t>
            </a:r>
          </a:p>
        </p:txBody>
      </p:sp>
      <p:cxnSp>
        <p:nvCxnSpPr>
          <p:cNvPr id="19" name="Straight Connector 18">
            <a:extLst>
              <a:ext uri="{FF2B5EF4-FFF2-40B4-BE49-F238E27FC236}">
                <a16:creationId xmlns:a16="http://schemas.microsoft.com/office/drawing/2014/main" id="{BBE74243-A45A-B6BB-B120-8DFD68220D52}"/>
              </a:ext>
            </a:extLst>
          </p:cNvPr>
          <p:cNvCxnSpPr/>
          <p:nvPr/>
        </p:nvCxnSpPr>
        <p:spPr>
          <a:xfrm flipH="1" flipV="1">
            <a:off x="5302620" y="403411"/>
            <a:ext cx="62753" cy="5118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B1EA5E5-E278-4EDF-7B6E-9A9A0E330931}"/>
              </a:ext>
            </a:extLst>
          </p:cNvPr>
          <p:cNvCxnSpPr/>
          <p:nvPr/>
        </p:nvCxnSpPr>
        <p:spPr>
          <a:xfrm flipH="1" flipV="1">
            <a:off x="10506636" y="403411"/>
            <a:ext cx="62753" cy="5118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C12FC05-A259-06B1-83DA-12CABF38BB0C}"/>
              </a:ext>
            </a:extLst>
          </p:cNvPr>
          <p:cNvCxnSpPr/>
          <p:nvPr/>
        </p:nvCxnSpPr>
        <p:spPr>
          <a:xfrm flipH="1" flipV="1">
            <a:off x="1819835" y="403411"/>
            <a:ext cx="62753" cy="5118848"/>
          </a:xfrm>
          <a:prstGeom prst="line">
            <a:avLst/>
          </a:prstGeom>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34951592-283E-F4DD-EE8C-A3CFC5BECE9A}"/>
              </a:ext>
            </a:extLst>
          </p:cNvPr>
          <p:cNvSpPr/>
          <p:nvPr/>
        </p:nvSpPr>
        <p:spPr>
          <a:xfrm rot="16200000">
            <a:off x="3512924" y="4310024"/>
            <a:ext cx="371836" cy="37169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Left Brace 23">
            <a:extLst>
              <a:ext uri="{FF2B5EF4-FFF2-40B4-BE49-F238E27FC236}">
                <a16:creationId xmlns:a16="http://schemas.microsoft.com/office/drawing/2014/main" id="{79CEB3C6-0104-BEAC-A9AA-1E422D4AA778}"/>
              </a:ext>
            </a:extLst>
          </p:cNvPr>
          <p:cNvSpPr/>
          <p:nvPr/>
        </p:nvSpPr>
        <p:spPr>
          <a:xfrm rot="16200000">
            <a:off x="8033346" y="3769123"/>
            <a:ext cx="396038" cy="48229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9" name="TextBox 38">
            <a:extLst>
              <a:ext uri="{FF2B5EF4-FFF2-40B4-BE49-F238E27FC236}">
                <a16:creationId xmlns:a16="http://schemas.microsoft.com/office/drawing/2014/main" id="{900DB2C4-E87E-1171-D4DD-84E13F335C16}"/>
              </a:ext>
            </a:extLst>
          </p:cNvPr>
          <p:cNvSpPr txBox="1"/>
          <p:nvPr/>
        </p:nvSpPr>
        <p:spPr>
          <a:xfrm>
            <a:off x="1650570" y="5674659"/>
            <a:ext cx="10157012" cy="369332"/>
          </a:xfrm>
          <a:prstGeom prst="rect">
            <a:avLst/>
          </a:prstGeom>
          <a:noFill/>
        </p:spPr>
        <p:txBody>
          <a:bodyPr wrap="square" rtlCol="0">
            <a:spAutoFit/>
          </a:bodyPr>
          <a:lstStyle/>
          <a:p>
            <a:r>
              <a:rPr lang="en-IN" dirty="0"/>
              <a:t>   1                                  2                            3                              4                              5                                6</a:t>
            </a:r>
          </a:p>
        </p:txBody>
      </p:sp>
      <p:cxnSp>
        <p:nvCxnSpPr>
          <p:cNvPr id="41" name="Straight Connector 40">
            <a:extLst>
              <a:ext uri="{FF2B5EF4-FFF2-40B4-BE49-F238E27FC236}">
                <a16:creationId xmlns:a16="http://schemas.microsoft.com/office/drawing/2014/main" id="{93EB332B-1D1C-60FB-E2BE-68EDEDA1EF60}"/>
              </a:ext>
            </a:extLst>
          </p:cNvPr>
          <p:cNvCxnSpPr/>
          <p:nvPr/>
        </p:nvCxnSpPr>
        <p:spPr>
          <a:xfrm flipV="1">
            <a:off x="3585882" y="403411"/>
            <a:ext cx="0" cy="5118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9889AC6-32F5-B5D0-687D-56C9AE515520}"/>
              </a:ext>
            </a:extLst>
          </p:cNvPr>
          <p:cNvCxnSpPr>
            <a:cxnSpLocks/>
          </p:cNvCxnSpPr>
          <p:nvPr/>
        </p:nvCxnSpPr>
        <p:spPr>
          <a:xfrm flipV="1">
            <a:off x="7010400" y="340658"/>
            <a:ext cx="0" cy="5181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F0AD653-720C-DE4D-BF5E-DC486C7F3DDD}"/>
              </a:ext>
            </a:extLst>
          </p:cNvPr>
          <p:cNvCxnSpPr/>
          <p:nvPr/>
        </p:nvCxnSpPr>
        <p:spPr>
          <a:xfrm flipV="1">
            <a:off x="8830236" y="403411"/>
            <a:ext cx="0" cy="5118848"/>
          </a:xfrm>
          <a:prstGeom prst="line">
            <a:avLst/>
          </a:prstGeom>
        </p:spPr>
        <p:style>
          <a:lnRef idx="1">
            <a:schemeClr val="accent1"/>
          </a:lnRef>
          <a:fillRef idx="0">
            <a:schemeClr val="accent1"/>
          </a:fillRef>
          <a:effectRef idx="0">
            <a:schemeClr val="accent1"/>
          </a:effectRef>
          <a:fontRef idx="minor">
            <a:schemeClr val="tx1"/>
          </a:fontRef>
        </p:style>
      </p:cxnSp>
      <p:sp>
        <p:nvSpPr>
          <p:cNvPr id="48" name="Flowchart: Connector 47">
            <a:extLst>
              <a:ext uri="{FF2B5EF4-FFF2-40B4-BE49-F238E27FC236}">
                <a16:creationId xmlns:a16="http://schemas.microsoft.com/office/drawing/2014/main" id="{ACFF7A38-B25C-61AE-7C0D-BEC96A772A2C}"/>
              </a:ext>
            </a:extLst>
          </p:cNvPr>
          <p:cNvSpPr/>
          <p:nvPr/>
        </p:nvSpPr>
        <p:spPr>
          <a:xfrm>
            <a:off x="1735809" y="732985"/>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Flowchart: Connector 49">
            <a:extLst>
              <a:ext uri="{FF2B5EF4-FFF2-40B4-BE49-F238E27FC236}">
                <a16:creationId xmlns:a16="http://schemas.microsoft.com/office/drawing/2014/main" id="{7F4F6A16-E4E7-09AA-9A84-90225363B4FF}"/>
              </a:ext>
            </a:extLst>
          </p:cNvPr>
          <p:cNvSpPr/>
          <p:nvPr/>
        </p:nvSpPr>
        <p:spPr>
          <a:xfrm>
            <a:off x="3527615" y="570942"/>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Flowchart: Connector 50">
            <a:extLst>
              <a:ext uri="{FF2B5EF4-FFF2-40B4-BE49-F238E27FC236}">
                <a16:creationId xmlns:a16="http://schemas.microsoft.com/office/drawing/2014/main" id="{EC2194AC-0BE5-8560-B09A-1B40DFA9BEC6}"/>
              </a:ext>
            </a:extLst>
          </p:cNvPr>
          <p:cNvSpPr/>
          <p:nvPr/>
        </p:nvSpPr>
        <p:spPr>
          <a:xfrm>
            <a:off x="5221942" y="732983"/>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Flowchart: Connector 51">
            <a:extLst>
              <a:ext uri="{FF2B5EF4-FFF2-40B4-BE49-F238E27FC236}">
                <a16:creationId xmlns:a16="http://schemas.microsoft.com/office/drawing/2014/main" id="{3B872814-2757-5B99-E80F-FEF45F01B6F5}"/>
              </a:ext>
            </a:extLst>
          </p:cNvPr>
          <p:cNvSpPr/>
          <p:nvPr/>
        </p:nvSpPr>
        <p:spPr>
          <a:xfrm>
            <a:off x="6934200" y="570941"/>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Flowchart: Connector 52">
            <a:extLst>
              <a:ext uri="{FF2B5EF4-FFF2-40B4-BE49-F238E27FC236}">
                <a16:creationId xmlns:a16="http://schemas.microsoft.com/office/drawing/2014/main" id="{4542516D-BDCA-C609-43EF-4DDC02C7B96C}"/>
              </a:ext>
            </a:extLst>
          </p:cNvPr>
          <p:cNvSpPr/>
          <p:nvPr/>
        </p:nvSpPr>
        <p:spPr>
          <a:xfrm>
            <a:off x="8769009" y="651962"/>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4" name="Flowchart: Connector 53">
            <a:extLst>
              <a:ext uri="{FF2B5EF4-FFF2-40B4-BE49-F238E27FC236}">
                <a16:creationId xmlns:a16="http://schemas.microsoft.com/office/drawing/2014/main" id="{988EB156-3C7B-DD08-DEBD-1BEE2A12AEBF}"/>
              </a:ext>
            </a:extLst>
          </p:cNvPr>
          <p:cNvSpPr/>
          <p:nvPr/>
        </p:nvSpPr>
        <p:spPr>
          <a:xfrm>
            <a:off x="10461812" y="465486"/>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Flowchart: Connector 54">
            <a:extLst>
              <a:ext uri="{FF2B5EF4-FFF2-40B4-BE49-F238E27FC236}">
                <a16:creationId xmlns:a16="http://schemas.microsoft.com/office/drawing/2014/main" id="{076E4A93-2B7D-721A-CF7E-DCEBAAB48B79}"/>
              </a:ext>
            </a:extLst>
          </p:cNvPr>
          <p:cNvSpPr/>
          <p:nvPr/>
        </p:nvSpPr>
        <p:spPr>
          <a:xfrm>
            <a:off x="1743635" y="2054427"/>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Flowchart: Connector 55">
            <a:extLst>
              <a:ext uri="{FF2B5EF4-FFF2-40B4-BE49-F238E27FC236}">
                <a16:creationId xmlns:a16="http://schemas.microsoft.com/office/drawing/2014/main" id="{1CE4EE07-DF59-2CFF-5307-86084657C66C}"/>
              </a:ext>
            </a:extLst>
          </p:cNvPr>
          <p:cNvSpPr/>
          <p:nvPr/>
        </p:nvSpPr>
        <p:spPr>
          <a:xfrm>
            <a:off x="1773593" y="3219533"/>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7" name="Flowchart: Connector 56">
            <a:extLst>
              <a:ext uri="{FF2B5EF4-FFF2-40B4-BE49-F238E27FC236}">
                <a16:creationId xmlns:a16="http://schemas.microsoft.com/office/drawing/2014/main" id="{CC526590-61DE-F317-AE06-61259C8078CB}"/>
              </a:ext>
            </a:extLst>
          </p:cNvPr>
          <p:cNvSpPr/>
          <p:nvPr/>
        </p:nvSpPr>
        <p:spPr>
          <a:xfrm>
            <a:off x="10461812" y="1173697"/>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Flowchart: Connector 57">
            <a:extLst>
              <a:ext uri="{FF2B5EF4-FFF2-40B4-BE49-F238E27FC236}">
                <a16:creationId xmlns:a16="http://schemas.microsoft.com/office/drawing/2014/main" id="{9A294CD3-048A-6092-2CBF-E51D4B500A74}"/>
              </a:ext>
            </a:extLst>
          </p:cNvPr>
          <p:cNvSpPr/>
          <p:nvPr/>
        </p:nvSpPr>
        <p:spPr>
          <a:xfrm>
            <a:off x="8754036" y="1615368"/>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9" name="Flowchart: Connector 58">
            <a:extLst>
              <a:ext uri="{FF2B5EF4-FFF2-40B4-BE49-F238E27FC236}">
                <a16:creationId xmlns:a16="http://schemas.microsoft.com/office/drawing/2014/main" id="{60FAAA4C-63FC-0E61-927B-C76E23AE65EF}"/>
              </a:ext>
            </a:extLst>
          </p:cNvPr>
          <p:cNvSpPr/>
          <p:nvPr/>
        </p:nvSpPr>
        <p:spPr>
          <a:xfrm>
            <a:off x="6911778" y="1369511"/>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0" name="Flowchart: Connector 59">
            <a:extLst>
              <a:ext uri="{FF2B5EF4-FFF2-40B4-BE49-F238E27FC236}">
                <a16:creationId xmlns:a16="http://schemas.microsoft.com/office/drawing/2014/main" id="{8110A1D6-A283-B6C0-AAF9-C8E5D3EA2D55}"/>
              </a:ext>
            </a:extLst>
          </p:cNvPr>
          <p:cNvSpPr/>
          <p:nvPr/>
        </p:nvSpPr>
        <p:spPr>
          <a:xfrm>
            <a:off x="5252524" y="1761488"/>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Flowchart: Connector 60">
            <a:extLst>
              <a:ext uri="{FF2B5EF4-FFF2-40B4-BE49-F238E27FC236}">
                <a16:creationId xmlns:a16="http://schemas.microsoft.com/office/drawing/2014/main" id="{6B1A9444-F5A9-777C-381D-70C10A0C723D}"/>
              </a:ext>
            </a:extLst>
          </p:cNvPr>
          <p:cNvSpPr/>
          <p:nvPr/>
        </p:nvSpPr>
        <p:spPr>
          <a:xfrm>
            <a:off x="3540266" y="1763131"/>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2" name="Flowchart: Connector 61">
            <a:extLst>
              <a:ext uri="{FF2B5EF4-FFF2-40B4-BE49-F238E27FC236}">
                <a16:creationId xmlns:a16="http://schemas.microsoft.com/office/drawing/2014/main" id="{849ED78E-7C5C-A495-88F3-399089812120}"/>
              </a:ext>
            </a:extLst>
          </p:cNvPr>
          <p:cNvSpPr/>
          <p:nvPr/>
        </p:nvSpPr>
        <p:spPr>
          <a:xfrm>
            <a:off x="3532098" y="4428212"/>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Flowchart: Connector 62">
            <a:extLst>
              <a:ext uri="{FF2B5EF4-FFF2-40B4-BE49-F238E27FC236}">
                <a16:creationId xmlns:a16="http://schemas.microsoft.com/office/drawing/2014/main" id="{BB57521C-C22F-D9F9-909E-FD1420242FAD}"/>
              </a:ext>
            </a:extLst>
          </p:cNvPr>
          <p:cNvSpPr/>
          <p:nvPr/>
        </p:nvSpPr>
        <p:spPr>
          <a:xfrm>
            <a:off x="1797424" y="4303617"/>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Flowchart: Connector 63">
            <a:extLst>
              <a:ext uri="{FF2B5EF4-FFF2-40B4-BE49-F238E27FC236}">
                <a16:creationId xmlns:a16="http://schemas.microsoft.com/office/drawing/2014/main" id="{32F50725-C634-16DE-7B9F-75D4C86873BF}"/>
              </a:ext>
            </a:extLst>
          </p:cNvPr>
          <p:cNvSpPr/>
          <p:nvPr/>
        </p:nvSpPr>
        <p:spPr>
          <a:xfrm>
            <a:off x="10493185" y="3907880"/>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5" name="Flowchart: Connector 64">
            <a:extLst>
              <a:ext uri="{FF2B5EF4-FFF2-40B4-BE49-F238E27FC236}">
                <a16:creationId xmlns:a16="http://schemas.microsoft.com/office/drawing/2014/main" id="{1CD3F9C8-616D-7686-21A3-005B77A8D2DB}"/>
              </a:ext>
            </a:extLst>
          </p:cNvPr>
          <p:cNvSpPr/>
          <p:nvPr/>
        </p:nvSpPr>
        <p:spPr>
          <a:xfrm>
            <a:off x="8769009" y="3755278"/>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6" name="Flowchart: Connector 65">
            <a:extLst>
              <a:ext uri="{FF2B5EF4-FFF2-40B4-BE49-F238E27FC236}">
                <a16:creationId xmlns:a16="http://schemas.microsoft.com/office/drawing/2014/main" id="{A425B129-6E97-F64B-471E-06CC1DC361CC}"/>
              </a:ext>
            </a:extLst>
          </p:cNvPr>
          <p:cNvSpPr/>
          <p:nvPr/>
        </p:nvSpPr>
        <p:spPr>
          <a:xfrm>
            <a:off x="6929710" y="3510194"/>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7" name="Flowchart: Connector 66">
            <a:extLst>
              <a:ext uri="{FF2B5EF4-FFF2-40B4-BE49-F238E27FC236}">
                <a16:creationId xmlns:a16="http://schemas.microsoft.com/office/drawing/2014/main" id="{CCD8AFF0-A6B2-F791-C273-1BA44E0A58C4}"/>
              </a:ext>
            </a:extLst>
          </p:cNvPr>
          <p:cNvSpPr/>
          <p:nvPr/>
        </p:nvSpPr>
        <p:spPr>
          <a:xfrm>
            <a:off x="5298142" y="3138511"/>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8" name="Flowchart: Connector 67">
            <a:extLst>
              <a:ext uri="{FF2B5EF4-FFF2-40B4-BE49-F238E27FC236}">
                <a16:creationId xmlns:a16="http://schemas.microsoft.com/office/drawing/2014/main" id="{9589EA80-3B88-1CAD-9DB5-FFD0BA0F2E32}"/>
              </a:ext>
            </a:extLst>
          </p:cNvPr>
          <p:cNvSpPr/>
          <p:nvPr/>
        </p:nvSpPr>
        <p:spPr>
          <a:xfrm>
            <a:off x="3520574" y="3422779"/>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Flowchart: Connector 68">
            <a:extLst>
              <a:ext uri="{FF2B5EF4-FFF2-40B4-BE49-F238E27FC236}">
                <a16:creationId xmlns:a16="http://schemas.microsoft.com/office/drawing/2014/main" id="{C0B5403E-593B-789E-5891-DAA5CECD09E4}"/>
              </a:ext>
            </a:extLst>
          </p:cNvPr>
          <p:cNvSpPr/>
          <p:nvPr/>
        </p:nvSpPr>
        <p:spPr>
          <a:xfrm>
            <a:off x="10490431" y="4832292"/>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0" name="Flowchart: Connector 69">
            <a:extLst>
              <a:ext uri="{FF2B5EF4-FFF2-40B4-BE49-F238E27FC236}">
                <a16:creationId xmlns:a16="http://schemas.microsoft.com/office/drawing/2014/main" id="{6CE2DD65-D6D4-D9D5-4578-241B7BCEE001}"/>
              </a:ext>
            </a:extLst>
          </p:cNvPr>
          <p:cNvSpPr/>
          <p:nvPr/>
        </p:nvSpPr>
        <p:spPr>
          <a:xfrm>
            <a:off x="8776447" y="4522944"/>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Flowchart: Connector 70">
            <a:extLst>
              <a:ext uri="{FF2B5EF4-FFF2-40B4-BE49-F238E27FC236}">
                <a16:creationId xmlns:a16="http://schemas.microsoft.com/office/drawing/2014/main" id="{1067112F-BAC4-3CE3-3982-B7D018540408}"/>
              </a:ext>
            </a:extLst>
          </p:cNvPr>
          <p:cNvSpPr/>
          <p:nvPr/>
        </p:nvSpPr>
        <p:spPr>
          <a:xfrm>
            <a:off x="6963163" y="4335688"/>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Flowchart: Connector 71">
            <a:extLst>
              <a:ext uri="{FF2B5EF4-FFF2-40B4-BE49-F238E27FC236}">
                <a16:creationId xmlns:a16="http://schemas.microsoft.com/office/drawing/2014/main" id="{E8583D98-3E8A-1026-D49F-6E5EDB7AE590}"/>
              </a:ext>
            </a:extLst>
          </p:cNvPr>
          <p:cNvSpPr/>
          <p:nvPr/>
        </p:nvSpPr>
        <p:spPr>
          <a:xfrm>
            <a:off x="5275730" y="4638769"/>
            <a:ext cx="152400" cy="162043"/>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Freeform: Shape 76">
            <a:extLst>
              <a:ext uri="{FF2B5EF4-FFF2-40B4-BE49-F238E27FC236}">
                <a16:creationId xmlns:a16="http://schemas.microsoft.com/office/drawing/2014/main" id="{20CF21BD-51D5-3D49-5703-427B9DE99AA7}"/>
              </a:ext>
            </a:extLst>
          </p:cNvPr>
          <p:cNvSpPr/>
          <p:nvPr/>
        </p:nvSpPr>
        <p:spPr>
          <a:xfrm>
            <a:off x="1840375" y="520748"/>
            <a:ext cx="8738886" cy="312643"/>
          </a:xfrm>
          <a:custGeom>
            <a:avLst/>
            <a:gdLst>
              <a:gd name="connsiteX0" fmla="*/ 0 w 8738886"/>
              <a:gd name="connsiteY0" fmla="*/ 301055 h 312643"/>
              <a:gd name="connsiteX1" fmla="*/ 1759352 w 8738886"/>
              <a:gd name="connsiteY1" fmla="*/ 127434 h 312643"/>
              <a:gd name="connsiteX2" fmla="*/ 3483979 w 8738886"/>
              <a:gd name="connsiteY2" fmla="*/ 312629 h 312643"/>
              <a:gd name="connsiteX3" fmla="*/ 5220182 w 8738886"/>
              <a:gd name="connsiteY3" fmla="*/ 115860 h 312643"/>
              <a:gd name="connsiteX4" fmla="*/ 7060557 w 8738886"/>
              <a:gd name="connsiteY4" fmla="*/ 231606 h 312643"/>
              <a:gd name="connsiteX5" fmla="*/ 8738886 w 8738886"/>
              <a:gd name="connsiteY5" fmla="*/ 113 h 31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8886" h="312643">
                <a:moveTo>
                  <a:pt x="0" y="301055"/>
                </a:moveTo>
                <a:cubicBezTo>
                  <a:pt x="589344" y="213280"/>
                  <a:pt x="1178689" y="125505"/>
                  <a:pt x="1759352" y="127434"/>
                </a:cubicBezTo>
                <a:cubicBezTo>
                  <a:pt x="2340015" y="129363"/>
                  <a:pt x="2907174" y="314558"/>
                  <a:pt x="3483979" y="312629"/>
                </a:cubicBezTo>
                <a:cubicBezTo>
                  <a:pt x="4060784" y="310700"/>
                  <a:pt x="4624086" y="129364"/>
                  <a:pt x="5220182" y="115860"/>
                </a:cubicBezTo>
                <a:cubicBezTo>
                  <a:pt x="5816278" y="102356"/>
                  <a:pt x="6474106" y="250897"/>
                  <a:pt x="7060557" y="231606"/>
                </a:cubicBezTo>
                <a:cubicBezTo>
                  <a:pt x="7647008" y="212315"/>
                  <a:pt x="8351134" y="-5674"/>
                  <a:pt x="8738886" y="113"/>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reeform: Shape 77">
            <a:extLst>
              <a:ext uri="{FF2B5EF4-FFF2-40B4-BE49-F238E27FC236}">
                <a16:creationId xmlns:a16="http://schemas.microsoft.com/office/drawing/2014/main" id="{41056B66-A2E9-E0F6-767C-CBF48102F0BD}"/>
              </a:ext>
            </a:extLst>
          </p:cNvPr>
          <p:cNvSpPr/>
          <p:nvPr/>
        </p:nvSpPr>
        <p:spPr>
          <a:xfrm>
            <a:off x="1819835" y="1246094"/>
            <a:ext cx="8695765" cy="878541"/>
          </a:xfrm>
          <a:custGeom>
            <a:avLst/>
            <a:gdLst>
              <a:gd name="connsiteX0" fmla="*/ 0 w 8695765"/>
              <a:gd name="connsiteY0" fmla="*/ 878541 h 878541"/>
              <a:gd name="connsiteX1" fmla="*/ 1810871 w 8695765"/>
              <a:gd name="connsiteY1" fmla="*/ 591671 h 878541"/>
              <a:gd name="connsiteX2" fmla="*/ 3487271 w 8695765"/>
              <a:gd name="connsiteY2" fmla="*/ 582706 h 878541"/>
              <a:gd name="connsiteX3" fmla="*/ 5163671 w 8695765"/>
              <a:gd name="connsiteY3" fmla="*/ 188259 h 878541"/>
              <a:gd name="connsiteX4" fmla="*/ 7037294 w 8695765"/>
              <a:gd name="connsiteY4" fmla="*/ 466165 h 878541"/>
              <a:gd name="connsiteX5" fmla="*/ 8695765 w 8695765"/>
              <a:gd name="connsiteY5" fmla="*/ 0 h 87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5765" h="878541">
                <a:moveTo>
                  <a:pt x="0" y="878541"/>
                </a:moveTo>
                <a:cubicBezTo>
                  <a:pt x="614829" y="759759"/>
                  <a:pt x="1229659" y="640977"/>
                  <a:pt x="1810871" y="591671"/>
                </a:cubicBezTo>
                <a:cubicBezTo>
                  <a:pt x="2392083" y="542365"/>
                  <a:pt x="2928471" y="649941"/>
                  <a:pt x="3487271" y="582706"/>
                </a:cubicBezTo>
                <a:cubicBezTo>
                  <a:pt x="4046071" y="515471"/>
                  <a:pt x="4572001" y="207682"/>
                  <a:pt x="5163671" y="188259"/>
                </a:cubicBezTo>
                <a:cubicBezTo>
                  <a:pt x="5755341" y="168836"/>
                  <a:pt x="6448612" y="497541"/>
                  <a:pt x="7037294" y="466165"/>
                </a:cubicBezTo>
                <a:cubicBezTo>
                  <a:pt x="7625976" y="434789"/>
                  <a:pt x="8405906" y="23906"/>
                  <a:pt x="8695765"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reeform: Shape 78">
            <a:extLst>
              <a:ext uri="{FF2B5EF4-FFF2-40B4-BE49-F238E27FC236}">
                <a16:creationId xmlns:a16="http://schemas.microsoft.com/office/drawing/2014/main" id="{719D9C84-0DE8-9E33-A538-B120042E4B46}"/>
              </a:ext>
            </a:extLst>
          </p:cNvPr>
          <p:cNvSpPr/>
          <p:nvPr/>
        </p:nvSpPr>
        <p:spPr>
          <a:xfrm>
            <a:off x="1855694" y="3208750"/>
            <a:ext cx="8722659" cy="771817"/>
          </a:xfrm>
          <a:custGeom>
            <a:avLst/>
            <a:gdLst>
              <a:gd name="connsiteX0" fmla="*/ 0 w 8722659"/>
              <a:gd name="connsiteY0" fmla="*/ 72332 h 771817"/>
              <a:gd name="connsiteX1" fmla="*/ 1748118 w 8722659"/>
              <a:gd name="connsiteY1" fmla="*/ 314379 h 771817"/>
              <a:gd name="connsiteX2" fmla="*/ 3523130 w 8722659"/>
              <a:gd name="connsiteY2" fmla="*/ 615 h 771817"/>
              <a:gd name="connsiteX3" fmla="*/ 5181600 w 8722659"/>
              <a:gd name="connsiteY3" fmla="*/ 412991 h 771817"/>
              <a:gd name="connsiteX4" fmla="*/ 6992471 w 8722659"/>
              <a:gd name="connsiteY4" fmla="*/ 610215 h 771817"/>
              <a:gd name="connsiteX5" fmla="*/ 8722659 w 8722659"/>
              <a:gd name="connsiteY5" fmla="*/ 771579 h 771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22659" h="771817">
                <a:moveTo>
                  <a:pt x="0" y="72332"/>
                </a:moveTo>
                <a:cubicBezTo>
                  <a:pt x="580465" y="199332"/>
                  <a:pt x="1160930" y="326332"/>
                  <a:pt x="1748118" y="314379"/>
                </a:cubicBezTo>
                <a:cubicBezTo>
                  <a:pt x="2335306" y="302426"/>
                  <a:pt x="2950883" y="-15820"/>
                  <a:pt x="3523130" y="615"/>
                </a:cubicBezTo>
                <a:cubicBezTo>
                  <a:pt x="4095377" y="17050"/>
                  <a:pt x="4603377" y="311391"/>
                  <a:pt x="5181600" y="412991"/>
                </a:cubicBezTo>
                <a:cubicBezTo>
                  <a:pt x="5759824" y="514591"/>
                  <a:pt x="6992471" y="610215"/>
                  <a:pt x="6992471" y="610215"/>
                </a:cubicBezTo>
                <a:cubicBezTo>
                  <a:pt x="7582647" y="669980"/>
                  <a:pt x="8349130" y="777556"/>
                  <a:pt x="8722659" y="7715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reeform: Shape 79">
            <a:extLst>
              <a:ext uri="{FF2B5EF4-FFF2-40B4-BE49-F238E27FC236}">
                <a16:creationId xmlns:a16="http://schemas.microsoft.com/office/drawing/2014/main" id="{57488E99-A0EE-2F82-7671-7943D26F55C5}"/>
              </a:ext>
            </a:extLst>
          </p:cNvPr>
          <p:cNvSpPr/>
          <p:nvPr/>
        </p:nvSpPr>
        <p:spPr>
          <a:xfrm>
            <a:off x="1882588" y="4374776"/>
            <a:ext cx="8677836" cy="540523"/>
          </a:xfrm>
          <a:custGeom>
            <a:avLst/>
            <a:gdLst>
              <a:gd name="connsiteX0" fmla="*/ 0 w 8677836"/>
              <a:gd name="connsiteY0" fmla="*/ 0 h 540523"/>
              <a:gd name="connsiteX1" fmla="*/ 1712259 w 8677836"/>
              <a:gd name="connsiteY1" fmla="*/ 125506 h 540523"/>
              <a:gd name="connsiteX2" fmla="*/ 3469341 w 8677836"/>
              <a:gd name="connsiteY2" fmla="*/ 340659 h 540523"/>
              <a:gd name="connsiteX3" fmla="*/ 5172636 w 8677836"/>
              <a:gd name="connsiteY3" fmla="*/ 62753 h 540523"/>
              <a:gd name="connsiteX4" fmla="*/ 6992471 w 8677836"/>
              <a:gd name="connsiteY4" fmla="*/ 233083 h 540523"/>
              <a:gd name="connsiteX5" fmla="*/ 8677836 w 8677836"/>
              <a:gd name="connsiteY5" fmla="*/ 537883 h 54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7836" h="540523">
                <a:moveTo>
                  <a:pt x="0" y="0"/>
                </a:moveTo>
                <a:cubicBezTo>
                  <a:pt x="567018" y="34365"/>
                  <a:pt x="1134036" y="68730"/>
                  <a:pt x="1712259" y="125506"/>
                </a:cubicBezTo>
                <a:cubicBezTo>
                  <a:pt x="2290482" y="182282"/>
                  <a:pt x="2892612" y="351118"/>
                  <a:pt x="3469341" y="340659"/>
                </a:cubicBezTo>
                <a:cubicBezTo>
                  <a:pt x="4046070" y="330200"/>
                  <a:pt x="4585448" y="80682"/>
                  <a:pt x="5172636" y="62753"/>
                </a:cubicBezTo>
                <a:cubicBezTo>
                  <a:pt x="5759824" y="44824"/>
                  <a:pt x="6408271" y="153895"/>
                  <a:pt x="6992471" y="233083"/>
                </a:cubicBezTo>
                <a:cubicBezTo>
                  <a:pt x="7576671" y="312271"/>
                  <a:pt x="8266954" y="569259"/>
                  <a:pt x="8677836" y="537883"/>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718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A1EDA24-5E04-ECDC-E616-67802DA1664B}"/>
              </a:ext>
            </a:extLst>
          </p:cNvPr>
          <p:cNvSpPr txBox="1"/>
          <p:nvPr/>
        </p:nvSpPr>
        <p:spPr>
          <a:xfrm>
            <a:off x="120206" y="-1341"/>
            <a:ext cx="11322423" cy="6463308"/>
          </a:xfrm>
          <a:prstGeom prst="rect">
            <a:avLst/>
          </a:prstGeom>
          <a:noFill/>
        </p:spPr>
        <p:txBody>
          <a:bodyPr wrap="square">
            <a:spAutoFit/>
          </a:bodyPr>
          <a:lstStyle/>
          <a:p>
            <a:pPr algn="l"/>
            <a:r>
              <a:rPr lang="en-US" b="1" i="0" dirty="0">
                <a:solidFill>
                  <a:srgbClr val="1F1F1F"/>
                </a:solidFill>
                <a:effectLst/>
                <a:latin typeface="Google Sans"/>
              </a:rPr>
              <a:t>Process measurements:</a:t>
            </a:r>
          </a:p>
          <a:p>
            <a:pPr algn="l">
              <a:buFont typeface="Arial" panose="020B0604020202020204" pitchFamily="34" charset="0"/>
              <a:buChar char="•"/>
            </a:pPr>
            <a:r>
              <a:rPr lang="en-US" b="1" i="0" dirty="0">
                <a:solidFill>
                  <a:srgbClr val="1F1F1F"/>
                </a:solidFill>
                <a:effectLst/>
                <a:latin typeface="Google Sans"/>
              </a:rPr>
              <a:t>Lead time</a:t>
            </a:r>
            <a:r>
              <a:rPr lang="en-US" b="0" i="0" dirty="0">
                <a:solidFill>
                  <a:srgbClr val="1F1F1F"/>
                </a:solidFill>
                <a:effectLst/>
                <a:latin typeface="Google Sans"/>
              </a:rPr>
              <a:t>: The time it takes to complete a change from start to finish.  </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Deployment frequency</a:t>
            </a:r>
            <a:r>
              <a:rPr lang="en-US" b="0" i="0" dirty="0">
                <a:solidFill>
                  <a:srgbClr val="1F1F1F"/>
                </a:solidFill>
                <a:effectLst/>
                <a:latin typeface="Google Sans"/>
              </a:rPr>
              <a:t>: no of deployments per unit of time.   {2 deployments per week}</a:t>
            </a:r>
          </a:p>
          <a:p>
            <a:pPr algn="l">
              <a:buFont typeface="Arial" panose="020B0604020202020204" pitchFamily="34" charset="0"/>
              <a:buChar char="•"/>
            </a:pPr>
            <a:endParaRPr lang="en-US" b="0" i="0" dirty="0">
              <a:solidFill>
                <a:srgbClr val="1F1F1F"/>
              </a:solidFill>
              <a:effectLst/>
              <a:latin typeface="Google Sans"/>
            </a:endParaRPr>
          </a:p>
          <a:p>
            <a:pPr>
              <a:buFont typeface="Arial" panose="020B0604020202020204" pitchFamily="34" charset="0"/>
              <a:buChar char="•"/>
            </a:pPr>
            <a:r>
              <a:rPr lang="en-US" b="1" i="0" dirty="0">
                <a:solidFill>
                  <a:srgbClr val="1F1F1F"/>
                </a:solidFill>
                <a:effectLst/>
                <a:latin typeface="Google Sans"/>
              </a:rPr>
              <a:t>Change failure rate/Percentage of failed deployments: </a:t>
            </a:r>
            <a:r>
              <a:rPr lang="en-US" b="0" i="0" dirty="0">
                <a:solidFill>
                  <a:srgbClr val="1F1F1F"/>
                </a:solidFill>
                <a:effectLst/>
                <a:latin typeface="Google Sans"/>
              </a:rPr>
              <a:t>The percentage of changes that fail to deploy to production.</a:t>
            </a:r>
          </a:p>
          <a:p>
            <a:pPr>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Mean time to recovery (MTTR): </a:t>
            </a:r>
            <a:r>
              <a:rPr lang="en-US" b="0" i="0" dirty="0">
                <a:solidFill>
                  <a:srgbClr val="1F1F1F"/>
                </a:solidFill>
                <a:effectLst/>
                <a:latin typeface="Google Sans"/>
              </a:rPr>
              <a:t>The average time it takes to recover from a production failure.  {25 min}</a:t>
            </a:r>
          </a:p>
          <a:p>
            <a:pPr algn="l">
              <a:buFont typeface="Arial" panose="020B0604020202020204" pitchFamily="34" charset="0"/>
              <a:buChar char="•"/>
            </a:pPr>
            <a:endParaRPr lang="en-US" b="0" i="0" dirty="0">
              <a:solidFill>
                <a:srgbClr val="1F1F1F"/>
              </a:solidFill>
              <a:effectLst/>
              <a:latin typeface="Google Sans"/>
            </a:endParaRPr>
          </a:p>
          <a:p>
            <a:pPr>
              <a:buFont typeface="Arial" panose="020B0604020202020204" pitchFamily="34" charset="0"/>
              <a:buChar char="•"/>
            </a:pPr>
            <a:r>
              <a:rPr lang="en-US" b="1" i="0" dirty="0">
                <a:solidFill>
                  <a:srgbClr val="1F1F1F"/>
                </a:solidFill>
                <a:effectLst/>
                <a:latin typeface="Google Sans"/>
              </a:rPr>
              <a:t>Patient satisfaction with the scheduling </a:t>
            </a:r>
            <a:r>
              <a:rPr lang="en-US" b="1" i="0" dirty="0" err="1">
                <a:solidFill>
                  <a:srgbClr val="1F1F1F"/>
                </a:solidFill>
                <a:effectLst/>
                <a:latin typeface="Google Sans"/>
              </a:rPr>
              <a:t>process:</a:t>
            </a:r>
            <a:r>
              <a:rPr lang="en-US" b="0" i="0" dirty="0" err="1">
                <a:solidFill>
                  <a:srgbClr val="1F1F1F"/>
                </a:solidFill>
                <a:effectLst/>
                <a:latin typeface="Google Sans"/>
              </a:rPr>
              <a:t>The</a:t>
            </a:r>
            <a:r>
              <a:rPr lang="en-US" b="0" i="0" dirty="0">
                <a:solidFill>
                  <a:srgbClr val="1F1F1F"/>
                </a:solidFill>
                <a:effectLst/>
                <a:latin typeface="Google Sans"/>
              </a:rPr>
              <a:t> level of satisfaction of patient with the overall process of scheduling</a:t>
            </a:r>
          </a:p>
          <a:p>
            <a:pPr algn="l"/>
            <a:endParaRPr lang="en-US" dirty="0">
              <a:solidFill>
                <a:srgbClr val="1F1F1F"/>
              </a:solidFill>
              <a:latin typeface="Google Sans"/>
            </a:endParaRPr>
          </a:p>
          <a:p>
            <a:pPr algn="l"/>
            <a:r>
              <a:rPr lang="en-US" b="1" i="0" dirty="0">
                <a:solidFill>
                  <a:srgbClr val="1F1F1F"/>
                </a:solidFill>
                <a:effectLst/>
                <a:latin typeface="Google Sans"/>
              </a:rPr>
              <a:t>Service measurements:</a:t>
            </a:r>
          </a:p>
          <a:p>
            <a:pPr algn="l">
              <a:buFont typeface="Arial" panose="020B0604020202020204" pitchFamily="34" charset="0"/>
              <a:buChar char="•"/>
            </a:pPr>
            <a:r>
              <a:rPr lang="en-US" b="1" i="0" dirty="0">
                <a:solidFill>
                  <a:srgbClr val="1F1F1F"/>
                </a:solidFill>
                <a:effectLst/>
                <a:latin typeface="Google Sans"/>
              </a:rPr>
              <a:t>Availability: </a:t>
            </a:r>
            <a:r>
              <a:rPr lang="en-US" b="0" i="0" dirty="0">
                <a:solidFill>
                  <a:srgbClr val="1F1F1F"/>
                </a:solidFill>
                <a:effectLst/>
                <a:latin typeface="Google Sans"/>
              </a:rPr>
              <a:t>The percentage of time that the service is available to users.</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Performance: </a:t>
            </a:r>
            <a:r>
              <a:rPr lang="en-US" b="0" i="0" dirty="0">
                <a:solidFill>
                  <a:srgbClr val="1F1F1F"/>
                </a:solidFill>
                <a:effectLst/>
                <a:latin typeface="Google Sans"/>
              </a:rPr>
              <a:t>The response time and throughput of the service.</a:t>
            </a:r>
          </a:p>
          <a:p>
            <a:pPr algn="l">
              <a:buFont typeface="Arial" panose="020B0604020202020204" pitchFamily="34" charset="0"/>
              <a:buChar char="•"/>
            </a:pP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Error rate: </a:t>
            </a:r>
            <a:r>
              <a:rPr lang="en-US" b="0" i="0" dirty="0">
                <a:solidFill>
                  <a:srgbClr val="1F1F1F"/>
                </a:solidFill>
                <a:effectLst/>
                <a:latin typeface="Google Sans"/>
              </a:rPr>
              <a:t>The percentage of requests that fail.</a:t>
            </a:r>
            <a:endParaRPr lang="en-US" dirty="0">
              <a:solidFill>
                <a:srgbClr val="1F1F1F"/>
              </a:solidFill>
              <a:latin typeface="Google Sans"/>
            </a:endParaRPr>
          </a:p>
          <a:p>
            <a:pPr algn="l">
              <a:buFont typeface="Arial" panose="020B0604020202020204" pitchFamily="34" charset="0"/>
              <a:buChar char="•"/>
            </a:pPr>
            <a:endParaRPr lang="en-US" b="0" i="0" dirty="0">
              <a:solidFill>
                <a:srgbClr val="1F1F1F"/>
              </a:solidFill>
              <a:effectLst/>
              <a:latin typeface="Google Sans"/>
            </a:endParaRPr>
          </a:p>
          <a:p>
            <a:pPr>
              <a:buFont typeface="Arial" panose="020B0604020202020204" pitchFamily="34" charset="0"/>
              <a:buChar char="•"/>
            </a:pPr>
            <a:r>
              <a:rPr lang="en-US" b="1" i="0" dirty="0">
                <a:solidFill>
                  <a:srgbClr val="1F1F1F"/>
                </a:solidFill>
                <a:effectLst/>
                <a:latin typeface="Google Sans"/>
              </a:rPr>
              <a:t>Patient and doctor satisfaction with the app: </a:t>
            </a:r>
            <a:r>
              <a:rPr lang="en-US" b="0" i="0" dirty="0">
                <a:solidFill>
                  <a:srgbClr val="1F1F1F"/>
                </a:solidFill>
                <a:effectLst/>
                <a:latin typeface="Google Sans"/>
              </a:rPr>
              <a:t>The level of satisfaction of users /doctor with the service.</a:t>
            </a:r>
          </a:p>
          <a:p>
            <a:pPr>
              <a:buFont typeface="Arial" panose="020B0604020202020204" pitchFamily="34" charset="0"/>
              <a:buChar char="•"/>
            </a:pPr>
            <a:endParaRPr lang="en-US" dirty="0">
              <a:solidFill>
                <a:srgbClr val="1F1F1F"/>
              </a:solidFill>
              <a:latin typeface="Google Sans"/>
            </a:endParaRPr>
          </a:p>
          <a:p>
            <a:pPr>
              <a:buFont typeface="Arial" panose="020B0604020202020204" pitchFamily="34" charset="0"/>
              <a:buChar char="•"/>
            </a:pPr>
            <a:r>
              <a:rPr lang="en-IN" b="1" dirty="0"/>
              <a:t>High application uptime: </a:t>
            </a:r>
            <a:r>
              <a:rPr lang="en-US" b="1" dirty="0"/>
              <a:t>T</a:t>
            </a:r>
            <a:r>
              <a:rPr lang="en-US" dirty="0"/>
              <a:t>he proportion of time an application remains accessible and operational within a specific monitoring period</a:t>
            </a:r>
            <a:endParaRPr lang="en-IN" dirty="0"/>
          </a:p>
        </p:txBody>
      </p:sp>
    </p:spTree>
    <p:extLst>
      <p:ext uri="{BB962C8B-B14F-4D97-AF65-F5344CB8AC3E}">
        <p14:creationId xmlns:p14="http://schemas.microsoft.com/office/powerpoint/2010/main" val="290339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tar: 10 Points 7">
            <a:extLst>
              <a:ext uri="{FF2B5EF4-FFF2-40B4-BE49-F238E27FC236}">
                <a16:creationId xmlns:a16="http://schemas.microsoft.com/office/drawing/2014/main" id="{0BD27B30-ECEA-15CD-9662-F546BB815732}"/>
              </a:ext>
            </a:extLst>
          </p:cNvPr>
          <p:cNvSpPr/>
          <p:nvPr/>
        </p:nvSpPr>
        <p:spPr>
          <a:xfrm>
            <a:off x="3550022" y="971781"/>
            <a:ext cx="4894729" cy="4272572"/>
          </a:xfrm>
          <a:prstGeom prst="star10">
            <a:avLst>
              <a:gd name="adj" fmla="val 25686"/>
              <a:gd name="hf" fmla="val 105146"/>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DevOps metrics</a:t>
            </a:r>
          </a:p>
        </p:txBody>
      </p:sp>
      <p:sp>
        <p:nvSpPr>
          <p:cNvPr id="9" name="TextBox 8">
            <a:extLst>
              <a:ext uri="{FF2B5EF4-FFF2-40B4-BE49-F238E27FC236}">
                <a16:creationId xmlns:a16="http://schemas.microsoft.com/office/drawing/2014/main" id="{5E485257-E24E-903F-31AA-C15B95EC8D9F}"/>
              </a:ext>
            </a:extLst>
          </p:cNvPr>
          <p:cNvSpPr txBox="1"/>
          <p:nvPr/>
        </p:nvSpPr>
        <p:spPr>
          <a:xfrm>
            <a:off x="3792070" y="5031014"/>
            <a:ext cx="1541929" cy="369332"/>
          </a:xfrm>
          <a:prstGeom prst="rect">
            <a:avLst/>
          </a:prstGeom>
          <a:noFill/>
        </p:spPr>
        <p:txBody>
          <a:bodyPr wrap="square" rtlCol="0">
            <a:spAutoFit/>
          </a:bodyPr>
          <a:lstStyle/>
          <a:p>
            <a:r>
              <a:rPr lang="en-IN" dirty="0"/>
              <a:t>Availability </a:t>
            </a:r>
          </a:p>
        </p:txBody>
      </p:sp>
      <p:sp>
        <p:nvSpPr>
          <p:cNvPr id="11" name="TextBox 10">
            <a:extLst>
              <a:ext uri="{FF2B5EF4-FFF2-40B4-BE49-F238E27FC236}">
                <a16:creationId xmlns:a16="http://schemas.microsoft.com/office/drawing/2014/main" id="{62430A2F-FFAF-8C62-388A-EACD0B8A614B}"/>
              </a:ext>
            </a:extLst>
          </p:cNvPr>
          <p:cNvSpPr txBox="1"/>
          <p:nvPr/>
        </p:nvSpPr>
        <p:spPr>
          <a:xfrm>
            <a:off x="5585012" y="5400346"/>
            <a:ext cx="1479176" cy="369332"/>
          </a:xfrm>
          <a:prstGeom prst="rect">
            <a:avLst/>
          </a:prstGeom>
          <a:noFill/>
        </p:spPr>
        <p:txBody>
          <a:bodyPr wrap="square" rtlCol="0">
            <a:spAutoFit/>
          </a:bodyPr>
          <a:lstStyle/>
          <a:p>
            <a:r>
              <a:rPr lang="en-US" i="0" dirty="0">
                <a:solidFill>
                  <a:srgbClr val="1F1F1F"/>
                </a:solidFill>
                <a:effectLst/>
                <a:latin typeface="Google Sans"/>
              </a:rPr>
              <a:t>Performance</a:t>
            </a:r>
            <a:endParaRPr lang="en-IN" dirty="0"/>
          </a:p>
        </p:txBody>
      </p:sp>
      <p:sp>
        <p:nvSpPr>
          <p:cNvPr id="14" name="TextBox 13">
            <a:extLst>
              <a:ext uri="{FF2B5EF4-FFF2-40B4-BE49-F238E27FC236}">
                <a16:creationId xmlns:a16="http://schemas.microsoft.com/office/drawing/2014/main" id="{1FAC3A5E-323B-786F-2695-D7BA3E9DB310}"/>
              </a:ext>
            </a:extLst>
          </p:cNvPr>
          <p:cNvSpPr txBox="1"/>
          <p:nvPr/>
        </p:nvSpPr>
        <p:spPr>
          <a:xfrm>
            <a:off x="7207624" y="1048870"/>
            <a:ext cx="2599765" cy="369332"/>
          </a:xfrm>
          <a:prstGeom prst="rect">
            <a:avLst/>
          </a:prstGeom>
          <a:noFill/>
        </p:spPr>
        <p:txBody>
          <a:bodyPr wrap="square">
            <a:spAutoFit/>
          </a:bodyPr>
          <a:lstStyle/>
          <a:p>
            <a:r>
              <a:rPr lang="en-US" b="1" i="0" dirty="0">
                <a:solidFill>
                  <a:srgbClr val="1F1F1F"/>
                </a:solidFill>
                <a:effectLst/>
                <a:latin typeface="Google Sans"/>
              </a:rPr>
              <a:t>Deployment frequency</a:t>
            </a:r>
            <a:endParaRPr lang="en-IN" dirty="0"/>
          </a:p>
        </p:txBody>
      </p:sp>
      <p:sp>
        <p:nvSpPr>
          <p:cNvPr id="16" name="TextBox 15">
            <a:extLst>
              <a:ext uri="{FF2B5EF4-FFF2-40B4-BE49-F238E27FC236}">
                <a16:creationId xmlns:a16="http://schemas.microsoft.com/office/drawing/2014/main" id="{2AD1ADC7-28D4-53A9-174C-32691682769D}"/>
              </a:ext>
            </a:extLst>
          </p:cNvPr>
          <p:cNvSpPr txBox="1"/>
          <p:nvPr/>
        </p:nvSpPr>
        <p:spPr>
          <a:xfrm>
            <a:off x="2357718" y="2163223"/>
            <a:ext cx="1775012" cy="369332"/>
          </a:xfrm>
          <a:prstGeom prst="rect">
            <a:avLst/>
          </a:prstGeom>
          <a:noFill/>
        </p:spPr>
        <p:txBody>
          <a:bodyPr wrap="square">
            <a:spAutoFit/>
          </a:bodyPr>
          <a:lstStyle/>
          <a:p>
            <a:r>
              <a:rPr lang="en-US" b="1" i="0" dirty="0">
                <a:solidFill>
                  <a:srgbClr val="1F1F1F"/>
                </a:solidFill>
                <a:effectLst/>
                <a:latin typeface="Google Sans"/>
              </a:rPr>
              <a:t>Lead time</a:t>
            </a:r>
            <a:endParaRPr lang="en-IN" dirty="0"/>
          </a:p>
        </p:txBody>
      </p:sp>
      <p:sp>
        <p:nvSpPr>
          <p:cNvPr id="18" name="TextBox 17">
            <a:extLst>
              <a:ext uri="{FF2B5EF4-FFF2-40B4-BE49-F238E27FC236}">
                <a16:creationId xmlns:a16="http://schemas.microsoft.com/office/drawing/2014/main" id="{58BF87E7-07E6-FC4A-B04B-291ABAA4D4BC}"/>
              </a:ext>
            </a:extLst>
          </p:cNvPr>
          <p:cNvSpPr txBox="1"/>
          <p:nvPr/>
        </p:nvSpPr>
        <p:spPr>
          <a:xfrm>
            <a:off x="5011271" y="514598"/>
            <a:ext cx="3325906" cy="369332"/>
          </a:xfrm>
          <a:prstGeom prst="rect">
            <a:avLst/>
          </a:prstGeom>
          <a:noFill/>
        </p:spPr>
        <p:txBody>
          <a:bodyPr wrap="square">
            <a:spAutoFit/>
          </a:bodyPr>
          <a:lstStyle/>
          <a:p>
            <a:r>
              <a:rPr lang="en-US" b="1" i="0" dirty="0">
                <a:solidFill>
                  <a:srgbClr val="1F1F1F"/>
                </a:solidFill>
                <a:effectLst/>
                <a:latin typeface="Google Sans"/>
              </a:rPr>
              <a:t>Mean time to recovery (MTTR): </a:t>
            </a:r>
            <a:endParaRPr lang="en-IN" dirty="0"/>
          </a:p>
        </p:txBody>
      </p:sp>
      <p:sp>
        <p:nvSpPr>
          <p:cNvPr id="20" name="TextBox 19">
            <a:extLst>
              <a:ext uri="{FF2B5EF4-FFF2-40B4-BE49-F238E27FC236}">
                <a16:creationId xmlns:a16="http://schemas.microsoft.com/office/drawing/2014/main" id="{D8FEAD7B-170C-57D7-FF08-C54A0D0A45FD}"/>
              </a:ext>
            </a:extLst>
          </p:cNvPr>
          <p:cNvSpPr txBox="1"/>
          <p:nvPr/>
        </p:nvSpPr>
        <p:spPr>
          <a:xfrm>
            <a:off x="8256494" y="2241176"/>
            <a:ext cx="2644588" cy="369332"/>
          </a:xfrm>
          <a:prstGeom prst="rect">
            <a:avLst/>
          </a:prstGeom>
          <a:noFill/>
        </p:spPr>
        <p:txBody>
          <a:bodyPr wrap="square">
            <a:spAutoFit/>
          </a:bodyPr>
          <a:lstStyle/>
          <a:p>
            <a:r>
              <a:rPr lang="en-US" b="1" i="0" dirty="0">
                <a:solidFill>
                  <a:srgbClr val="1F1F1F"/>
                </a:solidFill>
                <a:effectLst/>
                <a:latin typeface="Google Sans"/>
              </a:rPr>
              <a:t>Change failure rate</a:t>
            </a:r>
            <a:endParaRPr lang="en-IN" dirty="0"/>
          </a:p>
        </p:txBody>
      </p:sp>
      <p:sp>
        <p:nvSpPr>
          <p:cNvPr id="22" name="TextBox 21">
            <a:extLst>
              <a:ext uri="{FF2B5EF4-FFF2-40B4-BE49-F238E27FC236}">
                <a16:creationId xmlns:a16="http://schemas.microsoft.com/office/drawing/2014/main" id="{D31BFB77-88C7-2005-D5E7-C6EB321609CF}"/>
              </a:ext>
            </a:extLst>
          </p:cNvPr>
          <p:cNvSpPr txBox="1"/>
          <p:nvPr/>
        </p:nvSpPr>
        <p:spPr>
          <a:xfrm>
            <a:off x="2725272" y="713635"/>
            <a:ext cx="2285999" cy="923330"/>
          </a:xfrm>
          <a:prstGeom prst="rect">
            <a:avLst/>
          </a:prstGeom>
          <a:noFill/>
        </p:spPr>
        <p:txBody>
          <a:bodyPr wrap="square">
            <a:spAutoFit/>
          </a:bodyPr>
          <a:lstStyle/>
          <a:p>
            <a:pPr algn="l"/>
            <a:r>
              <a:rPr lang="en-US" b="1" i="0" dirty="0">
                <a:solidFill>
                  <a:srgbClr val="1F1F1F"/>
                </a:solidFill>
                <a:effectLst/>
                <a:latin typeface="Google Sans"/>
              </a:rPr>
              <a:t>Patient satisfaction with the scheduling process</a:t>
            </a:r>
          </a:p>
        </p:txBody>
      </p:sp>
      <p:sp>
        <p:nvSpPr>
          <p:cNvPr id="25" name="TextBox 24">
            <a:extLst>
              <a:ext uri="{FF2B5EF4-FFF2-40B4-BE49-F238E27FC236}">
                <a16:creationId xmlns:a16="http://schemas.microsoft.com/office/drawing/2014/main" id="{A8EE3A31-F86B-5F31-F425-879082ABD351}"/>
              </a:ext>
            </a:extLst>
          </p:cNvPr>
          <p:cNvSpPr txBox="1"/>
          <p:nvPr/>
        </p:nvSpPr>
        <p:spPr>
          <a:xfrm>
            <a:off x="7306235" y="4846348"/>
            <a:ext cx="2061883" cy="369332"/>
          </a:xfrm>
          <a:prstGeom prst="rect">
            <a:avLst/>
          </a:prstGeom>
          <a:noFill/>
        </p:spPr>
        <p:txBody>
          <a:bodyPr wrap="square">
            <a:spAutoFit/>
          </a:bodyPr>
          <a:lstStyle/>
          <a:p>
            <a:r>
              <a:rPr lang="en-US" i="0" dirty="0">
                <a:solidFill>
                  <a:srgbClr val="1F1F1F"/>
                </a:solidFill>
                <a:effectLst/>
                <a:latin typeface="Google Sans"/>
              </a:rPr>
              <a:t>Error rate</a:t>
            </a:r>
            <a:endParaRPr lang="en-IN" dirty="0"/>
          </a:p>
        </p:txBody>
      </p:sp>
      <p:sp>
        <p:nvSpPr>
          <p:cNvPr id="27" name="TextBox 26">
            <a:extLst>
              <a:ext uri="{FF2B5EF4-FFF2-40B4-BE49-F238E27FC236}">
                <a16:creationId xmlns:a16="http://schemas.microsoft.com/office/drawing/2014/main" id="{D7DFF3C9-1D97-E92F-547C-9D31A7F5FD51}"/>
              </a:ext>
            </a:extLst>
          </p:cNvPr>
          <p:cNvSpPr txBox="1"/>
          <p:nvPr/>
        </p:nvSpPr>
        <p:spPr>
          <a:xfrm>
            <a:off x="2070847" y="3797477"/>
            <a:ext cx="2196353" cy="923330"/>
          </a:xfrm>
          <a:prstGeom prst="rect">
            <a:avLst/>
          </a:prstGeom>
          <a:noFill/>
        </p:spPr>
        <p:txBody>
          <a:bodyPr wrap="square" rtlCol="0">
            <a:spAutoFit/>
          </a:bodyPr>
          <a:lstStyle/>
          <a:p>
            <a:r>
              <a:rPr lang="en-US" b="0" i="0" dirty="0">
                <a:solidFill>
                  <a:srgbClr val="1F1F1F"/>
                </a:solidFill>
                <a:effectLst/>
                <a:latin typeface="Google Sans"/>
              </a:rPr>
              <a:t>Patient and doctor satisfaction with the app</a:t>
            </a:r>
            <a:endParaRPr lang="en-IN" dirty="0"/>
          </a:p>
        </p:txBody>
      </p:sp>
      <p:sp>
        <p:nvSpPr>
          <p:cNvPr id="30" name="Freeform: Shape 29">
            <a:extLst>
              <a:ext uri="{FF2B5EF4-FFF2-40B4-BE49-F238E27FC236}">
                <a16:creationId xmlns:a16="http://schemas.microsoft.com/office/drawing/2014/main" id="{6CDE27E8-86DB-7F06-7EDF-12D99273987A}"/>
              </a:ext>
            </a:extLst>
          </p:cNvPr>
          <p:cNvSpPr/>
          <p:nvPr/>
        </p:nvSpPr>
        <p:spPr>
          <a:xfrm>
            <a:off x="1982429" y="360078"/>
            <a:ext cx="8637946" cy="2292369"/>
          </a:xfrm>
          <a:custGeom>
            <a:avLst/>
            <a:gdLst>
              <a:gd name="connsiteX0" fmla="*/ 18679 w 8526804"/>
              <a:gd name="connsiteY0" fmla="*/ 2369807 h 2655573"/>
              <a:gd name="connsiteX1" fmla="*/ 278656 w 8526804"/>
              <a:gd name="connsiteY1" fmla="*/ 872701 h 2655573"/>
              <a:gd name="connsiteX2" fmla="*/ 1955056 w 8526804"/>
              <a:gd name="connsiteY2" fmla="*/ 200349 h 2655573"/>
              <a:gd name="connsiteX3" fmla="*/ 6634632 w 8526804"/>
              <a:gd name="connsiteY3" fmla="*/ 200349 h 2655573"/>
              <a:gd name="connsiteX4" fmla="*/ 8427574 w 8526804"/>
              <a:gd name="connsiteY4" fmla="*/ 2531172 h 2655573"/>
              <a:gd name="connsiteX5" fmla="*/ 8302068 w 8526804"/>
              <a:gd name="connsiteY5" fmla="*/ 2342913 h 2655573"/>
              <a:gd name="connsiteX0" fmla="*/ 16726 w 8524851"/>
              <a:gd name="connsiteY0" fmla="*/ 2438273 h 2724039"/>
              <a:gd name="connsiteX1" fmla="*/ 276703 w 8524851"/>
              <a:gd name="connsiteY1" fmla="*/ 941167 h 2724039"/>
              <a:gd name="connsiteX2" fmla="*/ 1887301 w 8524851"/>
              <a:gd name="connsiteY2" fmla="*/ 124654 h 2724039"/>
              <a:gd name="connsiteX3" fmla="*/ 6632679 w 8524851"/>
              <a:gd name="connsiteY3" fmla="*/ 268815 h 2724039"/>
              <a:gd name="connsiteX4" fmla="*/ 8425621 w 8524851"/>
              <a:gd name="connsiteY4" fmla="*/ 2599638 h 2724039"/>
              <a:gd name="connsiteX5" fmla="*/ 8300115 w 8524851"/>
              <a:gd name="connsiteY5" fmla="*/ 2411379 h 2724039"/>
              <a:gd name="connsiteX0" fmla="*/ 16726 w 8524851"/>
              <a:gd name="connsiteY0" fmla="*/ 2383075 h 2668841"/>
              <a:gd name="connsiteX1" fmla="*/ 276703 w 8524851"/>
              <a:gd name="connsiteY1" fmla="*/ 885969 h 2668841"/>
              <a:gd name="connsiteX2" fmla="*/ 1887301 w 8524851"/>
              <a:gd name="connsiteY2" fmla="*/ 69456 h 2668841"/>
              <a:gd name="connsiteX3" fmla="*/ 7102694 w 8524851"/>
              <a:gd name="connsiteY3" fmla="*/ 324509 h 2668841"/>
              <a:gd name="connsiteX4" fmla="*/ 8425621 w 8524851"/>
              <a:gd name="connsiteY4" fmla="*/ 2544440 h 2668841"/>
              <a:gd name="connsiteX5" fmla="*/ 8300115 w 8524851"/>
              <a:gd name="connsiteY5" fmla="*/ 2356181 h 266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24851" h="2668841">
                <a:moveTo>
                  <a:pt x="16726" y="2383075"/>
                </a:moveTo>
                <a:cubicBezTo>
                  <a:pt x="-14650" y="1815310"/>
                  <a:pt x="-35059" y="1271572"/>
                  <a:pt x="276703" y="885969"/>
                </a:cubicBezTo>
                <a:cubicBezTo>
                  <a:pt x="588465" y="500366"/>
                  <a:pt x="749636" y="163033"/>
                  <a:pt x="1887301" y="69456"/>
                </a:cubicBezTo>
                <a:cubicBezTo>
                  <a:pt x="3024966" y="-24121"/>
                  <a:pt x="6012974" y="-87988"/>
                  <a:pt x="7102694" y="324509"/>
                </a:cubicBezTo>
                <a:cubicBezTo>
                  <a:pt x="8192414" y="737006"/>
                  <a:pt x="8147715" y="2187346"/>
                  <a:pt x="8425621" y="2544440"/>
                </a:cubicBezTo>
                <a:cubicBezTo>
                  <a:pt x="8703527" y="2901534"/>
                  <a:pt x="8310574" y="2378593"/>
                  <a:pt x="8300115" y="2356181"/>
                </a:cubicBezTo>
              </a:path>
            </a:pathLst>
          </a:cu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Shape 30">
            <a:extLst>
              <a:ext uri="{FF2B5EF4-FFF2-40B4-BE49-F238E27FC236}">
                <a16:creationId xmlns:a16="http://schemas.microsoft.com/office/drawing/2014/main" id="{932862B9-8EB1-A167-06C3-6ABE918C59F9}"/>
              </a:ext>
            </a:extLst>
          </p:cNvPr>
          <p:cNvSpPr/>
          <p:nvPr/>
        </p:nvSpPr>
        <p:spPr>
          <a:xfrm>
            <a:off x="1892103" y="4455592"/>
            <a:ext cx="8420297" cy="1479048"/>
          </a:xfrm>
          <a:custGeom>
            <a:avLst/>
            <a:gdLst>
              <a:gd name="connsiteX0" fmla="*/ 22422 w 8728272"/>
              <a:gd name="connsiteY0" fmla="*/ 38100 h 2239420"/>
              <a:gd name="connsiteX1" fmla="*/ 660597 w 8728272"/>
              <a:gd name="connsiteY1" fmla="*/ 1962150 h 2239420"/>
              <a:gd name="connsiteX2" fmla="*/ 4403922 w 8728272"/>
              <a:gd name="connsiteY2" fmla="*/ 2219325 h 2239420"/>
              <a:gd name="connsiteX3" fmla="*/ 7337622 w 8728272"/>
              <a:gd name="connsiteY3" fmla="*/ 1885950 h 2239420"/>
              <a:gd name="connsiteX4" fmla="*/ 8728272 w 8728272"/>
              <a:gd name="connsiteY4" fmla="*/ 0 h 2239420"/>
              <a:gd name="connsiteX0" fmla="*/ 22422 w 8728272"/>
              <a:gd name="connsiteY0" fmla="*/ 38100 h 2235918"/>
              <a:gd name="connsiteX1" fmla="*/ 660597 w 8728272"/>
              <a:gd name="connsiteY1" fmla="*/ 1962150 h 2235918"/>
              <a:gd name="connsiteX2" fmla="*/ 4403922 w 8728272"/>
              <a:gd name="connsiteY2" fmla="*/ 2219325 h 2235918"/>
              <a:gd name="connsiteX3" fmla="*/ 7718622 w 8728272"/>
              <a:gd name="connsiteY3" fmla="*/ 1933575 h 2235918"/>
              <a:gd name="connsiteX4" fmla="*/ 8728272 w 8728272"/>
              <a:gd name="connsiteY4" fmla="*/ 0 h 2235918"/>
              <a:gd name="connsiteX0" fmla="*/ 22422 w 8728272"/>
              <a:gd name="connsiteY0" fmla="*/ 38100 h 2238179"/>
              <a:gd name="connsiteX1" fmla="*/ 660597 w 8728272"/>
              <a:gd name="connsiteY1" fmla="*/ 1962150 h 2238179"/>
              <a:gd name="connsiteX2" fmla="*/ 4403922 w 8728272"/>
              <a:gd name="connsiteY2" fmla="*/ 2219325 h 2238179"/>
              <a:gd name="connsiteX3" fmla="*/ 8121404 w 8728272"/>
              <a:gd name="connsiteY3" fmla="*/ 1902826 h 2238179"/>
              <a:gd name="connsiteX4" fmla="*/ 8728272 w 8728272"/>
              <a:gd name="connsiteY4" fmla="*/ 0 h 2238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8272" h="2238179">
                <a:moveTo>
                  <a:pt x="22422" y="38100"/>
                </a:moveTo>
                <a:cubicBezTo>
                  <a:pt x="-23616" y="818356"/>
                  <a:pt x="-69653" y="1598613"/>
                  <a:pt x="660597" y="1962150"/>
                </a:cubicBezTo>
                <a:cubicBezTo>
                  <a:pt x="1390847" y="2325687"/>
                  <a:pt x="3160454" y="2229212"/>
                  <a:pt x="4403922" y="2219325"/>
                </a:cubicBezTo>
                <a:cubicBezTo>
                  <a:pt x="5647390" y="2209438"/>
                  <a:pt x="7400679" y="2272714"/>
                  <a:pt x="8121404" y="1902826"/>
                </a:cubicBezTo>
                <a:cubicBezTo>
                  <a:pt x="8842129" y="1532939"/>
                  <a:pt x="8490147" y="306387"/>
                  <a:pt x="8728272" y="0"/>
                </a:cubicBezTo>
              </a:path>
            </a:pathLst>
          </a:cu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a:p>
        </p:txBody>
      </p:sp>
      <p:sp>
        <p:nvSpPr>
          <p:cNvPr id="32" name="TextBox 31">
            <a:extLst>
              <a:ext uri="{FF2B5EF4-FFF2-40B4-BE49-F238E27FC236}">
                <a16:creationId xmlns:a16="http://schemas.microsoft.com/office/drawing/2014/main" id="{EAD7DDFE-8AD7-092F-9551-68BE8DA13769}"/>
              </a:ext>
            </a:extLst>
          </p:cNvPr>
          <p:cNvSpPr txBox="1"/>
          <p:nvPr/>
        </p:nvSpPr>
        <p:spPr>
          <a:xfrm>
            <a:off x="4867835" y="52942"/>
            <a:ext cx="3388659" cy="369332"/>
          </a:xfrm>
          <a:prstGeom prst="rect">
            <a:avLst/>
          </a:prstGeom>
          <a:noFill/>
        </p:spPr>
        <p:txBody>
          <a:bodyPr wrap="square" rtlCol="0">
            <a:spAutoFit/>
          </a:bodyPr>
          <a:lstStyle/>
          <a:p>
            <a:r>
              <a:rPr lang="en-IN" dirty="0"/>
              <a:t>Process measurement</a:t>
            </a:r>
          </a:p>
        </p:txBody>
      </p:sp>
      <p:sp>
        <p:nvSpPr>
          <p:cNvPr id="33" name="TextBox 32">
            <a:extLst>
              <a:ext uri="{FF2B5EF4-FFF2-40B4-BE49-F238E27FC236}">
                <a16:creationId xmlns:a16="http://schemas.microsoft.com/office/drawing/2014/main" id="{76D84356-7DA6-806C-CDA1-A005C225A2C6}"/>
              </a:ext>
            </a:extLst>
          </p:cNvPr>
          <p:cNvSpPr txBox="1"/>
          <p:nvPr/>
        </p:nvSpPr>
        <p:spPr>
          <a:xfrm>
            <a:off x="4930588" y="6196958"/>
            <a:ext cx="3388659" cy="369332"/>
          </a:xfrm>
          <a:prstGeom prst="rect">
            <a:avLst/>
          </a:prstGeom>
          <a:noFill/>
        </p:spPr>
        <p:txBody>
          <a:bodyPr wrap="square" rtlCol="0">
            <a:spAutoFit/>
          </a:bodyPr>
          <a:lstStyle/>
          <a:p>
            <a:r>
              <a:rPr lang="en-IN" dirty="0"/>
              <a:t>Service  measurement</a:t>
            </a:r>
          </a:p>
        </p:txBody>
      </p:sp>
      <p:sp>
        <p:nvSpPr>
          <p:cNvPr id="34" name="TextBox 33">
            <a:extLst>
              <a:ext uri="{FF2B5EF4-FFF2-40B4-BE49-F238E27FC236}">
                <a16:creationId xmlns:a16="http://schemas.microsoft.com/office/drawing/2014/main" id="{177E3075-884B-71ED-D3C1-B2F4272735B6}"/>
              </a:ext>
            </a:extLst>
          </p:cNvPr>
          <p:cNvSpPr txBox="1"/>
          <p:nvPr/>
        </p:nvSpPr>
        <p:spPr>
          <a:xfrm>
            <a:off x="8444751" y="4104640"/>
            <a:ext cx="1972236" cy="646331"/>
          </a:xfrm>
          <a:prstGeom prst="rect">
            <a:avLst/>
          </a:prstGeom>
          <a:noFill/>
        </p:spPr>
        <p:txBody>
          <a:bodyPr wrap="square" rtlCol="0">
            <a:spAutoFit/>
          </a:bodyPr>
          <a:lstStyle/>
          <a:p>
            <a:r>
              <a:rPr lang="en-IN" dirty="0"/>
              <a:t>High application uptime</a:t>
            </a:r>
          </a:p>
        </p:txBody>
      </p:sp>
    </p:spTree>
    <p:extLst>
      <p:ext uri="{BB962C8B-B14F-4D97-AF65-F5344CB8AC3E}">
        <p14:creationId xmlns:p14="http://schemas.microsoft.com/office/powerpoint/2010/main" val="230941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0830-C457-2A8A-B577-B673F2EB6A98}"/>
              </a:ext>
            </a:extLst>
          </p:cNvPr>
          <p:cNvSpPr>
            <a:spLocks noGrp="1"/>
          </p:cNvSpPr>
          <p:nvPr>
            <p:ph type="title"/>
          </p:nvPr>
        </p:nvSpPr>
        <p:spPr/>
        <p:txBody>
          <a:bodyPr/>
          <a:lstStyle/>
          <a:p>
            <a:r>
              <a:rPr lang="en-US" dirty="0">
                <a:cs typeface="Calibri Light"/>
              </a:rPr>
              <a:t>Client – Server Architecture:</a:t>
            </a:r>
            <a:endParaRPr lang="en-US" dirty="0"/>
          </a:p>
        </p:txBody>
      </p:sp>
      <p:pic>
        <p:nvPicPr>
          <p:cNvPr id="3" name="Picture 2" descr="A diagram of a database&#10;&#10;Description automatically generated">
            <a:extLst>
              <a:ext uri="{FF2B5EF4-FFF2-40B4-BE49-F238E27FC236}">
                <a16:creationId xmlns:a16="http://schemas.microsoft.com/office/drawing/2014/main" id="{19755E56-7F88-0846-710F-E0804FEFA0D9}"/>
              </a:ext>
            </a:extLst>
          </p:cNvPr>
          <p:cNvPicPr>
            <a:picLocks noChangeAspect="1"/>
          </p:cNvPicPr>
          <p:nvPr/>
        </p:nvPicPr>
        <p:blipFill>
          <a:blip r:embed="rId2"/>
          <a:stretch>
            <a:fillRect/>
          </a:stretch>
        </p:blipFill>
        <p:spPr>
          <a:xfrm>
            <a:off x="2142227" y="2133440"/>
            <a:ext cx="7303698" cy="3453761"/>
          </a:xfrm>
          <a:prstGeom prst="rect">
            <a:avLst/>
          </a:prstGeom>
        </p:spPr>
      </p:pic>
    </p:spTree>
    <p:extLst>
      <p:ext uri="{BB962C8B-B14F-4D97-AF65-F5344CB8AC3E}">
        <p14:creationId xmlns:p14="http://schemas.microsoft.com/office/powerpoint/2010/main" val="97388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D14995-B5F1-0F93-C295-C3D2DD3A9203}"/>
              </a:ext>
            </a:extLst>
          </p:cNvPr>
          <p:cNvSpPr/>
          <p:nvPr/>
        </p:nvSpPr>
        <p:spPr>
          <a:xfrm>
            <a:off x="4007224" y="295835"/>
            <a:ext cx="2088776" cy="5916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API GATEWAY</a:t>
            </a:r>
          </a:p>
        </p:txBody>
      </p:sp>
      <p:sp>
        <p:nvSpPr>
          <p:cNvPr id="5" name="Oval 4">
            <a:extLst>
              <a:ext uri="{FF2B5EF4-FFF2-40B4-BE49-F238E27FC236}">
                <a16:creationId xmlns:a16="http://schemas.microsoft.com/office/drawing/2014/main" id="{BFAF6B78-E830-1338-7F9D-23E1D554DD69}"/>
              </a:ext>
            </a:extLst>
          </p:cNvPr>
          <p:cNvSpPr/>
          <p:nvPr/>
        </p:nvSpPr>
        <p:spPr>
          <a:xfrm>
            <a:off x="3778623" y="1757085"/>
            <a:ext cx="2689412" cy="484093"/>
          </a:xfrm>
          <a:prstGeom prst="ellipse">
            <a:avLst/>
          </a:prstGeom>
          <a:solidFill>
            <a:schemeClr val="bg1"/>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AUTHENTICATON</a:t>
            </a:r>
          </a:p>
        </p:txBody>
      </p:sp>
      <p:sp>
        <p:nvSpPr>
          <p:cNvPr id="6" name="Rectangle 5">
            <a:extLst>
              <a:ext uri="{FF2B5EF4-FFF2-40B4-BE49-F238E27FC236}">
                <a16:creationId xmlns:a16="http://schemas.microsoft.com/office/drawing/2014/main" id="{87EF8540-D648-5327-3C93-883D016A50BC}"/>
              </a:ext>
            </a:extLst>
          </p:cNvPr>
          <p:cNvSpPr/>
          <p:nvPr/>
        </p:nvSpPr>
        <p:spPr>
          <a:xfrm>
            <a:off x="3406588" y="2581830"/>
            <a:ext cx="3433482" cy="28328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6EE97EA6-ACBE-A29C-73C7-D4FD5861D52A}"/>
              </a:ext>
            </a:extLst>
          </p:cNvPr>
          <p:cNvSpPr/>
          <p:nvPr/>
        </p:nvSpPr>
        <p:spPr>
          <a:xfrm>
            <a:off x="4007224" y="1048869"/>
            <a:ext cx="2088776" cy="48409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INTERFACE</a:t>
            </a:r>
          </a:p>
        </p:txBody>
      </p:sp>
      <p:sp>
        <p:nvSpPr>
          <p:cNvPr id="8" name="Rectangle 7">
            <a:extLst>
              <a:ext uri="{FF2B5EF4-FFF2-40B4-BE49-F238E27FC236}">
                <a16:creationId xmlns:a16="http://schemas.microsoft.com/office/drawing/2014/main" id="{FDB9C520-1C00-873A-C1CF-FDA8D7D16913}"/>
              </a:ext>
            </a:extLst>
          </p:cNvPr>
          <p:cNvSpPr/>
          <p:nvPr/>
        </p:nvSpPr>
        <p:spPr>
          <a:xfrm>
            <a:off x="4675093" y="2841813"/>
            <a:ext cx="1748118" cy="227703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48B21883-88CE-057B-2588-B8FF55E41F9D}"/>
              </a:ext>
            </a:extLst>
          </p:cNvPr>
          <p:cNvSpPr txBox="1"/>
          <p:nvPr/>
        </p:nvSpPr>
        <p:spPr>
          <a:xfrm>
            <a:off x="4848982" y="3136862"/>
            <a:ext cx="1480100" cy="2954655"/>
          </a:xfrm>
          <a:prstGeom prst="rect">
            <a:avLst/>
          </a:prstGeom>
          <a:noFill/>
        </p:spPr>
        <p:txBody>
          <a:bodyPr wrap="square" rtlCol="0">
            <a:spAutoFit/>
          </a:bodyPr>
          <a:lstStyle/>
          <a:p>
            <a:r>
              <a:rPr lang="en-IN" sz="1200" dirty="0"/>
              <a:t>PAITENT SERVICE</a:t>
            </a:r>
          </a:p>
          <a:p>
            <a:endParaRPr lang="en-IN" sz="1200" dirty="0"/>
          </a:p>
          <a:p>
            <a:r>
              <a:rPr lang="en-IN" sz="1200" dirty="0"/>
              <a:t>DOCTOR SERVICE</a:t>
            </a:r>
          </a:p>
          <a:p>
            <a:endParaRPr lang="en-IN" sz="1200" dirty="0"/>
          </a:p>
          <a:p>
            <a:r>
              <a:rPr lang="en-IN" sz="1200" dirty="0"/>
              <a:t>APPPOINTMENT SERVICE</a:t>
            </a:r>
          </a:p>
          <a:p>
            <a:endParaRPr lang="en-IN" sz="1200" dirty="0"/>
          </a:p>
          <a:p>
            <a:r>
              <a:rPr lang="en-IN" sz="1200" dirty="0"/>
              <a:t>REVIEWS SERVICE</a:t>
            </a:r>
          </a:p>
          <a:p>
            <a:endParaRPr lang="en-IN" sz="1000" dirty="0"/>
          </a:p>
          <a:p>
            <a:endParaRPr lang="en-IN" sz="1000" dirty="0"/>
          </a:p>
          <a:p>
            <a:endParaRPr lang="en-IN" sz="1000" dirty="0"/>
          </a:p>
          <a:p>
            <a:endParaRPr lang="en-IN" sz="1000" dirty="0"/>
          </a:p>
          <a:p>
            <a:endParaRPr lang="en-IN" sz="1000" dirty="0"/>
          </a:p>
          <a:p>
            <a:endParaRPr lang="en-IN" sz="1000" dirty="0"/>
          </a:p>
          <a:p>
            <a:endParaRPr lang="en-IN" sz="1000" dirty="0"/>
          </a:p>
          <a:p>
            <a:endParaRPr lang="en-IN" sz="1000" dirty="0"/>
          </a:p>
          <a:p>
            <a:endParaRPr lang="en-IN" sz="1000" dirty="0"/>
          </a:p>
        </p:txBody>
      </p:sp>
      <p:sp>
        <p:nvSpPr>
          <p:cNvPr id="10" name="Flowchart: Magnetic Disk 9">
            <a:extLst>
              <a:ext uri="{FF2B5EF4-FFF2-40B4-BE49-F238E27FC236}">
                <a16:creationId xmlns:a16="http://schemas.microsoft.com/office/drawing/2014/main" id="{3CF441B4-BC40-C535-4A50-DC286FE4070C}"/>
              </a:ext>
            </a:extLst>
          </p:cNvPr>
          <p:cNvSpPr/>
          <p:nvPr/>
        </p:nvSpPr>
        <p:spPr>
          <a:xfrm>
            <a:off x="4007224" y="5966010"/>
            <a:ext cx="2447366" cy="811307"/>
          </a:xfrm>
          <a:prstGeom prst="flowChartMagneticDisk">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Arrow: Up-Down 10">
            <a:extLst>
              <a:ext uri="{FF2B5EF4-FFF2-40B4-BE49-F238E27FC236}">
                <a16:creationId xmlns:a16="http://schemas.microsoft.com/office/drawing/2014/main" id="{41AC1C2D-F608-27A8-B1A0-F0CAC79E0147}"/>
              </a:ext>
            </a:extLst>
          </p:cNvPr>
          <p:cNvSpPr/>
          <p:nvPr/>
        </p:nvSpPr>
        <p:spPr>
          <a:xfrm>
            <a:off x="5051612" y="5378826"/>
            <a:ext cx="372035" cy="74406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04B74E1-C492-F73E-284F-73FA3C635341}"/>
              </a:ext>
            </a:extLst>
          </p:cNvPr>
          <p:cNvSpPr txBox="1"/>
          <p:nvPr/>
        </p:nvSpPr>
        <p:spPr>
          <a:xfrm>
            <a:off x="4217892" y="6304894"/>
            <a:ext cx="2178424" cy="369332"/>
          </a:xfrm>
          <a:prstGeom prst="rect">
            <a:avLst/>
          </a:prstGeom>
          <a:noFill/>
        </p:spPr>
        <p:txBody>
          <a:bodyPr wrap="square" rtlCol="0">
            <a:spAutoFit/>
          </a:bodyPr>
          <a:lstStyle/>
          <a:p>
            <a:r>
              <a:rPr lang="en-IN" dirty="0"/>
              <a:t>DATA ACCESS LAYER</a:t>
            </a:r>
          </a:p>
        </p:txBody>
      </p:sp>
      <p:sp>
        <p:nvSpPr>
          <p:cNvPr id="13" name="TextBox 12">
            <a:extLst>
              <a:ext uri="{FF2B5EF4-FFF2-40B4-BE49-F238E27FC236}">
                <a16:creationId xmlns:a16="http://schemas.microsoft.com/office/drawing/2014/main" id="{FEBC1194-1D81-B904-F5F5-F0443D311ECC}"/>
              </a:ext>
            </a:extLst>
          </p:cNvPr>
          <p:cNvSpPr txBox="1"/>
          <p:nvPr/>
        </p:nvSpPr>
        <p:spPr>
          <a:xfrm rot="16200000">
            <a:off x="2698040" y="3339685"/>
            <a:ext cx="2440853" cy="369332"/>
          </a:xfrm>
          <a:prstGeom prst="rect">
            <a:avLst/>
          </a:prstGeom>
          <a:noFill/>
        </p:spPr>
        <p:txBody>
          <a:bodyPr wrap="square" rtlCol="0">
            <a:spAutoFit/>
          </a:bodyPr>
          <a:lstStyle/>
          <a:p>
            <a:r>
              <a:rPr lang="en-IN" dirty="0"/>
              <a:t>FUNCTIONALITY</a:t>
            </a:r>
          </a:p>
        </p:txBody>
      </p:sp>
      <p:sp>
        <p:nvSpPr>
          <p:cNvPr id="14" name="Left Brace 13">
            <a:extLst>
              <a:ext uri="{FF2B5EF4-FFF2-40B4-BE49-F238E27FC236}">
                <a16:creationId xmlns:a16="http://schemas.microsoft.com/office/drawing/2014/main" id="{B0A8D9F6-30D3-8DC9-965D-DA87B4E2E458}"/>
              </a:ext>
            </a:extLst>
          </p:cNvPr>
          <p:cNvSpPr/>
          <p:nvPr/>
        </p:nvSpPr>
        <p:spPr>
          <a:xfrm>
            <a:off x="3991073" y="3083858"/>
            <a:ext cx="600636" cy="16609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Arrow: Down 15">
            <a:extLst>
              <a:ext uri="{FF2B5EF4-FFF2-40B4-BE49-F238E27FC236}">
                <a16:creationId xmlns:a16="http://schemas.microsoft.com/office/drawing/2014/main" id="{E084A944-B8D4-38B4-E6BB-0DC4DA1E8A28}"/>
              </a:ext>
            </a:extLst>
          </p:cNvPr>
          <p:cNvSpPr/>
          <p:nvPr/>
        </p:nvSpPr>
        <p:spPr>
          <a:xfrm>
            <a:off x="4890247" y="891990"/>
            <a:ext cx="116541" cy="1972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2FC4A541-7CE8-0E4B-CD9A-0B4E59EED395}"/>
              </a:ext>
            </a:extLst>
          </p:cNvPr>
          <p:cNvSpPr/>
          <p:nvPr/>
        </p:nvSpPr>
        <p:spPr>
          <a:xfrm>
            <a:off x="4948517" y="1537914"/>
            <a:ext cx="116541" cy="1972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EBC8A273-F929-1C08-BEDD-6069634AC6A0}"/>
              </a:ext>
            </a:extLst>
          </p:cNvPr>
          <p:cNvSpPr/>
          <p:nvPr/>
        </p:nvSpPr>
        <p:spPr>
          <a:xfrm>
            <a:off x="5006788" y="2241179"/>
            <a:ext cx="147918" cy="3003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FCE0AD81-5F1F-82B3-9704-F7D7873BAC08}"/>
              </a:ext>
            </a:extLst>
          </p:cNvPr>
          <p:cNvPicPr>
            <a:picLocks noChangeAspect="1"/>
          </p:cNvPicPr>
          <p:nvPr/>
        </p:nvPicPr>
        <p:blipFill>
          <a:blip r:embed="rId2"/>
          <a:stretch>
            <a:fillRect/>
          </a:stretch>
        </p:blipFill>
        <p:spPr>
          <a:xfrm>
            <a:off x="1026383" y="52305"/>
            <a:ext cx="1779570" cy="1498585"/>
          </a:xfrm>
          <a:prstGeom prst="rect">
            <a:avLst/>
          </a:prstGeom>
        </p:spPr>
      </p:pic>
      <p:sp>
        <p:nvSpPr>
          <p:cNvPr id="21" name="Arrow: Right 20">
            <a:extLst>
              <a:ext uri="{FF2B5EF4-FFF2-40B4-BE49-F238E27FC236}">
                <a16:creationId xmlns:a16="http://schemas.microsoft.com/office/drawing/2014/main" id="{D2EE37DB-F331-1102-7868-76ADE1C2AE9F}"/>
              </a:ext>
            </a:extLst>
          </p:cNvPr>
          <p:cNvSpPr/>
          <p:nvPr/>
        </p:nvSpPr>
        <p:spPr>
          <a:xfrm>
            <a:off x="2805953" y="519953"/>
            <a:ext cx="1185120" cy="1703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04B7B125-0F98-4A3E-B27F-06CCCBA5FD16}"/>
              </a:ext>
            </a:extLst>
          </p:cNvPr>
          <p:cNvPicPr>
            <a:picLocks noChangeAspect="1"/>
          </p:cNvPicPr>
          <p:nvPr/>
        </p:nvPicPr>
        <p:blipFill>
          <a:blip r:embed="rId3"/>
          <a:stretch>
            <a:fillRect/>
          </a:stretch>
        </p:blipFill>
        <p:spPr>
          <a:xfrm>
            <a:off x="8180294" y="183852"/>
            <a:ext cx="1609165" cy="1516073"/>
          </a:xfrm>
          <a:prstGeom prst="rect">
            <a:avLst/>
          </a:prstGeom>
        </p:spPr>
      </p:pic>
      <p:sp>
        <p:nvSpPr>
          <p:cNvPr id="23" name="Arrow: Right 22">
            <a:extLst>
              <a:ext uri="{FF2B5EF4-FFF2-40B4-BE49-F238E27FC236}">
                <a16:creationId xmlns:a16="http://schemas.microsoft.com/office/drawing/2014/main" id="{F2AE0991-207B-4E9E-062B-F6CB40FFEC78}"/>
              </a:ext>
            </a:extLst>
          </p:cNvPr>
          <p:cNvSpPr/>
          <p:nvPr/>
        </p:nvSpPr>
        <p:spPr>
          <a:xfrm rot="10800000">
            <a:off x="6096000" y="448235"/>
            <a:ext cx="2084294" cy="2420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Left Brace 25">
            <a:extLst>
              <a:ext uri="{FF2B5EF4-FFF2-40B4-BE49-F238E27FC236}">
                <a16:creationId xmlns:a16="http://schemas.microsoft.com/office/drawing/2014/main" id="{F5057826-4644-4E23-3395-7ACEDB92497A}"/>
              </a:ext>
            </a:extLst>
          </p:cNvPr>
          <p:cNvSpPr/>
          <p:nvPr/>
        </p:nvSpPr>
        <p:spPr>
          <a:xfrm>
            <a:off x="2117909" y="1918447"/>
            <a:ext cx="1185119" cy="3666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71B30484-ECF0-2E7F-4647-5ED6D2CB2970}"/>
              </a:ext>
            </a:extLst>
          </p:cNvPr>
          <p:cNvSpPr txBox="1"/>
          <p:nvPr/>
        </p:nvSpPr>
        <p:spPr>
          <a:xfrm rot="16200000">
            <a:off x="793923" y="3046304"/>
            <a:ext cx="2440853" cy="369332"/>
          </a:xfrm>
          <a:prstGeom prst="rect">
            <a:avLst/>
          </a:prstGeom>
          <a:noFill/>
        </p:spPr>
        <p:txBody>
          <a:bodyPr wrap="square" rtlCol="0">
            <a:spAutoFit/>
          </a:bodyPr>
          <a:lstStyle/>
          <a:p>
            <a:r>
              <a:rPr lang="en-IN" dirty="0"/>
              <a:t>Application layer</a:t>
            </a:r>
          </a:p>
        </p:txBody>
      </p:sp>
    </p:spTree>
    <p:extLst>
      <p:ext uri="{BB962C8B-B14F-4D97-AF65-F5344CB8AC3E}">
        <p14:creationId xmlns:p14="http://schemas.microsoft.com/office/powerpoint/2010/main" val="203597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2BCC-8D11-49C2-D3A3-B81F3007FF5A}"/>
              </a:ext>
            </a:extLst>
          </p:cNvPr>
          <p:cNvSpPr>
            <a:spLocks noGrp="1"/>
          </p:cNvSpPr>
          <p:nvPr>
            <p:ph type="title"/>
          </p:nvPr>
        </p:nvSpPr>
        <p:spPr>
          <a:xfrm>
            <a:off x="1097280" y="286603"/>
            <a:ext cx="10058400" cy="1450757"/>
          </a:xfrm>
        </p:spPr>
        <p:txBody>
          <a:bodyPr>
            <a:normAutofit/>
          </a:bodyPr>
          <a:lstStyle/>
          <a:p>
            <a:r>
              <a:rPr lang="en-US" dirty="0">
                <a:ea typeface="Calibri Light"/>
                <a:cs typeface="Calibri Light"/>
              </a:rPr>
              <a:t>TEAM MEMBERS:</a:t>
            </a:r>
            <a:endParaRPr lang="en-US" dirty="0"/>
          </a:p>
        </p:txBody>
      </p:sp>
      <p:sp>
        <p:nvSpPr>
          <p:cNvPr id="3" name="Content Placeholder 2">
            <a:extLst>
              <a:ext uri="{FF2B5EF4-FFF2-40B4-BE49-F238E27FC236}">
                <a16:creationId xmlns:a16="http://schemas.microsoft.com/office/drawing/2014/main" id="{89775CFB-2C13-4C89-65F6-32E448434EA0}"/>
              </a:ext>
            </a:extLst>
          </p:cNvPr>
          <p:cNvSpPr>
            <a:spLocks noGrp="1"/>
          </p:cNvSpPr>
          <p:nvPr>
            <p:ph idx="1"/>
          </p:nvPr>
        </p:nvSpPr>
        <p:spPr>
          <a:xfrm>
            <a:off x="1097279" y="1845734"/>
            <a:ext cx="6454987" cy="4023360"/>
          </a:xfrm>
        </p:spPr>
        <p:txBody>
          <a:bodyPr vert="horz" lIns="0" tIns="45720" rIns="0" bIns="45720" rtlCol="0">
            <a:normAutofit/>
          </a:bodyPr>
          <a:lstStyle/>
          <a:p>
            <a:pPr indent="-34290"/>
            <a:r>
              <a:rPr lang="en-US" err="1">
                <a:latin typeface="Arial Nova Light"/>
                <a:ea typeface="+mn-lt"/>
                <a:cs typeface="+mn-lt"/>
              </a:rPr>
              <a:t>Akaanksh</a:t>
            </a:r>
            <a:r>
              <a:rPr lang="en-US">
                <a:latin typeface="Arial Nova Light"/>
                <a:ea typeface="+mn-lt"/>
                <a:cs typeface="+mn-lt"/>
              </a:rPr>
              <a:t> Pemmaraju 11717082</a:t>
            </a:r>
            <a:br>
              <a:rPr lang="en-US">
                <a:latin typeface="Arial Nova Light"/>
                <a:ea typeface="+mn-lt"/>
                <a:cs typeface="+mn-lt"/>
              </a:rPr>
            </a:br>
            <a:r>
              <a:rPr lang="en-US">
                <a:latin typeface="Arial Nova Light"/>
                <a:ea typeface="+mn-lt"/>
                <a:cs typeface="+mn-lt"/>
              </a:rPr>
              <a:t>Kusuma Vinay 11706797</a:t>
            </a:r>
            <a:br>
              <a:rPr lang="en-US">
                <a:latin typeface="Arial Nova Light"/>
                <a:ea typeface="+mn-lt"/>
                <a:cs typeface="+mn-lt"/>
              </a:rPr>
            </a:br>
            <a:r>
              <a:rPr lang="en-US">
                <a:latin typeface="Arial Nova Light"/>
                <a:ea typeface="+mn-lt"/>
                <a:cs typeface="+mn-lt"/>
              </a:rPr>
              <a:t>Sai Mahesh </a:t>
            </a:r>
            <a:r>
              <a:rPr lang="en-US" err="1">
                <a:latin typeface="Arial Nova Light"/>
                <a:ea typeface="+mn-lt"/>
                <a:cs typeface="+mn-lt"/>
              </a:rPr>
              <a:t>Nallabirudu</a:t>
            </a:r>
            <a:r>
              <a:rPr lang="en-US">
                <a:latin typeface="Arial Nova Light"/>
                <a:ea typeface="+mn-lt"/>
                <a:cs typeface="+mn-lt"/>
              </a:rPr>
              <a:t> 11710226</a:t>
            </a:r>
            <a:br>
              <a:rPr lang="en-US">
                <a:latin typeface="Arial Nova Light"/>
                <a:ea typeface="+mn-lt"/>
                <a:cs typeface="+mn-lt"/>
              </a:rPr>
            </a:br>
            <a:r>
              <a:rPr lang="en-US">
                <a:latin typeface="Arial Nova Light"/>
                <a:ea typeface="+mn-lt"/>
                <a:cs typeface="+mn-lt"/>
              </a:rPr>
              <a:t>Sathvik </a:t>
            </a:r>
            <a:r>
              <a:rPr lang="en-US" err="1">
                <a:latin typeface="Arial Nova Light"/>
                <a:ea typeface="+mn-lt"/>
                <a:cs typeface="+mn-lt"/>
              </a:rPr>
              <a:t>reddy</a:t>
            </a:r>
            <a:r>
              <a:rPr lang="en-US">
                <a:latin typeface="Arial Nova Light"/>
                <a:ea typeface="+mn-lt"/>
                <a:cs typeface="+mn-lt"/>
              </a:rPr>
              <a:t> Nandyala 11702270</a:t>
            </a:r>
            <a:br>
              <a:rPr lang="en-US">
                <a:latin typeface="Arial Nova Light"/>
                <a:ea typeface="+mn-lt"/>
                <a:cs typeface="+mn-lt"/>
              </a:rPr>
            </a:br>
            <a:r>
              <a:rPr lang="en-US">
                <a:latin typeface="Arial Nova Light"/>
                <a:ea typeface="+mn-lt"/>
                <a:cs typeface="+mn-lt"/>
              </a:rPr>
              <a:t>Ashok </a:t>
            </a:r>
            <a:r>
              <a:rPr lang="en-US" err="1">
                <a:latin typeface="Arial Nova Light"/>
                <a:ea typeface="+mn-lt"/>
                <a:cs typeface="+mn-lt"/>
              </a:rPr>
              <a:t>reddy</a:t>
            </a:r>
            <a:r>
              <a:rPr lang="en-US">
                <a:latin typeface="Arial Nova Light"/>
                <a:ea typeface="+mn-lt"/>
                <a:cs typeface="+mn-lt"/>
              </a:rPr>
              <a:t> </a:t>
            </a:r>
            <a:r>
              <a:rPr lang="en-US" err="1">
                <a:latin typeface="Arial Nova Light"/>
                <a:ea typeface="+mn-lt"/>
                <a:cs typeface="+mn-lt"/>
              </a:rPr>
              <a:t>Thindi</a:t>
            </a:r>
            <a:r>
              <a:rPr lang="en-US">
                <a:latin typeface="Arial Nova Light"/>
                <a:ea typeface="+mn-lt"/>
                <a:cs typeface="+mn-lt"/>
              </a:rPr>
              <a:t> 11690913</a:t>
            </a:r>
            <a:br>
              <a:rPr lang="en-US">
                <a:latin typeface="Arial Nova Light"/>
                <a:ea typeface="+mn-lt"/>
                <a:cs typeface="+mn-lt"/>
              </a:rPr>
            </a:br>
            <a:r>
              <a:rPr lang="en-US">
                <a:latin typeface="Arial Nova Light"/>
                <a:ea typeface="+mn-lt"/>
                <a:cs typeface="+mn-lt"/>
              </a:rPr>
              <a:t>Anil Reddy </a:t>
            </a:r>
            <a:r>
              <a:rPr lang="en-US" err="1">
                <a:latin typeface="Arial Nova Light"/>
                <a:ea typeface="+mn-lt"/>
                <a:cs typeface="+mn-lt"/>
              </a:rPr>
              <a:t>Gokha</a:t>
            </a:r>
            <a:r>
              <a:rPr lang="en-US">
                <a:latin typeface="Arial Nova Light"/>
                <a:ea typeface="+mn-lt"/>
                <a:cs typeface="+mn-lt"/>
              </a:rPr>
              <a:t> 11715817</a:t>
            </a:r>
            <a:br>
              <a:rPr lang="en-US">
                <a:latin typeface="Arial Nova Light"/>
                <a:ea typeface="+mn-lt"/>
                <a:cs typeface="+mn-lt"/>
              </a:rPr>
            </a:br>
            <a:r>
              <a:rPr lang="en-US">
                <a:latin typeface="Arial Nova Light"/>
                <a:ea typeface="+mn-lt"/>
                <a:cs typeface="+mn-lt"/>
              </a:rPr>
              <a:t>Sriniketh Bhattar 11652290</a:t>
            </a:r>
            <a:br>
              <a:rPr lang="en-US">
                <a:latin typeface="Arial Nova Light"/>
                <a:ea typeface="+mn-lt"/>
                <a:cs typeface="+mn-lt"/>
              </a:rPr>
            </a:br>
            <a:r>
              <a:rPr lang="en-US">
                <a:latin typeface="Arial Nova Light"/>
                <a:ea typeface="+mn-lt"/>
                <a:cs typeface="+mn-lt"/>
              </a:rPr>
              <a:t>Sai Sricharan </a:t>
            </a:r>
            <a:r>
              <a:rPr lang="en-US" err="1">
                <a:latin typeface="Arial Nova Light"/>
                <a:ea typeface="+mn-lt"/>
                <a:cs typeface="+mn-lt"/>
              </a:rPr>
              <a:t>Ayilavarapu</a:t>
            </a:r>
            <a:r>
              <a:rPr lang="en-US">
                <a:latin typeface="Arial Nova Light"/>
                <a:ea typeface="+mn-lt"/>
                <a:cs typeface="+mn-lt"/>
              </a:rPr>
              <a:t> 11678775</a:t>
            </a:r>
            <a:endParaRPr lang="en-US">
              <a:latin typeface="Arial Nova Light"/>
              <a:ea typeface="Calibri" panose="020F0502020204030204"/>
              <a:cs typeface="Calibri" panose="020F0502020204030204"/>
            </a:endParaRPr>
          </a:p>
          <a:p>
            <a:br>
              <a:rPr lang="en-US" dirty="0"/>
            </a:br>
            <a:endParaRPr lang="en-US">
              <a:latin typeface="Arial Nova Light"/>
              <a:ea typeface="Calibri"/>
              <a:cs typeface="Calibri"/>
            </a:endParaRPr>
          </a:p>
        </p:txBody>
      </p:sp>
      <p:pic>
        <p:nvPicPr>
          <p:cNvPr id="4" name="Picture 3" descr="Thank You Icon, Transparent Thank You.PNG Images &amp; Vector - FreeIconsPNG">
            <a:extLst>
              <a:ext uri="{FF2B5EF4-FFF2-40B4-BE49-F238E27FC236}">
                <a16:creationId xmlns:a16="http://schemas.microsoft.com/office/drawing/2014/main" id="{DFF0A5B2-3D6A-A51D-635A-E298FEE30EA6}"/>
              </a:ext>
            </a:extLst>
          </p:cNvPr>
          <p:cNvPicPr>
            <a:picLocks noChangeAspect="1"/>
          </p:cNvPicPr>
          <p:nvPr/>
        </p:nvPicPr>
        <p:blipFill>
          <a:blip r:embed="rId2"/>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6949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56F6-B279-07B9-F806-72D51558FF56}"/>
              </a:ext>
            </a:extLst>
          </p:cNvPr>
          <p:cNvSpPr>
            <a:spLocks noGrp="1"/>
          </p:cNvSpPr>
          <p:nvPr>
            <p:ph type="title"/>
          </p:nvPr>
        </p:nvSpPr>
        <p:spPr>
          <a:xfrm>
            <a:off x="1097280" y="286603"/>
            <a:ext cx="10058400" cy="1450757"/>
          </a:xfrm>
        </p:spPr>
        <p:txBody>
          <a:bodyPr>
            <a:normAutofit/>
          </a:bodyPr>
          <a:lstStyle/>
          <a:p>
            <a:r>
              <a:rPr lang="en-US" dirty="0">
                <a:ea typeface="Calibri Light"/>
                <a:cs typeface="Calibri Light"/>
              </a:rPr>
              <a:t>PROJECT PROPOSAL:</a:t>
            </a:r>
            <a:endParaRPr lang="en-US" dirty="0"/>
          </a:p>
        </p:txBody>
      </p:sp>
      <p:sp>
        <p:nvSpPr>
          <p:cNvPr id="3" name="Content Placeholder 2">
            <a:extLst>
              <a:ext uri="{FF2B5EF4-FFF2-40B4-BE49-F238E27FC236}">
                <a16:creationId xmlns:a16="http://schemas.microsoft.com/office/drawing/2014/main" id="{CE6799C3-BBB7-633A-E241-7746AD2909C9}"/>
              </a:ext>
            </a:extLst>
          </p:cNvPr>
          <p:cNvSpPr>
            <a:spLocks noGrp="1"/>
          </p:cNvSpPr>
          <p:nvPr>
            <p:ph idx="1"/>
          </p:nvPr>
        </p:nvSpPr>
        <p:spPr>
          <a:xfrm>
            <a:off x="1097279" y="1845734"/>
            <a:ext cx="6454987" cy="4023360"/>
          </a:xfrm>
        </p:spPr>
        <p:txBody>
          <a:bodyPr vert="horz" lIns="0" tIns="45720" rIns="0" bIns="45720" rtlCol="0" anchor="t">
            <a:normAutofit/>
          </a:bodyPr>
          <a:lstStyle/>
          <a:p>
            <a:pPr algn="just"/>
            <a:r>
              <a:rPr lang="en-US" b="1" dirty="0">
                <a:ea typeface="+mn-lt"/>
                <a:cs typeface="+mn-lt"/>
              </a:rPr>
              <a:t>FOR </a:t>
            </a:r>
            <a:r>
              <a:rPr lang="en-US" dirty="0">
                <a:ea typeface="+mn-lt"/>
                <a:cs typeface="+mn-lt"/>
              </a:rPr>
              <a:t>any customer or patient </a:t>
            </a:r>
            <a:r>
              <a:rPr lang="en-US" b="1" dirty="0">
                <a:ea typeface="+mn-lt"/>
                <a:cs typeface="+mn-lt"/>
              </a:rPr>
              <a:t>WHO </a:t>
            </a:r>
            <a:r>
              <a:rPr lang="en-US" dirty="0">
                <a:ea typeface="+mn-lt"/>
                <a:cs typeface="+mn-lt"/>
              </a:rPr>
              <a:t>requires basic medical requirements such as booking and appointment and getting over the counter medicines, </a:t>
            </a:r>
            <a:r>
              <a:rPr lang="en-US" b="1" dirty="0">
                <a:ea typeface="+mn-lt"/>
                <a:cs typeface="+mn-lt"/>
              </a:rPr>
              <a:t>THE </a:t>
            </a:r>
            <a:r>
              <a:rPr lang="en-US" b="1" dirty="0" err="1">
                <a:ea typeface="+mn-lt"/>
                <a:cs typeface="+mn-lt"/>
              </a:rPr>
              <a:t>Healiam</a:t>
            </a:r>
            <a:r>
              <a:rPr lang="en-US" b="1" dirty="0">
                <a:ea typeface="+mn-lt"/>
                <a:cs typeface="+mn-lt"/>
              </a:rPr>
              <a:t> </a:t>
            </a:r>
            <a:r>
              <a:rPr lang="en-US" dirty="0">
                <a:ea typeface="+mn-lt"/>
                <a:cs typeface="+mn-lt"/>
              </a:rPr>
              <a:t>is a web based application service </a:t>
            </a:r>
            <a:r>
              <a:rPr lang="en-US" b="1" dirty="0">
                <a:ea typeface="+mn-lt"/>
                <a:cs typeface="+mn-lt"/>
              </a:rPr>
              <a:t>THAT </a:t>
            </a:r>
            <a:r>
              <a:rPr lang="en-US" dirty="0">
                <a:ea typeface="+mn-lt"/>
                <a:cs typeface="+mn-lt"/>
              </a:rPr>
              <a:t>helps to search medicines, booking an appointment with their nearest doctor and to be able to manage their overall medical history effectively. </a:t>
            </a:r>
            <a:r>
              <a:rPr lang="en-US" b="1" dirty="0">
                <a:ea typeface="+mn-lt"/>
                <a:cs typeface="+mn-lt"/>
              </a:rPr>
              <a:t>UNLIKE </a:t>
            </a:r>
            <a:r>
              <a:rPr lang="en-US" dirty="0">
                <a:ea typeface="+mn-lt"/>
                <a:cs typeface="+mn-lt"/>
              </a:rPr>
              <a:t>the contemporary applications such as </a:t>
            </a:r>
            <a:r>
              <a:rPr lang="en-US" dirty="0" err="1">
                <a:ea typeface="+mn-lt"/>
                <a:cs typeface="+mn-lt"/>
              </a:rPr>
              <a:t>walgreens</a:t>
            </a:r>
            <a:r>
              <a:rPr lang="en-US" dirty="0">
                <a:ea typeface="+mn-lt"/>
                <a:cs typeface="+mn-lt"/>
              </a:rPr>
              <a:t> </a:t>
            </a:r>
            <a:r>
              <a:rPr lang="en-US" dirty="0" err="1">
                <a:ea typeface="+mn-lt"/>
                <a:cs typeface="+mn-lt"/>
              </a:rPr>
              <a:t>etc</a:t>
            </a:r>
            <a:r>
              <a:rPr lang="en-US" dirty="0">
                <a:ea typeface="+mn-lt"/>
                <a:cs typeface="+mn-lt"/>
              </a:rPr>
              <a:t>, </a:t>
            </a:r>
            <a:r>
              <a:rPr lang="en-US" b="1" dirty="0">
                <a:ea typeface="+mn-lt"/>
                <a:cs typeface="+mn-lt"/>
              </a:rPr>
              <a:t>OUR </a:t>
            </a:r>
            <a:r>
              <a:rPr lang="en-US" dirty="0">
                <a:ea typeface="+mn-lt"/>
                <a:cs typeface="+mn-lt"/>
              </a:rPr>
              <a:t>service has a wide range of uses enabling a customer to manage everything at one place.</a:t>
            </a:r>
            <a:endParaRPr lang="en-US" dirty="0">
              <a:ea typeface="Calibri"/>
              <a:cs typeface="Calibri"/>
            </a:endParaRPr>
          </a:p>
        </p:txBody>
      </p:sp>
      <p:pic>
        <p:nvPicPr>
          <p:cNvPr id="4" name="Picture 3" descr="Health Care- Medicine Health insurance - Free Vector png - Pngfreepic">
            <a:extLst>
              <a:ext uri="{FF2B5EF4-FFF2-40B4-BE49-F238E27FC236}">
                <a16:creationId xmlns:a16="http://schemas.microsoft.com/office/drawing/2014/main" id="{5595A572-45F8-8854-9078-218ABAFD5F9D}"/>
              </a:ext>
            </a:extLst>
          </p:cNvPr>
          <p:cNvPicPr>
            <a:picLocks noChangeAspect="1"/>
          </p:cNvPicPr>
          <p:nvPr/>
        </p:nvPicPr>
        <p:blipFill>
          <a:blip r:embed="rId2"/>
          <a:stretch>
            <a:fillRect/>
          </a:stretch>
        </p:blipFill>
        <p:spPr>
          <a:xfrm>
            <a:off x="8020570" y="2644110"/>
            <a:ext cx="3135109" cy="2015427"/>
          </a:xfrm>
          <a:prstGeom prst="rect">
            <a:avLst/>
          </a:prstGeom>
        </p:spPr>
      </p:pic>
    </p:spTree>
    <p:extLst>
      <p:ext uri="{BB962C8B-B14F-4D97-AF65-F5344CB8AC3E}">
        <p14:creationId xmlns:p14="http://schemas.microsoft.com/office/powerpoint/2010/main" val="207907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F59F-C1C8-950A-FE09-C88A8015AE8F}"/>
              </a:ext>
            </a:extLst>
          </p:cNvPr>
          <p:cNvSpPr>
            <a:spLocks noGrp="1"/>
          </p:cNvSpPr>
          <p:nvPr>
            <p:ph type="title"/>
          </p:nvPr>
        </p:nvSpPr>
        <p:spPr>
          <a:xfrm>
            <a:off x="1097280" y="286603"/>
            <a:ext cx="10058400" cy="1450757"/>
          </a:xfrm>
        </p:spPr>
        <p:txBody>
          <a:bodyPr>
            <a:normAutofit/>
          </a:bodyPr>
          <a:lstStyle/>
          <a:p>
            <a:r>
              <a:rPr lang="en-US" dirty="0">
                <a:ea typeface="Calibri Light"/>
                <a:cs typeface="Calibri Light"/>
              </a:rPr>
              <a:t>Software Vision:</a:t>
            </a:r>
            <a:endParaRPr lang="en-US" dirty="0"/>
          </a:p>
        </p:txBody>
      </p:sp>
      <p:pic>
        <p:nvPicPr>
          <p:cNvPr id="4" name="Picture 3" descr="The web developer team is building a smartphone app in flat design 4579151  Vector Art at Vecteezy">
            <a:extLst>
              <a:ext uri="{FF2B5EF4-FFF2-40B4-BE49-F238E27FC236}">
                <a16:creationId xmlns:a16="http://schemas.microsoft.com/office/drawing/2014/main" id="{771498DD-6BB6-B315-9D98-10D3D82E6362}"/>
              </a:ext>
            </a:extLst>
          </p:cNvPr>
          <p:cNvPicPr>
            <a:picLocks noChangeAspect="1"/>
          </p:cNvPicPr>
          <p:nvPr/>
        </p:nvPicPr>
        <p:blipFill rotWithShape="1">
          <a:blip r:embed="rId2"/>
          <a:srcRect l="5877" r="15401" b="-2"/>
          <a:stretch/>
        </p:blipFill>
        <p:spPr>
          <a:xfrm>
            <a:off x="1076432" y="1916318"/>
            <a:ext cx="3094997" cy="3471012"/>
          </a:xfrm>
          <a:prstGeom prst="rect">
            <a:avLst/>
          </a:prstGeom>
        </p:spPr>
      </p:pic>
      <p:sp>
        <p:nvSpPr>
          <p:cNvPr id="3" name="Content Placeholder 2">
            <a:extLst>
              <a:ext uri="{FF2B5EF4-FFF2-40B4-BE49-F238E27FC236}">
                <a16:creationId xmlns:a16="http://schemas.microsoft.com/office/drawing/2014/main" id="{50D85247-CBF9-8BF8-AD06-3C1DFAE9FB72}"/>
              </a:ext>
            </a:extLst>
          </p:cNvPr>
          <p:cNvSpPr>
            <a:spLocks noGrp="1"/>
          </p:cNvSpPr>
          <p:nvPr>
            <p:ph idx="1"/>
          </p:nvPr>
        </p:nvSpPr>
        <p:spPr>
          <a:xfrm>
            <a:off x="4639733" y="1845734"/>
            <a:ext cx="7364211" cy="4540944"/>
          </a:xfrm>
        </p:spPr>
        <p:txBody>
          <a:bodyPr vert="horz" lIns="0" tIns="45720" rIns="0" bIns="45720" rtlCol="0" anchor="t">
            <a:normAutofit fontScale="77500" lnSpcReduction="20000"/>
          </a:bodyPr>
          <a:lstStyle/>
          <a:p>
            <a:pPr algn="just">
              <a:lnSpc>
                <a:spcPct val="120000"/>
              </a:lnSpc>
            </a:pPr>
            <a:r>
              <a:rPr lang="en-US" sz="1800" dirty="0">
                <a:ea typeface="+mn-lt"/>
                <a:cs typeface="+mn-lt"/>
              </a:rPr>
              <a:t>Once a customer logins into </a:t>
            </a:r>
            <a:r>
              <a:rPr lang="en-US" sz="1800" dirty="0" err="1">
                <a:ea typeface="+mn-lt"/>
                <a:cs typeface="+mn-lt"/>
              </a:rPr>
              <a:t>Healiam</a:t>
            </a:r>
            <a:r>
              <a:rPr lang="en-US" sz="1800" dirty="0">
                <a:ea typeface="+mn-lt"/>
                <a:cs typeface="+mn-lt"/>
              </a:rPr>
              <a:t>, they will be asked to add in their basic medical information such as their height, weight and any other medical procedures they have undergone. All of this is reflected on their profile and when they book any appointment via the app, the doctors can login from their end and look at all the patients info in advance. Apart from this, customers can order and search commonly used over the counter medicines for cough, cold etc. The app has an analytics chart that showcases the customer reviews, doctor rating and this is updated after every use. With our service we are not only reducing the time to manage customer’s medical history but also reducing the long wait time for appointments. All of this with a touch of a button.</a:t>
            </a:r>
            <a:endParaRPr lang="en-US" sz="1800">
              <a:cs typeface="Calibri"/>
            </a:endParaRPr>
          </a:p>
          <a:p>
            <a:pPr>
              <a:lnSpc>
                <a:spcPct val="120000"/>
              </a:lnSpc>
            </a:pPr>
            <a:br>
              <a:rPr lang="en-US" sz="1800" dirty="0">
                <a:ea typeface="+mn-lt"/>
                <a:cs typeface="+mn-lt"/>
              </a:rPr>
            </a:br>
            <a:r>
              <a:rPr lang="en-US" sz="1800" b="1" dirty="0">
                <a:ea typeface="+mn-lt"/>
                <a:cs typeface="+mn-lt"/>
              </a:rPr>
              <a:t>Development Platform:</a:t>
            </a:r>
            <a:br>
              <a:rPr lang="en-US" sz="1800" b="1" dirty="0">
                <a:ea typeface="+mn-lt"/>
                <a:cs typeface="+mn-lt"/>
              </a:rPr>
            </a:br>
            <a:r>
              <a:rPr lang="en-US" sz="1800" b="1" dirty="0">
                <a:ea typeface="+mn-lt"/>
                <a:cs typeface="+mn-lt"/>
              </a:rPr>
              <a:t>Operating System:</a:t>
            </a:r>
            <a:r>
              <a:rPr lang="en-US" sz="1800" dirty="0">
                <a:ea typeface="+mn-lt"/>
                <a:cs typeface="+mn-lt"/>
              </a:rPr>
              <a:t> Windows, Mac OS</a:t>
            </a:r>
            <a:br>
              <a:rPr lang="en-US" sz="1800" dirty="0">
                <a:ea typeface="+mn-lt"/>
                <a:cs typeface="+mn-lt"/>
              </a:rPr>
            </a:br>
            <a:r>
              <a:rPr lang="en-US" sz="1800" b="1" dirty="0">
                <a:ea typeface="+mn-lt"/>
                <a:cs typeface="+mn-lt"/>
              </a:rPr>
              <a:t>Environment: </a:t>
            </a:r>
            <a:r>
              <a:rPr lang="en-US" sz="1800" err="1">
                <a:ea typeface="+mn-lt"/>
                <a:cs typeface="+mn-lt"/>
              </a:rPr>
              <a:t>Pycharm,VS</a:t>
            </a:r>
            <a:r>
              <a:rPr lang="en-US" sz="1800" dirty="0">
                <a:ea typeface="+mn-lt"/>
                <a:cs typeface="+mn-lt"/>
              </a:rPr>
              <a:t> Code, React Native</a:t>
            </a:r>
            <a:br>
              <a:rPr lang="en-US" sz="1800" dirty="0">
                <a:ea typeface="+mn-lt"/>
                <a:cs typeface="+mn-lt"/>
              </a:rPr>
            </a:br>
            <a:r>
              <a:rPr lang="en-US" sz="1800" b="1" dirty="0">
                <a:ea typeface="+mn-lt"/>
                <a:cs typeface="+mn-lt"/>
              </a:rPr>
              <a:t>Programming Language:</a:t>
            </a:r>
            <a:r>
              <a:rPr lang="en-US" sz="1800" dirty="0">
                <a:ea typeface="+mn-lt"/>
                <a:cs typeface="+mn-lt"/>
              </a:rPr>
              <a:t> Python, Java, JavaScript</a:t>
            </a:r>
            <a:br>
              <a:rPr lang="en-US" sz="1800" dirty="0">
                <a:ea typeface="+mn-lt"/>
                <a:cs typeface="+mn-lt"/>
              </a:rPr>
            </a:br>
            <a:r>
              <a:rPr lang="en-US" sz="1800" b="1" dirty="0">
                <a:ea typeface="+mn-lt"/>
                <a:cs typeface="+mn-lt"/>
              </a:rPr>
              <a:t>Database:</a:t>
            </a:r>
            <a:r>
              <a:rPr lang="en-US" sz="1800" dirty="0">
                <a:ea typeface="+mn-lt"/>
                <a:cs typeface="+mn-lt"/>
              </a:rPr>
              <a:t> Firebase, MongoDB</a:t>
            </a:r>
            <a:br>
              <a:rPr lang="en-US" sz="1800" dirty="0">
                <a:ea typeface="+mn-lt"/>
                <a:cs typeface="+mn-lt"/>
              </a:rPr>
            </a:br>
            <a:r>
              <a:rPr lang="en-US" sz="1800" b="1" dirty="0">
                <a:ea typeface="+mn-lt"/>
                <a:cs typeface="+mn-lt"/>
              </a:rPr>
              <a:t>Add-on API and frameworks:</a:t>
            </a:r>
            <a:r>
              <a:rPr lang="en-US" sz="1800" dirty="0">
                <a:ea typeface="+mn-lt"/>
                <a:cs typeface="+mn-lt"/>
              </a:rPr>
              <a:t> Google maps API, Firebase Cloud messaging, Firebase</a:t>
            </a:r>
            <a:br>
              <a:rPr lang="en-US" sz="1800" dirty="0">
                <a:ea typeface="+mn-lt"/>
                <a:cs typeface="+mn-lt"/>
              </a:rPr>
            </a:br>
            <a:r>
              <a:rPr lang="en-US" sz="1800" dirty="0">
                <a:ea typeface="+mn-lt"/>
                <a:cs typeface="+mn-lt"/>
              </a:rPr>
              <a:t>authentication</a:t>
            </a:r>
            <a:br>
              <a:rPr lang="en-US" sz="1800" dirty="0">
                <a:ea typeface="+mn-lt"/>
                <a:cs typeface="+mn-lt"/>
              </a:rPr>
            </a:br>
            <a:r>
              <a:rPr lang="en-US" sz="1800" b="1" dirty="0">
                <a:ea typeface="+mn-lt"/>
                <a:cs typeface="+mn-lt"/>
              </a:rPr>
              <a:t>UI Design:</a:t>
            </a:r>
            <a:r>
              <a:rPr lang="en-US" sz="1800" dirty="0">
                <a:ea typeface="+mn-lt"/>
                <a:cs typeface="+mn-lt"/>
              </a:rPr>
              <a:t> Adobe XD, Figma</a:t>
            </a:r>
            <a:endParaRPr lang="en-US" sz="1800" dirty="0">
              <a:ea typeface="Calibri" panose="020F0502020204030204"/>
              <a:cs typeface="Calibri" panose="020F0502020204030204"/>
            </a:endParaRPr>
          </a:p>
          <a:p>
            <a:pPr>
              <a:lnSpc>
                <a:spcPct val="120000"/>
              </a:lnSpc>
            </a:pPr>
            <a:br>
              <a:rPr lang="en-US" sz="1400" dirty="0"/>
            </a:br>
            <a:endParaRPr lang="en-US" sz="1800">
              <a:ea typeface="Calibri"/>
              <a:cs typeface="Calibri"/>
            </a:endParaRPr>
          </a:p>
        </p:txBody>
      </p:sp>
    </p:spTree>
    <p:extLst>
      <p:ext uri="{BB962C8B-B14F-4D97-AF65-F5344CB8AC3E}">
        <p14:creationId xmlns:p14="http://schemas.microsoft.com/office/powerpoint/2010/main" val="104187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FD80-B298-41DF-9313-213C229B5E2B}"/>
              </a:ext>
            </a:extLst>
          </p:cNvPr>
          <p:cNvSpPr>
            <a:spLocks noGrp="1"/>
          </p:cNvSpPr>
          <p:nvPr>
            <p:ph type="title"/>
          </p:nvPr>
        </p:nvSpPr>
        <p:spPr/>
        <p:txBody>
          <a:bodyPr/>
          <a:lstStyle/>
          <a:p>
            <a:r>
              <a:rPr lang="en-US" dirty="0">
                <a:ea typeface="Calibri Light"/>
                <a:cs typeface="Calibri Light"/>
              </a:rPr>
              <a:t>USER STORIES: Implemented</a:t>
            </a:r>
            <a:endParaRPr lang="en-US" dirty="0"/>
          </a:p>
        </p:txBody>
      </p:sp>
      <p:sp>
        <p:nvSpPr>
          <p:cNvPr id="3" name="Content Placeholder 2">
            <a:extLst>
              <a:ext uri="{FF2B5EF4-FFF2-40B4-BE49-F238E27FC236}">
                <a16:creationId xmlns:a16="http://schemas.microsoft.com/office/drawing/2014/main" id="{32670EDF-DC51-0081-9A4A-0BBD15D106F3}"/>
              </a:ext>
            </a:extLst>
          </p:cNvPr>
          <p:cNvSpPr>
            <a:spLocks noGrp="1"/>
          </p:cNvSpPr>
          <p:nvPr>
            <p:ph idx="1"/>
          </p:nvPr>
        </p:nvSpPr>
        <p:spPr>
          <a:xfrm>
            <a:off x="1097280" y="1845734"/>
            <a:ext cx="8620665" cy="4023360"/>
          </a:xfrm>
        </p:spPr>
        <p:txBody>
          <a:bodyPr vert="horz" lIns="0" tIns="45720" rIns="0" bIns="45720" rtlCol="0" anchor="t">
            <a:normAutofit/>
          </a:bodyPr>
          <a:lstStyle/>
          <a:p>
            <a:pPr>
              <a:buFont typeface="Wingdings" panose="020F0502020204030204" pitchFamily="34" charset="0"/>
              <a:buChar char="Ø"/>
            </a:pPr>
            <a:r>
              <a:rPr lang="en-US" sz="1800" b="1" u="sng" dirty="0">
                <a:solidFill>
                  <a:srgbClr val="1F2328"/>
                </a:solidFill>
                <a:ea typeface="+mn-lt"/>
                <a:cs typeface="+mn-lt"/>
                <a:hlinkClick r:id="rId2"/>
              </a:rPr>
              <a:t>As a customer I would want to add or get a review of the medicine so that other customers can understand it in a better way</a:t>
            </a:r>
          </a:p>
          <a:p>
            <a:pPr marL="383540" lvl="1">
              <a:buFont typeface="Wingdings" panose="020F0502020204030204" pitchFamily="34" charset="0"/>
              <a:buChar char="Ø"/>
            </a:pPr>
            <a:r>
              <a:rPr lang="en-US" sz="1600" dirty="0">
                <a:solidFill>
                  <a:srgbClr val="1F2328"/>
                </a:solidFill>
                <a:ea typeface="+mn-lt"/>
                <a:cs typeface="+mn-lt"/>
              </a:rPr>
              <a:t>There are some function such as </a:t>
            </a:r>
            <a:r>
              <a:rPr lang="en-US" sz="1600" dirty="0" err="1">
                <a:solidFill>
                  <a:srgbClr val="1F2328"/>
                </a:solidFill>
                <a:ea typeface="+mn-lt"/>
                <a:cs typeface="+mn-lt"/>
              </a:rPr>
              <a:t>DrugReview</a:t>
            </a:r>
            <a:r>
              <a:rPr lang="en-US" sz="1600" dirty="0">
                <a:solidFill>
                  <a:srgbClr val="1F2328"/>
                </a:solidFill>
                <a:ea typeface="+mn-lt"/>
                <a:cs typeface="+mn-lt"/>
              </a:rPr>
              <a:t>, </a:t>
            </a:r>
            <a:r>
              <a:rPr lang="en-US" sz="1600" dirty="0" err="1">
                <a:solidFill>
                  <a:srgbClr val="1F2328"/>
                </a:solidFill>
                <a:ea typeface="+mn-lt"/>
                <a:cs typeface="+mn-lt"/>
              </a:rPr>
              <a:t>postReview</a:t>
            </a:r>
            <a:r>
              <a:rPr lang="en-US" sz="1600" dirty="0">
                <a:solidFill>
                  <a:srgbClr val="1F2328"/>
                </a:solidFill>
                <a:ea typeface="+mn-lt"/>
                <a:cs typeface="+mn-lt"/>
              </a:rPr>
              <a:t> which are created for this purpose. Along with their actions to be </a:t>
            </a:r>
            <a:r>
              <a:rPr lang="en-US" sz="1600" dirty="0" err="1">
                <a:solidFill>
                  <a:srgbClr val="1F2328"/>
                </a:solidFill>
                <a:ea typeface="+mn-lt"/>
                <a:cs typeface="+mn-lt"/>
              </a:rPr>
              <a:t>perfomed</a:t>
            </a:r>
            <a:r>
              <a:rPr lang="en-US" sz="1600" dirty="0">
                <a:solidFill>
                  <a:srgbClr val="1F2328"/>
                </a:solidFill>
                <a:ea typeface="+mn-lt"/>
                <a:cs typeface="+mn-lt"/>
              </a:rPr>
              <a:t>.</a:t>
            </a:r>
          </a:p>
          <a:p>
            <a:pPr marL="383540" lvl="1">
              <a:buFont typeface="Wingdings" panose="020F0502020204030204" pitchFamily="34" charset="0"/>
              <a:buChar char="Ø"/>
            </a:pPr>
            <a:r>
              <a:rPr lang="en-US" sz="1600" dirty="0">
                <a:solidFill>
                  <a:srgbClr val="1F2328"/>
                </a:solidFill>
                <a:ea typeface="+mn-lt"/>
                <a:cs typeface="+mn-lt"/>
              </a:rPr>
              <a:t>We have made sure to specify that based on the drug name and the condition that is being added by each user, the filter acts accordingly and parses the information.</a:t>
            </a:r>
          </a:p>
          <a:p>
            <a:pPr marL="383540" lvl="1">
              <a:buFont typeface="Wingdings" panose="020F0502020204030204" pitchFamily="34" charset="0"/>
              <a:buChar char="Ø"/>
            </a:pPr>
            <a:r>
              <a:rPr lang="en-US" sz="1600" dirty="0">
                <a:solidFill>
                  <a:srgbClr val="1F2328"/>
                </a:solidFill>
                <a:ea typeface="+mn-lt"/>
                <a:cs typeface="+mn-lt"/>
              </a:rPr>
              <a:t>Based on which we create a HTML framework, powered by XML parsing and then in the backend we will be using python for the server side interaction.</a:t>
            </a:r>
          </a:p>
          <a:p>
            <a:pPr marL="383540" lvl="1">
              <a:buFont typeface="Wingdings" panose="020F0502020204030204" pitchFamily="34" charset="0"/>
              <a:buChar char="Ø"/>
            </a:pPr>
            <a:r>
              <a:rPr lang="en-US" sz="1600" dirty="0">
                <a:solidFill>
                  <a:srgbClr val="1F2328"/>
                </a:solidFill>
                <a:ea typeface="+mn-lt"/>
                <a:cs typeface="+mn-lt"/>
              </a:rPr>
              <a:t>Python has a wed framework Django which is used in handling HTTP requests.</a:t>
            </a:r>
          </a:p>
          <a:p>
            <a:pPr marL="383540" lvl="1">
              <a:buFont typeface="Wingdings" panose="020F0502020204030204" pitchFamily="34" charset="0"/>
              <a:buChar char="Ø"/>
            </a:pPr>
            <a:r>
              <a:rPr lang="en-US" sz="1600" dirty="0">
                <a:solidFill>
                  <a:srgbClr val="1F2328"/>
                </a:solidFill>
                <a:ea typeface="+mn-lt"/>
                <a:cs typeface="+mn-lt"/>
              </a:rPr>
              <a:t>Also certain API endpoints are created which can be used as action buttons to interact with the SQL server.</a:t>
            </a:r>
          </a:p>
          <a:p>
            <a:pPr marL="383540" lvl="1">
              <a:buFont typeface="Wingdings" panose="020F0502020204030204" pitchFamily="34" charset="0"/>
              <a:buChar char="Ø"/>
            </a:pPr>
            <a:endParaRPr lang="en-US" sz="1600" dirty="0">
              <a:solidFill>
                <a:srgbClr val="1F2328"/>
              </a:solidFill>
              <a:ea typeface="+mn-lt"/>
              <a:cs typeface="+mn-lt"/>
            </a:endParaRPr>
          </a:p>
          <a:p>
            <a:pPr marL="749300" lvl="3">
              <a:buFont typeface="Wingdings" panose="020F0502020204030204" pitchFamily="34" charset="0"/>
              <a:buChar char="Ø"/>
            </a:pPr>
            <a:endParaRPr lang="en-US" sz="1200" b="1" u="sng" dirty="0">
              <a:solidFill>
                <a:srgbClr val="1F2328"/>
              </a:solidFill>
              <a:ea typeface="+mn-lt"/>
              <a:cs typeface="+mn-lt"/>
            </a:endParaRPr>
          </a:p>
        </p:txBody>
      </p:sp>
      <p:pic>
        <p:nvPicPr>
          <p:cNvPr id="4" name="Picture 3" descr="customer review Icon - Free PNG &amp; SVG 1328979 - Noun Project">
            <a:extLst>
              <a:ext uri="{FF2B5EF4-FFF2-40B4-BE49-F238E27FC236}">
                <a16:creationId xmlns:a16="http://schemas.microsoft.com/office/drawing/2014/main" id="{951DA692-3479-EF00-9EB4-AFFC83330227}"/>
              </a:ext>
            </a:extLst>
          </p:cNvPr>
          <p:cNvPicPr>
            <a:picLocks noChangeAspect="1"/>
          </p:cNvPicPr>
          <p:nvPr/>
        </p:nvPicPr>
        <p:blipFill>
          <a:blip r:embed="rId3"/>
          <a:stretch>
            <a:fillRect/>
          </a:stretch>
        </p:blipFill>
        <p:spPr>
          <a:xfrm>
            <a:off x="9729876" y="2030800"/>
            <a:ext cx="1905000" cy="1905000"/>
          </a:xfrm>
          <a:prstGeom prst="rect">
            <a:avLst/>
          </a:prstGeom>
        </p:spPr>
      </p:pic>
    </p:spTree>
    <p:extLst>
      <p:ext uri="{BB962C8B-B14F-4D97-AF65-F5344CB8AC3E}">
        <p14:creationId xmlns:p14="http://schemas.microsoft.com/office/powerpoint/2010/main" val="208617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remium Vector | Search of documents in database by users with magnifying  glass. tiny people searching digital files and organized archives of  information flat vector illustration. data storage, source concept">
            <a:extLst>
              <a:ext uri="{FF2B5EF4-FFF2-40B4-BE49-F238E27FC236}">
                <a16:creationId xmlns:a16="http://schemas.microsoft.com/office/drawing/2014/main" id="{7607CFB9-DAD3-1C26-1099-4A7672EE6311}"/>
              </a:ext>
            </a:extLst>
          </p:cNvPr>
          <p:cNvPicPr>
            <a:picLocks noChangeAspect="1"/>
          </p:cNvPicPr>
          <p:nvPr/>
        </p:nvPicPr>
        <p:blipFill>
          <a:blip r:embed="rId2"/>
          <a:stretch>
            <a:fillRect/>
          </a:stretch>
        </p:blipFill>
        <p:spPr>
          <a:xfrm>
            <a:off x="1076432" y="2686185"/>
            <a:ext cx="3094997" cy="1931278"/>
          </a:xfrm>
          <a:prstGeom prst="rect">
            <a:avLst/>
          </a:prstGeom>
        </p:spPr>
      </p:pic>
      <p:sp>
        <p:nvSpPr>
          <p:cNvPr id="3" name="Content Placeholder 2">
            <a:extLst>
              <a:ext uri="{FF2B5EF4-FFF2-40B4-BE49-F238E27FC236}">
                <a16:creationId xmlns:a16="http://schemas.microsoft.com/office/drawing/2014/main" id="{60FEA039-B6E5-3CD2-ED7F-D902951AE84B}"/>
              </a:ext>
            </a:extLst>
          </p:cNvPr>
          <p:cNvSpPr>
            <a:spLocks noGrp="1"/>
          </p:cNvSpPr>
          <p:nvPr>
            <p:ph idx="1"/>
          </p:nvPr>
        </p:nvSpPr>
        <p:spPr>
          <a:xfrm>
            <a:off x="4639733" y="1845734"/>
            <a:ext cx="6515947" cy="4023360"/>
          </a:xfrm>
        </p:spPr>
        <p:txBody>
          <a:bodyPr vert="horz" lIns="0" tIns="45720" rIns="0" bIns="45720" rtlCol="0" anchor="t">
            <a:normAutofit/>
          </a:bodyPr>
          <a:lstStyle/>
          <a:p>
            <a:pPr marL="342900" indent="-342900">
              <a:buFont typeface="Wingdings" panose="020F0502020204030204" pitchFamily="34" charset="0"/>
              <a:buChar char="Ø"/>
            </a:pPr>
            <a:r>
              <a:rPr lang="en-US" dirty="0">
                <a:cs typeface="Calibri"/>
              </a:rPr>
              <a:t>Every customer should be able to lookup their choice of medicine.</a:t>
            </a:r>
          </a:p>
          <a:p>
            <a:pPr marL="342900" indent="-342900">
              <a:buFont typeface="Wingdings" panose="020F0502020204030204" pitchFamily="34" charset="0"/>
              <a:buChar char="Ø"/>
            </a:pPr>
            <a:r>
              <a:rPr lang="en-US" dirty="0">
                <a:cs typeface="Calibri"/>
              </a:rPr>
              <a:t>For this we are implementing the function in an XML file, for which firstly we build the framework using a HTML file with a search option to input and to parse.</a:t>
            </a:r>
          </a:p>
          <a:p>
            <a:pPr marL="342900" indent="-342900">
              <a:buFont typeface="Wingdings" panose="020F0502020204030204" pitchFamily="34" charset="0"/>
              <a:buChar char="Ø"/>
            </a:pPr>
            <a:r>
              <a:rPr lang="en-US" dirty="0">
                <a:cs typeface="Calibri"/>
              </a:rPr>
              <a:t>This input is parsed using </a:t>
            </a:r>
            <a:r>
              <a:rPr lang="en-US" err="1">
                <a:cs typeface="Calibri"/>
              </a:rPr>
              <a:t>javascript</a:t>
            </a:r>
            <a:r>
              <a:rPr lang="en-US" dirty="0">
                <a:cs typeface="Calibri"/>
              </a:rPr>
              <a:t>, here we are using a </a:t>
            </a:r>
            <a:r>
              <a:rPr lang="en-US" err="1">
                <a:cs typeface="Calibri"/>
              </a:rPr>
              <a:t>DOMparser</a:t>
            </a:r>
            <a:r>
              <a:rPr lang="en-US" dirty="0">
                <a:cs typeface="Calibri"/>
              </a:rPr>
              <a:t> to read through XML data.</a:t>
            </a:r>
          </a:p>
          <a:p>
            <a:pPr marL="342900" indent="-342900">
              <a:buFont typeface="Wingdings" panose="020F0502020204030204" pitchFamily="34" charset="0"/>
              <a:buChar char="Ø"/>
            </a:pPr>
            <a:r>
              <a:rPr lang="en-US" dirty="0">
                <a:cs typeface="Calibri"/>
              </a:rPr>
              <a:t>In the server-side implementation, we can use XML to search and return the data to the user.</a:t>
            </a:r>
          </a:p>
          <a:p>
            <a:endParaRPr lang="en-US" b="1" u="sng">
              <a:cs typeface="Calibri"/>
            </a:endParaRPr>
          </a:p>
          <a:p>
            <a:endParaRPr lang="en-US" b="1" u="sng">
              <a:cs typeface="Calibri"/>
            </a:endParaRPr>
          </a:p>
        </p:txBody>
      </p:sp>
      <p:sp>
        <p:nvSpPr>
          <p:cNvPr id="6" name="TextBox 5">
            <a:extLst>
              <a:ext uri="{FF2B5EF4-FFF2-40B4-BE49-F238E27FC236}">
                <a16:creationId xmlns:a16="http://schemas.microsoft.com/office/drawing/2014/main" id="{43E81DA7-CF4E-0138-5288-1616CC9AC48E}"/>
              </a:ext>
            </a:extLst>
          </p:cNvPr>
          <p:cNvSpPr txBox="1"/>
          <p:nvPr/>
        </p:nvSpPr>
        <p:spPr>
          <a:xfrm>
            <a:off x="1582615" y="704766"/>
            <a:ext cx="9026769" cy="948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200"/>
              </a:spcBef>
              <a:spcAft>
                <a:spcPts val="200"/>
              </a:spcAft>
              <a:buFont typeface="Arial"/>
              <a:buChar char="•"/>
            </a:pPr>
            <a:r>
              <a:rPr lang="en-US" sz="2000" b="1" u="sng" dirty="0">
                <a:solidFill>
                  <a:srgbClr val="2998E3"/>
                </a:solidFill>
                <a:cs typeface="Calibri"/>
                <a:hlinkClick r:id="rId3"/>
              </a:rPr>
              <a:t>As a customer, I would want to be able to check the medicines for a disease so that I would know if there are any side effects for the same</a:t>
            </a:r>
            <a:endParaRPr lang="en-US" sz="2000">
              <a:cs typeface="Calibri"/>
            </a:endParaRPr>
          </a:p>
          <a:p>
            <a:pPr algn="l"/>
            <a:endParaRPr lang="en-US" dirty="0">
              <a:cs typeface="Calibri"/>
            </a:endParaRPr>
          </a:p>
        </p:txBody>
      </p:sp>
    </p:spTree>
    <p:extLst>
      <p:ext uri="{BB962C8B-B14F-4D97-AF65-F5344CB8AC3E}">
        <p14:creationId xmlns:p14="http://schemas.microsoft.com/office/powerpoint/2010/main" val="364121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0666-5FDB-FB2D-359E-5A4C0272E809}"/>
              </a:ext>
            </a:extLst>
          </p:cNvPr>
          <p:cNvSpPr>
            <a:spLocks noGrp="1"/>
          </p:cNvSpPr>
          <p:nvPr>
            <p:ph type="title"/>
          </p:nvPr>
        </p:nvSpPr>
        <p:spPr/>
        <p:txBody>
          <a:bodyPr/>
          <a:lstStyle/>
          <a:p>
            <a:r>
              <a:rPr lang="en-US" dirty="0">
                <a:cs typeface="Calibri Light"/>
              </a:rPr>
              <a:t>Implemented tasks and spikes:</a:t>
            </a:r>
            <a:endParaRPr lang="en-US" dirty="0"/>
          </a:p>
        </p:txBody>
      </p:sp>
      <p:sp>
        <p:nvSpPr>
          <p:cNvPr id="3" name="Content Placeholder 2">
            <a:extLst>
              <a:ext uri="{FF2B5EF4-FFF2-40B4-BE49-F238E27FC236}">
                <a16:creationId xmlns:a16="http://schemas.microsoft.com/office/drawing/2014/main" id="{F10D1CB3-F3E5-25A8-874C-8E627DFDA7BA}"/>
              </a:ext>
            </a:extLst>
          </p:cNvPr>
          <p:cNvSpPr>
            <a:spLocks noGrp="1"/>
          </p:cNvSpPr>
          <p:nvPr>
            <p:ph idx="1"/>
          </p:nvPr>
        </p:nvSpPr>
        <p:spPr>
          <a:xfrm>
            <a:off x="1097280" y="1845734"/>
            <a:ext cx="10058400" cy="4454680"/>
          </a:xfrm>
        </p:spPr>
        <p:txBody>
          <a:bodyPr vert="horz" lIns="0" tIns="45720" rIns="0" bIns="45720" rtlCol="0" anchor="t">
            <a:normAutofit fontScale="70000" lnSpcReduction="20000"/>
          </a:bodyPr>
          <a:lstStyle/>
          <a:p>
            <a:pPr marL="0" indent="0">
              <a:lnSpc>
                <a:spcPct val="120000"/>
              </a:lnSpc>
              <a:buNone/>
            </a:pPr>
            <a:r>
              <a:rPr lang="en-US" sz="1900">
                <a:ea typeface="+mn-lt"/>
                <a:cs typeface="+mn-lt"/>
              </a:rPr>
              <a:t>● As a customer, I would want to be able to check the medicines for a disease</a:t>
            </a:r>
            <a:br>
              <a:rPr lang="en-US" sz="1900" dirty="0">
                <a:ea typeface="+mn-lt"/>
                <a:cs typeface="+mn-lt"/>
              </a:rPr>
            </a:br>
            <a:r>
              <a:rPr lang="en-US" sz="1900">
                <a:ea typeface="+mn-lt"/>
                <a:cs typeface="+mn-lt"/>
              </a:rPr>
              <a:t>so that I would know if there were any side effects for the same.</a:t>
            </a:r>
          </a:p>
          <a:p>
            <a:pPr marL="0" indent="0">
              <a:lnSpc>
                <a:spcPct val="120000"/>
              </a:lnSpc>
              <a:buNone/>
            </a:pPr>
            <a:r>
              <a:rPr lang="en-US" sz="1900" dirty="0">
                <a:ea typeface="+mn-lt"/>
                <a:cs typeface="+mn-lt"/>
              </a:rPr>
              <a:t>As a customer I would want to add or get a review of the medicine so that</a:t>
            </a:r>
            <a:br>
              <a:rPr lang="en-US" sz="1900" dirty="0">
                <a:ea typeface="+mn-lt"/>
                <a:cs typeface="+mn-lt"/>
              </a:rPr>
            </a:br>
            <a:r>
              <a:rPr lang="en-US" sz="1900" dirty="0">
                <a:ea typeface="+mn-lt"/>
                <a:cs typeface="+mn-lt"/>
              </a:rPr>
              <a:t>other customers can understand it in a better way</a:t>
            </a:r>
            <a:br>
              <a:rPr lang="en-US" sz="1900" dirty="0">
                <a:ea typeface="+mn-lt"/>
                <a:cs typeface="+mn-lt"/>
              </a:rPr>
            </a:br>
            <a:r>
              <a:rPr lang="en-US" sz="1900" dirty="0">
                <a:ea typeface="+mn-lt"/>
                <a:cs typeface="+mn-lt"/>
              </a:rPr>
              <a:t>● As a customer, I want to be able to look at a dashboard with a lookup option</a:t>
            </a:r>
            <a:br>
              <a:rPr lang="en-US" sz="1900" dirty="0">
                <a:ea typeface="+mn-lt"/>
                <a:cs typeface="+mn-lt"/>
              </a:rPr>
            </a:br>
            <a:r>
              <a:rPr lang="en-US" sz="1900" dirty="0">
                <a:ea typeface="+mn-lt"/>
                <a:cs typeface="+mn-lt"/>
              </a:rPr>
              <a:t>so that I can search for various diseases and medicines.</a:t>
            </a:r>
            <a:br>
              <a:rPr lang="en-US" sz="1900" dirty="0">
                <a:ea typeface="+mn-lt"/>
                <a:cs typeface="+mn-lt"/>
              </a:rPr>
            </a:br>
            <a:r>
              <a:rPr lang="en-US" sz="1900" dirty="0">
                <a:ea typeface="+mn-lt"/>
                <a:cs typeface="+mn-lt"/>
              </a:rPr>
              <a:t>● As a customer, I would want to add my medical history and my previous</a:t>
            </a:r>
            <a:br>
              <a:rPr lang="en-US" sz="1900" dirty="0">
                <a:ea typeface="+mn-lt"/>
                <a:cs typeface="+mn-lt"/>
              </a:rPr>
            </a:br>
            <a:r>
              <a:rPr lang="en-US" sz="1900" dirty="0">
                <a:ea typeface="+mn-lt"/>
                <a:cs typeface="+mn-lt"/>
              </a:rPr>
              <a:t>prescriptions.</a:t>
            </a:r>
            <a:br>
              <a:rPr lang="en-US" sz="1900" dirty="0">
                <a:ea typeface="+mn-lt"/>
                <a:cs typeface="+mn-lt"/>
              </a:rPr>
            </a:br>
            <a:r>
              <a:rPr lang="en-US" sz="1900" dirty="0">
                <a:ea typeface="+mn-lt"/>
                <a:cs typeface="+mn-lt"/>
              </a:rPr>
              <a:t>● Uploading the python files admin and URLs to git</a:t>
            </a:r>
            <a:br>
              <a:rPr lang="en-US" sz="1900" dirty="0">
                <a:ea typeface="+mn-lt"/>
                <a:cs typeface="+mn-lt"/>
              </a:rPr>
            </a:br>
            <a:r>
              <a:rPr lang="en-US" sz="1900" dirty="0">
                <a:ea typeface="+mn-lt"/>
                <a:cs typeface="+mn-lt"/>
              </a:rPr>
              <a:t>● Dashboard Creation</a:t>
            </a:r>
            <a:br>
              <a:rPr lang="en-US" sz="1900" dirty="0">
                <a:ea typeface="+mn-lt"/>
                <a:cs typeface="+mn-lt"/>
              </a:rPr>
            </a:br>
            <a:r>
              <a:rPr lang="en-US" sz="1900" dirty="0">
                <a:ea typeface="+mn-lt"/>
                <a:cs typeface="+mn-lt"/>
              </a:rPr>
              <a:t>● Updating the git with views.py, forms.py</a:t>
            </a:r>
            <a:br>
              <a:rPr lang="en-US" sz="1900" dirty="0">
                <a:ea typeface="+mn-lt"/>
                <a:cs typeface="+mn-lt"/>
              </a:rPr>
            </a:br>
            <a:r>
              <a:rPr lang="en-US" sz="1900" dirty="0">
                <a:ea typeface="+mn-lt"/>
                <a:cs typeface="+mn-lt"/>
              </a:rPr>
              <a:t>● Updated the git with Figma design.</a:t>
            </a:r>
            <a:br>
              <a:rPr lang="en-US" sz="1900" dirty="0">
                <a:ea typeface="+mn-lt"/>
                <a:cs typeface="+mn-lt"/>
              </a:rPr>
            </a:br>
            <a:r>
              <a:rPr lang="en-US" sz="1900" dirty="0">
                <a:ea typeface="+mn-lt"/>
                <a:cs typeface="+mn-lt"/>
              </a:rPr>
              <a:t>● Updated the git with the model Figma prototype along with screenshots</a:t>
            </a:r>
            <a:br>
              <a:rPr lang="en-US" sz="1900" dirty="0">
                <a:ea typeface="+mn-lt"/>
                <a:cs typeface="+mn-lt"/>
              </a:rPr>
            </a:br>
            <a:r>
              <a:rPr lang="en-US" sz="1900" dirty="0">
                <a:ea typeface="+mn-lt"/>
                <a:cs typeface="+mn-lt"/>
              </a:rPr>
              <a:t>● Implemented the login page and the action function in python views.py.</a:t>
            </a:r>
            <a:br>
              <a:rPr lang="en-US" sz="1900" dirty="0">
                <a:ea typeface="+mn-lt"/>
                <a:cs typeface="+mn-lt"/>
              </a:rPr>
            </a:br>
            <a:r>
              <a:rPr lang="en-US" sz="1900" dirty="0">
                <a:ea typeface="+mn-lt"/>
                <a:cs typeface="+mn-lt"/>
              </a:rPr>
              <a:t>● Implemented the customer review button.</a:t>
            </a:r>
            <a:br>
              <a:rPr lang="en-US" sz="1900" dirty="0">
                <a:ea typeface="+mn-lt"/>
                <a:cs typeface="+mn-lt"/>
              </a:rPr>
            </a:br>
            <a:r>
              <a:rPr lang="en-US" sz="1900" dirty="0">
                <a:ea typeface="+mn-lt"/>
                <a:cs typeface="+mn-lt"/>
              </a:rPr>
              <a:t>● Implemented the backend server-side communication using Django.</a:t>
            </a:r>
            <a:br>
              <a:rPr lang="en-US" sz="1900" dirty="0">
                <a:ea typeface="+mn-lt"/>
                <a:cs typeface="+mn-lt"/>
              </a:rPr>
            </a:br>
            <a:r>
              <a:rPr lang="en-US" sz="1900" dirty="0">
                <a:ea typeface="+mn-lt"/>
                <a:cs typeface="+mn-lt"/>
              </a:rPr>
              <a:t>● Created the login, patient and drug review form.</a:t>
            </a:r>
            <a:endParaRPr lang="en-US" sz="1900" dirty="0">
              <a:cs typeface="Calibri" panose="020F0502020204030204"/>
            </a:endParaRPr>
          </a:p>
          <a:p>
            <a:pPr marL="0" indent="0">
              <a:lnSpc>
                <a:spcPct val="120000"/>
              </a:lnSpc>
              <a:buNone/>
            </a:pPr>
            <a:br>
              <a:rPr lang="en-US" dirty="0"/>
            </a:br>
            <a:endParaRPr lang="en-US" sz="1900">
              <a:cs typeface="Calibri"/>
            </a:endParaRPr>
          </a:p>
        </p:txBody>
      </p:sp>
    </p:spTree>
    <p:extLst>
      <p:ext uri="{BB962C8B-B14F-4D97-AF65-F5344CB8AC3E}">
        <p14:creationId xmlns:p14="http://schemas.microsoft.com/office/powerpoint/2010/main" val="100224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5FFC-8A3B-DBED-C479-7F6896CA4362}"/>
              </a:ext>
            </a:extLst>
          </p:cNvPr>
          <p:cNvSpPr>
            <a:spLocks noGrp="1"/>
          </p:cNvSpPr>
          <p:nvPr>
            <p:ph type="title"/>
          </p:nvPr>
        </p:nvSpPr>
        <p:spPr/>
        <p:txBody>
          <a:bodyPr/>
          <a:lstStyle/>
          <a:p>
            <a:r>
              <a:rPr lang="en-US" dirty="0">
                <a:cs typeface="Calibri Light"/>
              </a:rPr>
              <a:t>Upcoming tasks:</a:t>
            </a:r>
            <a:endParaRPr lang="en-US" dirty="0"/>
          </a:p>
        </p:txBody>
      </p:sp>
      <p:sp>
        <p:nvSpPr>
          <p:cNvPr id="3" name="Content Placeholder 2">
            <a:extLst>
              <a:ext uri="{FF2B5EF4-FFF2-40B4-BE49-F238E27FC236}">
                <a16:creationId xmlns:a16="http://schemas.microsoft.com/office/drawing/2014/main" id="{EDF0FB1C-EFB7-21B2-A026-69AD35B3F218}"/>
              </a:ext>
            </a:extLst>
          </p:cNvPr>
          <p:cNvSpPr>
            <a:spLocks noGrp="1"/>
          </p:cNvSpPr>
          <p:nvPr>
            <p:ph idx="1"/>
          </p:nvPr>
        </p:nvSpPr>
        <p:spPr/>
        <p:txBody>
          <a:bodyPr vert="horz" lIns="0" tIns="45720" rIns="0" bIns="45720" rtlCol="0" anchor="t">
            <a:normAutofit/>
          </a:bodyPr>
          <a:lstStyle/>
          <a:p>
            <a:pPr algn="just">
              <a:buFont typeface="Wingdings" panose="020F0502020204030204" pitchFamily="34" charset="0"/>
              <a:buChar char="Ø"/>
            </a:pPr>
            <a:r>
              <a:rPr lang="en-US" dirty="0">
                <a:solidFill>
                  <a:srgbClr val="1F2328"/>
                </a:solidFill>
                <a:ea typeface="+mn-lt"/>
                <a:cs typeface="+mn-lt"/>
              </a:rPr>
              <a:t>As a user, we want to have customer service support if I face any difficulty in using the application.</a:t>
            </a:r>
            <a:endParaRPr lang="en-US"/>
          </a:p>
          <a:p>
            <a:pPr algn="just">
              <a:buFont typeface="Wingdings" panose="020F0502020204030204" pitchFamily="34" charset="0"/>
              <a:buChar char="Ø"/>
            </a:pPr>
            <a:r>
              <a:rPr lang="en-US" dirty="0">
                <a:solidFill>
                  <a:srgbClr val="1F2328"/>
                </a:solidFill>
                <a:ea typeface="+mn-lt"/>
                <a:cs typeface="+mn-lt"/>
              </a:rPr>
              <a:t>As a doctor, I would want to login into the application, so that I can look up my upcoming appointments.</a:t>
            </a:r>
          </a:p>
          <a:p>
            <a:pPr algn="just">
              <a:buFont typeface="Wingdings" panose="020F0502020204030204" pitchFamily="34" charset="0"/>
              <a:buChar char="Ø"/>
            </a:pPr>
            <a:r>
              <a:rPr lang="en-US" dirty="0">
                <a:solidFill>
                  <a:srgbClr val="1F2328"/>
                </a:solidFill>
                <a:ea typeface="+mn-lt"/>
                <a:cs typeface="+mn-lt"/>
              </a:rPr>
              <a:t> As a customer, I would want to book an Ambulance in the case of an emergency.  The above mentioned are the user stories that are to be implemented in the upcoming sprint. We have assigned the tasks respectively and we will be working on them</a:t>
            </a:r>
            <a:endParaRPr lang="en-US">
              <a:solidFill>
                <a:srgbClr val="1F2328"/>
              </a:solidFill>
              <a:cs typeface="Calibri"/>
            </a:endParaRPr>
          </a:p>
        </p:txBody>
      </p:sp>
    </p:spTree>
    <p:extLst>
      <p:ext uri="{BB962C8B-B14F-4D97-AF65-F5344CB8AC3E}">
        <p14:creationId xmlns:p14="http://schemas.microsoft.com/office/powerpoint/2010/main" val="297269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FF43A89-FF65-44A9-BE4C-DC7389FF9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CBC4341-33FB-4D46-A7B4-62039B616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394C5B-B8DE-4221-8CA4-A30237DB3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hat&#10;&#10;Description automatically generated">
            <a:extLst>
              <a:ext uri="{FF2B5EF4-FFF2-40B4-BE49-F238E27FC236}">
                <a16:creationId xmlns:a16="http://schemas.microsoft.com/office/drawing/2014/main" id="{7704D9C2-2D6F-ACC2-8A1D-02DA1F0F496C}"/>
              </a:ext>
            </a:extLst>
          </p:cNvPr>
          <p:cNvPicPr>
            <a:picLocks noChangeAspect="1"/>
          </p:cNvPicPr>
          <p:nvPr/>
        </p:nvPicPr>
        <p:blipFill rotWithShape="1">
          <a:blip r:embed="rId2"/>
          <a:srcRect r="22" b="2"/>
          <a:stretch/>
        </p:blipFill>
        <p:spPr>
          <a:xfrm>
            <a:off x="842772" y="841248"/>
            <a:ext cx="10506456" cy="5175504"/>
          </a:xfrm>
          <a:prstGeom prst="rect">
            <a:avLst/>
          </a:prstGeom>
        </p:spPr>
      </p:pic>
    </p:spTree>
    <p:extLst>
      <p:ext uri="{BB962C8B-B14F-4D97-AF65-F5344CB8AC3E}">
        <p14:creationId xmlns:p14="http://schemas.microsoft.com/office/powerpoint/2010/main" val="179542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72B831-3C25-AD84-1966-F4CDEAD298B9}"/>
              </a:ext>
            </a:extLst>
          </p:cNvPr>
          <p:cNvSpPr/>
          <p:nvPr/>
        </p:nvSpPr>
        <p:spPr>
          <a:xfrm>
            <a:off x="4413722" y="129993"/>
            <a:ext cx="2936849" cy="659801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5DA5329-9C9A-7474-B72F-718B38F9F408}"/>
              </a:ext>
            </a:extLst>
          </p:cNvPr>
          <p:cNvSpPr/>
          <p:nvPr/>
        </p:nvSpPr>
        <p:spPr>
          <a:xfrm>
            <a:off x="4743822" y="1334261"/>
            <a:ext cx="2321859" cy="47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 APPOINTMENT</a:t>
            </a:r>
          </a:p>
        </p:txBody>
      </p:sp>
      <p:sp>
        <p:nvSpPr>
          <p:cNvPr id="7" name="Oval 6">
            <a:extLst>
              <a:ext uri="{FF2B5EF4-FFF2-40B4-BE49-F238E27FC236}">
                <a16:creationId xmlns:a16="http://schemas.microsoft.com/office/drawing/2014/main" id="{7CEA1446-F4EE-5AEE-BE80-7645849AF74C}"/>
              </a:ext>
            </a:extLst>
          </p:cNvPr>
          <p:cNvSpPr/>
          <p:nvPr/>
        </p:nvSpPr>
        <p:spPr>
          <a:xfrm>
            <a:off x="4774398" y="3111962"/>
            <a:ext cx="2321859" cy="463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SEARCH MEDICINE</a:t>
            </a:r>
          </a:p>
        </p:txBody>
      </p:sp>
      <p:sp>
        <p:nvSpPr>
          <p:cNvPr id="8" name="Oval 7">
            <a:extLst>
              <a:ext uri="{FF2B5EF4-FFF2-40B4-BE49-F238E27FC236}">
                <a16:creationId xmlns:a16="http://schemas.microsoft.com/office/drawing/2014/main" id="{A2F62999-C493-8939-30B5-BADD86CF8EFC}"/>
              </a:ext>
            </a:extLst>
          </p:cNvPr>
          <p:cNvSpPr/>
          <p:nvPr/>
        </p:nvSpPr>
        <p:spPr>
          <a:xfrm>
            <a:off x="4759562" y="3690161"/>
            <a:ext cx="2321859" cy="499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 MEDICINE</a:t>
            </a:r>
          </a:p>
        </p:txBody>
      </p:sp>
      <p:sp>
        <p:nvSpPr>
          <p:cNvPr id="9" name="Oval 8">
            <a:extLst>
              <a:ext uri="{FF2B5EF4-FFF2-40B4-BE49-F238E27FC236}">
                <a16:creationId xmlns:a16="http://schemas.microsoft.com/office/drawing/2014/main" id="{6A190034-7424-C8D0-2996-3DB74D6DBC72}"/>
              </a:ext>
            </a:extLst>
          </p:cNvPr>
          <p:cNvSpPr/>
          <p:nvPr/>
        </p:nvSpPr>
        <p:spPr>
          <a:xfrm>
            <a:off x="4743822" y="2505400"/>
            <a:ext cx="2389097" cy="5312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VIEW APPOINTMENTS</a:t>
            </a:r>
          </a:p>
        </p:txBody>
      </p:sp>
      <p:sp>
        <p:nvSpPr>
          <p:cNvPr id="10" name="Oval 9">
            <a:extLst>
              <a:ext uri="{FF2B5EF4-FFF2-40B4-BE49-F238E27FC236}">
                <a16:creationId xmlns:a16="http://schemas.microsoft.com/office/drawing/2014/main" id="{40DA362D-F7B9-9FE8-BCE9-69C165C05F9B}"/>
              </a:ext>
            </a:extLst>
          </p:cNvPr>
          <p:cNvSpPr/>
          <p:nvPr/>
        </p:nvSpPr>
        <p:spPr>
          <a:xfrm>
            <a:off x="4743822" y="743356"/>
            <a:ext cx="2321859" cy="51747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11" name="Oval 10">
            <a:extLst>
              <a:ext uri="{FF2B5EF4-FFF2-40B4-BE49-F238E27FC236}">
                <a16:creationId xmlns:a16="http://schemas.microsoft.com/office/drawing/2014/main" id="{2DC91B94-5D1F-FD96-48D9-4422737C985D}"/>
              </a:ext>
            </a:extLst>
          </p:cNvPr>
          <p:cNvSpPr/>
          <p:nvPr/>
        </p:nvSpPr>
        <p:spPr>
          <a:xfrm>
            <a:off x="4743822" y="224399"/>
            <a:ext cx="2321859" cy="4635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REGISTER</a:t>
            </a:r>
          </a:p>
        </p:txBody>
      </p:sp>
      <p:pic>
        <p:nvPicPr>
          <p:cNvPr id="13" name="Picture 12">
            <a:extLst>
              <a:ext uri="{FF2B5EF4-FFF2-40B4-BE49-F238E27FC236}">
                <a16:creationId xmlns:a16="http://schemas.microsoft.com/office/drawing/2014/main" id="{735439E9-B6AF-FDB9-DB11-3950A1ECA0E2}"/>
              </a:ext>
            </a:extLst>
          </p:cNvPr>
          <p:cNvPicPr>
            <a:picLocks noChangeAspect="1"/>
          </p:cNvPicPr>
          <p:nvPr/>
        </p:nvPicPr>
        <p:blipFill>
          <a:blip r:embed="rId2"/>
          <a:stretch>
            <a:fillRect/>
          </a:stretch>
        </p:blipFill>
        <p:spPr>
          <a:xfrm>
            <a:off x="325626" y="1712454"/>
            <a:ext cx="2200910" cy="1853398"/>
          </a:xfrm>
          <a:prstGeom prst="rect">
            <a:avLst/>
          </a:prstGeom>
        </p:spPr>
      </p:pic>
      <p:cxnSp>
        <p:nvCxnSpPr>
          <p:cNvPr id="15" name="Straight Arrow Connector 14">
            <a:extLst>
              <a:ext uri="{FF2B5EF4-FFF2-40B4-BE49-F238E27FC236}">
                <a16:creationId xmlns:a16="http://schemas.microsoft.com/office/drawing/2014/main" id="{B735682D-3A6F-7C6A-CD23-B6FB5EC31682}"/>
              </a:ext>
            </a:extLst>
          </p:cNvPr>
          <p:cNvCxnSpPr>
            <a:cxnSpLocks/>
            <a:stCxn id="13" idx="3"/>
            <a:endCxn id="11" idx="2"/>
          </p:cNvCxnSpPr>
          <p:nvPr/>
        </p:nvCxnSpPr>
        <p:spPr>
          <a:xfrm flipV="1">
            <a:off x="2526536" y="456163"/>
            <a:ext cx="2217286" cy="2182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50E4C47-64CF-696C-1450-FC8789D9E2A4}"/>
              </a:ext>
            </a:extLst>
          </p:cNvPr>
          <p:cNvCxnSpPr>
            <a:cxnSpLocks/>
            <a:stCxn id="13" idx="3"/>
            <a:endCxn id="10" idx="2"/>
          </p:cNvCxnSpPr>
          <p:nvPr/>
        </p:nvCxnSpPr>
        <p:spPr>
          <a:xfrm flipV="1">
            <a:off x="2526536" y="1002096"/>
            <a:ext cx="2217286" cy="1637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4D5AA31-3AD4-6688-864E-65567BC016C9}"/>
              </a:ext>
            </a:extLst>
          </p:cNvPr>
          <p:cNvCxnSpPr>
            <a:cxnSpLocks/>
            <a:stCxn id="13" idx="3"/>
            <a:endCxn id="6" idx="2"/>
          </p:cNvCxnSpPr>
          <p:nvPr/>
        </p:nvCxnSpPr>
        <p:spPr>
          <a:xfrm flipV="1">
            <a:off x="2526536" y="1571279"/>
            <a:ext cx="2217286" cy="1067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C5537BA-8086-B1EC-8F80-B3DA977C84A3}"/>
              </a:ext>
            </a:extLst>
          </p:cNvPr>
          <p:cNvCxnSpPr>
            <a:cxnSpLocks/>
            <a:stCxn id="13" idx="3"/>
            <a:endCxn id="7" idx="2"/>
          </p:cNvCxnSpPr>
          <p:nvPr/>
        </p:nvCxnSpPr>
        <p:spPr>
          <a:xfrm>
            <a:off x="2526536" y="2639153"/>
            <a:ext cx="2247862" cy="704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F89B5DD-493B-A2EB-6E8E-BBEA3D3AFB10}"/>
              </a:ext>
            </a:extLst>
          </p:cNvPr>
          <p:cNvCxnSpPr>
            <a:cxnSpLocks/>
            <a:stCxn id="13" idx="3"/>
            <a:endCxn id="8" idx="2"/>
          </p:cNvCxnSpPr>
          <p:nvPr/>
        </p:nvCxnSpPr>
        <p:spPr>
          <a:xfrm>
            <a:off x="2526536" y="2639153"/>
            <a:ext cx="2233026" cy="1300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81D7602-6600-34EE-E28A-79BD0527B3CE}"/>
              </a:ext>
            </a:extLst>
          </p:cNvPr>
          <p:cNvCxnSpPr>
            <a:cxnSpLocks/>
            <a:stCxn id="13" idx="3"/>
            <a:endCxn id="9" idx="2"/>
          </p:cNvCxnSpPr>
          <p:nvPr/>
        </p:nvCxnSpPr>
        <p:spPr>
          <a:xfrm>
            <a:off x="2526536" y="2639153"/>
            <a:ext cx="2217286" cy="131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3A14B198-13CE-7072-4792-30AB298A6A50}"/>
              </a:ext>
            </a:extLst>
          </p:cNvPr>
          <p:cNvSpPr/>
          <p:nvPr/>
        </p:nvSpPr>
        <p:spPr>
          <a:xfrm>
            <a:off x="4735976" y="1912642"/>
            <a:ext cx="2321859" cy="5174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ADD MEDICAL HISTORY</a:t>
            </a:r>
          </a:p>
        </p:txBody>
      </p:sp>
      <p:sp>
        <p:nvSpPr>
          <p:cNvPr id="37" name="Oval 36">
            <a:extLst>
              <a:ext uri="{FF2B5EF4-FFF2-40B4-BE49-F238E27FC236}">
                <a16:creationId xmlns:a16="http://schemas.microsoft.com/office/drawing/2014/main" id="{79BF1D83-49EE-A08F-7B33-0C556F3268A1}"/>
              </a:ext>
            </a:extLst>
          </p:cNvPr>
          <p:cNvSpPr/>
          <p:nvPr/>
        </p:nvSpPr>
        <p:spPr>
          <a:xfrm>
            <a:off x="4845480" y="6149033"/>
            <a:ext cx="2321859" cy="4877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RESHUDULE APPOINTMENT</a:t>
            </a:r>
          </a:p>
        </p:txBody>
      </p:sp>
      <p:pic>
        <p:nvPicPr>
          <p:cNvPr id="43" name="Picture 42">
            <a:extLst>
              <a:ext uri="{FF2B5EF4-FFF2-40B4-BE49-F238E27FC236}">
                <a16:creationId xmlns:a16="http://schemas.microsoft.com/office/drawing/2014/main" id="{856EA04F-48EF-EB32-843B-55AF56BFEBE9}"/>
              </a:ext>
            </a:extLst>
          </p:cNvPr>
          <p:cNvPicPr>
            <a:picLocks noChangeAspect="1"/>
          </p:cNvPicPr>
          <p:nvPr/>
        </p:nvPicPr>
        <p:blipFill>
          <a:blip r:embed="rId3"/>
          <a:stretch>
            <a:fillRect/>
          </a:stretch>
        </p:blipFill>
        <p:spPr>
          <a:xfrm>
            <a:off x="9238702" y="1657049"/>
            <a:ext cx="2183653" cy="2057326"/>
          </a:xfrm>
          <a:prstGeom prst="rect">
            <a:avLst/>
          </a:prstGeom>
        </p:spPr>
      </p:pic>
      <p:cxnSp>
        <p:nvCxnSpPr>
          <p:cNvPr id="45" name="Straight Arrow Connector 44">
            <a:extLst>
              <a:ext uri="{FF2B5EF4-FFF2-40B4-BE49-F238E27FC236}">
                <a16:creationId xmlns:a16="http://schemas.microsoft.com/office/drawing/2014/main" id="{FA609FCF-96AF-2E3D-8274-688D4BA7FAD7}"/>
              </a:ext>
            </a:extLst>
          </p:cNvPr>
          <p:cNvCxnSpPr>
            <a:stCxn id="43" idx="1"/>
          </p:cNvCxnSpPr>
          <p:nvPr/>
        </p:nvCxnSpPr>
        <p:spPr>
          <a:xfrm flipH="1" flipV="1">
            <a:off x="6924326" y="1020834"/>
            <a:ext cx="2314376" cy="166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570627B-28E1-2E8B-026C-44C95F9F476A}"/>
              </a:ext>
            </a:extLst>
          </p:cNvPr>
          <p:cNvCxnSpPr>
            <a:cxnSpLocks/>
            <a:stCxn id="43" idx="1"/>
            <a:endCxn id="37" idx="6"/>
          </p:cNvCxnSpPr>
          <p:nvPr/>
        </p:nvCxnSpPr>
        <p:spPr>
          <a:xfrm flipH="1">
            <a:off x="7167339" y="2685712"/>
            <a:ext cx="2071363" cy="3707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BC24DA-1349-109B-745B-C7D41A99E91D}"/>
              </a:ext>
            </a:extLst>
          </p:cNvPr>
          <p:cNvCxnSpPr>
            <a:cxnSpLocks/>
            <a:stCxn id="43" idx="1"/>
            <a:endCxn id="9" idx="6"/>
          </p:cNvCxnSpPr>
          <p:nvPr/>
        </p:nvCxnSpPr>
        <p:spPr>
          <a:xfrm flipH="1">
            <a:off x="7132919" y="2685712"/>
            <a:ext cx="2105783" cy="85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6612A021-1154-A1BB-C47F-8C707D91721D}"/>
              </a:ext>
            </a:extLst>
          </p:cNvPr>
          <p:cNvSpPr/>
          <p:nvPr/>
        </p:nvSpPr>
        <p:spPr>
          <a:xfrm>
            <a:off x="4774398" y="4350590"/>
            <a:ext cx="2321859" cy="499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 AMBULANCE</a:t>
            </a:r>
          </a:p>
        </p:txBody>
      </p:sp>
      <p:sp>
        <p:nvSpPr>
          <p:cNvPr id="54" name="Oval 53">
            <a:extLst>
              <a:ext uri="{FF2B5EF4-FFF2-40B4-BE49-F238E27FC236}">
                <a16:creationId xmlns:a16="http://schemas.microsoft.com/office/drawing/2014/main" id="{B72F5C0C-EC55-6294-62CE-7225CE72B7FF}"/>
              </a:ext>
            </a:extLst>
          </p:cNvPr>
          <p:cNvSpPr/>
          <p:nvPr/>
        </p:nvSpPr>
        <p:spPr>
          <a:xfrm>
            <a:off x="4935070" y="4968727"/>
            <a:ext cx="2321859" cy="499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WRITE REVEIW</a:t>
            </a:r>
          </a:p>
        </p:txBody>
      </p:sp>
      <p:cxnSp>
        <p:nvCxnSpPr>
          <p:cNvPr id="55" name="Straight Arrow Connector 54">
            <a:extLst>
              <a:ext uri="{FF2B5EF4-FFF2-40B4-BE49-F238E27FC236}">
                <a16:creationId xmlns:a16="http://schemas.microsoft.com/office/drawing/2014/main" id="{EF0DF41B-D290-ECDA-C6FB-9F49A908EEE3}"/>
              </a:ext>
            </a:extLst>
          </p:cNvPr>
          <p:cNvCxnSpPr>
            <a:cxnSpLocks/>
            <a:stCxn id="13" idx="3"/>
          </p:cNvCxnSpPr>
          <p:nvPr/>
        </p:nvCxnSpPr>
        <p:spPr>
          <a:xfrm>
            <a:off x="2526536" y="2639153"/>
            <a:ext cx="2224276" cy="1961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AA0EB75A-392A-B7D3-38A2-050CF010916E}"/>
              </a:ext>
            </a:extLst>
          </p:cNvPr>
          <p:cNvCxnSpPr>
            <a:cxnSpLocks/>
            <a:stCxn id="13" idx="3"/>
            <a:endCxn id="54" idx="2"/>
          </p:cNvCxnSpPr>
          <p:nvPr/>
        </p:nvCxnSpPr>
        <p:spPr>
          <a:xfrm>
            <a:off x="2526536" y="2639153"/>
            <a:ext cx="2408534" cy="2579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5D1B6BD4-566B-9238-1DCC-F9C3942C39A9}"/>
              </a:ext>
            </a:extLst>
          </p:cNvPr>
          <p:cNvCxnSpPr>
            <a:cxnSpLocks/>
            <a:stCxn id="13" idx="3"/>
            <a:endCxn id="36" idx="2"/>
          </p:cNvCxnSpPr>
          <p:nvPr/>
        </p:nvCxnSpPr>
        <p:spPr>
          <a:xfrm flipV="1">
            <a:off x="2526536" y="2171381"/>
            <a:ext cx="2209440" cy="467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7A47DECB-4B35-4652-1595-070663414FF1}"/>
              </a:ext>
            </a:extLst>
          </p:cNvPr>
          <p:cNvSpPr/>
          <p:nvPr/>
        </p:nvSpPr>
        <p:spPr>
          <a:xfrm>
            <a:off x="4845481" y="5567764"/>
            <a:ext cx="2321859" cy="499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VEIW REVIEW</a:t>
            </a:r>
          </a:p>
        </p:txBody>
      </p:sp>
      <p:cxnSp>
        <p:nvCxnSpPr>
          <p:cNvPr id="103" name="Straight Arrow Connector 102">
            <a:extLst>
              <a:ext uri="{FF2B5EF4-FFF2-40B4-BE49-F238E27FC236}">
                <a16:creationId xmlns:a16="http://schemas.microsoft.com/office/drawing/2014/main" id="{73FFC809-D321-0414-AE2D-8A2BD250C1FD}"/>
              </a:ext>
            </a:extLst>
          </p:cNvPr>
          <p:cNvCxnSpPr>
            <a:cxnSpLocks/>
            <a:stCxn id="13" idx="3"/>
          </p:cNvCxnSpPr>
          <p:nvPr/>
        </p:nvCxnSpPr>
        <p:spPr>
          <a:xfrm>
            <a:off x="2526536" y="2639153"/>
            <a:ext cx="2328198" cy="3189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56357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PROJECT PRESENTATION</vt:lpstr>
      <vt:lpstr>PROJECT PROPOSAL:</vt:lpstr>
      <vt:lpstr>Software Vision:</vt:lpstr>
      <vt:lpstr>USER STORIES: Implemented</vt:lpstr>
      <vt:lpstr>PowerPoint Presentation</vt:lpstr>
      <vt:lpstr>Implemented tasks and spikes:</vt:lpstr>
      <vt:lpstr>Upcoming tasks:</vt:lpstr>
      <vt:lpstr>PowerPoint Presentation</vt:lpstr>
      <vt:lpstr>PowerPoint Presentation</vt:lpstr>
      <vt:lpstr>PowerPoint Presentation</vt:lpstr>
      <vt:lpstr>PowerPoint Presentation</vt:lpstr>
      <vt:lpstr>PowerPoint Presentation</vt:lpstr>
      <vt:lpstr>Client – Server Architecture:</vt:lpstr>
      <vt:lpstr>PowerPoint Presentation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300</cp:revision>
  <dcterms:created xsi:type="dcterms:W3CDTF">2023-10-10T21:57:08Z</dcterms:created>
  <dcterms:modified xsi:type="dcterms:W3CDTF">2023-11-09T23:16:40Z</dcterms:modified>
</cp:coreProperties>
</file>