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2" d="100"/>
          <a:sy n="92" d="100"/>
        </p:scale>
        <p:origin x="108" y="10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F420-3FA1-475B-9CE9-4FB2BD6F56E0}" type="datetimeFigureOut">
              <a:rPr lang="fi-FI" smtClean="0"/>
              <a:t>19.9.2021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07389-A82F-40A0-B0AA-30CA1B306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632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Antti Kääriälä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495" y="2140817"/>
            <a:ext cx="9667008" cy="1470025"/>
          </a:xfrm>
        </p:spPr>
        <p:txBody>
          <a:bodyPr>
            <a:noAutofit/>
          </a:bodyPr>
          <a:lstStyle/>
          <a:p>
            <a:r>
              <a:rPr sz="4600" dirty="0" err="1"/>
              <a:t>Rikosoikeudellisessa</a:t>
            </a:r>
            <a:r>
              <a:rPr sz="4600" dirty="0"/>
              <a:t> </a:t>
            </a:r>
            <a:r>
              <a:rPr sz="4600" dirty="0" err="1"/>
              <a:t>vastuussa</a:t>
            </a:r>
            <a:r>
              <a:rPr sz="4600" dirty="0"/>
              <a:t> </a:t>
            </a:r>
            <a:r>
              <a:rPr sz="4600" dirty="0" err="1"/>
              <a:t>oleva</a:t>
            </a:r>
            <a:r>
              <a:rPr sz="4600" dirty="0"/>
              <a:t> </a:t>
            </a:r>
            <a:r>
              <a:rPr sz="4600" dirty="0" err="1"/>
              <a:t>väestö</a:t>
            </a:r>
            <a:r>
              <a:rPr sz="4600" dirty="0"/>
              <a:t> </a:t>
            </a:r>
            <a:r>
              <a:rPr sz="4600" dirty="0" err="1"/>
              <a:t>Suomessa</a:t>
            </a:r>
            <a:r>
              <a:rPr sz="4600" dirty="0"/>
              <a:t> 2000-luvulla</a:t>
            </a:r>
            <a:r>
              <a:rPr lang="fi-FI" sz="4600"/>
              <a:t> </a:t>
            </a:r>
            <a:endParaRPr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245" y="3782291"/>
            <a:ext cx="9095509" cy="1752600"/>
          </a:xfrm>
        </p:spPr>
        <p:txBody>
          <a:bodyPr>
            <a:normAutofit fontScale="92500" lnSpcReduction="10000"/>
          </a:bodyPr>
          <a:lstStyle/>
          <a:p>
            <a:r>
              <a:rPr dirty="0" err="1">
                <a:solidFill>
                  <a:schemeClr val="tx1"/>
                </a:solidFill>
              </a:rPr>
              <a:t>Ennakkotehtävä</a:t>
            </a:r>
            <a:r>
              <a:rPr dirty="0">
                <a:solidFill>
                  <a:schemeClr val="tx1"/>
                </a:solidFill>
              </a:rPr>
              <a:t> Risen </a:t>
            </a:r>
            <a:r>
              <a:rPr dirty="0" err="1">
                <a:solidFill>
                  <a:schemeClr val="tx1"/>
                </a:solidFill>
              </a:rPr>
              <a:t>erityisasiantuntijan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haastatteluun</a:t>
            </a:r>
            <a:br>
              <a:rPr dirty="0"/>
            </a:br>
            <a:br>
              <a:rPr dirty="0"/>
            </a:br>
            <a:r>
              <a:rPr sz="2600" dirty="0"/>
              <a:t>Antti Kääriälä</a:t>
            </a:r>
            <a:endParaRPr lang="fi-FI" sz="2600" dirty="0"/>
          </a:p>
          <a:p>
            <a:r>
              <a:rPr lang="fi-FI" sz="2600" dirty="0"/>
              <a:t>27.9.2021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48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6000" dirty="0"/>
              <a:t>Kiitos!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6FB5953-8023-4F81-A16E-A2E33AE2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A4B753D-4540-42C9-8FAF-F3DEAE36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1C33075-1C23-48A0-BA99-164AE970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 err="1"/>
              <a:t>Esityksen</a:t>
            </a:r>
            <a:r>
              <a:rPr dirty="0"/>
              <a:t> </a:t>
            </a:r>
            <a:r>
              <a:rPr dirty="0" err="1"/>
              <a:t>tarkoitus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 err="1"/>
              <a:t>Antaa</a:t>
            </a:r>
            <a:r>
              <a:rPr dirty="0"/>
              <a:t> </a:t>
            </a:r>
            <a:r>
              <a:rPr dirty="0" err="1"/>
              <a:t>käsitys</a:t>
            </a:r>
            <a:r>
              <a:rPr dirty="0"/>
              <a:t> </a:t>
            </a:r>
            <a:r>
              <a:rPr dirty="0" err="1"/>
              <a:t>rikosoikeudellisessa</a:t>
            </a:r>
            <a:r>
              <a:rPr dirty="0"/>
              <a:t> </a:t>
            </a:r>
            <a:r>
              <a:rPr dirty="0" err="1"/>
              <a:t>vastuussa</a:t>
            </a:r>
            <a:r>
              <a:rPr dirty="0"/>
              <a:t> </a:t>
            </a:r>
            <a:r>
              <a:rPr dirty="0" err="1"/>
              <a:t>olevien</a:t>
            </a:r>
            <a:r>
              <a:rPr dirty="0"/>
              <a:t> </a:t>
            </a:r>
            <a:r>
              <a:rPr dirty="0" err="1"/>
              <a:t>ikäryhmien</a:t>
            </a:r>
            <a:r>
              <a:rPr dirty="0"/>
              <a:t> </a:t>
            </a:r>
            <a:r>
              <a:rPr dirty="0" err="1"/>
              <a:t>jakautumisesta</a:t>
            </a:r>
            <a:r>
              <a:rPr dirty="0"/>
              <a:t> </a:t>
            </a:r>
            <a:r>
              <a:rPr dirty="0" err="1"/>
              <a:t>Suomessa</a:t>
            </a:r>
            <a:r>
              <a:rPr dirty="0"/>
              <a:t> </a:t>
            </a:r>
            <a:r>
              <a:rPr dirty="0" err="1"/>
              <a:t>maakunnittain</a:t>
            </a:r>
            <a:r>
              <a:rPr dirty="0"/>
              <a:t> 2000-luvulla.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err="1"/>
              <a:t>Rikosoikeudellinen</a:t>
            </a:r>
            <a:r>
              <a:rPr dirty="0"/>
              <a:t> </a:t>
            </a:r>
            <a:r>
              <a:rPr dirty="0" err="1"/>
              <a:t>vastuu</a:t>
            </a:r>
            <a:r>
              <a:rPr dirty="0"/>
              <a:t> </a:t>
            </a:r>
            <a:r>
              <a:rPr dirty="0" err="1"/>
              <a:t>alkaa</a:t>
            </a:r>
            <a:r>
              <a:rPr dirty="0"/>
              <a:t> 15-vuotiaana.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err="1"/>
              <a:t>Tarkasteltavat</a:t>
            </a:r>
            <a:r>
              <a:rPr dirty="0"/>
              <a:t> </a:t>
            </a:r>
            <a:r>
              <a:rPr dirty="0" err="1"/>
              <a:t>ikäryhmät</a:t>
            </a:r>
            <a:r>
              <a:rPr dirty="0"/>
              <a:t>: 15–17-vuotiaat, 18–20-vuotiaat ja </a:t>
            </a:r>
            <a:r>
              <a:rPr dirty="0" err="1"/>
              <a:t>yli</a:t>
            </a:r>
            <a:r>
              <a:rPr dirty="0"/>
              <a:t> 20-vuotiaat.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85DD0D-EAC5-4DEB-B0AE-F259F76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C412148-4742-4E1F-8C42-E542CD8D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B835859-A0BA-4720-93FA-123B4326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dirty="0" err="1"/>
              <a:t>Suomen</a:t>
            </a:r>
            <a:r>
              <a:rPr dirty="0"/>
              <a:t> </a:t>
            </a:r>
            <a:r>
              <a:rPr dirty="0" err="1"/>
              <a:t>väestö</a:t>
            </a:r>
            <a:r>
              <a:rPr dirty="0"/>
              <a:t> </a:t>
            </a:r>
            <a:r>
              <a:rPr dirty="0" err="1"/>
              <a:t>kasvanut</a:t>
            </a:r>
            <a:r>
              <a:rPr dirty="0"/>
              <a:t> </a:t>
            </a:r>
            <a:r>
              <a:rPr dirty="0" err="1"/>
              <a:t>hieman</a:t>
            </a:r>
            <a:r>
              <a:rPr dirty="0"/>
              <a:t> 2000-luvun </a:t>
            </a:r>
            <a:r>
              <a:rPr dirty="0" err="1"/>
              <a:t>aikana</a:t>
            </a:r>
            <a:endParaRPr dirty="0"/>
          </a:p>
        </p:txBody>
      </p:sp>
      <p:pic>
        <p:nvPicPr>
          <p:cNvPr id="3" name="Picture 1" descr="kokovaest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F8A0A3-8051-4BD2-846A-437AF953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F68FA4C-A172-4E80-A421-70C2658C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1A1D266-843C-4055-A435-CA02EA4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dirty="0" err="1"/>
              <a:t>Rikosoikeudellisessa</a:t>
            </a:r>
            <a:r>
              <a:rPr dirty="0"/>
              <a:t> </a:t>
            </a:r>
            <a:r>
              <a:rPr dirty="0" err="1"/>
              <a:t>vastuussa</a:t>
            </a:r>
            <a:r>
              <a:rPr dirty="0"/>
              <a:t> </a:t>
            </a:r>
            <a:r>
              <a:rPr dirty="0" err="1"/>
              <a:t>oleva</a:t>
            </a:r>
            <a:r>
              <a:rPr dirty="0"/>
              <a:t> </a:t>
            </a:r>
            <a:r>
              <a:rPr dirty="0" err="1"/>
              <a:t>väestö</a:t>
            </a:r>
            <a:r>
              <a:rPr dirty="0"/>
              <a:t> </a:t>
            </a:r>
            <a:r>
              <a:rPr dirty="0" err="1"/>
              <a:t>eli</a:t>
            </a:r>
            <a:r>
              <a:rPr dirty="0"/>
              <a:t> 15 </a:t>
            </a:r>
            <a:r>
              <a:rPr dirty="0" err="1"/>
              <a:t>vuotta</a:t>
            </a:r>
            <a:r>
              <a:rPr dirty="0"/>
              <a:t> </a:t>
            </a:r>
            <a:r>
              <a:rPr dirty="0" err="1"/>
              <a:t>täyttäneet</a:t>
            </a:r>
            <a:r>
              <a:rPr dirty="0"/>
              <a:t> </a:t>
            </a:r>
            <a:r>
              <a:rPr dirty="0" err="1"/>
              <a:t>maakunnittain</a:t>
            </a:r>
            <a:r>
              <a:rPr dirty="0"/>
              <a:t>, </a:t>
            </a:r>
            <a:r>
              <a:rPr dirty="0" err="1"/>
              <a:t>määrät</a:t>
            </a:r>
            <a:endParaRPr dirty="0"/>
          </a:p>
        </p:txBody>
      </p:sp>
      <p:pic>
        <p:nvPicPr>
          <p:cNvPr id="3" name="Picture 1" descr="mk_rvpo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382D286-1B8A-4C7A-B3DB-F2D6E57C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4D9C57E-CC7F-4518-AC83-D2C59707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6235C95-6F79-42B8-8C75-FA7D5BF8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dirty="0" err="1"/>
              <a:t>Rikosoikeudellisessa</a:t>
            </a:r>
            <a:r>
              <a:rPr dirty="0"/>
              <a:t> </a:t>
            </a:r>
            <a:r>
              <a:rPr dirty="0" err="1"/>
              <a:t>vastuussa</a:t>
            </a:r>
            <a:r>
              <a:rPr dirty="0"/>
              <a:t> </a:t>
            </a:r>
            <a:r>
              <a:rPr dirty="0" err="1"/>
              <a:t>oleva</a:t>
            </a:r>
            <a:r>
              <a:rPr dirty="0"/>
              <a:t> </a:t>
            </a:r>
            <a:r>
              <a:rPr dirty="0" err="1"/>
              <a:t>väestö</a:t>
            </a:r>
            <a:r>
              <a:rPr dirty="0"/>
              <a:t> </a:t>
            </a:r>
            <a:r>
              <a:rPr dirty="0" err="1"/>
              <a:t>eli</a:t>
            </a:r>
            <a:r>
              <a:rPr dirty="0"/>
              <a:t> 15 </a:t>
            </a:r>
            <a:r>
              <a:rPr dirty="0" err="1"/>
              <a:t>vuotta</a:t>
            </a:r>
            <a:r>
              <a:rPr dirty="0"/>
              <a:t> </a:t>
            </a:r>
            <a:r>
              <a:rPr dirty="0" err="1"/>
              <a:t>täyttäneet</a:t>
            </a:r>
            <a:r>
              <a:rPr dirty="0"/>
              <a:t> </a:t>
            </a:r>
            <a:r>
              <a:rPr dirty="0" err="1"/>
              <a:t>maakunnittain</a:t>
            </a:r>
            <a:r>
              <a:rPr dirty="0"/>
              <a:t>, </a:t>
            </a:r>
            <a:r>
              <a:rPr dirty="0" err="1"/>
              <a:t>jakauma</a:t>
            </a:r>
            <a:endParaRPr dirty="0"/>
          </a:p>
        </p:txBody>
      </p:sp>
      <p:pic>
        <p:nvPicPr>
          <p:cNvPr id="3" name="Picture 1" descr="mk_rvpopdis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DBC5273-37F9-4B1C-B857-3DA2D110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DBFAB09-710A-43E2-8EC5-FD8E4CFE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FA3FCC-7EAD-4A02-81CC-2494298E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dirty="0" err="1"/>
              <a:t>Aikuisväestö</a:t>
            </a:r>
            <a:r>
              <a:rPr dirty="0"/>
              <a:t> </a:t>
            </a:r>
            <a:r>
              <a:rPr dirty="0" err="1"/>
              <a:t>eli</a:t>
            </a:r>
            <a:r>
              <a:rPr dirty="0"/>
              <a:t> </a:t>
            </a:r>
            <a:r>
              <a:rPr dirty="0" err="1"/>
              <a:t>yli</a:t>
            </a:r>
            <a:r>
              <a:rPr dirty="0"/>
              <a:t> 20-vuotiaat </a:t>
            </a:r>
            <a:r>
              <a:rPr dirty="0" err="1"/>
              <a:t>lisääntynyt</a:t>
            </a:r>
            <a:r>
              <a:rPr dirty="0"/>
              <a:t> </a:t>
            </a:r>
            <a:r>
              <a:rPr dirty="0" err="1"/>
              <a:t>eniten</a:t>
            </a:r>
            <a:r>
              <a:rPr dirty="0"/>
              <a:t> </a:t>
            </a:r>
            <a:r>
              <a:rPr dirty="0" err="1"/>
              <a:t>Uudellamaalla</a:t>
            </a:r>
            <a:endParaRPr dirty="0"/>
          </a:p>
        </p:txBody>
      </p:sp>
      <p:pic>
        <p:nvPicPr>
          <p:cNvPr id="3" name="Picture 1" descr="mk_ai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E7B730F-7A8E-4BEE-B196-825D7E25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8793517-E336-4C76-B6DF-DEDCEC38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282C0DF-9210-4B06-8404-B55575CA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dirty="0" err="1"/>
              <a:t>Nuorisoikäinen</a:t>
            </a:r>
            <a:r>
              <a:rPr dirty="0"/>
              <a:t> </a:t>
            </a:r>
            <a:r>
              <a:rPr dirty="0" err="1"/>
              <a:t>väestö</a:t>
            </a:r>
            <a:r>
              <a:rPr dirty="0"/>
              <a:t> </a:t>
            </a:r>
            <a:r>
              <a:rPr dirty="0" err="1"/>
              <a:t>eli</a:t>
            </a:r>
            <a:r>
              <a:rPr dirty="0"/>
              <a:t> 15–20-vuotiaat </a:t>
            </a:r>
            <a:r>
              <a:rPr dirty="0" err="1"/>
              <a:t>vähentynyt</a:t>
            </a:r>
            <a:r>
              <a:rPr dirty="0"/>
              <a:t> </a:t>
            </a:r>
            <a:r>
              <a:rPr dirty="0" err="1"/>
              <a:t>useimmissa</a:t>
            </a:r>
            <a:r>
              <a:rPr dirty="0"/>
              <a:t> </a:t>
            </a:r>
            <a:r>
              <a:rPr dirty="0" err="1"/>
              <a:t>maakunnissa</a:t>
            </a:r>
            <a:endParaRPr dirty="0"/>
          </a:p>
        </p:txBody>
      </p:sp>
      <p:pic>
        <p:nvPicPr>
          <p:cNvPr id="3" name="Picture 1" descr="mk_nuore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9CAF7A-5C63-4170-B677-6B7828CC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E95AC32-A5ED-42AF-BA0D-14C8CE93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904D2F5-7634-48D7-953D-0AF8DAD8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dirty="0" err="1"/>
              <a:t>Ennuste</a:t>
            </a:r>
            <a:r>
              <a:rPr dirty="0"/>
              <a:t>: 15–18-vuotiaiden </a:t>
            </a:r>
            <a:r>
              <a:rPr dirty="0" err="1"/>
              <a:t>määrä</a:t>
            </a:r>
            <a:r>
              <a:rPr dirty="0"/>
              <a:t> </a:t>
            </a:r>
            <a:r>
              <a:rPr dirty="0" err="1"/>
              <a:t>kasvaa</a:t>
            </a:r>
            <a:r>
              <a:rPr dirty="0"/>
              <a:t> </a:t>
            </a:r>
            <a:r>
              <a:rPr dirty="0" err="1"/>
              <a:t>lähinnä</a:t>
            </a:r>
            <a:r>
              <a:rPr dirty="0"/>
              <a:t> </a:t>
            </a:r>
            <a:r>
              <a:rPr dirty="0" err="1"/>
              <a:t>Uudellamaalla</a:t>
            </a:r>
            <a:endParaRPr dirty="0"/>
          </a:p>
        </p:txBody>
      </p:sp>
      <p:pic>
        <p:nvPicPr>
          <p:cNvPr id="3" name="Picture 1" descr="ennus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81980AB-8410-4483-98C6-24B540F7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03BCD49-AB96-4615-A25B-6476F347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Antti Kääriälä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7F6E26C-F906-4242-AF25-4B5CD9F5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dirty="0" err="1"/>
              <a:t>Johtopäätökset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 err="1"/>
              <a:t>Rikosoikeudellisessa</a:t>
            </a:r>
            <a:r>
              <a:rPr dirty="0"/>
              <a:t> </a:t>
            </a:r>
            <a:r>
              <a:rPr dirty="0" err="1"/>
              <a:t>vastuussa</a:t>
            </a:r>
            <a:r>
              <a:rPr dirty="0"/>
              <a:t> </a:t>
            </a:r>
            <a:r>
              <a:rPr dirty="0" err="1"/>
              <a:t>oleva</a:t>
            </a:r>
            <a:r>
              <a:rPr dirty="0"/>
              <a:t> </a:t>
            </a:r>
            <a:r>
              <a:rPr dirty="0" err="1"/>
              <a:t>väestö</a:t>
            </a:r>
            <a:r>
              <a:rPr dirty="0"/>
              <a:t> on </a:t>
            </a:r>
            <a:r>
              <a:rPr dirty="0" err="1"/>
              <a:t>kasvanut</a:t>
            </a:r>
            <a:r>
              <a:rPr dirty="0"/>
              <a:t> </a:t>
            </a:r>
            <a:r>
              <a:rPr dirty="0" err="1"/>
              <a:t>Suomessa</a:t>
            </a:r>
            <a:r>
              <a:rPr dirty="0"/>
              <a:t> 2000-luvun </a:t>
            </a:r>
            <a:r>
              <a:rPr dirty="0" err="1"/>
              <a:t>aikana</a:t>
            </a:r>
            <a:r>
              <a:rPr dirty="0"/>
              <a:t> </a:t>
            </a:r>
            <a:r>
              <a:rPr dirty="0" err="1"/>
              <a:t>lähinnä</a:t>
            </a:r>
            <a:r>
              <a:rPr dirty="0"/>
              <a:t> </a:t>
            </a:r>
            <a:r>
              <a:rPr dirty="0" err="1"/>
              <a:t>aikuisväestön</a:t>
            </a:r>
            <a:r>
              <a:rPr dirty="0"/>
              <a:t> </a:t>
            </a:r>
            <a:r>
              <a:rPr dirty="0" err="1"/>
              <a:t>osalta</a:t>
            </a:r>
            <a:r>
              <a:rPr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Noin puolet rikosoikeudellisessa vastuussa olevasta väestöstä asuu </a:t>
            </a:r>
            <a:r>
              <a:rPr dirty="0" err="1"/>
              <a:t>Uudellamaalla</a:t>
            </a:r>
            <a:r>
              <a:rPr lang="fi-FI" dirty="0"/>
              <a:t>, </a:t>
            </a:r>
            <a:r>
              <a:rPr dirty="0" err="1"/>
              <a:t>Pirkanmaalla</a:t>
            </a:r>
            <a:r>
              <a:rPr dirty="0"/>
              <a:t>, </a:t>
            </a:r>
            <a:r>
              <a:rPr dirty="0" err="1"/>
              <a:t>Varsinais-Suomessa</a:t>
            </a:r>
            <a:r>
              <a:rPr dirty="0"/>
              <a:t> ja </a:t>
            </a:r>
            <a:r>
              <a:rPr dirty="0" err="1"/>
              <a:t>Pohjois-Pohjanmaalla</a:t>
            </a:r>
            <a:r>
              <a:rPr dirty="0"/>
              <a:t>.</a:t>
            </a:r>
            <a:r>
              <a:rPr lang="fi-FI" dirty="0"/>
              <a:t> Väestö kasvanut vain näissä maakunnissa 2000-luvulla.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Myös a</a:t>
            </a:r>
            <a:r>
              <a:rPr dirty="0" err="1"/>
              <a:t>ikuisväestön</a:t>
            </a:r>
            <a:r>
              <a:rPr dirty="0"/>
              <a:t> </a:t>
            </a:r>
            <a:r>
              <a:rPr dirty="0" err="1"/>
              <a:t>määrä</a:t>
            </a:r>
            <a:r>
              <a:rPr dirty="0"/>
              <a:t> on </a:t>
            </a:r>
            <a:r>
              <a:rPr dirty="0" err="1"/>
              <a:t>kasvanut</a:t>
            </a:r>
            <a:r>
              <a:rPr dirty="0"/>
              <a:t> </a:t>
            </a:r>
            <a:r>
              <a:rPr dirty="0" err="1"/>
              <a:t>näiden</a:t>
            </a:r>
            <a:r>
              <a:rPr dirty="0"/>
              <a:t> </a:t>
            </a:r>
            <a:r>
              <a:rPr dirty="0" err="1"/>
              <a:t>neljän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. </a:t>
            </a:r>
            <a:r>
              <a:rPr dirty="0" err="1"/>
              <a:t>maakunnan</a:t>
            </a:r>
            <a:r>
              <a:rPr dirty="0"/>
              <a:t> </a:t>
            </a:r>
            <a:r>
              <a:rPr dirty="0" err="1"/>
              <a:t>alueella</a:t>
            </a:r>
            <a:r>
              <a:rPr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err="1"/>
              <a:t>Nuorisokäinen</a:t>
            </a:r>
            <a:r>
              <a:rPr dirty="0"/>
              <a:t> </a:t>
            </a:r>
            <a:r>
              <a:rPr dirty="0" err="1"/>
              <a:t>väestö</a:t>
            </a:r>
            <a:r>
              <a:rPr dirty="0"/>
              <a:t> (15–20-v.) on </a:t>
            </a:r>
            <a:r>
              <a:rPr dirty="0" err="1"/>
              <a:t>lisääntynyt</a:t>
            </a:r>
            <a:r>
              <a:rPr dirty="0"/>
              <a:t> </a:t>
            </a:r>
            <a:r>
              <a:rPr dirty="0" err="1"/>
              <a:t>vuodesta</a:t>
            </a:r>
            <a:r>
              <a:rPr dirty="0"/>
              <a:t> 2000 </a:t>
            </a:r>
            <a:r>
              <a:rPr dirty="0" err="1"/>
              <a:t>Uudellamaalla</a:t>
            </a:r>
            <a:r>
              <a:rPr dirty="0"/>
              <a:t>, </a:t>
            </a:r>
            <a:r>
              <a:rPr dirty="0" err="1"/>
              <a:t>jossa</a:t>
            </a:r>
            <a:r>
              <a:rPr dirty="0"/>
              <a:t> </a:t>
            </a:r>
            <a:r>
              <a:rPr dirty="0" err="1"/>
              <a:t>määrä</a:t>
            </a:r>
            <a:r>
              <a:rPr dirty="0"/>
              <a:t> on </a:t>
            </a:r>
            <a:r>
              <a:rPr dirty="0" err="1"/>
              <a:t>kuitenkin</a:t>
            </a:r>
            <a:r>
              <a:rPr dirty="0"/>
              <a:t> </a:t>
            </a:r>
            <a:r>
              <a:rPr dirty="0" err="1"/>
              <a:t>taittunut</a:t>
            </a:r>
            <a:r>
              <a:rPr dirty="0"/>
              <a:t> </a:t>
            </a:r>
            <a:r>
              <a:rPr dirty="0" err="1"/>
              <a:t>laskuun</a:t>
            </a:r>
            <a:r>
              <a:rPr dirty="0"/>
              <a:t> 2010-luvun </a:t>
            </a:r>
            <a:r>
              <a:rPr dirty="0" err="1"/>
              <a:t>aikana</a:t>
            </a:r>
            <a:r>
              <a:rPr dirty="0"/>
              <a:t>. </a:t>
            </a:r>
            <a:r>
              <a:rPr dirty="0" err="1"/>
              <a:t>Muiden</a:t>
            </a:r>
            <a:r>
              <a:rPr dirty="0"/>
              <a:t> </a:t>
            </a:r>
            <a:r>
              <a:rPr dirty="0" err="1"/>
              <a:t>maakuntien</a:t>
            </a:r>
            <a:r>
              <a:rPr dirty="0"/>
              <a:t> </a:t>
            </a:r>
            <a:r>
              <a:rPr dirty="0" err="1"/>
              <a:t>alueella</a:t>
            </a:r>
            <a:r>
              <a:rPr dirty="0"/>
              <a:t> </a:t>
            </a:r>
            <a:r>
              <a:rPr dirty="0" err="1"/>
              <a:t>nuorison</a:t>
            </a:r>
            <a:r>
              <a:rPr dirty="0"/>
              <a:t> </a:t>
            </a:r>
            <a:r>
              <a:rPr dirty="0" err="1"/>
              <a:t>määrä</a:t>
            </a:r>
            <a:r>
              <a:rPr dirty="0"/>
              <a:t> on </a:t>
            </a:r>
            <a:r>
              <a:rPr dirty="0" err="1"/>
              <a:t>pysynyt</a:t>
            </a:r>
            <a:r>
              <a:rPr dirty="0"/>
              <a:t> </a:t>
            </a:r>
            <a:r>
              <a:rPr dirty="0" err="1"/>
              <a:t>ennallaan</a:t>
            </a:r>
            <a:r>
              <a:rPr dirty="0"/>
              <a:t> tai </a:t>
            </a:r>
            <a:r>
              <a:rPr dirty="0" err="1"/>
              <a:t>vähentynyt</a:t>
            </a:r>
            <a:r>
              <a:rPr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err="1"/>
              <a:t>Tulevina</a:t>
            </a:r>
            <a:r>
              <a:rPr dirty="0"/>
              <a:t> </a:t>
            </a:r>
            <a:r>
              <a:rPr dirty="0" err="1"/>
              <a:t>vuosina</a:t>
            </a:r>
            <a:r>
              <a:rPr dirty="0"/>
              <a:t> 15–18-vuotiaiden </a:t>
            </a:r>
            <a:r>
              <a:rPr dirty="0" err="1"/>
              <a:t>määrä</a:t>
            </a:r>
            <a:r>
              <a:rPr dirty="0"/>
              <a:t> </a:t>
            </a:r>
            <a:r>
              <a:rPr dirty="0" err="1"/>
              <a:t>tulee</a:t>
            </a:r>
            <a:r>
              <a:rPr dirty="0"/>
              <a:t> </a:t>
            </a:r>
            <a:r>
              <a:rPr dirty="0" err="1"/>
              <a:t>kasvamaan</a:t>
            </a:r>
            <a:r>
              <a:rPr dirty="0"/>
              <a:t> </a:t>
            </a:r>
            <a:r>
              <a:rPr dirty="0" err="1"/>
              <a:t>Uudellamaalla</a:t>
            </a:r>
            <a:r>
              <a:rPr dirty="0"/>
              <a:t>, </a:t>
            </a:r>
            <a:r>
              <a:rPr dirty="0" err="1"/>
              <a:t>muissa</a:t>
            </a:r>
            <a:r>
              <a:rPr dirty="0"/>
              <a:t> </a:t>
            </a:r>
            <a:r>
              <a:rPr dirty="0" err="1"/>
              <a:t>maakunnissa</a:t>
            </a:r>
            <a:r>
              <a:rPr dirty="0"/>
              <a:t> </a:t>
            </a:r>
            <a:r>
              <a:rPr dirty="0" err="1"/>
              <a:t>nuorten</a:t>
            </a:r>
            <a:r>
              <a:rPr dirty="0"/>
              <a:t> </a:t>
            </a:r>
            <a:r>
              <a:rPr dirty="0" err="1"/>
              <a:t>määrä</a:t>
            </a:r>
            <a:r>
              <a:rPr dirty="0"/>
              <a:t> </a:t>
            </a:r>
            <a:r>
              <a:rPr dirty="0" err="1"/>
              <a:t>kasvaa</a:t>
            </a:r>
            <a:r>
              <a:rPr dirty="0"/>
              <a:t> </a:t>
            </a:r>
            <a:r>
              <a:rPr dirty="0" err="1"/>
              <a:t>enintään</a:t>
            </a:r>
            <a:r>
              <a:rPr dirty="0"/>
              <a:t> </a:t>
            </a:r>
            <a:r>
              <a:rPr dirty="0" err="1"/>
              <a:t>hieman</a:t>
            </a:r>
            <a:r>
              <a:rPr dirty="0"/>
              <a:t> tai </a:t>
            </a:r>
            <a:r>
              <a:rPr dirty="0" err="1"/>
              <a:t>pysyy</a:t>
            </a:r>
            <a:r>
              <a:rPr dirty="0"/>
              <a:t> </a:t>
            </a:r>
            <a:r>
              <a:rPr dirty="0" err="1"/>
              <a:t>ennallaan</a:t>
            </a:r>
            <a:r>
              <a:rPr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err="1"/>
              <a:t>Tarkastelua</a:t>
            </a:r>
            <a:r>
              <a:rPr dirty="0"/>
              <a:t> </a:t>
            </a:r>
            <a:r>
              <a:rPr dirty="0" err="1"/>
              <a:t>mahdollista</a:t>
            </a:r>
            <a:r>
              <a:rPr dirty="0"/>
              <a:t> </a:t>
            </a:r>
            <a:r>
              <a:rPr dirty="0" err="1"/>
              <a:t>hienojakoistaa</a:t>
            </a:r>
            <a:r>
              <a:rPr dirty="0"/>
              <a:t> </a:t>
            </a:r>
            <a:r>
              <a:rPr dirty="0" err="1"/>
              <a:t>esim</a:t>
            </a:r>
            <a:r>
              <a:rPr dirty="0"/>
              <a:t>. </a:t>
            </a:r>
            <a:r>
              <a:rPr dirty="0" err="1"/>
              <a:t>ikäryhmiä</a:t>
            </a:r>
            <a:r>
              <a:rPr dirty="0"/>
              <a:t> </a:t>
            </a:r>
            <a:r>
              <a:rPr dirty="0" err="1"/>
              <a:t>tarkentamalla</a:t>
            </a:r>
            <a:r>
              <a:rPr dirty="0"/>
              <a:t> tai </a:t>
            </a:r>
            <a:r>
              <a:rPr dirty="0" err="1"/>
              <a:t>sukupuolittaisilla</a:t>
            </a:r>
            <a:r>
              <a:rPr dirty="0"/>
              <a:t> </a:t>
            </a:r>
            <a:r>
              <a:rPr dirty="0" err="1"/>
              <a:t>tarkasteluilla</a:t>
            </a:r>
            <a:r>
              <a:rPr dirty="0"/>
              <a:t>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DF33F2-F4B9-483D-8745-7CD594A7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27.9.2021</a:t>
            </a:r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291C9D-559A-41C8-8277-C04C1556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Antti Kääriälä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F9387FC-5FE4-4D32-8172-E6D270C0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240</Words>
  <Application>Microsoft Office PowerPoint</Application>
  <PresentationFormat>Laajakuva</PresentationFormat>
  <Paragraphs>48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Rikosoikeudellisessa vastuussa oleva väestö Suomessa 2000-luvulla </vt:lpstr>
      <vt:lpstr>Esityksen tarkoitus</vt:lpstr>
      <vt:lpstr>Suomen väestö kasvanut hieman 2000-luvun aikana</vt:lpstr>
      <vt:lpstr>Rikosoikeudellisessa vastuussa oleva väestö eli 15 vuotta täyttäneet maakunnittain, määrät</vt:lpstr>
      <vt:lpstr>Rikosoikeudellisessa vastuussa oleva väestö eli 15 vuotta täyttäneet maakunnittain, jakauma</vt:lpstr>
      <vt:lpstr>Aikuisväestö eli yli 20-vuotiaat lisääntynyt eniten Uudellamaalla</vt:lpstr>
      <vt:lpstr>Nuorisoikäinen väestö eli 15–20-vuotiaat vähentynyt useimmissa maakunnissa</vt:lpstr>
      <vt:lpstr>Ennuste: 15–18-vuotiaiden määrä kasvaa lähinnä Uudellamaalla</vt:lpstr>
      <vt:lpstr>Johtopäätökset</vt:lpstr>
      <vt:lpstr>Kiitos!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Rikosoikeudellisessa vastuussa oleva väestö Suomessa 2000-luvulla</dc:title>
  <dc:creator>Antti Kääriälä</dc:creator>
  <cp:keywords/>
  <cp:lastModifiedBy>Antti Kääriälä</cp:lastModifiedBy>
  <cp:revision>3</cp:revision>
  <dcterms:created xsi:type="dcterms:W3CDTF">2021-09-19T18:22:08Z</dcterms:created>
  <dcterms:modified xsi:type="dcterms:W3CDTF">2021-09-19T18:36:14Z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27.9.2021</vt:lpwstr>
  </property>
  <property fmtid="{D5CDD505-2E9C-101B-9397-08002B2CF9AE}" pid="3" name="output">
    <vt:lpwstr>powerpoint_presentation</vt:lpwstr>
  </property>
  <property fmtid="{D5CDD505-2E9C-101B-9397-08002B2CF9AE}" pid="4" name="subtitle">
    <vt:lpwstr>Ennakkotehtävä Risen erityisasiantuntijan haastatteluun</vt:lpwstr>
  </property>
</Properties>
</file>