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20" r:id="rId1"/>
  </p:sldMasterIdLst>
  <p:notesMasterIdLst>
    <p:notesMasterId r:id="rId27"/>
  </p:notesMasterIdLst>
  <p:sldIdLst>
    <p:sldId id="257" r:id="rId2"/>
    <p:sldId id="261" r:id="rId3"/>
    <p:sldId id="317" r:id="rId4"/>
    <p:sldId id="329" r:id="rId5"/>
    <p:sldId id="324" r:id="rId6"/>
    <p:sldId id="331" r:id="rId7"/>
    <p:sldId id="330" r:id="rId8"/>
    <p:sldId id="323" r:id="rId9"/>
    <p:sldId id="286" r:id="rId10"/>
    <p:sldId id="325" r:id="rId11"/>
    <p:sldId id="332" r:id="rId12"/>
    <p:sldId id="337" r:id="rId13"/>
    <p:sldId id="339" r:id="rId14"/>
    <p:sldId id="340" r:id="rId15"/>
    <p:sldId id="341" r:id="rId16"/>
    <p:sldId id="342" r:id="rId17"/>
    <p:sldId id="343" r:id="rId18"/>
    <p:sldId id="344" r:id="rId19"/>
    <p:sldId id="347" r:id="rId20"/>
    <p:sldId id="348" r:id="rId21"/>
    <p:sldId id="349" r:id="rId22"/>
    <p:sldId id="350" r:id="rId23"/>
    <p:sldId id="351" r:id="rId24"/>
    <p:sldId id="346" r:id="rId25"/>
    <p:sldId id="35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68" d="100"/>
          <a:sy n="68" d="100"/>
        </p:scale>
        <p:origin x="1428" y="84"/>
      </p:cViewPr>
      <p:guideLst>
        <p:guide orient="horz" pos="2160"/>
        <p:guide pos="2880"/>
      </p:guideLst>
    </p:cSldViewPr>
  </p:slideViewPr>
  <p:outlineViewPr>
    <p:cViewPr>
      <p:scale>
        <a:sx n="33" d="100"/>
        <a:sy n="33" d="100"/>
      </p:scale>
      <p:origin x="30" y="66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CB7E9-7735-4EFD-A64C-C815FA045DFD}" type="datetimeFigureOut">
              <a:rPr lang="en-US" smtClean="0"/>
              <a:pPr/>
              <a:t>6/21/2021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F7CB5-CADE-43BA-BE82-A4772DC168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82EBE28-A2D4-4197-96E4-EC678B8B0C33}" type="datetime1">
              <a:rPr lang="en-US" smtClean="0"/>
              <a:pPr/>
              <a:t>6/21/2021</a:t>
            </a:fld>
            <a:endParaRPr lang="en-US"/>
          </a:p>
        </p:txBody>
      </p:sp>
      <p:sp>
        <p:nvSpPr>
          <p:cNvPr id="20" name="Footer Placeholder 19"/>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10" name="Slide Number Placeholder 9"/>
          <p:cNvSpPr>
            <a:spLocks noGrp="1"/>
          </p:cNvSpPr>
          <p:nvPr>
            <p:ph type="sldNum" sz="quarter" idx="12"/>
          </p:nvPr>
        </p:nvSpPr>
        <p:spPr/>
        <p:txBody>
          <a:bodyPr/>
          <a:lstStyle/>
          <a:p>
            <a:fld id="{73C6E7E6-84C1-482A-9949-A74D3504874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3D31B7-F749-4695-BC5F-30A8D715AAD3}" type="datetime1">
              <a:rPr lang="en-US" smtClean="0"/>
              <a:pPr/>
              <a:t>6/21/2021</a:t>
            </a:fld>
            <a:endParaRPr lang="en-US"/>
          </a:p>
        </p:txBody>
      </p:sp>
      <p:sp>
        <p:nvSpPr>
          <p:cNvPr id="5" name="Footer Placeholder 4"/>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6" name="Slide Number Placeholder 5"/>
          <p:cNvSpPr>
            <a:spLocks noGrp="1"/>
          </p:cNvSpPr>
          <p:nvPr>
            <p:ph type="sldNum" sz="quarter" idx="12"/>
          </p:nvPr>
        </p:nvSpPr>
        <p:spPr/>
        <p:txBody>
          <a:bodyPr/>
          <a:lstStyle/>
          <a:p>
            <a:fld id="{73C6E7E6-84C1-482A-9949-A74D35048744}"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271B9E-9601-4680-989D-863A4ACE98A2}" type="datetime1">
              <a:rPr lang="en-US" smtClean="0"/>
              <a:pPr/>
              <a:t>6/21/2021</a:t>
            </a:fld>
            <a:endParaRPr lang="en-US"/>
          </a:p>
        </p:txBody>
      </p:sp>
      <p:sp>
        <p:nvSpPr>
          <p:cNvPr id="5" name="Footer Placeholder 4"/>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6" name="Slide Number Placeholder 5"/>
          <p:cNvSpPr>
            <a:spLocks noGrp="1"/>
          </p:cNvSpPr>
          <p:nvPr>
            <p:ph type="sldNum" sz="quarter" idx="12"/>
          </p:nvPr>
        </p:nvSpPr>
        <p:spPr/>
        <p:txBody>
          <a:bodyPr/>
          <a:lstStyle/>
          <a:p>
            <a:fld id="{73C6E7E6-84C1-482A-9949-A74D35048744}"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099C87-6976-461A-8424-785792060522}" type="datetime1">
              <a:rPr lang="en-US" smtClean="0"/>
              <a:pPr/>
              <a:t>6/21/2021</a:t>
            </a:fld>
            <a:endParaRPr lang="en-US"/>
          </a:p>
        </p:txBody>
      </p:sp>
      <p:sp>
        <p:nvSpPr>
          <p:cNvPr id="5" name="Footer Placeholder 4"/>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6" name="Slide Number Placeholder 5"/>
          <p:cNvSpPr>
            <a:spLocks noGrp="1"/>
          </p:cNvSpPr>
          <p:nvPr>
            <p:ph type="sldNum" sz="quarter" idx="12"/>
          </p:nvPr>
        </p:nvSpPr>
        <p:spPr/>
        <p:txBody>
          <a:bodyPr/>
          <a:lstStyle/>
          <a:p>
            <a:fld id="{73C6E7E6-84C1-482A-9949-A74D35048744}"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0F08744-81BC-4370-8766-582DD16232EC}" type="datetime1">
              <a:rPr lang="en-US" smtClean="0"/>
              <a:pPr/>
              <a:t>6/21/2021</a:t>
            </a:fld>
            <a:endParaRPr lang="en-US"/>
          </a:p>
        </p:txBody>
      </p:sp>
      <p:sp>
        <p:nvSpPr>
          <p:cNvPr id="5" name="Footer Placeholder 4"/>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6" name="Slide Number Placeholder 5"/>
          <p:cNvSpPr>
            <a:spLocks noGrp="1"/>
          </p:cNvSpPr>
          <p:nvPr>
            <p:ph type="sldNum" sz="quarter" idx="12"/>
          </p:nvPr>
        </p:nvSpPr>
        <p:spPr/>
        <p:txBody>
          <a:bodyPr/>
          <a:lstStyle/>
          <a:p>
            <a:fld id="{73C6E7E6-84C1-482A-9949-A74D3504874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A0B8B6-C6EE-4F84-9FC8-F891DF015C39}" type="datetime1">
              <a:rPr lang="en-US" smtClean="0"/>
              <a:pPr/>
              <a:t>6/21/2021</a:t>
            </a:fld>
            <a:endParaRPr lang="en-US"/>
          </a:p>
        </p:txBody>
      </p:sp>
      <p:sp>
        <p:nvSpPr>
          <p:cNvPr id="6" name="Footer Placeholder 5"/>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7" name="Slide Number Placeholder 6"/>
          <p:cNvSpPr>
            <a:spLocks noGrp="1"/>
          </p:cNvSpPr>
          <p:nvPr>
            <p:ph type="sldNum" sz="quarter" idx="12"/>
          </p:nvPr>
        </p:nvSpPr>
        <p:spPr/>
        <p:txBody>
          <a:bodyPr/>
          <a:lstStyle/>
          <a:p>
            <a:fld id="{73C6E7E6-84C1-482A-9949-A74D35048744}" type="slidenum">
              <a:rPr lang="en-US" smtClean="0"/>
              <a:pPr/>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8D8EF78-EAE5-4E86-A9FA-34EF05A5068E}" type="datetime1">
              <a:rPr lang="en-US" smtClean="0"/>
              <a:pPr/>
              <a:t>6/21/2021</a:t>
            </a:fld>
            <a:endParaRPr lang="en-US"/>
          </a:p>
        </p:txBody>
      </p:sp>
      <p:sp>
        <p:nvSpPr>
          <p:cNvPr id="8" name="Footer Placeholder 7"/>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9" name="Slide Number Placeholder 8"/>
          <p:cNvSpPr>
            <a:spLocks noGrp="1"/>
          </p:cNvSpPr>
          <p:nvPr>
            <p:ph type="sldNum" sz="quarter" idx="12"/>
          </p:nvPr>
        </p:nvSpPr>
        <p:spPr/>
        <p:txBody>
          <a:bodyPr/>
          <a:lstStyle/>
          <a:p>
            <a:fld id="{73C6E7E6-84C1-482A-9949-A74D35048744}" type="slidenum">
              <a:rPr lang="en-US" smtClean="0"/>
              <a:pPr/>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1904DE8-C04E-431A-B687-222CFF3CDA62}" type="datetime1">
              <a:rPr lang="en-US" smtClean="0"/>
              <a:pPr/>
              <a:t>6/21/2021</a:t>
            </a:fld>
            <a:endParaRPr lang="en-US"/>
          </a:p>
        </p:txBody>
      </p:sp>
      <p:sp>
        <p:nvSpPr>
          <p:cNvPr id="4" name="Footer Placeholder 3"/>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5" name="Slide Number Placeholder 4"/>
          <p:cNvSpPr>
            <a:spLocks noGrp="1"/>
          </p:cNvSpPr>
          <p:nvPr>
            <p:ph type="sldNum" sz="quarter" idx="12"/>
          </p:nvPr>
        </p:nvSpPr>
        <p:spPr/>
        <p:txBody>
          <a:bodyPr/>
          <a:lstStyle/>
          <a:p>
            <a:fld id="{73C6E7E6-84C1-482A-9949-A74D35048744}" type="slidenum">
              <a:rPr lang="en-US" smtClean="0"/>
              <a:pPr/>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ECE8846-D920-4DFA-83E1-747276D6CEF0}" type="datetime1">
              <a:rPr lang="en-US" smtClean="0"/>
              <a:pPr/>
              <a:t>6/21/2021</a:t>
            </a:fld>
            <a:endParaRPr lang="en-US"/>
          </a:p>
        </p:txBody>
      </p:sp>
      <p:sp>
        <p:nvSpPr>
          <p:cNvPr id="3" name="Footer Placeholder 2"/>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4" name="Slide Number Placeholder 3"/>
          <p:cNvSpPr>
            <a:spLocks noGrp="1"/>
          </p:cNvSpPr>
          <p:nvPr>
            <p:ph type="sldNum" sz="quarter" idx="12"/>
          </p:nvPr>
        </p:nvSpPr>
        <p:spPr/>
        <p:txBody>
          <a:bodyPr/>
          <a:lstStyle/>
          <a:p>
            <a:fld id="{73C6E7E6-84C1-482A-9949-A74D3504874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D0DDF6-C774-478A-AEBD-925D345F60A5}" type="datetime1">
              <a:rPr lang="en-US" smtClean="0"/>
              <a:pPr/>
              <a:t>6/21/2021</a:t>
            </a:fld>
            <a:endParaRPr lang="en-US"/>
          </a:p>
        </p:txBody>
      </p:sp>
      <p:sp>
        <p:nvSpPr>
          <p:cNvPr id="6" name="Footer Placeholder 5"/>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7" name="Slide Number Placeholder 6"/>
          <p:cNvSpPr>
            <a:spLocks noGrp="1"/>
          </p:cNvSpPr>
          <p:nvPr>
            <p:ph type="sldNum" sz="quarter" idx="12"/>
          </p:nvPr>
        </p:nvSpPr>
        <p:spPr/>
        <p:txBody>
          <a:bodyPr/>
          <a:lstStyle/>
          <a:p>
            <a:fld id="{73C6E7E6-84C1-482A-9949-A74D35048744}" type="slidenum">
              <a:rPr lang="en-US" smtClean="0"/>
              <a:pPr/>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B8C7B94F-1982-40B3-B256-1A4E7EA74E4A}" type="datetime1">
              <a:rPr lang="en-US" smtClean="0"/>
              <a:pPr/>
              <a:t>6/21/2021</a:t>
            </a:fld>
            <a:endParaRPr lang="en-US"/>
          </a:p>
        </p:txBody>
      </p:sp>
      <p:sp>
        <p:nvSpPr>
          <p:cNvPr id="6" name="Footer Placeholder 5"/>
          <p:cNvSpPr>
            <a:spLocks noGrp="1"/>
          </p:cNvSpPr>
          <p:nvPr>
            <p:ph type="ftr" sz="quarter" idx="11"/>
          </p:nvPr>
        </p:nvSpPr>
        <p:spPr/>
        <p:txBody>
          <a:bodyPr/>
          <a:lstStyle/>
          <a:p>
            <a:r>
              <a:rPr lang="en-US"/>
              <a:t>Energy-Efficient Scheduling and Power Allocation in Downlink OFDMA Networks With Base Station Coordination</a:t>
            </a:r>
          </a:p>
        </p:txBody>
      </p:sp>
      <p:sp>
        <p:nvSpPr>
          <p:cNvPr id="7" name="Slide Number Placeholder 6"/>
          <p:cNvSpPr>
            <a:spLocks noGrp="1"/>
          </p:cNvSpPr>
          <p:nvPr>
            <p:ph type="sldNum" sz="quarter" idx="12"/>
          </p:nvPr>
        </p:nvSpPr>
        <p:spPr/>
        <p:txBody>
          <a:bodyPr/>
          <a:lstStyle/>
          <a:p>
            <a:fld id="{73C6E7E6-84C1-482A-9949-A74D3504874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23D4625-2365-4131-8AAD-98D6C252CE57}" type="datetime1">
              <a:rPr lang="en-US" smtClean="0"/>
              <a:pPr/>
              <a:t>6/21/2021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Energy-Efficient Scheduling and Power Allocation in Downlink OFDMA Networks With Base Station Coordination</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C6E7E6-84C1-482A-9949-A74D3504874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wipe dir="d"/>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structables.com/howto/12V+power+supply/" TargetMode="External"/><Relationship Id="rId2" Type="http://schemas.openxmlformats.org/officeDocument/2006/relationships/hyperlink" Target="https://www.instructables.com/id/Add-an-IOT-Lock-to-ANY-Draw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Users\Ankur\Downloads\WhatsApp%20Video%202021-06-14%20at%207.52.41%20PM.mp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p:cNvSpPr txBox="1"/>
          <p:nvPr/>
        </p:nvSpPr>
        <p:spPr>
          <a:xfrm>
            <a:off x="5072066" y="4191000"/>
            <a:ext cx="3602506" cy="1524000"/>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411480" marR="0" lvl="0" indent="-342900" algn="l" defTabSz="914400" rtl="0" eaLnBrk="1" fontAlgn="auto" latinLnBrk="0" hangingPunct="1">
              <a:lnSpc>
                <a:spcPct val="100000"/>
              </a:lnSpc>
              <a:spcBef>
                <a:spcPts val="700"/>
              </a:spcBef>
              <a:spcAft>
                <a:spcPts val="0"/>
              </a:spcAft>
              <a:buClr>
                <a:schemeClr val="tx2"/>
              </a:buClr>
              <a:buSzPct val="95000"/>
              <a:defRPr/>
            </a:pPr>
            <a:r>
              <a:rPr lang="en-US" sz="2400" dirty="0">
                <a:latin typeface="Times New Roman" panose="02020603050405020304" pitchFamily="18" charset="0"/>
                <a:cs typeface="Times New Roman" panose="02020603050405020304" pitchFamily="18" charset="0"/>
              </a:rPr>
              <a:t>Group members:-</a:t>
            </a: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11480" indent="-342900">
              <a:spcBef>
                <a:spcPts val="700"/>
              </a:spcBef>
              <a:buClr>
                <a:schemeClr val="tx2"/>
              </a:buClr>
              <a:buSzPct val="95000"/>
              <a:defRPr/>
            </a:pPr>
            <a:r>
              <a:rPr lang="en-US" sz="2400" dirty="0">
                <a:latin typeface="Times New Roman" panose="02020603050405020304" pitchFamily="18" charset="0"/>
                <a:cs typeface="Times New Roman" panose="02020603050405020304" pitchFamily="18" charset="0"/>
              </a:rPr>
              <a:t>Ankur Kumar Singh(115)</a:t>
            </a:r>
          </a:p>
          <a:p>
            <a:pPr marL="411480" lvl="0" indent="-342900">
              <a:spcBef>
                <a:spcPts val="700"/>
              </a:spcBef>
              <a:buClr>
                <a:schemeClr val="tx2"/>
              </a:buClr>
              <a:buSzPct val="95000"/>
              <a:defRPr/>
            </a:pPr>
            <a:r>
              <a:rPr lang="en-US" sz="2400" dirty="0" err="1">
                <a:latin typeface="Times New Roman" panose="02020603050405020304" pitchFamily="18" charset="0"/>
                <a:cs typeface="Times New Roman" panose="02020603050405020304" pitchFamily="18" charset="0"/>
              </a:rPr>
              <a:t>Akash</a:t>
            </a:r>
            <a:r>
              <a:rPr lang="en-US" sz="2400" dirty="0">
                <a:latin typeface="Times New Roman" panose="02020603050405020304" pitchFamily="18" charset="0"/>
                <a:cs typeface="Times New Roman" panose="02020603050405020304" pitchFamily="18" charset="0"/>
              </a:rPr>
              <a:t> Singh(131)</a:t>
            </a:r>
          </a:p>
          <a:p>
            <a:pPr marL="411480" indent="-342900">
              <a:spcBef>
                <a:spcPts val="700"/>
              </a:spcBef>
              <a:buClr>
                <a:schemeClr val="tx2"/>
              </a:buClr>
              <a:buSzPct val="95000"/>
              <a:defRPr/>
            </a:pPr>
            <a:endParaRPr lang="en-US" sz="2400" dirty="0">
              <a:latin typeface="Times New Roman" panose="02020603050405020304" pitchFamily="18" charset="0"/>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chemeClr val="tx2"/>
              </a:buClr>
              <a:buSzPct val="95000"/>
              <a:defRPr/>
            </a:pP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11480" marR="0" lvl="0" indent="-342900" algn="l" defTabSz="914400" rtl="0" eaLnBrk="1" fontAlgn="auto" latinLnBrk="0" hangingPunct="1">
              <a:lnSpc>
                <a:spcPct val="100000"/>
              </a:lnSpc>
              <a:spcBef>
                <a:spcPts val="700"/>
              </a:spcBef>
              <a:spcAft>
                <a:spcPts val="0"/>
              </a:spcAft>
              <a:buClr>
                <a:schemeClr val="tx2"/>
              </a:buClr>
              <a:buSzPct val="95000"/>
              <a:defRPr/>
            </a:pP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5" name="TextBox 14"/>
          <p:cNvSpPr txBox="1"/>
          <p:nvPr/>
        </p:nvSpPr>
        <p:spPr>
          <a:xfrm>
            <a:off x="457200" y="304801"/>
            <a:ext cx="8229600"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 Y. PATIL COLLEGE OF ENGINEERING,</a:t>
            </a:r>
          </a:p>
          <a:p>
            <a:pPr algn="ctr"/>
            <a:r>
              <a:rPr lang="en-US" sz="2400" b="1" dirty="0">
                <a:latin typeface="Times New Roman" panose="02020603050405020304" pitchFamily="18" charset="0"/>
                <a:cs typeface="Times New Roman" panose="02020603050405020304" pitchFamily="18" charset="0"/>
              </a:rPr>
              <a:t>AKURDI, PUNE </a:t>
            </a:r>
            <a:endParaRPr lang="en-IN"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15412" y="4023479"/>
            <a:ext cx="3156455" cy="1754326"/>
          </a:xfrm>
          <a:prstGeom prst="rect">
            <a:avLst/>
          </a:prstGeom>
          <a:noFill/>
        </p:spPr>
        <p:txBody>
          <a:bodyPr wrap="square" rtlCol="0">
            <a:spAutoFit/>
          </a:bodyPr>
          <a:lstStyle/>
          <a:p>
            <a:pPr>
              <a:lnSpc>
                <a:spcPct val="150000"/>
              </a:lnSpc>
            </a:pP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Guided by:</a:t>
            </a:r>
          </a:p>
          <a:p>
            <a:pPr>
              <a:lnSpc>
                <a:spcPct val="150000"/>
              </a:lnSpc>
            </a:pPr>
            <a:r>
              <a:rPr lang="en-US" sz="2400" b="1" dirty="0">
                <a:latin typeface="Times New Roman" panose="02020603050405020304" pitchFamily="18" charset="0"/>
                <a:cs typeface="Times New Roman" panose="02020603050405020304" pitchFamily="18" charset="0"/>
              </a:rPr>
              <a:t>Mr. Manish Sharma</a:t>
            </a:r>
          </a:p>
        </p:txBody>
      </p:sp>
      <p:sp>
        <p:nvSpPr>
          <p:cNvPr id="17" name="TextBox 16"/>
          <p:cNvSpPr txBox="1"/>
          <p:nvPr/>
        </p:nvSpPr>
        <p:spPr>
          <a:xfrm>
            <a:off x="3352800" y="1676400"/>
            <a:ext cx="2481274" cy="1446550"/>
          </a:xfrm>
          <a:prstGeom prst="rect">
            <a:avLst/>
          </a:prstGeom>
          <a:noFill/>
        </p:spPr>
        <p:txBody>
          <a:bodyPr wrap="square" rtlCol="0">
            <a:spAutoFit/>
          </a:bodyPr>
          <a:lstStyle/>
          <a:p>
            <a:pPr algn="ctr"/>
            <a:endParaRPr lang="en-US" sz="32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on</a:t>
            </a:r>
          </a:p>
          <a:p>
            <a:endParaRPr lang="en-IN" sz="32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142976" y="1150203"/>
            <a:ext cx="676197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Department  of  Electronics  and  Telecommunication</a:t>
            </a:r>
          </a:p>
        </p:txBody>
      </p:sp>
      <p:sp>
        <p:nvSpPr>
          <p:cNvPr id="3" name="TextBox 2"/>
          <p:cNvSpPr txBox="1"/>
          <p:nvPr/>
        </p:nvSpPr>
        <p:spPr>
          <a:xfrm>
            <a:off x="914400" y="2819400"/>
            <a:ext cx="7391400" cy="1200329"/>
          </a:xfrm>
          <a:prstGeom prst="rect">
            <a:avLst/>
          </a:prstGeom>
          <a:noFill/>
        </p:spPr>
        <p:txBody>
          <a:bodyPr wrap="square" rtlCol="0">
            <a:spAutoFit/>
          </a:bodyPr>
          <a:lstStyle/>
          <a:p>
            <a:pPr algn="ctr"/>
            <a:r>
              <a:rPr lang="en-US" sz="3600" dirty="0" err="1">
                <a:solidFill>
                  <a:srgbClr val="C00000"/>
                </a:solidFill>
                <a:latin typeface="Bahnschrift" pitchFamily="34" charset="0"/>
              </a:rPr>
              <a:t>IoT</a:t>
            </a:r>
            <a:r>
              <a:rPr lang="en-US" sz="3600" dirty="0">
                <a:solidFill>
                  <a:srgbClr val="C00000"/>
                </a:solidFill>
                <a:latin typeface="Bahnschrift" pitchFamily="34" charset="0"/>
              </a:rPr>
              <a:t>-BASED</a:t>
            </a:r>
            <a:r>
              <a:rPr lang="en-US" sz="3600" b="1" dirty="0">
                <a:solidFill>
                  <a:srgbClr val="C00000"/>
                </a:solidFill>
                <a:latin typeface="Monotype Corsiva" panose="03010101010201010101" pitchFamily="66" charset="0"/>
              </a:rPr>
              <a:t> </a:t>
            </a:r>
            <a:r>
              <a:rPr lang="en-US" sz="3600" b="1" dirty="0">
                <a:solidFill>
                  <a:srgbClr val="C00000"/>
                </a:solidFill>
                <a:latin typeface="Bahnschrift Light" pitchFamily="34" charset="0"/>
              </a:rPr>
              <a:t>DRAWER LOCKING SYSTEM </a:t>
            </a:r>
            <a:endParaRPr lang="en-US" sz="3600" dirty="0">
              <a:solidFill>
                <a:srgbClr val="C00000"/>
              </a:solidFill>
              <a:latin typeface="Bahnschrift Light" pitchFamily="34" charset="0"/>
            </a:endParaRPr>
          </a:p>
        </p:txBody>
      </p:sp>
      <p:sp>
        <p:nvSpPr>
          <p:cNvPr id="4" name="Slide Number Placeholder 3"/>
          <p:cNvSpPr>
            <a:spLocks noGrp="1"/>
          </p:cNvSpPr>
          <p:nvPr>
            <p:ph type="sldNum" sz="quarter" idx="12"/>
          </p:nvPr>
        </p:nvSpPr>
        <p:spPr>
          <a:xfrm>
            <a:off x="152400" y="6477000"/>
            <a:ext cx="533400" cy="381000"/>
          </a:xfrm>
        </p:spPr>
        <p:txBody>
          <a:bodyPr/>
          <a:lstStyle/>
          <a:p>
            <a:fld id="{73C6E7E6-84C1-482A-9949-A74D35048744}" type="slidenum">
              <a:rPr lang="en-US" smtClean="0"/>
              <a:pPr/>
              <a:t>1</a:t>
            </a:fld>
            <a:endParaRPr lang="en-US" dirty="0"/>
          </a:p>
        </p:txBody>
      </p:sp>
      <p:sp>
        <p:nvSpPr>
          <p:cNvPr id="9" name="TextBox 8"/>
          <p:cNvSpPr txBox="1"/>
          <p:nvPr/>
        </p:nvSpPr>
        <p:spPr>
          <a:xfrm>
            <a:off x="2514600" y="1676400"/>
            <a:ext cx="40386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Third Year project</a:t>
            </a:r>
            <a:endParaRPr lang="en-IN" sz="32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381000"/>
            <a:ext cx="1143000" cy="1143000"/>
          </a:xfrm>
          <a:prstGeom prst="rect">
            <a:avLst/>
          </a:prstGeom>
          <a:solidFill>
            <a:srgbClr val="FFFFFF"/>
          </a:solidFill>
          <a:ln>
            <a:noFill/>
          </a:ln>
        </p:spPr>
      </p:pic>
      <p:pic>
        <p:nvPicPr>
          <p:cNvPr id="11" name="Picture 10"/>
          <p:cNvPicPr/>
          <p:nvPr/>
        </p:nvPicPr>
        <p:blipFill>
          <a:blip r:embed="rId3" cstate="print"/>
          <a:srcRect/>
          <a:stretch>
            <a:fillRect/>
          </a:stretch>
        </p:blipFill>
        <p:spPr bwMode="auto">
          <a:xfrm>
            <a:off x="152401" y="381000"/>
            <a:ext cx="1143000" cy="914400"/>
          </a:xfrm>
          <a:prstGeom prst="rect">
            <a:avLst/>
          </a:prstGeom>
          <a:noFill/>
          <a:ln w="9525">
            <a:noFill/>
            <a:miter lim="800000"/>
            <a:headEnd/>
            <a:tailEnd/>
          </a:ln>
        </p:spPr>
      </p:pic>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IN" dirty="0"/>
              <a:t>.</a:t>
            </a:r>
            <a:endParaRPr lang="en-US" dirty="0"/>
          </a:p>
        </p:txBody>
      </p:sp>
      <p:graphicFrame>
        <p:nvGraphicFramePr>
          <p:cNvPr id="10" name="Content Placeholder 9"/>
          <p:cNvGraphicFramePr>
            <a:graphicFrameLocks noGrp="1"/>
          </p:cNvGraphicFramePr>
          <p:nvPr>
            <p:ph idx="1"/>
          </p:nvPr>
        </p:nvGraphicFramePr>
        <p:xfrm>
          <a:off x="428596" y="500042"/>
          <a:ext cx="8243886" cy="5734642"/>
        </p:xfrm>
        <a:graphic>
          <a:graphicData uri="http://schemas.openxmlformats.org/drawingml/2006/table">
            <a:tbl>
              <a:tblPr firstRow="1" bandRow="1">
                <a:tableStyleId>{5C22544A-7EE6-4342-B048-85BDC9FD1C3A}</a:tableStyleId>
              </a:tblPr>
              <a:tblGrid>
                <a:gridCol w="614996">
                  <a:extLst>
                    <a:ext uri="{9D8B030D-6E8A-4147-A177-3AD203B41FA5}">
                      <a16:colId xmlns:a16="http://schemas.microsoft.com/office/drawing/2014/main" val="20000"/>
                    </a:ext>
                  </a:extLst>
                </a:gridCol>
                <a:gridCol w="2553970">
                  <a:extLst>
                    <a:ext uri="{9D8B030D-6E8A-4147-A177-3AD203B41FA5}">
                      <a16:colId xmlns:a16="http://schemas.microsoft.com/office/drawing/2014/main" val="20001"/>
                    </a:ext>
                  </a:extLst>
                </a:gridCol>
                <a:gridCol w="945516">
                  <a:extLst>
                    <a:ext uri="{9D8B030D-6E8A-4147-A177-3AD203B41FA5}">
                      <a16:colId xmlns:a16="http://schemas.microsoft.com/office/drawing/2014/main" val="20002"/>
                    </a:ext>
                  </a:extLst>
                </a:gridCol>
                <a:gridCol w="2437764">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86011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Sr. No</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Title of the Paper</a:t>
                      </a:r>
                    </a:p>
                    <a:p>
                      <a:endParaRPr lang="en-US" dirty="0"/>
                    </a:p>
                  </a:txBody>
                  <a:tcPr/>
                </a:tc>
                <a:tc>
                  <a:txBody>
                    <a:bodyPr/>
                    <a:lstStyle/>
                    <a:p>
                      <a:r>
                        <a:rPr lang="en-US" dirty="0"/>
                        <a:t>Year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t>Methodology used </a:t>
                      </a:r>
                    </a:p>
                    <a:p>
                      <a:endParaRPr lang="en-US" dirty="0"/>
                    </a:p>
                  </a:txBody>
                  <a:tcPr/>
                </a:tc>
                <a:tc>
                  <a:txBody>
                    <a:bodyPr/>
                    <a:lstStyle/>
                    <a:p>
                      <a:r>
                        <a:rPr lang="en-US" dirty="0"/>
                        <a:t>Remark</a:t>
                      </a:r>
                    </a:p>
                  </a:txBody>
                  <a:tcPr/>
                </a:tc>
                <a:extLst>
                  <a:ext uri="{0D108BD9-81ED-4DB2-BD59-A6C34878D82A}">
                    <a16:rowId xmlns:a16="http://schemas.microsoft.com/office/drawing/2014/main" val="10000"/>
                  </a:ext>
                </a:extLst>
              </a:tr>
              <a:tr h="1596889">
                <a:tc>
                  <a:txBody>
                    <a:bodyPr/>
                    <a:lstStyle/>
                    <a:p>
                      <a:r>
                        <a:rPr lang="en-US" dirty="0"/>
                        <a:t>2</a:t>
                      </a:r>
                    </a:p>
                  </a:txBody>
                  <a:tcPr/>
                </a:tc>
                <a:tc>
                  <a:txBody>
                    <a:bodyPr/>
                    <a:lstStyle/>
                    <a:p>
                      <a:r>
                        <a:rPr lang="en-US" dirty="0"/>
                        <a:t>Improving home automation security; Integrating device fingerprinting into Smart Home. </a:t>
                      </a:r>
                    </a:p>
                  </a:txBody>
                  <a:tcPr/>
                </a:tc>
                <a:tc>
                  <a:txBody>
                    <a:bodyPr/>
                    <a:lstStyle/>
                    <a:p>
                      <a:r>
                        <a:rPr lang="en-US" dirty="0"/>
                        <a:t>2016</a:t>
                      </a:r>
                    </a:p>
                  </a:txBody>
                  <a:tcPr/>
                </a:tc>
                <a:tc>
                  <a:txBody>
                    <a:bodyPr/>
                    <a:lstStyle/>
                    <a:p>
                      <a:r>
                        <a:rPr lang="en-US" dirty="0"/>
                        <a:t>1)Device finger</a:t>
                      </a:r>
                      <a:r>
                        <a:rPr lang="en-US" baseline="0" dirty="0"/>
                        <a:t> </a:t>
                      </a:r>
                      <a:r>
                        <a:rPr lang="en-US" dirty="0"/>
                        <a:t>print using JavaScript .</a:t>
                      </a:r>
                    </a:p>
                    <a:p>
                      <a:r>
                        <a:rPr lang="en-US" dirty="0"/>
                        <a:t>2) Login Credentials 3)OTP generated by sever</a:t>
                      </a:r>
                    </a:p>
                  </a:txBody>
                  <a:tcPr/>
                </a:tc>
                <a:tc>
                  <a:txBody>
                    <a:bodyPr/>
                    <a:lstStyle/>
                    <a:p>
                      <a:r>
                        <a:rPr lang="en-US" dirty="0"/>
                        <a:t>To improve the Home Security it verifies the user and also the device.</a:t>
                      </a:r>
                    </a:p>
                  </a:txBody>
                  <a:tcPr/>
                </a:tc>
                <a:extLst>
                  <a:ext uri="{0D108BD9-81ED-4DB2-BD59-A6C34878D82A}">
                    <a16:rowId xmlns:a16="http://schemas.microsoft.com/office/drawing/2014/main" val="10001"/>
                  </a:ext>
                </a:extLst>
              </a:tr>
              <a:tr h="2857593">
                <a:tc>
                  <a:txBody>
                    <a:bodyPr/>
                    <a:lstStyle/>
                    <a:p>
                      <a:r>
                        <a:rPr lang="en-US" dirty="0"/>
                        <a:t>3</a:t>
                      </a:r>
                    </a:p>
                  </a:txBody>
                  <a:tcPr/>
                </a:tc>
                <a:tc>
                  <a:txBody>
                    <a:bodyPr/>
                    <a:lstStyle/>
                    <a:p>
                      <a:r>
                        <a:rPr lang="en-US" dirty="0"/>
                        <a:t>Development of an Intelligent System for Bank Security</a:t>
                      </a:r>
                    </a:p>
                  </a:txBody>
                  <a:tcPr/>
                </a:tc>
                <a:tc>
                  <a:txBody>
                    <a:bodyPr/>
                    <a:lstStyle/>
                    <a:p>
                      <a:r>
                        <a:rPr lang="en-US" dirty="0"/>
                        <a:t>2014</a:t>
                      </a:r>
                    </a:p>
                  </a:txBody>
                  <a:tcPr/>
                </a:tc>
                <a:tc>
                  <a:txBody>
                    <a:bodyPr/>
                    <a:lstStyle/>
                    <a:p>
                      <a:r>
                        <a:rPr lang="en-US" dirty="0"/>
                        <a:t>1)Motion detection.</a:t>
                      </a:r>
                    </a:p>
                    <a:p>
                      <a:r>
                        <a:rPr lang="en-US" dirty="0"/>
                        <a:t>2)messaging through GSM module.</a:t>
                      </a:r>
                    </a:p>
                  </a:txBody>
                  <a:tcPr/>
                </a:tc>
                <a:tc>
                  <a:txBody>
                    <a:bodyPr/>
                    <a:lstStyle/>
                    <a:p>
                      <a:r>
                        <a:rPr lang="en-US" dirty="0"/>
                        <a:t>Unauthorized image detection signal sends to microcontroller and warring message will be generated.</a:t>
                      </a:r>
                    </a:p>
                  </a:txBody>
                  <a:tcPr/>
                </a:tc>
                <a:extLst>
                  <a:ext uri="{0D108BD9-81ED-4DB2-BD59-A6C34878D82A}">
                    <a16:rowId xmlns:a16="http://schemas.microsoft.com/office/drawing/2014/main" val="10002"/>
                  </a:ext>
                </a:extLst>
              </a:tr>
              <a:tr h="344044">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a:xfrm flipH="1">
            <a:off x="9143998" y="642918"/>
            <a:ext cx="45719" cy="71437"/>
          </a:xfrm>
        </p:spPr>
        <p:txBody>
          <a:bodyPr/>
          <a:lstStyle/>
          <a:p>
            <a:endParaRPr lang="en-US" dirty="0"/>
          </a:p>
        </p:txBody>
      </p:sp>
      <p:sp>
        <p:nvSpPr>
          <p:cNvPr id="4" name="Slide Number Placeholder 3"/>
          <p:cNvSpPr>
            <a:spLocks noGrp="1"/>
          </p:cNvSpPr>
          <p:nvPr>
            <p:ph type="sldNum" sz="quarter" idx="12"/>
          </p:nvPr>
        </p:nvSpPr>
        <p:spPr/>
        <p:txBody>
          <a:bodyPr/>
          <a:lstStyle/>
          <a:p>
            <a:fld id="{73C6E7E6-84C1-482A-9949-A74D35048744}" type="slidenum">
              <a:rPr lang="en-US" smtClean="0"/>
              <a:pPr/>
              <a:t>10</a:t>
            </a:fld>
            <a:endParaRPr lang="en-US"/>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0100" y="0"/>
            <a:ext cx="7933588" cy="1142984"/>
          </a:xfrm>
        </p:spPr>
        <p:txBody>
          <a:bodyPr>
            <a:normAutofit/>
          </a:bodyPr>
          <a:lstStyle/>
          <a:p>
            <a:r>
              <a:rPr lang="en-IN" dirty="0"/>
              <a:t>Work done so far.</a:t>
            </a:r>
            <a:endParaRPr lang="en-US" dirty="0"/>
          </a:p>
        </p:txBody>
      </p:sp>
      <p:sp>
        <p:nvSpPr>
          <p:cNvPr id="6" name="Content Placeholder 5"/>
          <p:cNvSpPr>
            <a:spLocks noGrp="1"/>
          </p:cNvSpPr>
          <p:nvPr>
            <p:ph idx="1"/>
          </p:nvPr>
        </p:nvSpPr>
        <p:spPr>
          <a:xfrm>
            <a:off x="1000100" y="928670"/>
            <a:ext cx="7933588" cy="5786478"/>
          </a:xfrm>
        </p:spPr>
        <p:txBody>
          <a:bodyPr>
            <a:normAutofit/>
          </a:bodyPr>
          <a:lstStyle/>
          <a:p>
            <a:r>
              <a:rPr lang="en-IN" sz="2800" dirty="0"/>
              <a:t> Have Completely arranged and ordered all the hardware as well as the prerequisite material required to build the project.</a:t>
            </a:r>
          </a:p>
          <a:p>
            <a:r>
              <a:rPr lang="en-IN" sz="2800" dirty="0"/>
              <a:t>Converted an old mobile charger into a 12v, 1A power adapter for a regulated power supply to the solenoid lock which is the physically-working component of our project.</a:t>
            </a:r>
          </a:p>
          <a:p>
            <a:r>
              <a:rPr lang="en-IN" sz="2800" dirty="0"/>
              <a:t>Learned how to use </a:t>
            </a:r>
            <a:r>
              <a:rPr lang="en-IN" sz="2800" dirty="0" err="1"/>
              <a:t>arduino</a:t>
            </a:r>
            <a:r>
              <a:rPr lang="en-IN" sz="2800" dirty="0"/>
              <a:t> IDE for inserting and uploading the code in </a:t>
            </a:r>
            <a:r>
              <a:rPr lang="en-IN" sz="2800" dirty="0" err="1"/>
              <a:t>nodeMcu</a:t>
            </a:r>
            <a:r>
              <a:rPr lang="en-IN" sz="2800" dirty="0"/>
              <a:t> ESP 8266 firmware.</a:t>
            </a:r>
          </a:p>
          <a:p>
            <a:r>
              <a:rPr lang="en-IN" sz="2800" dirty="0"/>
              <a:t>Have completed the first set of program for running the hardware.</a:t>
            </a:r>
          </a:p>
          <a:p>
            <a:endParaRPr lang="en-IN" dirty="0"/>
          </a:p>
          <a:p>
            <a:endParaRPr lang="en-US" dirty="0"/>
          </a:p>
        </p:txBody>
      </p:sp>
      <p:sp>
        <p:nvSpPr>
          <p:cNvPr id="3" name="Footer Placeholder 2"/>
          <p:cNvSpPr>
            <a:spLocks noGrp="1"/>
          </p:cNvSpPr>
          <p:nvPr>
            <p:ph type="ftr" sz="quarter" idx="11"/>
          </p:nvPr>
        </p:nvSpPr>
        <p:spPr>
          <a:xfrm>
            <a:off x="8786842" y="6572272"/>
            <a:ext cx="142876" cy="209528"/>
          </a:xfrm>
        </p:spPr>
        <p:txBody>
          <a:bodyPr/>
          <a:lstStyle/>
          <a:p>
            <a:r>
              <a:rPr lang="en-IN" dirty="0"/>
              <a:t>.</a:t>
            </a:r>
            <a:endParaRPr lang="en-US" dirty="0"/>
          </a:p>
        </p:txBody>
      </p:sp>
      <p:sp>
        <p:nvSpPr>
          <p:cNvPr id="4" name="Slide Number Placeholder 3"/>
          <p:cNvSpPr>
            <a:spLocks noGrp="1"/>
          </p:cNvSpPr>
          <p:nvPr>
            <p:ph type="sldNum" sz="quarter" idx="12"/>
          </p:nvPr>
        </p:nvSpPr>
        <p:spPr>
          <a:xfrm flipH="1">
            <a:off x="9070848" y="6715148"/>
            <a:ext cx="73152" cy="66652"/>
          </a:xfrm>
        </p:spPr>
        <p:txBody>
          <a:bodyPr/>
          <a:lstStyle/>
          <a:p>
            <a:r>
              <a:rPr lang="en-IN" dirty="0"/>
              <a:t>1</a:t>
            </a:r>
            <a:endParaRPr lang="en-US" dirty="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214290"/>
          </a:xfrm>
        </p:spPr>
        <p:txBody>
          <a:bodyPr>
            <a:normAutofit/>
          </a:bodyPr>
          <a:lstStyle/>
          <a:p>
            <a:r>
              <a:rPr lang="en-IN" sz="800" dirty="0"/>
              <a:t>.</a:t>
            </a:r>
            <a:endParaRPr lang="en-US" sz="800" dirty="0"/>
          </a:p>
        </p:txBody>
      </p:sp>
      <p:sp>
        <p:nvSpPr>
          <p:cNvPr id="3" name="Content Placeholder 2"/>
          <p:cNvSpPr>
            <a:spLocks noGrp="1"/>
          </p:cNvSpPr>
          <p:nvPr>
            <p:ph idx="1"/>
          </p:nvPr>
        </p:nvSpPr>
        <p:spPr>
          <a:xfrm>
            <a:off x="1071538" y="571480"/>
            <a:ext cx="7862150" cy="5676920"/>
          </a:xfrm>
        </p:spPr>
        <p:txBody>
          <a:bodyPr/>
          <a:lstStyle/>
          <a:p>
            <a:r>
              <a:rPr lang="en-IN" sz="2800" dirty="0"/>
              <a:t>Built the user interface of the lock which allows the user to lock or unlock the drawer( Using </a:t>
            </a:r>
            <a:r>
              <a:rPr lang="en-IN" sz="2800" dirty="0" err="1"/>
              <a:t>adafruit</a:t>
            </a:r>
            <a:r>
              <a:rPr lang="en-IN" sz="2800" dirty="0"/>
              <a:t> IO data platform).</a:t>
            </a:r>
            <a:br>
              <a:rPr lang="en-IN" sz="1100" dirty="0"/>
            </a:br>
            <a:endParaRPr lang="en-IN" sz="1100" dirty="0"/>
          </a:p>
          <a:p>
            <a:endParaRPr lang="en-IN" dirty="0"/>
          </a:p>
          <a:p>
            <a:endParaRPr lang="en-US" dirty="0"/>
          </a:p>
        </p:txBody>
      </p:sp>
      <p:sp>
        <p:nvSpPr>
          <p:cNvPr id="4" name="Footer Placeholder 3"/>
          <p:cNvSpPr>
            <a:spLocks noGrp="1"/>
          </p:cNvSpPr>
          <p:nvPr>
            <p:ph type="ftr" sz="quarter" idx="11"/>
          </p:nvPr>
        </p:nvSpPr>
        <p:spPr>
          <a:xfrm flipH="1">
            <a:off x="8610600" y="6715148"/>
            <a:ext cx="176242" cy="66652"/>
          </a:xfrm>
        </p:spPr>
        <p:txBody>
          <a:bodyPr/>
          <a:lstStyle/>
          <a:p>
            <a:r>
              <a:rPr lang="en-IN" dirty="0"/>
              <a:t>.</a:t>
            </a:r>
            <a:endParaRPr lang="en-US" dirty="0"/>
          </a:p>
        </p:txBody>
      </p:sp>
      <p:sp>
        <p:nvSpPr>
          <p:cNvPr id="5" name="Slide Number Placeholder 4"/>
          <p:cNvSpPr>
            <a:spLocks noGrp="1"/>
          </p:cNvSpPr>
          <p:nvPr>
            <p:ph type="sldNum" sz="quarter" idx="12"/>
          </p:nvPr>
        </p:nvSpPr>
        <p:spPr>
          <a:xfrm>
            <a:off x="8858280" y="6572272"/>
            <a:ext cx="212568" cy="209528"/>
          </a:xfrm>
        </p:spPr>
        <p:txBody>
          <a:bodyPr/>
          <a:lstStyle/>
          <a:p>
            <a:r>
              <a:rPr lang="en-IN" dirty="0"/>
              <a:t>1</a:t>
            </a:r>
            <a:endParaRPr lang="en-US" dirty="0"/>
          </a:p>
        </p:txBody>
      </p:sp>
      <p:pic>
        <p:nvPicPr>
          <p:cNvPr id="9" name="Picture 2" descr="C:\Users\Ankur\Desktop\interface(frontend).png"/>
          <p:cNvPicPr>
            <a:picLocks noChangeAspect="1" noChangeArrowheads="1"/>
          </p:cNvPicPr>
          <p:nvPr/>
        </p:nvPicPr>
        <p:blipFill>
          <a:blip r:embed="rId2" cstate="print"/>
          <a:srcRect/>
          <a:stretch>
            <a:fillRect/>
          </a:stretch>
        </p:blipFill>
        <p:spPr bwMode="auto">
          <a:xfrm>
            <a:off x="1453462" y="2298106"/>
            <a:ext cx="7261942" cy="3416910"/>
          </a:xfrm>
          <a:prstGeom prst="rect">
            <a:avLst/>
          </a:prstGeom>
          <a:noFill/>
        </p:spPr>
      </p:pic>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214290"/>
          </a:xfrm>
        </p:spPr>
        <p:txBody>
          <a:bodyPr>
            <a:normAutofit/>
          </a:bodyPr>
          <a:lstStyle/>
          <a:p>
            <a:r>
              <a:rPr lang="en-IN" sz="800" dirty="0"/>
              <a:t>.</a:t>
            </a:r>
            <a:endParaRPr lang="en-US" sz="800" dirty="0"/>
          </a:p>
        </p:txBody>
      </p:sp>
      <p:sp>
        <p:nvSpPr>
          <p:cNvPr id="3" name="Content Placeholder 2"/>
          <p:cNvSpPr>
            <a:spLocks noGrp="1"/>
          </p:cNvSpPr>
          <p:nvPr>
            <p:ph idx="1"/>
          </p:nvPr>
        </p:nvSpPr>
        <p:spPr>
          <a:xfrm>
            <a:off x="1142976" y="285728"/>
            <a:ext cx="7790712" cy="6072230"/>
          </a:xfrm>
        </p:spPr>
        <p:txBody>
          <a:bodyPr>
            <a:normAutofit/>
          </a:bodyPr>
          <a:lstStyle/>
          <a:p>
            <a:r>
              <a:rPr lang="en-IN" sz="2800" dirty="0"/>
              <a:t>Built a data feed which analyses and stores the open-closing time of the lock and count the number of time it has been accessed.</a:t>
            </a:r>
            <a:endParaRPr lang="en-US" sz="2800" dirty="0"/>
          </a:p>
        </p:txBody>
      </p:sp>
      <p:sp>
        <p:nvSpPr>
          <p:cNvPr id="4" name="Footer Placeholder 3"/>
          <p:cNvSpPr>
            <a:spLocks noGrp="1"/>
          </p:cNvSpPr>
          <p:nvPr>
            <p:ph type="ftr" sz="quarter" idx="11"/>
          </p:nvPr>
        </p:nvSpPr>
        <p:spPr>
          <a:xfrm flipH="1">
            <a:off x="8610600" y="6643710"/>
            <a:ext cx="104804" cy="138090"/>
          </a:xfrm>
        </p:spPr>
        <p:txBody>
          <a:bodyPr/>
          <a:lstStyle/>
          <a:p>
            <a:r>
              <a:rPr lang="en-IN" dirty="0"/>
              <a:t>.</a:t>
            </a:r>
            <a:endParaRPr lang="en-US" dirty="0"/>
          </a:p>
        </p:txBody>
      </p:sp>
      <p:sp>
        <p:nvSpPr>
          <p:cNvPr id="5" name="Slide Number Placeholder 4"/>
          <p:cNvSpPr>
            <a:spLocks noGrp="1"/>
          </p:cNvSpPr>
          <p:nvPr>
            <p:ph type="sldNum" sz="quarter" idx="12"/>
          </p:nvPr>
        </p:nvSpPr>
        <p:spPr>
          <a:xfrm>
            <a:off x="9001156" y="6643710"/>
            <a:ext cx="69692" cy="138090"/>
          </a:xfrm>
        </p:spPr>
        <p:txBody>
          <a:bodyPr/>
          <a:lstStyle/>
          <a:p>
            <a:r>
              <a:rPr lang="en-IN" dirty="0"/>
              <a:t>1</a:t>
            </a:r>
            <a:endParaRPr lang="en-US" dirty="0"/>
          </a:p>
        </p:txBody>
      </p:sp>
      <p:pic>
        <p:nvPicPr>
          <p:cNvPr id="6" name="Picture 3" descr="C:\Users\Ankur\Desktop\Captured Data.png"/>
          <p:cNvPicPr>
            <a:picLocks noChangeAspect="1" noChangeArrowheads="1"/>
          </p:cNvPicPr>
          <p:nvPr/>
        </p:nvPicPr>
        <p:blipFill>
          <a:blip r:embed="rId2" cstate="print"/>
          <a:srcRect/>
          <a:stretch>
            <a:fillRect/>
          </a:stretch>
        </p:blipFill>
        <p:spPr bwMode="auto">
          <a:xfrm>
            <a:off x="1470682" y="1857364"/>
            <a:ext cx="6816094" cy="3777817"/>
          </a:xfrm>
          <a:prstGeom prst="rect">
            <a:avLst/>
          </a:prstGeom>
          <a:noFill/>
        </p:spPr>
      </p:pic>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0"/>
            <a:ext cx="7719274" cy="857232"/>
          </a:xfrm>
        </p:spPr>
        <p:txBody>
          <a:bodyPr>
            <a:normAutofit/>
          </a:bodyPr>
          <a:lstStyle/>
          <a:p>
            <a:r>
              <a:rPr lang="en-IN" dirty="0"/>
              <a:t>CODE</a:t>
            </a:r>
            <a:endParaRPr lang="en-US" dirty="0"/>
          </a:p>
        </p:txBody>
      </p:sp>
      <p:sp>
        <p:nvSpPr>
          <p:cNvPr id="3" name="Content Placeholder 2"/>
          <p:cNvSpPr>
            <a:spLocks noGrp="1"/>
          </p:cNvSpPr>
          <p:nvPr>
            <p:ph idx="1"/>
          </p:nvPr>
        </p:nvSpPr>
        <p:spPr>
          <a:xfrm>
            <a:off x="1071538" y="1071546"/>
            <a:ext cx="7862150" cy="5176854"/>
          </a:xfrm>
        </p:spPr>
        <p:txBody>
          <a:bodyPr>
            <a:noAutofit/>
          </a:bodyPr>
          <a:lstStyle/>
          <a:p>
            <a:pPr>
              <a:buNone/>
            </a:pPr>
            <a:r>
              <a:rPr lang="en-GB" sz="1600" dirty="0"/>
              <a:t>#include &lt;ESP8266WiFi.h&gt;</a:t>
            </a:r>
            <a:endParaRPr lang="en-US" sz="1600" dirty="0"/>
          </a:p>
          <a:p>
            <a:pPr>
              <a:buNone/>
            </a:pPr>
            <a:r>
              <a:rPr lang="en-GB" sz="1600" dirty="0"/>
              <a:t>#include "</a:t>
            </a:r>
            <a:r>
              <a:rPr lang="en-GB" sz="1600" dirty="0" err="1"/>
              <a:t>Adafruit_MQTT.h</a:t>
            </a:r>
            <a:r>
              <a:rPr lang="en-GB" sz="1600" dirty="0"/>
              <a:t>"</a:t>
            </a:r>
            <a:endParaRPr lang="en-US" sz="1600" dirty="0"/>
          </a:p>
          <a:p>
            <a:pPr>
              <a:buNone/>
            </a:pPr>
            <a:r>
              <a:rPr lang="en-GB" sz="1600" dirty="0"/>
              <a:t>#include "</a:t>
            </a:r>
            <a:r>
              <a:rPr lang="en-GB" sz="1600" dirty="0" err="1"/>
              <a:t>Adafruit_MQTT_Client.h</a:t>
            </a:r>
            <a:r>
              <a:rPr lang="en-GB" sz="1600" dirty="0"/>
              <a:t>"</a:t>
            </a:r>
            <a:endParaRPr lang="en-US" sz="1600" dirty="0"/>
          </a:p>
          <a:p>
            <a:pPr>
              <a:buNone/>
            </a:pPr>
            <a:r>
              <a:rPr lang="en-GB" sz="1600" dirty="0"/>
              <a:t>const char *</a:t>
            </a:r>
            <a:r>
              <a:rPr lang="en-GB" sz="1600" dirty="0" err="1"/>
              <a:t>ssid</a:t>
            </a:r>
            <a:r>
              <a:rPr lang="en-GB" sz="1600" dirty="0"/>
              <a:t> =  "k";     // Enter your </a:t>
            </a:r>
            <a:r>
              <a:rPr lang="en-GB" sz="1600" dirty="0" err="1"/>
              <a:t>WiFi</a:t>
            </a:r>
            <a:r>
              <a:rPr lang="en-GB" sz="1600" dirty="0"/>
              <a:t> Name</a:t>
            </a:r>
            <a:endParaRPr lang="en-US" sz="1600" dirty="0"/>
          </a:p>
          <a:p>
            <a:pPr>
              <a:buNone/>
            </a:pPr>
            <a:r>
              <a:rPr lang="en-GB" sz="1600" dirty="0"/>
              <a:t>const char *pass =  “*****"; // Enter your </a:t>
            </a:r>
            <a:r>
              <a:rPr lang="en-GB" sz="1600" dirty="0" err="1"/>
              <a:t>WiFi</a:t>
            </a:r>
            <a:r>
              <a:rPr lang="en-GB" sz="1600" dirty="0"/>
              <a:t> Password</a:t>
            </a:r>
            <a:endParaRPr lang="en-US" sz="1600" dirty="0"/>
          </a:p>
          <a:p>
            <a:pPr>
              <a:buNone/>
            </a:pPr>
            <a:r>
              <a:rPr lang="en-GB" sz="1600" dirty="0" err="1"/>
              <a:t>WiFiClient</a:t>
            </a:r>
            <a:r>
              <a:rPr lang="en-GB" sz="1600" dirty="0"/>
              <a:t> client;</a:t>
            </a:r>
            <a:endParaRPr lang="en-US" sz="1600" dirty="0"/>
          </a:p>
          <a:p>
            <a:pPr>
              <a:buNone/>
            </a:pPr>
            <a:r>
              <a:rPr lang="en-GB" sz="1600" dirty="0"/>
              <a:t>#define MQTT_SERV "io.adafruit.com"</a:t>
            </a:r>
            <a:endParaRPr lang="en-US" sz="1600" dirty="0"/>
          </a:p>
          <a:p>
            <a:pPr>
              <a:buNone/>
            </a:pPr>
            <a:r>
              <a:rPr lang="en-GB" sz="1600" dirty="0"/>
              <a:t>#define MQTT_PORT 1883</a:t>
            </a:r>
            <a:endParaRPr lang="en-US" sz="1600" dirty="0"/>
          </a:p>
          <a:p>
            <a:pPr>
              <a:buNone/>
            </a:pPr>
            <a:r>
              <a:rPr lang="en-GB" sz="1600" dirty="0"/>
              <a:t>#define MQTT_NAME "</a:t>
            </a:r>
            <a:r>
              <a:rPr lang="en-GB" sz="1600" dirty="0" err="1"/>
              <a:t>akashsinghh</a:t>
            </a:r>
            <a:r>
              <a:rPr lang="en-GB" sz="1600" dirty="0"/>
              <a:t>" </a:t>
            </a:r>
            <a:endParaRPr lang="en-US" sz="1600" dirty="0"/>
          </a:p>
          <a:p>
            <a:pPr>
              <a:buNone/>
            </a:pPr>
            <a:r>
              <a:rPr lang="en-GB" sz="1600" dirty="0"/>
              <a:t>#define MQTT_</a:t>
            </a:r>
            <a:r>
              <a:rPr lang="en-GB" sz="1600"/>
              <a:t>PASS “*******************" </a:t>
            </a:r>
            <a:r>
              <a:rPr lang="en-GB" sz="1600" dirty="0"/>
              <a:t>// Enter the API key that you copied from your </a:t>
            </a:r>
            <a:r>
              <a:rPr lang="en-GB" sz="1600" dirty="0" err="1"/>
              <a:t>adafrui</a:t>
            </a:r>
            <a:r>
              <a:rPr lang="en-GB" sz="1600" dirty="0"/>
              <a:t> IO account</a:t>
            </a:r>
            <a:endParaRPr lang="en-US" sz="1600" dirty="0"/>
          </a:p>
          <a:p>
            <a:pPr>
              <a:buNone/>
            </a:pPr>
            <a:r>
              <a:rPr lang="en-GB" sz="1600" dirty="0"/>
              <a:t>#define relay D5</a:t>
            </a:r>
            <a:endParaRPr lang="en-US" sz="1600" dirty="0"/>
          </a:p>
          <a:p>
            <a:pPr>
              <a:buNone/>
            </a:pPr>
            <a:r>
              <a:rPr lang="en-GB" sz="1600" dirty="0"/>
              <a:t>#define buzzer D6</a:t>
            </a:r>
            <a:endParaRPr lang="en-US" sz="1600" dirty="0"/>
          </a:p>
          <a:p>
            <a:pPr>
              <a:buNone/>
            </a:pPr>
            <a:r>
              <a:rPr lang="en-GB" sz="1600" dirty="0" err="1"/>
              <a:t>Adafruit_MQTT_Client</a:t>
            </a:r>
            <a:r>
              <a:rPr lang="en-GB" sz="1600" dirty="0"/>
              <a:t> </a:t>
            </a:r>
            <a:r>
              <a:rPr lang="en-GB" sz="1600" dirty="0" err="1"/>
              <a:t>mqtt</a:t>
            </a:r>
            <a:r>
              <a:rPr lang="en-GB" sz="1600" dirty="0"/>
              <a:t>(&amp;client, MQTT_SERV, MQTT_PORT, MQTT_NAME, MQTT_PASS);</a:t>
            </a:r>
            <a:endParaRPr lang="en-US" sz="1600" dirty="0"/>
          </a:p>
          <a:p>
            <a:pPr>
              <a:buNone/>
            </a:pPr>
            <a:r>
              <a:rPr lang="en-GB" sz="1600" dirty="0"/>
              <a:t>//Set up the feed you're subscribing to</a:t>
            </a:r>
            <a:endParaRPr lang="en-US" sz="1600" dirty="0"/>
          </a:p>
          <a:p>
            <a:pPr>
              <a:buNone/>
            </a:pPr>
            <a:r>
              <a:rPr lang="en-GB" sz="1600" dirty="0" err="1"/>
              <a:t>Adafruit_MQTT_Subscribe</a:t>
            </a:r>
            <a:r>
              <a:rPr lang="en-GB" sz="1600" dirty="0"/>
              <a:t> Lock = </a:t>
            </a:r>
            <a:r>
              <a:rPr lang="en-GB" sz="1600" dirty="0" err="1"/>
              <a:t>Adafruit_MQTT_Subscribe</a:t>
            </a:r>
            <a:r>
              <a:rPr lang="en-GB" sz="1600" dirty="0"/>
              <a:t>(&amp;</a:t>
            </a:r>
            <a:r>
              <a:rPr lang="en-GB" sz="1600" dirty="0" err="1"/>
              <a:t>mqtt</a:t>
            </a:r>
            <a:r>
              <a:rPr lang="en-GB" sz="1600" dirty="0"/>
              <a:t>, MQTT_NAME "/f/Lock");</a:t>
            </a:r>
            <a:endParaRPr lang="en-US" sz="1600" dirty="0"/>
          </a:p>
        </p:txBody>
      </p:sp>
      <p:sp>
        <p:nvSpPr>
          <p:cNvPr id="4" name="Footer Placeholder 3"/>
          <p:cNvSpPr>
            <a:spLocks noGrp="1"/>
          </p:cNvSpPr>
          <p:nvPr>
            <p:ph type="ftr" sz="quarter" idx="11"/>
          </p:nvPr>
        </p:nvSpPr>
        <p:spPr/>
        <p:txBody>
          <a:bodyPr/>
          <a:lstStyle/>
          <a:p>
            <a:r>
              <a:rPr lang="en-IN" dirty="0"/>
              <a:t>.</a:t>
            </a:r>
            <a:endParaRPr lang="en-US" dirty="0"/>
          </a:p>
        </p:txBody>
      </p:sp>
      <p:sp>
        <p:nvSpPr>
          <p:cNvPr id="5" name="Slide Number Placeholder 4"/>
          <p:cNvSpPr>
            <a:spLocks noGrp="1"/>
          </p:cNvSpPr>
          <p:nvPr>
            <p:ph type="sldNum" sz="quarter" idx="12"/>
          </p:nvPr>
        </p:nvSpPr>
        <p:spPr>
          <a:xfrm flipH="1">
            <a:off x="9070848" y="6643710"/>
            <a:ext cx="73152" cy="138090"/>
          </a:xfrm>
        </p:spPr>
        <p:txBody>
          <a:bodyPr/>
          <a:lstStyle/>
          <a:p>
            <a:r>
              <a:rPr lang="en-IN" dirty="0"/>
              <a:t>.</a:t>
            </a:r>
            <a:endParaRPr lang="en-US" dirty="0"/>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357166"/>
          </a:xfrm>
        </p:spPr>
        <p:txBody>
          <a:bodyPr>
            <a:normAutofit/>
          </a:bodyPr>
          <a:lstStyle/>
          <a:p>
            <a:r>
              <a:rPr lang="en-IN" sz="1000" dirty="0"/>
              <a:t>.</a:t>
            </a:r>
            <a:endParaRPr lang="en-US" sz="1000" dirty="0"/>
          </a:p>
        </p:txBody>
      </p:sp>
      <p:sp>
        <p:nvSpPr>
          <p:cNvPr id="3" name="Content Placeholder 2"/>
          <p:cNvSpPr>
            <a:spLocks noGrp="1"/>
          </p:cNvSpPr>
          <p:nvPr>
            <p:ph idx="1"/>
          </p:nvPr>
        </p:nvSpPr>
        <p:spPr>
          <a:xfrm>
            <a:off x="1353320" y="285728"/>
            <a:ext cx="7719274" cy="5962672"/>
          </a:xfrm>
        </p:spPr>
        <p:txBody>
          <a:bodyPr>
            <a:noAutofit/>
          </a:bodyPr>
          <a:lstStyle/>
          <a:p>
            <a:pPr>
              <a:buNone/>
            </a:pPr>
            <a:r>
              <a:rPr lang="en-GB" sz="1600" dirty="0"/>
              <a:t>void setup()</a:t>
            </a:r>
            <a:endParaRPr lang="en-US" sz="1600" dirty="0"/>
          </a:p>
          <a:p>
            <a:pPr>
              <a:buNone/>
            </a:pPr>
            <a:r>
              <a:rPr lang="en-GB" sz="1600" dirty="0"/>
              <a:t>{</a:t>
            </a:r>
            <a:endParaRPr lang="en-US" sz="1600" dirty="0"/>
          </a:p>
          <a:p>
            <a:pPr>
              <a:buNone/>
            </a:pPr>
            <a:r>
              <a:rPr lang="en-GB" sz="1600" dirty="0"/>
              <a:t>  </a:t>
            </a:r>
            <a:r>
              <a:rPr lang="en-GB" sz="1600" dirty="0" err="1"/>
              <a:t>Serial.begin</a:t>
            </a:r>
            <a:r>
              <a:rPr lang="en-GB" sz="1600" dirty="0"/>
              <a:t>(115200);</a:t>
            </a:r>
            <a:endParaRPr lang="en-US" sz="1600" dirty="0"/>
          </a:p>
          <a:p>
            <a:pPr>
              <a:buNone/>
            </a:pPr>
            <a:r>
              <a:rPr lang="en-GB" sz="1600" dirty="0"/>
              <a:t>  delay(10);</a:t>
            </a:r>
            <a:endParaRPr lang="en-US" sz="1600" dirty="0"/>
          </a:p>
          <a:p>
            <a:pPr>
              <a:buNone/>
            </a:pPr>
            <a:r>
              <a:rPr lang="en-GB" sz="1600" dirty="0"/>
              <a:t>  </a:t>
            </a:r>
            <a:r>
              <a:rPr lang="en-GB" sz="1600" dirty="0" err="1"/>
              <a:t>mqtt.subscribe</a:t>
            </a:r>
            <a:r>
              <a:rPr lang="en-GB" sz="1600" dirty="0"/>
              <a:t>(&amp;Lock);</a:t>
            </a:r>
            <a:endParaRPr lang="en-US" sz="1600" dirty="0"/>
          </a:p>
          <a:p>
            <a:pPr>
              <a:buNone/>
            </a:pPr>
            <a:r>
              <a:rPr lang="en-GB" sz="1600" dirty="0"/>
              <a:t>  </a:t>
            </a:r>
            <a:r>
              <a:rPr lang="en-GB" sz="1600" dirty="0" err="1"/>
              <a:t>pinMode</a:t>
            </a:r>
            <a:r>
              <a:rPr lang="en-GB" sz="1600" dirty="0"/>
              <a:t>(relay, OUTPUT);</a:t>
            </a:r>
            <a:endParaRPr lang="en-US" sz="1600" dirty="0"/>
          </a:p>
          <a:p>
            <a:pPr>
              <a:buNone/>
            </a:pPr>
            <a:r>
              <a:rPr lang="en-GB" sz="1600" dirty="0"/>
              <a:t>  </a:t>
            </a:r>
            <a:r>
              <a:rPr lang="en-GB" sz="1600" dirty="0" err="1"/>
              <a:t>pinMode</a:t>
            </a:r>
            <a:r>
              <a:rPr lang="en-GB" sz="1600" dirty="0"/>
              <a:t>(buzzer, OUTPUT);</a:t>
            </a:r>
            <a:endParaRPr lang="en-US" sz="1600" dirty="0"/>
          </a:p>
          <a:p>
            <a:pPr>
              <a:buNone/>
            </a:pPr>
            <a:r>
              <a:rPr lang="en-GB" sz="1600" dirty="0"/>
              <a:t>  </a:t>
            </a:r>
            <a:r>
              <a:rPr lang="en-GB" sz="1600" dirty="0" err="1"/>
              <a:t>digitalWrite</a:t>
            </a:r>
            <a:r>
              <a:rPr lang="en-GB" sz="1600" dirty="0"/>
              <a:t>(relay, LOW); // keep motor off </a:t>
            </a:r>
            <a:r>
              <a:rPr lang="en-GB" sz="1600" dirty="0" err="1"/>
              <a:t>initally</a:t>
            </a:r>
            <a:r>
              <a:rPr lang="en-GB" sz="1600" dirty="0"/>
              <a:t> </a:t>
            </a:r>
            <a:endParaRPr lang="en-US" sz="1600" dirty="0"/>
          </a:p>
          <a:p>
            <a:pPr>
              <a:buNone/>
            </a:pPr>
            <a:r>
              <a:rPr lang="en-GB" sz="1600" dirty="0"/>
              <a:t>  </a:t>
            </a:r>
            <a:r>
              <a:rPr lang="en-GB" sz="1600" dirty="0" err="1"/>
              <a:t>Serial.println</a:t>
            </a:r>
            <a:r>
              <a:rPr lang="en-GB" sz="1600" dirty="0"/>
              <a:t>("Connecting to ");</a:t>
            </a:r>
            <a:endParaRPr lang="en-US" sz="1600" dirty="0"/>
          </a:p>
          <a:p>
            <a:pPr>
              <a:buNone/>
            </a:pPr>
            <a:r>
              <a:rPr lang="en-GB" sz="1600" dirty="0"/>
              <a:t>  </a:t>
            </a:r>
            <a:r>
              <a:rPr lang="en-GB" sz="1600" dirty="0" err="1"/>
              <a:t>Serial.println</a:t>
            </a:r>
            <a:r>
              <a:rPr lang="en-GB" sz="1600" dirty="0"/>
              <a:t>(</a:t>
            </a:r>
            <a:r>
              <a:rPr lang="en-GB" sz="1600" dirty="0" err="1"/>
              <a:t>ssid</a:t>
            </a:r>
            <a:r>
              <a:rPr lang="en-GB" sz="1600" dirty="0"/>
              <a:t>);</a:t>
            </a:r>
            <a:endParaRPr lang="en-US" sz="1600" dirty="0"/>
          </a:p>
          <a:p>
            <a:pPr>
              <a:buNone/>
            </a:pPr>
            <a:r>
              <a:rPr lang="en-GB" sz="1600" dirty="0"/>
              <a:t>  </a:t>
            </a:r>
            <a:r>
              <a:rPr lang="en-GB" sz="1600" dirty="0" err="1"/>
              <a:t>WiFi.begin</a:t>
            </a:r>
            <a:r>
              <a:rPr lang="en-GB" sz="1600" dirty="0"/>
              <a:t>(</a:t>
            </a:r>
            <a:r>
              <a:rPr lang="en-GB" sz="1600" dirty="0" err="1"/>
              <a:t>ssid</a:t>
            </a:r>
            <a:r>
              <a:rPr lang="en-GB" sz="1600" dirty="0"/>
              <a:t>, pass);</a:t>
            </a:r>
            <a:endParaRPr lang="en-US" sz="1600" dirty="0"/>
          </a:p>
          <a:p>
            <a:pPr>
              <a:buNone/>
            </a:pPr>
            <a:r>
              <a:rPr lang="en-GB" sz="1600" dirty="0"/>
              <a:t>  while (</a:t>
            </a:r>
            <a:r>
              <a:rPr lang="en-GB" sz="1600" dirty="0" err="1"/>
              <a:t>WiFi.status</a:t>
            </a:r>
            <a:r>
              <a:rPr lang="en-GB" sz="1600" dirty="0"/>
              <a:t>() != WL_CONNECTED)</a:t>
            </a:r>
            <a:endParaRPr lang="en-US" sz="1600" dirty="0"/>
          </a:p>
          <a:p>
            <a:pPr>
              <a:buNone/>
            </a:pPr>
            <a:r>
              <a:rPr lang="en-GB" sz="1600" dirty="0"/>
              <a:t>  {</a:t>
            </a:r>
            <a:endParaRPr lang="en-US" sz="1600" dirty="0"/>
          </a:p>
          <a:p>
            <a:pPr>
              <a:buNone/>
            </a:pPr>
            <a:r>
              <a:rPr lang="en-GB" sz="1600" dirty="0"/>
              <a:t>    delay(500);</a:t>
            </a:r>
            <a:endParaRPr lang="en-US" sz="1600" dirty="0"/>
          </a:p>
          <a:p>
            <a:pPr>
              <a:buNone/>
            </a:pPr>
            <a:r>
              <a:rPr lang="en-GB" sz="1600" dirty="0"/>
              <a:t>    </a:t>
            </a:r>
            <a:r>
              <a:rPr lang="en-GB" sz="1600" dirty="0" err="1"/>
              <a:t>Serial.print</a:t>
            </a:r>
            <a:r>
              <a:rPr lang="en-GB" sz="1600" dirty="0"/>
              <a:t>(".");              // print ... till not connected</a:t>
            </a:r>
            <a:endParaRPr lang="en-US" sz="1600" dirty="0"/>
          </a:p>
          <a:p>
            <a:pPr>
              <a:buNone/>
            </a:pPr>
            <a:r>
              <a:rPr lang="en-GB" sz="1600" dirty="0"/>
              <a:t>  }</a:t>
            </a:r>
            <a:endParaRPr lang="en-US" sz="1600" dirty="0"/>
          </a:p>
          <a:p>
            <a:pPr>
              <a:buNone/>
            </a:pPr>
            <a:r>
              <a:rPr lang="en-GB" sz="1600" dirty="0"/>
              <a:t>  </a:t>
            </a:r>
            <a:r>
              <a:rPr lang="en-GB" sz="1600" dirty="0" err="1"/>
              <a:t>Serial.println</a:t>
            </a:r>
            <a:r>
              <a:rPr lang="en-GB" sz="1600" dirty="0"/>
              <a:t>("");</a:t>
            </a:r>
            <a:endParaRPr lang="en-US" sz="1600" dirty="0"/>
          </a:p>
          <a:p>
            <a:pPr>
              <a:buNone/>
            </a:pPr>
            <a:r>
              <a:rPr lang="en-GB" sz="1600" dirty="0"/>
              <a:t>  </a:t>
            </a:r>
            <a:r>
              <a:rPr lang="en-GB" sz="1600" dirty="0" err="1"/>
              <a:t>Serial.println</a:t>
            </a:r>
            <a:r>
              <a:rPr lang="en-GB" sz="1600" dirty="0"/>
              <a:t>("</a:t>
            </a:r>
            <a:r>
              <a:rPr lang="en-GB" sz="1600" dirty="0" err="1"/>
              <a:t>WiFi</a:t>
            </a:r>
            <a:r>
              <a:rPr lang="en-GB" sz="1600" dirty="0"/>
              <a:t> connected");</a:t>
            </a:r>
            <a:endParaRPr lang="en-US" sz="1600" dirty="0"/>
          </a:p>
          <a:p>
            <a:pPr>
              <a:buNone/>
            </a:pPr>
            <a:r>
              <a:rPr lang="en-GB" sz="1600" dirty="0"/>
              <a:t>} </a:t>
            </a:r>
            <a:endParaRPr lang="en-US" sz="1600" dirty="0"/>
          </a:p>
        </p:txBody>
      </p:sp>
      <p:sp>
        <p:nvSpPr>
          <p:cNvPr id="4" name="Footer Placeholder 3"/>
          <p:cNvSpPr>
            <a:spLocks noGrp="1"/>
          </p:cNvSpPr>
          <p:nvPr>
            <p:ph type="ftr" sz="quarter" idx="11"/>
          </p:nvPr>
        </p:nvSpPr>
        <p:spPr/>
        <p:txBody>
          <a:bodyPr/>
          <a:lstStyle/>
          <a:p>
            <a:r>
              <a:rPr lang="en-IN" dirty="0"/>
              <a:t>.</a:t>
            </a:r>
            <a:endParaRPr lang="en-US" dirty="0"/>
          </a:p>
        </p:txBody>
      </p:sp>
      <p:sp>
        <p:nvSpPr>
          <p:cNvPr id="5" name="Slide Number Placeholder 4"/>
          <p:cNvSpPr>
            <a:spLocks noGrp="1"/>
          </p:cNvSpPr>
          <p:nvPr>
            <p:ph type="sldNum" sz="quarter" idx="12"/>
          </p:nvPr>
        </p:nvSpPr>
        <p:spPr>
          <a:xfrm>
            <a:off x="8858280" y="6643710"/>
            <a:ext cx="212568" cy="138090"/>
          </a:xfrm>
        </p:spPr>
        <p:txBody>
          <a:bodyPr/>
          <a:lstStyle/>
          <a:p>
            <a:r>
              <a:rPr lang="en-IN" dirty="0"/>
              <a:t>.</a:t>
            </a:r>
            <a:endParaRPr lang="en-US"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285728"/>
          </a:xfrm>
        </p:spPr>
        <p:txBody>
          <a:bodyPr>
            <a:normAutofit/>
          </a:bodyPr>
          <a:lstStyle/>
          <a:p>
            <a:r>
              <a:rPr lang="en-IN" sz="1000" dirty="0"/>
              <a:t>.</a:t>
            </a:r>
            <a:endParaRPr lang="en-US" sz="1000" dirty="0"/>
          </a:p>
        </p:txBody>
      </p:sp>
      <p:sp>
        <p:nvSpPr>
          <p:cNvPr id="3" name="Content Placeholder 2"/>
          <p:cNvSpPr>
            <a:spLocks noGrp="1"/>
          </p:cNvSpPr>
          <p:nvPr>
            <p:ph idx="1"/>
          </p:nvPr>
        </p:nvSpPr>
        <p:spPr>
          <a:xfrm>
            <a:off x="1285852" y="357166"/>
            <a:ext cx="7647836" cy="5891234"/>
          </a:xfrm>
        </p:spPr>
        <p:txBody>
          <a:bodyPr>
            <a:noAutofit/>
          </a:bodyPr>
          <a:lstStyle/>
          <a:p>
            <a:pPr>
              <a:buNone/>
            </a:pPr>
            <a:r>
              <a:rPr lang="en-GB" sz="1600" dirty="0"/>
              <a:t>void loop()</a:t>
            </a:r>
            <a:endParaRPr lang="en-US" sz="1600" dirty="0"/>
          </a:p>
          <a:p>
            <a:pPr>
              <a:buNone/>
            </a:pPr>
            <a:r>
              <a:rPr lang="en-GB" sz="1600" dirty="0"/>
              <a:t>{</a:t>
            </a:r>
            <a:endParaRPr lang="en-US" sz="1600" dirty="0"/>
          </a:p>
          <a:p>
            <a:pPr>
              <a:buNone/>
            </a:pPr>
            <a:r>
              <a:rPr lang="en-GB" sz="1600" dirty="0"/>
              <a:t>   </a:t>
            </a:r>
            <a:r>
              <a:rPr lang="en-GB" sz="1600" dirty="0" err="1"/>
              <a:t>MQTT_connect</a:t>
            </a:r>
            <a:r>
              <a:rPr lang="en-GB" sz="1600" dirty="0"/>
              <a:t>();  </a:t>
            </a:r>
            <a:endParaRPr lang="en-US" sz="1600" dirty="0"/>
          </a:p>
          <a:p>
            <a:pPr>
              <a:buNone/>
            </a:pPr>
            <a:r>
              <a:rPr lang="en-GB" sz="1600" dirty="0" err="1"/>
              <a:t>Adafruit_MQTT_Subscribe</a:t>
            </a:r>
            <a:r>
              <a:rPr lang="en-GB" sz="1600" dirty="0"/>
              <a:t> * subscription;</a:t>
            </a:r>
            <a:endParaRPr lang="en-US" sz="1600" dirty="0"/>
          </a:p>
          <a:p>
            <a:pPr>
              <a:buNone/>
            </a:pPr>
            <a:r>
              <a:rPr lang="en-GB" sz="1600" dirty="0"/>
              <a:t>while ((subscription = </a:t>
            </a:r>
            <a:r>
              <a:rPr lang="en-GB" sz="1600" dirty="0" err="1"/>
              <a:t>mqtt.readSubscription</a:t>
            </a:r>
            <a:r>
              <a:rPr lang="en-GB" sz="1600" dirty="0"/>
              <a:t>(5000)))</a:t>
            </a:r>
            <a:endParaRPr lang="en-US" sz="1600" dirty="0"/>
          </a:p>
          <a:p>
            <a:pPr>
              <a:buNone/>
            </a:pPr>
            <a:r>
              <a:rPr lang="en-GB" sz="1600" dirty="0"/>
              <a:t>     {   </a:t>
            </a:r>
            <a:endParaRPr lang="en-US" sz="1600" dirty="0"/>
          </a:p>
          <a:p>
            <a:pPr>
              <a:buNone/>
            </a:pPr>
            <a:r>
              <a:rPr lang="en-GB" sz="1600" dirty="0"/>
              <a:t>   if (subscription == &amp;Lock)</a:t>
            </a:r>
            <a:endParaRPr lang="en-US" sz="1600" dirty="0"/>
          </a:p>
          <a:p>
            <a:pPr>
              <a:buNone/>
            </a:pPr>
            <a:r>
              <a:rPr lang="en-GB" sz="1600" dirty="0"/>
              <a:t>     {</a:t>
            </a:r>
            <a:endParaRPr lang="en-US" sz="1600" dirty="0"/>
          </a:p>
          <a:p>
            <a:pPr>
              <a:buNone/>
            </a:pPr>
            <a:r>
              <a:rPr lang="en-GB" sz="1600" dirty="0"/>
              <a:t>      //Print the new value to the serial monitor</a:t>
            </a:r>
            <a:endParaRPr lang="en-US" sz="1600" dirty="0"/>
          </a:p>
          <a:p>
            <a:pPr>
              <a:buNone/>
            </a:pPr>
            <a:r>
              <a:rPr lang="en-GB" sz="1600" dirty="0"/>
              <a:t>      </a:t>
            </a:r>
            <a:r>
              <a:rPr lang="en-GB" sz="1600" dirty="0" err="1"/>
              <a:t>Serial.println</a:t>
            </a:r>
            <a:r>
              <a:rPr lang="en-GB" sz="1600" dirty="0"/>
              <a:t>((char*) </a:t>
            </a:r>
            <a:r>
              <a:rPr lang="en-GB" sz="1600" dirty="0" err="1"/>
              <a:t>Lock.lastread</a:t>
            </a:r>
            <a:r>
              <a:rPr lang="en-GB" sz="1600" dirty="0"/>
              <a:t>);     </a:t>
            </a:r>
            <a:endParaRPr lang="en-US" sz="1600" dirty="0"/>
          </a:p>
          <a:p>
            <a:pPr>
              <a:buNone/>
            </a:pPr>
            <a:r>
              <a:rPr lang="en-GB" sz="1600" dirty="0"/>
              <a:t>   if (!</a:t>
            </a:r>
            <a:r>
              <a:rPr lang="en-GB" sz="1600" dirty="0" err="1"/>
              <a:t>strcmp</a:t>
            </a:r>
            <a:r>
              <a:rPr lang="en-GB" sz="1600" dirty="0"/>
              <a:t>((char*) </a:t>
            </a:r>
            <a:r>
              <a:rPr lang="en-GB" sz="1600" dirty="0" err="1"/>
              <a:t>Lock.lastread</a:t>
            </a:r>
            <a:r>
              <a:rPr lang="en-GB" sz="1600" dirty="0"/>
              <a:t>, "Close"))</a:t>
            </a:r>
            <a:endParaRPr lang="en-US" sz="1600" dirty="0"/>
          </a:p>
          <a:p>
            <a:pPr>
              <a:buNone/>
            </a:pPr>
            <a:r>
              <a:rPr lang="en-GB" sz="1600" dirty="0"/>
              <a:t>      {</a:t>
            </a:r>
            <a:endParaRPr lang="en-US" sz="1600" dirty="0"/>
          </a:p>
          <a:p>
            <a:pPr>
              <a:buNone/>
            </a:pPr>
            <a:r>
              <a:rPr lang="en-GB" sz="1600" dirty="0"/>
              <a:t>        </a:t>
            </a:r>
            <a:r>
              <a:rPr lang="en-GB" sz="1600" dirty="0" err="1"/>
              <a:t>digitalWrite</a:t>
            </a:r>
            <a:r>
              <a:rPr lang="en-GB" sz="1600" dirty="0"/>
              <a:t>(relay, LOW);</a:t>
            </a:r>
            <a:endParaRPr lang="en-US" sz="1600" dirty="0"/>
          </a:p>
          <a:p>
            <a:pPr>
              <a:buNone/>
            </a:pPr>
            <a:r>
              <a:rPr lang="en-GB" sz="1600" dirty="0"/>
              <a:t>        </a:t>
            </a:r>
            <a:r>
              <a:rPr lang="en-GB" sz="1600" dirty="0" err="1"/>
              <a:t>Serial.print</a:t>
            </a:r>
            <a:r>
              <a:rPr lang="en-GB" sz="1600" dirty="0"/>
              <a:t>("Door Unlocked");</a:t>
            </a:r>
            <a:endParaRPr lang="en-US" sz="1600" dirty="0"/>
          </a:p>
          <a:p>
            <a:pPr>
              <a:buNone/>
            </a:pPr>
            <a:r>
              <a:rPr lang="en-GB" sz="1600" dirty="0"/>
              <a:t>        </a:t>
            </a:r>
            <a:r>
              <a:rPr lang="en-GB" sz="1600" dirty="0" err="1"/>
              <a:t>digitalWrite</a:t>
            </a:r>
            <a:r>
              <a:rPr lang="en-GB" sz="1600" dirty="0"/>
              <a:t>(buzzer, HIGH);</a:t>
            </a:r>
            <a:endParaRPr lang="en-US" sz="1600" dirty="0"/>
          </a:p>
          <a:p>
            <a:pPr>
              <a:buNone/>
            </a:pPr>
            <a:r>
              <a:rPr lang="en-GB" sz="1600" dirty="0"/>
              <a:t>        delay(2000);</a:t>
            </a:r>
            <a:endParaRPr lang="en-US" sz="1600" dirty="0"/>
          </a:p>
          <a:p>
            <a:pPr>
              <a:buNone/>
            </a:pPr>
            <a:r>
              <a:rPr lang="en-GB" sz="1600" dirty="0"/>
              <a:t>        </a:t>
            </a:r>
            <a:r>
              <a:rPr lang="en-GB" sz="1600" dirty="0" err="1"/>
              <a:t>digitalWrite</a:t>
            </a:r>
            <a:r>
              <a:rPr lang="en-GB" sz="1600" dirty="0"/>
              <a:t>(buzzer, LOW);</a:t>
            </a:r>
            <a:endParaRPr lang="en-US" sz="1600" dirty="0"/>
          </a:p>
          <a:p>
            <a:pPr>
              <a:buNone/>
            </a:pPr>
            <a:r>
              <a:rPr lang="en-GB" sz="1600" dirty="0"/>
              <a:t>    }</a:t>
            </a:r>
            <a:endParaRPr lang="en-US" sz="1600" dirty="0"/>
          </a:p>
          <a:p>
            <a:pPr>
              <a:buNone/>
            </a:pPr>
            <a:endParaRPr lang="en-US" sz="1600" dirty="0"/>
          </a:p>
          <a:p>
            <a:pPr>
              <a:buNone/>
            </a:pPr>
            <a:br>
              <a:rPr lang="en-US" sz="1600" dirty="0"/>
            </a:br>
            <a:endParaRPr lang="en-US" sz="1600" dirty="0"/>
          </a:p>
          <a:p>
            <a:r>
              <a:rPr lang="en-US" sz="1600" dirty="0"/>
              <a:t> </a:t>
            </a:r>
            <a:br>
              <a:rPr lang="en-US" sz="1600" dirty="0"/>
            </a:br>
            <a:endParaRPr lang="en-US" sz="1600" dirty="0"/>
          </a:p>
          <a:p>
            <a:br>
              <a:rPr lang="en-US" sz="1600" dirty="0"/>
            </a:br>
            <a:endParaRPr lang="en-US" sz="1600" dirty="0"/>
          </a:p>
        </p:txBody>
      </p:sp>
      <p:sp>
        <p:nvSpPr>
          <p:cNvPr id="4" name="Footer Placeholder 3"/>
          <p:cNvSpPr>
            <a:spLocks noGrp="1"/>
          </p:cNvSpPr>
          <p:nvPr>
            <p:ph type="ftr" sz="quarter" idx="11"/>
          </p:nvPr>
        </p:nvSpPr>
        <p:spPr/>
        <p:txBody>
          <a:bodyPr/>
          <a:lstStyle/>
          <a:p>
            <a:r>
              <a:rPr lang="en-IN" dirty="0"/>
              <a:t>.</a:t>
            </a:r>
            <a:endParaRPr lang="en-US" dirty="0"/>
          </a:p>
        </p:txBody>
      </p:sp>
      <p:sp>
        <p:nvSpPr>
          <p:cNvPr id="5" name="Slide Number Placeholder 4"/>
          <p:cNvSpPr>
            <a:spLocks noGrp="1"/>
          </p:cNvSpPr>
          <p:nvPr>
            <p:ph type="sldNum" sz="quarter" idx="12"/>
          </p:nvPr>
        </p:nvSpPr>
        <p:spPr/>
        <p:txBody>
          <a:bodyPr/>
          <a:lstStyle/>
          <a:p>
            <a:r>
              <a:rPr lang="en-IN" dirty="0"/>
              <a:t>.</a:t>
            </a:r>
            <a:endParaRPr lang="en-US" dirty="0"/>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45719"/>
          </a:xfrm>
        </p:spPr>
        <p:txBody>
          <a:bodyPr>
            <a:normAutofit fontScale="90000"/>
          </a:bodyPr>
          <a:lstStyle/>
          <a:p>
            <a:r>
              <a:rPr lang="en-IN" sz="800" dirty="0"/>
              <a:t>.</a:t>
            </a:r>
            <a:endParaRPr lang="en-US" sz="800" dirty="0"/>
          </a:p>
        </p:txBody>
      </p:sp>
      <p:sp>
        <p:nvSpPr>
          <p:cNvPr id="3" name="Content Placeholder 2"/>
          <p:cNvSpPr>
            <a:spLocks noGrp="1"/>
          </p:cNvSpPr>
          <p:nvPr>
            <p:ph idx="1"/>
          </p:nvPr>
        </p:nvSpPr>
        <p:spPr>
          <a:xfrm>
            <a:off x="1435608" y="500042"/>
            <a:ext cx="7498080" cy="5748358"/>
          </a:xfrm>
        </p:spPr>
        <p:txBody>
          <a:bodyPr>
            <a:noAutofit/>
          </a:bodyPr>
          <a:lstStyle/>
          <a:p>
            <a:pPr>
              <a:buNone/>
            </a:pPr>
            <a:r>
              <a:rPr lang="en-US" sz="1600" dirty="0"/>
              <a:t> </a:t>
            </a:r>
            <a:r>
              <a:rPr lang="en-GB" sz="1600" dirty="0"/>
              <a:t> if (!</a:t>
            </a:r>
            <a:r>
              <a:rPr lang="en-GB" sz="1600" dirty="0" err="1"/>
              <a:t>strcmp</a:t>
            </a:r>
            <a:r>
              <a:rPr lang="en-GB" sz="1600" dirty="0"/>
              <a:t>((char*) </a:t>
            </a:r>
            <a:r>
              <a:rPr lang="en-GB" sz="1600" dirty="0" err="1"/>
              <a:t>Lock.lastread</a:t>
            </a:r>
            <a:r>
              <a:rPr lang="en-GB" sz="1600" dirty="0"/>
              <a:t>, "Open"))</a:t>
            </a:r>
            <a:endParaRPr lang="en-US" sz="1600" dirty="0"/>
          </a:p>
          <a:p>
            <a:pPr>
              <a:buNone/>
            </a:pPr>
            <a:r>
              <a:rPr lang="en-GB" sz="1600" dirty="0"/>
              <a:t>      {</a:t>
            </a:r>
            <a:endParaRPr lang="en-US" sz="1600" dirty="0"/>
          </a:p>
          <a:p>
            <a:pPr>
              <a:buNone/>
            </a:pPr>
            <a:r>
              <a:rPr lang="en-GB" sz="1600" dirty="0"/>
              <a:t>        </a:t>
            </a:r>
            <a:r>
              <a:rPr lang="en-GB" sz="1600" dirty="0" err="1"/>
              <a:t>digitalWrite</a:t>
            </a:r>
            <a:r>
              <a:rPr lang="en-GB" sz="1600" dirty="0"/>
              <a:t>(relay, HIGH);</a:t>
            </a:r>
            <a:endParaRPr lang="en-US" sz="1600" dirty="0"/>
          </a:p>
          <a:p>
            <a:pPr>
              <a:buNone/>
            </a:pPr>
            <a:r>
              <a:rPr lang="en-GB" sz="1600" dirty="0"/>
              <a:t>        </a:t>
            </a:r>
            <a:r>
              <a:rPr lang="en-GB" sz="1600" dirty="0" err="1"/>
              <a:t>Serial.print</a:t>
            </a:r>
            <a:r>
              <a:rPr lang="en-GB" sz="1600" dirty="0"/>
              <a:t>("Door Closed");</a:t>
            </a:r>
            <a:endParaRPr lang="en-US" sz="1600" dirty="0"/>
          </a:p>
          <a:p>
            <a:pPr>
              <a:buNone/>
            </a:pPr>
            <a:r>
              <a:rPr lang="en-GB" sz="1600" dirty="0"/>
              <a:t>        </a:t>
            </a:r>
            <a:r>
              <a:rPr lang="en-GB" sz="1600" dirty="0" err="1"/>
              <a:t>digitalWrite</a:t>
            </a:r>
            <a:r>
              <a:rPr lang="en-GB" sz="1600" dirty="0"/>
              <a:t>(buzzer, HIGH);</a:t>
            </a:r>
            <a:endParaRPr lang="en-US" sz="1600" dirty="0"/>
          </a:p>
          <a:p>
            <a:pPr>
              <a:buNone/>
            </a:pPr>
            <a:r>
              <a:rPr lang="en-GB" sz="1600" dirty="0"/>
              <a:t>        delay(2000);</a:t>
            </a:r>
            <a:endParaRPr lang="en-US" sz="1600" dirty="0"/>
          </a:p>
          <a:p>
            <a:pPr>
              <a:buNone/>
            </a:pPr>
            <a:r>
              <a:rPr lang="en-GB" sz="1600" dirty="0"/>
              <a:t>        </a:t>
            </a:r>
            <a:r>
              <a:rPr lang="en-GB" sz="1600" dirty="0" err="1"/>
              <a:t>digitalWrite</a:t>
            </a:r>
            <a:r>
              <a:rPr lang="en-GB" sz="1600" dirty="0"/>
              <a:t>(buzzer, LOW);</a:t>
            </a:r>
            <a:endParaRPr lang="en-US" sz="1600" dirty="0"/>
          </a:p>
          <a:p>
            <a:pPr>
              <a:buNone/>
            </a:pPr>
            <a:r>
              <a:rPr lang="en-GB" sz="1600" dirty="0"/>
              <a:t>    }</a:t>
            </a:r>
            <a:endParaRPr lang="en-US" sz="1600" dirty="0"/>
          </a:p>
          <a:p>
            <a:pPr>
              <a:buNone/>
            </a:pPr>
            <a:r>
              <a:rPr lang="en-GB" sz="1600" dirty="0"/>
              <a:t> }  </a:t>
            </a:r>
            <a:endParaRPr lang="en-US" sz="1600" dirty="0"/>
          </a:p>
          <a:p>
            <a:pPr>
              <a:buNone/>
            </a:pPr>
            <a:r>
              <a:rPr lang="en-GB" sz="1600" dirty="0"/>
              <a:t>     } </a:t>
            </a:r>
            <a:endParaRPr lang="en-US" sz="1600" dirty="0"/>
          </a:p>
          <a:p>
            <a:pPr>
              <a:buNone/>
            </a:pPr>
            <a:r>
              <a:rPr lang="en-GB" sz="1600" dirty="0"/>
              <a:t>}</a:t>
            </a:r>
            <a:endParaRPr lang="en-US" sz="1600" dirty="0"/>
          </a:p>
          <a:p>
            <a:pPr>
              <a:buNone/>
            </a:pPr>
            <a:r>
              <a:rPr lang="en-GB" sz="1600" dirty="0"/>
              <a:t>void </a:t>
            </a:r>
            <a:r>
              <a:rPr lang="en-GB" sz="1600" dirty="0" err="1"/>
              <a:t>MQTT_connect</a:t>
            </a:r>
            <a:r>
              <a:rPr lang="en-GB" sz="1600" dirty="0"/>
              <a:t>() </a:t>
            </a:r>
            <a:endParaRPr lang="en-US" sz="1600" dirty="0"/>
          </a:p>
          <a:p>
            <a:pPr>
              <a:buNone/>
            </a:pPr>
            <a:r>
              <a:rPr lang="en-GB" sz="1600" dirty="0"/>
              <a:t>{</a:t>
            </a:r>
            <a:endParaRPr lang="en-US" sz="1600" dirty="0"/>
          </a:p>
          <a:p>
            <a:pPr>
              <a:buNone/>
            </a:pPr>
            <a:r>
              <a:rPr lang="en-GB" sz="1600" dirty="0"/>
              <a:t>  int8_t ret;</a:t>
            </a:r>
            <a:endParaRPr lang="en-US" sz="1600" dirty="0"/>
          </a:p>
          <a:p>
            <a:pPr>
              <a:buNone/>
            </a:pPr>
            <a:r>
              <a:rPr lang="en-GB" sz="1600" dirty="0"/>
              <a:t>  // Stop if already connected.</a:t>
            </a:r>
            <a:endParaRPr lang="en-US" sz="1600" dirty="0"/>
          </a:p>
          <a:p>
            <a:pPr>
              <a:buNone/>
            </a:pPr>
            <a:r>
              <a:rPr lang="en-GB" sz="1600" dirty="0"/>
              <a:t>  if (</a:t>
            </a:r>
            <a:r>
              <a:rPr lang="en-GB" sz="1600" dirty="0" err="1"/>
              <a:t>mqtt.connected</a:t>
            </a:r>
            <a:r>
              <a:rPr lang="en-GB" sz="1600" dirty="0"/>
              <a:t>()) </a:t>
            </a:r>
            <a:endParaRPr lang="en-US" sz="1600" dirty="0"/>
          </a:p>
          <a:p>
            <a:pPr>
              <a:buNone/>
            </a:pPr>
            <a:r>
              <a:rPr lang="en-GB" sz="1600" dirty="0"/>
              <a:t>  {</a:t>
            </a:r>
            <a:endParaRPr lang="en-US" sz="1600" dirty="0"/>
          </a:p>
          <a:p>
            <a:pPr>
              <a:buNone/>
            </a:pPr>
            <a:r>
              <a:rPr lang="en-GB" sz="1600" dirty="0"/>
              <a:t>    return;</a:t>
            </a:r>
            <a:endParaRPr lang="en-US" sz="1600" dirty="0"/>
          </a:p>
          <a:p>
            <a:pPr>
              <a:buNone/>
            </a:pPr>
            <a:r>
              <a:rPr lang="en-GB" sz="1600" dirty="0"/>
              <a:t>  }</a:t>
            </a:r>
            <a:endParaRPr lang="en-US" sz="1600" dirty="0"/>
          </a:p>
        </p:txBody>
      </p:sp>
      <p:sp>
        <p:nvSpPr>
          <p:cNvPr id="4" name="Footer Placeholder 3"/>
          <p:cNvSpPr>
            <a:spLocks noGrp="1"/>
          </p:cNvSpPr>
          <p:nvPr>
            <p:ph type="ftr" sz="quarter" idx="11"/>
          </p:nvPr>
        </p:nvSpPr>
        <p:spPr/>
        <p:txBody>
          <a:bodyPr/>
          <a:lstStyle/>
          <a:p>
            <a:r>
              <a:rPr lang="en-IN" dirty="0"/>
              <a:t>.</a:t>
            </a:r>
            <a:endParaRPr lang="en-US" dirty="0"/>
          </a:p>
        </p:txBody>
      </p:sp>
      <p:sp>
        <p:nvSpPr>
          <p:cNvPr id="5" name="Slide Number Placeholder 4"/>
          <p:cNvSpPr>
            <a:spLocks noGrp="1"/>
          </p:cNvSpPr>
          <p:nvPr>
            <p:ph type="sldNum" sz="quarter" idx="12"/>
          </p:nvPr>
        </p:nvSpPr>
        <p:spPr/>
        <p:txBody>
          <a:bodyPr/>
          <a:lstStyle/>
          <a:p>
            <a:r>
              <a:rPr lang="en-IN" dirty="0"/>
              <a:t>.</a:t>
            </a:r>
            <a:endParaRPr lang="en-US" dirty="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45719"/>
          </a:xfrm>
        </p:spPr>
        <p:txBody>
          <a:bodyPr>
            <a:noAutofit/>
          </a:bodyPr>
          <a:lstStyle/>
          <a:p>
            <a:r>
              <a:rPr lang="en-IN" sz="1000" dirty="0"/>
              <a:t>.</a:t>
            </a:r>
            <a:endParaRPr lang="en-US" sz="1000" dirty="0"/>
          </a:p>
        </p:txBody>
      </p:sp>
      <p:sp>
        <p:nvSpPr>
          <p:cNvPr id="3" name="Content Placeholder 2"/>
          <p:cNvSpPr>
            <a:spLocks noGrp="1"/>
          </p:cNvSpPr>
          <p:nvPr>
            <p:ph idx="1"/>
          </p:nvPr>
        </p:nvSpPr>
        <p:spPr>
          <a:xfrm>
            <a:off x="1435608" y="500042"/>
            <a:ext cx="7498080" cy="5748358"/>
          </a:xfrm>
        </p:spPr>
        <p:txBody>
          <a:bodyPr>
            <a:noAutofit/>
          </a:bodyPr>
          <a:lstStyle/>
          <a:p>
            <a:pPr>
              <a:buNone/>
            </a:pPr>
            <a:r>
              <a:rPr lang="en-GB" sz="1600" dirty="0"/>
              <a:t> uint8_t retries = 3;</a:t>
            </a:r>
            <a:endParaRPr lang="en-US" sz="1600" dirty="0"/>
          </a:p>
          <a:p>
            <a:pPr>
              <a:buNone/>
            </a:pPr>
            <a:r>
              <a:rPr lang="en-GB" sz="1600" dirty="0"/>
              <a:t>  while ((ret = </a:t>
            </a:r>
            <a:r>
              <a:rPr lang="en-GB" sz="1600" dirty="0" err="1"/>
              <a:t>mqtt.connect</a:t>
            </a:r>
            <a:r>
              <a:rPr lang="en-GB" sz="1600" dirty="0"/>
              <a:t>()) != 0) // connect will return 0 for connected</a:t>
            </a:r>
            <a:endParaRPr lang="en-US" sz="1600" dirty="0"/>
          </a:p>
          <a:p>
            <a:pPr>
              <a:buNone/>
            </a:pPr>
            <a:r>
              <a:rPr lang="en-GB" sz="1600" dirty="0"/>
              <a:t>  {       </a:t>
            </a:r>
            <a:endParaRPr lang="en-US" sz="1600" dirty="0"/>
          </a:p>
          <a:p>
            <a:pPr>
              <a:buNone/>
            </a:pPr>
            <a:r>
              <a:rPr lang="en-GB" sz="1600" dirty="0"/>
              <a:t>       </a:t>
            </a:r>
            <a:r>
              <a:rPr lang="en-GB" sz="1600" dirty="0" err="1"/>
              <a:t>mqtt.disconnect</a:t>
            </a:r>
            <a:r>
              <a:rPr lang="en-GB" sz="1600" dirty="0"/>
              <a:t>();</a:t>
            </a:r>
            <a:endParaRPr lang="en-US" sz="1600" dirty="0"/>
          </a:p>
          <a:p>
            <a:pPr>
              <a:buNone/>
            </a:pPr>
            <a:r>
              <a:rPr lang="en-GB" sz="1600" dirty="0"/>
              <a:t>       delay(5000);  // wait 5 seconds</a:t>
            </a:r>
            <a:endParaRPr lang="en-US" sz="1600" dirty="0"/>
          </a:p>
          <a:p>
            <a:pPr>
              <a:buNone/>
            </a:pPr>
            <a:r>
              <a:rPr lang="en-GB" sz="1600" dirty="0"/>
              <a:t>       retries--;</a:t>
            </a:r>
            <a:endParaRPr lang="en-US" sz="1600" dirty="0"/>
          </a:p>
          <a:p>
            <a:pPr>
              <a:buNone/>
            </a:pPr>
            <a:r>
              <a:rPr lang="en-GB" sz="1600" dirty="0"/>
              <a:t>       if (retries == 0) </a:t>
            </a:r>
            <a:endParaRPr lang="en-US" sz="1600" dirty="0"/>
          </a:p>
          <a:p>
            <a:pPr>
              <a:buNone/>
            </a:pPr>
            <a:r>
              <a:rPr lang="en-GB" sz="1600" dirty="0"/>
              <a:t>       {</a:t>
            </a:r>
            <a:endParaRPr lang="en-US" sz="1600" dirty="0"/>
          </a:p>
          <a:p>
            <a:pPr>
              <a:buNone/>
            </a:pPr>
            <a:r>
              <a:rPr lang="en-GB" sz="1600" dirty="0"/>
              <a:t>         // basically die and wait for WDT to reset me</a:t>
            </a:r>
            <a:endParaRPr lang="en-US" sz="1600" dirty="0"/>
          </a:p>
          <a:p>
            <a:pPr>
              <a:buNone/>
            </a:pPr>
            <a:r>
              <a:rPr lang="en-GB" sz="1600" dirty="0"/>
              <a:t>         while (1);</a:t>
            </a:r>
            <a:endParaRPr lang="en-US" sz="1600" dirty="0"/>
          </a:p>
          <a:p>
            <a:pPr>
              <a:buNone/>
            </a:pPr>
            <a:r>
              <a:rPr lang="en-GB" sz="1600" dirty="0"/>
              <a:t>       }</a:t>
            </a:r>
            <a:endParaRPr lang="en-US" sz="1600" dirty="0"/>
          </a:p>
          <a:p>
            <a:pPr>
              <a:buNone/>
            </a:pPr>
            <a:r>
              <a:rPr lang="en-GB" sz="1600" dirty="0"/>
              <a:t>  }</a:t>
            </a:r>
            <a:endParaRPr lang="en-US" sz="1600" dirty="0"/>
          </a:p>
          <a:p>
            <a:pPr>
              <a:buNone/>
            </a:pPr>
            <a:r>
              <a:rPr lang="en-GB" sz="1600" dirty="0"/>
              <a:t>}</a:t>
            </a:r>
            <a:endParaRPr lang="en-US" sz="1600" dirty="0"/>
          </a:p>
        </p:txBody>
      </p:sp>
      <p:sp>
        <p:nvSpPr>
          <p:cNvPr id="4" name="Footer Placeholder 3"/>
          <p:cNvSpPr>
            <a:spLocks noGrp="1"/>
          </p:cNvSpPr>
          <p:nvPr>
            <p:ph type="ftr" sz="quarter" idx="11"/>
          </p:nvPr>
        </p:nvSpPr>
        <p:spPr/>
        <p:txBody>
          <a:bodyPr/>
          <a:lstStyle/>
          <a:p>
            <a:r>
              <a:rPr lang="en-IN" dirty="0"/>
              <a:t>.</a:t>
            </a:r>
            <a:endParaRPr lang="en-US" dirty="0"/>
          </a:p>
        </p:txBody>
      </p:sp>
      <p:sp>
        <p:nvSpPr>
          <p:cNvPr id="5" name="Slide Number Placeholder 4"/>
          <p:cNvSpPr>
            <a:spLocks noGrp="1"/>
          </p:cNvSpPr>
          <p:nvPr>
            <p:ph type="sldNum" sz="quarter" idx="12"/>
          </p:nvPr>
        </p:nvSpPr>
        <p:spPr/>
        <p:txBody>
          <a:bodyPr/>
          <a:lstStyle/>
          <a:p>
            <a:r>
              <a:rPr lang="en-IN" dirty="0"/>
              <a:t>.</a:t>
            </a:r>
            <a:endParaRPr lang="en-US" dirty="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692" y="274638"/>
            <a:ext cx="8147902" cy="1143000"/>
          </a:xfrm>
        </p:spPr>
        <p:txBody>
          <a:bodyPr>
            <a:normAutofit fontScale="90000"/>
          </a:bodyPr>
          <a:lstStyle/>
          <a:p>
            <a:r>
              <a:rPr lang="en-US" dirty="0"/>
              <a:t>Future Scope/Application of the Project:-</a:t>
            </a:r>
            <a:endParaRPr lang="en-IN" dirty="0"/>
          </a:p>
        </p:txBody>
      </p:sp>
      <p:sp>
        <p:nvSpPr>
          <p:cNvPr id="5" name="Content Placeholder 4"/>
          <p:cNvSpPr>
            <a:spLocks noGrp="1"/>
          </p:cNvSpPr>
          <p:nvPr>
            <p:ph idx="1"/>
          </p:nvPr>
        </p:nvSpPr>
        <p:spPr>
          <a:xfrm>
            <a:off x="628680" y="1428736"/>
            <a:ext cx="8229600" cy="5072098"/>
          </a:xfrm>
        </p:spPr>
        <p:txBody>
          <a:bodyPr>
            <a:normAutofit/>
          </a:bodyPr>
          <a:lstStyle/>
          <a:p>
            <a:r>
              <a:rPr lang="en-IN" sz="2000" dirty="0"/>
              <a:t>This drawer locking system can further be used as a safety product for all kinds of drawers/lockers in public places for high end security for the users who can get </a:t>
            </a:r>
            <a:r>
              <a:rPr lang="en-IN" sz="2000" dirty="0" err="1"/>
              <a:t>covid</a:t>
            </a:r>
            <a:r>
              <a:rPr lang="en-IN" sz="2000" dirty="0"/>
              <a:t> positive by getting in contact with a key which has been intervened by an unknown </a:t>
            </a:r>
            <a:r>
              <a:rPr lang="en-IN" sz="2000" dirty="0" err="1"/>
              <a:t>covid</a:t>
            </a:r>
            <a:r>
              <a:rPr lang="en-IN" sz="2000" dirty="0"/>
              <a:t> positive person.</a:t>
            </a:r>
          </a:p>
          <a:p>
            <a:r>
              <a:rPr lang="en-IN" sz="2000" dirty="0"/>
              <a:t>This product can have a huge impact in the contactless based applications for the lock industry and can be further made for commercial use.</a:t>
            </a:r>
          </a:p>
          <a:p>
            <a:r>
              <a:rPr lang="en-IN" sz="2000" dirty="0"/>
              <a:t>This locking system can function through a high quality Smartphone app which can be further researched in order to built and create a great secured product. We could add a few new features to the product further down the line such as:-</a:t>
            </a:r>
            <a:endParaRPr lang="en-US" sz="2000" dirty="0"/>
          </a:p>
          <a:p>
            <a:pPr lvl="0"/>
            <a:r>
              <a:rPr lang="en-IN" sz="2000" dirty="0"/>
              <a:t>Password protection through eye scanner.</a:t>
            </a:r>
            <a:endParaRPr lang="en-US" sz="2000" dirty="0"/>
          </a:p>
          <a:p>
            <a:pPr lvl="0"/>
            <a:r>
              <a:rPr lang="en-IN" sz="2000" dirty="0"/>
              <a:t>Daily notification-based GUI.</a:t>
            </a:r>
            <a:endParaRPr lang="en-US" sz="2000" dirty="0"/>
          </a:p>
          <a:p>
            <a:pPr lvl="0"/>
            <a:r>
              <a:rPr lang="en-IN" sz="2000" dirty="0"/>
              <a:t>Anti-theft alarm or notification on unauthorised access etc.</a:t>
            </a:r>
            <a:endParaRPr lang="en-US" sz="2000" dirty="0"/>
          </a:p>
          <a:p>
            <a:pPr lvl="0"/>
            <a:r>
              <a:rPr lang="en-IN" sz="2000" dirty="0"/>
              <a:t>Parental access control.</a:t>
            </a:r>
            <a:endParaRPr lang="en-US" sz="2000" dirty="0"/>
          </a:p>
          <a:p>
            <a:pPr>
              <a:buNone/>
            </a:pPr>
            <a:endParaRPr lang="en-US" sz="2000" dirty="0"/>
          </a:p>
        </p:txBody>
      </p:sp>
      <p:sp>
        <p:nvSpPr>
          <p:cNvPr id="3" name="Footer Placeholder 2"/>
          <p:cNvSpPr>
            <a:spLocks noGrp="1"/>
          </p:cNvSpPr>
          <p:nvPr>
            <p:ph type="ftr" sz="quarter" idx="11"/>
          </p:nvPr>
        </p:nvSpPr>
        <p:spPr>
          <a:xfrm>
            <a:off x="8143900" y="6357958"/>
            <a:ext cx="466700" cy="423842"/>
          </a:xfrm>
        </p:spPr>
        <p:txBody>
          <a:bodyPr/>
          <a:lstStyle/>
          <a:p>
            <a:r>
              <a:rPr lang="en-IN" dirty="0"/>
              <a:t>.</a:t>
            </a:r>
            <a:endParaRPr lang="en-US" dirty="0"/>
          </a:p>
        </p:txBody>
      </p:sp>
      <p:sp>
        <p:nvSpPr>
          <p:cNvPr id="4" name="Slide Number Placeholder 3"/>
          <p:cNvSpPr>
            <a:spLocks noGrp="1"/>
          </p:cNvSpPr>
          <p:nvPr>
            <p:ph type="sldNum" sz="quarter" idx="12"/>
          </p:nvPr>
        </p:nvSpPr>
        <p:spPr/>
        <p:txBody>
          <a:bodyPr/>
          <a:lstStyle/>
          <a:p>
            <a:fld id="{73C6E7E6-84C1-482A-9949-A74D35048744}" type="slidenum">
              <a:rPr lang="en-US" smtClean="0"/>
              <a:pPr/>
              <a:t>19</a:t>
            </a:fld>
            <a:endParaRPr lang="en-US"/>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543800" cy="609600"/>
          </a:xfrm>
        </p:spPr>
        <p:txBody>
          <a:bodyPr>
            <a:normAutofit fontScale="90000"/>
          </a:bodyPr>
          <a:lstStyle/>
          <a:p>
            <a:r>
              <a:rPr lang="en-US" sz="4800"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71538" y="1447800"/>
            <a:ext cx="7862150" cy="4800600"/>
          </a:xfrm>
        </p:spPr>
        <p:txBody>
          <a:bodyPr>
            <a:normAutofit fontScale="85000" lnSpcReduction="20000"/>
          </a:bodyPr>
          <a:lstStyle/>
          <a:p>
            <a:r>
              <a:rPr lang="en-US" dirty="0">
                <a:cs typeface="Times New Roman" panose="02020603050405020304" pitchFamily="18" charset="0"/>
              </a:rPr>
              <a:t>Introduction</a:t>
            </a:r>
            <a:endParaRPr lang="en-US" dirty="0"/>
          </a:p>
          <a:p>
            <a:r>
              <a:rPr lang="en-US" dirty="0"/>
              <a:t>System Configuration</a:t>
            </a:r>
          </a:p>
          <a:p>
            <a:r>
              <a:rPr lang="en-US" dirty="0"/>
              <a:t>Block diagram </a:t>
            </a:r>
          </a:p>
          <a:p>
            <a:r>
              <a:rPr lang="en-US" dirty="0"/>
              <a:t>Circuit Diagram</a:t>
            </a:r>
          </a:p>
          <a:p>
            <a:r>
              <a:rPr lang="en-IN" dirty="0"/>
              <a:t>The IoT Interface</a:t>
            </a:r>
          </a:p>
          <a:p>
            <a:r>
              <a:rPr lang="en-US" dirty="0"/>
              <a:t>Literature Survey</a:t>
            </a:r>
            <a:endParaRPr lang="en-IN" dirty="0"/>
          </a:p>
          <a:p>
            <a:r>
              <a:rPr lang="en-IN" dirty="0">
                <a:cs typeface="Times New Roman" panose="02020603050405020304" pitchFamily="18" charset="0"/>
              </a:rPr>
              <a:t>Work done so far</a:t>
            </a:r>
          </a:p>
          <a:p>
            <a:r>
              <a:rPr lang="en-IN" dirty="0"/>
              <a:t>Future scope of the Project</a:t>
            </a:r>
            <a:endParaRPr lang="en-US" dirty="0"/>
          </a:p>
          <a:p>
            <a:r>
              <a:rPr lang="en-US" dirty="0">
                <a:cs typeface="Times New Roman" panose="02020603050405020304" pitchFamily="18" charset="0"/>
              </a:rPr>
              <a:t>Results and Discussion</a:t>
            </a:r>
          </a:p>
          <a:p>
            <a:r>
              <a:rPr lang="en-US" dirty="0">
                <a:cs typeface="Times New Roman" panose="02020603050405020304" pitchFamily="18" charset="0"/>
              </a:rPr>
              <a:t>Conclusion</a:t>
            </a:r>
          </a:p>
          <a:p>
            <a:r>
              <a:rPr lang="en-US" dirty="0">
                <a:cs typeface="Times New Roman" panose="02020603050405020304" pitchFamily="18" charset="0"/>
              </a:rPr>
              <a:t>References</a:t>
            </a:r>
          </a:p>
          <a:p>
            <a:endParaRPr lang="en-US" dirty="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a:bodyPr>
          <a:lstStyle/>
          <a:p>
            <a:fld id="{73C6E7E6-84C1-482A-9949-A74D35048744}" type="slidenum">
              <a:rPr lang="en-US" smtClean="0"/>
              <a:pPr/>
              <a:t>2</a:t>
            </a:fld>
            <a:endParaRPr lang="en-US"/>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4638"/>
            <a:ext cx="8005026" cy="1143000"/>
          </a:xfrm>
        </p:spPr>
        <p:txBody>
          <a:bodyPr/>
          <a:lstStyle/>
          <a:p>
            <a:r>
              <a:rPr lang="en-US" dirty="0"/>
              <a:t>Result And Discussion </a:t>
            </a:r>
          </a:p>
        </p:txBody>
      </p:sp>
      <p:sp>
        <p:nvSpPr>
          <p:cNvPr id="5" name="Content Placeholder 4"/>
          <p:cNvSpPr>
            <a:spLocks noGrp="1"/>
          </p:cNvSpPr>
          <p:nvPr>
            <p:ph idx="1"/>
          </p:nvPr>
        </p:nvSpPr>
        <p:spPr>
          <a:xfrm>
            <a:off x="567502" y="1428736"/>
            <a:ext cx="8433654" cy="4819664"/>
          </a:xfrm>
        </p:spPr>
        <p:txBody>
          <a:bodyPr>
            <a:normAutofit fontScale="92500" lnSpcReduction="20000"/>
          </a:bodyPr>
          <a:lstStyle/>
          <a:p>
            <a:r>
              <a:rPr lang="en-US" dirty="0"/>
              <a:t> </a:t>
            </a:r>
            <a:r>
              <a:rPr lang="en-US" sz="2800" dirty="0"/>
              <a:t>At the end of this project, we deliver a market ready circuit box that can be mounted on any drawer or locker or a door that is needed to be secured. It is operated by an application that is specifically built in order to use this device. You can password - protect it as well as give access only to the users you approve for.</a:t>
            </a:r>
          </a:p>
          <a:p>
            <a:endParaRPr lang="en-US" sz="2800" dirty="0"/>
          </a:p>
          <a:p>
            <a:r>
              <a:rPr lang="en-US" sz="2800" dirty="0"/>
              <a:t>We learned the basic applications of IOT and how to use an esp8266 wifi module that is operated at 3.3v.</a:t>
            </a:r>
          </a:p>
          <a:p>
            <a:endParaRPr lang="en-US" sz="2800" dirty="0"/>
          </a:p>
          <a:p>
            <a:r>
              <a:rPr lang="en-US" sz="2800" dirty="0"/>
              <a:t>Overall, we evaluate this project to be a great source of learning and we hope that this product fulfills all the safety requirements of its consumers.</a:t>
            </a:r>
          </a:p>
        </p:txBody>
      </p:sp>
      <p:sp>
        <p:nvSpPr>
          <p:cNvPr id="3" name="Footer Placeholder 2"/>
          <p:cNvSpPr>
            <a:spLocks noGrp="1"/>
          </p:cNvSpPr>
          <p:nvPr>
            <p:ph type="ftr" sz="quarter" idx="11"/>
          </p:nvPr>
        </p:nvSpPr>
        <p:spPr>
          <a:xfrm>
            <a:off x="8072462" y="6572272"/>
            <a:ext cx="538138" cy="209528"/>
          </a:xfrm>
        </p:spPr>
        <p:txBody>
          <a:bodyPr/>
          <a:lstStyle/>
          <a:p>
            <a:r>
              <a:rPr lang="en-IN" dirty="0"/>
              <a:t>.</a:t>
            </a:r>
            <a:endParaRPr lang="en-US" dirty="0"/>
          </a:p>
        </p:txBody>
      </p:sp>
      <p:sp>
        <p:nvSpPr>
          <p:cNvPr id="4" name="Slide Number Placeholder 3"/>
          <p:cNvSpPr>
            <a:spLocks noGrp="1"/>
          </p:cNvSpPr>
          <p:nvPr>
            <p:ph type="sldNum" sz="quarter" idx="12"/>
          </p:nvPr>
        </p:nvSpPr>
        <p:spPr/>
        <p:txBody>
          <a:bodyPr/>
          <a:lstStyle/>
          <a:p>
            <a:fld id="{73C6E7E6-84C1-482A-9949-A74D35048744}" type="slidenum">
              <a:rPr lang="en-US" smtClean="0"/>
              <a:pPr/>
              <a:t>20</a:t>
            </a:fld>
            <a:endParaRPr lang="en-US"/>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725470"/>
          </a:xfrm>
        </p:spPr>
        <p:txBody>
          <a:bodyPr>
            <a:noAutofit/>
          </a:bodyPr>
          <a:lstStyle/>
          <a:p>
            <a:r>
              <a:rPr lang="en-IN" sz="4400" dirty="0"/>
              <a:t>Conclusion</a:t>
            </a:r>
          </a:p>
        </p:txBody>
      </p:sp>
      <p:sp>
        <p:nvSpPr>
          <p:cNvPr id="5" name="Content Placeholder 4"/>
          <p:cNvSpPr>
            <a:spLocks noGrp="1"/>
          </p:cNvSpPr>
          <p:nvPr>
            <p:ph idx="1"/>
          </p:nvPr>
        </p:nvSpPr>
        <p:spPr>
          <a:xfrm>
            <a:off x="642910" y="1214422"/>
            <a:ext cx="8043890" cy="5094938"/>
          </a:xfrm>
        </p:spPr>
        <p:txBody>
          <a:bodyPr>
            <a:normAutofit lnSpcReduction="10000"/>
          </a:bodyPr>
          <a:lstStyle/>
          <a:p>
            <a:pPr marL="0" indent="0"/>
            <a:r>
              <a:rPr lang="en-IN" sz="2400" dirty="0"/>
              <a:t>As the project uses IOT based solution, it makes it a quicker and a better prospects in terms of existing locks in the market.</a:t>
            </a:r>
          </a:p>
          <a:p>
            <a:pPr marL="0" indent="0">
              <a:buNone/>
            </a:pPr>
            <a:endParaRPr lang="en-IN" sz="2400" dirty="0"/>
          </a:p>
          <a:p>
            <a:pPr marL="0" indent="0"/>
            <a:r>
              <a:rPr lang="en-IN" sz="2400" dirty="0"/>
              <a:t>The advantages that the lock provides to the end user makes this locking system a viable option for all kind of consumers having personal belongings which they could not afford to loose.</a:t>
            </a:r>
          </a:p>
          <a:p>
            <a:pPr marL="0" indent="0">
              <a:buNone/>
            </a:pPr>
            <a:endParaRPr lang="en-IN" sz="2400" dirty="0"/>
          </a:p>
          <a:p>
            <a:pPr marL="0" indent="0"/>
            <a:r>
              <a:rPr lang="en-IN" sz="2400" dirty="0"/>
              <a:t>At the same time we feel that there is no need to buy those expensive password protected vaults. Instead, using a simple and a reliable product like the contactless, automatic drawer lock can save huge amount of expenses for the consumers whose major concern is a low-cost, high-end safety solution.</a:t>
            </a:r>
            <a:endParaRPr lang="en-US" sz="2400" dirty="0"/>
          </a:p>
          <a:p>
            <a:pPr marL="0" indent="0">
              <a:buNone/>
            </a:pPr>
            <a:endParaRPr lang="en-IN" sz="1800" dirty="0"/>
          </a:p>
        </p:txBody>
      </p:sp>
      <p:sp>
        <p:nvSpPr>
          <p:cNvPr id="3" name="Footer Placeholder 2"/>
          <p:cNvSpPr>
            <a:spLocks noGrp="1"/>
          </p:cNvSpPr>
          <p:nvPr>
            <p:ph type="ftr" sz="quarter" idx="11"/>
          </p:nvPr>
        </p:nvSpPr>
        <p:spPr>
          <a:xfrm>
            <a:off x="8072462" y="6429396"/>
            <a:ext cx="538138" cy="352404"/>
          </a:xfrm>
        </p:spPr>
        <p:txBody>
          <a:bodyPr/>
          <a:lstStyle/>
          <a:p>
            <a:r>
              <a:rPr lang="en-IN" dirty="0"/>
              <a:t>.</a:t>
            </a:r>
            <a:endParaRPr lang="en-US" dirty="0"/>
          </a:p>
        </p:txBody>
      </p:sp>
      <p:sp>
        <p:nvSpPr>
          <p:cNvPr id="4" name="Slide Number Placeholder 3"/>
          <p:cNvSpPr>
            <a:spLocks noGrp="1"/>
          </p:cNvSpPr>
          <p:nvPr>
            <p:ph type="sldNum" sz="quarter" idx="12"/>
          </p:nvPr>
        </p:nvSpPr>
        <p:spPr/>
        <p:txBody>
          <a:bodyPr/>
          <a:lstStyle/>
          <a:p>
            <a:fld id="{73C6E7E6-84C1-482A-9949-A74D35048744}" type="slidenum">
              <a:rPr lang="en-US" smtClean="0"/>
              <a:pPr/>
              <a:t>21</a:t>
            </a:fld>
            <a:endParaRPr lang="en-US"/>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819912"/>
          </a:xfrm>
        </p:spPr>
        <p:txBody>
          <a:bodyPr/>
          <a:lstStyle/>
          <a:p>
            <a:r>
              <a:rPr lang="en-US" b="1" dirty="0" err="1"/>
              <a:t>References</a:t>
            </a:r>
            <a:endParaRPr lang="en-US" dirty="0"/>
          </a:p>
        </p:txBody>
      </p:sp>
      <p:sp>
        <p:nvSpPr>
          <p:cNvPr id="3" name="Content Placeholder 2"/>
          <p:cNvSpPr>
            <a:spLocks noGrp="1"/>
          </p:cNvSpPr>
          <p:nvPr>
            <p:ph idx="1"/>
          </p:nvPr>
        </p:nvSpPr>
        <p:spPr>
          <a:xfrm>
            <a:off x="652466" y="1443038"/>
            <a:ext cx="8420128" cy="4557730"/>
          </a:xfrm>
        </p:spPr>
        <p:txBody>
          <a:bodyPr>
            <a:normAutofit lnSpcReduction="10000"/>
          </a:bodyPr>
          <a:lstStyle/>
          <a:p>
            <a:pPr marL="514350" indent="-514350">
              <a:lnSpc>
                <a:spcPct val="120000"/>
              </a:lnSpc>
              <a:buNone/>
            </a:pPr>
            <a:r>
              <a:rPr lang="en-US" sz="1800" dirty="0">
                <a:latin typeface="Bahnschrift" pitchFamily="34" charset="0"/>
              </a:rPr>
              <a:t>[1] </a:t>
            </a:r>
            <a:r>
              <a:rPr lang="en-US" sz="1800" dirty="0" err="1">
                <a:latin typeface="Bahnschrift" pitchFamily="34" charset="0"/>
              </a:rPr>
              <a:t>Arun</a:t>
            </a:r>
            <a:r>
              <a:rPr lang="en-US" sz="1800" dirty="0">
                <a:latin typeface="Bahnschrift" pitchFamily="34" charset="0"/>
              </a:rPr>
              <a:t> Cyril Jose, Reza </a:t>
            </a:r>
            <a:r>
              <a:rPr lang="en-US" sz="1800" dirty="0" err="1">
                <a:latin typeface="Bahnschrift" pitchFamily="34" charset="0"/>
              </a:rPr>
              <a:t>Malekian</a:t>
            </a:r>
            <a:r>
              <a:rPr lang="en-US" sz="1800" dirty="0">
                <a:latin typeface="Bahnschrift" pitchFamily="34" charset="0"/>
              </a:rPr>
              <a:t>, Member, IEEE, </a:t>
            </a:r>
            <a:r>
              <a:rPr lang="en-US" sz="1800" dirty="0" err="1">
                <a:latin typeface="Bahnschrift" pitchFamily="34" charset="0"/>
              </a:rPr>
              <a:t>Ning</a:t>
            </a:r>
            <a:r>
              <a:rPr lang="en-US" sz="1800" dirty="0">
                <a:latin typeface="Bahnschrift" pitchFamily="34" charset="0"/>
              </a:rPr>
              <a:t> Ye “Improving Home Automation Security; Integrating Device Fingerprinting into Smart </a:t>
            </a:r>
            <a:r>
              <a:rPr lang="en-US" sz="1800" dirty="0" err="1">
                <a:latin typeface="Bahnschrift" pitchFamily="34" charset="0"/>
              </a:rPr>
              <a:t>Home”DOI</a:t>
            </a:r>
            <a:r>
              <a:rPr lang="en-US" sz="1800" dirty="0">
                <a:latin typeface="Bahnschrift" pitchFamily="34" charset="0"/>
              </a:rPr>
              <a:t> 10.1109/ACCESS.2016.2606478,IEEE Access.</a:t>
            </a:r>
          </a:p>
          <a:p>
            <a:pPr marL="514350" indent="-514350">
              <a:lnSpc>
                <a:spcPct val="120000"/>
              </a:lnSpc>
              <a:buNone/>
            </a:pPr>
            <a:r>
              <a:rPr lang="en-US" sz="1800" dirty="0">
                <a:latin typeface="Bahnschrift" pitchFamily="34" charset="0"/>
              </a:rPr>
              <a:t> [2] </a:t>
            </a:r>
            <a:r>
              <a:rPr lang="en-US" sz="1800" dirty="0" err="1">
                <a:latin typeface="Bahnschrift" pitchFamily="34" charset="0"/>
              </a:rPr>
              <a:t>Neeraj</a:t>
            </a:r>
            <a:r>
              <a:rPr lang="en-US" sz="1800" dirty="0">
                <a:latin typeface="Bahnschrift" pitchFamily="34" charset="0"/>
              </a:rPr>
              <a:t> </a:t>
            </a:r>
            <a:r>
              <a:rPr lang="en-US" sz="1800" dirty="0" err="1">
                <a:latin typeface="Bahnschrift" pitchFamily="34" charset="0"/>
              </a:rPr>
              <a:t>Khera</a:t>
            </a:r>
            <a:r>
              <a:rPr lang="en-US" sz="1800" dirty="0">
                <a:latin typeface="Bahnschrift" pitchFamily="34" charset="0"/>
              </a:rPr>
              <a:t>, </a:t>
            </a:r>
            <a:r>
              <a:rPr lang="en-US" sz="1800" dirty="0" err="1">
                <a:latin typeface="Bahnschrift" pitchFamily="34" charset="0"/>
              </a:rPr>
              <a:t>Amit</a:t>
            </a:r>
            <a:r>
              <a:rPr lang="en-US" sz="1800" dirty="0">
                <a:latin typeface="Bahnschrift" pitchFamily="34" charset="0"/>
              </a:rPr>
              <a:t> </a:t>
            </a:r>
            <a:r>
              <a:rPr lang="en-US" sz="1800" dirty="0" err="1">
                <a:latin typeface="Bahnschrift" pitchFamily="34" charset="0"/>
              </a:rPr>
              <a:t>Verma</a:t>
            </a:r>
            <a:r>
              <a:rPr lang="en-US" sz="1800" dirty="0">
                <a:latin typeface="Bahnschrift" pitchFamily="34" charset="0"/>
              </a:rPr>
              <a:t> “Development of an Intelligent System for Bank Securiety”2014 5th International Conference-Confluence The Next Generation Information Technology Summit(Confluence). </a:t>
            </a:r>
          </a:p>
          <a:p>
            <a:pPr marL="514350" indent="-514350">
              <a:lnSpc>
                <a:spcPct val="120000"/>
              </a:lnSpc>
              <a:buNone/>
            </a:pPr>
            <a:r>
              <a:rPr lang="en-US" sz="1800" dirty="0">
                <a:latin typeface="Bahnschrift" pitchFamily="34" charset="0"/>
              </a:rPr>
              <a:t>[3] </a:t>
            </a:r>
            <a:r>
              <a:rPr lang="en-US" sz="1800" dirty="0" err="1">
                <a:latin typeface="Bahnschrift" pitchFamily="34" charset="0"/>
              </a:rPr>
              <a:t>Ashutosh</a:t>
            </a:r>
            <a:r>
              <a:rPr lang="en-US" sz="1800" dirty="0">
                <a:latin typeface="Bahnschrift" pitchFamily="34" charset="0"/>
              </a:rPr>
              <a:t> Gupta, </a:t>
            </a:r>
            <a:r>
              <a:rPr lang="en-US" sz="1800" dirty="0" err="1">
                <a:latin typeface="Bahnschrift" pitchFamily="34" charset="0"/>
              </a:rPr>
              <a:t>Prerna</a:t>
            </a:r>
            <a:r>
              <a:rPr lang="en-US" sz="1800" dirty="0">
                <a:latin typeface="Bahnschrift" pitchFamily="34" charset="0"/>
              </a:rPr>
              <a:t> </a:t>
            </a:r>
            <a:r>
              <a:rPr lang="en-US" sz="1800" dirty="0" err="1">
                <a:latin typeface="Bahnschrift" pitchFamily="34" charset="0"/>
              </a:rPr>
              <a:t>Medhi</a:t>
            </a:r>
            <a:r>
              <a:rPr lang="en-US" sz="1800" dirty="0">
                <a:latin typeface="Bahnschrift" pitchFamily="34" charset="0"/>
              </a:rPr>
              <a:t>, </a:t>
            </a:r>
            <a:r>
              <a:rPr lang="en-US" sz="1800" dirty="0" err="1">
                <a:latin typeface="Bahnschrift" pitchFamily="34" charset="0"/>
              </a:rPr>
              <a:t>Sujata</a:t>
            </a:r>
            <a:r>
              <a:rPr lang="en-US" sz="1800" dirty="0">
                <a:latin typeface="Bahnschrift" pitchFamily="34" charset="0"/>
              </a:rPr>
              <a:t> </a:t>
            </a:r>
            <a:r>
              <a:rPr lang="en-US" sz="1800" dirty="0" err="1">
                <a:latin typeface="Bahnschrift" pitchFamily="34" charset="0"/>
              </a:rPr>
              <a:t>Pandey</a:t>
            </a:r>
            <a:r>
              <a:rPr lang="en-US" sz="1800" dirty="0">
                <a:latin typeface="Bahnschrift" pitchFamily="34" charset="0"/>
              </a:rPr>
              <a:t>, </a:t>
            </a:r>
            <a:r>
              <a:rPr lang="en-US" sz="1800" dirty="0" err="1">
                <a:latin typeface="Bahnschrift" pitchFamily="34" charset="0"/>
              </a:rPr>
              <a:t>Pradeep</a:t>
            </a:r>
            <a:r>
              <a:rPr lang="en-US" sz="1800" dirty="0">
                <a:latin typeface="Bahnschrift" pitchFamily="34" charset="0"/>
              </a:rPr>
              <a:t> Kumar, </a:t>
            </a:r>
            <a:r>
              <a:rPr lang="en-US" sz="1800" dirty="0" err="1">
                <a:latin typeface="Bahnschrift" pitchFamily="34" charset="0"/>
              </a:rPr>
              <a:t>Saket</a:t>
            </a:r>
            <a:r>
              <a:rPr lang="en-US" sz="1800" dirty="0">
                <a:latin typeface="Bahnschrift" pitchFamily="34" charset="0"/>
              </a:rPr>
              <a:t> Kumar, </a:t>
            </a:r>
            <a:r>
              <a:rPr lang="en-US" sz="1800" dirty="0" err="1">
                <a:latin typeface="Bahnschrift" pitchFamily="34" charset="0"/>
              </a:rPr>
              <a:t>H.P.Singh</a:t>
            </a:r>
            <a:r>
              <a:rPr lang="en-US" sz="1800" dirty="0">
                <a:latin typeface="Bahnschrift" pitchFamily="34" charset="0"/>
              </a:rPr>
              <a:t> “An Efficient Multistage Security System for User Authentication” International Conference on Electrical, Electronics and Optimization Techniques (ICEEOT)-2016. </a:t>
            </a:r>
          </a:p>
          <a:p>
            <a:pPr marL="514350" indent="-514350">
              <a:lnSpc>
                <a:spcPct val="120000"/>
              </a:lnSpc>
              <a:buNone/>
            </a:pPr>
            <a:r>
              <a:rPr lang="en-US" sz="1800" dirty="0">
                <a:latin typeface="Bahnschrift" pitchFamily="34" charset="0"/>
              </a:rPr>
              <a:t>[4] </a:t>
            </a:r>
            <a:r>
              <a:rPr lang="en-US" sz="1800" dirty="0" err="1">
                <a:latin typeface="Bahnschrift" pitchFamily="34" charset="0"/>
              </a:rPr>
              <a:t>S.Tanwar</a:t>
            </a:r>
            <a:r>
              <a:rPr lang="en-US" sz="1800" dirty="0">
                <a:latin typeface="Bahnschrift" pitchFamily="34" charset="0"/>
              </a:rPr>
              <a:t>, </a:t>
            </a:r>
            <a:r>
              <a:rPr lang="en-US" sz="1800" dirty="0" err="1">
                <a:latin typeface="Bahnschrift" pitchFamily="34" charset="0"/>
              </a:rPr>
              <a:t>P.Patel</a:t>
            </a:r>
            <a:r>
              <a:rPr lang="en-US" sz="1800" dirty="0">
                <a:latin typeface="Bahnschrift" pitchFamily="34" charset="0"/>
              </a:rPr>
              <a:t>, </a:t>
            </a:r>
            <a:r>
              <a:rPr lang="en-US" sz="1800" dirty="0" err="1">
                <a:latin typeface="Bahnschrift" pitchFamily="34" charset="0"/>
              </a:rPr>
              <a:t>K.Patel</a:t>
            </a:r>
            <a:r>
              <a:rPr lang="en-US" sz="1800" dirty="0">
                <a:latin typeface="Bahnschrift" pitchFamily="34" charset="0"/>
              </a:rPr>
              <a:t>, </a:t>
            </a:r>
            <a:r>
              <a:rPr lang="en-US" sz="1800" dirty="0" err="1">
                <a:latin typeface="Bahnschrift" pitchFamily="34" charset="0"/>
              </a:rPr>
              <a:t>S.Tyagi</a:t>
            </a:r>
            <a:r>
              <a:rPr lang="en-US" sz="1800" dirty="0">
                <a:latin typeface="Bahnschrift" pitchFamily="34" charset="0"/>
              </a:rPr>
              <a:t>, </a:t>
            </a:r>
            <a:r>
              <a:rPr lang="en-US" sz="1800" dirty="0" err="1">
                <a:latin typeface="Bahnschrift" pitchFamily="34" charset="0"/>
              </a:rPr>
              <a:t>N.Kumar</a:t>
            </a:r>
            <a:r>
              <a:rPr lang="en-US" sz="1800" dirty="0">
                <a:latin typeface="Bahnschrift" pitchFamily="34" charset="0"/>
              </a:rPr>
              <a:t>, </a:t>
            </a:r>
            <a:r>
              <a:rPr lang="en-US" sz="1800" dirty="0" err="1">
                <a:latin typeface="Bahnschrift" pitchFamily="34" charset="0"/>
              </a:rPr>
              <a:t>M.S.Obaidat</a:t>
            </a:r>
            <a:r>
              <a:rPr lang="en-US" sz="1800" dirty="0">
                <a:latin typeface="Bahnschrift" pitchFamily="34" charset="0"/>
              </a:rPr>
              <a:t> “An Advanced Internet of Thing Based Security Alert System for Smart </a:t>
            </a:r>
            <a:r>
              <a:rPr lang="en-US" sz="1800" dirty="0" err="1">
                <a:latin typeface="Bahnschrift" pitchFamily="34" charset="0"/>
              </a:rPr>
              <a:t>Home”fellow</a:t>
            </a:r>
            <a:r>
              <a:rPr lang="en-US" sz="1800" dirty="0">
                <a:latin typeface="Bahnschrift" pitchFamily="34" charset="0"/>
              </a:rPr>
              <a:t> of IEEE and Fellow of SCS</a:t>
            </a:r>
            <a:r>
              <a:rPr lang="en-US" sz="1800" dirty="0"/>
              <a:t>.</a:t>
            </a:r>
          </a:p>
          <a:p>
            <a:pPr marL="514350" indent="-514350">
              <a:buNone/>
            </a:pPr>
            <a:endParaRPr lang="en-US" sz="8000" dirty="0">
              <a:latin typeface="Times New Roman" panose="02020603050405020304" pitchFamily="18" charset="0"/>
              <a:cs typeface="Times New Roman" panose="02020603050405020304" pitchFamily="18" charset="0"/>
            </a:endParaRPr>
          </a:p>
          <a:p>
            <a:pPr>
              <a:buNone/>
            </a:pPr>
            <a:endParaRPr lang="en-US" sz="3600" dirty="0"/>
          </a:p>
        </p:txBody>
      </p:sp>
      <p:sp>
        <p:nvSpPr>
          <p:cNvPr id="5" name="Slide Number Placeholder 4"/>
          <p:cNvSpPr>
            <a:spLocks noGrp="1"/>
          </p:cNvSpPr>
          <p:nvPr>
            <p:ph type="sldNum" sz="quarter" idx="12"/>
          </p:nvPr>
        </p:nvSpPr>
        <p:spPr/>
        <p:txBody>
          <a:bodyPr>
            <a:normAutofit/>
          </a:bodyPr>
          <a:lstStyle/>
          <a:p>
            <a:fld id="{73C6E7E6-84C1-482A-9949-A74D35048744}" type="slidenum">
              <a:rPr lang="en-US" smtClean="0"/>
              <a:pPr/>
              <a:t>22</a:t>
            </a:fld>
            <a:endParaRPr lang="en-US"/>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351234" cy="368280"/>
          </a:xfrm>
        </p:spPr>
        <p:txBody>
          <a:bodyPr>
            <a:normAutofit/>
          </a:bodyPr>
          <a:lstStyle/>
          <a:p>
            <a:r>
              <a:rPr lang="en-US" sz="1000" dirty="0"/>
              <a:t>.</a:t>
            </a:r>
          </a:p>
        </p:txBody>
      </p:sp>
      <p:sp>
        <p:nvSpPr>
          <p:cNvPr id="5" name="Content Placeholder 4"/>
          <p:cNvSpPr>
            <a:spLocks noGrp="1"/>
          </p:cNvSpPr>
          <p:nvPr>
            <p:ph idx="1"/>
          </p:nvPr>
        </p:nvSpPr>
        <p:spPr>
          <a:xfrm>
            <a:off x="500034" y="928670"/>
            <a:ext cx="8433654" cy="5319730"/>
          </a:xfrm>
        </p:spPr>
        <p:txBody>
          <a:bodyPr>
            <a:normAutofit/>
          </a:bodyPr>
          <a:lstStyle/>
          <a:p>
            <a:pPr marL="514350" indent="-514350">
              <a:lnSpc>
                <a:spcPct val="120000"/>
              </a:lnSpc>
              <a:buNone/>
            </a:pPr>
            <a:r>
              <a:rPr lang="en-US" sz="1800" dirty="0"/>
              <a:t> [5</a:t>
            </a:r>
            <a:r>
              <a:rPr lang="en-US" sz="1800" dirty="0">
                <a:latin typeface="Bahnschrift" pitchFamily="34" charset="0"/>
              </a:rPr>
              <a:t>] </a:t>
            </a:r>
            <a:r>
              <a:rPr lang="en-US" sz="1800" dirty="0" err="1">
                <a:latin typeface="Bahnschrift" pitchFamily="34" charset="0"/>
              </a:rPr>
              <a:t>Mrutyunjaya</a:t>
            </a:r>
            <a:r>
              <a:rPr lang="en-US" sz="1800" dirty="0">
                <a:latin typeface="Bahnschrift" pitchFamily="34" charset="0"/>
              </a:rPr>
              <a:t> </a:t>
            </a:r>
            <a:r>
              <a:rPr lang="en-US" sz="1800" dirty="0" err="1">
                <a:latin typeface="Bahnschrift" pitchFamily="34" charset="0"/>
              </a:rPr>
              <a:t>Sahani</a:t>
            </a:r>
            <a:r>
              <a:rPr lang="en-US" sz="1800" dirty="0">
                <a:latin typeface="Bahnschrift" pitchFamily="34" charset="0"/>
              </a:rPr>
              <a:t>, </a:t>
            </a:r>
            <a:r>
              <a:rPr lang="en-US" sz="1800" dirty="0" err="1">
                <a:latin typeface="Bahnschrift" pitchFamily="34" charset="0"/>
              </a:rPr>
              <a:t>Chiranjiv</a:t>
            </a:r>
            <a:r>
              <a:rPr lang="en-US" sz="1800" dirty="0">
                <a:latin typeface="Bahnschrift" pitchFamily="34" charset="0"/>
              </a:rPr>
              <a:t> Nanda, </a:t>
            </a:r>
            <a:r>
              <a:rPr lang="en-US" sz="1800" dirty="0" err="1">
                <a:latin typeface="Bahnschrift" pitchFamily="34" charset="0"/>
              </a:rPr>
              <a:t>Abhijeet</a:t>
            </a:r>
            <a:r>
              <a:rPr lang="en-US" sz="1800" dirty="0">
                <a:latin typeface="Bahnschrift" pitchFamily="34" charset="0"/>
              </a:rPr>
              <a:t> Kumar </a:t>
            </a:r>
            <a:r>
              <a:rPr lang="en-US" sz="1800" dirty="0" err="1">
                <a:latin typeface="Bahnschrift" pitchFamily="34" charset="0"/>
              </a:rPr>
              <a:t>Sahu</a:t>
            </a:r>
            <a:r>
              <a:rPr lang="en-US" sz="1800" dirty="0">
                <a:latin typeface="Bahnschrift" pitchFamily="34" charset="0"/>
              </a:rPr>
              <a:t> and </a:t>
            </a:r>
            <a:r>
              <a:rPr lang="en-US" sz="1800" dirty="0" err="1">
                <a:latin typeface="Bahnschrift" pitchFamily="34" charset="0"/>
              </a:rPr>
              <a:t>Biswajeet</a:t>
            </a:r>
            <a:r>
              <a:rPr lang="en-US" sz="1800" dirty="0">
                <a:latin typeface="Bahnschrift" pitchFamily="34" charset="0"/>
              </a:rPr>
              <a:t> </a:t>
            </a:r>
            <a:r>
              <a:rPr lang="en-US" sz="1800" dirty="0" err="1">
                <a:latin typeface="Bahnschrift" pitchFamily="34" charset="0"/>
              </a:rPr>
              <a:t>Pattnaik</a:t>
            </a:r>
            <a:r>
              <a:rPr lang="en-US" sz="1800" dirty="0">
                <a:latin typeface="Bahnschrift" pitchFamily="34" charset="0"/>
              </a:rPr>
              <a:t> “Web-Based Online Embedded Door Access Control and Home Security System Based on Face Recognition” 2015 International Conference on Circuit, Power and Computing Technologies [ICCPCIT]. </a:t>
            </a:r>
          </a:p>
          <a:p>
            <a:pPr marL="514350" indent="-514350">
              <a:lnSpc>
                <a:spcPct val="120000"/>
              </a:lnSpc>
              <a:buNone/>
            </a:pPr>
            <a:r>
              <a:rPr lang="en-US" sz="1800" dirty="0">
                <a:latin typeface="Bahnschrift" pitchFamily="34" charset="0"/>
              </a:rPr>
              <a:t>[6] </a:t>
            </a:r>
            <a:r>
              <a:rPr lang="en-US" sz="1800" dirty="0" err="1">
                <a:latin typeface="Bahnschrift" pitchFamily="34" charset="0"/>
              </a:rPr>
              <a:t>Srivatsan</a:t>
            </a:r>
            <a:r>
              <a:rPr lang="en-US" sz="1800" dirty="0">
                <a:latin typeface="Bahnschrift" pitchFamily="34" charset="0"/>
              </a:rPr>
              <a:t> </a:t>
            </a:r>
            <a:r>
              <a:rPr lang="en-US" sz="1800" dirty="0" err="1">
                <a:latin typeface="Bahnschrift" pitchFamily="34" charset="0"/>
              </a:rPr>
              <a:t>Sridharan</a:t>
            </a:r>
            <a:r>
              <a:rPr lang="en-US" sz="1800" dirty="0">
                <a:latin typeface="Bahnschrift" pitchFamily="34" charset="0"/>
              </a:rPr>
              <a:t> “Authenticated Secure Bio-metric Based Access to the Bank Safety Lockers”ICICES2014- </a:t>
            </a:r>
            <a:r>
              <a:rPr lang="en-US" sz="1800" dirty="0" err="1">
                <a:latin typeface="Bahnschrift" pitchFamily="34" charset="0"/>
              </a:rPr>
              <a:t>S.A.Engineering</a:t>
            </a:r>
            <a:r>
              <a:rPr lang="en-US" sz="1800" dirty="0">
                <a:latin typeface="Bahnschrift" pitchFamily="34" charset="0"/>
              </a:rPr>
              <a:t> college, Chennai, Tamil Nadu, India, ISBN No.978-1-4799-3834-6/14</a:t>
            </a:r>
          </a:p>
          <a:p>
            <a:pPr marL="514350" indent="-514350">
              <a:lnSpc>
                <a:spcPct val="120000"/>
              </a:lnSpc>
              <a:buNone/>
            </a:pPr>
            <a:r>
              <a:rPr lang="en-US" sz="1800" dirty="0">
                <a:latin typeface="Bahnschrift" pitchFamily="34" charset="0"/>
                <a:cs typeface="Times New Roman" panose="02020603050405020304" pitchFamily="18" charset="0"/>
              </a:rPr>
              <a:t>[7]</a:t>
            </a:r>
            <a:r>
              <a:rPr lang="en-US" sz="1800" dirty="0">
                <a:latin typeface="Bahnschrift" pitchFamily="34" charset="0"/>
                <a:cs typeface="Times New Roman" panose="02020603050405020304" pitchFamily="18" charset="0"/>
                <a:hlinkClick r:id="rId2"/>
              </a:rPr>
              <a:t> </a:t>
            </a:r>
            <a:r>
              <a:rPr lang="en-US" sz="1800" dirty="0">
                <a:latin typeface="Times New Roman" pitchFamily="18" charset="0"/>
                <a:cs typeface="Times New Roman" pitchFamily="18" charset="0"/>
                <a:hlinkClick r:id="rId2"/>
              </a:rPr>
              <a:t>https://www.instructables.com/id/Add-an-IOT-Lock-to-ANY-Drawer/</a:t>
            </a:r>
            <a:endParaRPr lang="en-US" sz="1800" dirty="0">
              <a:latin typeface="Times New Roman" pitchFamily="18" charset="0"/>
              <a:cs typeface="Times New Roman" pitchFamily="18" charset="0"/>
            </a:endParaRPr>
          </a:p>
          <a:p>
            <a:pPr marL="514350" indent="-514350">
              <a:lnSpc>
                <a:spcPct val="120000"/>
              </a:lnSpc>
              <a:buNone/>
            </a:pPr>
            <a:r>
              <a:rPr lang="en-US" sz="1800" dirty="0">
                <a:latin typeface="Times New Roman" pitchFamily="18" charset="0"/>
                <a:cs typeface="Times New Roman" pitchFamily="18" charset="0"/>
              </a:rPr>
              <a:t>[8] </a:t>
            </a:r>
            <a:r>
              <a:rPr lang="en-US" sz="1800" dirty="0">
                <a:latin typeface="Times New Roman" pitchFamily="18" charset="0"/>
                <a:cs typeface="Times New Roman" pitchFamily="18" charset="0"/>
                <a:hlinkClick r:id="rId3"/>
              </a:rPr>
              <a:t>https://www.instructables.com/howto/12V+power+supply/</a:t>
            </a:r>
            <a:endParaRPr lang="en-US" sz="1800" dirty="0">
              <a:latin typeface="Times New Roman" pitchFamily="18" charset="0"/>
              <a:cs typeface="Times New Roman" pitchFamily="18" charset="0"/>
            </a:endParaRPr>
          </a:p>
          <a:p>
            <a:pPr marL="514350" indent="-514350">
              <a:lnSpc>
                <a:spcPct val="120000"/>
              </a:lnSpc>
              <a:buNone/>
            </a:pPr>
            <a:r>
              <a:rPr lang="en-US" sz="1800" dirty="0">
                <a:latin typeface="Bahnschrift" pitchFamily="34" charset="0"/>
                <a:cs typeface="Times New Roman" panose="02020603050405020304" pitchFamily="18" charset="0"/>
              </a:rPr>
              <a:t>[9] https://z-wavealliance.org/smart-lock-system-designed-safety-natural-disasters-wins-z-wave-iot-contest/</a:t>
            </a:r>
          </a:p>
          <a:p>
            <a:pPr marL="514350" indent="-514350">
              <a:lnSpc>
                <a:spcPct val="120000"/>
              </a:lnSpc>
              <a:buNone/>
            </a:pPr>
            <a:endParaRPr lang="en-US" sz="18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8072462" y="6500834"/>
            <a:ext cx="538138" cy="280966"/>
          </a:xfrm>
        </p:spPr>
        <p:txBody>
          <a:bodyPr/>
          <a:lstStyle/>
          <a:p>
            <a:r>
              <a:rPr lang="en-IN" dirty="0"/>
              <a:t>.</a:t>
            </a:r>
            <a:endParaRPr lang="en-US" dirty="0"/>
          </a:p>
        </p:txBody>
      </p:sp>
      <p:sp>
        <p:nvSpPr>
          <p:cNvPr id="4" name="Slide Number Placeholder 3"/>
          <p:cNvSpPr>
            <a:spLocks noGrp="1"/>
          </p:cNvSpPr>
          <p:nvPr>
            <p:ph type="sldNum" sz="quarter" idx="12"/>
          </p:nvPr>
        </p:nvSpPr>
        <p:spPr/>
        <p:txBody>
          <a:bodyPr/>
          <a:lstStyle/>
          <a:p>
            <a:fld id="{73C6E7E6-84C1-482A-9949-A74D35048744}" type="slidenum">
              <a:rPr lang="en-US" smtClean="0"/>
              <a:pPr/>
              <a:t>23</a:t>
            </a:fld>
            <a:endParaRPr lang="en-US"/>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35608" y="274320"/>
            <a:ext cx="564624" cy="297160"/>
          </a:xfrm>
        </p:spPr>
        <p:txBody>
          <a:bodyPr>
            <a:normAutofit/>
          </a:bodyPr>
          <a:lstStyle/>
          <a:p>
            <a:r>
              <a:rPr lang="en-US" sz="1000" dirty="0"/>
              <a:t>.</a:t>
            </a:r>
          </a:p>
        </p:txBody>
      </p:sp>
      <p:sp>
        <p:nvSpPr>
          <p:cNvPr id="4" name="Slide Number Placeholder 3"/>
          <p:cNvSpPr>
            <a:spLocks noGrp="1"/>
          </p:cNvSpPr>
          <p:nvPr>
            <p:ph type="sldNum" sz="quarter" idx="12"/>
          </p:nvPr>
        </p:nvSpPr>
        <p:spPr/>
        <p:txBody>
          <a:bodyPr>
            <a:normAutofit/>
          </a:bodyPr>
          <a:lstStyle/>
          <a:p>
            <a:fld id="{73C6E7E6-84C1-482A-9949-A74D35048744}" type="slidenum">
              <a:rPr lang="en-US" smtClean="0"/>
              <a:pPr/>
              <a:t>24</a:t>
            </a:fld>
            <a:endParaRPr lang="en-US"/>
          </a:p>
        </p:txBody>
      </p:sp>
      <p:sp>
        <p:nvSpPr>
          <p:cNvPr id="5" name="Content Placeholder 4"/>
          <p:cNvSpPr>
            <a:spLocks noGrp="1"/>
          </p:cNvSpPr>
          <p:nvPr>
            <p:ph idx="4294967295"/>
          </p:nvPr>
        </p:nvSpPr>
        <p:spPr>
          <a:xfrm>
            <a:off x="1644650" y="1447800"/>
            <a:ext cx="7499350" cy="4800600"/>
          </a:xfrm>
        </p:spPr>
        <p:txBody>
          <a:bodyPr/>
          <a:lstStyle/>
          <a:p>
            <a:pPr>
              <a:buNone/>
            </a:pPr>
            <a:endParaRPr lang="en-US" sz="3200" dirty="0">
              <a:latin typeface="Times New Roman" panose="02020603050405020304" pitchFamily="18" charset="0"/>
              <a:cs typeface="Times New Roman" panose="02020603050405020304" pitchFamily="18" charset="0"/>
            </a:endParaRPr>
          </a:p>
          <a:p>
            <a:pPr>
              <a:buNone/>
            </a:pPr>
            <a:endParaRPr lang="en-US" sz="3200" dirty="0">
              <a:latin typeface="Times New Roman" panose="02020603050405020304" pitchFamily="18" charset="0"/>
              <a:cs typeface="Times New Roman" panose="02020603050405020304" pitchFamily="18" charset="0"/>
            </a:endParaRPr>
          </a:p>
          <a:p>
            <a:pPr algn="ctr">
              <a:buNone/>
            </a:pPr>
            <a:r>
              <a:rPr lang="en-US" sz="6000" dirty="0">
                <a:latin typeface="Times New Roman" panose="02020603050405020304" pitchFamily="18" charset="0"/>
                <a:cs typeface="Times New Roman" panose="02020603050405020304" pitchFamily="18" charset="0"/>
              </a:rPr>
              <a:t>Thank You…!!!</a:t>
            </a:r>
          </a:p>
          <a:p>
            <a:pPr>
              <a:buNone/>
            </a:pPr>
            <a:endParaRPr lang="en-US" dirty="0"/>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4414" y="285728"/>
            <a:ext cx="7498080" cy="928694"/>
          </a:xfrm>
        </p:spPr>
        <p:txBody>
          <a:bodyPr>
            <a:normAutofit/>
          </a:bodyPr>
          <a:lstStyle/>
          <a:p>
            <a:r>
              <a:rPr lang="en-IN" sz="3600" dirty="0"/>
              <a:t>A quick video on how the lock works?</a:t>
            </a:r>
            <a:endParaRPr lang="en-US" sz="3600" dirty="0"/>
          </a:p>
        </p:txBody>
      </p:sp>
      <p:sp>
        <p:nvSpPr>
          <p:cNvPr id="4" name="Footer Placeholder 3"/>
          <p:cNvSpPr>
            <a:spLocks noGrp="1"/>
          </p:cNvSpPr>
          <p:nvPr>
            <p:ph type="ftr" sz="quarter" idx="11"/>
          </p:nvPr>
        </p:nvSpPr>
        <p:spPr/>
        <p:txBody>
          <a:bodyPr/>
          <a:lstStyle/>
          <a:p>
            <a:r>
              <a:rPr lang="en-IN" dirty="0"/>
              <a:t>.</a:t>
            </a:r>
            <a:endParaRPr lang="en-US" dirty="0"/>
          </a:p>
        </p:txBody>
      </p:sp>
      <p:sp>
        <p:nvSpPr>
          <p:cNvPr id="5" name="Slide Number Placeholder 4"/>
          <p:cNvSpPr>
            <a:spLocks noGrp="1"/>
          </p:cNvSpPr>
          <p:nvPr>
            <p:ph type="sldNum" sz="quarter" idx="12"/>
          </p:nvPr>
        </p:nvSpPr>
        <p:spPr/>
        <p:txBody>
          <a:bodyPr/>
          <a:lstStyle/>
          <a:p>
            <a:r>
              <a:rPr lang="en-IN" dirty="0"/>
              <a:t>.</a:t>
            </a:r>
            <a:endParaRPr lang="en-US" dirty="0"/>
          </a:p>
        </p:txBody>
      </p:sp>
      <p:pic>
        <p:nvPicPr>
          <p:cNvPr id="9" name="WhatsApp Video 2021-06-14 at 7.52.41 PM.mp4">
            <a:hlinkClick r:id="" action="ppaction://media"/>
          </p:cNvPr>
          <p:cNvPicPr>
            <a:picLocks noGrp="1" noRot="1" noChangeAspect="1"/>
          </p:cNvPicPr>
          <p:nvPr>
            <p:ph idx="1"/>
            <a:videoFile r:link="rId1"/>
          </p:nvPr>
        </p:nvPicPr>
        <p:blipFill>
          <a:blip r:embed="rId3" cstate="print"/>
          <a:stretch>
            <a:fillRect/>
          </a:stretch>
        </p:blipFill>
        <p:spPr>
          <a:xfrm>
            <a:off x="1571604" y="1428736"/>
            <a:ext cx="6643734" cy="498280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010" y="571488"/>
            <a:ext cx="7498080" cy="1143000"/>
          </a:xfrm>
        </p:spPr>
        <p:txBody>
          <a:bodyPr>
            <a:normAutofit fontScale="90000"/>
          </a:bodyPr>
          <a:lstStyle/>
          <a:p>
            <a:r>
              <a:rPr lang="en-US" sz="5300"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a:xfrm>
            <a:off x="628680" y="1405896"/>
            <a:ext cx="8229600" cy="4952062"/>
          </a:xfrm>
        </p:spPr>
        <p:txBody>
          <a:bodyPr>
            <a:noAutofit/>
          </a:bodyPr>
          <a:lstStyle/>
          <a:p>
            <a:pPr>
              <a:buFont typeface="Wingdings" pitchFamily="2" charset="2"/>
              <a:buChar char="Ø"/>
            </a:pPr>
            <a:r>
              <a:rPr lang="en-US" sz="2000" dirty="0"/>
              <a:t>Securing your personal drawer at your home or workplace and keeping your belongings like passport, money, important files paperwork, etc. safe is one of the jobs you have to deal with in your day to day life. Traditional drawers need keys for unlocking them which can be misplaced or misused anytime. Anybody can easily tamper it by just having the same pair of keys used for your drawer which could lead to the loss of your belongings.</a:t>
            </a:r>
          </a:p>
          <a:p>
            <a:pPr>
              <a:buFont typeface="Wingdings" pitchFamily="2" charset="2"/>
              <a:buChar char="Ø"/>
            </a:pPr>
            <a:endParaRPr lang="en-US" sz="2000" dirty="0"/>
          </a:p>
          <a:p>
            <a:pPr>
              <a:buFont typeface="Wingdings" pitchFamily="2" charset="2"/>
              <a:buChar char="Ø"/>
            </a:pPr>
            <a:r>
              <a:rPr lang="en-US" sz="2000" dirty="0"/>
              <a:t>At the same time, the current pandemic situation has made us skeptical about every physical contact that we make in public places. Public Places such as government hospitals, offices, police stations, etc have lots of old drawers that can only be accessed by directly using a key to open it. Now imagine that a single piece of key goes through how many places in order to achieve its end goal which is simply “locking or unlocking them”.</a:t>
            </a:r>
            <a:endParaRPr lang="en-US" sz="2000" dirty="0">
              <a:latin typeface="Bahnschrift Light" pitchFamily="34" charset="0"/>
            </a:endParaRPr>
          </a:p>
        </p:txBody>
      </p:sp>
      <p:sp>
        <p:nvSpPr>
          <p:cNvPr id="4" name="Slide Number Placeholder 3"/>
          <p:cNvSpPr>
            <a:spLocks noGrp="1"/>
          </p:cNvSpPr>
          <p:nvPr>
            <p:ph type="sldNum" sz="quarter" idx="12"/>
          </p:nvPr>
        </p:nvSpPr>
        <p:spPr/>
        <p:txBody>
          <a:bodyPr/>
          <a:lstStyle/>
          <a:p>
            <a:fld id="{73C6E7E6-84C1-482A-9949-A74D35048744}" type="slidenum">
              <a:rPr lang="en-US" smtClean="0"/>
              <a:pPr/>
              <a:t>3</a:t>
            </a:fld>
            <a:endParaRPr lang="en-US"/>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45719" cy="45719"/>
          </a:xfrm>
        </p:spPr>
        <p:txBody>
          <a:bodyPr>
            <a:normAutofit fontScale="90000"/>
          </a:bodyPr>
          <a:lstStyle/>
          <a:p>
            <a:r>
              <a:rPr lang="en-IN" sz="900" dirty="0"/>
              <a:t>.</a:t>
            </a:r>
            <a:endParaRPr lang="en-US" sz="900" dirty="0"/>
          </a:p>
        </p:txBody>
      </p:sp>
      <p:sp>
        <p:nvSpPr>
          <p:cNvPr id="8" name="Content Placeholder 7"/>
          <p:cNvSpPr>
            <a:spLocks noGrp="1"/>
          </p:cNvSpPr>
          <p:nvPr>
            <p:ph idx="1"/>
          </p:nvPr>
        </p:nvSpPr>
        <p:spPr>
          <a:xfrm>
            <a:off x="628680" y="548640"/>
            <a:ext cx="8229600" cy="5809318"/>
          </a:xfrm>
        </p:spPr>
        <p:txBody>
          <a:bodyPr>
            <a:normAutofit lnSpcReduction="10000"/>
          </a:bodyPr>
          <a:lstStyle/>
          <a:p>
            <a:pPr>
              <a:buFont typeface="Wingdings" pitchFamily="2" charset="2"/>
              <a:buChar char="Ø"/>
            </a:pPr>
            <a:r>
              <a:rPr lang="en-US" sz="2000" dirty="0"/>
              <a:t>So, introducing a drawer locking system based on </a:t>
            </a:r>
            <a:r>
              <a:rPr lang="en-US" sz="2000" dirty="0" err="1"/>
              <a:t>IoT</a:t>
            </a:r>
            <a:r>
              <a:rPr lang="en-US" sz="2000" dirty="0"/>
              <a:t>, that can allow the owner to access his personal drawer through an open source platform which is directly connected to the lock in the existing </a:t>
            </a:r>
            <a:r>
              <a:rPr lang="en-US" sz="2000" dirty="0" err="1"/>
              <a:t>wifi</a:t>
            </a:r>
            <a:r>
              <a:rPr lang="en-US" sz="2000" dirty="0"/>
              <a:t> network of the surrounding. The open source platform also comes with security features like password protection which makes it quite hard to tamper with. </a:t>
            </a:r>
          </a:p>
          <a:p>
            <a:pPr>
              <a:buNone/>
            </a:pPr>
            <a:endParaRPr lang="en-US" sz="2000" dirty="0"/>
          </a:p>
          <a:p>
            <a:pPr>
              <a:buFont typeface="Wingdings" pitchFamily="2" charset="2"/>
              <a:buChar char="Ø"/>
            </a:pPr>
            <a:r>
              <a:rPr lang="en-US" sz="2000" dirty="0"/>
              <a:t>We have titled our project as </a:t>
            </a:r>
            <a:r>
              <a:rPr lang="en-US" sz="2000" dirty="0" err="1"/>
              <a:t>IoT</a:t>
            </a:r>
            <a:r>
              <a:rPr lang="en-US" sz="2000" dirty="0"/>
              <a:t>-based Drawer Locking System. This application-based setup is itself very straight-forward in terms of lock as either you just need to tap a single button or else, lock/unlock with a password through your Smartphone to activate the relay for unlocking the lock.  </a:t>
            </a:r>
          </a:p>
          <a:p>
            <a:pPr>
              <a:buNone/>
            </a:pPr>
            <a:endParaRPr lang="en-US" sz="2000" dirty="0"/>
          </a:p>
          <a:p>
            <a:pPr>
              <a:buFont typeface="Wingdings" pitchFamily="2" charset="2"/>
              <a:buChar char="Ø"/>
            </a:pPr>
            <a:r>
              <a:rPr lang="en-US" sz="2000" dirty="0"/>
              <a:t>The main objective of this project is to make a secure place for all your precious belongings even while you leave the place and at the same time our aim is to make it a cost-effective and a highly reliable consumer product.</a:t>
            </a:r>
            <a:br>
              <a:rPr lang="en-US" sz="2000" dirty="0"/>
            </a:br>
            <a:r>
              <a:rPr lang="en-US" sz="2000" dirty="0"/>
              <a:t>And we have hopefully achieved to make the whole setup under $15 which makes the whole setup available at a fair minimum price for every sorts of places and individuals. </a:t>
            </a:r>
          </a:p>
        </p:txBody>
      </p:sp>
      <p:sp>
        <p:nvSpPr>
          <p:cNvPr id="4" name="Footer Placeholder 3"/>
          <p:cNvSpPr>
            <a:spLocks noGrp="1"/>
          </p:cNvSpPr>
          <p:nvPr>
            <p:ph type="ftr" sz="quarter" idx="11"/>
          </p:nvPr>
        </p:nvSpPr>
        <p:spPr>
          <a:xfrm>
            <a:off x="8715404" y="6429420"/>
            <a:ext cx="642942" cy="357166"/>
          </a:xfrm>
        </p:spPr>
        <p:txBody>
          <a:bodyPr/>
          <a:lstStyle/>
          <a:p>
            <a:r>
              <a:rPr lang="en-IN" dirty="0"/>
              <a:t>.4</a:t>
            </a:r>
            <a:endParaRPr lang="en-US"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7498080" cy="1143000"/>
          </a:xfrm>
        </p:spPr>
        <p:txBody>
          <a:bodyPr/>
          <a:lstStyle/>
          <a:p>
            <a:r>
              <a:rPr lang="en-IN" dirty="0"/>
              <a:t>System Configuration</a:t>
            </a:r>
          </a:p>
        </p:txBody>
      </p:sp>
      <p:sp>
        <p:nvSpPr>
          <p:cNvPr id="5" name="Content Placeholder 4"/>
          <p:cNvSpPr>
            <a:spLocks noGrp="1"/>
          </p:cNvSpPr>
          <p:nvPr>
            <p:ph idx="1"/>
          </p:nvPr>
        </p:nvSpPr>
        <p:spPr>
          <a:xfrm>
            <a:off x="304800" y="1357298"/>
            <a:ext cx="8686800" cy="5143536"/>
          </a:xfrm>
        </p:spPr>
        <p:txBody>
          <a:bodyPr>
            <a:noAutofit/>
          </a:bodyPr>
          <a:lstStyle/>
          <a:p>
            <a:r>
              <a:rPr lang="en-US" sz="1800" b="1" dirty="0">
                <a:latin typeface="Bahnschrift Light" pitchFamily="34" charset="0"/>
              </a:rPr>
              <a:t>ESP8266</a:t>
            </a:r>
            <a:r>
              <a:rPr lang="en-US" sz="1800" dirty="0">
                <a:latin typeface="Bahnschrift Light" pitchFamily="34" charset="0"/>
              </a:rPr>
              <a:t> – It is a wifi module that plays an important role in the project as it connects the solenoid lock with our Smartphone app.</a:t>
            </a:r>
          </a:p>
          <a:p>
            <a:r>
              <a:rPr lang="en-US" sz="1800" b="1" dirty="0">
                <a:latin typeface="Bahnschrift Light" pitchFamily="34" charset="0"/>
              </a:rPr>
              <a:t>THE SOLENOID LOCK-  </a:t>
            </a:r>
            <a:r>
              <a:rPr lang="en-US" sz="1800" dirty="0">
                <a:latin typeface="Bahnschrift Light" pitchFamily="34" charset="0"/>
              </a:rPr>
              <a:t>It is a 12V DC lock which can be accessed with the help of ESP8266 module and a relay.</a:t>
            </a:r>
          </a:p>
          <a:p>
            <a:r>
              <a:rPr lang="en-US" sz="1800" dirty="0">
                <a:latin typeface="Bahnschrift Light" pitchFamily="34" charset="0"/>
              </a:rPr>
              <a:t> </a:t>
            </a:r>
            <a:r>
              <a:rPr lang="en-US" sz="1800" b="1" dirty="0">
                <a:latin typeface="Bahnschrift Light" pitchFamily="34" charset="0"/>
              </a:rPr>
              <a:t>POWER SUPPLY-</a:t>
            </a:r>
            <a:r>
              <a:rPr lang="en-US" sz="1800" dirty="0">
                <a:latin typeface="Bahnschrift Light" pitchFamily="34" charset="0"/>
              </a:rPr>
              <a:t> For a regular AC Power Source, we can simply use a 12V,1A adapter and a step down module for low voltage requirements of ESP.</a:t>
            </a:r>
            <a:br>
              <a:rPr lang="en-US" sz="1800" dirty="0">
                <a:latin typeface="Bahnschrift Light" pitchFamily="34" charset="0"/>
              </a:rPr>
            </a:br>
            <a:r>
              <a:rPr lang="en-US" sz="1800" dirty="0">
                <a:latin typeface="Bahnschrift Light" pitchFamily="34" charset="0"/>
              </a:rPr>
              <a:t>Or else use a </a:t>
            </a:r>
            <a:r>
              <a:rPr lang="en-IN" sz="1800" dirty="0">
                <a:latin typeface="Bahnschrift Light" pitchFamily="34" charset="0"/>
              </a:rPr>
              <a:t>1</a:t>
            </a:r>
            <a:r>
              <a:rPr lang="en-US" sz="1800" dirty="0">
                <a:latin typeface="Bahnschrift Light" pitchFamily="34" charset="0"/>
              </a:rPr>
              <a:t>2 V, 1A DC Power supply.</a:t>
            </a:r>
          </a:p>
          <a:p>
            <a:r>
              <a:rPr lang="en-US" sz="1800" b="1" dirty="0">
                <a:latin typeface="Bahnschrift Light" pitchFamily="34" charset="0"/>
              </a:rPr>
              <a:t> RELAY- </a:t>
            </a:r>
            <a:r>
              <a:rPr lang="en-US" sz="1800" dirty="0">
                <a:latin typeface="Bahnschrift Light" pitchFamily="34" charset="0"/>
              </a:rPr>
              <a:t>Used to control the lock.</a:t>
            </a:r>
          </a:p>
          <a:p>
            <a:r>
              <a:rPr lang="en-US" sz="1800" b="1" dirty="0">
                <a:latin typeface="Bahnschrift Light" pitchFamily="34" charset="0"/>
              </a:rPr>
              <a:t>STEP DOWN MODULE- </a:t>
            </a:r>
            <a:r>
              <a:rPr lang="en-US" sz="1800" dirty="0">
                <a:latin typeface="Bahnschrift Light" pitchFamily="34" charset="0"/>
              </a:rPr>
              <a:t>For the ESP Module.</a:t>
            </a:r>
          </a:p>
          <a:p>
            <a:r>
              <a:rPr lang="en-US" sz="1800" b="1" dirty="0">
                <a:latin typeface="Bahnschrift Light" pitchFamily="34" charset="0"/>
              </a:rPr>
              <a:t>WIRES AND PCB- </a:t>
            </a:r>
            <a:r>
              <a:rPr lang="en-US" sz="1800" dirty="0">
                <a:latin typeface="Bahnschrift Light" pitchFamily="34" charset="0"/>
              </a:rPr>
              <a:t>For connecting our power supply, main circuit and the lock.</a:t>
            </a:r>
          </a:p>
          <a:p>
            <a:r>
              <a:rPr lang="en-US" sz="1800" b="1" dirty="0">
                <a:latin typeface="Bahnschrift Light" pitchFamily="34" charset="0"/>
              </a:rPr>
              <a:t>SOLDERING GUN- </a:t>
            </a:r>
            <a:r>
              <a:rPr lang="en-US" sz="1800" dirty="0">
                <a:latin typeface="Bahnschrift Light" pitchFamily="34" charset="0"/>
              </a:rPr>
              <a:t>For soldering the circuit. </a:t>
            </a:r>
          </a:p>
          <a:p>
            <a:r>
              <a:rPr lang="en-US" sz="1800" b="1" dirty="0">
                <a:latin typeface="Bahnschrift Light" pitchFamily="34" charset="0"/>
              </a:rPr>
              <a:t>DRILL MACHINE- </a:t>
            </a:r>
            <a:r>
              <a:rPr lang="en-US" sz="1800" dirty="0">
                <a:latin typeface="Bahnschrift Light" pitchFamily="34" charset="0"/>
              </a:rPr>
              <a:t>For drilling holes in the drawer in order to attach the solenoid lock. </a:t>
            </a:r>
          </a:p>
          <a:p>
            <a:r>
              <a:rPr lang="en-US" sz="1800" b="1" dirty="0">
                <a:latin typeface="Bahnschrift Light" pitchFamily="34" charset="0"/>
              </a:rPr>
              <a:t>HOT GLUE GUN/DOUBLE SIDED TAPE- </a:t>
            </a:r>
            <a:r>
              <a:rPr lang="en-US" sz="1800" dirty="0">
                <a:latin typeface="Bahnschrift Light" pitchFamily="34" charset="0"/>
              </a:rPr>
              <a:t>For securing the circuit inside. </a:t>
            </a:r>
          </a:p>
          <a:p>
            <a:r>
              <a:rPr lang="en-US" sz="1800" b="1" dirty="0">
                <a:latin typeface="Bahnschrift Light" pitchFamily="34" charset="0"/>
              </a:rPr>
              <a:t>THE DRAWER- </a:t>
            </a:r>
            <a:r>
              <a:rPr lang="en-US" sz="1800" dirty="0">
                <a:latin typeface="Bahnschrift Light" pitchFamily="34" charset="0"/>
              </a:rPr>
              <a:t>For explanation on how the project is going to work. </a:t>
            </a:r>
          </a:p>
          <a:p>
            <a:pPr marL="0" indent="0">
              <a:buNone/>
            </a:pPr>
            <a:endParaRPr lang="en-IN" sz="1800" dirty="0">
              <a:latin typeface="Bahnschrift Light" pitchFamily="34" charset="0"/>
            </a:endParaRPr>
          </a:p>
        </p:txBody>
      </p:sp>
      <p:sp>
        <p:nvSpPr>
          <p:cNvPr id="3" name="Footer Placeholder 2"/>
          <p:cNvSpPr>
            <a:spLocks noGrp="1"/>
          </p:cNvSpPr>
          <p:nvPr>
            <p:ph type="ftr" sz="quarter" idx="11"/>
          </p:nvPr>
        </p:nvSpPr>
        <p:spPr>
          <a:xfrm>
            <a:off x="8748770" y="6429396"/>
            <a:ext cx="609576" cy="352404"/>
          </a:xfrm>
        </p:spPr>
        <p:txBody>
          <a:bodyPr/>
          <a:lstStyle/>
          <a:p>
            <a:r>
              <a:rPr lang="en-IN" dirty="0"/>
              <a:t>5</a:t>
            </a:r>
            <a:endParaRPr lang="en-US" dirty="0"/>
          </a:p>
        </p:txBody>
      </p:sp>
      <p:sp>
        <p:nvSpPr>
          <p:cNvPr id="4" name="Slide Number Placeholder 3"/>
          <p:cNvSpPr>
            <a:spLocks noGrp="1"/>
          </p:cNvSpPr>
          <p:nvPr>
            <p:ph type="sldNum" sz="quarter" idx="12"/>
          </p:nvPr>
        </p:nvSpPr>
        <p:spPr/>
        <p:txBody>
          <a:bodyPr/>
          <a:lstStyle/>
          <a:p>
            <a:r>
              <a:rPr lang="en-IN" dirty="0"/>
              <a:t>.</a:t>
            </a:r>
            <a:endParaRPr lang="en-US" dirty="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Footer Placeholder 2"/>
          <p:cNvSpPr>
            <a:spLocks noGrp="1"/>
          </p:cNvSpPr>
          <p:nvPr>
            <p:ph type="ftr" sz="quarter" idx="11"/>
          </p:nvPr>
        </p:nvSpPr>
        <p:spPr>
          <a:xfrm>
            <a:off x="8072462" y="6429396"/>
            <a:ext cx="538138" cy="352404"/>
          </a:xfrm>
        </p:spPr>
        <p:txBody>
          <a:bodyPr/>
          <a:lstStyle/>
          <a:p>
            <a:r>
              <a:rPr lang="en-IN" dirty="0"/>
              <a:t>.</a:t>
            </a:r>
            <a:endParaRPr lang="en-US" dirty="0"/>
          </a:p>
        </p:txBody>
      </p:sp>
      <p:sp>
        <p:nvSpPr>
          <p:cNvPr id="4" name="Slide Number Placeholder 3"/>
          <p:cNvSpPr>
            <a:spLocks noGrp="1"/>
          </p:cNvSpPr>
          <p:nvPr>
            <p:ph type="sldNum" sz="quarter" idx="12"/>
          </p:nvPr>
        </p:nvSpPr>
        <p:spPr/>
        <p:txBody>
          <a:bodyPr/>
          <a:lstStyle/>
          <a:p>
            <a:fld id="{73C6E7E6-84C1-482A-9949-A74D35048744}" type="slidenum">
              <a:rPr lang="en-US" smtClean="0"/>
              <a:pPr/>
              <a:t>6</a:t>
            </a:fld>
            <a:endParaRPr lang="en-US"/>
          </a:p>
        </p:txBody>
      </p:sp>
      <p:pic>
        <p:nvPicPr>
          <p:cNvPr id="3074" name="Picture 2" descr="C:\Users\Ankur\Desktop\Screenshot 2020-11-03 213723.png"/>
          <p:cNvPicPr>
            <a:picLocks noChangeAspect="1" noChangeArrowheads="1"/>
          </p:cNvPicPr>
          <p:nvPr/>
        </p:nvPicPr>
        <p:blipFill>
          <a:blip r:embed="rId2" cstate="print"/>
          <a:srcRect/>
          <a:stretch>
            <a:fillRect/>
          </a:stretch>
        </p:blipFill>
        <p:spPr bwMode="auto">
          <a:xfrm>
            <a:off x="1114890" y="1662118"/>
            <a:ext cx="7886266" cy="4695840"/>
          </a:xfrm>
          <a:prstGeom prst="rect">
            <a:avLst/>
          </a:prstGeom>
          <a:noFill/>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CIRCUIT DIAGRAM</a:t>
            </a:r>
          </a:p>
        </p:txBody>
      </p:sp>
      <p:sp>
        <p:nvSpPr>
          <p:cNvPr id="4" name="Footer Placeholder 3"/>
          <p:cNvSpPr>
            <a:spLocks noGrp="1"/>
          </p:cNvSpPr>
          <p:nvPr>
            <p:ph type="ftr" sz="quarter" idx="11"/>
          </p:nvPr>
        </p:nvSpPr>
        <p:spPr>
          <a:xfrm>
            <a:off x="1285852" y="6305550"/>
            <a:ext cx="7324748" cy="476250"/>
          </a:xfrm>
        </p:spPr>
        <p:txBody>
          <a:bodyPr/>
          <a:lstStyle/>
          <a:p>
            <a:r>
              <a:rPr lang="en-US" sz="1600" dirty="0"/>
              <a:t>1.  12V,1A Adapter 2. Step Down 3. ESP 8266 Module 4. Relay 5. Solenoid Lock</a:t>
            </a:r>
          </a:p>
        </p:txBody>
      </p:sp>
      <p:sp>
        <p:nvSpPr>
          <p:cNvPr id="5" name="Slide Number Placeholder 4"/>
          <p:cNvSpPr>
            <a:spLocks noGrp="1"/>
          </p:cNvSpPr>
          <p:nvPr>
            <p:ph type="sldNum" sz="quarter" idx="12"/>
          </p:nvPr>
        </p:nvSpPr>
        <p:spPr/>
        <p:txBody>
          <a:bodyPr/>
          <a:lstStyle/>
          <a:p>
            <a:fld id="{73C6E7E6-84C1-482A-9949-A74D35048744}" type="slidenum">
              <a:rPr lang="en-US" smtClean="0"/>
              <a:pPr/>
              <a:t>7</a:t>
            </a:fld>
            <a:endParaRPr lang="en-US"/>
          </a:p>
        </p:txBody>
      </p:sp>
      <p:pic>
        <p:nvPicPr>
          <p:cNvPr id="1026" name="Picture 2" descr="C:\Users\Ankur\Desktop\Screenshot 2020-11-03 205942.png"/>
          <p:cNvPicPr>
            <a:picLocks noChangeAspect="1" noChangeArrowheads="1"/>
          </p:cNvPicPr>
          <p:nvPr/>
        </p:nvPicPr>
        <p:blipFill>
          <a:blip r:embed="rId2" cstate="print"/>
          <a:srcRect/>
          <a:stretch>
            <a:fillRect/>
          </a:stretch>
        </p:blipFill>
        <p:spPr bwMode="auto">
          <a:xfrm>
            <a:off x="1500166" y="1285860"/>
            <a:ext cx="6643734" cy="4859568"/>
          </a:xfrm>
          <a:prstGeom prst="rect">
            <a:avLst/>
          </a:prstGeom>
          <a:noFill/>
        </p:spPr>
      </p:pic>
      <p:sp>
        <p:nvSpPr>
          <p:cNvPr id="11" name="Rectangle 10"/>
          <p:cNvSpPr/>
          <p:nvPr/>
        </p:nvSpPr>
        <p:spPr>
          <a:xfrm>
            <a:off x="7143768" y="1714488"/>
            <a:ext cx="357190"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p:cNvSpPr/>
          <p:nvPr/>
        </p:nvSpPr>
        <p:spPr>
          <a:xfrm>
            <a:off x="7072330" y="4643446"/>
            <a:ext cx="500066"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Rectangle 13"/>
          <p:cNvSpPr/>
          <p:nvPr/>
        </p:nvSpPr>
        <p:spPr>
          <a:xfrm>
            <a:off x="4214810" y="4071942"/>
            <a:ext cx="500066"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5" name="Rectangle 14"/>
          <p:cNvSpPr/>
          <p:nvPr/>
        </p:nvSpPr>
        <p:spPr>
          <a:xfrm>
            <a:off x="2071670" y="3786190"/>
            <a:ext cx="500066"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6" name="Rectangle 15"/>
          <p:cNvSpPr/>
          <p:nvPr/>
        </p:nvSpPr>
        <p:spPr>
          <a:xfrm>
            <a:off x="4071934" y="1643050"/>
            <a:ext cx="428628"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320"/>
            <a:ext cx="7862150" cy="1143000"/>
          </a:xfrm>
        </p:spPr>
        <p:txBody>
          <a:bodyPr>
            <a:normAutofit fontScale="90000"/>
          </a:bodyPr>
          <a:lstStyle/>
          <a:p>
            <a:r>
              <a:rPr lang="en-US" dirty="0"/>
              <a:t>The IOT-Based Interface(Front-End)</a:t>
            </a:r>
            <a:br>
              <a:rPr lang="en-US" dirty="0"/>
            </a:br>
            <a:endParaRPr lang="en-IN" dirty="0"/>
          </a:p>
        </p:txBody>
      </p:sp>
      <p:sp>
        <p:nvSpPr>
          <p:cNvPr id="3" name="Footer Placeholder 2"/>
          <p:cNvSpPr>
            <a:spLocks noGrp="1"/>
          </p:cNvSpPr>
          <p:nvPr>
            <p:ph type="ftr" sz="quarter" idx="11"/>
          </p:nvPr>
        </p:nvSpPr>
        <p:spPr>
          <a:xfrm>
            <a:off x="8501090" y="6572272"/>
            <a:ext cx="109510" cy="209528"/>
          </a:xfrm>
        </p:spPr>
        <p:txBody>
          <a:bodyPr/>
          <a:lstStyle/>
          <a:p>
            <a:r>
              <a:rPr lang="en-IN" sz="1600" b="1" dirty="0"/>
              <a:t>.</a:t>
            </a:r>
            <a:endParaRPr lang="en-US" sz="1600" b="1" dirty="0"/>
          </a:p>
        </p:txBody>
      </p:sp>
      <p:sp>
        <p:nvSpPr>
          <p:cNvPr id="4" name="Slide Number Placeholder 3"/>
          <p:cNvSpPr>
            <a:spLocks noGrp="1"/>
          </p:cNvSpPr>
          <p:nvPr>
            <p:ph type="sldNum" sz="quarter" idx="12"/>
          </p:nvPr>
        </p:nvSpPr>
        <p:spPr/>
        <p:txBody>
          <a:bodyPr/>
          <a:lstStyle/>
          <a:p>
            <a:fld id="{73C6E7E6-84C1-482A-9949-A74D35048744}" type="slidenum">
              <a:rPr lang="en-US" smtClean="0"/>
              <a:pPr/>
              <a:t>8</a:t>
            </a:fld>
            <a:endParaRPr lang="en-US" dirty="0"/>
          </a:p>
        </p:txBody>
      </p:sp>
      <p:pic>
        <p:nvPicPr>
          <p:cNvPr id="1026" name="Picture 2" descr="C:\Users\Ankur\Desktop\interface(frontend).png"/>
          <p:cNvPicPr>
            <a:picLocks noChangeAspect="1" noChangeArrowheads="1"/>
          </p:cNvPicPr>
          <p:nvPr/>
        </p:nvPicPr>
        <p:blipFill>
          <a:blip r:embed="rId2" cstate="print"/>
          <a:srcRect/>
          <a:stretch>
            <a:fillRect/>
          </a:stretch>
        </p:blipFill>
        <p:spPr bwMode="auto">
          <a:xfrm>
            <a:off x="1071538" y="1071546"/>
            <a:ext cx="7783537" cy="5429288"/>
          </a:xfrm>
          <a:prstGeom prst="rect">
            <a:avLst/>
          </a:prstGeom>
          <a:noFill/>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75488"/>
            <a:ext cx="8229600" cy="591312"/>
          </a:xfrm>
        </p:spPr>
        <p:txBody>
          <a:bodyPr>
            <a:normAutofit fontScale="90000"/>
          </a:bodyPr>
          <a:lstStyle/>
          <a:p>
            <a:r>
              <a:rPr lang="en-US" b="1" dirty="0"/>
              <a:t>Literature survey</a:t>
            </a:r>
          </a:p>
        </p:txBody>
      </p:sp>
      <p:graphicFrame>
        <p:nvGraphicFramePr>
          <p:cNvPr id="6" name="Content Placeholder 5"/>
          <p:cNvGraphicFramePr>
            <a:graphicFrameLocks noGrp="1"/>
          </p:cNvGraphicFramePr>
          <p:nvPr>
            <p:ph idx="1"/>
          </p:nvPr>
        </p:nvGraphicFramePr>
        <p:xfrm>
          <a:off x="357191" y="1241512"/>
          <a:ext cx="8429651" cy="5116446"/>
        </p:xfrm>
        <a:graphic>
          <a:graphicData uri="http://schemas.openxmlformats.org/drawingml/2006/table">
            <a:tbl>
              <a:tblPr firstRow="1" bandRow="1">
                <a:tableStyleId>{5C22544A-7EE6-4342-B048-85BDC9FD1C3A}</a:tableStyleId>
              </a:tblPr>
              <a:tblGrid>
                <a:gridCol w="531599">
                  <a:extLst>
                    <a:ext uri="{9D8B030D-6E8A-4147-A177-3AD203B41FA5}">
                      <a16:colId xmlns:a16="http://schemas.microsoft.com/office/drawing/2014/main" val="20000"/>
                    </a:ext>
                  </a:extLst>
                </a:gridCol>
                <a:gridCol w="1974513">
                  <a:extLst>
                    <a:ext uri="{9D8B030D-6E8A-4147-A177-3AD203B41FA5}">
                      <a16:colId xmlns:a16="http://schemas.microsoft.com/office/drawing/2014/main" val="20001"/>
                    </a:ext>
                  </a:extLst>
                </a:gridCol>
                <a:gridCol w="683485">
                  <a:extLst>
                    <a:ext uri="{9D8B030D-6E8A-4147-A177-3AD203B41FA5}">
                      <a16:colId xmlns:a16="http://schemas.microsoft.com/office/drawing/2014/main" val="20002"/>
                    </a:ext>
                  </a:extLst>
                </a:gridCol>
                <a:gridCol w="2809885">
                  <a:extLst>
                    <a:ext uri="{9D8B030D-6E8A-4147-A177-3AD203B41FA5}">
                      <a16:colId xmlns:a16="http://schemas.microsoft.com/office/drawing/2014/main" val="20003"/>
                    </a:ext>
                  </a:extLst>
                </a:gridCol>
                <a:gridCol w="2430169">
                  <a:extLst>
                    <a:ext uri="{9D8B030D-6E8A-4147-A177-3AD203B41FA5}">
                      <a16:colId xmlns:a16="http://schemas.microsoft.com/office/drawing/2014/main" val="20004"/>
                    </a:ext>
                  </a:extLst>
                </a:gridCol>
              </a:tblGrid>
              <a:tr h="595731">
                <a:tc>
                  <a:txBody>
                    <a:bodyPr/>
                    <a:lstStyle/>
                    <a:p>
                      <a:r>
                        <a:rPr lang="en-US" dirty="0"/>
                        <a:t>Sr. No</a:t>
                      </a:r>
                    </a:p>
                  </a:txBody>
                  <a:tcPr/>
                </a:tc>
                <a:tc>
                  <a:txBody>
                    <a:bodyPr/>
                    <a:lstStyle/>
                    <a:p>
                      <a:r>
                        <a:rPr lang="en-US" dirty="0"/>
                        <a:t>Title of the Paper</a:t>
                      </a:r>
                    </a:p>
                  </a:txBody>
                  <a:tcPr/>
                </a:tc>
                <a:tc>
                  <a:txBody>
                    <a:bodyPr/>
                    <a:lstStyle/>
                    <a:p>
                      <a:r>
                        <a:rPr lang="en-US" dirty="0"/>
                        <a:t>Year</a:t>
                      </a:r>
                    </a:p>
                  </a:txBody>
                  <a:tcPr/>
                </a:tc>
                <a:tc>
                  <a:txBody>
                    <a:bodyPr/>
                    <a:lstStyle/>
                    <a:p>
                      <a:r>
                        <a:rPr lang="en-US" sz="1800" dirty="0"/>
                        <a:t>Abstract</a:t>
                      </a:r>
                    </a:p>
                  </a:txBody>
                  <a:tcPr/>
                </a:tc>
                <a:tc>
                  <a:txBody>
                    <a:bodyPr/>
                    <a:lstStyle/>
                    <a:p>
                      <a:r>
                        <a:rPr lang="en-US" dirty="0"/>
                        <a:t>Remark</a:t>
                      </a:r>
                    </a:p>
                  </a:txBody>
                  <a:tcPr/>
                </a:tc>
                <a:extLst>
                  <a:ext uri="{0D108BD9-81ED-4DB2-BD59-A6C34878D82A}">
                    <a16:rowId xmlns:a16="http://schemas.microsoft.com/office/drawing/2014/main" val="10000"/>
                  </a:ext>
                </a:extLst>
              </a:tr>
              <a:tr h="4135148">
                <a:tc>
                  <a:txBody>
                    <a:bodyPr/>
                    <a:lstStyle/>
                    <a:p>
                      <a:r>
                        <a:rPr lang="en-US" sz="1500" dirty="0"/>
                        <a:t>1</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600" dirty="0"/>
                        <a:t>IOT BASED SMART LOCKER SECURITY SYSTEM </a:t>
                      </a:r>
                      <a:endParaRPr kumimoji="0" lang="en-US" sz="1600" kern="1200" dirty="0">
                        <a:solidFill>
                          <a:schemeClr val="dk1"/>
                        </a:solidFill>
                        <a:latin typeface="Times New Roman" panose="02020603050405020304" pitchFamily="18" charset="0"/>
                        <a:ea typeface="Calibri" panose="020F0502020204030204"/>
                        <a:cs typeface="Times New Roman" panose="02020603050405020304" pitchFamily="18" charset="0"/>
                      </a:endParaRPr>
                    </a:p>
                  </a:txBody>
                  <a:tcPr/>
                </a:tc>
                <a:tc>
                  <a:txBody>
                    <a:bodyPr/>
                    <a:lstStyle/>
                    <a:p>
                      <a:r>
                        <a:rPr kumimoji="0" lang="en-US" sz="1400" kern="1200" dirty="0"/>
                        <a:t>2018</a:t>
                      </a:r>
                      <a:endParaRPr kumimoji="0" lang="en-US" sz="1400" kern="1200" dirty="0">
                        <a:solidFill>
                          <a:schemeClr val="dk1"/>
                        </a:solidFill>
                        <a:latin typeface="Times New Roman" panose="02020603050405020304" pitchFamily="18" charset="0"/>
                        <a:ea typeface="Calibri" panose="020F0502020204030204"/>
                        <a:cs typeface="Times New Roman" panose="02020603050405020304" pitchFamily="18" charset="0"/>
                      </a:endParaRPr>
                    </a:p>
                  </a:txBody>
                  <a:tcPr/>
                </a:tc>
                <a:tc>
                  <a:txBody>
                    <a:bodyPr/>
                    <a:lstStyle/>
                    <a:p>
                      <a:r>
                        <a:rPr lang="en-US" sz="1400" dirty="0"/>
                        <a:t>This project focuses</a:t>
                      </a:r>
                      <a:r>
                        <a:rPr lang="en-US" sz="1400" baseline="0" dirty="0"/>
                        <a:t> upon </a:t>
                      </a:r>
                      <a:r>
                        <a:rPr lang="en-US" sz="1400" dirty="0"/>
                        <a:t>effective recognizing and controlling system for Bank locker room which is fully self determining. In cases of robberies, most</a:t>
                      </a:r>
                      <a:r>
                        <a:rPr lang="en-US" sz="1400" baseline="0" dirty="0"/>
                        <a:t> commonly</a:t>
                      </a:r>
                      <a:r>
                        <a:rPr lang="en-US" sz="1400" dirty="0"/>
                        <a:t> the banned entrance in the locker room area is tempered which can be detected by our security system. If the robbery takes place the banks are not capable  recognizing the robber due to absence of proof that</a:t>
                      </a:r>
                      <a:r>
                        <a:rPr lang="en-US" sz="1400" baseline="0" dirty="0"/>
                        <a:t> is due to</a:t>
                      </a:r>
                      <a:r>
                        <a:rPr lang="en-US" sz="1400" dirty="0"/>
                        <a:t> current human operated security system. The system</a:t>
                      </a:r>
                      <a:r>
                        <a:rPr lang="en-US" sz="1400" baseline="0" dirty="0"/>
                        <a:t> is</a:t>
                      </a:r>
                      <a:r>
                        <a:rPr lang="en-US" sz="1400" dirty="0"/>
                        <a:t> designed in an effective way by recognizing and controlling illegal person to access the locker for the safety of bank locker room.</a:t>
                      </a:r>
                      <a:endParaRPr kumimoji="0" lang="en-US" sz="1400" kern="1200" dirty="0">
                        <a:solidFill>
                          <a:schemeClr val="dk1"/>
                        </a:solidFill>
                        <a:latin typeface="Times New Roman" panose="02020603050405020304" pitchFamily="18" charset="0"/>
                        <a:ea typeface="Calibri" panose="020F0502020204030204"/>
                        <a:cs typeface="Times New Roman" panose="02020603050405020304" pitchFamily="18" charset="0"/>
                      </a:endParaRPr>
                    </a:p>
                  </a:txBody>
                  <a:tcPr/>
                </a:tc>
                <a:tc>
                  <a:txBody>
                    <a:bodyPr/>
                    <a:lstStyle/>
                    <a:p>
                      <a:r>
                        <a:rPr lang="en-US" sz="1600" dirty="0"/>
                        <a:t>To improve the bank Security which</a:t>
                      </a:r>
                      <a:r>
                        <a:rPr lang="en-US" sz="1600" baseline="0" dirty="0"/>
                        <a:t> verifies the human as well the device.</a:t>
                      </a:r>
                      <a:endParaRPr kumimoji="0" lang="en-US" sz="1500" kern="1200" dirty="0">
                        <a:solidFill>
                          <a:schemeClr val="dk1"/>
                        </a:solidFill>
                        <a:latin typeface="Times New Roman" panose="02020603050405020304" pitchFamily="18" charset="0"/>
                        <a:ea typeface="Calibri" panose="020F0502020204030204"/>
                        <a:cs typeface="Times New Roman" panose="02020603050405020304" pitchFamily="18" charset="0"/>
                      </a:endParaRPr>
                    </a:p>
                  </a:txBody>
                  <a:tcPr/>
                </a:tc>
                <a:extLst>
                  <a:ext uri="{0D108BD9-81ED-4DB2-BD59-A6C34878D82A}">
                    <a16:rowId xmlns:a16="http://schemas.microsoft.com/office/drawing/2014/main" val="10001"/>
                  </a:ext>
                </a:extLst>
              </a:tr>
              <a:tr h="341218">
                <a:tc>
                  <a:txBody>
                    <a:bodyPr/>
                    <a:lstStyle/>
                    <a:p>
                      <a:endParaRPr lang="en-US" sz="1500" dirty="0">
                        <a:latin typeface="Times New Roman" panose="02020603050405020304" pitchFamily="18" charset="0"/>
                        <a:cs typeface="Times New Roman" panose="02020603050405020304" pitchFamily="18" charset="0"/>
                      </a:endParaRPr>
                    </a:p>
                  </a:txBody>
                  <a:tcPr/>
                </a:tc>
                <a:tc>
                  <a:txBody>
                    <a:bodyPr/>
                    <a:lstStyle/>
                    <a:p>
                      <a:pPr marL="0" marR="0" algn="l">
                        <a:lnSpc>
                          <a:spcPct val="115000"/>
                        </a:lnSpc>
                        <a:spcBef>
                          <a:spcPts val="0"/>
                        </a:spcBef>
                        <a:spcAft>
                          <a:spcPts val="0"/>
                        </a:spcAft>
                      </a:pPr>
                      <a:endParaRPr lang="en-US" sz="1500" dirty="0">
                        <a:latin typeface="Times New Roman" panose="02020603050405020304" pitchFamily="18" charset="0"/>
                        <a:ea typeface="Calibri" panose="020F0502020204030204"/>
                        <a:cs typeface="Times New Roman" panose="02020603050405020304" pitchFamily="18" charset="0"/>
                      </a:endParaRPr>
                    </a:p>
                  </a:txBody>
                  <a:tcPr marL="37465" marR="37465" marT="9525" marB="0"/>
                </a:tc>
                <a:tc>
                  <a:txBody>
                    <a:bodyPr/>
                    <a:lstStyle/>
                    <a:p>
                      <a:pPr marL="0" marR="0" algn="l">
                        <a:lnSpc>
                          <a:spcPct val="115000"/>
                        </a:lnSpc>
                        <a:spcBef>
                          <a:spcPts val="0"/>
                        </a:spcBef>
                        <a:spcAft>
                          <a:spcPts val="0"/>
                        </a:spcAft>
                      </a:pPr>
                      <a:endParaRPr lang="en-US" sz="1500" dirty="0">
                        <a:latin typeface="Times New Roman" panose="02020603050405020304" pitchFamily="18" charset="0"/>
                        <a:ea typeface="Calibri" panose="020F0502020204030204"/>
                        <a:cs typeface="Times New Roman" panose="02020603050405020304" pitchFamily="18" charset="0"/>
                      </a:endParaRPr>
                    </a:p>
                  </a:txBody>
                  <a:tcPr marL="37465" marR="37465" marT="9525" marB="0"/>
                </a:tc>
                <a:tc>
                  <a:txBody>
                    <a:bodyPr/>
                    <a:lstStyle/>
                    <a:p>
                      <a:pPr marL="342900" marR="0" lvl="0" indent="-342900" algn="l">
                        <a:lnSpc>
                          <a:spcPct val="115000"/>
                        </a:lnSpc>
                        <a:spcBef>
                          <a:spcPts val="0"/>
                        </a:spcBef>
                        <a:spcAft>
                          <a:spcPts val="0"/>
                        </a:spcAft>
                        <a:buFont typeface="Arial" panose="020B0604020202020204"/>
                        <a:buNone/>
                        <a:tabLst>
                          <a:tab pos="457200" algn="l"/>
                        </a:tabLst>
                      </a:pPr>
                      <a:endParaRPr lang="en-US" sz="1500" dirty="0">
                        <a:latin typeface="Times New Roman" panose="02020603050405020304" pitchFamily="18" charset="0"/>
                        <a:ea typeface="Calibri" panose="020F0502020204030204"/>
                        <a:cs typeface="Times New Roman" panose="02020603050405020304" pitchFamily="18" charset="0"/>
                      </a:endParaRPr>
                    </a:p>
                  </a:txBody>
                  <a:tcPr marL="37465" marR="37465" marT="9525" marB="0"/>
                </a:tc>
                <a:tc>
                  <a:txBody>
                    <a:bodyPr/>
                    <a:lstStyle/>
                    <a:p>
                      <a:pPr marL="342900" marR="0" lvl="0" indent="-342900" algn="l">
                        <a:lnSpc>
                          <a:spcPct val="115000"/>
                        </a:lnSpc>
                        <a:spcBef>
                          <a:spcPts val="0"/>
                        </a:spcBef>
                        <a:spcAft>
                          <a:spcPts val="0"/>
                        </a:spcAft>
                        <a:buFont typeface="Arial" panose="020B0604020202020204"/>
                        <a:buNone/>
                        <a:tabLst>
                          <a:tab pos="457200" algn="l"/>
                        </a:tabLst>
                      </a:pPr>
                      <a:endParaRPr lang="en-US" sz="1500" dirty="0">
                        <a:latin typeface="Times New Roman" panose="02020603050405020304" pitchFamily="18" charset="0"/>
                        <a:ea typeface="Calibri" panose="020F0502020204030204"/>
                        <a:cs typeface="Times New Roman" panose="02020603050405020304" pitchFamily="18" charset="0"/>
                      </a:endParaRPr>
                    </a:p>
                  </a:txBody>
                  <a:tcPr marL="37465" marR="37465" marT="9525" marB="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normAutofit/>
          </a:bodyPr>
          <a:lstStyle/>
          <a:p>
            <a:fld id="{73C6E7E6-84C1-482A-9949-A74D35048744}" type="slidenum">
              <a:rPr lang="en-US" smtClean="0"/>
              <a:pPr/>
              <a:t>9</a:t>
            </a:fld>
            <a:endParaRPr lang="en-US"/>
          </a:p>
        </p:txBody>
      </p:sp>
    </p:spTree>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2859</TotalTime>
  <Words>2332</Words>
  <Application>Microsoft Office PowerPoint</Application>
  <PresentationFormat>On-screen Show (4:3)</PresentationFormat>
  <Paragraphs>268</Paragraphs>
  <Slides>25</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vt:lpstr>
      <vt:lpstr>Bahnschrift Light</vt:lpstr>
      <vt:lpstr>Calibri</vt:lpstr>
      <vt:lpstr>Gill Sans MT</vt:lpstr>
      <vt:lpstr>Monotype Corsiva</vt:lpstr>
      <vt:lpstr>Times New Roman</vt:lpstr>
      <vt:lpstr>Verdana</vt:lpstr>
      <vt:lpstr>Wingdings</vt:lpstr>
      <vt:lpstr>Wingdings 2</vt:lpstr>
      <vt:lpstr>Solstice</vt:lpstr>
      <vt:lpstr>PowerPoint Presentation</vt:lpstr>
      <vt:lpstr>Content</vt:lpstr>
      <vt:lpstr>Introduction </vt:lpstr>
      <vt:lpstr>.</vt:lpstr>
      <vt:lpstr>System Configuration</vt:lpstr>
      <vt:lpstr>BLOCK DIAGRAM</vt:lpstr>
      <vt:lpstr>CIRCUIT DIAGRAM</vt:lpstr>
      <vt:lpstr>The IOT-Based Interface(Front-End) </vt:lpstr>
      <vt:lpstr>Literature survey</vt:lpstr>
      <vt:lpstr>.</vt:lpstr>
      <vt:lpstr>Work done so far.</vt:lpstr>
      <vt:lpstr>.</vt:lpstr>
      <vt:lpstr>.</vt:lpstr>
      <vt:lpstr>CODE</vt:lpstr>
      <vt:lpstr>.</vt:lpstr>
      <vt:lpstr>.</vt:lpstr>
      <vt:lpstr>.</vt:lpstr>
      <vt:lpstr>.</vt:lpstr>
      <vt:lpstr>Future Scope/Application of the Project:-</vt:lpstr>
      <vt:lpstr>Result And Discussion </vt:lpstr>
      <vt:lpstr>Conclusion</vt:lpstr>
      <vt:lpstr>References</vt:lpstr>
      <vt:lpstr>.</vt:lpstr>
      <vt:lpstr>.</vt:lpstr>
      <vt:lpstr>A quick video on how the lock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dc:creator>
  <cp:lastModifiedBy>akashkumar121997@outlook.com</cp:lastModifiedBy>
  <cp:revision>214</cp:revision>
  <dcterms:created xsi:type="dcterms:W3CDTF">2015-04-21T17:22:00Z</dcterms:created>
  <dcterms:modified xsi:type="dcterms:W3CDTF">2021-06-21T13:03:24Z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2057-11.2.0.9281</vt:lpwstr>
  </property>
</Properties>
</file>