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6"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11/15/2024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11/15/2024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11/15/2024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31A1-EB71-3020-9421-F4D0AA7DE916}"/>
              </a:ext>
            </a:extLst>
          </p:cNvPr>
          <p:cNvSpPr>
            <a:spLocks noGrp="1"/>
          </p:cNvSpPr>
          <p:nvPr>
            <p:ph type="ctrTitle"/>
          </p:nvPr>
        </p:nvSpPr>
        <p:spPr>
          <a:xfrm>
            <a:off x="2414447" y="727587"/>
            <a:ext cx="8754997" cy="2340077"/>
          </a:xfrm>
        </p:spPr>
        <p:txBody>
          <a:bodyPr>
            <a:normAutofit fontScale="90000"/>
          </a:bodyPr>
          <a:lstStyle/>
          <a:p>
            <a:r>
              <a:rPr lang="en-US" sz="3600" b="1"/>
              <a:t>SDE Major Project</a:t>
            </a:r>
            <a:br>
              <a:rPr lang="en-US" sz="3600" b="1"/>
            </a:br>
            <a:r>
              <a:rPr lang="en-US" sz="3600"/>
              <a:t>Group : 71</a:t>
            </a:r>
            <a:br>
              <a:rPr lang="en-US" sz="3600" dirty="0"/>
            </a:br>
            <a:br>
              <a:rPr lang="en-US" sz="3600" dirty="0"/>
            </a:br>
            <a:r>
              <a:rPr lang="en-US" sz="3600" dirty="0"/>
              <a:t>Topic: </a:t>
            </a:r>
            <a:br>
              <a:rPr lang="en-US" sz="3600"/>
            </a:br>
            <a:r>
              <a:rPr lang="en-US" sz="3600" dirty="0"/>
              <a:t>A performance comparison of SQL and NoSQL databases</a:t>
            </a:r>
            <a:endParaRPr lang="en-IN" sz="3600"/>
          </a:p>
        </p:txBody>
      </p:sp>
      <p:sp>
        <p:nvSpPr>
          <p:cNvPr id="3" name="Subtitle 2">
            <a:extLst>
              <a:ext uri="{FF2B5EF4-FFF2-40B4-BE49-F238E27FC236}">
                <a16:creationId xmlns:a16="http://schemas.microsoft.com/office/drawing/2014/main" id="{BE93D04C-6710-AF8D-C9C0-76BBD0387ED3}"/>
              </a:ext>
            </a:extLst>
          </p:cNvPr>
          <p:cNvSpPr>
            <a:spLocks noGrp="1"/>
          </p:cNvSpPr>
          <p:nvPr>
            <p:ph type="subTitle" idx="1"/>
          </p:nvPr>
        </p:nvSpPr>
        <p:spPr>
          <a:xfrm>
            <a:off x="2493105" y="3531204"/>
            <a:ext cx="8754997" cy="1542241"/>
          </a:xfrm>
        </p:spPr>
        <p:txBody>
          <a:bodyPr vert="horz" lIns="91440" tIns="91440" rIns="91440" bIns="91440" rtlCol="0" anchor="t">
            <a:normAutofit/>
          </a:bodyPr>
          <a:lstStyle/>
          <a:p>
            <a:r>
              <a:rPr lang="en-IN" dirty="0"/>
              <a:t>Akaash Chatterjee –m24cse002</a:t>
            </a:r>
          </a:p>
          <a:p>
            <a:r>
              <a:rPr lang="en-IN" dirty="0"/>
              <a:t>Aman Saini – m24cse003</a:t>
            </a:r>
          </a:p>
          <a:p>
            <a:r>
              <a:rPr lang="en-IN" dirty="0"/>
              <a:t>Bera </a:t>
            </a:r>
            <a:r>
              <a:rPr lang="en-IN" dirty="0" err="1"/>
              <a:t>swaminath</a:t>
            </a:r>
            <a:r>
              <a:rPr lang="en-IN" dirty="0"/>
              <a:t> </a:t>
            </a:r>
            <a:r>
              <a:rPr lang="en-IN" dirty="0" err="1"/>
              <a:t>ansuman</a:t>
            </a:r>
            <a:r>
              <a:rPr lang="en-IN" dirty="0"/>
              <a:t> </a:t>
            </a:r>
            <a:r>
              <a:rPr lang="en-IN" dirty="0" err="1"/>
              <a:t>sabita</a:t>
            </a:r>
            <a:r>
              <a:rPr lang="en-IN" dirty="0"/>
              <a:t> – m24cse007</a:t>
            </a:r>
          </a:p>
        </p:txBody>
      </p:sp>
    </p:spTree>
    <p:extLst>
      <p:ext uri="{BB962C8B-B14F-4D97-AF65-F5344CB8AC3E}">
        <p14:creationId xmlns:p14="http://schemas.microsoft.com/office/powerpoint/2010/main" val="360838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D03C2-6F6A-C4C0-6097-769066F866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A808C-C904-2236-8DC2-EE3CCA718539}"/>
              </a:ext>
            </a:extLst>
          </p:cNvPr>
          <p:cNvSpPr>
            <a:spLocks noGrp="1"/>
          </p:cNvSpPr>
          <p:nvPr>
            <p:ph type="title"/>
          </p:nvPr>
        </p:nvSpPr>
        <p:spPr>
          <a:xfrm>
            <a:off x="1775327" y="804519"/>
            <a:ext cx="9520158" cy="1049235"/>
          </a:xfrm>
        </p:spPr>
        <p:txBody>
          <a:bodyPr/>
          <a:lstStyle/>
          <a:p>
            <a:r>
              <a:rPr lang="en-IN"/>
              <a:t>Results : MongoDB</a:t>
            </a:r>
            <a:endParaRPr lang="en-IN" dirty="0"/>
          </a:p>
        </p:txBody>
      </p:sp>
      <p:pic>
        <p:nvPicPr>
          <p:cNvPr id="5" name="Picture 4">
            <a:extLst>
              <a:ext uri="{FF2B5EF4-FFF2-40B4-BE49-F238E27FC236}">
                <a16:creationId xmlns:a16="http://schemas.microsoft.com/office/drawing/2014/main" id="{17BF2E52-9F22-F2A3-393E-00BD143B6EF0}"/>
              </a:ext>
            </a:extLst>
          </p:cNvPr>
          <p:cNvPicPr>
            <a:picLocks noChangeAspect="1"/>
          </p:cNvPicPr>
          <p:nvPr/>
        </p:nvPicPr>
        <p:blipFill>
          <a:blip r:embed="rId2"/>
          <a:srcRect l="1884" t="3784" r="1296"/>
          <a:stretch/>
        </p:blipFill>
        <p:spPr>
          <a:xfrm>
            <a:off x="1898592" y="1847084"/>
            <a:ext cx="9273437" cy="4212042"/>
          </a:xfrm>
          <a:prstGeom prst="rect">
            <a:avLst/>
          </a:prstGeom>
        </p:spPr>
      </p:pic>
      <p:pic>
        <p:nvPicPr>
          <p:cNvPr id="4" name="Graphic 3" descr="MongoDB logo">
            <a:extLst>
              <a:ext uri="{FF2B5EF4-FFF2-40B4-BE49-F238E27FC236}">
                <a16:creationId xmlns:a16="http://schemas.microsoft.com/office/drawing/2014/main" id="{19690E64-6549-5633-C172-32AB05C65C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47477" y="1314031"/>
            <a:ext cx="2141621" cy="531603"/>
          </a:xfrm>
          <a:prstGeom prst="rect">
            <a:avLst/>
          </a:prstGeom>
        </p:spPr>
      </p:pic>
    </p:spTree>
    <p:extLst>
      <p:ext uri="{BB962C8B-B14F-4D97-AF65-F5344CB8AC3E}">
        <p14:creationId xmlns:p14="http://schemas.microsoft.com/office/powerpoint/2010/main" val="398554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1211F-DAC8-D3A8-A0BA-BD71778D9D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334E60-3FF0-77AA-53A3-F7EDA26C2950}"/>
              </a:ext>
            </a:extLst>
          </p:cNvPr>
          <p:cNvSpPr>
            <a:spLocks noGrp="1"/>
          </p:cNvSpPr>
          <p:nvPr>
            <p:ph type="title"/>
          </p:nvPr>
        </p:nvSpPr>
        <p:spPr>
          <a:xfrm>
            <a:off x="1775327" y="804519"/>
            <a:ext cx="9520158" cy="1049235"/>
          </a:xfrm>
        </p:spPr>
        <p:txBody>
          <a:bodyPr/>
          <a:lstStyle/>
          <a:p>
            <a:r>
              <a:rPr lang="en-IN"/>
              <a:t>Results : Microsoft</a:t>
            </a:r>
            <a:r>
              <a:rPr lang="en-IN" dirty="0"/>
              <a:t> SQL Server Express</a:t>
            </a:r>
          </a:p>
        </p:txBody>
      </p:sp>
      <p:pic>
        <p:nvPicPr>
          <p:cNvPr id="4" name="Picture 3">
            <a:extLst>
              <a:ext uri="{FF2B5EF4-FFF2-40B4-BE49-F238E27FC236}">
                <a16:creationId xmlns:a16="http://schemas.microsoft.com/office/drawing/2014/main" id="{5ADF2678-C533-9976-25FC-3A534FE39FDC}"/>
              </a:ext>
            </a:extLst>
          </p:cNvPr>
          <p:cNvPicPr>
            <a:picLocks noChangeAspect="1"/>
          </p:cNvPicPr>
          <p:nvPr/>
        </p:nvPicPr>
        <p:blipFill>
          <a:blip r:embed="rId2"/>
          <a:srcRect l="1649" r="-118"/>
          <a:stretch/>
        </p:blipFill>
        <p:spPr>
          <a:xfrm>
            <a:off x="1775327" y="1848382"/>
            <a:ext cx="9363189" cy="4291585"/>
          </a:xfrm>
          <a:prstGeom prst="rect">
            <a:avLst/>
          </a:prstGeom>
        </p:spPr>
      </p:pic>
      <p:pic>
        <p:nvPicPr>
          <p:cNvPr id="5" name="Picture 4" descr="Microsoft SQL Server 2022 Enterprise ...">
            <a:extLst>
              <a:ext uri="{FF2B5EF4-FFF2-40B4-BE49-F238E27FC236}">
                <a16:creationId xmlns:a16="http://schemas.microsoft.com/office/drawing/2014/main" id="{BA9245CC-7CF1-D63A-909A-0756FEFADB68}"/>
              </a:ext>
            </a:extLst>
          </p:cNvPr>
          <p:cNvPicPr>
            <a:picLocks noChangeAspect="1"/>
          </p:cNvPicPr>
          <p:nvPr/>
        </p:nvPicPr>
        <p:blipFill>
          <a:blip r:embed="rId3"/>
          <a:stretch>
            <a:fillRect/>
          </a:stretch>
        </p:blipFill>
        <p:spPr>
          <a:xfrm>
            <a:off x="8969345" y="622733"/>
            <a:ext cx="1344864" cy="1224548"/>
          </a:xfrm>
          <a:prstGeom prst="rect">
            <a:avLst/>
          </a:prstGeom>
        </p:spPr>
      </p:pic>
    </p:spTree>
    <p:extLst>
      <p:ext uri="{BB962C8B-B14F-4D97-AF65-F5344CB8AC3E}">
        <p14:creationId xmlns:p14="http://schemas.microsoft.com/office/powerpoint/2010/main" val="301932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41F80-B502-CA19-2611-E815FD9A7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31139E-96D3-FF4B-5DEB-99F06A1648B6}"/>
              </a:ext>
            </a:extLst>
          </p:cNvPr>
          <p:cNvSpPr>
            <a:spLocks noGrp="1"/>
          </p:cNvSpPr>
          <p:nvPr>
            <p:ph type="title"/>
          </p:nvPr>
        </p:nvSpPr>
        <p:spPr>
          <a:xfrm>
            <a:off x="1775327" y="804519"/>
            <a:ext cx="9520158" cy="1049235"/>
          </a:xfrm>
        </p:spPr>
        <p:txBody>
          <a:bodyPr/>
          <a:lstStyle/>
          <a:p>
            <a:r>
              <a:rPr lang="en-IN"/>
              <a:t>Results :</a:t>
            </a:r>
            <a:r>
              <a:rPr lang="en-IN" dirty="0"/>
              <a:t> MySQL</a:t>
            </a:r>
          </a:p>
        </p:txBody>
      </p:sp>
      <p:pic>
        <p:nvPicPr>
          <p:cNvPr id="5" name="Picture 4">
            <a:extLst>
              <a:ext uri="{FF2B5EF4-FFF2-40B4-BE49-F238E27FC236}">
                <a16:creationId xmlns:a16="http://schemas.microsoft.com/office/drawing/2014/main" id="{BCD3BFFA-C845-A451-9FC0-63F365B168D0}"/>
              </a:ext>
            </a:extLst>
          </p:cNvPr>
          <p:cNvPicPr>
            <a:picLocks noChangeAspect="1"/>
          </p:cNvPicPr>
          <p:nvPr/>
        </p:nvPicPr>
        <p:blipFill>
          <a:blip r:embed="rId2"/>
          <a:srcRect l="432" t="2344"/>
          <a:stretch/>
        </p:blipFill>
        <p:spPr>
          <a:xfrm>
            <a:off x="1774133" y="1862735"/>
            <a:ext cx="9985142" cy="4479854"/>
          </a:xfrm>
          <a:prstGeom prst="rect">
            <a:avLst/>
          </a:prstGeom>
        </p:spPr>
      </p:pic>
      <p:pic>
        <p:nvPicPr>
          <p:cNvPr id="4" name="Picture 3" descr="MySQL Relational Databases ...">
            <a:extLst>
              <a:ext uri="{FF2B5EF4-FFF2-40B4-BE49-F238E27FC236}">
                <a16:creationId xmlns:a16="http://schemas.microsoft.com/office/drawing/2014/main" id="{E3AAC008-E1C6-1C38-332E-BECA47A41532}"/>
              </a:ext>
            </a:extLst>
          </p:cNvPr>
          <p:cNvPicPr>
            <a:picLocks noChangeAspect="1"/>
          </p:cNvPicPr>
          <p:nvPr/>
        </p:nvPicPr>
        <p:blipFill>
          <a:blip r:embed="rId3"/>
          <a:stretch>
            <a:fillRect/>
          </a:stretch>
        </p:blipFill>
        <p:spPr>
          <a:xfrm>
            <a:off x="5701592" y="894461"/>
            <a:ext cx="1648327" cy="878472"/>
          </a:xfrm>
          <a:prstGeom prst="rect">
            <a:avLst/>
          </a:prstGeom>
        </p:spPr>
      </p:pic>
    </p:spTree>
    <p:extLst>
      <p:ext uri="{BB962C8B-B14F-4D97-AF65-F5344CB8AC3E}">
        <p14:creationId xmlns:p14="http://schemas.microsoft.com/office/powerpoint/2010/main" val="197064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5FF5E-C71B-E08C-38B0-9D24784C3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6EBE3-E931-9065-B8ED-8C5E125F700D}"/>
              </a:ext>
            </a:extLst>
          </p:cNvPr>
          <p:cNvSpPr>
            <a:spLocks noGrp="1"/>
          </p:cNvSpPr>
          <p:nvPr>
            <p:ph type="title"/>
          </p:nvPr>
        </p:nvSpPr>
        <p:spPr>
          <a:xfrm>
            <a:off x="1775327" y="804519"/>
            <a:ext cx="9520158" cy="1049235"/>
          </a:xfrm>
        </p:spPr>
        <p:txBody>
          <a:bodyPr/>
          <a:lstStyle/>
          <a:p>
            <a:r>
              <a:rPr lang="en-IN"/>
              <a:t>Results :</a:t>
            </a:r>
            <a:r>
              <a:rPr lang="en-IN" dirty="0"/>
              <a:t> SQLite</a:t>
            </a:r>
          </a:p>
        </p:txBody>
      </p:sp>
      <p:pic>
        <p:nvPicPr>
          <p:cNvPr id="4" name="Picture 3">
            <a:extLst>
              <a:ext uri="{FF2B5EF4-FFF2-40B4-BE49-F238E27FC236}">
                <a16:creationId xmlns:a16="http://schemas.microsoft.com/office/drawing/2014/main" id="{265B9495-0E8A-4B93-4534-166463ABA3AA}"/>
              </a:ext>
            </a:extLst>
          </p:cNvPr>
          <p:cNvPicPr>
            <a:picLocks noChangeAspect="1"/>
          </p:cNvPicPr>
          <p:nvPr/>
        </p:nvPicPr>
        <p:blipFill>
          <a:blip r:embed="rId2"/>
          <a:srcRect t="3305"/>
          <a:stretch/>
        </p:blipFill>
        <p:spPr>
          <a:xfrm>
            <a:off x="1775327" y="1857000"/>
            <a:ext cx="9919368" cy="4196329"/>
          </a:xfrm>
          <a:prstGeom prst="rect">
            <a:avLst/>
          </a:prstGeom>
        </p:spPr>
      </p:pic>
      <p:pic>
        <p:nvPicPr>
          <p:cNvPr id="5" name="Picture 4" descr="File:SQLite370.svg - Wikipedia">
            <a:extLst>
              <a:ext uri="{FF2B5EF4-FFF2-40B4-BE49-F238E27FC236}">
                <a16:creationId xmlns:a16="http://schemas.microsoft.com/office/drawing/2014/main" id="{33057DFC-D420-0C74-2A6C-8E5E63C2F1BA}"/>
              </a:ext>
            </a:extLst>
          </p:cNvPr>
          <p:cNvPicPr>
            <a:picLocks noChangeAspect="1"/>
          </p:cNvPicPr>
          <p:nvPr/>
        </p:nvPicPr>
        <p:blipFill>
          <a:blip r:embed="rId3"/>
          <a:stretch>
            <a:fillRect/>
          </a:stretch>
        </p:blipFill>
        <p:spPr>
          <a:xfrm>
            <a:off x="5018594" y="1099031"/>
            <a:ext cx="1728203" cy="758324"/>
          </a:xfrm>
          <a:prstGeom prst="rect">
            <a:avLst/>
          </a:prstGeom>
        </p:spPr>
      </p:pic>
    </p:spTree>
    <p:extLst>
      <p:ext uri="{BB962C8B-B14F-4D97-AF65-F5344CB8AC3E}">
        <p14:creationId xmlns:p14="http://schemas.microsoft.com/office/powerpoint/2010/main" val="2297279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B9A72-87BD-ACA4-FC07-ECE932392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2049B-007B-EFFA-E7EF-70861C41DA30}"/>
              </a:ext>
            </a:extLst>
          </p:cNvPr>
          <p:cNvSpPr>
            <a:spLocks noGrp="1"/>
          </p:cNvSpPr>
          <p:nvPr>
            <p:ph type="title"/>
          </p:nvPr>
        </p:nvSpPr>
        <p:spPr>
          <a:xfrm>
            <a:off x="1775327" y="804519"/>
            <a:ext cx="9520158" cy="1049235"/>
          </a:xfrm>
        </p:spPr>
        <p:txBody>
          <a:bodyPr/>
          <a:lstStyle/>
          <a:p>
            <a:r>
              <a:rPr lang="en-IN"/>
              <a:t>Results :</a:t>
            </a:r>
            <a:r>
              <a:rPr lang="en-IN" dirty="0"/>
              <a:t> </a:t>
            </a:r>
            <a:r>
              <a:rPr lang="en-IN" dirty="0" err="1"/>
              <a:t>TinyDB</a:t>
            </a:r>
            <a:endParaRPr lang="en-IN" dirty="0"/>
          </a:p>
        </p:txBody>
      </p:sp>
      <p:pic>
        <p:nvPicPr>
          <p:cNvPr id="5" name="Picture 4">
            <a:extLst>
              <a:ext uri="{FF2B5EF4-FFF2-40B4-BE49-F238E27FC236}">
                <a16:creationId xmlns:a16="http://schemas.microsoft.com/office/drawing/2014/main" id="{F54DD812-7BFD-F5BE-44E9-F1F0A991B1AF}"/>
              </a:ext>
            </a:extLst>
          </p:cNvPr>
          <p:cNvPicPr>
            <a:picLocks noChangeAspect="1"/>
          </p:cNvPicPr>
          <p:nvPr/>
        </p:nvPicPr>
        <p:blipFill>
          <a:blip r:embed="rId2"/>
          <a:stretch>
            <a:fillRect/>
          </a:stretch>
        </p:blipFill>
        <p:spPr>
          <a:xfrm>
            <a:off x="1775327" y="1853754"/>
            <a:ext cx="9662694" cy="4217585"/>
          </a:xfrm>
          <a:prstGeom prst="rect">
            <a:avLst/>
          </a:prstGeom>
        </p:spPr>
      </p:pic>
      <p:pic>
        <p:nvPicPr>
          <p:cNvPr id="4" name="Picture 3" descr="tinydb · PyPI">
            <a:extLst>
              <a:ext uri="{FF2B5EF4-FFF2-40B4-BE49-F238E27FC236}">
                <a16:creationId xmlns:a16="http://schemas.microsoft.com/office/drawing/2014/main" id="{41F73F98-B030-D007-233E-F9B6772981E3}"/>
              </a:ext>
            </a:extLst>
          </p:cNvPr>
          <p:cNvPicPr>
            <a:picLocks noChangeAspect="1"/>
          </p:cNvPicPr>
          <p:nvPr/>
        </p:nvPicPr>
        <p:blipFill>
          <a:blip r:embed="rId3"/>
          <a:stretch>
            <a:fillRect/>
          </a:stretch>
        </p:blipFill>
        <p:spPr>
          <a:xfrm>
            <a:off x="5087018" y="1329657"/>
            <a:ext cx="1536700" cy="348582"/>
          </a:xfrm>
          <a:prstGeom prst="rect">
            <a:avLst/>
          </a:prstGeom>
        </p:spPr>
      </p:pic>
    </p:spTree>
    <p:extLst>
      <p:ext uri="{BB962C8B-B14F-4D97-AF65-F5344CB8AC3E}">
        <p14:creationId xmlns:p14="http://schemas.microsoft.com/office/powerpoint/2010/main" val="366037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91238-EABB-9F14-48CD-BA5CBC7864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7BDAD2-1F78-F584-A6FB-B445B4B638C8}"/>
              </a:ext>
            </a:extLst>
          </p:cNvPr>
          <p:cNvSpPr>
            <a:spLocks noGrp="1"/>
          </p:cNvSpPr>
          <p:nvPr>
            <p:ph type="title"/>
          </p:nvPr>
        </p:nvSpPr>
        <p:spPr>
          <a:xfrm>
            <a:off x="1775327" y="804519"/>
            <a:ext cx="9520158" cy="1049235"/>
          </a:xfrm>
        </p:spPr>
        <p:txBody>
          <a:bodyPr/>
          <a:lstStyle/>
          <a:p>
            <a:r>
              <a:rPr lang="en-IN" dirty="0"/>
              <a:t>Conclusion</a:t>
            </a:r>
          </a:p>
        </p:txBody>
      </p:sp>
      <p:sp>
        <p:nvSpPr>
          <p:cNvPr id="3" name="TextBox 2">
            <a:extLst>
              <a:ext uri="{FF2B5EF4-FFF2-40B4-BE49-F238E27FC236}">
                <a16:creationId xmlns:a16="http://schemas.microsoft.com/office/drawing/2014/main" id="{0645083E-2107-9ADB-CA4E-D814CA6ADC1D}"/>
              </a:ext>
            </a:extLst>
          </p:cNvPr>
          <p:cNvSpPr txBox="1"/>
          <p:nvPr/>
        </p:nvSpPr>
        <p:spPr>
          <a:xfrm>
            <a:off x="1507958" y="1933964"/>
            <a:ext cx="10250905" cy="3416320"/>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b="1" u="sng"/>
              <a:t>SQL Databases (SQLite, MySQL, MS SQL Server)</a:t>
            </a:r>
            <a:r>
              <a:rPr lang="en-US" b="1" dirty="0"/>
              <a:t> </a:t>
            </a:r>
            <a:r>
              <a:rPr lang="en-US" dirty="0"/>
              <a:t>generally exhibited faster </a:t>
            </a:r>
            <a:r>
              <a:rPr lang="en-US"/>
              <a:t>performance </a:t>
            </a:r>
            <a:r>
              <a:rPr lang="en-US" dirty="0"/>
              <a:t>across most operations, particularly in Instantiation, Write, Read, and Delete times. SQLite notably led in instantiation, write, read, and delete operations, often </a:t>
            </a:r>
            <a:r>
              <a:rPr lang="en-US"/>
              <a:t>showing </a:t>
            </a:r>
            <a:r>
              <a:rPr lang="en-US" dirty="0"/>
              <a:t>near-zero operation time per record. MS SQL Server also performed well, especially in read and delete times. </a:t>
            </a:r>
            <a:endParaRPr lang="en-US"/>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b="1" u="sng"/>
              <a:t>NoSQL Databases (CouchDB, MongoDB, TinyDB)</a:t>
            </a:r>
            <a:r>
              <a:rPr lang="en-US" b="1" dirty="0"/>
              <a:t> </a:t>
            </a:r>
            <a:r>
              <a:rPr lang="en-US" dirty="0"/>
              <a:t>showed a range of </a:t>
            </a:r>
            <a:r>
              <a:rPr lang="en-US"/>
              <a:t>performance</a:t>
            </a:r>
            <a:r>
              <a:rPr lang="en-US" dirty="0"/>
              <a:t>, with MongoDB excelling in Write and Read operations, performing close to the top SQL databases. CouchDB, however, had slower times for instantiation and delete operations, which may indicate overhead associated with managing larger transactions and data replication processes common to some NoSQL setups. </a:t>
            </a:r>
            <a:endParaRPr lang="en-US"/>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6574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92801-17B3-BAFD-C4EB-F3CE1E57EC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1CECDC-4EEA-6DD4-B6B4-9FF64E22A384}"/>
              </a:ext>
            </a:extLst>
          </p:cNvPr>
          <p:cNvSpPr>
            <a:spLocks noGrp="1"/>
          </p:cNvSpPr>
          <p:nvPr>
            <p:ph type="title"/>
          </p:nvPr>
        </p:nvSpPr>
        <p:spPr>
          <a:xfrm>
            <a:off x="1775327" y="804519"/>
            <a:ext cx="9520158" cy="1049235"/>
          </a:xfrm>
        </p:spPr>
        <p:txBody>
          <a:bodyPr/>
          <a:lstStyle/>
          <a:p>
            <a:r>
              <a:rPr lang="en-IN" dirty="0"/>
              <a:t>Conclusion</a:t>
            </a:r>
          </a:p>
        </p:txBody>
      </p:sp>
      <p:sp>
        <p:nvSpPr>
          <p:cNvPr id="3" name="TextBox 2">
            <a:extLst>
              <a:ext uri="{FF2B5EF4-FFF2-40B4-BE49-F238E27FC236}">
                <a16:creationId xmlns:a16="http://schemas.microsoft.com/office/drawing/2014/main" id="{936BAEE4-6083-6478-FDF8-0CDC976FEBCB}"/>
              </a:ext>
            </a:extLst>
          </p:cNvPr>
          <p:cNvSpPr txBox="1"/>
          <p:nvPr/>
        </p:nvSpPr>
        <p:spPr>
          <a:xfrm>
            <a:off x="1507958" y="1933964"/>
            <a:ext cx="10250905" cy="3139321"/>
          </a:xfrm>
          <a:prstGeom prst="rect">
            <a:avLst/>
          </a:prstGeom>
          <a:noFill/>
        </p:spPr>
        <p:txBody>
          <a:bodyPr wrap="square" lIns="91440" tIns="45720" rIns="91440" bIns="45720" rtlCol="0" anchor="t">
            <a:spAutoFit/>
          </a:bodyPr>
          <a:lstStyle/>
          <a:p>
            <a:endParaRPr lang="en-US" dirty="0"/>
          </a:p>
          <a:p>
            <a:pPr marL="285750" indent="-285750" algn="just">
              <a:buFont typeface="Arial" panose="020B0604020202020204" pitchFamily="34" charset="0"/>
              <a:buChar char="•"/>
            </a:pPr>
            <a:r>
              <a:rPr lang="en-US" b="1" dirty="0"/>
              <a:t>Key Retrieval (</a:t>
            </a:r>
            <a:r>
              <a:rPr lang="en-US" b="1" dirty="0" err="1"/>
              <a:t>GetAllKeys</a:t>
            </a:r>
            <a:r>
              <a:rPr lang="en-US" b="1" dirty="0"/>
              <a:t>) </a:t>
            </a:r>
            <a:r>
              <a:rPr lang="en-US" dirty="0"/>
              <a:t>was faster in SQL databases (</a:t>
            </a:r>
            <a:r>
              <a:rPr lang="en-US" dirty="0" err="1"/>
              <a:t>DuckDB</a:t>
            </a:r>
            <a:r>
              <a:rPr lang="en-US" dirty="0"/>
              <a:t>, SQLite) than in most NoSQL counterparts, with CouchDB having the slowest performance in this area. This suggests that SQL databases can offer an advantage in applications requiring frequent retrieval of large key sets. </a:t>
            </a:r>
            <a:endParaRPr lang="en-US"/>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Overall Conclusion</a:t>
            </a:r>
            <a:r>
              <a:rPr lang="en-US" dirty="0"/>
              <a:t>: SQL databases, particularly SQLite and MS SQL Server, </a:t>
            </a:r>
            <a:r>
              <a:rPr lang="en-US"/>
              <a:t>outperformed</a:t>
            </a:r>
            <a:r>
              <a:rPr lang="en-US" dirty="0"/>
              <a:t> NoSQL databases in most metrics. NoSQL databases like MongoDB, however, offer competitive write and read speeds, making them suitable for applications with high write throughput or flexible schema requirements. For tasks involving extensive data retrieval or transaction-heavy processes, SQL databases may provide superior overall performance.</a:t>
            </a:r>
            <a:endParaRPr lang="en-IN"/>
          </a:p>
        </p:txBody>
      </p:sp>
    </p:spTree>
    <p:extLst>
      <p:ext uri="{BB962C8B-B14F-4D97-AF65-F5344CB8AC3E}">
        <p14:creationId xmlns:p14="http://schemas.microsoft.com/office/powerpoint/2010/main" val="3557963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56346-9FAC-288F-FE0B-804C98FCF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50162-3170-7A34-C726-1A945F05925F}"/>
              </a:ext>
            </a:extLst>
          </p:cNvPr>
          <p:cNvSpPr>
            <a:spLocks noGrp="1"/>
          </p:cNvSpPr>
          <p:nvPr>
            <p:ph type="title"/>
          </p:nvPr>
        </p:nvSpPr>
        <p:spPr>
          <a:xfrm>
            <a:off x="1775327" y="804519"/>
            <a:ext cx="9520158" cy="1049235"/>
          </a:xfrm>
        </p:spPr>
        <p:txBody>
          <a:bodyPr/>
          <a:lstStyle/>
          <a:p>
            <a:r>
              <a:rPr lang="en-IN" dirty="0"/>
              <a:t>References</a:t>
            </a:r>
          </a:p>
        </p:txBody>
      </p:sp>
      <p:sp>
        <p:nvSpPr>
          <p:cNvPr id="3" name="TextBox 2">
            <a:extLst>
              <a:ext uri="{FF2B5EF4-FFF2-40B4-BE49-F238E27FC236}">
                <a16:creationId xmlns:a16="http://schemas.microsoft.com/office/drawing/2014/main" id="{3698B6EC-68AD-DBA5-D35A-DECBFCF45242}"/>
              </a:ext>
            </a:extLst>
          </p:cNvPr>
          <p:cNvSpPr txBox="1"/>
          <p:nvPr/>
        </p:nvSpPr>
        <p:spPr>
          <a:xfrm>
            <a:off x="1775327" y="2219100"/>
            <a:ext cx="10250905" cy="923330"/>
          </a:xfrm>
          <a:prstGeom prst="rect">
            <a:avLst/>
          </a:prstGeom>
          <a:noFill/>
        </p:spPr>
        <p:txBody>
          <a:bodyPr wrap="square" lIns="91440" tIns="45720" rIns="91440" bIns="45720" rtlCol="0" anchor="t">
            <a:spAutoFit/>
          </a:bodyPr>
          <a:lstStyle/>
          <a:p>
            <a:pPr algn="just"/>
            <a:r>
              <a:rPr lang="en-IN" dirty="0"/>
              <a:t>Y. Li </a:t>
            </a:r>
            <a:r>
              <a:rPr lang="en-IN" dirty="0" err="1"/>
              <a:t>andS.Manoharan</a:t>
            </a:r>
            <a:r>
              <a:rPr lang="en-IN" dirty="0"/>
              <a:t>, ”</a:t>
            </a:r>
            <a:r>
              <a:rPr lang="en-IN" dirty="0" err="1"/>
              <a:t>Aperformance</a:t>
            </a:r>
            <a:r>
              <a:rPr lang="en-IN" dirty="0"/>
              <a:t> comparison of SQL and </a:t>
            </a:r>
            <a:r>
              <a:rPr lang="en-IN" dirty="0" err="1"/>
              <a:t>NoSQLdatabases</a:t>
            </a:r>
            <a:r>
              <a:rPr lang="en-IN" dirty="0"/>
              <a:t>,” 2013 IEEE Pacific Rim Conference on Communications, Computers and Signal Processing (PACRIM), Vic </a:t>
            </a:r>
            <a:r>
              <a:rPr lang="en-IN" dirty="0" err="1"/>
              <a:t>toria</a:t>
            </a:r>
            <a:r>
              <a:rPr lang="en-IN" dirty="0"/>
              <a:t>, BC, Canada, 2013, pp. 15-19, </a:t>
            </a:r>
            <a:r>
              <a:rPr lang="en-IN" dirty="0" err="1"/>
              <a:t>doi</a:t>
            </a:r>
            <a:r>
              <a:rPr lang="en-IN" dirty="0"/>
              <a:t>: 10.1109/PACRIM.2013.6625441.</a:t>
            </a:r>
            <a:endParaRPr lang="en-US"/>
          </a:p>
        </p:txBody>
      </p:sp>
    </p:spTree>
    <p:extLst>
      <p:ext uri="{BB962C8B-B14F-4D97-AF65-F5344CB8AC3E}">
        <p14:creationId xmlns:p14="http://schemas.microsoft.com/office/powerpoint/2010/main" val="1307870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5E453-48AB-C764-49A1-B8CD23D20A5F}"/>
              </a:ext>
            </a:extLst>
          </p:cNvPr>
          <p:cNvSpPr txBox="1"/>
          <p:nvPr/>
        </p:nvSpPr>
        <p:spPr>
          <a:xfrm>
            <a:off x="3746091" y="2772696"/>
            <a:ext cx="4839785" cy="923330"/>
          </a:xfrm>
          <a:prstGeom prst="rect">
            <a:avLst/>
          </a:prstGeom>
          <a:noFill/>
        </p:spPr>
        <p:txBody>
          <a:bodyPr wrap="square" lIns="91440" tIns="45720" rIns="91440" bIns="45720" rtlCol="0" anchor="t">
            <a:spAutoFit/>
          </a:bodyPr>
          <a:lstStyle/>
          <a:p>
            <a:r>
              <a:rPr lang="en-IN" sz="5400"/>
              <a:t>Thank You!</a:t>
            </a:r>
            <a:endParaRPr lang="en-IN" sz="5400" dirty="0"/>
          </a:p>
        </p:txBody>
      </p:sp>
    </p:spTree>
    <p:extLst>
      <p:ext uri="{BB962C8B-B14F-4D97-AF65-F5344CB8AC3E}">
        <p14:creationId xmlns:p14="http://schemas.microsoft.com/office/powerpoint/2010/main" val="399539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EAF5-FFE8-CDC6-6CA0-49A02D40016A}"/>
              </a:ext>
            </a:extLst>
          </p:cNvPr>
          <p:cNvSpPr>
            <a:spLocks noGrp="1"/>
          </p:cNvSpPr>
          <p:nvPr>
            <p:ph type="title"/>
          </p:nvPr>
        </p:nvSpPr>
        <p:spPr/>
        <p:txBody>
          <a:bodyPr/>
          <a:lstStyle/>
          <a:p>
            <a:r>
              <a:rPr lang="en-IN" dirty="0"/>
              <a:t>OBJECTIVE</a:t>
            </a:r>
          </a:p>
        </p:txBody>
      </p:sp>
      <p:sp>
        <p:nvSpPr>
          <p:cNvPr id="3" name="TextBox 2">
            <a:extLst>
              <a:ext uri="{FF2B5EF4-FFF2-40B4-BE49-F238E27FC236}">
                <a16:creationId xmlns:a16="http://schemas.microsoft.com/office/drawing/2014/main" id="{3FAABD20-B764-73B6-E12A-58DB5A040AE0}"/>
              </a:ext>
            </a:extLst>
          </p:cNvPr>
          <p:cNvSpPr txBox="1"/>
          <p:nvPr/>
        </p:nvSpPr>
        <p:spPr>
          <a:xfrm>
            <a:off x="1534697" y="2502568"/>
            <a:ext cx="9520158" cy="3416320"/>
          </a:xfrm>
          <a:prstGeom prst="rect">
            <a:avLst/>
          </a:prstGeom>
          <a:noFill/>
        </p:spPr>
        <p:txBody>
          <a:bodyPr wrap="square" lIns="91440" tIns="45720" rIns="91440" bIns="45720" rtlCol="0" anchor="t">
            <a:spAutoFit/>
          </a:bodyPr>
          <a:lstStyle/>
          <a:p>
            <a:pPr algn="just"/>
            <a:r>
              <a:rPr lang="en-US" dirty="0"/>
              <a:t>The primary objective of this study is to </a:t>
            </a:r>
            <a:r>
              <a:rPr lang="en-US" b="1"/>
              <a:t>benchmark the performance of various databases</a:t>
            </a:r>
            <a:r>
              <a:rPr lang="en-US" dirty="0"/>
              <a:t> on common key-value operations, including read, write, delete, instantiate, and retrieve-all-keys. By comparing the performance of databases, we aim to provide insights into their suitability for various applications.</a:t>
            </a:r>
            <a:endParaRPr lang="en-US"/>
          </a:p>
          <a:p>
            <a:endParaRPr lang="en-US" dirty="0"/>
          </a:p>
          <a:p>
            <a:r>
              <a:rPr lang="en-US" dirty="0"/>
              <a:t>Key </a:t>
            </a:r>
            <a:r>
              <a:rPr lang="en-US"/>
              <a:t>Operations Performed:</a:t>
            </a:r>
            <a:endParaRPr lang="en-US" dirty="0"/>
          </a:p>
          <a:p>
            <a:endParaRPr lang="en-US" dirty="0"/>
          </a:p>
          <a:p>
            <a:pPr marL="285750" indent="-285750">
              <a:buFont typeface="Arial" panose="020B0604020202020204" pitchFamily="34" charset="0"/>
              <a:buChar char="•"/>
            </a:pPr>
            <a:r>
              <a:rPr lang="en-US" dirty="0"/>
              <a:t>instantiate: </a:t>
            </a:r>
            <a:r>
              <a:rPr lang="en-US"/>
              <a:t>Initiates / </a:t>
            </a:r>
            <a:r>
              <a:rPr lang="en-US" dirty="0"/>
              <a:t>Clears the dataset for a fresh start.</a:t>
            </a:r>
          </a:p>
          <a:p>
            <a:pPr marL="285750" indent="-285750">
              <a:buFont typeface="Arial" panose="020B0604020202020204" pitchFamily="34" charset="0"/>
              <a:buChar char="•"/>
            </a:pPr>
            <a:r>
              <a:rPr lang="en-US" dirty="0"/>
              <a:t>read: Retrieves a value by key. </a:t>
            </a:r>
          </a:p>
          <a:p>
            <a:pPr marL="285750" indent="-285750">
              <a:buFont typeface="Arial" panose="020B0604020202020204" pitchFamily="34" charset="0"/>
              <a:buChar char="•"/>
            </a:pPr>
            <a:r>
              <a:rPr lang="en-US" dirty="0"/>
              <a:t>write: Inserts or updates a key-value pair. </a:t>
            </a:r>
          </a:p>
          <a:p>
            <a:pPr marL="285750" indent="-285750">
              <a:buFont typeface="Arial" panose="020B0604020202020204" pitchFamily="34" charset="0"/>
              <a:buChar char="•"/>
            </a:pPr>
            <a:r>
              <a:rPr lang="en-US" dirty="0"/>
              <a:t>delete: Deletes a key-value pair by key. </a:t>
            </a:r>
          </a:p>
          <a:p>
            <a:pPr marL="285750" indent="-285750">
              <a:buFont typeface="Arial" panose="020B0604020202020204" pitchFamily="34" charset="0"/>
              <a:buChar char="•"/>
            </a:pPr>
            <a:r>
              <a:rPr lang="en-US" dirty="0"/>
              <a:t>get all keys: Retrieves all keys in the dataset</a:t>
            </a:r>
            <a:endParaRPr lang="en-IN" dirty="0"/>
          </a:p>
        </p:txBody>
      </p:sp>
    </p:spTree>
    <p:extLst>
      <p:ext uri="{BB962C8B-B14F-4D97-AF65-F5344CB8AC3E}">
        <p14:creationId xmlns:p14="http://schemas.microsoft.com/office/powerpoint/2010/main" val="403812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9DBF-C1C9-8EA1-FB45-AB9B128F2FB6}"/>
              </a:ext>
            </a:extLst>
          </p:cNvPr>
          <p:cNvSpPr>
            <a:spLocks noGrp="1"/>
          </p:cNvSpPr>
          <p:nvPr>
            <p:ph type="title"/>
          </p:nvPr>
        </p:nvSpPr>
        <p:spPr>
          <a:xfrm>
            <a:off x="4117475" y="804519"/>
            <a:ext cx="4320629" cy="1049235"/>
          </a:xfrm>
        </p:spPr>
        <p:txBody>
          <a:bodyPr/>
          <a:lstStyle/>
          <a:p>
            <a:r>
              <a:rPr lang="en-IN" dirty="0"/>
              <a:t>Databases Compared</a:t>
            </a:r>
          </a:p>
        </p:txBody>
      </p:sp>
      <p:pic>
        <p:nvPicPr>
          <p:cNvPr id="4" name="Picture 3">
            <a:extLst>
              <a:ext uri="{FF2B5EF4-FFF2-40B4-BE49-F238E27FC236}">
                <a16:creationId xmlns:a16="http://schemas.microsoft.com/office/drawing/2014/main" id="{344863A3-2965-FFAA-C221-08E3144AC6E4}"/>
              </a:ext>
            </a:extLst>
          </p:cNvPr>
          <p:cNvPicPr>
            <a:picLocks noChangeAspect="1"/>
          </p:cNvPicPr>
          <p:nvPr/>
        </p:nvPicPr>
        <p:blipFill>
          <a:blip r:embed="rId2"/>
          <a:stretch>
            <a:fillRect/>
          </a:stretch>
        </p:blipFill>
        <p:spPr>
          <a:xfrm>
            <a:off x="3528535" y="2100565"/>
            <a:ext cx="5532479" cy="3952916"/>
          </a:xfrm>
          <a:prstGeom prst="rect">
            <a:avLst/>
          </a:prstGeom>
        </p:spPr>
      </p:pic>
      <p:pic>
        <p:nvPicPr>
          <p:cNvPr id="3" name="Picture 2" descr="upload.wikimedia.org/wikipedia/commons/thumb/7/72/...">
            <a:extLst>
              <a:ext uri="{FF2B5EF4-FFF2-40B4-BE49-F238E27FC236}">
                <a16:creationId xmlns:a16="http://schemas.microsoft.com/office/drawing/2014/main" id="{F8EDCB05-601F-71C1-AC40-516954F4A851}"/>
              </a:ext>
            </a:extLst>
          </p:cNvPr>
          <p:cNvPicPr>
            <a:picLocks noChangeAspect="1"/>
          </p:cNvPicPr>
          <p:nvPr/>
        </p:nvPicPr>
        <p:blipFill>
          <a:blip r:embed="rId3"/>
          <a:stretch>
            <a:fillRect/>
          </a:stretch>
        </p:blipFill>
        <p:spPr>
          <a:xfrm>
            <a:off x="1491680" y="2104965"/>
            <a:ext cx="979395" cy="998445"/>
          </a:xfrm>
          <a:prstGeom prst="rect">
            <a:avLst/>
          </a:prstGeom>
        </p:spPr>
      </p:pic>
      <p:pic>
        <p:nvPicPr>
          <p:cNvPr id="5" name="Picture 4" descr="duckdb.org/images/logo-dl/DuckDB_Logo-stacked-dark...">
            <a:extLst>
              <a:ext uri="{FF2B5EF4-FFF2-40B4-BE49-F238E27FC236}">
                <a16:creationId xmlns:a16="http://schemas.microsoft.com/office/drawing/2014/main" id="{D17EB27A-BDEE-7734-F9AA-29648F5B238D}"/>
              </a:ext>
            </a:extLst>
          </p:cNvPr>
          <p:cNvPicPr>
            <a:picLocks noChangeAspect="1"/>
          </p:cNvPicPr>
          <p:nvPr/>
        </p:nvPicPr>
        <p:blipFill>
          <a:blip r:embed="rId4"/>
          <a:stretch>
            <a:fillRect/>
          </a:stretch>
        </p:blipFill>
        <p:spPr>
          <a:xfrm>
            <a:off x="1495144" y="3427039"/>
            <a:ext cx="976593" cy="698687"/>
          </a:xfrm>
          <a:prstGeom prst="rect">
            <a:avLst/>
          </a:prstGeom>
        </p:spPr>
      </p:pic>
      <p:pic>
        <p:nvPicPr>
          <p:cNvPr id="6" name="Graphic 5" descr="MongoDB logo">
            <a:extLst>
              <a:ext uri="{FF2B5EF4-FFF2-40B4-BE49-F238E27FC236}">
                <a16:creationId xmlns:a16="http://schemas.microsoft.com/office/drawing/2014/main" id="{815FA23F-9123-4AC8-8203-8BA64AF163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89242" y="4339619"/>
            <a:ext cx="2141621" cy="531603"/>
          </a:xfrm>
          <a:prstGeom prst="rect">
            <a:avLst/>
          </a:prstGeom>
        </p:spPr>
      </p:pic>
      <p:pic>
        <p:nvPicPr>
          <p:cNvPr id="7" name="Picture 6" descr="tinydb · PyPI">
            <a:extLst>
              <a:ext uri="{FF2B5EF4-FFF2-40B4-BE49-F238E27FC236}">
                <a16:creationId xmlns:a16="http://schemas.microsoft.com/office/drawing/2014/main" id="{245B8595-D80C-2730-F3E9-C60965AD429E}"/>
              </a:ext>
            </a:extLst>
          </p:cNvPr>
          <p:cNvPicPr>
            <a:picLocks noChangeAspect="1"/>
          </p:cNvPicPr>
          <p:nvPr/>
        </p:nvPicPr>
        <p:blipFill>
          <a:blip r:embed="rId7"/>
          <a:stretch>
            <a:fillRect/>
          </a:stretch>
        </p:blipFill>
        <p:spPr>
          <a:xfrm>
            <a:off x="1490913" y="5313446"/>
            <a:ext cx="1536700" cy="348582"/>
          </a:xfrm>
          <a:prstGeom prst="rect">
            <a:avLst/>
          </a:prstGeom>
        </p:spPr>
      </p:pic>
      <p:pic>
        <p:nvPicPr>
          <p:cNvPr id="8" name="Picture 7" descr="MySQL Relational Databases ...">
            <a:extLst>
              <a:ext uri="{FF2B5EF4-FFF2-40B4-BE49-F238E27FC236}">
                <a16:creationId xmlns:a16="http://schemas.microsoft.com/office/drawing/2014/main" id="{D2DFE7FE-9953-3B4B-272E-99A4B8D37B10}"/>
              </a:ext>
            </a:extLst>
          </p:cNvPr>
          <p:cNvPicPr>
            <a:picLocks noChangeAspect="1"/>
          </p:cNvPicPr>
          <p:nvPr/>
        </p:nvPicPr>
        <p:blipFill>
          <a:blip r:embed="rId8"/>
          <a:stretch>
            <a:fillRect/>
          </a:stretch>
        </p:blipFill>
        <p:spPr>
          <a:xfrm>
            <a:off x="9569784" y="2100764"/>
            <a:ext cx="1648327" cy="878472"/>
          </a:xfrm>
          <a:prstGeom prst="rect">
            <a:avLst/>
          </a:prstGeom>
        </p:spPr>
      </p:pic>
      <p:pic>
        <p:nvPicPr>
          <p:cNvPr id="9" name="Picture 8" descr="Microsoft SQL Server 2022 Enterprise ...">
            <a:extLst>
              <a:ext uri="{FF2B5EF4-FFF2-40B4-BE49-F238E27FC236}">
                <a16:creationId xmlns:a16="http://schemas.microsoft.com/office/drawing/2014/main" id="{1AB07760-D3B9-8885-6B72-2ED9D2A8F0D9}"/>
              </a:ext>
            </a:extLst>
          </p:cNvPr>
          <p:cNvPicPr>
            <a:picLocks noChangeAspect="1"/>
          </p:cNvPicPr>
          <p:nvPr/>
        </p:nvPicPr>
        <p:blipFill>
          <a:blip r:embed="rId9"/>
          <a:stretch>
            <a:fillRect/>
          </a:stretch>
        </p:blipFill>
        <p:spPr>
          <a:xfrm>
            <a:off x="9574463" y="3177674"/>
            <a:ext cx="1344864" cy="1224548"/>
          </a:xfrm>
          <a:prstGeom prst="rect">
            <a:avLst/>
          </a:prstGeom>
        </p:spPr>
      </p:pic>
      <p:pic>
        <p:nvPicPr>
          <p:cNvPr id="10" name="Picture 9" descr="File:SQLite370.svg - Wikipedia">
            <a:extLst>
              <a:ext uri="{FF2B5EF4-FFF2-40B4-BE49-F238E27FC236}">
                <a16:creationId xmlns:a16="http://schemas.microsoft.com/office/drawing/2014/main" id="{280F1CE8-A79E-E7C9-ECC1-59F172A5597E}"/>
              </a:ext>
            </a:extLst>
          </p:cNvPr>
          <p:cNvPicPr>
            <a:picLocks noChangeAspect="1"/>
          </p:cNvPicPr>
          <p:nvPr/>
        </p:nvPicPr>
        <p:blipFill>
          <a:blip r:embed="rId10"/>
          <a:stretch>
            <a:fillRect/>
          </a:stretch>
        </p:blipFill>
        <p:spPr>
          <a:xfrm>
            <a:off x="9489741" y="4740943"/>
            <a:ext cx="1728203" cy="758324"/>
          </a:xfrm>
          <a:prstGeom prst="rect">
            <a:avLst/>
          </a:prstGeom>
        </p:spPr>
      </p:pic>
    </p:spTree>
    <p:extLst>
      <p:ext uri="{BB962C8B-B14F-4D97-AF65-F5344CB8AC3E}">
        <p14:creationId xmlns:p14="http://schemas.microsoft.com/office/powerpoint/2010/main" val="339822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602AB-A973-154B-21D9-2EA122263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EA8F3-B551-6195-43C7-0A2771E3EBD9}"/>
              </a:ext>
            </a:extLst>
          </p:cNvPr>
          <p:cNvSpPr>
            <a:spLocks noGrp="1"/>
          </p:cNvSpPr>
          <p:nvPr>
            <p:ph type="title"/>
          </p:nvPr>
        </p:nvSpPr>
        <p:spPr>
          <a:xfrm>
            <a:off x="1775327" y="804519"/>
            <a:ext cx="9520158" cy="645824"/>
          </a:xfrm>
        </p:spPr>
        <p:txBody>
          <a:bodyPr vert="horz" lIns="91440" tIns="45720" rIns="91440" bIns="45720" rtlCol="0" anchor="t">
            <a:normAutofit/>
          </a:bodyPr>
          <a:lstStyle/>
          <a:p>
            <a:r>
              <a:rPr lang="en-IN"/>
              <a:t>System and dependencies</a:t>
            </a:r>
            <a:endParaRPr lang="en-US"/>
          </a:p>
        </p:txBody>
      </p:sp>
      <p:pic>
        <p:nvPicPr>
          <p:cNvPr id="4" name="Picture 3" descr="A diagram of a company&#10;&#10;Description automatically generated">
            <a:extLst>
              <a:ext uri="{FF2B5EF4-FFF2-40B4-BE49-F238E27FC236}">
                <a16:creationId xmlns:a16="http://schemas.microsoft.com/office/drawing/2014/main" id="{3F4F0C96-0685-D248-43DF-B8234A5B77B5}"/>
              </a:ext>
            </a:extLst>
          </p:cNvPr>
          <p:cNvPicPr>
            <a:picLocks noChangeAspect="1"/>
          </p:cNvPicPr>
          <p:nvPr/>
        </p:nvPicPr>
        <p:blipFill>
          <a:blip r:embed="rId2"/>
          <a:srcRect l="-31" b="14255"/>
          <a:stretch/>
        </p:blipFill>
        <p:spPr>
          <a:xfrm>
            <a:off x="1776951" y="1454800"/>
            <a:ext cx="9709019" cy="4704283"/>
          </a:xfrm>
          <a:prstGeom prst="rect">
            <a:avLst/>
          </a:prstGeom>
        </p:spPr>
      </p:pic>
    </p:spTree>
    <p:extLst>
      <p:ext uri="{BB962C8B-B14F-4D97-AF65-F5344CB8AC3E}">
        <p14:creationId xmlns:p14="http://schemas.microsoft.com/office/powerpoint/2010/main" val="31550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602AB-A973-154B-21D9-2EA122263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EA8F3-B551-6195-43C7-0A2771E3EBD9}"/>
              </a:ext>
            </a:extLst>
          </p:cNvPr>
          <p:cNvSpPr>
            <a:spLocks noGrp="1"/>
          </p:cNvSpPr>
          <p:nvPr>
            <p:ph type="title"/>
          </p:nvPr>
        </p:nvSpPr>
        <p:spPr>
          <a:xfrm>
            <a:off x="1775327" y="804519"/>
            <a:ext cx="9520158" cy="1049235"/>
          </a:xfrm>
        </p:spPr>
        <p:txBody>
          <a:bodyPr/>
          <a:lstStyle/>
          <a:p>
            <a:r>
              <a:rPr lang="en-IN"/>
              <a:t>Random Data Generator</a:t>
            </a:r>
          </a:p>
        </p:txBody>
      </p:sp>
      <p:pic>
        <p:nvPicPr>
          <p:cNvPr id="8" name="Picture 7">
            <a:extLst>
              <a:ext uri="{FF2B5EF4-FFF2-40B4-BE49-F238E27FC236}">
                <a16:creationId xmlns:a16="http://schemas.microsoft.com/office/drawing/2014/main" id="{0EF26563-ACCA-75D2-1782-03508A67C9BA}"/>
              </a:ext>
            </a:extLst>
          </p:cNvPr>
          <p:cNvPicPr>
            <a:picLocks noChangeAspect="1"/>
          </p:cNvPicPr>
          <p:nvPr/>
        </p:nvPicPr>
        <p:blipFill>
          <a:blip r:embed="rId2"/>
          <a:stretch>
            <a:fillRect/>
          </a:stretch>
        </p:blipFill>
        <p:spPr>
          <a:xfrm>
            <a:off x="1775326" y="2282561"/>
            <a:ext cx="9758669" cy="3412386"/>
          </a:xfrm>
          <a:prstGeom prst="rect">
            <a:avLst/>
          </a:prstGeom>
        </p:spPr>
      </p:pic>
    </p:spTree>
    <p:extLst>
      <p:ext uri="{BB962C8B-B14F-4D97-AF65-F5344CB8AC3E}">
        <p14:creationId xmlns:p14="http://schemas.microsoft.com/office/powerpoint/2010/main" val="218216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D6BFA-B6DC-942A-6706-518FDE4DA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562D5-FABB-743E-59D0-BE62DAFC1777}"/>
              </a:ext>
            </a:extLst>
          </p:cNvPr>
          <p:cNvSpPr>
            <a:spLocks noGrp="1"/>
          </p:cNvSpPr>
          <p:nvPr>
            <p:ph type="title"/>
          </p:nvPr>
        </p:nvSpPr>
        <p:spPr>
          <a:xfrm>
            <a:off x="1775327" y="804519"/>
            <a:ext cx="9520158" cy="1049235"/>
          </a:xfrm>
        </p:spPr>
        <p:txBody>
          <a:bodyPr/>
          <a:lstStyle/>
          <a:p>
            <a:r>
              <a:rPr lang="en-IN" dirty="0"/>
              <a:t>Benchmarking Module</a:t>
            </a:r>
          </a:p>
        </p:txBody>
      </p:sp>
      <p:pic>
        <p:nvPicPr>
          <p:cNvPr id="5" name="Picture 4">
            <a:extLst>
              <a:ext uri="{FF2B5EF4-FFF2-40B4-BE49-F238E27FC236}">
                <a16:creationId xmlns:a16="http://schemas.microsoft.com/office/drawing/2014/main" id="{DEA313F1-7AEF-5BDC-48DE-FBB3DE624185}"/>
              </a:ext>
            </a:extLst>
          </p:cNvPr>
          <p:cNvPicPr>
            <a:picLocks noChangeAspect="1"/>
          </p:cNvPicPr>
          <p:nvPr/>
        </p:nvPicPr>
        <p:blipFill>
          <a:blip r:embed="rId2"/>
          <a:stretch>
            <a:fillRect/>
          </a:stretch>
        </p:blipFill>
        <p:spPr>
          <a:xfrm>
            <a:off x="1775327" y="2117560"/>
            <a:ext cx="10288436" cy="3553321"/>
          </a:xfrm>
          <a:prstGeom prst="rect">
            <a:avLst/>
          </a:prstGeom>
        </p:spPr>
      </p:pic>
    </p:spTree>
    <p:extLst>
      <p:ext uri="{BB962C8B-B14F-4D97-AF65-F5344CB8AC3E}">
        <p14:creationId xmlns:p14="http://schemas.microsoft.com/office/powerpoint/2010/main" val="410303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4688C-98A9-FED6-DD45-B34F4F71F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BF1D9-2FAD-8DED-8BA6-FDBB76EFA368}"/>
              </a:ext>
            </a:extLst>
          </p:cNvPr>
          <p:cNvSpPr>
            <a:spLocks noGrp="1"/>
          </p:cNvSpPr>
          <p:nvPr>
            <p:ph type="title"/>
          </p:nvPr>
        </p:nvSpPr>
        <p:spPr>
          <a:xfrm>
            <a:off x="1775327" y="804519"/>
            <a:ext cx="9520158" cy="1049235"/>
          </a:xfrm>
        </p:spPr>
        <p:txBody>
          <a:bodyPr/>
          <a:lstStyle/>
          <a:p>
            <a:r>
              <a:rPr lang="en-IN" dirty="0"/>
              <a:t>Visualization Module</a:t>
            </a:r>
          </a:p>
        </p:txBody>
      </p:sp>
      <p:pic>
        <p:nvPicPr>
          <p:cNvPr id="4" name="Picture 3">
            <a:extLst>
              <a:ext uri="{FF2B5EF4-FFF2-40B4-BE49-F238E27FC236}">
                <a16:creationId xmlns:a16="http://schemas.microsoft.com/office/drawing/2014/main" id="{BEBF1305-B0FF-75B0-C6FD-64EB3AA4116A}"/>
              </a:ext>
            </a:extLst>
          </p:cNvPr>
          <p:cNvPicPr>
            <a:picLocks noChangeAspect="1"/>
          </p:cNvPicPr>
          <p:nvPr/>
        </p:nvPicPr>
        <p:blipFill>
          <a:blip r:embed="rId2"/>
          <a:stretch>
            <a:fillRect/>
          </a:stretch>
        </p:blipFill>
        <p:spPr>
          <a:xfrm>
            <a:off x="1775327" y="2413820"/>
            <a:ext cx="9520158" cy="3639661"/>
          </a:xfrm>
          <a:prstGeom prst="rect">
            <a:avLst/>
          </a:prstGeom>
        </p:spPr>
      </p:pic>
    </p:spTree>
    <p:extLst>
      <p:ext uri="{BB962C8B-B14F-4D97-AF65-F5344CB8AC3E}">
        <p14:creationId xmlns:p14="http://schemas.microsoft.com/office/powerpoint/2010/main" val="310100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BB6FF-E4DA-58C7-68DB-AA7348F9A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BEF25-D3B5-4591-91D6-68005ACFE5AE}"/>
              </a:ext>
            </a:extLst>
          </p:cNvPr>
          <p:cNvSpPr>
            <a:spLocks noGrp="1"/>
          </p:cNvSpPr>
          <p:nvPr>
            <p:ph type="title"/>
          </p:nvPr>
        </p:nvSpPr>
        <p:spPr>
          <a:xfrm>
            <a:off x="1775327" y="804519"/>
            <a:ext cx="9520158" cy="1049235"/>
          </a:xfrm>
        </p:spPr>
        <p:txBody>
          <a:bodyPr/>
          <a:lstStyle/>
          <a:p>
            <a:r>
              <a:rPr lang="en-IN"/>
              <a:t>Results : CouchDB</a:t>
            </a:r>
            <a:endParaRPr lang="en-IN" dirty="0"/>
          </a:p>
        </p:txBody>
      </p:sp>
      <p:pic>
        <p:nvPicPr>
          <p:cNvPr id="5" name="Picture 4">
            <a:extLst>
              <a:ext uri="{FF2B5EF4-FFF2-40B4-BE49-F238E27FC236}">
                <a16:creationId xmlns:a16="http://schemas.microsoft.com/office/drawing/2014/main" id="{DE6A108B-CF24-C330-46F1-AF4E4570A182}"/>
              </a:ext>
            </a:extLst>
          </p:cNvPr>
          <p:cNvPicPr>
            <a:picLocks noChangeAspect="1"/>
          </p:cNvPicPr>
          <p:nvPr/>
        </p:nvPicPr>
        <p:blipFill>
          <a:blip r:embed="rId2"/>
          <a:srcRect l="1649" t="3116" r="1296" b="1983"/>
          <a:stretch/>
        </p:blipFill>
        <p:spPr>
          <a:xfrm>
            <a:off x="1607239" y="1728422"/>
            <a:ext cx="9564808" cy="4206969"/>
          </a:xfrm>
          <a:prstGeom prst="rect">
            <a:avLst/>
          </a:prstGeom>
        </p:spPr>
      </p:pic>
      <p:pic>
        <p:nvPicPr>
          <p:cNvPr id="4" name="Picture 3" descr="upload.wikimedia.org/wikipedia/commons/thumb/7/72/...">
            <a:extLst>
              <a:ext uri="{FF2B5EF4-FFF2-40B4-BE49-F238E27FC236}">
                <a16:creationId xmlns:a16="http://schemas.microsoft.com/office/drawing/2014/main" id="{78A9F819-793D-2EC0-DC33-AE9FABB4DEC9}"/>
              </a:ext>
            </a:extLst>
          </p:cNvPr>
          <p:cNvPicPr>
            <a:picLocks noChangeAspect="1"/>
          </p:cNvPicPr>
          <p:nvPr/>
        </p:nvPicPr>
        <p:blipFill>
          <a:blip r:embed="rId3"/>
          <a:stretch>
            <a:fillRect/>
          </a:stretch>
        </p:blipFill>
        <p:spPr>
          <a:xfrm>
            <a:off x="5402533" y="1129857"/>
            <a:ext cx="685291" cy="584024"/>
          </a:xfrm>
          <a:prstGeom prst="rect">
            <a:avLst/>
          </a:prstGeom>
        </p:spPr>
      </p:pic>
    </p:spTree>
    <p:extLst>
      <p:ext uri="{BB962C8B-B14F-4D97-AF65-F5344CB8AC3E}">
        <p14:creationId xmlns:p14="http://schemas.microsoft.com/office/powerpoint/2010/main" val="67813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20201-3556-A21E-014B-8175CA889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E64A07-4DAE-68F5-ACC1-062A37C6FEA6}"/>
              </a:ext>
            </a:extLst>
          </p:cNvPr>
          <p:cNvSpPr>
            <a:spLocks noGrp="1"/>
          </p:cNvSpPr>
          <p:nvPr>
            <p:ph type="title"/>
          </p:nvPr>
        </p:nvSpPr>
        <p:spPr>
          <a:xfrm>
            <a:off x="1775327" y="804519"/>
            <a:ext cx="9520158" cy="1049235"/>
          </a:xfrm>
        </p:spPr>
        <p:txBody>
          <a:bodyPr/>
          <a:lstStyle/>
          <a:p>
            <a:r>
              <a:rPr lang="en-IN"/>
              <a:t>Results : </a:t>
            </a:r>
            <a:r>
              <a:rPr lang="en-IN" err="1"/>
              <a:t>DuckDB</a:t>
            </a:r>
          </a:p>
        </p:txBody>
      </p:sp>
      <p:pic>
        <p:nvPicPr>
          <p:cNvPr id="4" name="Picture 3">
            <a:extLst>
              <a:ext uri="{FF2B5EF4-FFF2-40B4-BE49-F238E27FC236}">
                <a16:creationId xmlns:a16="http://schemas.microsoft.com/office/drawing/2014/main" id="{8461E852-5769-506D-D7EB-C0781771E236}"/>
              </a:ext>
            </a:extLst>
          </p:cNvPr>
          <p:cNvPicPr>
            <a:picLocks noChangeAspect="1"/>
          </p:cNvPicPr>
          <p:nvPr/>
        </p:nvPicPr>
        <p:blipFill>
          <a:blip r:embed="rId2"/>
          <a:srcRect l="2709" t="4457" r="2238" b="3064"/>
          <a:stretch/>
        </p:blipFill>
        <p:spPr>
          <a:xfrm>
            <a:off x="1775327" y="1841378"/>
            <a:ext cx="9856029" cy="4245822"/>
          </a:xfrm>
          <a:prstGeom prst="rect">
            <a:avLst/>
          </a:prstGeom>
        </p:spPr>
      </p:pic>
      <p:pic>
        <p:nvPicPr>
          <p:cNvPr id="5" name="Picture 4" descr="duckdb.org/images/logo-dl/DuckDB_Logo-stacked-dark...">
            <a:extLst>
              <a:ext uri="{FF2B5EF4-FFF2-40B4-BE49-F238E27FC236}">
                <a16:creationId xmlns:a16="http://schemas.microsoft.com/office/drawing/2014/main" id="{835ACF6F-19AD-C599-AFEE-D063026F0CC0}"/>
              </a:ext>
            </a:extLst>
          </p:cNvPr>
          <p:cNvPicPr>
            <a:picLocks noChangeAspect="1"/>
          </p:cNvPicPr>
          <p:nvPr/>
        </p:nvPicPr>
        <p:blipFill>
          <a:blip r:embed="rId3"/>
          <a:stretch>
            <a:fillRect/>
          </a:stretch>
        </p:blipFill>
        <p:spPr>
          <a:xfrm>
            <a:off x="5114644" y="1141039"/>
            <a:ext cx="976593" cy="698687"/>
          </a:xfrm>
          <a:prstGeom prst="rect">
            <a:avLst/>
          </a:prstGeom>
        </p:spPr>
      </p:pic>
    </p:spTree>
    <p:extLst>
      <p:ext uri="{BB962C8B-B14F-4D97-AF65-F5344CB8AC3E}">
        <p14:creationId xmlns:p14="http://schemas.microsoft.com/office/powerpoint/2010/main" val="13438639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56</TotalTime>
  <Words>477</Words>
  <Application>Microsoft Office PowerPoint</Application>
  <PresentationFormat>Widescreen</PresentationFormat>
  <Paragraphs>38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Palatino Linotype</vt:lpstr>
      <vt:lpstr>Gallery</vt:lpstr>
      <vt:lpstr>SDE Major Project Group : 71  Topic:  A performance comparison of SQL and NoSQL databases</vt:lpstr>
      <vt:lpstr>OBJECTIVE</vt:lpstr>
      <vt:lpstr>Databases Compared</vt:lpstr>
      <vt:lpstr>System and dependencies</vt:lpstr>
      <vt:lpstr>Random Data Generator</vt:lpstr>
      <vt:lpstr>Benchmarking Module</vt:lpstr>
      <vt:lpstr>Visualization Module</vt:lpstr>
      <vt:lpstr>Results : CouchDB</vt:lpstr>
      <vt:lpstr>Results : DuckDB</vt:lpstr>
      <vt:lpstr>Results : MongoDB</vt:lpstr>
      <vt:lpstr>Results : Microsoft SQL Server Express</vt:lpstr>
      <vt:lpstr>Results : MySQL</vt:lpstr>
      <vt:lpstr>Results : SQLite</vt:lpstr>
      <vt:lpstr>Results : TinyDB</vt:lpstr>
      <vt:lpstr>Conclusion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Akaash Chatterjee</dc:creator>
  <cp:lastModifiedBy>Akaash Chatterjee</cp:lastModifiedBy>
  <cp:revision>8</cp:revision>
  <dcterms:created xsi:type="dcterms:W3CDTF">2024-11-15T06:04:53Z</dcterms:created>
  <dcterms:modified xsi:type="dcterms:W3CDTF">2024-11-15T15:08:31Z</dcterms:modified>
</cp:coreProperties>
</file>