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2"/>
  </p:notesMasterIdLst>
  <p:sldIdLst>
    <p:sldId id="314" r:id="rId5"/>
    <p:sldId id="306" r:id="rId6"/>
    <p:sldId id="307" r:id="rId7"/>
    <p:sldId id="308" r:id="rId8"/>
    <p:sldId id="309" r:id="rId9"/>
    <p:sldId id="315" r:id="rId10"/>
    <p:sldId id="316" r:id="rId11"/>
    <p:sldId id="329" r:id="rId12"/>
    <p:sldId id="330" r:id="rId13"/>
    <p:sldId id="317" r:id="rId14"/>
    <p:sldId id="326" r:id="rId15"/>
    <p:sldId id="324" r:id="rId16"/>
    <p:sldId id="320" r:id="rId17"/>
    <p:sldId id="321" r:id="rId18"/>
    <p:sldId id="325" r:id="rId19"/>
    <p:sldId id="327" r:id="rId20"/>
    <p:sldId id="328" r:id="rId21"/>
    <p:sldId id="331" r:id="rId22"/>
    <p:sldId id="332" r:id="rId23"/>
    <p:sldId id="333" r:id="rId24"/>
    <p:sldId id="334" r:id="rId25"/>
    <p:sldId id="335" r:id="rId26"/>
    <p:sldId id="336" r:id="rId27"/>
    <p:sldId id="337" r:id="rId28"/>
    <p:sldId id="311" r:id="rId29"/>
    <p:sldId id="338" r:id="rId30"/>
    <p:sldId id="31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4967" autoAdjust="0"/>
  </p:normalViewPr>
  <p:slideViewPr>
    <p:cSldViewPr snapToGrid="0">
      <p:cViewPr varScale="1">
        <p:scale>
          <a:sx n="69" d="100"/>
          <a:sy n="69" d="100"/>
        </p:scale>
        <p:origin x="780" y="5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0C5EF-5AC8-40F8-B726-D0A0A3BAF02A}"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B6F5286-5492-4B51-801C-C4AACDCA0339}">
      <dgm:prSet/>
      <dgm:spPr/>
      <dgm:t>
        <a:bodyPr/>
        <a:lstStyle/>
        <a:p>
          <a:r>
            <a:rPr lang="en-US" b="0" i="0"/>
            <a:t>Pneumonia is a leading cause of morbidity and mortality, particularly among children under the age of five.</a:t>
          </a:r>
          <a:endParaRPr lang="en-US"/>
        </a:p>
      </dgm:t>
    </dgm:pt>
    <dgm:pt modelId="{7B40DFB3-39DA-47D5-A77F-33A0837CBEB8}" type="parTrans" cxnId="{BCBD3823-4820-475F-95A0-D2DFC3D6AAE8}">
      <dgm:prSet/>
      <dgm:spPr/>
      <dgm:t>
        <a:bodyPr/>
        <a:lstStyle/>
        <a:p>
          <a:endParaRPr lang="en-US"/>
        </a:p>
      </dgm:t>
    </dgm:pt>
    <dgm:pt modelId="{629E5B86-75F8-4823-BA36-09880D2818F4}" type="sibTrans" cxnId="{BCBD3823-4820-475F-95A0-D2DFC3D6AAE8}">
      <dgm:prSet/>
      <dgm:spPr/>
      <dgm:t>
        <a:bodyPr/>
        <a:lstStyle/>
        <a:p>
          <a:endParaRPr lang="en-US"/>
        </a:p>
      </dgm:t>
    </dgm:pt>
    <dgm:pt modelId="{3AF15B71-6909-4DFD-80CF-C2A8119985A2}">
      <dgm:prSet/>
      <dgm:spPr/>
      <dgm:t>
        <a:bodyPr/>
        <a:lstStyle/>
        <a:p>
          <a:r>
            <a:rPr lang="en-US" b="0" i="0"/>
            <a:t>Diagnosing pneumonia through chest radiographs is a time-consuming process that requires experienced radiologists.</a:t>
          </a:r>
          <a:endParaRPr lang="en-US"/>
        </a:p>
      </dgm:t>
    </dgm:pt>
    <dgm:pt modelId="{7988D8BF-C08F-459E-BF75-388E906D4322}" type="parTrans" cxnId="{8A5BBB7F-3AF1-459E-B11E-523BD7DFB33D}">
      <dgm:prSet/>
      <dgm:spPr/>
      <dgm:t>
        <a:bodyPr/>
        <a:lstStyle/>
        <a:p>
          <a:endParaRPr lang="en-US"/>
        </a:p>
      </dgm:t>
    </dgm:pt>
    <dgm:pt modelId="{98450D20-8C3F-4AF6-BA7E-7D5D1C486990}" type="sibTrans" cxnId="{8A5BBB7F-3AF1-459E-B11E-523BD7DFB33D}">
      <dgm:prSet/>
      <dgm:spPr/>
      <dgm:t>
        <a:bodyPr/>
        <a:lstStyle/>
        <a:p>
          <a:endParaRPr lang="en-US"/>
        </a:p>
      </dgm:t>
    </dgm:pt>
    <dgm:pt modelId="{0FB5A4F8-75B7-4811-8D7F-9128431F2C47}">
      <dgm:prSet/>
      <dgm:spPr/>
      <dgm:t>
        <a:bodyPr/>
        <a:lstStyle/>
        <a:p>
          <a:r>
            <a:rPr lang="en-US" b="0" i="0"/>
            <a:t>Statistical approaches, machine learning (ML), and deep learning (DL) techniques offer efficient methods for detecting respiratory diseases like pneumonia.</a:t>
          </a:r>
          <a:endParaRPr lang="en-US"/>
        </a:p>
      </dgm:t>
    </dgm:pt>
    <dgm:pt modelId="{C98FAED8-1E20-4A8A-A1B6-FAE180B76F5E}" type="parTrans" cxnId="{70B8F5D0-E581-40DE-808C-73B49DB93E6A}">
      <dgm:prSet/>
      <dgm:spPr/>
      <dgm:t>
        <a:bodyPr/>
        <a:lstStyle/>
        <a:p>
          <a:endParaRPr lang="en-US"/>
        </a:p>
      </dgm:t>
    </dgm:pt>
    <dgm:pt modelId="{C92808B2-55A6-4378-B2DB-B744CA4907F3}" type="sibTrans" cxnId="{70B8F5D0-E581-40DE-808C-73B49DB93E6A}">
      <dgm:prSet/>
      <dgm:spPr/>
      <dgm:t>
        <a:bodyPr/>
        <a:lstStyle/>
        <a:p>
          <a:endParaRPr lang="en-US"/>
        </a:p>
      </dgm:t>
    </dgm:pt>
    <dgm:pt modelId="{1B2361AB-CB82-4D12-9AF4-7B2212BF87CE}">
      <dgm:prSet/>
      <dgm:spPr/>
      <dgm:t>
        <a:bodyPr/>
        <a:lstStyle/>
        <a:p>
          <a:r>
            <a:rPr lang="en-US" b="0" i="0"/>
            <a:t>DL models, such as convolutional neural networks (CNNs), have shown promising results in analyzing medical images, including chest X-rays.</a:t>
          </a:r>
          <a:endParaRPr lang="en-US"/>
        </a:p>
      </dgm:t>
    </dgm:pt>
    <dgm:pt modelId="{A59CB0CE-0C5D-422C-BBDA-3ECA789177A3}" type="parTrans" cxnId="{A95F6EF9-0EAA-4DC1-BC54-B9C7173021C7}">
      <dgm:prSet/>
      <dgm:spPr/>
      <dgm:t>
        <a:bodyPr/>
        <a:lstStyle/>
        <a:p>
          <a:endParaRPr lang="en-US"/>
        </a:p>
      </dgm:t>
    </dgm:pt>
    <dgm:pt modelId="{F586C9A2-3607-44EE-84D3-193A7506C6A3}" type="sibTrans" cxnId="{A95F6EF9-0EAA-4DC1-BC54-B9C7173021C7}">
      <dgm:prSet/>
      <dgm:spPr/>
      <dgm:t>
        <a:bodyPr/>
        <a:lstStyle/>
        <a:p>
          <a:endParaRPr lang="en-US"/>
        </a:p>
      </dgm:t>
    </dgm:pt>
    <dgm:pt modelId="{6A5E822B-2358-4286-9F1F-A0D52D7A9B4D}">
      <dgm:prSet/>
      <dgm:spPr/>
      <dgm:t>
        <a:bodyPr/>
        <a:lstStyle/>
        <a:p>
          <a:r>
            <a:rPr lang="en-US" b="0" i="0"/>
            <a:t>The VGG16 transfer learning model, derived from the ImageNet competition, has been widely used for pneumonia identification in chest X-ray images.</a:t>
          </a:r>
          <a:endParaRPr lang="en-US"/>
        </a:p>
      </dgm:t>
    </dgm:pt>
    <dgm:pt modelId="{A1B33EBE-FA61-4AC9-91DC-E1DFAB2A5F5F}" type="parTrans" cxnId="{D7BCF285-CE66-434E-88E9-0B55611D0676}">
      <dgm:prSet/>
      <dgm:spPr/>
      <dgm:t>
        <a:bodyPr/>
        <a:lstStyle/>
        <a:p>
          <a:endParaRPr lang="en-US"/>
        </a:p>
      </dgm:t>
    </dgm:pt>
    <dgm:pt modelId="{8A183890-3014-490B-80BD-5F2982C4D0D3}" type="sibTrans" cxnId="{D7BCF285-CE66-434E-88E9-0B55611D0676}">
      <dgm:prSet/>
      <dgm:spPr/>
      <dgm:t>
        <a:bodyPr/>
        <a:lstStyle/>
        <a:p>
          <a:endParaRPr lang="en-US"/>
        </a:p>
      </dgm:t>
    </dgm:pt>
    <dgm:pt modelId="{FDFE6057-0A57-4A4F-AF1E-ECC28536C545}">
      <dgm:prSet/>
      <dgm:spPr/>
      <dgm:t>
        <a:bodyPr/>
        <a:lstStyle/>
        <a:p>
          <a:r>
            <a:rPr lang="en-US" b="0" i="0"/>
            <a:t>Previous studies have compared various DL models and identified VGG16 as one of the best performers in pneumonia detection.</a:t>
          </a:r>
          <a:endParaRPr lang="en-US"/>
        </a:p>
      </dgm:t>
    </dgm:pt>
    <dgm:pt modelId="{C9948691-5E2B-4D1F-934E-199FAE69DAAE}" type="parTrans" cxnId="{7A79C26C-663D-46C9-A3F3-8350BC4A829A}">
      <dgm:prSet/>
      <dgm:spPr/>
      <dgm:t>
        <a:bodyPr/>
        <a:lstStyle/>
        <a:p>
          <a:endParaRPr lang="en-US"/>
        </a:p>
      </dgm:t>
    </dgm:pt>
    <dgm:pt modelId="{B1E46661-99F2-4FA2-A8C8-D08A9E7D267D}" type="sibTrans" cxnId="{7A79C26C-663D-46C9-A3F3-8350BC4A829A}">
      <dgm:prSet/>
      <dgm:spPr/>
      <dgm:t>
        <a:bodyPr/>
        <a:lstStyle/>
        <a:p>
          <a:endParaRPr lang="en-US"/>
        </a:p>
      </dgm:t>
    </dgm:pt>
    <dgm:pt modelId="{ED4F2795-46E0-4526-8626-8A16C7546FB7}" type="pres">
      <dgm:prSet presAssocID="{DCB0C5EF-5AC8-40F8-B726-D0A0A3BAF02A}" presName="diagram" presStyleCnt="0">
        <dgm:presLayoutVars>
          <dgm:dir/>
          <dgm:resizeHandles val="exact"/>
        </dgm:presLayoutVars>
      </dgm:prSet>
      <dgm:spPr/>
    </dgm:pt>
    <dgm:pt modelId="{D81F5C75-F682-48C4-B2D1-D9CBC25D1D94}" type="pres">
      <dgm:prSet presAssocID="{7B6F5286-5492-4B51-801C-C4AACDCA0339}" presName="node" presStyleLbl="node1" presStyleIdx="0" presStyleCnt="6">
        <dgm:presLayoutVars>
          <dgm:bulletEnabled val="1"/>
        </dgm:presLayoutVars>
      </dgm:prSet>
      <dgm:spPr/>
    </dgm:pt>
    <dgm:pt modelId="{60626E99-60A5-40D7-B384-69D1914DA853}" type="pres">
      <dgm:prSet presAssocID="{629E5B86-75F8-4823-BA36-09880D2818F4}" presName="sibTrans" presStyleCnt="0"/>
      <dgm:spPr/>
    </dgm:pt>
    <dgm:pt modelId="{FE00F7BA-8761-4DA6-8E82-5DE61BDB7A65}" type="pres">
      <dgm:prSet presAssocID="{3AF15B71-6909-4DFD-80CF-C2A8119985A2}" presName="node" presStyleLbl="node1" presStyleIdx="1" presStyleCnt="6">
        <dgm:presLayoutVars>
          <dgm:bulletEnabled val="1"/>
        </dgm:presLayoutVars>
      </dgm:prSet>
      <dgm:spPr/>
    </dgm:pt>
    <dgm:pt modelId="{979C1921-D70E-4DEC-8E93-6E160D5ED411}" type="pres">
      <dgm:prSet presAssocID="{98450D20-8C3F-4AF6-BA7E-7D5D1C486990}" presName="sibTrans" presStyleCnt="0"/>
      <dgm:spPr/>
    </dgm:pt>
    <dgm:pt modelId="{20C5E171-889F-4FEC-A3B2-4756F5CE1124}" type="pres">
      <dgm:prSet presAssocID="{0FB5A4F8-75B7-4811-8D7F-9128431F2C47}" presName="node" presStyleLbl="node1" presStyleIdx="2" presStyleCnt="6">
        <dgm:presLayoutVars>
          <dgm:bulletEnabled val="1"/>
        </dgm:presLayoutVars>
      </dgm:prSet>
      <dgm:spPr/>
    </dgm:pt>
    <dgm:pt modelId="{1984CC1F-8A5D-4D4A-85B1-CF6F94E4645E}" type="pres">
      <dgm:prSet presAssocID="{C92808B2-55A6-4378-B2DB-B744CA4907F3}" presName="sibTrans" presStyleCnt="0"/>
      <dgm:spPr/>
    </dgm:pt>
    <dgm:pt modelId="{55D75EE7-93E3-40BA-A6E6-CECDA76CFAA0}" type="pres">
      <dgm:prSet presAssocID="{1B2361AB-CB82-4D12-9AF4-7B2212BF87CE}" presName="node" presStyleLbl="node1" presStyleIdx="3" presStyleCnt="6">
        <dgm:presLayoutVars>
          <dgm:bulletEnabled val="1"/>
        </dgm:presLayoutVars>
      </dgm:prSet>
      <dgm:spPr/>
    </dgm:pt>
    <dgm:pt modelId="{A428EC12-51C7-402A-8427-13E8F714BD1A}" type="pres">
      <dgm:prSet presAssocID="{F586C9A2-3607-44EE-84D3-193A7506C6A3}" presName="sibTrans" presStyleCnt="0"/>
      <dgm:spPr/>
    </dgm:pt>
    <dgm:pt modelId="{831D2A81-B461-48D5-A029-3296F49371BA}" type="pres">
      <dgm:prSet presAssocID="{6A5E822B-2358-4286-9F1F-A0D52D7A9B4D}" presName="node" presStyleLbl="node1" presStyleIdx="4" presStyleCnt="6">
        <dgm:presLayoutVars>
          <dgm:bulletEnabled val="1"/>
        </dgm:presLayoutVars>
      </dgm:prSet>
      <dgm:spPr/>
    </dgm:pt>
    <dgm:pt modelId="{2DA3FA8B-90E0-4475-891E-644916659D77}" type="pres">
      <dgm:prSet presAssocID="{8A183890-3014-490B-80BD-5F2982C4D0D3}" presName="sibTrans" presStyleCnt="0"/>
      <dgm:spPr/>
    </dgm:pt>
    <dgm:pt modelId="{971D30CA-E0D2-4870-8E42-E2EBF4D375DD}" type="pres">
      <dgm:prSet presAssocID="{FDFE6057-0A57-4A4F-AF1E-ECC28536C545}" presName="node" presStyleLbl="node1" presStyleIdx="5" presStyleCnt="6">
        <dgm:presLayoutVars>
          <dgm:bulletEnabled val="1"/>
        </dgm:presLayoutVars>
      </dgm:prSet>
      <dgm:spPr/>
    </dgm:pt>
  </dgm:ptLst>
  <dgm:cxnLst>
    <dgm:cxn modelId="{843A6B10-C14E-43B9-A6A3-A7F65E3A378F}" type="presOf" srcId="{6A5E822B-2358-4286-9F1F-A0D52D7A9B4D}" destId="{831D2A81-B461-48D5-A029-3296F49371BA}" srcOrd="0" destOrd="0" presId="urn:microsoft.com/office/officeart/2005/8/layout/default"/>
    <dgm:cxn modelId="{B6C14415-F33E-4952-86EA-A8002FD753E1}" type="presOf" srcId="{0FB5A4F8-75B7-4811-8D7F-9128431F2C47}" destId="{20C5E171-889F-4FEC-A3B2-4756F5CE1124}" srcOrd="0" destOrd="0" presId="urn:microsoft.com/office/officeart/2005/8/layout/default"/>
    <dgm:cxn modelId="{BCBD3823-4820-475F-95A0-D2DFC3D6AAE8}" srcId="{DCB0C5EF-5AC8-40F8-B726-D0A0A3BAF02A}" destId="{7B6F5286-5492-4B51-801C-C4AACDCA0339}" srcOrd="0" destOrd="0" parTransId="{7B40DFB3-39DA-47D5-A77F-33A0837CBEB8}" sibTransId="{629E5B86-75F8-4823-BA36-09880D2818F4}"/>
    <dgm:cxn modelId="{70800945-80A6-45D1-9238-644886351CD7}" type="presOf" srcId="{7B6F5286-5492-4B51-801C-C4AACDCA0339}" destId="{D81F5C75-F682-48C4-B2D1-D9CBC25D1D94}" srcOrd="0" destOrd="0" presId="urn:microsoft.com/office/officeart/2005/8/layout/default"/>
    <dgm:cxn modelId="{FA4B7C46-D77B-4D7E-8CF5-CFDAC8CCC2A8}" type="presOf" srcId="{FDFE6057-0A57-4A4F-AF1E-ECC28536C545}" destId="{971D30CA-E0D2-4870-8E42-E2EBF4D375DD}" srcOrd="0" destOrd="0" presId="urn:microsoft.com/office/officeart/2005/8/layout/default"/>
    <dgm:cxn modelId="{7A79C26C-663D-46C9-A3F3-8350BC4A829A}" srcId="{DCB0C5EF-5AC8-40F8-B726-D0A0A3BAF02A}" destId="{FDFE6057-0A57-4A4F-AF1E-ECC28536C545}" srcOrd="5" destOrd="0" parTransId="{C9948691-5E2B-4D1F-934E-199FAE69DAAE}" sibTransId="{B1E46661-99F2-4FA2-A8C8-D08A9E7D267D}"/>
    <dgm:cxn modelId="{F027356F-40DD-4AF8-B7F6-84BE4A64DC15}" type="presOf" srcId="{DCB0C5EF-5AC8-40F8-B726-D0A0A3BAF02A}" destId="{ED4F2795-46E0-4526-8626-8A16C7546FB7}" srcOrd="0" destOrd="0" presId="urn:microsoft.com/office/officeart/2005/8/layout/default"/>
    <dgm:cxn modelId="{8A5BBB7F-3AF1-459E-B11E-523BD7DFB33D}" srcId="{DCB0C5EF-5AC8-40F8-B726-D0A0A3BAF02A}" destId="{3AF15B71-6909-4DFD-80CF-C2A8119985A2}" srcOrd="1" destOrd="0" parTransId="{7988D8BF-C08F-459E-BF75-388E906D4322}" sibTransId="{98450D20-8C3F-4AF6-BA7E-7D5D1C486990}"/>
    <dgm:cxn modelId="{D7BCF285-CE66-434E-88E9-0B55611D0676}" srcId="{DCB0C5EF-5AC8-40F8-B726-D0A0A3BAF02A}" destId="{6A5E822B-2358-4286-9F1F-A0D52D7A9B4D}" srcOrd="4" destOrd="0" parTransId="{A1B33EBE-FA61-4AC9-91DC-E1DFAB2A5F5F}" sibTransId="{8A183890-3014-490B-80BD-5F2982C4D0D3}"/>
    <dgm:cxn modelId="{70B8F5D0-E581-40DE-808C-73B49DB93E6A}" srcId="{DCB0C5EF-5AC8-40F8-B726-D0A0A3BAF02A}" destId="{0FB5A4F8-75B7-4811-8D7F-9128431F2C47}" srcOrd="2" destOrd="0" parTransId="{C98FAED8-1E20-4A8A-A1B6-FAE180B76F5E}" sibTransId="{C92808B2-55A6-4378-B2DB-B744CA4907F3}"/>
    <dgm:cxn modelId="{1BE9A2D2-8CAC-4A28-B8AF-A9963D01A5FD}" type="presOf" srcId="{1B2361AB-CB82-4D12-9AF4-7B2212BF87CE}" destId="{55D75EE7-93E3-40BA-A6E6-CECDA76CFAA0}" srcOrd="0" destOrd="0" presId="urn:microsoft.com/office/officeart/2005/8/layout/default"/>
    <dgm:cxn modelId="{61CB97E7-CD46-44A8-8437-1EA236665E12}" type="presOf" srcId="{3AF15B71-6909-4DFD-80CF-C2A8119985A2}" destId="{FE00F7BA-8761-4DA6-8E82-5DE61BDB7A65}" srcOrd="0" destOrd="0" presId="urn:microsoft.com/office/officeart/2005/8/layout/default"/>
    <dgm:cxn modelId="{A95F6EF9-0EAA-4DC1-BC54-B9C7173021C7}" srcId="{DCB0C5EF-5AC8-40F8-B726-D0A0A3BAF02A}" destId="{1B2361AB-CB82-4D12-9AF4-7B2212BF87CE}" srcOrd="3" destOrd="0" parTransId="{A59CB0CE-0C5D-422C-BBDA-3ECA789177A3}" sibTransId="{F586C9A2-3607-44EE-84D3-193A7506C6A3}"/>
    <dgm:cxn modelId="{ADCDD31B-F65E-4E04-8119-E07CD28D0DF8}" type="presParOf" srcId="{ED4F2795-46E0-4526-8626-8A16C7546FB7}" destId="{D81F5C75-F682-48C4-B2D1-D9CBC25D1D94}" srcOrd="0" destOrd="0" presId="urn:microsoft.com/office/officeart/2005/8/layout/default"/>
    <dgm:cxn modelId="{5B398512-4329-4C54-A484-94BCC11CCDC7}" type="presParOf" srcId="{ED4F2795-46E0-4526-8626-8A16C7546FB7}" destId="{60626E99-60A5-40D7-B384-69D1914DA853}" srcOrd="1" destOrd="0" presId="urn:microsoft.com/office/officeart/2005/8/layout/default"/>
    <dgm:cxn modelId="{24EC59CF-36B1-4187-BBFB-B17BB376692B}" type="presParOf" srcId="{ED4F2795-46E0-4526-8626-8A16C7546FB7}" destId="{FE00F7BA-8761-4DA6-8E82-5DE61BDB7A65}" srcOrd="2" destOrd="0" presId="urn:microsoft.com/office/officeart/2005/8/layout/default"/>
    <dgm:cxn modelId="{D27506A6-7CA1-4414-846C-5A206586A362}" type="presParOf" srcId="{ED4F2795-46E0-4526-8626-8A16C7546FB7}" destId="{979C1921-D70E-4DEC-8E93-6E160D5ED411}" srcOrd="3" destOrd="0" presId="urn:microsoft.com/office/officeart/2005/8/layout/default"/>
    <dgm:cxn modelId="{2C3A58AF-03F2-4313-A545-C28B23214185}" type="presParOf" srcId="{ED4F2795-46E0-4526-8626-8A16C7546FB7}" destId="{20C5E171-889F-4FEC-A3B2-4756F5CE1124}" srcOrd="4" destOrd="0" presId="urn:microsoft.com/office/officeart/2005/8/layout/default"/>
    <dgm:cxn modelId="{5FA194E3-5D0B-4754-8E34-3FDE9ACE0C01}" type="presParOf" srcId="{ED4F2795-46E0-4526-8626-8A16C7546FB7}" destId="{1984CC1F-8A5D-4D4A-85B1-CF6F94E4645E}" srcOrd="5" destOrd="0" presId="urn:microsoft.com/office/officeart/2005/8/layout/default"/>
    <dgm:cxn modelId="{7CE3F4A3-3EBE-440E-8585-BE17E2DF5915}" type="presParOf" srcId="{ED4F2795-46E0-4526-8626-8A16C7546FB7}" destId="{55D75EE7-93E3-40BA-A6E6-CECDA76CFAA0}" srcOrd="6" destOrd="0" presId="urn:microsoft.com/office/officeart/2005/8/layout/default"/>
    <dgm:cxn modelId="{B883A12A-D5BF-46D9-9D8B-5183833A2540}" type="presParOf" srcId="{ED4F2795-46E0-4526-8626-8A16C7546FB7}" destId="{A428EC12-51C7-402A-8427-13E8F714BD1A}" srcOrd="7" destOrd="0" presId="urn:microsoft.com/office/officeart/2005/8/layout/default"/>
    <dgm:cxn modelId="{5AD61BFF-DB17-4F4B-98FE-8896C31CDF1B}" type="presParOf" srcId="{ED4F2795-46E0-4526-8626-8A16C7546FB7}" destId="{831D2A81-B461-48D5-A029-3296F49371BA}" srcOrd="8" destOrd="0" presId="urn:microsoft.com/office/officeart/2005/8/layout/default"/>
    <dgm:cxn modelId="{69E107EE-79D3-4DCB-924A-1DD3ECB04043}" type="presParOf" srcId="{ED4F2795-46E0-4526-8626-8A16C7546FB7}" destId="{2DA3FA8B-90E0-4475-891E-644916659D77}" srcOrd="9" destOrd="0" presId="urn:microsoft.com/office/officeart/2005/8/layout/default"/>
    <dgm:cxn modelId="{DF4F2DE9-7299-4F35-81F5-52641A6F7A63}" type="presParOf" srcId="{ED4F2795-46E0-4526-8626-8A16C7546FB7}" destId="{971D30CA-E0D2-4870-8E42-E2EBF4D375D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8BBEE4D-1A80-4B5F-8811-0A8343E93A9B}">
      <dgm:prSet custT="1"/>
      <dgm:spPr/>
      <dgm:t>
        <a:bodyPr/>
        <a:lstStyle/>
        <a:p>
          <a:pPr algn="just">
            <a:defRPr cap="all"/>
          </a:pPr>
          <a:r>
            <a:rPr lang="en-US" sz="1400" b="0" i="0" cap="none" dirty="0">
              <a:solidFill>
                <a:schemeClr val="tx1"/>
              </a:solidFill>
            </a:rPr>
            <a:t>Transfer learning is a technique in machine learning and deep learning that enables the use of pre-trained models to solve new tasks. In transfer learning, knowledge gained from solving one problem is transferred and applied to solve a different but related problem.</a:t>
          </a:r>
          <a:endParaRPr lang="en-US" sz="1400" cap="none" dirty="0">
            <a:solidFill>
              <a:schemeClr val="tx1"/>
            </a:solidFill>
          </a:endParaRPr>
        </a:p>
      </dgm:t>
    </dgm:pt>
    <dgm:pt modelId="{C6C532A5-726F-4F23-8669-26FB81E2890F}" type="parTrans" cxnId="{1E8028EA-A885-440E-BD88-9EB7C74B72B9}">
      <dgm:prSet/>
      <dgm:spPr/>
      <dgm:t>
        <a:bodyPr/>
        <a:lstStyle/>
        <a:p>
          <a:endParaRPr lang="en-US"/>
        </a:p>
      </dgm:t>
    </dgm:pt>
    <dgm:pt modelId="{DC09D1BD-4819-4000-850A-67813FD18ED8}" type="sibTrans" cxnId="{1E8028EA-A885-440E-BD88-9EB7C74B72B9}">
      <dgm:prSet/>
      <dgm:spPr/>
      <dgm:t>
        <a:bodyPr/>
        <a:lstStyle/>
        <a:p>
          <a:endParaRPr lang="en-US"/>
        </a:p>
      </dgm:t>
    </dgm:pt>
    <dgm:pt modelId="{A0F3EA05-C9CC-4EA2-99DB-6EAB5141DBFA}">
      <dgm:prSet custT="1"/>
      <dgm:spPr/>
      <dgm:t>
        <a:bodyPr/>
        <a:lstStyle/>
        <a:p>
          <a:pPr algn="just">
            <a:defRPr cap="all"/>
          </a:pPr>
          <a:r>
            <a:rPr lang="en-US" sz="1400" b="0" i="0" cap="none" dirty="0">
              <a:solidFill>
                <a:schemeClr val="tx1"/>
              </a:solidFill>
            </a:rPr>
            <a:t>Transfer learning can save significant time and resources compared to training a new model from scratch, particularly in deep learning, where training large models on big datasets can be computationally expensive.</a:t>
          </a:r>
          <a:endParaRPr lang="en-US" sz="1400" cap="none" dirty="0">
            <a:solidFill>
              <a:schemeClr val="tx1"/>
            </a:solidFill>
          </a:endParaRPr>
        </a:p>
      </dgm:t>
    </dgm:pt>
    <dgm:pt modelId="{75C03348-F0F8-4D91-9619-517D2DF31F8C}" type="parTrans" cxnId="{3F350893-B066-40E0-8FE2-2667A9C30891}">
      <dgm:prSet/>
      <dgm:spPr/>
      <dgm:t>
        <a:bodyPr/>
        <a:lstStyle/>
        <a:p>
          <a:endParaRPr lang="en-US"/>
        </a:p>
      </dgm:t>
    </dgm:pt>
    <dgm:pt modelId="{83462690-2457-479C-B534-895C337FEC2C}" type="sibTrans" cxnId="{3F350893-B066-40E0-8FE2-2667A9C30891}">
      <dgm:prSet/>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 modelId="{3469750C-907D-44EB-AE6B-758BB20A8431}" type="pres">
      <dgm:prSet presAssocID="{88BBEE4D-1A80-4B5F-8811-0A8343E93A9B}" presName="compNode" presStyleCnt="0"/>
      <dgm:spPr/>
    </dgm:pt>
    <dgm:pt modelId="{92EB1733-1F27-4A97-860A-C542FFBF3574}" type="pres">
      <dgm:prSet presAssocID="{88BBEE4D-1A80-4B5F-8811-0A8343E93A9B}" presName="iconBgRect" presStyleLbl="bgShp" presStyleIdx="0" presStyleCnt="2"/>
      <dgm:spPr>
        <a:prstGeom prst="round2DiagRect">
          <a:avLst>
            <a:gd name="adj1" fmla="val 29727"/>
            <a:gd name="adj2" fmla="val 0"/>
          </a:avLst>
        </a:prstGeom>
      </dgm:spPr>
    </dgm:pt>
    <dgm:pt modelId="{27F2F757-2598-4CCD-8C28-9D73816B69F0}" type="pres">
      <dgm:prSet presAssocID="{88BBEE4D-1A80-4B5F-8811-0A8343E93A9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BB4684A-3B48-41E6-A07D-18831E3429EF}" type="pres">
      <dgm:prSet presAssocID="{88BBEE4D-1A80-4B5F-8811-0A8343E93A9B}" presName="spaceRect" presStyleCnt="0"/>
      <dgm:spPr/>
    </dgm:pt>
    <dgm:pt modelId="{4591DBDF-7BB8-426B-8BD4-A7DA15D66423}" type="pres">
      <dgm:prSet presAssocID="{88BBEE4D-1A80-4B5F-8811-0A8343E93A9B}" presName="textRect" presStyleLbl="revTx" presStyleIdx="0" presStyleCnt="2" custLinFactNeighborX="3230" custLinFactNeighborY="3596">
        <dgm:presLayoutVars>
          <dgm:chMax val="1"/>
          <dgm:chPref val="1"/>
        </dgm:presLayoutVars>
      </dgm:prSet>
      <dgm:spPr/>
    </dgm:pt>
    <dgm:pt modelId="{A6E2F480-4D55-4199-B8AC-B7BA2D4C123E}" type="pres">
      <dgm:prSet presAssocID="{DC09D1BD-4819-4000-850A-67813FD18ED8}" presName="sibTrans" presStyleCnt="0"/>
      <dgm:spPr/>
    </dgm:pt>
    <dgm:pt modelId="{BF0B9935-3197-46D1-A96E-772B274A3660}" type="pres">
      <dgm:prSet presAssocID="{A0F3EA05-C9CC-4EA2-99DB-6EAB5141DBFA}" presName="compNode" presStyleCnt="0"/>
      <dgm:spPr/>
    </dgm:pt>
    <dgm:pt modelId="{03AAE573-D3C3-4009-9048-9C09E4474E19}" type="pres">
      <dgm:prSet presAssocID="{A0F3EA05-C9CC-4EA2-99DB-6EAB5141DBFA}" presName="iconBgRect" presStyleLbl="bgShp" presStyleIdx="1" presStyleCnt="2"/>
      <dgm:spPr>
        <a:prstGeom prst="round2DiagRect">
          <a:avLst>
            <a:gd name="adj1" fmla="val 29727"/>
            <a:gd name="adj2" fmla="val 0"/>
          </a:avLst>
        </a:prstGeom>
      </dgm:spPr>
    </dgm:pt>
    <dgm:pt modelId="{E7119686-4835-4E7D-9B5D-C64C4426E922}" type="pres">
      <dgm:prSet presAssocID="{A0F3EA05-C9CC-4EA2-99DB-6EAB5141DB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98BD0CC3-6F16-4816-9E87-D28F8613CB4D}" type="pres">
      <dgm:prSet presAssocID="{A0F3EA05-C9CC-4EA2-99DB-6EAB5141DBFA}" presName="spaceRect" presStyleCnt="0"/>
      <dgm:spPr/>
    </dgm:pt>
    <dgm:pt modelId="{3D8DDB3D-311E-4FFB-A125-D4054DD832DB}" type="pres">
      <dgm:prSet presAssocID="{A0F3EA05-C9CC-4EA2-99DB-6EAB5141DBFA}" presName="textRect" presStyleLbl="revTx" presStyleIdx="1" presStyleCnt="2" custLinFactNeighborY="6399">
        <dgm:presLayoutVars>
          <dgm:chMax val="1"/>
          <dgm:chPref val="1"/>
        </dgm:presLayoutVars>
      </dgm:prSet>
      <dgm:spPr/>
    </dgm:pt>
  </dgm:ptLst>
  <dgm:cxnLst>
    <dgm:cxn modelId="{3BE53B34-657E-4BA6-A720-D19ADCC9B46D}" type="presOf" srcId="{88BBEE4D-1A80-4B5F-8811-0A8343E93A9B}" destId="{4591DBDF-7BB8-426B-8BD4-A7DA15D66423}" srcOrd="0" destOrd="0" presId="urn:microsoft.com/office/officeart/2018/5/layout/IconLeafLabelList"/>
    <dgm:cxn modelId="{5C146556-A79C-49C9-AC28-C39436733B0D}" type="presOf" srcId="{5CFBA8AD-1AFF-459B-B6B8-DACE0163D4DF}" destId="{7846F79A-E4F0-4ED7-B670-2BB359F33DDF}" srcOrd="0" destOrd="0" presId="urn:microsoft.com/office/officeart/2018/5/layout/IconLeafLabelList"/>
    <dgm:cxn modelId="{3F350893-B066-40E0-8FE2-2667A9C30891}" srcId="{5CFBA8AD-1AFF-459B-B6B8-DACE0163D4DF}" destId="{A0F3EA05-C9CC-4EA2-99DB-6EAB5141DBFA}" srcOrd="1" destOrd="0" parTransId="{75C03348-F0F8-4D91-9619-517D2DF31F8C}" sibTransId="{83462690-2457-479C-B534-895C337FEC2C}"/>
    <dgm:cxn modelId="{1A30BF99-74A5-4EDC-AB57-ED8BA2B02903}" type="presOf" srcId="{A0F3EA05-C9CC-4EA2-99DB-6EAB5141DBFA}" destId="{3D8DDB3D-311E-4FFB-A125-D4054DD832DB}" srcOrd="0" destOrd="0" presId="urn:microsoft.com/office/officeart/2018/5/layout/IconLeafLabelList"/>
    <dgm:cxn modelId="{1E8028EA-A885-440E-BD88-9EB7C74B72B9}" srcId="{5CFBA8AD-1AFF-459B-B6B8-DACE0163D4DF}" destId="{88BBEE4D-1A80-4B5F-8811-0A8343E93A9B}" srcOrd="0" destOrd="0" parTransId="{C6C532A5-726F-4F23-8669-26FB81E2890F}" sibTransId="{DC09D1BD-4819-4000-850A-67813FD18ED8}"/>
    <dgm:cxn modelId="{0425F047-13C4-4D2C-B713-C203630EED6D}" type="presParOf" srcId="{7846F79A-E4F0-4ED7-B670-2BB359F33DDF}" destId="{3469750C-907D-44EB-AE6B-758BB20A8431}" srcOrd="0" destOrd="0" presId="urn:microsoft.com/office/officeart/2018/5/layout/IconLeafLabelList"/>
    <dgm:cxn modelId="{5E356604-5CCB-4EE6-A55F-0DEFFE515374}" type="presParOf" srcId="{3469750C-907D-44EB-AE6B-758BB20A8431}" destId="{92EB1733-1F27-4A97-860A-C542FFBF3574}" srcOrd="0" destOrd="0" presId="urn:microsoft.com/office/officeart/2018/5/layout/IconLeafLabelList"/>
    <dgm:cxn modelId="{CA01CBB7-E8FF-4D9B-9ECB-60E120499777}" type="presParOf" srcId="{3469750C-907D-44EB-AE6B-758BB20A8431}" destId="{27F2F757-2598-4CCD-8C28-9D73816B69F0}" srcOrd="1" destOrd="0" presId="urn:microsoft.com/office/officeart/2018/5/layout/IconLeafLabelList"/>
    <dgm:cxn modelId="{4D2484B1-44BF-42D7-B24C-8F7ACEA363DF}" type="presParOf" srcId="{3469750C-907D-44EB-AE6B-758BB20A8431}" destId="{9BB4684A-3B48-41E6-A07D-18831E3429EF}" srcOrd="2" destOrd="0" presId="urn:microsoft.com/office/officeart/2018/5/layout/IconLeafLabelList"/>
    <dgm:cxn modelId="{8559FCF1-8ED5-4324-80F0-0FE4461EFDFD}" type="presParOf" srcId="{3469750C-907D-44EB-AE6B-758BB20A8431}" destId="{4591DBDF-7BB8-426B-8BD4-A7DA15D66423}" srcOrd="3" destOrd="0" presId="urn:microsoft.com/office/officeart/2018/5/layout/IconLeafLabelList"/>
    <dgm:cxn modelId="{6F945D84-5FCF-4402-9FD7-42467E1CDD96}" type="presParOf" srcId="{7846F79A-E4F0-4ED7-B670-2BB359F33DDF}" destId="{A6E2F480-4D55-4199-B8AC-B7BA2D4C123E}" srcOrd="1" destOrd="0" presId="urn:microsoft.com/office/officeart/2018/5/layout/IconLeafLabelList"/>
    <dgm:cxn modelId="{3232E6C2-3D0D-4EF0-B7F1-6C7203AF4479}" type="presParOf" srcId="{7846F79A-E4F0-4ED7-B670-2BB359F33DDF}" destId="{BF0B9935-3197-46D1-A96E-772B274A3660}" srcOrd="2" destOrd="0" presId="urn:microsoft.com/office/officeart/2018/5/layout/IconLeafLabelList"/>
    <dgm:cxn modelId="{FFE5CBF1-9B13-4DC8-BA8C-5FF9A1B30443}" type="presParOf" srcId="{BF0B9935-3197-46D1-A96E-772B274A3660}" destId="{03AAE573-D3C3-4009-9048-9C09E4474E19}" srcOrd="0" destOrd="0" presId="urn:microsoft.com/office/officeart/2018/5/layout/IconLeafLabelList"/>
    <dgm:cxn modelId="{1B15C841-F5BE-4740-BA83-4582EBE1A531}" type="presParOf" srcId="{BF0B9935-3197-46D1-A96E-772B274A3660}" destId="{E7119686-4835-4E7D-9B5D-C64C4426E922}" srcOrd="1" destOrd="0" presId="urn:microsoft.com/office/officeart/2018/5/layout/IconLeafLabelList"/>
    <dgm:cxn modelId="{0418FB54-4A48-47D2-A9BE-1E1E7855EC96}" type="presParOf" srcId="{BF0B9935-3197-46D1-A96E-772B274A3660}" destId="{98BD0CC3-6F16-4816-9E87-D28F8613CB4D}" srcOrd="2" destOrd="0" presId="urn:microsoft.com/office/officeart/2018/5/layout/IconLeafLabelList"/>
    <dgm:cxn modelId="{EA17FB75-FCE3-46AF-A7C6-596382DEDB88}" type="presParOf" srcId="{BF0B9935-3197-46D1-A96E-772B274A3660}" destId="{3D8DDB3D-311E-4FFB-A125-D4054DD832D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25CC8-C3BA-45F5-8416-3661A51252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EF5B43-BC5C-4637-BFCA-255B33B39AFE}">
      <dgm:prSet/>
      <dgm:spPr/>
      <dgm:t>
        <a:bodyPr/>
        <a:lstStyle/>
        <a:p>
          <a:r>
            <a:rPr lang="en-US" b="0" i="0"/>
            <a:t>The VGG16 architecture is a widely used deep learning model for image classification tasks. In this presentation, we will explore the key components and design principles of VGG16 in a single slide.</a:t>
          </a:r>
          <a:endParaRPr lang="en-US"/>
        </a:p>
      </dgm:t>
    </dgm:pt>
    <dgm:pt modelId="{4C724106-909C-4C07-B5D1-CFC5EF2ED963}" type="parTrans" cxnId="{45452DE6-006E-4F69-AA00-B260B6996726}">
      <dgm:prSet/>
      <dgm:spPr/>
      <dgm:t>
        <a:bodyPr/>
        <a:lstStyle/>
        <a:p>
          <a:endParaRPr lang="en-US"/>
        </a:p>
      </dgm:t>
    </dgm:pt>
    <dgm:pt modelId="{4491FF98-3D24-485F-A0BE-C00490FD9845}" type="sibTrans" cxnId="{45452DE6-006E-4F69-AA00-B260B6996726}">
      <dgm:prSet/>
      <dgm:spPr/>
      <dgm:t>
        <a:bodyPr/>
        <a:lstStyle/>
        <a:p>
          <a:endParaRPr lang="en-US"/>
        </a:p>
      </dgm:t>
    </dgm:pt>
    <dgm:pt modelId="{A08EE786-02DD-45F2-9FC7-A6E886B6636A}">
      <dgm:prSet/>
      <dgm:spPr/>
      <dgm:t>
        <a:bodyPr/>
        <a:lstStyle/>
        <a:p>
          <a:r>
            <a:rPr lang="en-US" b="0" i="0"/>
            <a:t>Input Size: VGG16 requires input images of size 224x224 pixels.</a:t>
          </a:r>
          <a:endParaRPr lang="en-US"/>
        </a:p>
      </dgm:t>
    </dgm:pt>
    <dgm:pt modelId="{551297E8-57CB-4733-B85A-79482AA15B69}" type="parTrans" cxnId="{4C302B72-E3A0-48D2-841A-400172E8AB6F}">
      <dgm:prSet/>
      <dgm:spPr/>
      <dgm:t>
        <a:bodyPr/>
        <a:lstStyle/>
        <a:p>
          <a:endParaRPr lang="en-US"/>
        </a:p>
      </dgm:t>
    </dgm:pt>
    <dgm:pt modelId="{E0255189-11CC-4445-9D61-F73AE7A53FD2}" type="sibTrans" cxnId="{4C302B72-E3A0-48D2-841A-400172E8AB6F}">
      <dgm:prSet/>
      <dgm:spPr/>
      <dgm:t>
        <a:bodyPr/>
        <a:lstStyle/>
        <a:p>
          <a:endParaRPr lang="en-US"/>
        </a:p>
      </dgm:t>
    </dgm:pt>
    <dgm:pt modelId="{2F37FC30-8077-4697-BBD8-E353A18C3499}">
      <dgm:prSet/>
      <dgm:spPr/>
      <dgm:t>
        <a:bodyPr/>
        <a:lstStyle/>
        <a:p>
          <a:r>
            <a:rPr lang="en-US" b="0" i="0"/>
            <a:t>Convolutional Layers: The architecture consists of multiple stacks of convolutional layers. Each stack uses a 3x3 filter for convolution, along with 1x1 convolution filters. The stride for convolution is fixed at 1 pixel.</a:t>
          </a:r>
          <a:endParaRPr lang="en-US"/>
        </a:p>
      </dgm:t>
    </dgm:pt>
    <dgm:pt modelId="{41762E5D-4B32-4685-B098-897EEA0B0F60}" type="parTrans" cxnId="{D98B0BEF-F4B5-4588-85FB-EFCF1B162742}">
      <dgm:prSet/>
      <dgm:spPr/>
      <dgm:t>
        <a:bodyPr/>
        <a:lstStyle/>
        <a:p>
          <a:endParaRPr lang="en-US"/>
        </a:p>
      </dgm:t>
    </dgm:pt>
    <dgm:pt modelId="{FC6A341B-3913-4E57-AF2A-00C6F33A371C}" type="sibTrans" cxnId="{D98B0BEF-F4B5-4588-85FB-EFCF1B162742}">
      <dgm:prSet/>
      <dgm:spPr/>
      <dgm:t>
        <a:bodyPr/>
        <a:lstStyle/>
        <a:p>
          <a:endParaRPr lang="en-US"/>
        </a:p>
      </dgm:t>
    </dgm:pt>
    <dgm:pt modelId="{C23AB331-4096-4DD1-8E3F-D4787D9A4996}">
      <dgm:prSet/>
      <dgm:spPr/>
      <dgm:t>
        <a:bodyPr/>
        <a:lstStyle/>
        <a:p>
          <a:r>
            <a:rPr lang="en-US" b="0" i="0"/>
            <a:t>Pooling Layers: After each stack of convolutional layers, a pooling layer is applied. The pooling layer operates on a 2x2 pixel architecture, with a stride of 2.</a:t>
          </a:r>
          <a:endParaRPr lang="en-US"/>
        </a:p>
      </dgm:t>
    </dgm:pt>
    <dgm:pt modelId="{1BAA2223-0C74-4783-A844-C82F3F1FCC3C}" type="parTrans" cxnId="{1DBE9998-23D9-4A9C-B93D-2EC15778C81C}">
      <dgm:prSet/>
      <dgm:spPr/>
      <dgm:t>
        <a:bodyPr/>
        <a:lstStyle/>
        <a:p>
          <a:endParaRPr lang="en-US"/>
        </a:p>
      </dgm:t>
    </dgm:pt>
    <dgm:pt modelId="{0742EF24-934F-4AFE-A90A-429DBE2C4B15}" type="sibTrans" cxnId="{1DBE9998-23D9-4A9C-B93D-2EC15778C81C}">
      <dgm:prSet/>
      <dgm:spPr/>
      <dgm:t>
        <a:bodyPr/>
        <a:lstStyle/>
        <a:p>
          <a:endParaRPr lang="en-US"/>
        </a:p>
      </dgm:t>
    </dgm:pt>
    <dgm:pt modelId="{2AA714FF-2E54-4989-A54F-BDA7767F94F8}">
      <dgm:prSet/>
      <dgm:spPr/>
      <dgm:t>
        <a:bodyPr/>
        <a:lstStyle/>
        <a:p>
          <a:r>
            <a:rPr lang="en-US" b="0" i="0"/>
            <a:t>Dense Layers: The number of dense layers can be adjusted based on the specific requirements of the task.</a:t>
          </a:r>
          <a:endParaRPr lang="en-US"/>
        </a:p>
      </dgm:t>
    </dgm:pt>
    <dgm:pt modelId="{5DBD200B-28DA-4073-9B92-DD435C7615AE}" type="parTrans" cxnId="{0BDB9DA3-D9A3-4ACA-AF12-6257336C541E}">
      <dgm:prSet/>
      <dgm:spPr/>
      <dgm:t>
        <a:bodyPr/>
        <a:lstStyle/>
        <a:p>
          <a:endParaRPr lang="en-US"/>
        </a:p>
      </dgm:t>
    </dgm:pt>
    <dgm:pt modelId="{3D7DC578-B11E-41A3-B900-DFD8712EF1F8}" type="sibTrans" cxnId="{0BDB9DA3-D9A3-4ACA-AF12-6257336C541E}">
      <dgm:prSet/>
      <dgm:spPr/>
      <dgm:t>
        <a:bodyPr/>
        <a:lstStyle/>
        <a:p>
          <a:endParaRPr lang="en-US"/>
        </a:p>
      </dgm:t>
    </dgm:pt>
    <dgm:pt modelId="{24CAB9CC-E209-4327-991D-2EA044BA0B45}">
      <dgm:prSet/>
      <dgm:spPr/>
      <dgm:t>
        <a:bodyPr/>
        <a:lstStyle/>
        <a:p>
          <a:r>
            <a:rPr lang="en-US" b="0" i="0"/>
            <a:t>Activation Function: The VGG16 architecture uses the Rectified Linear Unit (ReLU) as the activation function, providing non-linearity and enabling the network to learn complex patterns.</a:t>
          </a:r>
          <a:endParaRPr lang="en-US"/>
        </a:p>
      </dgm:t>
    </dgm:pt>
    <dgm:pt modelId="{0070BF62-DF0E-44C4-A6F3-43489BD48B4E}" type="parTrans" cxnId="{41C6F7C9-4F97-478E-835C-4BDF94FFA801}">
      <dgm:prSet/>
      <dgm:spPr/>
      <dgm:t>
        <a:bodyPr/>
        <a:lstStyle/>
        <a:p>
          <a:endParaRPr lang="en-US"/>
        </a:p>
      </dgm:t>
    </dgm:pt>
    <dgm:pt modelId="{0E08BBA0-0A5F-4F7C-BB53-13D58461FC88}" type="sibTrans" cxnId="{41C6F7C9-4F97-478E-835C-4BDF94FFA801}">
      <dgm:prSet/>
      <dgm:spPr/>
      <dgm:t>
        <a:bodyPr/>
        <a:lstStyle/>
        <a:p>
          <a:endParaRPr lang="en-US"/>
        </a:p>
      </dgm:t>
    </dgm:pt>
    <dgm:pt modelId="{82CF01F4-7BD4-4EB8-824A-1ED214ED0653}" type="pres">
      <dgm:prSet presAssocID="{49225CC8-C3BA-45F5-8416-3661A51252EA}" presName="linear" presStyleCnt="0">
        <dgm:presLayoutVars>
          <dgm:animLvl val="lvl"/>
          <dgm:resizeHandles val="exact"/>
        </dgm:presLayoutVars>
      </dgm:prSet>
      <dgm:spPr/>
    </dgm:pt>
    <dgm:pt modelId="{AC11499A-38BC-4A1F-95F9-308DC1D7203A}" type="pres">
      <dgm:prSet presAssocID="{6DEF5B43-BC5C-4637-BFCA-255B33B39AFE}" presName="parentText" presStyleLbl="node1" presStyleIdx="0" presStyleCnt="6">
        <dgm:presLayoutVars>
          <dgm:chMax val="0"/>
          <dgm:bulletEnabled val="1"/>
        </dgm:presLayoutVars>
      </dgm:prSet>
      <dgm:spPr/>
    </dgm:pt>
    <dgm:pt modelId="{A8C94E5A-B958-433B-934C-9EF42E7E1DCA}" type="pres">
      <dgm:prSet presAssocID="{4491FF98-3D24-485F-A0BE-C00490FD9845}" presName="spacer" presStyleCnt="0"/>
      <dgm:spPr/>
    </dgm:pt>
    <dgm:pt modelId="{43B7EBD2-94D6-4441-BF1B-501F8946983A}" type="pres">
      <dgm:prSet presAssocID="{A08EE786-02DD-45F2-9FC7-A6E886B6636A}" presName="parentText" presStyleLbl="node1" presStyleIdx="1" presStyleCnt="6">
        <dgm:presLayoutVars>
          <dgm:chMax val="0"/>
          <dgm:bulletEnabled val="1"/>
        </dgm:presLayoutVars>
      </dgm:prSet>
      <dgm:spPr/>
    </dgm:pt>
    <dgm:pt modelId="{078784DC-88DE-4EFC-9457-64FCF6F7208B}" type="pres">
      <dgm:prSet presAssocID="{E0255189-11CC-4445-9D61-F73AE7A53FD2}" presName="spacer" presStyleCnt="0"/>
      <dgm:spPr/>
    </dgm:pt>
    <dgm:pt modelId="{2B39B81D-340E-45F5-B2FF-8B8692284793}" type="pres">
      <dgm:prSet presAssocID="{2F37FC30-8077-4697-BBD8-E353A18C3499}" presName="parentText" presStyleLbl="node1" presStyleIdx="2" presStyleCnt="6">
        <dgm:presLayoutVars>
          <dgm:chMax val="0"/>
          <dgm:bulletEnabled val="1"/>
        </dgm:presLayoutVars>
      </dgm:prSet>
      <dgm:spPr/>
    </dgm:pt>
    <dgm:pt modelId="{D7BBB61C-54A0-4A2E-BD48-43A8FEFF0FC5}" type="pres">
      <dgm:prSet presAssocID="{FC6A341B-3913-4E57-AF2A-00C6F33A371C}" presName="spacer" presStyleCnt="0"/>
      <dgm:spPr/>
    </dgm:pt>
    <dgm:pt modelId="{1192B9BB-D32C-4F45-B251-137354F01B0C}" type="pres">
      <dgm:prSet presAssocID="{C23AB331-4096-4DD1-8E3F-D4787D9A4996}" presName="parentText" presStyleLbl="node1" presStyleIdx="3" presStyleCnt="6">
        <dgm:presLayoutVars>
          <dgm:chMax val="0"/>
          <dgm:bulletEnabled val="1"/>
        </dgm:presLayoutVars>
      </dgm:prSet>
      <dgm:spPr/>
    </dgm:pt>
    <dgm:pt modelId="{AF76BF7D-D7DF-4D45-9300-734940C3A7C7}" type="pres">
      <dgm:prSet presAssocID="{0742EF24-934F-4AFE-A90A-429DBE2C4B15}" presName="spacer" presStyleCnt="0"/>
      <dgm:spPr/>
    </dgm:pt>
    <dgm:pt modelId="{4EF57E1E-EDC0-4365-97C2-D9A1260FEC95}" type="pres">
      <dgm:prSet presAssocID="{2AA714FF-2E54-4989-A54F-BDA7767F94F8}" presName="parentText" presStyleLbl="node1" presStyleIdx="4" presStyleCnt="6">
        <dgm:presLayoutVars>
          <dgm:chMax val="0"/>
          <dgm:bulletEnabled val="1"/>
        </dgm:presLayoutVars>
      </dgm:prSet>
      <dgm:spPr/>
    </dgm:pt>
    <dgm:pt modelId="{50300ADB-EDA5-4DED-8513-B85880FEC87C}" type="pres">
      <dgm:prSet presAssocID="{3D7DC578-B11E-41A3-B900-DFD8712EF1F8}" presName="spacer" presStyleCnt="0"/>
      <dgm:spPr/>
    </dgm:pt>
    <dgm:pt modelId="{9875A9D6-B8CB-49C0-9532-5F507BDA83DC}" type="pres">
      <dgm:prSet presAssocID="{24CAB9CC-E209-4327-991D-2EA044BA0B45}" presName="parentText" presStyleLbl="node1" presStyleIdx="5" presStyleCnt="6">
        <dgm:presLayoutVars>
          <dgm:chMax val="0"/>
          <dgm:bulletEnabled val="1"/>
        </dgm:presLayoutVars>
      </dgm:prSet>
      <dgm:spPr/>
    </dgm:pt>
  </dgm:ptLst>
  <dgm:cxnLst>
    <dgm:cxn modelId="{76771304-C6F5-46D4-8394-169D8DEF0DD9}" type="presOf" srcId="{2AA714FF-2E54-4989-A54F-BDA7767F94F8}" destId="{4EF57E1E-EDC0-4365-97C2-D9A1260FEC95}" srcOrd="0" destOrd="0" presId="urn:microsoft.com/office/officeart/2005/8/layout/vList2"/>
    <dgm:cxn modelId="{BAAEC30E-FEFB-4530-B489-222DE249C102}" type="presOf" srcId="{6DEF5B43-BC5C-4637-BFCA-255B33B39AFE}" destId="{AC11499A-38BC-4A1F-95F9-308DC1D7203A}" srcOrd="0" destOrd="0" presId="urn:microsoft.com/office/officeart/2005/8/layout/vList2"/>
    <dgm:cxn modelId="{D3B47111-4B33-4F8B-B0AC-F47E974A7825}" type="presOf" srcId="{A08EE786-02DD-45F2-9FC7-A6E886B6636A}" destId="{43B7EBD2-94D6-4441-BF1B-501F8946983A}" srcOrd="0" destOrd="0" presId="urn:microsoft.com/office/officeart/2005/8/layout/vList2"/>
    <dgm:cxn modelId="{0416D61E-3470-47FE-9651-0CE92BD1F645}" type="presOf" srcId="{2F37FC30-8077-4697-BBD8-E353A18C3499}" destId="{2B39B81D-340E-45F5-B2FF-8B8692284793}" srcOrd="0" destOrd="0" presId="urn:microsoft.com/office/officeart/2005/8/layout/vList2"/>
    <dgm:cxn modelId="{4C302B72-E3A0-48D2-841A-400172E8AB6F}" srcId="{49225CC8-C3BA-45F5-8416-3661A51252EA}" destId="{A08EE786-02DD-45F2-9FC7-A6E886B6636A}" srcOrd="1" destOrd="0" parTransId="{551297E8-57CB-4733-B85A-79482AA15B69}" sibTransId="{E0255189-11CC-4445-9D61-F73AE7A53FD2}"/>
    <dgm:cxn modelId="{7408377F-D806-4649-B7D6-A3F8E770EF29}" type="presOf" srcId="{24CAB9CC-E209-4327-991D-2EA044BA0B45}" destId="{9875A9D6-B8CB-49C0-9532-5F507BDA83DC}" srcOrd="0" destOrd="0" presId="urn:microsoft.com/office/officeart/2005/8/layout/vList2"/>
    <dgm:cxn modelId="{D61ABE85-A814-4494-8A3B-1C06274A9265}" type="presOf" srcId="{49225CC8-C3BA-45F5-8416-3661A51252EA}" destId="{82CF01F4-7BD4-4EB8-824A-1ED214ED0653}" srcOrd="0" destOrd="0" presId="urn:microsoft.com/office/officeart/2005/8/layout/vList2"/>
    <dgm:cxn modelId="{1DBE9998-23D9-4A9C-B93D-2EC15778C81C}" srcId="{49225CC8-C3BA-45F5-8416-3661A51252EA}" destId="{C23AB331-4096-4DD1-8E3F-D4787D9A4996}" srcOrd="3" destOrd="0" parTransId="{1BAA2223-0C74-4783-A844-C82F3F1FCC3C}" sibTransId="{0742EF24-934F-4AFE-A90A-429DBE2C4B15}"/>
    <dgm:cxn modelId="{0BDB9DA3-D9A3-4ACA-AF12-6257336C541E}" srcId="{49225CC8-C3BA-45F5-8416-3661A51252EA}" destId="{2AA714FF-2E54-4989-A54F-BDA7767F94F8}" srcOrd="4" destOrd="0" parTransId="{5DBD200B-28DA-4073-9B92-DD435C7615AE}" sibTransId="{3D7DC578-B11E-41A3-B900-DFD8712EF1F8}"/>
    <dgm:cxn modelId="{41C6F7C9-4F97-478E-835C-4BDF94FFA801}" srcId="{49225CC8-C3BA-45F5-8416-3661A51252EA}" destId="{24CAB9CC-E209-4327-991D-2EA044BA0B45}" srcOrd="5" destOrd="0" parTransId="{0070BF62-DF0E-44C4-A6F3-43489BD48B4E}" sibTransId="{0E08BBA0-0A5F-4F7C-BB53-13D58461FC88}"/>
    <dgm:cxn modelId="{B3524EE2-4A9F-48B5-93B9-E30461E5EEC1}" type="presOf" srcId="{C23AB331-4096-4DD1-8E3F-D4787D9A4996}" destId="{1192B9BB-D32C-4F45-B251-137354F01B0C}" srcOrd="0" destOrd="0" presId="urn:microsoft.com/office/officeart/2005/8/layout/vList2"/>
    <dgm:cxn modelId="{45452DE6-006E-4F69-AA00-B260B6996726}" srcId="{49225CC8-C3BA-45F5-8416-3661A51252EA}" destId="{6DEF5B43-BC5C-4637-BFCA-255B33B39AFE}" srcOrd="0" destOrd="0" parTransId="{4C724106-909C-4C07-B5D1-CFC5EF2ED963}" sibTransId="{4491FF98-3D24-485F-A0BE-C00490FD9845}"/>
    <dgm:cxn modelId="{D98B0BEF-F4B5-4588-85FB-EFCF1B162742}" srcId="{49225CC8-C3BA-45F5-8416-3661A51252EA}" destId="{2F37FC30-8077-4697-BBD8-E353A18C3499}" srcOrd="2" destOrd="0" parTransId="{41762E5D-4B32-4685-B098-897EEA0B0F60}" sibTransId="{FC6A341B-3913-4E57-AF2A-00C6F33A371C}"/>
    <dgm:cxn modelId="{BD46C7A6-389B-41EE-862E-E5180BFCF150}" type="presParOf" srcId="{82CF01F4-7BD4-4EB8-824A-1ED214ED0653}" destId="{AC11499A-38BC-4A1F-95F9-308DC1D7203A}" srcOrd="0" destOrd="0" presId="urn:microsoft.com/office/officeart/2005/8/layout/vList2"/>
    <dgm:cxn modelId="{3743E0C1-5D4A-42DE-9806-C41130DF5087}" type="presParOf" srcId="{82CF01F4-7BD4-4EB8-824A-1ED214ED0653}" destId="{A8C94E5A-B958-433B-934C-9EF42E7E1DCA}" srcOrd="1" destOrd="0" presId="urn:microsoft.com/office/officeart/2005/8/layout/vList2"/>
    <dgm:cxn modelId="{2D7FD6D9-3544-4D09-9A99-FECFDD7AED1D}" type="presParOf" srcId="{82CF01F4-7BD4-4EB8-824A-1ED214ED0653}" destId="{43B7EBD2-94D6-4441-BF1B-501F8946983A}" srcOrd="2" destOrd="0" presId="urn:microsoft.com/office/officeart/2005/8/layout/vList2"/>
    <dgm:cxn modelId="{C4943492-4006-417B-9C54-C2688E07881E}" type="presParOf" srcId="{82CF01F4-7BD4-4EB8-824A-1ED214ED0653}" destId="{078784DC-88DE-4EFC-9457-64FCF6F7208B}" srcOrd="3" destOrd="0" presId="urn:microsoft.com/office/officeart/2005/8/layout/vList2"/>
    <dgm:cxn modelId="{DA5E7B09-7350-4A49-ACBF-1E7306FB0A6D}" type="presParOf" srcId="{82CF01F4-7BD4-4EB8-824A-1ED214ED0653}" destId="{2B39B81D-340E-45F5-B2FF-8B8692284793}" srcOrd="4" destOrd="0" presId="urn:microsoft.com/office/officeart/2005/8/layout/vList2"/>
    <dgm:cxn modelId="{E6F19C72-0D3F-42F6-8D9F-B35C11880BDE}" type="presParOf" srcId="{82CF01F4-7BD4-4EB8-824A-1ED214ED0653}" destId="{D7BBB61C-54A0-4A2E-BD48-43A8FEFF0FC5}" srcOrd="5" destOrd="0" presId="urn:microsoft.com/office/officeart/2005/8/layout/vList2"/>
    <dgm:cxn modelId="{00141D7E-D5B1-41F4-BD0A-A42F8536F9AA}" type="presParOf" srcId="{82CF01F4-7BD4-4EB8-824A-1ED214ED0653}" destId="{1192B9BB-D32C-4F45-B251-137354F01B0C}" srcOrd="6" destOrd="0" presId="urn:microsoft.com/office/officeart/2005/8/layout/vList2"/>
    <dgm:cxn modelId="{7FAE4AEA-4226-410B-9D51-3BF9B94ED7F8}" type="presParOf" srcId="{82CF01F4-7BD4-4EB8-824A-1ED214ED0653}" destId="{AF76BF7D-D7DF-4D45-9300-734940C3A7C7}" srcOrd="7" destOrd="0" presId="urn:microsoft.com/office/officeart/2005/8/layout/vList2"/>
    <dgm:cxn modelId="{4353A055-30BC-4143-8C92-FCEA18583C3E}" type="presParOf" srcId="{82CF01F4-7BD4-4EB8-824A-1ED214ED0653}" destId="{4EF57E1E-EDC0-4365-97C2-D9A1260FEC95}" srcOrd="8" destOrd="0" presId="urn:microsoft.com/office/officeart/2005/8/layout/vList2"/>
    <dgm:cxn modelId="{D974148E-368A-4F9A-AF4F-64FD0BBCAF80}" type="presParOf" srcId="{82CF01F4-7BD4-4EB8-824A-1ED214ED0653}" destId="{50300ADB-EDA5-4DED-8513-B85880FEC87C}" srcOrd="9" destOrd="0" presId="urn:microsoft.com/office/officeart/2005/8/layout/vList2"/>
    <dgm:cxn modelId="{252BB2EC-3B46-425A-93AD-47E1222A8A82}" type="presParOf" srcId="{82CF01F4-7BD4-4EB8-824A-1ED214ED0653}" destId="{9875A9D6-B8CB-49C0-9532-5F507BDA83D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CFBA8AD-1AFF-459B-B6B8-DACE0163D4D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846F79A-E4F0-4ED7-B670-2BB359F33DDF}" type="pres">
      <dgm:prSet presAssocID="{5CFBA8AD-1AFF-459B-B6B8-DACE0163D4DF}" presName="root" presStyleCnt="0">
        <dgm:presLayoutVars>
          <dgm:dir/>
          <dgm:resizeHandles val="exact"/>
        </dgm:presLayoutVars>
      </dgm:prSet>
      <dgm:spPr/>
    </dgm:pt>
  </dgm:ptLst>
  <dgm:cxnLst>
    <dgm:cxn modelId="{5C146556-A79C-49C9-AC28-C39436733B0D}" type="presOf" srcId="{5CFBA8AD-1AFF-459B-B6B8-DACE0163D4DF}" destId="{7846F79A-E4F0-4ED7-B670-2BB359F33DDF}" srcOrd="0"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F5C75-F682-48C4-B2D1-D9CBC25D1D94}">
      <dsp:nvSpPr>
        <dsp:cNvPr id="0" name=""/>
        <dsp:cNvSpPr/>
      </dsp:nvSpPr>
      <dsp:spPr>
        <a:xfrm>
          <a:off x="458807" y="1059"/>
          <a:ext cx="2626307" cy="15757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Pneumonia is a leading cause of morbidity and mortality, particularly among children under the age of five.</a:t>
          </a:r>
          <a:endParaRPr lang="en-US" sz="1400" kern="1200"/>
        </a:p>
      </dsp:txBody>
      <dsp:txXfrm>
        <a:off x="458807" y="1059"/>
        <a:ext cx="2626307" cy="1575784"/>
      </dsp:txXfrm>
    </dsp:sp>
    <dsp:sp modelId="{FE00F7BA-8761-4DA6-8E82-5DE61BDB7A65}">
      <dsp:nvSpPr>
        <dsp:cNvPr id="0" name=""/>
        <dsp:cNvSpPr/>
      </dsp:nvSpPr>
      <dsp:spPr>
        <a:xfrm>
          <a:off x="3347746" y="1059"/>
          <a:ext cx="2626307" cy="15757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Diagnosing pneumonia through chest radiographs is a time-consuming process that requires experienced radiologists.</a:t>
          </a:r>
          <a:endParaRPr lang="en-US" sz="1400" kern="1200"/>
        </a:p>
      </dsp:txBody>
      <dsp:txXfrm>
        <a:off x="3347746" y="1059"/>
        <a:ext cx="2626307" cy="1575784"/>
      </dsp:txXfrm>
    </dsp:sp>
    <dsp:sp modelId="{20C5E171-889F-4FEC-A3B2-4756F5CE1124}">
      <dsp:nvSpPr>
        <dsp:cNvPr id="0" name=""/>
        <dsp:cNvSpPr/>
      </dsp:nvSpPr>
      <dsp:spPr>
        <a:xfrm>
          <a:off x="6236684" y="1059"/>
          <a:ext cx="2626307" cy="15757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Statistical approaches, machine learning (ML), and deep learning (DL) techniques offer efficient methods for detecting respiratory diseases like pneumonia.</a:t>
          </a:r>
          <a:endParaRPr lang="en-US" sz="1400" kern="1200"/>
        </a:p>
      </dsp:txBody>
      <dsp:txXfrm>
        <a:off x="6236684" y="1059"/>
        <a:ext cx="2626307" cy="1575784"/>
      </dsp:txXfrm>
    </dsp:sp>
    <dsp:sp modelId="{55D75EE7-93E3-40BA-A6E6-CECDA76CFAA0}">
      <dsp:nvSpPr>
        <dsp:cNvPr id="0" name=""/>
        <dsp:cNvSpPr/>
      </dsp:nvSpPr>
      <dsp:spPr>
        <a:xfrm>
          <a:off x="458807" y="1839475"/>
          <a:ext cx="2626307" cy="15757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DL models, such as convolutional neural networks (CNNs), have shown promising results in analyzing medical images, including chest X-rays.</a:t>
          </a:r>
          <a:endParaRPr lang="en-US" sz="1400" kern="1200"/>
        </a:p>
      </dsp:txBody>
      <dsp:txXfrm>
        <a:off x="458807" y="1839475"/>
        <a:ext cx="2626307" cy="1575784"/>
      </dsp:txXfrm>
    </dsp:sp>
    <dsp:sp modelId="{831D2A81-B461-48D5-A029-3296F49371BA}">
      <dsp:nvSpPr>
        <dsp:cNvPr id="0" name=""/>
        <dsp:cNvSpPr/>
      </dsp:nvSpPr>
      <dsp:spPr>
        <a:xfrm>
          <a:off x="3347746" y="1839475"/>
          <a:ext cx="2626307" cy="15757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The VGG16 transfer learning model, derived from the ImageNet competition, has been widely used for pneumonia identification in chest X-ray images.</a:t>
          </a:r>
          <a:endParaRPr lang="en-US" sz="1400" kern="1200"/>
        </a:p>
      </dsp:txBody>
      <dsp:txXfrm>
        <a:off x="3347746" y="1839475"/>
        <a:ext cx="2626307" cy="1575784"/>
      </dsp:txXfrm>
    </dsp:sp>
    <dsp:sp modelId="{971D30CA-E0D2-4870-8E42-E2EBF4D375DD}">
      <dsp:nvSpPr>
        <dsp:cNvPr id="0" name=""/>
        <dsp:cNvSpPr/>
      </dsp:nvSpPr>
      <dsp:spPr>
        <a:xfrm>
          <a:off x="6236684" y="1839475"/>
          <a:ext cx="2626307" cy="15757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Previous studies have compared various DL models and identified VGG16 as one of the best performers in pneumonia detection.</a:t>
          </a:r>
          <a:endParaRPr lang="en-US" sz="1400" kern="1200"/>
        </a:p>
      </dsp:txBody>
      <dsp:txXfrm>
        <a:off x="6236684" y="1839475"/>
        <a:ext cx="2626307" cy="15757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B1733-1F27-4A97-860A-C542FFBF3574}">
      <dsp:nvSpPr>
        <dsp:cNvPr id="0" name=""/>
        <dsp:cNvSpPr/>
      </dsp:nvSpPr>
      <dsp:spPr>
        <a:xfrm>
          <a:off x="562273" y="753501"/>
          <a:ext cx="1749937" cy="1749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F2F757-2598-4CCD-8C28-9D73816B69F0}">
      <dsp:nvSpPr>
        <dsp:cNvPr id="0" name=""/>
        <dsp:cNvSpPr/>
      </dsp:nvSpPr>
      <dsp:spPr>
        <a:xfrm>
          <a:off x="935210" y="1126439"/>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91DBDF-7BB8-426B-8BD4-A7DA15D66423}">
      <dsp:nvSpPr>
        <dsp:cNvPr id="0" name=""/>
        <dsp:cNvSpPr/>
      </dsp:nvSpPr>
      <dsp:spPr>
        <a:xfrm>
          <a:off x="95527" y="3112774"/>
          <a:ext cx="2868750" cy="178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defRPr cap="all"/>
          </a:pPr>
          <a:r>
            <a:rPr lang="en-US" sz="1400" b="0" i="0" kern="1200" cap="none" dirty="0">
              <a:solidFill>
                <a:schemeClr val="tx1"/>
              </a:solidFill>
            </a:rPr>
            <a:t>Transfer learning is a technique in machine learning and deep learning that enables the use of pre-trained models to solve new tasks. In transfer learning, knowledge gained from solving one problem is transferred and applied to solve a different but related problem.</a:t>
          </a:r>
          <a:endParaRPr lang="en-US" sz="1400" kern="1200" cap="none" dirty="0">
            <a:solidFill>
              <a:schemeClr val="tx1"/>
            </a:solidFill>
          </a:endParaRPr>
        </a:p>
      </dsp:txBody>
      <dsp:txXfrm>
        <a:off x="95527" y="3112774"/>
        <a:ext cx="2868750" cy="1787343"/>
      </dsp:txXfrm>
    </dsp:sp>
    <dsp:sp modelId="{03AAE573-D3C3-4009-9048-9C09E4474E19}">
      <dsp:nvSpPr>
        <dsp:cNvPr id="0" name=""/>
        <dsp:cNvSpPr/>
      </dsp:nvSpPr>
      <dsp:spPr>
        <a:xfrm>
          <a:off x="3933054" y="753501"/>
          <a:ext cx="1749937" cy="1749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119686-4835-4E7D-9B5D-C64C4426E922}">
      <dsp:nvSpPr>
        <dsp:cNvPr id="0" name=""/>
        <dsp:cNvSpPr/>
      </dsp:nvSpPr>
      <dsp:spPr>
        <a:xfrm>
          <a:off x="4305991" y="1126439"/>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8DDB3D-311E-4FFB-A125-D4054DD832DB}">
      <dsp:nvSpPr>
        <dsp:cNvPr id="0" name=""/>
        <dsp:cNvSpPr/>
      </dsp:nvSpPr>
      <dsp:spPr>
        <a:xfrm>
          <a:off x="3373648" y="3162873"/>
          <a:ext cx="2868750" cy="178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defRPr cap="all"/>
          </a:pPr>
          <a:r>
            <a:rPr lang="en-US" sz="1400" b="0" i="0" kern="1200" cap="none" dirty="0">
              <a:solidFill>
                <a:schemeClr val="tx1"/>
              </a:solidFill>
            </a:rPr>
            <a:t>Transfer learning can save significant time and resources compared to training a new model from scratch, particularly in deep learning, where training large models on big datasets can be computationally expensive.</a:t>
          </a:r>
          <a:endParaRPr lang="en-US" sz="1400" kern="1200" cap="none" dirty="0">
            <a:solidFill>
              <a:schemeClr val="tx1"/>
            </a:solidFill>
          </a:endParaRPr>
        </a:p>
      </dsp:txBody>
      <dsp:txXfrm>
        <a:off x="3373648" y="3162873"/>
        <a:ext cx="2868750" cy="17873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1499A-38BC-4A1F-95F9-308DC1D7203A}">
      <dsp:nvSpPr>
        <dsp:cNvPr id="0" name=""/>
        <dsp:cNvSpPr/>
      </dsp:nvSpPr>
      <dsp:spPr>
        <a:xfrm>
          <a:off x="0" y="180955"/>
          <a:ext cx="7012653"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The VGG16 architecture is a widely used deep learning model for image classification tasks. In this presentation, we will explore the key components and design principles of VGG16 in a single slide.</a:t>
          </a:r>
          <a:endParaRPr lang="en-US" sz="1500" kern="1200"/>
        </a:p>
      </dsp:txBody>
      <dsp:txXfrm>
        <a:off x="41123" y="222078"/>
        <a:ext cx="6930407" cy="760154"/>
      </dsp:txXfrm>
    </dsp:sp>
    <dsp:sp modelId="{43B7EBD2-94D6-4441-BF1B-501F8946983A}">
      <dsp:nvSpPr>
        <dsp:cNvPr id="0" name=""/>
        <dsp:cNvSpPr/>
      </dsp:nvSpPr>
      <dsp:spPr>
        <a:xfrm>
          <a:off x="0" y="1066555"/>
          <a:ext cx="7012653"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Input Size: VGG16 requires input images of size 224x224 pixels.</a:t>
          </a:r>
          <a:endParaRPr lang="en-US" sz="1500" kern="1200"/>
        </a:p>
      </dsp:txBody>
      <dsp:txXfrm>
        <a:off x="41123" y="1107678"/>
        <a:ext cx="6930407" cy="760154"/>
      </dsp:txXfrm>
    </dsp:sp>
    <dsp:sp modelId="{2B39B81D-340E-45F5-B2FF-8B8692284793}">
      <dsp:nvSpPr>
        <dsp:cNvPr id="0" name=""/>
        <dsp:cNvSpPr/>
      </dsp:nvSpPr>
      <dsp:spPr>
        <a:xfrm>
          <a:off x="0" y="1952155"/>
          <a:ext cx="7012653"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Convolutional Layers: The architecture consists of multiple stacks of convolutional layers. Each stack uses a 3x3 filter for convolution, along with 1x1 convolution filters. The stride for convolution is fixed at 1 pixel.</a:t>
          </a:r>
          <a:endParaRPr lang="en-US" sz="1500" kern="1200"/>
        </a:p>
      </dsp:txBody>
      <dsp:txXfrm>
        <a:off x="41123" y="1993278"/>
        <a:ext cx="6930407" cy="760154"/>
      </dsp:txXfrm>
    </dsp:sp>
    <dsp:sp modelId="{1192B9BB-D32C-4F45-B251-137354F01B0C}">
      <dsp:nvSpPr>
        <dsp:cNvPr id="0" name=""/>
        <dsp:cNvSpPr/>
      </dsp:nvSpPr>
      <dsp:spPr>
        <a:xfrm>
          <a:off x="0" y="2837755"/>
          <a:ext cx="7012653"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Pooling Layers: After each stack of convolutional layers, a pooling layer is applied. The pooling layer operates on a 2x2 pixel architecture, with a stride of 2.</a:t>
          </a:r>
          <a:endParaRPr lang="en-US" sz="1500" kern="1200"/>
        </a:p>
      </dsp:txBody>
      <dsp:txXfrm>
        <a:off x="41123" y="2878878"/>
        <a:ext cx="6930407" cy="760154"/>
      </dsp:txXfrm>
    </dsp:sp>
    <dsp:sp modelId="{4EF57E1E-EDC0-4365-97C2-D9A1260FEC95}">
      <dsp:nvSpPr>
        <dsp:cNvPr id="0" name=""/>
        <dsp:cNvSpPr/>
      </dsp:nvSpPr>
      <dsp:spPr>
        <a:xfrm>
          <a:off x="0" y="3723355"/>
          <a:ext cx="7012653"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Dense Layers: The number of dense layers can be adjusted based on the specific requirements of the task.</a:t>
          </a:r>
          <a:endParaRPr lang="en-US" sz="1500" kern="1200"/>
        </a:p>
      </dsp:txBody>
      <dsp:txXfrm>
        <a:off x="41123" y="3764478"/>
        <a:ext cx="6930407" cy="760154"/>
      </dsp:txXfrm>
    </dsp:sp>
    <dsp:sp modelId="{9875A9D6-B8CB-49C0-9532-5F507BDA83DC}">
      <dsp:nvSpPr>
        <dsp:cNvPr id="0" name=""/>
        <dsp:cNvSpPr/>
      </dsp:nvSpPr>
      <dsp:spPr>
        <a:xfrm>
          <a:off x="0" y="4608955"/>
          <a:ext cx="7012653" cy="842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Activation Function: The VGG16 architecture uses the Rectified Linear Unit (ReLU) as the activation function, providing non-linearity and enabling the network to learn complex patterns.</a:t>
          </a:r>
          <a:endParaRPr lang="en-US" sz="1500" kern="1200"/>
        </a:p>
      </dsp:txBody>
      <dsp:txXfrm>
        <a:off x="41123" y="4650078"/>
        <a:ext cx="6930407" cy="7601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8.gif"/><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D1284-71BF-8657-7076-5B4D1B00B1AA}"/>
              </a:ext>
            </a:extLst>
          </p:cNvPr>
          <p:cNvSpPr>
            <a:spLocks noGrp="1"/>
          </p:cNvSpPr>
          <p:nvPr>
            <p:ph type="ctrTitle"/>
          </p:nvPr>
        </p:nvSpPr>
        <p:spPr>
          <a:xfrm>
            <a:off x="457200" y="1598246"/>
            <a:ext cx="4412419" cy="3626217"/>
          </a:xfrm>
        </p:spPr>
        <p:txBody>
          <a:bodyPr vert="horz" lIns="91440" tIns="45720" rIns="91440" bIns="45720" rtlCol="0" anchor="t">
            <a:normAutofit/>
          </a:bodyPr>
          <a:lstStyle/>
          <a:p>
            <a:pPr algn="r"/>
            <a:r>
              <a:rPr lang="en-US" sz="5600" b="1" i="0" kern="1200" cap="all" baseline="0">
                <a:latin typeface="+mj-lt"/>
                <a:ea typeface="+mj-ea"/>
                <a:cs typeface="+mj-cs"/>
              </a:rPr>
              <a:t>Computer Vision</a:t>
            </a:r>
          </a:p>
        </p:txBody>
      </p:sp>
      <p:sp>
        <p:nvSpPr>
          <p:cNvPr id="3" name="Subtitle 2">
            <a:extLst>
              <a:ext uri="{FF2B5EF4-FFF2-40B4-BE49-F238E27FC236}">
                <a16:creationId xmlns:a16="http://schemas.microsoft.com/office/drawing/2014/main" id="{8A64F0A3-6BA4-C0EE-11E3-B4336B5AD7DA}"/>
              </a:ext>
            </a:extLst>
          </p:cNvPr>
          <p:cNvSpPr>
            <a:spLocks noGrp="1"/>
          </p:cNvSpPr>
          <p:nvPr>
            <p:ph type="subTitle" idx="1"/>
          </p:nvPr>
        </p:nvSpPr>
        <p:spPr>
          <a:xfrm>
            <a:off x="457200" y="5350213"/>
            <a:ext cx="4562525" cy="1031537"/>
          </a:xfrm>
        </p:spPr>
        <p:txBody>
          <a:bodyPr vert="horz" lIns="91440" tIns="45720" rIns="91440" bIns="45720" rtlCol="0">
            <a:normAutofit/>
          </a:bodyPr>
          <a:lstStyle/>
          <a:p>
            <a:r>
              <a:rPr lang="en-US" sz="1800" kern="1200" dirty="0">
                <a:latin typeface="+mn-lt"/>
                <a:ea typeface="+mn-ea"/>
                <a:cs typeface="+mn-cs"/>
              </a:rPr>
              <a:t>Aakash Banstola</a:t>
            </a:r>
          </a:p>
          <a:p>
            <a:r>
              <a:rPr lang="en-US" sz="1800" kern="1200" dirty="0">
                <a:latin typeface="+mn-lt"/>
                <a:ea typeface="+mn-ea"/>
                <a:cs typeface="+mn-cs"/>
              </a:rPr>
              <a:t>banstola.1997520@studenti.uniroma1.it</a:t>
            </a:r>
          </a:p>
        </p:txBody>
      </p:sp>
      <p:sp>
        <p:nvSpPr>
          <p:cNvPr id="205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61" name="Straight Connector 206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6DD0EF56-CF34-3144-8716-0ED1E1B43E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83" r="7305" b="3701"/>
          <a:stretch/>
        </p:blipFill>
        <p:spPr bwMode="auto">
          <a:xfrm>
            <a:off x="6184901" y="2423474"/>
            <a:ext cx="5579506" cy="3456626"/>
          </a:xfrm>
          <a:prstGeom prst="rect">
            <a:avLst/>
          </a:prstGeom>
          <a:noFill/>
          <a:extLst>
            <a:ext uri="{909E8E84-426E-40DD-AFC4-6F175D3DCCD1}">
              <a14:hiddenFill xmlns:a14="http://schemas.microsoft.com/office/drawing/2010/main">
                <a:solidFill>
                  <a:srgbClr val="FFFFFF"/>
                </a:solidFill>
              </a14:hiddenFill>
            </a:ext>
          </a:extLst>
        </p:spPr>
      </p:pic>
      <p:sp>
        <p:nvSpPr>
          <p:cNvPr id="206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E8351E97-2F25-4725-0D3A-D01FA3A126FE}"/>
              </a:ext>
            </a:extLst>
          </p:cNvPr>
          <p:cNvSpPr txBox="1"/>
          <p:nvPr/>
        </p:nvSpPr>
        <p:spPr>
          <a:xfrm>
            <a:off x="6104963" y="1723173"/>
            <a:ext cx="5083392" cy="461665"/>
          </a:xfrm>
          <a:prstGeom prst="rect">
            <a:avLst/>
          </a:prstGeom>
          <a:noFill/>
        </p:spPr>
        <p:txBody>
          <a:bodyPr wrap="square" rtlCol="0">
            <a:spAutoFit/>
          </a:bodyPr>
          <a:lstStyle/>
          <a:p>
            <a:pPr>
              <a:spcAft>
                <a:spcPts val="600"/>
              </a:spcAft>
            </a:pPr>
            <a:r>
              <a:rPr lang="en-US" sz="2400" dirty="0">
                <a:solidFill>
                  <a:schemeClr val="bg1"/>
                </a:solidFill>
              </a:rPr>
              <a:t>Pneumonia Detection System</a:t>
            </a:r>
          </a:p>
        </p:txBody>
      </p:sp>
    </p:spTree>
    <p:extLst>
      <p:ext uri="{BB962C8B-B14F-4D97-AF65-F5344CB8AC3E}">
        <p14:creationId xmlns:p14="http://schemas.microsoft.com/office/powerpoint/2010/main" val="152897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55359" y="313414"/>
            <a:ext cx="4355311" cy="5720281"/>
          </a:xfrm>
        </p:spPr>
        <p:txBody>
          <a:bodyPr vert="horz" lIns="91440" tIns="45720" rIns="91440" bIns="45720" rtlCol="0" anchor="ctr">
            <a:normAutofit/>
          </a:bodyPr>
          <a:lstStyle/>
          <a:p>
            <a:pPr algn="r"/>
            <a:r>
              <a:rPr lang="en-US" sz="4800" i="0" dirty="0">
                <a:solidFill>
                  <a:schemeClr val="bg2"/>
                </a:solidFill>
                <a:effectLst/>
              </a:rPr>
              <a:t>Dataset Descr</a:t>
            </a:r>
            <a:r>
              <a:rPr lang="en-US" sz="4800" dirty="0">
                <a:solidFill>
                  <a:schemeClr val="bg2"/>
                </a:solidFill>
              </a:rPr>
              <a:t>iption</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10</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5235438" y="1329026"/>
            <a:ext cx="6118362" cy="4154984"/>
          </a:xfrm>
          <a:prstGeom prst="rect">
            <a:avLst/>
          </a:prstGeom>
          <a:noFill/>
        </p:spPr>
        <p:txBody>
          <a:bodyPr wrap="square" rtlCol="0">
            <a:spAutoFit/>
          </a:bodyPr>
          <a:lstStyle/>
          <a:p>
            <a:pPr algn="just"/>
            <a:r>
              <a:rPr lang="en-US" sz="2400" i="0" dirty="0">
                <a:solidFill>
                  <a:schemeClr val="tx2"/>
                </a:solidFill>
                <a:effectLst/>
                <a:latin typeface="Söhne"/>
              </a:rPr>
              <a:t>In this presentation, we will provide an overview of the dataset used for training and testing a pneumonia detection model. The dataset was collected from Kaggle and consists of two main folders: "train" and "test." </a:t>
            </a:r>
          </a:p>
          <a:p>
            <a:pPr algn="just"/>
            <a:endParaRPr lang="en-US" sz="2400" dirty="0">
              <a:solidFill>
                <a:schemeClr val="tx2"/>
              </a:solidFill>
              <a:latin typeface="Söhne"/>
            </a:endParaRPr>
          </a:p>
          <a:p>
            <a:pPr algn="just"/>
            <a:r>
              <a:rPr lang="en-US" sz="2400" i="0" dirty="0">
                <a:solidFill>
                  <a:schemeClr val="tx2"/>
                </a:solidFill>
                <a:effectLst/>
                <a:latin typeface="Söhne"/>
              </a:rPr>
              <a:t>Each folder contains subdirectories with pneumonia radiographs and normal lung radiographs. The dataset comprises a total of 5,856 radiographs obtained from pediatric patients aged 1 to 5 years.</a:t>
            </a:r>
            <a:endParaRPr lang="en-US" sz="2400" dirty="0">
              <a:solidFill>
                <a:schemeClr val="tx2"/>
              </a:solidFill>
            </a:endParaRPr>
          </a:p>
        </p:txBody>
      </p:sp>
    </p:spTree>
    <p:extLst>
      <p:ext uri="{BB962C8B-B14F-4D97-AF65-F5344CB8AC3E}">
        <p14:creationId xmlns:p14="http://schemas.microsoft.com/office/powerpoint/2010/main" val="144489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55359" y="313414"/>
            <a:ext cx="4355311" cy="5720281"/>
          </a:xfrm>
        </p:spPr>
        <p:txBody>
          <a:bodyPr vert="horz" lIns="91440" tIns="45720" rIns="91440" bIns="45720" rtlCol="0" anchor="ctr">
            <a:normAutofit/>
          </a:bodyPr>
          <a:lstStyle/>
          <a:p>
            <a:pPr algn="r"/>
            <a:r>
              <a:rPr lang="en-US" sz="4800" i="0" dirty="0">
                <a:solidFill>
                  <a:schemeClr val="bg2"/>
                </a:solidFill>
                <a:effectLst/>
              </a:rPr>
              <a:t>Dataset Descr</a:t>
            </a:r>
            <a:r>
              <a:rPr lang="en-US" sz="4800" dirty="0">
                <a:solidFill>
                  <a:schemeClr val="bg2"/>
                </a:solidFill>
              </a:rPr>
              <a:t>iption</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11</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F73D610-484F-3282-04BB-628ACD1B807E}"/>
              </a:ext>
            </a:extLst>
          </p:cNvPr>
          <p:cNvSpPr txBox="1"/>
          <p:nvPr/>
        </p:nvSpPr>
        <p:spPr>
          <a:xfrm>
            <a:off x="5030465" y="1568190"/>
            <a:ext cx="6341630" cy="3416320"/>
          </a:xfrm>
          <a:prstGeom prst="rect">
            <a:avLst/>
          </a:prstGeom>
          <a:noFill/>
        </p:spPr>
        <p:txBody>
          <a:bodyPr wrap="square" rtlCol="0">
            <a:spAutoFit/>
          </a:bodyPr>
          <a:lstStyle/>
          <a:p>
            <a:pPr algn="just"/>
            <a:r>
              <a:rPr lang="en-US" sz="2400" b="0" i="0" dirty="0">
                <a:solidFill>
                  <a:schemeClr val="tx2"/>
                </a:solidFill>
                <a:effectLst/>
                <a:latin typeface="Söhne"/>
              </a:rPr>
              <a:t>To prepare the dataset for training and testing, the data categories were reviewed and combined, resulting in a restructured dataset.</a:t>
            </a:r>
          </a:p>
          <a:p>
            <a:pPr algn="just"/>
            <a:endParaRPr lang="en-US" sz="2400" dirty="0">
              <a:solidFill>
                <a:schemeClr val="tx2"/>
              </a:solidFill>
              <a:latin typeface="Söhne"/>
            </a:endParaRPr>
          </a:p>
          <a:p>
            <a:pPr algn="just"/>
            <a:r>
              <a:rPr lang="en-US" sz="2400" b="0" i="0" dirty="0">
                <a:solidFill>
                  <a:schemeClr val="tx2"/>
                </a:solidFill>
                <a:effectLst/>
                <a:latin typeface="Söhne"/>
              </a:rPr>
              <a:t>For model evaluation, 4,685 radiographs were assigned to the training phase, while 1,171 radiographs were used for testing purposes. The dataset is publicly available in JPEG format, making it accessible worldwide.</a:t>
            </a:r>
            <a:endParaRPr lang="en-US" sz="2400" dirty="0">
              <a:solidFill>
                <a:schemeClr val="tx2"/>
              </a:solidFill>
            </a:endParaRPr>
          </a:p>
        </p:txBody>
      </p:sp>
    </p:spTree>
    <p:extLst>
      <p:ext uri="{BB962C8B-B14F-4D97-AF65-F5344CB8AC3E}">
        <p14:creationId xmlns:p14="http://schemas.microsoft.com/office/powerpoint/2010/main" val="419372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12</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4631065" y="784161"/>
            <a:ext cx="7206395" cy="6124754"/>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dirty="0">
                <a:effectLst/>
                <a:latin typeface="Söhne"/>
              </a:rPr>
              <a:t>Data preprocessing involves normalizing the images and balancing the training dataset to avoid overfitting. Image augmentation is performed to create new training samples by applying various transformations such as resizing, rotation, shifts, and flips.</a:t>
            </a:r>
          </a:p>
          <a:p>
            <a:pPr marL="457200" indent="-457200" algn="just">
              <a:buFont typeface="Arial" panose="020B0604020202020204" pitchFamily="34" charset="0"/>
              <a:buChar char="•"/>
            </a:pPr>
            <a:endParaRPr lang="en-US" sz="2800" b="0" i="0" dirty="0">
              <a:effectLst/>
              <a:latin typeface="Söhne"/>
            </a:endParaRPr>
          </a:p>
          <a:p>
            <a:pPr marL="457200" indent="-457200" algn="just">
              <a:buFont typeface="Arial" panose="020B0604020202020204" pitchFamily="34" charset="0"/>
              <a:buChar char="•"/>
            </a:pPr>
            <a:r>
              <a:rPr lang="en-US" sz="2800" b="0" i="0" dirty="0">
                <a:effectLst/>
                <a:latin typeface="Söhne"/>
              </a:rPr>
              <a:t>An oversampling technique is implemented to address the imbalanced nature of the training dataset, preventing overfitting and underfitting issues. The model architecture is defined, and a custom dataset is created to store the data frame and image transformations.</a:t>
            </a:r>
          </a:p>
        </p:txBody>
      </p:sp>
      <p:sp>
        <p:nvSpPr>
          <p:cNvPr id="2" name="Title 2">
            <a:extLst>
              <a:ext uri="{FF2B5EF4-FFF2-40B4-BE49-F238E27FC236}">
                <a16:creationId xmlns:a16="http://schemas.microsoft.com/office/drawing/2014/main" id="{CC03D9E8-4111-25A2-4305-0079FCA7A4F1}"/>
              </a:ext>
            </a:extLst>
          </p:cNvPr>
          <p:cNvSpPr>
            <a:spLocks noGrp="1"/>
          </p:cNvSpPr>
          <p:nvPr>
            <p:ph type="title"/>
          </p:nvPr>
        </p:nvSpPr>
        <p:spPr>
          <a:xfrm>
            <a:off x="182501" y="493841"/>
            <a:ext cx="4355311" cy="4934979"/>
          </a:xfrm>
        </p:spPr>
        <p:txBody>
          <a:bodyPr vert="horz" lIns="91440" tIns="45720" rIns="91440" bIns="45720" rtlCol="0" anchor="ctr">
            <a:normAutofit/>
          </a:bodyPr>
          <a:lstStyle/>
          <a:p>
            <a:pPr algn="r"/>
            <a:r>
              <a:rPr lang="en-US" sz="4800" i="0" dirty="0">
                <a:solidFill>
                  <a:schemeClr val="bg2"/>
                </a:solidFill>
                <a:effectLst/>
              </a:rPr>
              <a:t>Dataset Descr</a:t>
            </a:r>
            <a:r>
              <a:rPr lang="en-US" sz="4800" dirty="0">
                <a:solidFill>
                  <a:schemeClr val="bg2"/>
                </a:solidFill>
              </a:rPr>
              <a:t>iption</a:t>
            </a:r>
            <a:endParaRPr lang="en-US" sz="11500" kern="1200" dirty="0">
              <a:solidFill>
                <a:schemeClr val="bg2"/>
              </a:solidFill>
              <a:ea typeface="+mj-ea"/>
              <a:cs typeface="+mj-cs"/>
            </a:endParaRPr>
          </a:p>
        </p:txBody>
      </p:sp>
    </p:spTree>
    <p:extLst>
      <p:ext uri="{BB962C8B-B14F-4D97-AF65-F5344CB8AC3E}">
        <p14:creationId xmlns:p14="http://schemas.microsoft.com/office/powerpoint/2010/main" val="192303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92697" y="970901"/>
            <a:ext cx="4355311" cy="4387322"/>
          </a:xfrm>
        </p:spPr>
        <p:txBody>
          <a:bodyPr vert="horz" lIns="91440" tIns="45720" rIns="91440" bIns="45720" rtlCol="0" anchor="ctr">
            <a:normAutofit/>
          </a:bodyPr>
          <a:lstStyle/>
          <a:p>
            <a:pPr algn="r"/>
            <a:r>
              <a:rPr lang="en-US" sz="4800" i="0" dirty="0">
                <a:solidFill>
                  <a:schemeClr val="bg2"/>
                </a:solidFill>
                <a:effectLst/>
              </a:rPr>
              <a:t>Methodology</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13</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4717921" y="1797815"/>
            <a:ext cx="7020331"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800" b="0" i="0" dirty="0">
                <a:effectLst/>
                <a:latin typeface="Söhne"/>
              </a:rPr>
              <a:t>In this presentation, we will discuss the various components and steps involved in implementing the VGG 16 transfer learning model for pneumonia detection. </a:t>
            </a:r>
          </a:p>
          <a:p>
            <a:pPr algn="just"/>
            <a:endParaRPr lang="en-US" sz="2800" b="0" i="0" dirty="0">
              <a:effectLst/>
              <a:latin typeface="Söhne"/>
            </a:endParaRPr>
          </a:p>
          <a:p>
            <a:pPr marL="342900" indent="-342900" algn="just">
              <a:buFont typeface="Arial" panose="020B0604020202020204" pitchFamily="34" charset="0"/>
              <a:buChar char="•"/>
            </a:pPr>
            <a:r>
              <a:rPr lang="en-US" sz="2800" b="0" i="0" dirty="0">
                <a:effectLst/>
                <a:latin typeface="Söhne"/>
              </a:rPr>
              <a:t>The key components include image augmentation, feature extraction, data preprocessing, data augmentation, oversampling technique implementation, and model training and testing.</a:t>
            </a:r>
          </a:p>
        </p:txBody>
      </p:sp>
    </p:spTree>
    <p:extLst>
      <p:ext uri="{BB962C8B-B14F-4D97-AF65-F5344CB8AC3E}">
        <p14:creationId xmlns:p14="http://schemas.microsoft.com/office/powerpoint/2010/main" val="72795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98839" y="835076"/>
            <a:ext cx="4355311" cy="4595140"/>
          </a:xfrm>
        </p:spPr>
        <p:txBody>
          <a:bodyPr vert="horz" lIns="91440" tIns="45720" rIns="91440" bIns="45720" rtlCol="0" anchor="ctr">
            <a:normAutofit/>
          </a:bodyPr>
          <a:lstStyle/>
          <a:p>
            <a:pPr algn="r"/>
            <a:r>
              <a:rPr lang="en-US" sz="4800" i="0" dirty="0">
                <a:solidFill>
                  <a:schemeClr val="bg2"/>
                </a:solidFill>
                <a:effectLst/>
              </a:rPr>
              <a:t>Methodology</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14</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4717921" y="1372441"/>
            <a:ext cx="7020331" cy="4832092"/>
          </a:xfrm>
          <a:prstGeom prst="rect">
            <a:avLst/>
          </a:prstGeom>
          <a:noFill/>
        </p:spPr>
        <p:txBody>
          <a:bodyPr wrap="square" rtlCol="0">
            <a:spAutoFit/>
          </a:bodyPr>
          <a:lstStyle/>
          <a:p>
            <a:pPr marL="342900" indent="-342900" algn="just">
              <a:buFont typeface="Arial" panose="020B0604020202020204" pitchFamily="34" charset="0"/>
              <a:buChar char="•"/>
            </a:pPr>
            <a:endParaRPr lang="en-US" sz="2800" b="0" i="0" dirty="0">
              <a:solidFill>
                <a:schemeClr val="bg2"/>
              </a:solidFill>
              <a:effectLst/>
              <a:latin typeface="Söhne"/>
            </a:endParaRPr>
          </a:p>
          <a:p>
            <a:pPr marL="342900" indent="-342900" algn="just">
              <a:buFont typeface="Arial" panose="020B0604020202020204" pitchFamily="34" charset="0"/>
              <a:buChar char="•"/>
            </a:pPr>
            <a:r>
              <a:rPr lang="en-US" sz="2800" b="0" i="0" dirty="0">
                <a:effectLst/>
                <a:latin typeface="Söhne"/>
              </a:rPr>
              <a:t>The initial analysis reveals that the training dataset is imbalanced, with a significant amount of pneumonia data and fewer samples of normal lungs. </a:t>
            </a:r>
          </a:p>
          <a:p>
            <a:pPr marL="342900" indent="-342900" algn="just">
              <a:buFont typeface="Arial" panose="020B0604020202020204" pitchFamily="34" charset="0"/>
              <a:buChar char="•"/>
            </a:pPr>
            <a:endParaRPr lang="en-US" sz="2800" dirty="0">
              <a:latin typeface="Söhne"/>
            </a:endParaRPr>
          </a:p>
          <a:p>
            <a:pPr marL="342900" indent="-342900" algn="just">
              <a:buFont typeface="Arial" panose="020B0604020202020204" pitchFamily="34" charset="0"/>
              <a:buChar char="•"/>
            </a:pPr>
            <a:r>
              <a:rPr lang="en-US" sz="2800" b="0" i="0" dirty="0">
                <a:effectLst/>
                <a:latin typeface="Söhne"/>
              </a:rPr>
              <a:t>The test dataset, however, is balanced. To address this, data augmentation techniques are used to balance the training dataset by generating additional images from the existing samples.</a:t>
            </a:r>
          </a:p>
        </p:txBody>
      </p:sp>
    </p:spTree>
    <p:extLst>
      <p:ext uri="{BB962C8B-B14F-4D97-AF65-F5344CB8AC3E}">
        <p14:creationId xmlns:p14="http://schemas.microsoft.com/office/powerpoint/2010/main" val="392570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82501" y="1033216"/>
            <a:ext cx="4355311" cy="4276486"/>
          </a:xfrm>
        </p:spPr>
        <p:txBody>
          <a:bodyPr vert="horz" lIns="91440" tIns="45720" rIns="91440" bIns="45720" rtlCol="0" anchor="ctr">
            <a:normAutofit/>
          </a:bodyPr>
          <a:lstStyle/>
          <a:p>
            <a:pPr algn="r"/>
            <a:r>
              <a:rPr lang="en-US" sz="4800" i="0" dirty="0">
                <a:solidFill>
                  <a:schemeClr val="bg2"/>
                </a:solidFill>
                <a:effectLst/>
              </a:rPr>
              <a:t>Methodology</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15</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4717921" y="1372441"/>
            <a:ext cx="7020331" cy="5262979"/>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dirty="0">
                <a:effectLst/>
                <a:latin typeface="Söhne"/>
              </a:rPr>
              <a:t>The model is then trained on the balanced training dataset, and the best model state is selected based on the validation loss. Loss and metric values are tracked and displayed at the end of each epoch during training.</a:t>
            </a:r>
          </a:p>
          <a:p>
            <a:pPr marL="457200" indent="-457200" algn="just">
              <a:buFont typeface="Arial" panose="020B0604020202020204" pitchFamily="34" charset="0"/>
              <a:buChar char="•"/>
            </a:pPr>
            <a:endParaRPr lang="en-US" sz="2800" b="0" i="0" dirty="0">
              <a:effectLst/>
              <a:latin typeface="Söhne"/>
            </a:endParaRPr>
          </a:p>
          <a:p>
            <a:pPr marL="457200" indent="-457200" algn="just">
              <a:buFont typeface="Arial" panose="020B0604020202020204" pitchFamily="34" charset="0"/>
              <a:buChar char="•"/>
            </a:pPr>
            <a:r>
              <a:rPr lang="en-US" sz="2800" b="0" i="0" dirty="0">
                <a:effectLst/>
                <a:latin typeface="Söhne"/>
              </a:rPr>
              <a:t>By following these steps, the VGG 16 transfer learning model is utilized effectively for pneumonia prediction, improving the performance and accuracy of the model in detecting pneumonia from chest radiographs.</a:t>
            </a:r>
          </a:p>
        </p:txBody>
      </p:sp>
    </p:spTree>
    <p:extLst>
      <p:ext uri="{BB962C8B-B14F-4D97-AF65-F5344CB8AC3E}">
        <p14:creationId xmlns:p14="http://schemas.microsoft.com/office/powerpoint/2010/main" val="260082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82501" y="1033216"/>
            <a:ext cx="4355311" cy="4276486"/>
          </a:xfrm>
        </p:spPr>
        <p:txBody>
          <a:bodyPr vert="horz" lIns="91440" tIns="45720" rIns="91440" bIns="45720" rtlCol="0" anchor="ctr">
            <a:normAutofit/>
          </a:bodyPr>
          <a:lstStyle/>
          <a:p>
            <a:pPr algn="r"/>
            <a:r>
              <a:rPr lang="en-US" sz="4800" i="0" dirty="0">
                <a:solidFill>
                  <a:schemeClr val="bg2"/>
                </a:solidFill>
                <a:effectLst/>
              </a:rPr>
              <a:t>Model Training and Training</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16</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4717921" y="1372441"/>
            <a:ext cx="7020331"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dirty="0">
                <a:solidFill>
                  <a:srgbClr val="333333"/>
                </a:solidFill>
                <a:effectLst/>
                <a:latin typeface="Georgia" panose="02040502050405020303" pitchFamily="18" charset="0"/>
              </a:rPr>
              <a:t>In this phase of the architecture, the complete model is trained on the training dataset. Depending on the value of validation loss, it helps in selecting the best model state. </a:t>
            </a:r>
          </a:p>
          <a:p>
            <a:pPr marL="457200" indent="-457200" algn="just">
              <a:buFont typeface="Arial" panose="020B0604020202020204" pitchFamily="34" charset="0"/>
              <a:buChar char="•"/>
            </a:pPr>
            <a:r>
              <a:rPr lang="en-US" sz="2800" b="0" i="0" dirty="0">
                <a:solidFill>
                  <a:srgbClr val="333333"/>
                </a:solidFill>
                <a:effectLst/>
                <a:latin typeface="Georgia" panose="02040502050405020303" pitchFamily="18" charset="0"/>
              </a:rPr>
              <a:t>This step results in showing and displaying a loss and metric values at the end of every epoch as shown in following:</a:t>
            </a:r>
            <a:endParaRPr lang="en-US" sz="2800" b="0" i="0" dirty="0">
              <a:effectLst/>
              <a:latin typeface="Söhne"/>
            </a:endParaRPr>
          </a:p>
        </p:txBody>
      </p:sp>
    </p:spTree>
    <p:extLst>
      <p:ext uri="{BB962C8B-B14F-4D97-AF65-F5344CB8AC3E}">
        <p14:creationId xmlns:p14="http://schemas.microsoft.com/office/powerpoint/2010/main" val="160108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rgbClr val="FFFFFF"/>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solidFill>
                  <a:srgbClr val="FFFFFF"/>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17</a:t>
            </a:fld>
            <a:endParaRPr lang="en-US">
              <a:solidFill>
                <a:srgbClr val="FFFFFF"/>
              </a:solidFill>
            </a:endParaRPr>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Fig. 2 - Loss over epochs vs metric over epoch">
            <a:extLst>
              <a:ext uri="{FF2B5EF4-FFF2-40B4-BE49-F238E27FC236}">
                <a16:creationId xmlns:a16="http://schemas.microsoft.com/office/drawing/2014/main" id="{DE88BCDA-5D41-A756-2BC2-F7AF70E4D9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4230" y="1070800"/>
            <a:ext cx="9706704" cy="486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7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82501" y="1033216"/>
            <a:ext cx="4355311" cy="4276486"/>
          </a:xfrm>
        </p:spPr>
        <p:txBody>
          <a:bodyPr vert="horz" lIns="91440" tIns="45720" rIns="91440" bIns="45720" rtlCol="0" anchor="ctr">
            <a:normAutofit/>
          </a:bodyPr>
          <a:lstStyle/>
          <a:p>
            <a:pPr algn="r"/>
            <a:r>
              <a:rPr lang="en-US" sz="4800" i="0" dirty="0">
                <a:solidFill>
                  <a:schemeClr val="bg2"/>
                </a:solidFill>
                <a:effectLst/>
              </a:rPr>
              <a:t>Results and Discussion</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18</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4717921" y="1372441"/>
            <a:ext cx="7020331" cy="4832092"/>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dirty="0">
                <a:solidFill>
                  <a:srgbClr val="333333"/>
                </a:solidFill>
                <a:effectLst/>
                <a:latin typeface="Georgia" panose="02040502050405020303" pitchFamily="18" charset="0"/>
              </a:rPr>
              <a:t>This section compares the performance of the VGG 16 transfer learning model with other existing models mentioned in the state-of-the-art section in terms of their accuracy, precision, recall and F l-score parameters. </a:t>
            </a:r>
          </a:p>
          <a:p>
            <a:pPr marL="457200" indent="-457200" algn="just">
              <a:buFont typeface="Arial" panose="020B0604020202020204" pitchFamily="34" charset="0"/>
              <a:buChar char="•"/>
            </a:pPr>
            <a:r>
              <a:rPr lang="en-US" sz="2800" b="0" i="0" dirty="0">
                <a:solidFill>
                  <a:srgbClr val="333333"/>
                </a:solidFill>
                <a:effectLst/>
                <a:latin typeface="Georgia" panose="02040502050405020303" pitchFamily="18" charset="0"/>
              </a:rPr>
              <a:t>Accuracy is a parameter for predicting the performance of the ML and DL models. It is the percentage of predictions that the model has predicted correctly.</a:t>
            </a:r>
            <a:endParaRPr lang="en-US" sz="2800" b="0" i="0" dirty="0">
              <a:effectLst/>
              <a:latin typeface="Söhne"/>
            </a:endParaRPr>
          </a:p>
        </p:txBody>
      </p:sp>
    </p:spTree>
    <p:extLst>
      <p:ext uri="{BB962C8B-B14F-4D97-AF65-F5344CB8AC3E}">
        <p14:creationId xmlns:p14="http://schemas.microsoft.com/office/powerpoint/2010/main" val="277219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4CC6921-D038-75BA-A278-4CADD9CB0304}"/>
              </a:ext>
            </a:extLst>
          </p:cNvPr>
          <p:cNvSpPr>
            <a:spLocks noGrp="1"/>
          </p:cNvSpPr>
          <p:nvPr>
            <p:ph type="dt" sz="half" idx="10"/>
          </p:nvPr>
        </p:nvSpPr>
        <p:spPr>
          <a:xfrm>
            <a:off x="661988" y="6133916"/>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6" name="Footer Placeholder 5">
            <a:extLst>
              <a:ext uri="{FF2B5EF4-FFF2-40B4-BE49-F238E27FC236}">
                <a16:creationId xmlns:a16="http://schemas.microsoft.com/office/drawing/2014/main" id="{A4FE96EA-6129-C889-E9BC-2E7E0D49BE48}"/>
              </a:ext>
            </a:extLst>
          </p:cNvPr>
          <p:cNvSpPr>
            <a:spLocks noGrp="1"/>
          </p:cNvSpPr>
          <p:nvPr>
            <p:ph type="ftr" sz="quarter" idx="11"/>
          </p:nvPr>
        </p:nvSpPr>
        <p:spPr>
          <a:xfrm>
            <a:off x="4331358" y="6133916"/>
            <a:ext cx="3633923" cy="365125"/>
          </a:xfrm>
        </p:spPr>
        <p:txBody>
          <a:bodyPr vert="horz" lIns="91440" tIns="45720" rIns="91440" bIns="45720" rtlCol="0" anchor="ctr">
            <a:normAutofit/>
          </a:bodyPr>
          <a:lstStyle/>
          <a:p>
            <a:pPr>
              <a:spcAft>
                <a:spcPts val="600"/>
              </a:spcAft>
            </a:pPr>
            <a:r>
              <a:rPr lang="en-US" b="1" i="0" kern="1200" cap="all" spc="100" baseline="0">
                <a:solidFill>
                  <a:schemeClr val="bg1"/>
                </a:solidFill>
                <a:latin typeface="+mn-lt"/>
                <a:ea typeface="+mn-ea"/>
                <a:cs typeface="+mn-cs"/>
              </a:rPr>
              <a:t>Presentation Title</a:t>
            </a:r>
          </a:p>
        </p:txBody>
      </p:sp>
      <p:sp>
        <p:nvSpPr>
          <p:cNvPr id="7" name="Slide Number Placeholder 6">
            <a:extLst>
              <a:ext uri="{FF2B5EF4-FFF2-40B4-BE49-F238E27FC236}">
                <a16:creationId xmlns:a16="http://schemas.microsoft.com/office/drawing/2014/main" id="{D8E7F865-7E4A-2C0E-93DF-3B6A8251E6CA}"/>
              </a:ext>
            </a:extLst>
          </p:cNvPr>
          <p:cNvSpPr>
            <a:spLocks noGrp="1"/>
          </p:cNvSpPr>
          <p:nvPr>
            <p:ph type="sldNum" sz="quarter" idx="12"/>
          </p:nvPr>
        </p:nvSpPr>
        <p:spPr>
          <a:xfrm>
            <a:off x="8610600" y="6133916"/>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19</a:t>
            </a:fld>
            <a:endParaRPr lang="en-US">
              <a:solidFill>
                <a:schemeClr val="bg1"/>
              </a:solidFill>
            </a:endParaRPr>
          </a:p>
        </p:txBody>
      </p:sp>
      <p:pic>
        <p:nvPicPr>
          <p:cNvPr id="3074" name="Picture 2" descr="Fig. 3 - Accuracy comparison of various models">
            <a:extLst>
              <a:ext uri="{FF2B5EF4-FFF2-40B4-BE49-F238E27FC236}">
                <a16:creationId xmlns:a16="http://schemas.microsoft.com/office/drawing/2014/main" id="{67B5B5F4-21E5-2E8E-5F53-7A38D958E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7189" y="358959"/>
            <a:ext cx="7908191" cy="47030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5F7813-7AA4-0FC2-7AB2-3C33736D4C6B}"/>
              </a:ext>
            </a:extLst>
          </p:cNvPr>
          <p:cNvSpPr txBox="1"/>
          <p:nvPr/>
        </p:nvSpPr>
        <p:spPr>
          <a:xfrm>
            <a:off x="3405188" y="5220886"/>
            <a:ext cx="4750018" cy="369332"/>
          </a:xfrm>
          <a:prstGeom prst="rect">
            <a:avLst/>
          </a:prstGeom>
          <a:noFill/>
        </p:spPr>
        <p:txBody>
          <a:bodyPr wrap="none" rtlCol="0">
            <a:spAutoFit/>
          </a:bodyPr>
          <a:lstStyle/>
          <a:p>
            <a:r>
              <a:rPr lang="en-US" dirty="0">
                <a:solidFill>
                  <a:schemeClr val="bg2"/>
                </a:solidFill>
              </a:rPr>
              <a:t>Accuracy Comparison of Different Models</a:t>
            </a:r>
          </a:p>
        </p:txBody>
      </p:sp>
    </p:spTree>
    <p:extLst>
      <p:ext uri="{BB962C8B-B14F-4D97-AF65-F5344CB8AC3E}">
        <p14:creationId xmlns:p14="http://schemas.microsoft.com/office/powerpoint/2010/main" val="280937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822404" y="490934"/>
            <a:ext cx="9993008" cy="2327564"/>
          </a:xfrm>
        </p:spPr>
        <p:txBody>
          <a:bodyPr>
            <a:normAutofit/>
          </a:bodyPr>
          <a:lstStyle/>
          <a:p>
            <a:pPr algn="r"/>
            <a:r>
              <a:rPr lang="en-US" sz="2800" dirty="0"/>
              <a:t>Pneumonia Detection from Chest X-ray Images using Transfer Learning</a:t>
            </a:r>
          </a:p>
        </p:txBody>
      </p:sp>
      <p:sp>
        <p:nvSpPr>
          <p:cNvPr id="4" name="TextBox 3">
            <a:extLst>
              <a:ext uri="{FF2B5EF4-FFF2-40B4-BE49-F238E27FC236}">
                <a16:creationId xmlns:a16="http://schemas.microsoft.com/office/drawing/2014/main" id="{0029B3C2-8D52-9D24-D099-6DB0F3AEF1DB}"/>
              </a:ext>
            </a:extLst>
          </p:cNvPr>
          <p:cNvSpPr txBox="1"/>
          <p:nvPr/>
        </p:nvSpPr>
        <p:spPr>
          <a:xfrm>
            <a:off x="3616036" y="3429000"/>
            <a:ext cx="6511636" cy="923330"/>
          </a:xfrm>
          <a:prstGeom prst="rect">
            <a:avLst/>
          </a:prstGeom>
          <a:noFill/>
        </p:spPr>
        <p:txBody>
          <a:bodyPr wrap="square" rtlCol="0">
            <a:spAutoFit/>
          </a:bodyPr>
          <a:lstStyle/>
          <a:p>
            <a:pPr algn="just"/>
            <a:r>
              <a:rPr lang="en-US" dirty="0">
                <a:solidFill>
                  <a:schemeClr val="bg2"/>
                </a:solidFill>
              </a:rPr>
              <a:t>Published in 2022 10th International Conference on Reliability, Infocom Technologies and Optimization (Trends and Future Directions) (ICRITO)</a:t>
            </a:r>
          </a:p>
        </p:txBody>
      </p:sp>
      <p:sp>
        <p:nvSpPr>
          <p:cNvPr id="8" name="TextBox 7">
            <a:extLst>
              <a:ext uri="{FF2B5EF4-FFF2-40B4-BE49-F238E27FC236}">
                <a16:creationId xmlns:a16="http://schemas.microsoft.com/office/drawing/2014/main" id="{B010BA28-E5DB-C9BA-F736-E5C5D0FA8874}"/>
              </a:ext>
            </a:extLst>
          </p:cNvPr>
          <p:cNvSpPr txBox="1"/>
          <p:nvPr/>
        </p:nvSpPr>
        <p:spPr>
          <a:xfrm flipH="1">
            <a:off x="1169091" y="1408699"/>
            <a:ext cx="8958581" cy="461665"/>
          </a:xfrm>
          <a:prstGeom prst="rect">
            <a:avLst/>
          </a:prstGeom>
          <a:noFill/>
        </p:spPr>
        <p:txBody>
          <a:bodyPr wrap="square" rtlCol="0">
            <a:spAutoFit/>
          </a:bodyPr>
          <a:lstStyle/>
          <a:p>
            <a:r>
              <a:rPr lang="en-US" sz="2400" dirty="0">
                <a:solidFill>
                  <a:schemeClr val="bg1"/>
                </a:solidFill>
              </a:rPr>
              <a:t>Implementation of </a:t>
            </a:r>
          </a:p>
        </p:txBody>
      </p:sp>
    </p:spTree>
    <p:extLst>
      <p:ext uri="{BB962C8B-B14F-4D97-AF65-F5344CB8AC3E}">
        <p14:creationId xmlns:p14="http://schemas.microsoft.com/office/powerpoint/2010/main" val="114769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4CC6921-D038-75BA-A278-4CADD9CB0304}"/>
              </a:ext>
            </a:extLst>
          </p:cNvPr>
          <p:cNvSpPr>
            <a:spLocks noGrp="1"/>
          </p:cNvSpPr>
          <p:nvPr>
            <p:ph type="dt" sz="half" idx="10"/>
          </p:nvPr>
        </p:nvSpPr>
        <p:spPr>
          <a:xfrm>
            <a:off x="661988" y="6133916"/>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6" name="Footer Placeholder 5">
            <a:extLst>
              <a:ext uri="{FF2B5EF4-FFF2-40B4-BE49-F238E27FC236}">
                <a16:creationId xmlns:a16="http://schemas.microsoft.com/office/drawing/2014/main" id="{A4FE96EA-6129-C889-E9BC-2E7E0D49BE48}"/>
              </a:ext>
            </a:extLst>
          </p:cNvPr>
          <p:cNvSpPr>
            <a:spLocks noGrp="1"/>
          </p:cNvSpPr>
          <p:nvPr>
            <p:ph type="ftr" sz="quarter" idx="11"/>
          </p:nvPr>
        </p:nvSpPr>
        <p:spPr>
          <a:xfrm>
            <a:off x="4331358" y="6133916"/>
            <a:ext cx="3633923" cy="365125"/>
          </a:xfrm>
        </p:spPr>
        <p:txBody>
          <a:bodyPr vert="horz" lIns="91440" tIns="45720" rIns="91440" bIns="45720" rtlCol="0" anchor="ctr">
            <a:normAutofit/>
          </a:bodyPr>
          <a:lstStyle/>
          <a:p>
            <a:pPr>
              <a:spcAft>
                <a:spcPts val="600"/>
              </a:spcAft>
            </a:pPr>
            <a:r>
              <a:rPr lang="en-US" b="1" i="0" kern="1200" cap="all" spc="100" baseline="0">
                <a:solidFill>
                  <a:schemeClr val="bg1"/>
                </a:solidFill>
                <a:latin typeface="+mn-lt"/>
                <a:ea typeface="+mn-ea"/>
                <a:cs typeface="+mn-cs"/>
              </a:rPr>
              <a:t>Presentation Title</a:t>
            </a:r>
          </a:p>
        </p:txBody>
      </p:sp>
      <p:sp>
        <p:nvSpPr>
          <p:cNvPr id="7" name="Slide Number Placeholder 6">
            <a:extLst>
              <a:ext uri="{FF2B5EF4-FFF2-40B4-BE49-F238E27FC236}">
                <a16:creationId xmlns:a16="http://schemas.microsoft.com/office/drawing/2014/main" id="{D8E7F865-7E4A-2C0E-93DF-3B6A8251E6CA}"/>
              </a:ext>
            </a:extLst>
          </p:cNvPr>
          <p:cNvSpPr>
            <a:spLocks noGrp="1"/>
          </p:cNvSpPr>
          <p:nvPr>
            <p:ph type="sldNum" sz="quarter" idx="12"/>
          </p:nvPr>
        </p:nvSpPr>
        <p:spPr>
          <a:xfrm>
            <a:off x="8610600" y="6133916"/>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20</a:t>
            </a:fld>
            <a:endParaRPr lang="en-US">
              <a:solidFill>
                <a:schemeClr val="bg1"/>
              </a:solidFill>
            </a:endParaRPr>
          </a:p>
        </p:txBody>
      </p:sp>
      <p:sp>
        <p:nvSpPr>
          <p:cNvPr id="8" name="TextBox 7">
            <a:extLst>
              <a:ext uri="{FF2B5EF4-FFF2-40B4-BE49-F238E27FC236}">
                <a16:creationId xmlns:a16="http://schemas.microsoft.com/office/drawing/2014/main" id="{5F5F7813-7AA4-0FC2-7AB2-3C33736D4C6B}"/>
              </a:ext>
            </a:extLst>
          </p:cNvPr>
          <p:cNvSpPr txBox="1"/>
          <p:nvPr/>
        </p:nvSpPr>
        <p:spPr>
          <a:xfrm>
            <a:off x="3860582" y="5200259"/>
            <a:ext cx="4750018" cy="369332"/>
          </a:xfrm>
          <a:prstGeom prst="rect">
            <a:avLst/>
          </a:prstGeom>
          <a:noFill/>
        </p:spPr>
        <p:txBody>
          <a:bodyPr wrap="none" rtlCol="0">
            <a:spAutoFit/>
          </a:bodyPr>
          <a:lstStyle/>
          <a:p>
            <a:r>
              <a:rPr lang="en-US" dirty="0">
                <a:solidFill>
                  <a:schemeClr val="bg2"/>
                </a:solidFill>
              </a:rPr>
              <a:t>Precision Comparison of Different Models</a:t>
            </a:r>
          </a:p>
        </p:txBody>
      </p:sp>
      <p:pic>
        <p:nvPicPr>
          <p:cNvPr id="4098" name="Picture 2" descr="Fig. 4 - Precision comparison of various models">
            <a:extLst>
              <a:ext uri="{FF2B5EF4-FFF2-40B4-BE49-F238E27FC236}">
                <a16:creationId xmlns:a16="http://schemas.microsoft.com/office/drawing/2014/main" id="{B252926E-7B29-10FA-499E-B1F8F80117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668" y="340673"/>
            <a:ext cx="7542182" cy="470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58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4CC6921-D038-75BA-A278-4CADD9CB0304}"/>
              </a:ext>
            </a:extLst>
          </p:cNvPr>
          <p:cNvSpPr>
            <a:spLocks noGrp="1"/>
          </p:cNvSpPr>
          <p:nvPr>
            <p:ph type="dt" sz="half" idx="10"/>
          </p:nvPr>
        </p:nvSpPr>
        <p:spPr>
          <a:xfrm>
            <a:off x="661988" y="6133916"/>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6" name="Footer Placeholder 5">
            <a:extLst>
              <a:ext uri="{FF2B5EF4-FFF2-40B4-BE49-F238E27FC236}">
                <a16:creationId xmlns:a16="http://schemas.microsoft.com/office/drawing/2014/main" id="{A4FE96EA-6129-C889-E9BC-2E7E0D49BE48}"/>
              </a:ext>
            </a:extLst>
          </p:cNvPr>
          <p:cNvSpPr>
            <a:spLocks noGrp="1"/>
          </p:cNvSpPr>
          <p:nvPr>
            <p:ph type="ftr" sz="quarter" idx="11"/>
          </p:nvPr>
        </p:nvSpPr>
        <p:spPr>
          <a:xfrm>
            <a:off x="4331358" y="6133916"/>
            <a:ext cx="3633923" cy="365125"/>
          </a:xfrm>
        </p:spPr>
        <p:txBody>
          <a:bodyPr vert="horz" lIns="91440" tIns="45720" rIns="91440" bIns="45720" rtlCol="0" anchor="ctr">
            <a:normAutofit/>
          </a:bodyPr>
          <a:lstStyle/>
          <a:p>
            <a:pPr>
              <a:spcAft>
                <a:spcPts val="600"/>
              </a:spcAft>
            </a:pPr>
            <a:r>
              <a:rPr lang="en-US" b="1" i="0" kern="1200" cap="all" spc="100" baseline="0">
                <a:solidFill>
                  <a:schemeClr val="bg1"/>
                </a:solidFill>
                <a:latin typeface="+mn-lt"/>
                <a:ea typeface="+mn-ea"/>
                <a:cs typeface="+mn-cs"/>
              </a:rPr>
              <a:t>Presentation Title</a:t>
            </a:r>
          </a:p>
        </p:txBody>
      </p:sp>
      <p:sp>
        <p:nvSpPr>
          <p:cNvPr id="7" name="Slide Number Placeholder 6">
            <a:extLst>
              <a:ext uri="{FF2B5EF4-FFF2-40B4-BE49-F238E27FC236}">
                <a16:creationId xmlns:a16="http://schemas.microsoft.com/office/drawing/2014/main" id="{D8E7F865-7E4A-2C0E-93DF-3B6A8251E6CA}"/>
              </a:ext>
            </a:extLst>
          </p:cNvPr>
          <p:cNvSpPr>
            <a:spLocks noGrp="1"/>
          </p:cNvSpPr>
          <p:nvPr>
            <p:ph type="sldNum" sz="quarter" idx="12"/>
          </p:nvPr>
        </p:nvSpPr>
        <p:spPr>
          <a:xfrm>
            <a:off x="8610600" y="6133916"/>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21</a:t>
            </a:fld>
            <a:endParaRPr lang="en-US">
              <a:solidFill>
                <a:schemeClr val="bg1"/>
              </a:solidFill>
            </a:endParaRPr>
          </a:p>
        </p:txBody>
      </p:sp>
      <p:sp>
        <p:nvSpPr>
          <p:cNvPr id="8" name="TextBox 7">
            <a:extLst>
              <a:ext uri="{FF2B5EF4-FFF2-40B4-BE49-F238E27FC236}">
                <a16:creationId xmlns:a16="http://schemas.microsoft.com/office/drawing/2014/main" id="{5F5F7813-7AA4-0FC2-7AB2-3C33736D4C6B}"/>
              </a:ext>
            </a:extLst>
          </p:cNvPr>
          <p:cNvSpPr txBox="1"/>
          <p:nvPr/>
        </p:nvSpPr>
        <p:spPr>
          <a:xfrm>
            <a:off x="3860582" y="5200259"/>
            <a:ext cx="4403770" cy="369332"/>
          </a:xfrm>
          <a:prstGeom prst="rect">
            <a:avLst/>
          </a:prstGeom>
          <a:noFill/>
        </p:spPr>
        <p:txBody>
          <a:bodyPr wrap="none" rtlCol="0">
            <a:spAutoFit/>
          </a:bodyPr>
          <a:lstStyle/>
          <a:p>
            <a:r>
              <a:rPr lang="en-US" dirty="0">
                <a:solidFill>
                  <a:schemeClr val="bg2"/>
                </a:solidFill>
              </a:rPr>
              <a:t>Recall Comparison of Different Models</a:t>
            </a:r>
          </a:p>
        </p:txBody>
      </p:sp>
      <p:pic>
        <p:nvPicPr>
          <p:cNvPr id="5122" name="Picture 2" descr="Fig. 5 - Recall comparison of various models">
            <a:extLst>
              <a:ext uri="{FF2B5EF4-FFF2-40B4-BE49-F238E27FC236}">
                <a16:creationId xmlns:a16="http://schemas.microsoft.com/office/drawing/2014/main" id="{E96ED758-B660-24A1-BD0B-4F9F47DA7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155" y="457815"/>
            <a:ext cx="7080682" cy="460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884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4CC6921-D038-75BA-A278-4CADD9CB0304}"/>
              </a:ext>
            </a:extLst>
          </p:cNvPr>
          <p:cNvSpPr>
            <a:spLocks noGrp="1"/>
          </p:cNvSpPr>
          <p:nvPr>
            <p:ph type="dt" sz="half" idx="10"/>
          </p:nvPr>
        </p:nvSpPr>
        <p:spPr>
          <a:xfrm>
            <a:off x="661988" y="6133916"/>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6" name="Footer Placeholder 5">
            <a:extLst>
              <a:ext uri="{FF2B5EF4-FFF2-40B4-BE49-F238E27FC236}">
                <a16:creationId xmlns:a16="http://schemas.microsoft.com/office/drawing/2014/main" id="{A4FE96EA-6129-C889-E9BC-2E7E0D49BE48}"/>
              </a:ext>
            </a:extLst>
          </p:cNvPr>
          <p:cNvSpPr>
            <a:spLocks noGrp="1"/>
          </p:cNvSpPr>
          <p:nvPr>
            <p:ph type="ftr" sz="quarter" idx="11"/>
          </p:nvPr>
        </p:nvSpPr>
        <p:spPr>
          <a:xfrm>
            <a:off x="4331358" y="6133916"/>
            <a:ext cx="3633923" cy="365125"/>
          </a:xfrm>
        </p:spPr>
        <p:txBody>
          <a:bodyPr vert="horz" lIns="91440" tIns="45720" rIns="91440" bIns="45720" rtlCol="0" anchor="ctr">
            <a:normAutofit/>
          </a:bodyPr>
          <a:lstStyle/>
          <a:p>
            <a:pPr>
              <a:spcAft>
                <a:spcPts val="600"/>
              </a:spcAft>
            </a:pPr>
            <a:r>
              <a:rPr lang="en-US" b="1" i="0" kern="1200" cap="all" spc="100" baseline="0">
                <a:solidFill>
                  <a:schemeClr val="bg1"/>
                </a:solidFill>
                <a:latin typeface="+mn-lt"/>
                <a:ea typeface="+mn-ea"/>
                <a:cs typeface="+mn-cs"/>
              </a:rPr>
              <a:t>Presentation Title</a:t>
            </a:r>
          </a:p>
        </p:txBody>
      </p:sp>
      <p:sp>
        <p:nvSpPr>
          <p:cNvPr id="7" name="Slide Number Placeholder 6">
            <a:extLst>
              <a:ext uri="{FF2B5EF4-FFF2-40B4-BE49-F238E27FC236}">
                <a16:creationId xmlns:a16="http://schemas.microsoft.com/office/drawing/2014/main" id="{D8E7F865-7E4A-2C0E-93DF-3B6A8251E6CA}"/>
              </a:ext>
            </a:extLst>
          </p:cNvPr>
          <p:cNvSpPr>
            <a:spLocks noGrp="1"/>
          </p:cNvSpPr>
          <p:nvPr>
            <p:ph type="sldNum" sz="quarter" idx="12"/>
          </p:nvPr>
        </p:nvSpPr>
        <p:spPr>
          <a:xfrm>
            <a:off x="8610600" y="6133916"/>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22</a:t>
            </a:fld>
            <a:endParaRPr lang="en-US">
              <a:solidFill>
                <a:schemeClr val="bg1"/>
              </a:solidFill>
            </a:endParaRPr>
          </a:p>
        </p:txBody>
      </p:sp>
      <p:sp>
        <p:nvSpPr>
          <p:cNvPr id="8" name="TextBox 7">
            <a:extLst>
              <a:ext uri="{FF2B5EF4-FFF2-40B4-BE49-F238E27FC236}">
                <a16:creationId xmlns:a16="http://schemas.microsoft.com/office/drawing/2014/main" id="{5F5F7813-7AA4-0FC2-7AB2-3C33736D4C6B}"/>
              </a:ext>
            </a:extLst>
          </p:cNvPr>
          <p:cNvSpPr txBox="1"/>
          <p:nvPr/>
        </p:nvSpPr>
        <p:spPr>
          <a:xfrm>
            <a:off x="3860582" y="5200259"/>
            <a:ext cx="4673074" cy="369332"/>
          </a:xfrm>
          <a:prstGeom prst="rect">
            <a:avLst/>
          </a:prstGeom>
          <a:noFill/>
        </p:spPr>
        <p:txBody>
          <a:bodyPr wrap="none" rtlCol="0">
            <a:spAutoFit/>
          </a:bodyPr>
          <a:lstStyle/>
          <a:p>
            <a:r>
              <a:rPr lang="en-US" dirty="0">
                <a:solidFill>
                  <a:schemeClr val="bg2"/>
                </a:solidFill>
              </a:rPr>
              <a:t>F1-score Comparison of Different Models</a:t>
            </a:r>
          </a:p>
        </p:txBody>
      </p:sp>
      <p:pic>
        <p:nvPicPr>
          <p:cNvPr id="6146" name="Picture 2" descr="Fig. 6 - F1-score comparison of various models">
            <a:extLst>
              <a:ext uri="{FF2B5EF4-FFF2-40B4-BE49-F238E27FC236}">
                <a16:creationId xmlns:a16="http://schemas.microsoft.com/office/drawing/2014/main" id="{C0694CD6-78A0-1E44-F863-66F72E3B1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907" y="327933"/>
            <a:ext cx="7732732" cy="48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696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D4CC6921-D038-75BA-A278-4CADD9CB0304}"/>
              </a:ext>
            </a:extLst>
          </p:cNvPr>
          <p:cNvSpPr>
            <a:spLocks noGrp="1"/>
          </p:cNvSpPr>
          <p:nvPr>
            <p:ph type="dt" sz="half" idx="10"/>
          </p:nvPr>
        </p:nvSpPr>
        <p:spPr>
          <a:xfrm>
            <a:off x="661988" y="6133916"/>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6" name="Footer Placeholder 5">
            <a:extLst>
              <a:ext uri="{FF2B5EF4-FFF2-40B4-BE49-F238E27FC236}">
                <a16:creationId xmlns:a16="http://schemas.microsoft.com/office/drawing/2014/main" id="{A4FE96EA-6129-C889-E9BC-2E7E0D49BE48}"/>
              </a:ext>
            </a:extLst>
          </p:cNvPr>
          <p:cNvSpPr>
            <a:spLocks noGrp="1"/>
          </p:cNvSpPr>
          <p:nvPr>
            <p:ph type="ftr" sz="quarter" idx="11"/>
          </p:nvPr>
        </p:nvSpPr>
        <p:spPr>
          <a:xfrm>
            <a:off x="4331358" y="6133916"/>
            <a:ext cx="3633923" cy="365125"/>
          </a:xfrm>
        </p:spPr>
        <p:txBody>
          <a:bodyPr vert="horz" lIns="91440" tIns="45720" rIns="91440" bIns="45720" rtlCol="0" anchor="ctr">
            <a:normAutofit/>
          </a:bodyPr>
          <a:lstStyle/>
          <a:p>
            <a:pPr>
              <a:spcAft>
                <a:spcPts val="600"/>
              </a:spcAft>
            </a:pPr>
            <a:r>
              <a:rPr lang="en-US" b="1" i="0" kern="1200" cap="all" spc="100" baseline="0">
                <a:solidFill>
                  <a:schemeClr val="bg1"/>
                </a:solidFill>
                <a:latin typeface="+mn-lt"/>
                <a:ea typeface="+mn-ea"/>
                <a:cs typeface="+mn-cs"/>
              </a:rPr>
              <a:t>Presentation Title</a:t>
            </a:r>
          </a:p>
        </p:txBody>
      </p:sp>
      <p:sp>
        <p:nvSpPr>
          <p:cNvPr id="7" name="Slide Number Placeholder 6">
            <a:extLst>
              <a:ext uri="{FF2B5EF4-FFF2-40B4-BE49-F238E27FC236}">
                <a16:creationId xmlns:a16="http://schemas.microsoft.com/office/drawing/2014/main" id="{D8E7F865-7E4A-2C0E-93DF-3B6A8251E6CA}"/>
              </a:ext>
            </a:extLst>
          </p:cNvPr>
          <p:cNvSpPr>
            <a:spLocks noGrp="1"/>
          </p:cNvSpPr>
          <p:nvPr>
            <p:ph type="sldNum" sz="quarter" idx="12"/>
          </p:nvPr>
        </p:nvSpPr>
        <p:spPr>
          <a:xfrm>
            <a:off x="8610600" y="6133916"/>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23</a:t>
            </a:fld>
            <a:endParaRPr lang="en-US">
              <a:solidFill>
                <a:schemeClr val="bg1"/>
              </a:solidFill>
            </a:endParaRPr>
          </a:p>
        </p:txBody>
      </p:sp>
      <p:sp>
        <p:nvSpPr>
          <p:cNvPr id="8" name="TextBox 7">
            <a:extLst>
              <a:ext uri="{FF2B5EF4-FFF2-40B4-BE49-F238E27FC236}">
                <a16:creationId xmlns:a16="http://schemas.microsoft.com/office/drawing/2014/main" id="{5F5F7813-7AA4-0FC2-7AB2-3C33736D4C6B}"/>
              </a:ext>
            </a:extLst>
          </p:cNvPr>
          <p:cNvSpPr txBox="1"/>
          <p:nvPr/>
        </p:nvSpPr>
        <p:spPr>
          <a:xfrm>
            <a:off x="3860582" y="5200259"/>
            <a:ext cx="5506636" cy="369332"/>
          </a:xfrm>
          <a:prstGeom prst="rect">
            <a:avLst/>
          </a:prstGeom>
          <a:noFill/>
        </p:spPr>
        <p:txBody>
          <a:bodyPr wrap="none" rtlCol="0">
            <a:spAutoFit/>
          </a:bodyPr>
          <a:lstStyle/>
          <a:p>
            <a:r>
              <a:rPr lang="en-US" dirty="0">
                <a:solidFill>
                  <a:schemeClr val="bg2"/>
                </a:solidFill>
              </a:rPr>
              <a:t>Performance Comparison of Different DL Models</a:t>
            </a:r>
          </a:p>
        </p:txBody>
      </p:sp>
      <p:pic>
        <p:nvPicPr>
          <p:cNvPr id="7170" name="Picture 2" descr="Table I.- Performance comparison of various dl models">
            <a:extLst>
              <a:ext uri="{FF2B5EF4-FFF2-40B4-BE49-F238E27FC236}">
                <a16:creationId xmlns:a16="http://schemas.microsoft.com/office/drawing/2014/main" id="{2615C288-8EA5-2A05-D083-37625F2AD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601" y="454718"/>
            <a:ext cx="9496090" cy="464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028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82501" y="1033216"/>
            <a:ext cx="4355311" cy="4276486"/>
          </a:xfrm>
        </p:spPr>
        <p:txBody>
          <a:bodyPr vert="horz" lIns="91440" tIns="45720" rIns="91440" bIns="45720" rtlCol="0" anchor="ctr">
            <a:normAutofit/>
          </a:bodyPr>
          <a:lstStyle/>
          <a:p>
            <a:pPr algn="r"/>
            <a:r>
              <a:rPr lang="en-US" sz="4800" i="0" dirty="0">
                <a:solidFill>
                  <a:schemeClr val="bg2"/>
                </a:solidFill>
                <a:effectLst/>
              </a:rPr>
              <a:t>Results and Discussion</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dirty="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24</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4717921" y="1372441"/>
            <a:ext cx="7020331" cy="4832092"/>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dirty="0">
                <a:solidFill>
                  <a:srgbClr val="333333"/>
                </a:solidFill>
                <a:effectLst/>
                <a:latin typeface="Georgia" panose="02040502050405020303" pitchFamily="18" charset="0"/>
              </a:rPr>
              <a:t>This section compares the performance of the VGG 16 transfer learning model with other existing models mentioned in the state-of-the-art section in terms of their accuracy, precision, recall and F l-score parameters. </a:t>
            </a:r>
          </a:p>
          <a:p>
            <a:pPr marL="457200" indent="-457200" algn="just">
              <a:buFont typeface="Arial" panose="020B0604020202020204" pitchFamily="34" charset="0"/>
              <a:buChar char="•"/>
            </a:pPr>
            <a:r>
              <a:rPr lang="en-US" sz="2800" b="0" i="0" dirty="0">
                <a:solidFill>
                  <a:srgbClr val="333333"/>
                </a:solidFill>
                <a:effectLst/>
                <a:latin typeface="Georgia" panose="02040502050405020303" pitchFamily="18" charset="0"/>
              </a:rPr>
              <a:t>Accuracy is a parameter for predicting the performance of the ML and DL models. It is the percentage of predictions that the model has predicted correctly.</a:t>
            </a:r>
            <a:endParaRPr lang="en-US" sz="2800" b="0" i="0" dirty="0">
              <a:effectLst/>
              <a:latin typeface="Söhne"/>
            </a:endParaRPr>
          </a:p>
        </p:txBody>
      </p:sp>
    </p:spTree>
    <p:extLst>
      <p:ext uri="{BB962C8B-B14F-4D97-AF65-F5344CB8AC3E}">
        <p14:creationId xmlns:p14="http://schemas.microsoft.com/office/powerpoint/2010/main" val="2313990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6391654" y="301752"/>
            <a:ext cx="4434840" cy="886968"/>
          </a:xfrm>
        </p:spPr>
        <p:txBody>
          <a:bodyPr/>
          <a:lstStyle/>
          <a:p>
            <a:r>
              <a:rPr lang="en-US"/>
              <a:t>Conclusion</a:t>
            </a:r>
            <a:endParaRPr lang="en-US" dirty="0"/>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6391654" y="1409186"/>
            <a:ext cx="4434840" cy="4754880"/>
          </a:xfrm>
        </p:spPr>
        <p:txBody>
          <a:bodyPr>
            <a:normAutofit fontScale="92500" lnSpcReduction="10000"/>
          </a:bodyPr>
          <a:lstStyle/>
          <a:p>
            <a:pPr marL="342900" indent="-342900" algn="just">
              <a:buFont typeface="Arial" panose="020B0604020202020204" pitchFamily="34" charset="0"/>
              <a:buChar char="•"/>
            </a:pPr>
            <a:r>
              <a:rPr lang="en-US" b="0" i="0">
                <a:effectLst/>
                <a:latin typeface="Söhne"/>
              </a:rPr>
              <a:t>In this presentation, we conclude our work on using a CNN model with VGG16 for classifying pneumonia chest x-ray images. Pneumonia is a respiratory infection that can range from non-threatening to fatal, and early detection is crucial for reducing the mortality rate.</a:t>
            </a:r>
          </a:p>
          <a:p>
            <a:pPr marL="342900" indent="-342900" algn="just">
              <a:buFont typeface="Arial" panose="020B0604020202020204" pitchFamily="34" charset="0"/>
              <a:buChar char="•"/>
            </a:pPr>
            <a:r>
              <a:rPr lang="en-US" b="0" i="0">
                <a:effectLst/>
                <a:latin typeface="Söhne"/>
              </a:rPr>
              <a:t>Our model achieved promising results with an accuracy of 90.8% and high precision, recall, and F1-score values. By leveraging the power of deep learning and the VGG16 architecture, we successfully classified pneumonia and normal lung images.</a:t>
            </a:r>
            <a:endParaRPr lang="en-US" b="0" i="0" dirty="0">
              <a:effectLst/>
              <a:latin typeface="Söhne"/>
            </a:endParaRP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Tree>
    <p:extLst>
      <p:ext uri="{BB962C8B-B14F-4D97-AF65-F5344CB8AC3E}">
        <p14:creationId xmlns:p14="http://schemas.microsoft.com/office/powerpoint/2010/main" val="3584772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Upward trend">
            <a:extLst>
              <a:ext uri="{FF2B5EF4-FFF2-40B4-BE49-F238E27FC236}">
                <a16:creationId xmlns:a16="http://schemas.microsoft.com/office/drawing/2014/main" id="{8C97FE17-58EB-A4FB-51A1-D76DFF2997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a:xfrm>
            <a:off x="5900563" y="566875"/>
            <a:ext cx="5742945" cy="5652950"/>
          </a:xfrm>
        </p:spPr>
        <p:txBody>
          <a:bodyPr vert="horz" lIns="91440" tIns="45720" rIns="91440" bIns="45720" rtlCol="0" anchor="t">
            <a:normAutofit fontScale="92500" lnSpcReduction="10000"/>
          </a:bodyPr>
          <a:lstStyle/>
          <a:p>
            <a:pPr>
              <a:lnSpc>
                <a:spcPct val="90000"/>
              </a:lnSpc>
            </a:pPr>
            <a:r>
              <a:rPr lang="en-US" b="0" i="0" dirty="0">
                <a:effectLst/>
                <a:latin typeface="Calibri" panose="020F0502020204030204" pitchFamily="34" charset="0"/>
                <a:ea typeface="Calibri" panose="020F0502020204030204" pitchFamily="34" charset="0"/>
                <a:cs typeface="Calibri" panose="020F0502020204030204" pitchFamily="34" charset="0"/>
              </a:rPr>
              <a:t>For future improvements, the following areas can be explored:</a:t>
            </a:r>
          </a:p>
          <a:p>
            <a:pPr indent="-228600">
              <a:lnSpc>
                <a:spcPct val="9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Dataset Expansion: Increasing the size of the dataset can provide a more diverse set of images and potentially improve the model's performance.</a:t>
            </a:r>
          </a:p>
          <a:p>
            <a:pPr indent="-228600">
              <a:lnSpc>
                <a:spcPct val="9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Ensemble Learning: Utilizing an ensemble of deep learning models can enhance feature extraction and lead to better classification results.</a:t>
            </a:r>
          </a:p>
          <a:p>
            <a:pPr indent="-228600">
              <a:lnSpc>
                <a:spcPct val="9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Model Optimization: Fine-tuning hyperparameters, experimenting with different architectures, and exploring other pre-trained models can further improve the model's effectiveness.</a:t>
            </a:r>
          </a:p>
          <a:p>
            <a:pPr indent="-228600">
              <a:lnSpc>
                <a:spcPct val="9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Real-time Implementation: Extending the model for real-time pneumonia detection in clinical settings can aid in early diagnosis and treatment.</a:t>
            </a:r>
          </a:p>
          <a:p>
            <a:pPr indent="-228600">
              <a:lnSpc>
                <a:spcPct val="90000"/>
              </a:lnSpc>
              <a:buFont typeface="Arial" panose="020B0604020202020204" pitchFamily="34" charset="0"/>
              <a:buChar char="•"/>
            </a:pPr>
            <a:r>
              <a:rPr lang="en-US" b="0" i="0" dirty="0">
                <a:effectLst/>
                <a:latin typeface="Calibri" panose="020F0502020204030204" pitchFamily="34" charset="0"/>
                <a:ea typeface="Calibri" panose="020F0502020204030204" pitchFamily="34" charset="0"/>
                <a:cs typeface="Calibri" panose="020F0502020204030204" pitchFamily="34" charset="0"/>
              </a:rPr>
              <a:t>By continuously advancing our research and incorporating these future prospects, we can enhance the accuracy, efficiency, and impact of pneumonia detection using deep learning techniques.</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26</a:t>
            </a:fld>
            <a:endParaRPr lang="en-US"/>
          </a:p>
        </p:txBody>
      </p:sp>
      <p:cxnSp>
        <p:nvCxnSpPr>
          <p:cNvPr id="52" name="Straight Connector 5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a:xfrm>
            <a:off x="316095" y="8913"/>
            <a:ext cx="5779905" cy="1716255"/>
          </a:xfrm>
        </p:spPr>
        <p:txBody>
          <a:bodyPr vert="horz" lIns="91440" tIns="45720" rIns="91440" bIns="45720" rtlCol="0" anchor="b">
            <a:normAutofit/>
          </a:bodyPr>
          <a:lstStyle/>
          <a:p>
            <a:r>
              <a:rPr lang="en-US" sz="4600" kern="1200" dirty="0">
                <a:solidFill>
                  <a:schemeClr val="tx1"/>
                </a:solidFill>
                <a:latin typeface="+mj-lt"/>
                <a:ea typeface="+mj-ea"/>
                <a:cs typeface="+mj-cs"/>
              </a:rPr>
              <a:t>Future Improvements</a:t>
            </a:r>
          </a:p>
        </p:txBody>
      </p:sp>
    </p:spTree>
    <p:extLst>
      <p:ext uri="{BB962C8B-B14F-4D97-AF65-F5344CB8AC3E}">
        <p14:creationId xmlns:p14="http://schemas.microsoft.com/office/powerpoint/2010/main" val="715545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47" name="Rectangle 46">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1" name="Picture 40">
            <a:extLst>
              <a:ext uri="{FF2B5EF4-FFF2-40B4-BE49-F238E27FC236}">
                <a16:creationId xmlns:a16="http://schemas.microsoft.com/office/drawing/2014/main" id="{6A011753-2DE3-083C-7339-B66C5389A3A6}"/>
              </a:ext>
            </a:extLst>
          </p:cNvPr>
          <p:cNvPicPr>
            <a:picLocks noChangeAspect="1"/>
          </p:cNvPicPr>
          <p:nvPr/>
        </p:nvPicPr>
        <p:blipFill rotWithShape="1">
          <a:blip r:embed="rId2">
            <a:duotone>
              <a:schemeClr val="accent1">
                <a:shade val="45000"/>
                <a:satMod val="135000"/>
              </a:schemeClr>
              <a:prstClr val="white"/>
            </a:duotone>
            <a:alphaModFix amt="35000"/>
          </a:blip>
          <a:srcRect t="31611"/>
          <a:stretch/>
        </p:blipFill>
        <p:spPr>
          <a:xfrm>
            <a:off x="20" y="-8877"/>
            <a:ext cx="12191980" cy="6858000"/>
          </a:xfrm>
          <a:prstGeom prst="rect">
            <a:avLst/>
          </a:prstGeom>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846617" y="381935"/>
            <a:ext cx="5366040" cy="2344840"/>
          </a:xfrm>
        </p:spPr>
        <p:txBody>
          <a:bodyPr vert="horz" lIns="91440" tIns="45720" rIns="91440" bIns="45720" rtlCol="0" anchor="b">
            <a:normAutofit/>
          </a:bodyPr>
          <a:lstStyle/>
          <a:p>
            <a:pPr algn="l"/>
            <a:r>
              <a:rPr lang="en-US" sz="7200" kern="1200">
                <a:solidFill>
                  <a:srgbClr val="FFFFFF"/>
                </a:solidFill>
                <a:latin typeface="+mj-lt"/>
                <a:ea typeface="+mj-ea"/>
                <a:cs typeface="+mj-cs"/>
              </a:rPr>
              <a:t>Thank you!</a:t>
            </a:r>
          </a:p>
        </p:txBody>
      </p:sp>
      <p:sp>
        <p:nvSpPr>
          <p:cNvPr id="5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5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57"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a:xfrm>
            <a:off x="5846617" y="3175552"/>
            <a:ext cx="5366041" cy="2809114"/>
          </a:xfrm>
        </p:spPr>
        <p:txBody>
          <a:bodyPr vert="horz" lIns="91440" tIns="45720" rIns="91440" bIns="45720" rtlCol="0" anchor="t">
            <a:normAutofit/>
          </a:bodyPr>
          <a:lstStyle/>
          <a:p>
            <a:pPr algn="l"/>
            <a:r>
              <a:rPr lang="en-US" dirty="0">
                <a:solidFill>
                  <a:srgbClr val="FFFFFF"/>
                </a:solidFill>
              </a:rPr>
              <a:t>Aakash Banstola</a:t>
            </a:r>
          </a:p>
          <a:p>
            <a:pPr indent="-228600" algn="l">
              <a:buFont typeface="Arial" panose="020B0604020202020204" pitchFamily="34" charset="0"/>
              <a:buChar char="•"/>
            </a:pPr>
            <a:endParaRPr lang="en-US" dirty="0">
              <a:solidFill>
                <a:srgbClr val="FFFFFF"/>
              </a:solidFill>
            </a:endParaRPr>
          </a:p>
        </p:txBody>
      </p:sp>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rgbClr val="FFFFFF"/>
                </a:solidFill>
              </a:rPr>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rgbClr val="FFFFFF"/>
                </a:solidFill>
              </a:rPr>
              <a:pPr>
                <a:spcAft>
                  <a:spcPts val="600"/>
                </a:spcAft>
              </a:pPr>
              <a:t>27</a:t>
            </a:fld>
            <a:endParaRPr lang="en-US">
              <a:solidFill>
                <a:srgbClr val="FFFFFF"/>
              </a:solidFill>
            </a:endParaRPr>
          </a:p>
        </p:txBody>
      </p:sp>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59" name="Straight Connector 1049">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061" name="Rectangle 1051">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6657715" y="467271"/>
            <a:ext cx="4195674" cy="2052522"/>
          </a:xfrm>
        </p:spPr>
        <p:txBody>
          <a:bodyPr vert="horz" lIns="91440" tIns="45720" rIns="91440" bIns="45720" rtlCol="0" anchor="b">
            <a:normAutofit/>
          </a:bodyPr>
          <a:lstStyle/>
          <a:p>
            <a:pPr algn="l"/>
            <a:r>
              <a:rPr lang="en-US" sz="4800" kern="1200" dirty="0">
                <a:solidFill>
                  <a:schemeClr val="tx1"/>
                </a:solidFill>
                <a:latin typeface="+mj-lt"/>
                <a:ea typeface="+mj-ea"/>
                <a:cs typeface="+mj-cs"/>
              </a:rPr>
              <a:t>Outline</a:t>
            </a:r>
          </a:p>
        </p:txBody>
      </p:sp>
      <p:sp>
        <p:nvSpPr>
          <p:cNvPr id="1063" name="Oval 105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026" name="Picture 2" descr="A diagram of a bronchial tube and alveoli&#10;&#10;Description automatically generated with low confidence">
            <a:extLst>
              <a:ext uri="{FF2B5EF4-FFF2-40B4-BE49-F238E27FC236}">
                <a16:creationId xmlns:a16="http://schemas.microsoft.com/office/drawing/2014/main" id="{C220D1D6-41CC-411B-0060-AE53B01946EE}"/>
              </a:ext>
            </a:extLst>
          </p:cNvPr>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0892" r="2357" b="-1"/>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106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058"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6657715" y="2990818"/>
            <a:ext cx="4195673" cy="2913872"/>
          </a:xfrm>
        </p:spPr>
        <p:txBody>
          <a:bodyPr vert="horz" lIns="91440" tIns="45720" rIns="91440" bIns="45720" rtlCol="0" anchor="t">
            <a:normAutofit/>
          </a:bodyPr>
          <a:lstStyle/>
          <a:p>
            <a:pPr indent="-228600" algn="l">
              <a:buFont typeface="Arial" panose="020B0604020202020204" pitchFamily="34" charset="0"/>
              <a:buChar char="•"/>
            </a:pPr>
            <a:r>
              <a:rPr lang="en-US" dirty="0">
                <a:solidFill>
                  <a:schemeClr val="tx1"/>
                </a:solidFill>
              </a:rPr>
              <a:t>Introduction</a:t>
            </a:r>
          </a:p>
          <a:p>
            <a:pPr indent="-228600" algn="l">
              <a:buFont typeface="Arial" panose="020B0604020202020204" pitchFamily="34" charset="0"/>
              <a:buChar char="•"/>
            </a:pPr>
            <a:r>
              <a:rPr lang="en-US" dirty="0">
                <a:solidFill>
                  <a:schemeClr val="tx1"/>
                </a:solidFill>
              </a:rPr>
              <a:t>Materials and Methods</a:t>
            </a:r>
          </a:p>
          <a:p>
            <a:pPr marL="400050" indent="-228600" algn="l">
              <a:buFont typeface="Arial" panose="020B0604020202020204" pitchFamily="34" charset="0"/>
              <a:buChar char="•"/>
            </a:pPr>
            <a:r>
              <a:rPr lang="en-US" dirty="0">
                <a:solidFill>
                  <a:schemeClr val="tx1"/>
                </a:solidFill>
              </a:rPr>
              <a:t>Methodology</a:t>
            </a:r>
          </a:p>
          <a:p>
            <a:pPr marL="400050" indent="-228600" algn="l">
              <a:buFont typeface="Arial" panose="020B0604020202020204" pitchFamily="34" charset="0"/>
              <a:buChar char="•"/>
            </a:pPr>
            <a:r>
              <a:rPr lang="en-US" dirty="0">
                <a:solidFill>
                  <a:schemeClr val="tx1"/>
                </a:solidFill>
              </a:rPr>
              <a:t>Dataset</a:t>
            </a:r>
          </a:p>
          <a:p>
            <a:pPr indent="-228600" algn="l">
              <a:buFont typeface="Arial" panose="020B0604020202020204" pitchFamily="34" charset="0"/>
              <a:buChar char="•"/>
            </a:pPr>
            <a:r>
              <a:rPr lang="en-US" dirty="0">
                <a:solidFill>
                  <a:schemeClr val="tx1"/>
                </a:solidFill>
              </a:rPr>
              <a:t>Results and Discussion</a:t>
            </a:r>
          </a:p>
          <a:p>
            <a:pPr indent="-228600" algn="l">
              <a:buFont typeface="Arial" panose="020B0604020202020204" pitchFamily="34" charset="0"/>
              <a:buChar char="•"/>
            </a:pPr>
            <a:r>
              <a:rPr lang="en-US" dirty="0">
                <a:solidFill>
                  <a:schemeClr val="tx1"/>
                </a:solidFill>
              </a:rPr>
              <a:t>Conclusion and Future Scope</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fontScale="92500" lnSpcReduction="20000"/>
          </a:bodyPr>
          <a:lstStyle/>
          <a:p>
            <a:pPr>
              <a:spcAft>
                <a:spcPts val="600"/>
              </a:spcAft>
            </a:pPr>
            <a:r>
              <a:rPr lang="en-US" sz="1200" dirty="0">
                <a:solidFill>
                  <a:schemeClr val="tx2"/>
                </a:solidFill>
              </a:rPr>
              <a:t>Pneumonia Detection from Chest X-ray Images using Transfer Learning</a:t>
            </a:r>
            <a:endParaRPr lang="en-US" b="1" i="0" kern="1200" cap="all" spc="100" baseline="0" dirty="0">
              <a:solidFill>
                <a:schemeClr val="tx2"/>
              </a:solidFill>
              <a:latin typeface="+mn-lt"/>
              <a:ea typeface="+mn-ea"/>
              <a:cs typeface="+mn-cs"/>
            </a:endParaRPr>
          </a:p>
        </p:txBody>
      </p:sp>
      <p:sp>
        <p:nvSpPr>
          <p:cNvPr id="1060"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accent2"/>
                </a:solidFill>
              </a:rPr>
              <a:t>9/3/20XX</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accent2"/>
                </a:solidFill>
              </a:rPr>
              <a:pPr>
                <a:spcAft>
                  <a:spcPts val="600"/>
                </a:spcAft>
              </a:pPr>
              <a:t>3</a:t>
            </a:fld>
            <a:endParaRPr lang="en-US">
              <a:solidFill>
                <a:schemeClr val="accent2"/>
              </a:solidFill>
            </a:endParaRPr>
          </a:p>
        </p:txBody>
      </p:sp>
      <p:cxnSp>
        <p:nvCxnSpPr>
          <p:cNvPr id="1062"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59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0" y="381935"/>
            <a:ext cx="4986955" cy="5974415"/>
          </a:xfrm>
        </p:spPr>
        <p:txBody>
          <a:bodyPr vert="horz" lIns="91440" tIns="45720" rIns="91440" bIns="45720" rtlCol="0" anchor="ctr">
            <a:normAutofit/>
          </a:bodyPr>
          <a:lstStyle/>
          <a:p>
            <a:pPr indent="-228600" algn="just">
              <a:lnSpc>
                <a:spcPct val="90000"/>
              </a:lnSpc>
              <a:buFont typeface="Arial" panose="020B0604020202020204" pitchFamily="34" charset="0"/>
              <a:buChar char="•"/>
            </a:pPr>
            <a:r>
              <a:rPr lang="en-US" sz="1800" dirty="0"/>
              <a:t>The paper “Pneumonia Detection from Chest X-ray Images using Transfer Learning”  is about the detection of Pneumonia Disease in Human Body</a:t>
            </a:r>
          </a:p>
          <a:p>
            <a:pPr algn="just">
              <a:lnSpc>
                <a:spcPct val="90000"/>
              </a:lnSpc>
            </a:pPr>
            <a:endParaRPr lang="en-US" sz="1800" dirty="0"/>
          </a:p>
          <a:p>
            <a:pPr indent="-228600" algn="just">
              <a:lnSpc>
                <a:spcPct val="90000"/>
              </a:lnSpc>
              <a:buFont typeface="Arial" panose="020B0604020202020204" pitchFamily="34" charset="0"/>
              <a:buChar char="•"/>
            </a:pPr>
            <a:r>
              <a:rPr lang="en-US" sz="1800" dirty="0"/>
              <a:t>Based on Transfer Learning Models called Visual Geometry Group-16 (VGG-16)</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rot="16200000">
            <a:off x="9812115" y="1591485"/>
            <a:ext cx="3548094" cy="365125"/>
          </a:xfrm>
        </p:spPr>
        <p:txBody>
          <a:bodyPr vert="horz" lIns="91440" tIns="45720" rIns="91440" bIns="45720" rtlCol="0" anchor="ctr">
            <a:normAutofit fontScale="92500" lnSpcReduction="20000"/>
          </a:bodyPr>
          <a:lstStyle/>
          <a:p>
            <a:pPr>
              <a:spcAft>
                <a:spcPts val="600"/>
              </a:spcAft>
            </a:pPr>
            <a:r>
              <a:rPr lang="en-US" sz="1200" dirty="0">
                <a:solidFill>
                  <a:schemeClr val="tx2"/>
                </a:solidFill>
              </a:rPr>
              <a:t>Pneumonia Detection from Chest X-ray Images using Transfer Learning</a:t>
            </a:r>
            <a:endParaRPr lang="en-US" b="1" i="0" kern="1200" cap="all" spc="100" baseline="0" dirty="0">
              <a:solidFill>
                <a:schemeClr val="tx2"/>
              </a:solidFill>
              <a:latin typeface="+mn-lt"/>
              <a:ea typeface="+mn-ea"/>
              <a:cs typeface="+mn-cs"/>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
        <p:nvSpPr>
          <p:cNvPr id="8" name="Title 2">
            <a:extLst>
              <a:ext uri="{FF2B5EF4-FFF2-40B4-BE49-F238E27FC236}">
                <a16:creationId xmlns:a16="http://schemas.microsoft.com/office/drawing/2014/main" id="{0417E0B1-3D65-9698-7AC3-50D2A78CBED0}"/>
              </a:ext>
            </a:extLst>
          </p:cNvPr>
          <p:cNvSpPr txBox="1">
            <a:spLocks/>
          </p:cNvSpPr>
          <p:nvPr/>
        </p:nvSpPr>
        <p:spPr>
          <a:xfrm>
            <a:off x="308595" y="441793"/>
            <a:ext cx="5490161" cy="597441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b="1" i="0" kern="1200" cap="all" baseline="0">
                <a:solidFill>
                  <a:schemeClr val="bg1"/>
                </a:solidFill>
                <a:latin typeface="+mj-lt"/>
                <a:ea typeface="+mj-ea"/>
                <a:cs typeface="+mj-cs"/>
              </a:defRPr>
            </a:lvl1pPr>
          </a:lstStyle>
          <a:p>
            <a:r>
              <a:rPr lang="en-US" sz="5000"/>
              <a:t>Introduction</a:t>
            </a:r>
            <a:endParaRPr lang="en-US" sz="5000" dirty="0"/>
          </a:p>
        </p:txBody>
      </p:sp>
    </p:spTree>
    <p:extLst>
      <p:ext uri="{BB962C8B-B14F-4D97-AF65-F5344CB8AC3E}">
        <p14:creationId xmlns:p14="http://schemas.microsoft.com/office/powerpoint/2010/main" val="36533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extBox 3">
            <a:extLst>
              <a:ext uri="{FF2B5EF4-FFF2-40B4-BE49-F238E27FC236}">
                <a16:creationId xmlns:a16="http://schemas.microsoft.com/office/drawing/2014/main" id="{06007455-00BF-2A32-B70E-C51B76584625}"/>
              </a:ext>
            </a:extLst>
          </p:cNvPr>
          <p:cNvGraphicFramePr/>
          <p:nvPr>
            <p:extLst>
              <p:ext uri="{D42A27DB-BD31-4B8C-83A1-F6EECF244321}">
                <p14:modId xmlns:p14="http://schemas.microsoft.com/office/powerpoint/2010/main" val="3167480520"/>
              </p:ext>
            </p:extLst>
          </p:nvPr>
        </p:nvGraphicFramePr>
        <p:xfrm>
          <a:off x="1409700" y="1752600"/>
          <a:ext cx="9321800"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882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41650" y="696037"/>
            <a:ext cx="3939688" cy="5583126"/>
          </a:xfrm>
        </p:spPr>
        <p:txBody>
          <a:bodyPr vert="horz" lIns="91440" tIns="45720" rIns="91440" bIns="45720" rtlCol="0" anchor="ctr">
            <a:normAutofit/>
          </a:bodyPr>
          <a:lstStyle/>
          <a:p>
            <a:pPr algn="r"/>
            <a:r>
              <a:rPr lang="en-US" kern="1200" dirty="0">
                <a:solidFill>
                  <a:schemeClr val="bg1"/>
                </a:solidFill>
                <a:latin typeface="+mj-lt"/>
                <a:ea typeface="+mj-ea"/>
                <a:cs typeface="+mj-cs"/>
              </a:rPr>
              <a:t>Transfer</a:t>
            </a:r>
            <a:r>
              <a:rPr lang="en-US" sz="6000" kern="1200" dirty="0">
                <a:solidFill>
                  <a:schemeClr val="bg1"/>
                </a:solidFill>
                <a:latin typeface="+mj-lt"/>
                <a:ea typeface="+mj-ea"/>
                <a:cs typeface="+mj-cs"/>
              </a:rPr>
              <a:t> </a:t>
            </a:r>
            <a:r>
              <a:rPr lang="en-US" kern="1200" dirty="0">
                <a:solidFill>
                  <a:schemeClr val="bg1"/>
                </a:solidFill>
                <a:latin typeface="+mj-lt"/>
                <a:ea typeface="+mj-ea"/>
                <a:cs typeface="+mj-cs"/>
              </a:rPr>
              <a:t>Learning</a:t>
            </a:r>
            <a:endParaRPr lang="en-US" sz="6000" kern="1200" dirty="0">
              <a:solidFill>
                <a:schemeClr val="bg1"/>
              </a:solidFill>
              <a:latin typeface="+mj-lt"/>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6</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extLst>
              <p:ext uri="{D42A27DB-BD31-4B8C-83A1-F6EECF244321}">
                <p14:modId xmlns:p14="http://schemas.microsoft.com/office/powerpoint/2010/main" val="312286387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6441ED83-618B-4B73-3166-FB6858EEA3F5}"/>
              </a:ext>
            </a:extLst>
          </p:cNvPr>
          <p:cNvSpPr txBox="1"/>
          <p:nvPr/>
        </p:nvSpPr>
        <p:spPr>
          <a:xfrm>
            <a:off x="4965594" y="1132114"/>
            <a:ext cx="5901518" cy="707886"/>
          </a:xfrm>
          <a:prstGeom prst="rect">
            <a:avLst/>
          </a:prstGeom>
          <a:noFill/>
        </p:spPr>
        <p:txBody>
          <a:bodyPr wrap="square" rtlCol="0">
            <a:spAutoFit/>
          </a:bodyPr>
          <a:lstStyle/>
          <a:p>
            <a:r>
              <a:rPr lang="en-US" sz="2000" b="1" dirty="0">
                <a:solidFill>
                  <a:srgbClr val="ECECF1"/>
                </a:solidFill>
                <a:latin typeface="Söhne"/>
              </a:rPr>
              <a:t>H</a:t>
            </a:r>
            <a:r>
              <a:rPr lang="en-US" sz="2000" b="1" i="0" dirty="0">
                <a:solidFill>
                  <a:srgbClr val="ECECF1"/>
                </a:solidFill>
                <a:effectLst/>
                <a:latin typeface="Söhne"/>
              </a:rPr>
              <a:t>ow transfer learning allows leveraging pre-trained models for new tasks?</a:t>
            </a:r>
            <a:endParaRPr lang="en-US" sz="2000" b="1" dirty="0"/>
          </a:p>
        </p:txBody>
      </p:sp>
    </p:spTree>
    <p:extLst>
      <p:ext uri="{BB962C8B-B14F-4D97-AF65-F5344CB8AC3E}">
        <p14:creationId xmlns:p14="http://schemas.microsoft.com/office/powerpoint/2010/main" val="257472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308971" y="925332"/>
            <a:ext cx="4355311" cy="5720281"/>
          </a:xfrm>
        </p:spPr>
        <p:txBody>
          <a:bodyPr vert="horz" lIns="91440" tIns="45720" rIns="91440" bIns="45720" rtlCol="0" anchor="ctr">
            <a:normAutofit/>
          </a:bodyPr>
          <a:lstStyle/>
          <a:p>
            <a:pPr algn="r"/>
            <a:r>
              <a:rPr lang="en-US" sz="4800" i="0" dirty="0">
                <a:solidFill>
                  <a:schemeClr val="bg2"/>
                </a:solidFill>
                <a:effectLst/>
              </a:rPr>
              <a:t>Convolutional Neural Networks (CNN)</a:t>
            </a:r>
            <a:endParaRPr lang="en-US" sz="11500" kern="1200" dirty="0">
              <a:solidFill>
                <a:schemeClr val="bg2"/>
              </a:solidFill>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311279"/>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311279"/>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311279"/>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7</a:t>
            </a:fld>
            <a:endParaRPr lang="en-US">
              <a:solidFill>
                <a:schemeClr val="bg1"/>
              </a:solidFill>
            </a:endParaRPr>
          </a:p>
        </p:txBody>
      </p:sp>
      <p:sp>
        <p:nvSpPr>
          <p:cNvPr id="38"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40"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42" name="Straight Connector 4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4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30" name="Content Placeholder 3">
            <a:extLst>
              <a:ext uri="{FF2B5EF4-FFF2-40B4-BE49-F238E27FC236}">
                <a16:creationId xmlns:a16="http://schemas.microsoft.com/office/drawing/2014/main" id="{BA0F04A9-D6AD-24A4-F1E7-0AB4A773B519}"/>
              </a:ext>
            </a:extLst>
          </p:cNvPr>
          <p:cNvGraphicFramePr>
            <a:graphicFrameLocks noGrp="1"/>
          </p:cNvGraphicFramePr>
          <p:nvPr>
            <p:ph idx="1"/>
            <p:extLst>
              <p:ext uri="{D42A27DB-BD31-4B8C-83A1-F6EECF244321}">
                <p14:modId xmlns:p14="http://schemas.microsoft.com/office/powerpoint/2010/main" val="267344534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386B345-B847-2910-9002-A974568F29F5}"/>
              </a:ext>
            </a:extLst>
          </p:cNvPr>
          <p:cNvSpPr txBox="1"/>
          <p:nvPr/>
        </p:nvSpPr>
        <p:spPr>
          <a:xfrm>
            <a:off x="5230520" y="1593538"/>
            <a:ext cx="6123280" cy="1938992"/>
          </a:xfrm>
          <a:prstGeom prst="rect">
            <a:avLst/>
          </a:prstGeom>
          <a:noFill/>
        </p:spPr>
        <p:txBody>
          <a:bodyPr wrap="square" rtlCol="0">
            <a:spAutoFit/>
          </a:bodyPr>
          <a:lstStyle/>
          <a:p>
            <a:r>
              <a:rPr lang="en-US" sz="2000" dirty="0"/>
              <a:t>Convolutional Neural Networks (CNNs) have revolutionized image recognition tasks by leveraging their ability to automatically learn and extract meaningful features directly from raw pixel data. In this presentation, we explored the effectiveness of CNNs in image recognition</a:t>
            </a:r>
          </a:p>
        </p:txBody>
      </p:sp>
      <p:sp>
        <p:nvSpPr>
          <p:cNvPr id="5" name="TextBox 4">
            <a:extLst>
              <a:ext uri="{FF2B5EF4-FFF2-40B4-BE49-F238E27FC236}">
                <a16:creationId xmlns:a16="http://schemas.microsoft.com/office/drawing/2014/main" id="{99758173-EADB-719D-3F20-F84B0D87C4FD}"/>
              </a:ext>
            </a:extLst>
          </p:cNvPr>
          <p:cNvSpPr txBox="1"/>
          <p:nvPr/>
        </p:nvSpPr>
        <p:spPr>
          <a:xfrm>
            <a:off x="5226049" y="3865473"/>
            <a:ext cx="6508229" cy="2554545"/>
          </a:xfrm>
          <a:prstGeom prst="rect">
            <a:avLst/>
          </a:prstGeom>
          <a:noFill/>
        </p:spPr>
        <p:txBody>
          <a:bodyPr wrap="square" rtlCol="0">
            <a:spAutoFit/>
          </a:bodyPr>
          <a:lstStyle/>
          <a:p>
            <a:r>
              <a:rPr lang="en-US" sz="2000" dirty="0"/>
              <a:t>The architecture of a CNN allows it to automatically learn hierarchical representations of the input image, starting from low-level features (e.g., edges, textures) in early layers and gradually capturing more abstract and high-level features (e.g., shapes, objects) in deeper layers. This hierarchical feature learning capability is what makes CNNs highly effective in image recognition tasks.</a:t>
            </a:r>
          </a:p>
        </p:txBody>
      </p:sp>
    </p:spTree>
    <p:extLst>
      <p:ext uri="{BB962C8B-B14F-4D97-AF65-F5344CB8AC3E}">
        <p14:creationId xmlns:p14="http://schemas.microsoft.com/office/powerpoint/2010/main" val="267023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1" name="Straight Connector 66">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2" name="Rectangle 6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effectLst/>
                <a:latin typeface="+mj-lt"/>
                <a:ea typeface="+mj-ea"/>
                <a:cs typeface="+mj-cs"/>
              </a:rPr>
              <a:t>VGG16</a:t>
            </a:r>
            <a:endParaRPr lang="en-US" sz="8000" b="1" i="0" kern="1200" cap="all" baseline="0">
              <a:solidFill>
                <a:schemeClr val="bg1"/>
              </a:solidFill>
              <a:latin typeface="+mj-lt"/>
              <a:ea typeface="+mj-ea"/>
              <a:cs typeface="+mj-cs"/>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224937"/>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224937"/>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8</a:t>
            </a:fld>
            <a:endParaRPr lang="en-US">
              <a:solidFill>
                <a:schemeClr val="bg1"/>
              </a:solidFill>
            </a:endParaRPr>
          </a:p>
        </p:txBody>
      </p:sp>
      <p:sp>
        <p:nvSpPr>
          <p:cNvPr id="8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84" name="Straight Connector 7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85"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62" name="TextBox 6">
            <a:extLst>
              <a:ext uri="{FF2B5EF4-FFF2-40B4-BE49-F238E27FC236}">
                <a16:creationId xmlns:a16="http://schemas.microsoft.com/office/drawing/2014/main" id="{2F52651D-9ED3-1540-4142-51122E752CEB}"/>
              </a:ext>
            </a:extLst>
          </p:cNvPr>
          <p:cNvGraphicFramePr/>
          <p:nvPr>
            <p:extLst>
              <p:ext uri="{D42A27DB-BD31-4B8C-83A1-F6EECF244321}">
                <p14:modId xmlns:p14="http://schemas.microsoft.com/office/powerpoint/2010/main" val="1243715024"/>
              </p:ext>
            </p:extLst>
          </p:nvPr>
        </p:nvGraphicFramePr>
        <p:xfrm>
          <a:off x="4971529" y="1077089"/>
          <a:ext cx="7012653" cy="5632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296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5BC99B2-850C-F069-BEB7-318F9788EC21}"/>
              </a:ext>
            </a:extLst>
          </p:cNvPr>
          <p:cNvSpPr txBox="1"/>
          <p:nvPr/>
        </p:nvSpPr>
        <p:spPr>
          <a:xfrm>
            <a:off x="457200" y="1598246"/>
            <a:ext cx="4412419" cy="3626217"/>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4400" b="1" i="0" kern="1200" cap="all" baseline="0" dirty="0">
                <a:solidFill>
                  <a:schemeClr val="bg1"/>
                </a:solidFill>
                <a:latin typeface="+mj-lt"/>
                <a:ea typeface="+mj-ea"/>
                <a:cs typeface="+mj-cs"/>
              </a:rPr>
              <a:t>VGG16 Framework</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a:xfrm>
            <a:off x="838200" y="224937"/>
            <a:ext cx="2743200" cy="365125"/>
          </a:xfrm>
        </p:spPr>
        <p:txBody>
          <a:bodyPr vert="horz" lIns="91440" tIns="45720" rIns="91440" bIns="45720" rtlCol="0" anchor="ctr">
            <a:normAutofit/>
          </a:bodyPr>
          <a:lstStyle/>
          <a:p>
            <a:pPr>
              <a:spcAft>
                <a:spcPts val="600"/>
              </a:spcAft>
            </a:pPr>
            <a:r>
              <a:rPr lang="en-US">
                <a:solidFill>
                  <a:schemeClr val="bg1"/>
                </a:solidFill>
              </a:rPr>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4038600" y="224937"/>
            <a:ext cx="4114800" cy="365125"/>
          </a:xfrm>
        </p:spPr>
        <p:txBody>
          <a:bodyPr vert="horz" lIns="91440" tIns="45720" rIns="91440" bIns="45720" rtlCol="0" anchor="ctr">
            <a:normAutofit/>
          </a:bodyPr>
          <a:lstStyle/>
          <a:p>
            <a:pPr>
              <a:lnSpc>
                <a:spcPct val="90000"/>
              </a:lnSpc>
              <a:spcAft>
                <a:spcPts val="600"/>
              </a:spcAft>
            </a:pPr>
            <a:r>
              <a:rPr lang="en-US" sz="900" b="1" i="0" kern="1200" cap="all" spc="100" baseline="0">
                <a:solidFill>
                  <a:schemeClr val="bg1"/>
                </a:solidFill>
                <a:latin typeface="+mn-lt"/>
                <a:ea typeface="+mn-ea"/>
                <a:cs typeface="+mn-cs"/>
              </a:rPr>
              <a:t>Pneumonia Detection from Chest X-ray Images using Transfer Learning</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smtClean="0">
                <a:solidFill>
                  <a:schemeClr val="bg1"/>
                </a:solidFill>
              </a:rPr>
              <a:pPr>
                <a:spcAft>
                  <a:spcPts val="600"/>
                </a:spcAft>
              </a:pPr>
              <a:t>9</a:t>
            </a:fld>
            <a:endParaRPr lang="en-US">
              <a:solidFill>
                <a:schemeClr val="bg1"/>
              </a:solidFill>
            </a:endParaRPr>
          </a:p>
        </p:txBody>
      </p:sp>
      <p:sp>
        <p:nvSpPr>
          <p:cNvPr id="205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61" name="Straight Connector 206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050" name="Picture 2" descr="Fig. 1. - Vgg16 framework">
            <a:extLst>
              <a:ext uri="{FF2B5EF4-FFF2-40B4-BE49-F238E27FC236}">
                <a16:creationId xmlns:a16="http://schemas.microsoft.com/office/drawing/2014/main" id="{498A5CD6-E460-E4F4-7AFA-E8B0256929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02248" y="792243"/>
            <a:ext cx="3284803" cy="5717221"/>
          </a:xfrm>
          <a:prstGeom prst="rect">
            <a:avLst/>
          </a:prstGeom>
          <a:noFill/>
          <a:extLst>
            <a:ext uri="{909E8E84-426E-40DD-AFC4-6F175D3DCCD1}">
              <a14:hiddenFill xmlns:a14="http://schemas.microsoft.com/office/drawing/2010/main">
                <a:solidFill>
                  <a:srgbClr val="FFFFFF"/>
                </a:solidFill>
              </a14:hiddenFill>
            </a:ext>
          </a:extLst>
        </p:spPr>
      </p:pic>
      <p:sp>
        <p:nvSpPr>
          <p:cNvPr id="206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282599407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{2B7139EE-ED15-4B8C-92A2-9DD72CFFB066}tf89338750_win32</Template>
  <TotalTime>202</TotalTime>
  <Words>1651</Words>
  <Application>Microsoft Office PowerPoint</Application>
  <PresentationFormat>Widescreen</PresentationFormat>
  <Paragraphs>157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Georgia</vt:lpstr>
      <vt:lpstr>Söhne</vt:lpstr>
      <vt:lpstr>Univers</vt:lpstr>
      <vt:lpstr>GradientUnivers</vt:lpstr>
      <vt:lpstr>Computer Vision</vt:lpstr>
      <vt:lpstr>Pneumonia Detection from Chest X-ray Images using Transfer Learning</vt:lpstr>
      <vt:lpstr>Outline</vt:lpstr>
      <vt:lpstr>PowerPoint Presentation</vt:lpstr>
      <vt:lpstr>PowerPoint Presentation</vt:lpstr>
      <vt:lpstr>Transfer Learning</vt:lpstr>
      <vt:lpstr>Convolutional Neural Networks (CNN)</vt:lpstr>
      <vt:lpstr>VGG16</vt:lpstr>
      <vt:lpstr>PowerPoint Presentation</vt:lpstr>
      <vt:lpstr>Dataset Description</vt:lpstr>
      <vt:lpstr>Dataset Description</vt:lpstr>
      <vt:lpstr>Dataset Description</vt:lpstr>
      <vt:lpstr>Methodology</vt:lpstr>
      <vt:lpstr>Methodology</vt:lpstr>
      <vt:lpstr>Methodology</vt:lpstr>
      <vt:lpstr>Model Training and Training</vt:lpstr>
      <vt:lpstr>PowerPoint Presentation</vt:lpstr>
      <vt:lpstr>Results and Discussion</vt:lpstr>
      <vt:lpstr>PowerPoint Presentation</vt:lpstr>
      <vt:lpstr>PowerPoint Presentation</vt:lpstr>
      <vt:lpstr>PowerPoint Presentation</vt:lpstr>
      <vt:lpstr>PowerPoint Presentation</vt:lpstr>
      <vt:lpstr>PowerPoint Presentation</vt:lpstr>
      <vt:lpstr>Results and Discussion</vt:lpstr>
      <vt:lpstr>Conclusion</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Aakash Banstola</dc:creator>
  <cp:lastModifiedBy>Aakash Banstola</cp:lastModifiedBy>
  <cp:revision>5</cp:revision>
  <dcterms:created xsi:type="dcterms:W3CDTF">2023-05-13T16:13:08Z</dcterms:created>
  <dcterms:modified xsi:type="dcterms:W3CDTF">2023-05-14T12:04:13Z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