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81"/>
  </p:normalViewPr>
  <p:slideViewPr>
    <p:cSldViewPr snapToGrid="0" snapToObjects="1">
      <p:cViewPr varScale="1">
        <p:scale>
          <a:sx n="74" d="100"/>
          <a:sy n="74" d="100"/>
        </p:scale>
        <p:origin x="-872"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3B9E8B-C0CE-7C45-94F8-58853A6916C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160D119-1C0C-D342-A6BB-5F19808B03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31E35C3-0B59-1B40-BFE1-8E0BE6242E40}"/>
              </a:ext>
            </a:extLst>
          </p:cNvPr>
          <p:cNvSpPr>
            <a:spLocks noGrp="1"/>
          </p:cNvSpPr>
          <p:nvPr>
            <p:ph type="dt" sz="half" idx="10"/>
          </p:nvPr>
        </p:nvSpPr>
        <p:spPr/>
        <p:txBody>
          <a:bodyPr/>
          <a:lstStyle/>
          <a:p>
            <a:fld id="{FB9D0415-CFAA-9147-B40A-ED8819FE458F}" type="datetimeFigureOut">
              <a:rPr kumimoji="1" lang="ja-JP" altLang="en-US" smtClean="0"/>
              <a:t>2020/2/21</a:t>
            </a:fld>
            <a:endParaRPr kumimoji="1" lang="ja-JP" altLang="en-US"/>
          </a:p>
        </p:txBody>
      </p:sp>
      <p:sp>
        <p:nvSpPr>
          <p:cNvPr id="5" name="フッター プレースホルダー 4">
            <a:extLst>
              <a:ext uri="{FF2B5EF4-FFF2-40B4-BE49-F238E27FC236}">
                <a16:creationId xmlns:a16="http://schemas.microsoft.com/office/drawing/2014/main" id="{1744504D-2635-E643-843F-EF70E8B516A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AFABA7-47F6-6F49-9BDD-2FFAB98FAB7F}"/>
              </a:ext>
            </a:extLst>
          </p:cNvPr>
          <p:cNvSpPr>
            <a:spLocks noGrp="1"/>
          </p:cNvSpPr>
          <p:nvPr>
            <p:ph type="sldNum" sz="quarter" idx="12"/>
          </p:nvPr>
        </p:nvSpPr>
        <p:spPr/>
        <p:txBody>
          <a:bodyPr/>
          <a:lstStyle/>
          <a:p>
            <a:fld id="{57FD246C-D423-1A4E-B02B-7C84DFA48C93}" type="slidenum">
              <a:rPr kumimoji="1" lang="ja-JP" altLang="en-US" smtClean="0"/>
              <a:t>‹#›</a:t>
            </a:fld>
            <a:endParaRPr kumimoji="1" lang="ja-JP" altLang="en-US"/>
          </a:p>
        </p:txBody>
      </p:sp>
    </p:spTree>
    <p:extLst>
      <p:ext uri="{BB962C8B-B14F-4D97-AF65-F5344CB8AC3E}">
        <p14:creationId xmlns:p14="http://schemas.microsoft.com/office/powerpoint/2010/main" val="788144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6852E6-5214-464B-890E-9FC62E490ED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0C7B63D-E9E3-6946-939B-579F3EC09C83}"/>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42F4C7-0F91-5F42-95FF-1767D837B6DA}"/>
              </a:ext>
            </a:extLst>
          </p:cNvPr>
          <p:cNvSpPr>
            <a:spLocks noGrp="1"/>
          </p:cNvSpPr>
          <p:nvPr>
            <p:ph type="dt" sz="half" idx="10"/>
          </p:nvPr>
        </p:nvSpPr>
        <p:spPr/>
        <p:txBody>
          <a:bodyPr/>
          <a:lstStyle/>
          <a:p>
            <a:fld id="{FB9D0415-CFAA-9147-B40A-ED8819FE458F}" type="datetimeFigureOut">
              <a:rPr kumimoji="1" lang="ja-JP" altLang="en-US" smtClean="0"/>
              <a:t>2020/2/21</a:t>
            </a:fld>
            <a:endParaRPr kumimoji="1" lang="ja-JP" altLang="en-US"/>
          </a:p>
        </p:txBody>
      </p:sp>
      <p:sp>
        <p:nvSpPr>
          <p:cNvPr id="5" name="フッター プレースホルダー 4">
            <a:extLst>
              <a:ext uri="{FF2B5EF4-FFF2-40B4-BE49-F238E27FC236}">
                <a16:creationId xmlns:a16="http://schemas.microsoft.com/office/drawing/2014/main" id="{63D67BB7-A2F1-4049-BBEA-A9DA7C2BDD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F6C607-E4D1-1040-B502-B27D74ABD06A}"/>
              </a:ext>
            </a:extLst>
          </p:cNvPr>
          <p:cNvSpPr>
            <a:spLocks noGrp="1"/>
          </p:cNvSpPr>
          <p:nvPr>
            <p:ph type="sldNum" sz="quarter" idx="12"/>
          </p:nvPr>
        </p:nvSpPr>
        <p:spPr/>
        <p:txBody>
          <a:bodyPr/>
          <a:lstStyle/>
          <a:p>
            <a:fld id="{57FD246C-D423-1A4E-B02B-7C84DFA48C93}" type="slidenum">
              <a:rPr kumimoji="1" lang="ja-JP" altLang="en-US" smtClean="0"/>
              <a:t>‹#›</a:t>
            </a:fld>
            <a:endParaRPr kumimoji="1" lang="ja-JP" altLang="en-US"/>
          </a:p>
        </p:txBody>
      </p:sp>
    </p:spTree>
    <p:extLst>
      <p:ext uri="{BB962C8B-B14F-4D97-AF65-F5344CB8AC3E}">
        <p14:creationId xmlns:p14="http://schemas.microsoft.com/office/powerpoint/2010/main" val="3692672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FB9EC5-914E-6F45-A0A7-877934F186C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45AD7F9-E86B-4249-A100-3EDFE967C3B7}"/>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046664-8CD0-DE4C-BE91-1E10FBFA6C5F}"/>
              </a:ext>
            </a:extLst>
          </p:cNvPr>
          <p:cNvSpPr>
            <a:spLocks noGrp="1"/>
          </p:cNvSpPr>
          <p:nvPr>
            <p:ph type="dt" sz="half" idx="10"/>
          </p:nvPr>
        </p:nvSpPr>
        <p:spPr/>
        <p:txBody>
          <a:bodyPr/>
          <a:lstStyle/>
          <a:p>
            <a:fld id="{FB9D0415-CFAA-9147-B40A-ED8819FE458F}" type="datetimeFigureOut">
              <a:rPr kumimoji="1" lang="ja-JP" altLang="en-US" smtClean="0"/>
              <a:t>2020/2/21</a:t>
            </a:fld>
            <a:endParaRPr kumimoji="1" lang="ja-JP" altLang="en-US"/>
          </a:p>
        </p:txBody>
      </p:sp>
      <p:sp>
        <p:nvSpPr>
          <p:cNvPr id="5" name="フッター プレースホルダー 4">
            <a:extLst>
              <a:ext uri="{FF2B5EF4-FFF2-40B4-BE49-F238E27FC236}">
                <a16:creationId xmlns:a16="http://schemas.microsoft.com/office/drawing/2014/main" id="{323AAFAB-9362-FC46-8C9D-644975C0E55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D98698E-4C3E-0043-A221-CCE93A310C5A}"/>
              </a:ext>
            </a:extLst>
          </p:cNvPr>
          <p:cNvSpPr>
            <a:spLocks noGrp="1"/>
          </p:cNvSpPr>
          <p:nvPr>
            <p:ph type="sldNum" sz="quarter" idx="12"/>
          </p:nvPr>
        </p:nvSpPr>
        <p:spPr/>
        <p:txBody>
          <a:bodyPr/>
          <a:lstStyle/>
          <a:p>
            <a:fld id="{57FD246C-D423-1A4E-B02B-7C84DFA48C93}" type="slidenum">
              <a:rPr kumimoji="1" lang="ja-JP" altLang="en-US" smtClean="0"/>
              <a:t>‹#›</a:t>
            </a:fld>
            <a:endParaRPr kumimoji="1" lang="ja-JP" altLang="en-US"/>
          </a:p>
        </p:txBody>
      </p:sp>
    </p:spTree>
    <p:extLst>
      <p:ext uri="{BB962C8B-B14F-4D97-AF65-F5344CB8AC3E}">
        <p14:creationId xmlns:p14="http://schemas.microsoft.com/office/powerpoint/2010/main" val="1055083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E62AC1-10A5-BC49-9895-C316EAB9685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3F6CBB9-D45B-3649-A887-7C438827B63C}"/>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7A487E-26C4-4342-9130-662A2AC0F2A2}"/>
              </a:ext>
            </a:extLst>
          </p:cNvPr>
          <p:cNvSpPr>
            <a:spLocks noGrp="1"/>
          </p:cNvSpPr>
          <p:nvPr>
            <p:ph type="dt" sz="half" idx="10"/>
          </p:nvPr>
        </p:nvSpPr>
        <p:spPr/>
        <p:txBody>
          <a:bodyPr/>
          <a:lstStyle/>
          <a:p>
            <a:fld id="{FB9D0415-CFAA-9147-B40A-ED8819FE458F}" type="datetimeFigureOut">
              <a:rPr kumimoji="1" lang="ja-JP" altLang="en-US" smtClean="0"/>
              <a:t>2020/2/21</a:t>
            </a:fld>
            <a:endParaRPr kumimoji="1" lang="ja-JP" altLang="en-US"/>
          </a:p>
        </p:txBody>
      </p:sp>
      <p:sp>
        <p:nvSpPr>
          <p:cNvPr id="5" name="フッター プレースホルダー 4">
            <a:extLst>
              <a:ext uri="{FF2B5EF4-FFF2-40B4-BE49-F238E27FC236}">
                <a16:creationId xmlns:a16="http://schemas.microsoft.com/office/drawing/2014/main" id="{3F412789-A395-204B-B95C-A136EE29929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8BAADE-6B65-2545-B563-A8F39A3172B8}"/>
              </a:ext>
            </a:extLst>
          </p:cNvPr>
          <p:cNvSpPr>
            <a:spLocks noGrp="1"/>
          </p:cNvSpPr>
          <p:nvPr>
            <p:ph type="sldNum" sz="quarter" idx="12"/>
          </p:nvPr>
        </p:nvSpPr>
        <p:spPr/>
        <p:txBody>
          <a:bodyPr/>
          <a:lstStyle/>
          <a:p>
            <a:fld id="{57FD246C-D423-1A4E-B02B-7C84DFA48C93}" type="slidenum">
              <a:rPr kumimoji="1" lang="ja-JP" altLang="en-US" smtClean="0"/>
              <a:t>‹#›</a:t>
            </a:fld>
            <a:endParaRPr kumimoji="1" lang="ja-JP" altLang="en-US"/>
          </a:p>
        </p:txBody>
      </p:sp>
    </p:spTree>
    <p:extLst>
      <p:ext uri="{BB962C8B-B14F-4D97-AF65-F5344CB8AC3E}">
        <p14:creationId xmlns:p14="http://schemas.microsoft.com/office/powerpoint/2010/main" val="1382688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60B6B6-44E9-D442-B990-7F247BF8BD7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FA4F987-238D-DD40-AF93-E6734F8E54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402C44-448E-AE4A-AAA6-9641F704268D}"/>
              </a:ext>
            </a:extLst>
          </p:cNvPr>
          <p:cNvSpPr>
            <a:spLocks noGrp="1"/>
          </p:cNvSpPr>
          <p:nvPr>
            <p:ph type="dt" sz="half" idx="10"/>
          </p:nvPr>
        </p:nvSpPr>
        <p:spPr/>
        <p:txBody>
          <a:bodyPr/>
          <a:lstStyle/>
          <a:p>
            <a:fld id="{FB9D0415-CFAA-9147-B40A-ED8819FE458F}" type="datetimeFigureOut">
              <a:rPr kumimoji="1" lang="ja-JP" altLang="en-US" smtClean="0"/>
              <a:t>2020/2/21</a:t>
            </a:fld>
            <a:endParaRPr kumimoji="1" lang="ja-JP" altLang="en-US"/>
          </a:p>
        </p:txBody>
      </p:sp>
      <p:sp>
        <p:nvSpPr>
          <p:cNvPr id="5" name="フッター プレースホルダー 4">
            <a:extLst>
              <a:ext uri="{FF2B5EF4-FFF2-40B4-BE49-F238E27FC236}">
                <a16:creationId xmlns:a16="http://schemas.microsoft.com/office/drawing/2014/main" id="{5EE1EB29-6E6C-5A43-9222-593BCEF060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739A6C-CB33-3C4C-BF74-BCE948A06B18}"/>
              </a:ext>
            </a:extLst>
          </p:cNvPr>
          <p:cNvSpPr>
            <a:spLocks noGrp="1"/>
          </p:cNvSpPr>
          <p:nvPr>
            <p:ph type="sldNum" sz="quarter" idx="12"/>
          </p:nvPr>
        </p:nvSpPr>
        <p:spPr/>
        <p:txBody>
          <a:bodyPr/>
          <a:lstStyle/>
          <a:p>
            <a:fld id="{57FD246C-D423-1A4E-B02B-7C84DFA48C93}" type="slidenum">
              <a:rPr kumimoji="1" lang="ja-JP" altLang="en-US" smtClean="0"/>
              <a:t>‹#›</a:t>
            </a:fld>
            <a:endParaRPr kumimoji="1" lang="ja-JP" altLang="en-US"/>
          </a:p>
        </p:txBody>
      </p:sp>
    </p:spTree>
    <p:extLst>
      <p:ext uri="{BB962C8B-B14F-4D97-AF65-F5344CB8AC3E}">
        <p14:creationId xmlns:p14="http://schemas.microsoft.com/office/powerpoint/2010/main" val="303539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84692-0781-E44B-BC87-872F39AC9C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FD757D-345A-8B44-8F04-29D241E5C9A1}"/>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4FE888D-9EA2-0C47-8A2C-A3049092C3D1}"/>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E6C5E5D-A49B-1B43-8BD1-C1B66CB5946F}"/>
              </a:ext>
            </a:extLst>
          </p:cNvPr>
          <p:cNvSpPr>
            <a:spLocks noGrp="1"/>
          </p:cNvSpPr>
          <p:nvPr>
            <p:ph type="dt" sz="half" idx="10"/>
          </p:nvPr>
        </p:nvSpPr>
        <p:spPr/>
        <p:txBody>
          <a:bodyPr/>
          <a:lstStyle/>
          <a:p>
            <a:fld id="{FB9D0415-CFAA-9147-B40A-ED8819FE458F}" type="datetimeFigureOut">
              <a:rPr kumimoji="1" lang="ja-JP" altLang="en-US" smtClean="0"/>
              <a:t>2020/2/21</a:t>
            </a:fld>
            <a:endParaRPr kumimoji="1" lang="ja-JP" altLang="en-US"/>
          </a:p>
        </p:txBody>
      </p:sp>
      <p:sp>
        <p:nvSpPr>
          <p:cNvPr id="6" name="フッター プレースホルダー 5">
            <a:extLst>
              <a:ext uri="{FF2B5EF4-FFF2-40B4-BE49-F238E27FC236}">
                <a16:creationId xmlns:a16="http://schemas.microsoft.com/office/drawing/2014/main" id="{281F1DE3-2DFD-5746-9B59-3D168E9CF6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F22B331-7600-834C-8C3F-09F1DDA4F4E8}"/>
              </a:ext>
            </a:extLst>
          </p:cNvPr>
          <p:cNvSpPr>
            <a:spLocks noGrp="1"/>
          </p:cNvSpPr>
          <p:nvPr>
            <p:ph type="sldNum" sz="quarter" idx="12"/>
          </p:nvPr>
        </p:nvSpPr>
        <p:spPr/>
        <p:txBody>
          <a:bodyPr/>
          <a:lstStyle/>
          <a:p>
            <a:fld id="{57FD246C-D423-1A4E-B02B-7C84DFA48C93}" type="slidenum">
              <a:rPr kumimoji="1" lang="ja-JP" altLang="en-US" smtClean="0"/>
              <a:t>‹#›</a:t>
            </a:fld>
            <a:endParaRPr kumimoji="1" lang="ja-JP" altLang="en-US"/>
          </a:p>
        </p:txBody>
      </p:sp>
    </p:spTree>
    <p:extLst>
      <p:ext uri="{BB962C8B-B14F-4D97-AF65-F5344CB8AC3E}">
        <p14:creationId xmlns:p14="http://schemas.microsoft.com/office/powerpoint/2010/main" val="130722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22C487-79AC-F84A-8E24-195491E37A1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06F9AA-F204-564E-BCA7-E339CF74BF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BE476B0-6C31-1848-8B87-E071DABA2B66}"/>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ED966F4-67AA-024E-B09C-8D95FDD859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83A55576-9B0A-0E4B-8675-0FE581904286}"/>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6C22496-F031-9C43-951A-6927DBEA5A1F}"/>
              </a:ext>
            </a:extLst>
          </p:cNvPr>
          <p:cNvSpPr>
            <a:spLocks noGrp="1"/>
          </p:cNvSpPr>
          <p:nvPr>
            <p:ph type="dt" sz="half" idx="10"/>
          </p:nvPr>
        </p:nvSpPr>
        <p:spPr/>
        <p:txBody>
          <a:bodyPr/>
          <a:lstStyle/>
          <a:p>
            <a:fld id="{FB9D0415-CFAA-9147-B40A-ED8819FE458F}" type="datetimeFigureOut">
              <a:rPr kumimoji="1" lang="ja-JP" altLang="en-US" smtClean="0"/>
              <a:t>2020/2/21</a:t>
            </a:fld>
            <a:endParaRPr kumimoji="1" lang="ja-JP" altLang="en-US"/>
          </a:p>
        </p:txBody>
      </p:sp>
      <p:sp>
        <p:nvSpPr>
          <p:cNvPr id="8" name="フッター プレースホルダー 7">
            <a:extLst>
              <a:ext uri="{FF2B5EF4-FFF2-40B4-BE49-F238E27FC236}">
                <a16:creationId xmlns:a16="http://schemas.microsoft.com/office/drawing/2014/main" id="{1CA570E0-C335-BE4A-BBB3-58D4BFDAF6E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720EB7F-1600-304F-ABDD-FCA079D6E30E}"/>
              </a:ext>
            </a:extLst>
          </p:cNvPr>
          <p:cNvSpPr>
            <a:spLocks noGrp="1"/>
          </p:cNvSpPr>
          <p:nvPr>
            <p:ph type="sldNum" sz="quarter" idx="12"/>
          </p:nvPr>
        </p:nvSpPr>
        <p:spPr/>
        <p:txBody>
          <a:bodyPr/>
          <a:lstStyle/>
          <a:p>
            <a:fld id="{57FD246C-D423-1A4E-B02B-7C84DFA48C93}" type="slidenum">
              <a:rPr kumimoji="1" lang="ja-JP" altLang="en-US" smtClean="0"/>
              <a:t>‹#›</a:t>
            </a:fld>
            <a:endParaRPr kumimoji="1" lang="ja-JP" altLang="en-US"/>
          </a:p>
        </p:txBody>
      </p:sp>
    </p:spTree>
    <p:extLst>
      <p:ext uri="{BB962C8B-B14F-4D97-AF65-F5344CB8AC3E}">
        <p14:creationId xmlns:p14="http://schemas.microsoft.com/office/powerpoint/2010/main" val="3137699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A40555-DC74-CD49-ABED-C2BF520AF75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1A08606-4B3C-2346-93D1-304438133B32}"/>
              </a:ext>
            </a:extLst>
          </p:cNvPr>
          <p:cNvSpPr>
            <a:spLocks noGrp="1"/>
          </p:cNvSpPr>
          <p:nvPr>
            <p:ph type="dt" sz="half" idx="10"/>
          </p:nvPr>
        </p:nvSpPr>
        <p:spPr/>
        <p:txBody>
          <a:bodyPr/>
          <a:lstStyle/>
          <a:p>
            <a:fld id="{FB9D0415-CFAA-9147-B40A-ED8819FE458F}" type="datetimeFigureOut">
              <a:rPr kumimoji="1" lang="ja-JP" altLang="en-US" smtClean="0"/>
              <a:t>2020/2/21</a:t>
            </a:fld>
            <a:endParaRPr kumimoji="1" lang="ja-JP" altLang="en-US"/>
          </a:p>
        </p:txBody>
      </p:sp>
      <p:sp>
        <p:nvSpPr>
          <p:cNvPr id="4" name="フッター プレースホルダー 3">
            <a:extLst>
              <a:ext uri="{FF2B5EF4-FFF2-40B4-BE49-F238E27FC236}">
                <a16:creationId xmlns:a16="http://schemas.microsoft.com/office/drawing/2014/main" id="{5DEFB2A1-4B89-DE4B-B34D-1700B72D9EC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2B6CAD6-32BB-FD44-85AD-58152B320A9A}"/>
              </a:ext>
            </a:extLst>
          </p:cNvPr>
          <p:cNvSpPr>
            <a:spLocks noGrp="1"/>
          </p:cNvSpPr>
          <p:nvPr>
            <p:ph type="sldNum" sz="quarter" idx="12"/>
          </p:nvPr>
        </p:nvSpPr>
        <p:spPr/>
        <p:txBody>
          <a:bodyPr/>
          <a:lstStyle/>
          <a:p>
            <a:fld id="{57FD246C-D423-1A4E-B02B-7C84DFA48C93}" type="slidenum">
              <a:rPr kumimoji="1" lang="ja-JP" altLang="en-US" smtClean="0"/>
              <a:t>‹#›</a:t>
            </a:fld>
            <a:endParaRPr kumimoji="1" lang="ja-JP" altLang="en-US"/>
          </a:p>
        </p:txBody>
      </p:sp>
    </p:spTree>
    <p:extLst>
      <p:ext uri="{BB962C8B-B14F-4D97-AF65-F5344CB8AC3E}">
        <p14:creationId xmlns:p14="http://schemas.microsoft.com/office/powerpoint/2010/main" val="77075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C94AE88-2173-EC42-ACB0-9C1596DC14A8}"/>
              </a:ext>
            </a:extLst>
          </p:cNvPr>
          <p:cNvSpPr>
            <a:spLocks noGrp="1"/>
          </p:cNvSpPr>
          <p:nvPr>
            <p:ph type="dt" sz="half" idx="10"/>
          </p:nvPr>
        </p:nvSpPr>
        <p:spPr/>
        <p:txBody>
          <a:bodyPr/>
          <a:lstStyle/>
          <a:p>
            <a:fld id="{FB9D0415-CFAA-9147-B40A-ED8819FE458F}" type="datetimeFigureOut">
              <a:rPr kumimoji="1" lang="ja-JP" altLang="en-US" smtClean="0"/>
              <a:t>2020/2/21</a:t>
            </a:fld>
            <a:endParaRPr kumimoji="1" lang="ja-JP" altLang="en-US"/>
          </a:p>
        </p:txBody>
      </p:sp>
      <p:sp>
        <p:nvSpPr>
          <p:cNvPr id="3" name="フッター プレースホルダー 2">
            <a:extLst>
              <a:ext uri="{FF2B5EF4-FFF2-40B4-BE49-F238E27FC236}">
                <a16:creationId xmlns:a16="http://schemas.microsoft.com/office/drawing/2014/main" id="{67E1BB01-FAEB-5F4A-A077-EF8B48BC9E0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E209105-D0EF-C54D-962E-A49A79833101}"/>
              </a:ext>
            </a:extLst>
          </p:cNvPr>
          <p:cNvSpPr>
            <a:spLocks noGrp="1"/>
          </p:cNvSpPr>
          <p:nvPr>
            <p:ph type="sldNum" sz="quarter" idx="12"/>
          </p:nvPr>
        </p:nvSpPr>
        <p:spPr/>
        <p:txBody>
          <a:bodyPr/>
          <a:lstStyle/>
          <a:p>
            <a:fld id="{57FD246C-D423-1A4E-B02B-7C84DFA48C93}" type="slidenum">
              <a:rPr kumimoji="1" lang="ja-JP" altLang="en-US" smtClean="0"/>
              <a:t>‹#›</a:t>
            </a:fld>
            <a:endParaRPr kumimoji="1" lang="ja-JP" altLang="en-US"/>
          </a:p>
        </p:txBody>
      </p:sp>
    </p:spTree>
    <p:extLst>
      <p:ext uri="{BB962C8B-B14F-4D97-AF65-F5344CB8AC3E}">
        <p14:creationId xmlns:p14="http://schemas.microsoft.com/office/powerpoint/2010/main" val="28306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9EE44F-A7E2-5A4A-A842-82CA3CB9163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039316-E583-8743-9F5E-FF7A22E67C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22E781F-D36A-BB49-9F9D-B489B8B97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68B6C01-5194-0E4C-A9C0-DEC71D40F61E}"/>
              </a:ext>
            </a:extLst>
          </p:cNvPr>
          <p:cNvSpPr>
            <a:spLocks noGrp="1"/>
          </p:cNvSpPr>
          <p:nvPr>
            <p:ph type="dt" sz="half" idx="10"/>
          </p:nvPr>
        </p:nvSpPr>
        <p:spPr/>
        <p:txBody>
          <a:bodyPr/>
          <a:lstStyle/>
          <a:p>
            <a:fld id="{FB9D0415-CFAA-9147-B40A-ED8819FE458F}" type="datetimeFigureOut">
              <a:rPr kumimoji="1" lang="ja-JP" altLang="en-US" smtClean="0"/>
              <a:t>2020/2/21</a:t>
            </a:fld>
            <a:endParaRPr kumimoji="1" lang="ja-JP" altLang="en-US"/>
          </a:p>
        </p:txBody>
      </p:sp>
      <p:sp>
        <p:nvSpPr>
          <p:cNvPr id="6" name="フッター プレースホルダー 5">
            <a:extLst>
              <a:ext uri="{FF2B5EF4-FFF2-40B4-BE49-F238E27FC236}">
                <a16:creationId xmlns:a16="http://schemas.microsoft.com/office/drawing/2014/main" id="{9CD1F11C-D6B0-4646-BC7A-694029EE96D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4BC89A-C144-7A4B-972E-46BA0D66998B}"/>
              </a:ext>
            </a:extLst>
          </p:cNvPr>
          <p:cNvSpPr>
            <a:spLocks noGrp="1"/>
          </p:cNvSpPr>
          <p:nvPr>
            <p:ph type="sldNum" sz="quarter" idx="12"/>
          </p:nvPr>
        </p:nvSpPr>
        <p:spPr/>
        <p:txBody>
          <a:bodyPr/>
          <a:lstStyle/>
          <a:p>
            <a:fld id="{57FD246C-D423-1A4E-B02B-7C84DFA48C93}" type="slidenum">
              <a:rPr kumimoji="1" lang="ja-JP" altLang="en-US" smtClean="0"/>
              <a:t>‹#›</a:t>
            </a:fld>
            <a:endParaRPr kumimoji="1" lang="ja-JP" altLang="en-US"/>
          </a:p>
        </p:txBody>
      </p:sp>
    </p:spTree>
    <p:extLst>
      <p:ext uri="{BB962C8B-B14F-4D97-AF65-F5344CB8AC3E}">
        <p14:creationId xmlns:p14="http://schemas.microsoft.com/office/powerpoint/2010/main" val="2957815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6F0EB8-348F-9B43-821B-58DF9CF7B46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4310142-C97A-D84B-9451-701F60427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E3E8A0D-037A-1644-A723-93A25C611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552F64E-BC62-8E43-9A2D-E14FAF8478EB}"/>
              </a:ext>
            </a:extLst>
          </p:cNvPr>
          <p:cNvSpPr>
            <a:spLocks noGrp="1"/>
          </p:cNvSpPr>
          <p:nvPr>
            <p:ph type="dt" sz="half" idx="10"/>
          </p:nvPr>
        </p:nvSpPr>
        <p:spPr/>
        <p:txBody>
          <a:bodyPr/>
          <a:lstStyle/>
          <a:p>
            <a:fld id="{FB9D0415-CFAA-9147-B40A-ED8819FE458F}" type="datetimeFigureOut">
              <a:rPr kumimoji="1" lang="ja-JP" altLang="en-US" smtClean="0"/>
              <a:t>2020/2/21</a:t>
            </a:fld>
            <a:endParaRPr kumimoji="1" lang="ja-JP" altLang="en-US"/>
          </a:p>
        </p:txBody>
      </p:sp>
      <p:sp>
        <p:nvSpPr>
          <p:cNvPr id="6" name="フッター プレースホルダー 5">
            <a:extLst>
              <a:ext uri="{FF2B5EF4-FFF2-40B4-BE49-F238E27FC236}">
                <a16:creationId xmlns:a16="http://schemas.microsoft.com/office/drawing/2014/main" id="{E7575C87-EF78-4843-9AA8-335B69BC5D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BEB4A60-BDB7-B74F-B3FA-2DB6C7AD04C1}"/>
              </a:ext>
            </a:extLst>
          </p:cNvPr>
          <p:cNvSpPr>
            <a:spLocks noGrp="1"/>
          </p:cNvSpPr>
          <p:nvPr>
            <p:ph type="sldNum" sz="quarter" idx="12"/>
          </p:nvPr>
        </p:nvSpPr>
        <p:spPr/>
        <p:txBody>
          <a:bodyPr/>
          <a:lstStyle/>
          <a:p>
            <a:fld id="{57FD246C-D423-1A4E-B02B-7C84DFA48C93}" type="slidenum">
              <a:rPr kumimoji="1" lang="ja-JP" altLang="en-US" smtClean="0"/>
              <a:t>‹#›</a:t>
            </a:fld>
            <a:endParaRPr kumimoji="1" lang="ja-JP" altLang="en-US"/>
          </a:p>
        </p:txBody>
      </p:sp>
    </p:spTree>
    <p:extLst>
      <p:ext uri="{BB962C8B-B14F-4D97-AF65-F5344CB8AC3E}">
        <p14:creationId xmlns:p14="http://schemas.microsoft.com/office/powerpoint/2010/main" val="38977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E1D1967-DB20-5B4A-A3C0-00272A989D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61E69D-63D2-8848-A503-073C01A71E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61254C-B14D-D546-A99E-6F12E11168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9D0415-CFAA-9147-B40A-ED8819FE458F}" type="datetimeFigureOut">
              <a:rPr kumimoji="1" lang="ja-JP" altLang="en-US" smtClean="0"/>
              <a:t>2020/2/21</a:t>
            </a:fld>
            <a:endParaRPr kumimoji="1" lang="ja-JP" altLang="en-US"/>
          </a:p>
        </p:txBody>
      </p:sp>
      <p:sp>
        <p:nvSpPr>
          <p:cNvPr id="5" name="フッター プレースホルダー 4">
            <a:extLst>
              <a:ext uri="{FF2B5EF4-FFF2-40B4-BE49-F238E27FC236}">
                <a16:creationId xmlns:a16="http://schemas.microsoft.com/office/drawing/2014/main" id="{25941A04-72BF-E142-A07A-E4529C87EF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417B635-75EA-AF4F-AED0-32BF4784FC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FD246C-D423-1A4E-B02B-7C84DFA48C93}" type="slidenum">
              <a:rPr kumimoji="1" lang="ja-JP" altLang="en-US" smtClean="0"/>
              <a:t>‹#›</a:t>
            </a:fld>
            <a:endParaRPr kumimoji="1" lang="ja-JP" altLang="en-US"/>
          </a:p>
        </p:txBody>
      </p:sp>
    </p:spTree>
    <p:extLst>
      <p:ext uri="{BB962C8B-B14F-4D97-AF65-F5344CB8AC3E}">
        <p14:creationId xmlns:p14="http://schemas.microsoft.com/office/powerpoint/2010/main" val="3620485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0F5AE2-A0EE-D24A-B753-D5286C9EA0F1}"/>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9F478D41-0373-4545-8C0D-D48C7A88B20E}"/>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537580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7103698-A956-3542-A307-9802887EB011}"/>
              </a:ext>
            </a:extLst>
          </p:cNvPr>
          <p:cNvSpPr txBox="1"/>
          <p:nvPr/>
        </p:nvSpPr>
        <p:spPr>
          <a:xfrm>
            <a:off x="2346385" y="672860"/>
            <a:ext cx="23609348" cy="18028012"/>
          </a:xfrm>
          <a:prstGeom prst="rect">
            <a:avLst/>
          </a:prstGeom>
          <a:noFill/>
        </p:spPr>
        <p:txBody>
          <a:bodyPr wrap="none" rtlCol="0">
            <a:spAutoFit/>
          </a:bodyPr>
          <a:lstStyle/>
          <a:p>
            <a:r>
              <a:rPr lang="ja-JP" altLang="en-US" sz="1050"/>
              <a:t>赤羽根　里奈です．</a:t>
            </a:r>
          </a:p>
          <a:p>
            <a:r>
              <a:rPr lang="ja-JP" altLang="en-US" sz="1050"/>
              <a:t>これから成果報告を始めます．</a:t>
            </a:r>
          </a:p>
          <a:p>
            <a:r>
              <a:rPr lang="ja-JP" altLang="en-US" sz="1050"/>
              <a:t>よろしくお願いいたします．</a:t>
            </a:r>
          </a:p>
          <a:p>
            <a:r>
              <a:rPr lang="en-US" altLang="ja-JP" sz="1050" dirty="0"/>
              <a:t>-----</a:t>
            </a:r>
          </a:p>
          <a:p>
            <a:r>
              <a:rPr lang="ja-JP" altLang="en-US" sz="1050"/>
              <a:t>今回のインターンで取り組んだテーマは「」です．</a:t>
            </a:r>
          </a:p>
          <a:p>
            <a:r>
              <a:rPr lang="ja-JP" altLang="en-US" sz="1050"/>
              <a:t>近年，交通事故を減らすため，自動運転や車載カメラやセンサーで障害物認識を行うなどの技術が発展しています．</a:t>
            </a:r>
          </a:p>
          <a:p>
            <a:r>
              <a:rPr lang="ja-JP" altLang="en-US" sz="1050"/>
              <a:t>その中でも，歩行者のトラッキングをすることで，自動車と歩行者の衝突を回避するという考えがあります．</a:t>
            </a:r>
          </a:p>
          <a:p>
            <a:endParaRPr lang="ja-JP" altLang="en-US" sz="1050"/>
          </a:p>
          <a:p>
            <a:r>
              <a:rPr lang="ja-JP" altLang="en-US" sz="1050"/>
              <a:t>この歩行者のトラッキングとは，歩行者が未来の時間にどこにいるかを予測するということで，現在のところ各歩行者にそれぞれ</a:t>
            </a:r>
            <a:r>
              <a:rPr lang="en" altLang="ja-JP" sz="1050" dirty="0"/>
              <a:t>ID</a:t>
            </a:r>
            <a:r>
              <a:rPr lang="ja-JP" altLang="en-US" sz="1050"/>
              <a:t>番号を付け，次の時刻にその</a:t>
            </a:r>
            <a:r>
              <a:rPr lang="en" altLang="ja-JP" sz="1050" dirty="0"/>
              <a:t>ID</a:t>
            </a:r>
            <a:r>
              <a:rPr lang="ja-JP" altLang="en-US" sz="1050"/>
              <a:t>を持つ人がどの位置にいるかを紐付けしながらトラッキングをしています．</a:t>
            </a:r>
          </a:p>
          <a:p>
            <a:endParaRPr lang="ja-JP" altLang="en-US" sz="1050"/>
          </a:p>
          <a:p>
            <a:r>
              <a:rPr lang="ja-JP" altLang="en-US" sz="1050"/>
              <a:t>しかし，複数人歩行者が密集しているシーンで，この紐付けを誤ってしまうケースが多発することが明らかとなりました．</a:t>
            </a:r>
          </a:p>
          <a:p>
            <a:r>
              <a:rPr lang="ja-JP" altLang="en-US" sz="1050"/>
              <a:t>紐付けを誤ると，次の時刻でのトラッキング結果を誤ってしまいます．</a:t>
            </a:r>
          </a:p>
          <a:p>
            <a:endParaRPr lang="ja-JP" altLang="en-US" sz="1050"/>
          </a:p>
          <a:p>
            <a:r>
              <a:rPr lang="ja-JP" altLang="en-US" sz="1050"/>
              <a:t>その一例として，次の図をご覧ください．</a:t>
            </a:r>
          </a:p>
          <a:p>
            <a:r>
              <a:rPr lang="en-US" altLang="ja-JP" sz="1050" dirty="0"/>
              <a:t>-----</a:t>
            </a:r>
          </a:p>
          <a:p>
            <a:r>
              <a:rPr lang="ja-JP" altLang="en-US" sz="1050"/>
              <a:t>これは</a:t>
            </a:r>
            <a:r>
              <a:rPr lang="en-US" altLang="ja-JP" sz="1050" dirty="0"/>
              <a:t>2</a:t>
            </a:r>
            <a:r>
              <a:rPr lang="ja-JP" altLang="en-US" sz="1050"/>
              <a:t>人ずつ対面ですれ違うシーンです．</a:t>
            </a:r>
          </a:p>
          <a:p>
            <a:endParaRPr lang="ja-JP" altLang="en-US" sz="1050"/>
          </a:p>
          <a:p>
            <a:r>
              <a:rPr lang="ja-JP" altLang="en-US" sz="1050"/>
              <a:t>このとき，黄色と赤の歩行者がすれ違う際，互いの位置が近すぎて正しい紐付けができず，入力データ内で歩行者</a:t>
            </a:r>
            <a:r>
              <a:rPr lang="en" altLang="ja-JP" sz="1050" dirty="0"/>
              <a:t>ID</a:t>
            </a:r>
            <a:r>
              <a:rPr lang="ja-JP" altLang="en-US" sz="1050"/>
              <a:t>の紐付けが誤ってしまうとします．</a:t>
            </a:r>
          </a:p>
          <a:p>
            <a:endParaRPr lang="ja-JP" altLang="en-US" sz="1050"/>
          </a:p>
          <a:p>
            <a:r>
              <a:rPr lang="ja-JP" altLang="en-US" sz="1050"/>
              <a:t>入力データで，紐付けが誤っているものを使用し，トラッキングするため，トラッキング結果は本来とは異なる，誤った結果が出力されてしまいます．</a:t>
            </a:r>
          </a:p>
          <a:p>
            <a:r>
              <a:rPr lang="en-US" altLang="ja-JP" sz="1050" dirty="0"/>
              <a:t>-----</a:t>
            </a:r>
          </a:p>
          <a:p>
            <a:r>
              <a:rPr lang="ja-JP" altLang="en-US" sz="1050"/>
              <a:t>この課題を解決するために，複数人歩行者が密集するシーンで，人と人の相互作用を考慮したモデルを使用することで，たとえ数フレームの紐付けを誤ったとしても正確な予測をすることができるようにすることを考えました．</a:t>
            </a:r>
          </a:p>
          <a:p>
            <a:endParaRPr lang="ja-JP" altLang="en-US" sz="1050"/>
          </a:p>
          <a:p>
            <a:r>
              <a:rPr lang="ja-JP" altLang="en-US" sz="1050"/>
              <a:t>この正確な予測をするということをどのように評価するかというと，まず複数人歩行者がいるシーンを限定し，その中で歩行者</a:t>
            </a:r>
            <a:r>
              <a:rPr lang="en" altLang="ja-JP" sz="1050" dirty="0"/>
              <a:t>ID</a:t>
            </a:r>
            <a:r>
              <a:rPr lang="ja-JP" altLang="en-US" sz="1050"/>
              <a:t>に誤りのある紐付けのパターンをいくつか挙げます．</a:t>
            </a:r>
          </a:p>
          <a:p>
            <a:r>
              <a:rPr lang="ja-JP" altLang="en-US" sz="1050"/>
              <a:t>そして，そのパターンごとにトラッキングを行ない，</a:t>
            </a:r>
            <a:r>
              <a:rPr lang="en" altLang="ja-JP" sz="1050" dirty="0"/>
              <a:t>GT</a:t>
            </a:r>
            <a:r>
              <a:rPr lang="ja-JP" altLang="en-US" sz="1050"/>
              <a:t>と予測を可視化し定性的に評価します．</a:t>
            </a:r>
          </a:p>
          <a:p>
            <a:endParaRPr lang="ja-JP" altLang="en-US" sz="1050"/>
          </a:p>
          <a:p>
            <a:r>
              <a:rPr lang="ja-JP" altLang="en-US" sz="1050"/>
              <a:t>ここまでが，今回のテーマ背景となります．</a:t>
            </a:r>
          </a:p>
          <a:p>
            <a:r>
              <a:rPr lang="ja-JP" altLang="en-US" sz="1050"/>
              <a:t>ここで，今回の発表のアジェンダを説明します．</a:t>
            </a:r>
          </a:p>
          <a:p>
            <a:r>
              <a:rPr lang="en-US" altLang="ja-JP" sz="1050" dirty="0"/>
              <a:t>-----</a:t>
            </a:r>
          </a:p>
          <a:p>
            <a:r>
              <a:rPr lang="ja-JP" altLang="en-US" sz="1050"/>
              <a:t>まず，今回トラッキングに使用したモデルについて説明します．</a:t>
            </a:r>
          </a:p>
          <a:p>
            <a:r>
              <a:rPr lang="ja-JP" altLang="en-US" sz="1050"/>
              <a:t>次に，パターンごと検証と考察を行います．</a:t>
            </a:r>
          </a:p>
          <a:p>
            <a:r>
              <a:rPr lang="ja-JP" altLang="en-US" sz="1050"/>
              <a:t>そして，全体としての考察を行い，最後に今後の展望につなげます．</a:t>
            </a:r>
          </a:p>
          <a:p>
            <a:endParaRPr lang="ja-JP" altLang="en-US" sz="1050"/>
          </a:p>
          <a:p>
            <a:r>
              <a:rPr lang="ja-JP" altLang="en-US" sz="1050"/>
              <a:t>では，今回使用したモデルについてです．</a:t>
            </a:r>
          </a:p>
          <a:p>
            <a:r>
              <a:rPr lang="en-US" altLang="ja-JP" sz="1050" dirty="0"/>
              <a:t>-----</a:t>
            </a:r>
          </a:p>
          <a:p>
            <a:r>
              <a:rPr lang="en" altLang="ja-JP" sz="1050" dirty="0"/>
              <a:t>Social LSTM</a:t>
            </a:r>
          </a:p>
          <a:p>
            <a:r>
              <a:rPr lang="ja-JP" altLang="en-US" sz="1050"/>
              <a:t>深さ</a:t>
            </a:r>
            <a:r>
              <a:rPr lang="en-US" altLang="ja-JP" sz="1050" dirty="0"/>
              <a:t>128</a:t>
            </a:r>
            <a:r>
              <a:rPr lang="ja-JP" altLang="en-US" sz="1050"/>
              <a:t>，プーリングサイズ</a:t>
            </a:r>
            <a:r>
              <a:rPr lang="en-US" altLang="ja-JP" sz="1050" dirty="0"/>
              <a:t>32</a:t>
            </a:r>
            <a:r>
              <a:rPr lang="ja-JP" altLang="en-US" sz="1050"/>
              <a:t>，</a:t>
            </a:r>
            <a:r>
              <a:rPr lang="en-US" altLang="ja-JP" sz="1050" dirty="0"/>
              <a:t>8×8</a:t>
            </a:r>
            <a:r>
              <a:rPr lang="ja-JP" altLang="en-US" sz="1050"/>
              <a:t>のグリッドサイズ</a:t>
            </a:r>
          </a:p>
          <a:p>
            <a:r>
              <a:rPr lang="ja-JP" altLang="en-US" sz="1050"/>
              <a:t>入力データが</a:t>
            </a:r>
            <a:r>
              <a:rPr lang="en-US" altLang="ja-JP" sz="1050" dirty="0"/>
              <a:t>8</a:t>
            </a:r>
            <a:r>
              <a:rPr lang="ja-JP" altLang="en-US" sz="1050"/>
              <a:t>フレーム出力が</a:t>
            </a:r>
            <a:r>
              <a:rPr lang="en-US" altLang="ja-JP" sz="1050" dirty="0"/>
              <a:t>12</a:t>
            </a:r>
            <a:r>
              <a:rPr lang="ja-JP" altLang="en-US" sz="1050"/>
              <a:t>フレームとなっており，</a:t>
            </a:r>
            <a:r>
              <a:rPr lang="en-US" altLang="ja-JP" sz="1050" dirty="0"/>
              <a:t>1</a:t>
            </a:r>
            <a:r>
              <a:rPr lang="ja-JP" altLang="en-US" sz="1050"/>
              <a:t>フレームは</a:t>
            </a:r>
            <a:r>
              <a:rPr lang="en-US" altLang="ja-JP" sz="1050" dirty="0"/>
              <a:t>0.4</a:t>
            </a:r>
            <a:r>
              <a:rPr lang="ja-JP" altLang="en-US" sz="1050"/>
              <a:t>秒です．ですので，入力が</a:t>
            </a:r>
            <a:r>
              <a:rPr lang="en-US" altLang="ja-JP" sz="1050" dirty="0"/>
              <a:t>3.2</a:t>
            </a:r>
            <a:r>
              <a:rPr lang="ja-JP" altLang="en-US" sz="1050"/>
              <a:t>秒に対して，出力が</a:t>
            </a:r>
            <a:r>
              <a:rPr lang="en-US" altLang="ja-JP" sz="1050" dirty="0"/>
              <a:t>4.8</a:t>
            </a:r>
            <a:r>
              <a:rPr lang="ja-JP" altLang="en-US" sz="1050"/>
              <a:t>秒となります．</a:t>
            </a:r>
          </a:p>
          <a:p>
            <a:r>
              <a:rPr lang="en-US" altLang="ja-JP" sz="1050" dirty="0"/>
              <a:t>-----</a:t>
            </a:r>
          </a:p>
          <a:p>
            <a:r>
              <a:rPr lang="ja-JP" altLang="en-US" sz="1050"/>
              <a:t>次に検証と考察について説明します．</a:t>
            </a:r>
          </a:p>
          <a:p>
            <a:r>
              <a:rPr lang="ja-JP" altLang="en-US" sz="1050"/>
              <a:t>先ほども説明した通り，今回は複数人歩行者が密集するシーンを</a:t>
            </a:r>
            <a:r>
              <a:rPr lang="en-US" altLang="ja-JP" sz="1050" dirty="0"/>
              <a:t>1</a:t>
            </a:r>
            <a:r>
              <a:rPr lang="ja-JP" altLang="en-US" sz="1050"/>
              <a:t>つに限定し，その中でパターンを分けて検証と考察を行います．</a:t>
            </a:r>
          </a:p>
          <a:p>
            <a:endParaRPr lang="ja-JP" altLang="en-US" sz="1050"/>
          </a:p>
          <a:p>
            <a:r>
              <a:rPr lang="ja-JP" altLang="en-US" sz="1050"/>
              <a:t>まずどのようなシーンに限定したか説明します．今回は横断歩道や広い道を歩いていることを想定し，</a:t>
            </a:r>
            <a:r>
              <a:rPr lang="en-US" altLang="ja-JP" sz="1050" dirty="0"/>
              <a:t>4</a:t>
            </a:r>
            <a:r>
              <a:rPr lang="ja-JP" altLang="en-US" sz="1050"/>
              <a:t>人が存在していて</a:t>
            </a:r>
            <a:r>
              <a:rPr lang="en-US" altLang="ja-JP" sz="1050" dirty="0"/>
              <a:t>2</a:t>
            </a:r>
            <a:r>
              <a:rPr lang="ja-JP" altLang="en-US" sz="1050"/>
              <a:t>人</a:t>
            </a:r>
            <a:r>
              <a:rPr lang="en-US" altLang="ja-JP" sz="1050" dirty="0"/>
              <a:t>2</a:t>
            </a:r>
            <a:r>
              <a:rPr lang="ja-JP" altLang="en-US" sz="1050"/>
              <a:t>人が対面ですれ違うというシーンに限定しました．</a:t>
            </a:r>
          </a:p>
          <a:p>
            <a:r>
              <a:rPr lang="ja-JP" altLang="en-US" sz="1050"/>
              <a:t>このようなシーンでは，黄色と赤の歩行者</a:t>
            </a:r>
            <a:r>
              <a:rPr lang="en" altLang="ja-JP" sz="1050" dirty="0"/>
              <a:t>ID</a:t>
            </a:r>
            <a:r>
              <a:rPr lang="ja-JP" altLang="en-US" sz="1050"/>
              <a:t>の紐付けを誤ってしまうことが多いことから，今回は黄色と赤の歩行者の</a:t>
            </a:r>
            <a:r>
              <a:rPr lang="en" altLang="ja-JP" sz="1050" dirty="0"/>
              <a:t>ID</a:t>
            </a:r>
            <a:r>
              <a:rPr lang="ja-JP" altLang="en-US" sz="1050"/>
              <a:t>紐付けを人工的に誤らせることで，どのようなトラッキングが行われるかを検証します．</a:t>
            </a:r>
          </a:p>
          <a:p>
            <a:endParaRPr lang="ja-JP" altLang="en-US" sz="1050"/>
          </a:p>
          <a:p>
            <a:r>
              <a:rPr lang="ja-JP" altLang="en-US" sz="1050"/>
              <a:t>次に，歩行者</a:t>
            </a:r>
            <a:r>
              <a:rPr lang="en" altLang="ja-JP" sz="1050" dirty="0"/>
              <a:t>ID</a:t>
            </a:r>
            <a:r>
              <a:rPr lang="ja-JP" altLang="en-US" sz="1050"/>
              <a:t>に誤りのある紐付けのパターンを説明します．</a:t>
            </a:r>
          </a:p>
          <a:p>
            <a:r>
              <a:rPr lang="ja-JP" altLang="en-US" sz="1050"/>
              <a:t>これは黄色と赤の歩行者がすれ違うタイミング別に</a:t>
            </a:r>
            <a:r>
              <a:rPr lang="en-US" altLang="ja-JP" sz="1050" dirty="0"/>
              <a:t>3</a:t>
            </a:r>
            <a:r>
              <a:rPr lang="ja-JP" altLang="en-US" sz="1050"/>
              <a:t>つに分類しました．</a:t>
            </a:r>
          </a:p>
          <a:p>
            <a:r>
              <a:rPr lang="en-US" altLang="ja-JP" sz="1050" dirty="0"/>
              <a:t>1</a:t>
            </a:r>
            <a:r>
              <a:rPr lang="ja-JP" altLang="en-US" sz="1050"/>
              <a:t>つ目はすれ違うタイミングが早いもので，</a:t>
            </a:r>
            <a:r>
              <a:rPr lang="en-US" altLang="ja-JP" sz="1050" dirty="0"/>
              <a:t>3</a:t>
            </a:r>
            <a:r>
              <a:rPr lang="ja-JP" altLang="en-US" sz="1050"/>
              <a:t>フレーム目から</a:t>
            </a:r>
            <a:r>
              <a:rPr lang="en-US" altLang="ja-JP" sz="1050" dirty="0"/>
              <a:t>5</a:t>
            </a:r>
            <a:r>
              <a:rPr lang="ja-JP" altLang="en-US" sz="1050"/>
              <a:t>フレーム目ですれ違いが生じるものです．</a:t>
            </a:r>
          </a:p>
          <a:p>
            <a:r>
              <a:rPr lang="ja-JP" altLang="en-US" sz="1050"/>
              <a:t>これについて，入力</a:t>
            </a:r>
            <a:r>
              <a:rPr lang="en-US" altLang="ja-JP" sz="1050" dirty="0"/>
              <a:t>8</a:t>
            </a:r>
            <a:r>
              <a:rPr lang="ja-JP" altLang="en-US" sz="1050"/>
              <a:t>フレーム内の黄色と赤の</a:t>
            </a:r>
            <a:r>
              <a:rPr lang="en-US" altLang="ja-JP" sz="1050" dirty="0"/>
              <a:t>345</a:t>
            </a:r>
            <a:r>
              <a:rPr lang="ja-JP" altLang="en-US" sz="1050"/>
              <a:t>フレームの</a:t>
            </a:r>
            <a:r>
              <a:rPr lang="en" altLang="ja-JP" sz="1050" dirty="0"/>
              <a:t>ID</a:t>
            </a:r>
            <a:r>
              <a:rPr lang="ja-JP" altLang="en-US" sz="1050"/>
              <a:t>を掛け違えさせたパターンと，</a:t>
            </a:r>
            <a:r>
              <a:rPr lang="en-US" altLang="ja-JP" sz="1050" dirty="0"/>
              <a:t>45</a:t>
            </a:r>
            <a:r>
              <a:rPr lang="ja-JP" altLang="en-US" sz="1050"/>
              <a:t>フレームの</a:t>
            </a:r>
            <a:r>
              <a:rPr lang="en" altLang="ja-JP" sz="1050" dirty="0"/>
              <a:t>ID</a:t>
            </a:r>
            <a:r>
              <a:rPr lang="ja-JP" altLang="en-US" sz="1050"/>
              <a:t>を掛け違えさせたパターンの</a:t>
            </a:r>
            <a:r>
              <a:rPr lang="en-US" altLang="ja-JP" sz="1050" dirty="0"/>
              <a:t>2</a:t>
            </a:r>
            <a:r>
              <a:rPr lang="ja-JP" altLang="en-US" sz="1050"/>
              <a:t>通りを準備しました．</a:t>
            </a:r>
          </a:p>
          <a:p>
            <a:endParaRPr lang="ja-JP" altLang="en-US" sz="1050"/>
          </a:p>
          <a:p>
            <a:r>
              <a:rPr lang="en-US" altLang="ja-JP" sz="1050" dirty="0"/>
              <a:t>2</a:t>
            </a:r>
            <a:r>
              <a:rPr lang="ja-JP" altLang="en-US" sz="1050"/>
              <a:t>つ目は入力</a:t>
            </a:r>
            <a:r>
              <a:rPr lang="en-US" altLang="ja-JP" sz="1050" dirty="0"/>
              <a:t>8</a:t>
            </a:r>
            <a:r>
              <a:rPr lang="ja-JP" altLang="en-US" sz="1050"/>
              <a:t>フレーム目ちょうどですれ違いが生じるものです．</a:t>
            </a:r>
          </a:p>
          <a:p>
            <a:r>
              <a:rPr lang="ja-JP" altLang="en-US" sz="1050"/>
              <a:t>これについて，入力</a:t>
            </a:r>
            <a:r>
              <a:rPr lang="en-US" altLang="ja-JP" sz="1050" dirty="0"/>
              <a:t>8</a:t>
            </a:r>
            <a:r>
              <a:rPr lang="ja-JP" altLang="en-US" sz="1050"/>
              <a:t>フレーム内の黄色と赤の</a:t>
            </a:r>
            <a:r>
              <a:rPr lang="en-US" altLang="ja-JP" sz="1050" dirty="0"/>
              <a:t>8</a:t>
            </a:r>
            <a:r>
              <a:rPr lang="ja-JP" altLang="en-US" sz="1050"/>
              <a:t>フレームの</a:t>
            </a:r>
            <a:r>
              <a:rPr lang="en" altLang="ja-JP" sz="1050" dirty="0"/>
              <a:t>ID</a:t>
            </a:r>
            <a:r>
              <a:rPr lang="ja-JP" altLang="en-US" sz="1050"/>
              <a:t>を掛け違えさせたパターンと，</a:t>
            </a:r>
            <a:r>
              <a:rPr lang="en-US" altLang="ja-JP" sz="1050" dirty="0"/>
              <a:t>78</a:t>
            </a:r>
            <a:r>
              <a:rPr lang="ja-JP" altLang="en-US" sz="1050"/>
              <a:t>フレームの</a:t>
            </a:r>
            <a:r>
              <a:rPr lang="en" altLang="ja-JP" sz="1050" dirty="0"/>
              <a:t>ID</a:t>
            </a:r>
            <a:r>
              <a:rPr lang="ja-JP" altLang="en-US" sz="1050"/>
              <a:t>を掛け違えさせたパターンと</a:t>
            </a:r>
            <a:r>
              <a:rPr lang="en-US" altLang="ja-JP" sz="1050" dirty="0"/>
              <a:t>678</a:t>
            </a:r>
            <a:r>
              <a:rPr lang="ja-JP" altLang="en-US" sz="1050"/>
              <a:t>フレームの</a:t>
            </a:r>
            <a:r>
              <a:rPr lang="en" altLang="ja-JP" sz="1050" dirty="0"/>
              <a:t>ID</a:t>
            </a:r>
            <a:r>
              <a:rPr lang="ja-JP" altLang="en-US" sz="1050"/>
              <a:t>を掛け違えさせたパターンの</a:t>
            </a:r>
            <a:r>
              <a:rPr lang="en-US" altLang="ja-JP" sz="1050" dirty="0"/>
              <a:t>3</a:t>
            </a:r>
            <a:r>
              <a:rPr lang="ja-JP" altLang="en-US" sz="1050"/>
              <a:t>種類を準備しました．</a:t>
            </a:r>
          </a:p>
          <a:p>
            <a:endParaRPr lang="ja-JP" altLang="en-US" sz="1050"/>
          </a:p>
          <a:p>
            <a:r>
              <a:rPr lang="en-US" altLang="ja-JP" sz="1050" dirty="0"/>
              <a:t>3</a:t>
            </a:r>
            <a:r>
              <a:rPr lang="ja-JP" altLang="en-US" sz="1050"/>
              <a:t>つ目はすれ違うタイミングが遅いもので，</a:t>
            </a:r>
            <a:r>
              <a:rPr lang="en-US" altLang="ja-JP" sz="1050" dirty="0"/>
              <a:t>9</a:t>
            </a:r>
            <a:r>
              <a:rPr lang="ja-JP" altLang="en-US" sz="1050"/>
              <a:t>フレーム目から</a:t>
            </a:r>
            <a:r>
              <a:rPr lang="en-US" altLang="ja-JP" sz="1050" dirty="0"/>
              <a:t>13</a:t>
            </a:r>
            <a:r>
              <a:rPr lang="ja-JP" altLang="en-US" sz="1050"/>
              <a:t>フレーム目ですれ違いが生じるものです．</a:t>
            </a:r>
          </a:p>
          <a:p>
            <a:r>
              <a:rPr lang="ja-JP" altLang="en-US" sz="1050"/>
              <a:t>この場合入力</a:t>
            </a:r>
            <a:r>
              <a:rPr lang="en-US" altLang="ja-JP" sz="1050" dirty="0"/>
              <a:t>8</a:t>
            </a:r>
            <a:r>
              <a:rPr lang="ja-JP" altLang="en-US" sz="1050"/>
              <a:t>フレーム内で紐付けの誤りは生じにくいと考え，今回は実装はしていません．</a:t>
            </a:r>
          </a:p>
          <a:p>
            <a:endParaRPr lang="ja-JP" altLang="en-US" sz="1050"/>
          </a:p>
          <a:p>
            <a:r>
              <a:rPr lang="ja-JP" altLang="en-US" sz="1050"/>
              <a:t>ではここから全パターンを可視化を通して評価考察していきます．</a:t>
            </a:r>
          </a:p>
          <a:p>
            <a:r>
              <a:rPr lang="en-US" altLang="ja-JP" sz="1050" dirty="0"/>
              <a:t>-----</a:t>
            </a:r>
          </a:p>
          <a:p>
            <a:r>
              <a:rPr lang="ja-JP" altLang="en-US" sz="1050"/>
              <a:t>まず，</a:t>
            </a:r>
            <a:r>
              <a:rPr lang="en-US" altLang="ja-JP" sz="1050" dirty="0"/>
              <a:t>3</a:t>
            </a:r>
            <a:r>
              <a:rPr lang="ja-JP" altLang="en-US" sz="1050"/>
              <a:t>フレーム目から</a:t>
            </a:r>
            <a:r>
              <a:rPr lang="en-US" altLang="ja-JP" sz="1050" dirty="0"/>
              <a:t>5</a:t>
            </a:r>
            <a:r>
              <a:rPr lang="ja-JP" altLang="en-US" sz="1050"/>
              <a:t>フレーム目ですれ違いが生じ，</a:t>
            </a:r>
            <a:r>
              <a:rPr lang="en-US" altLang="ja-JP" sz="1050" dirty="0"/>
              <a:t>345</a:t>
            </a:r>
            <a:r>
              <a:rPr lang="ja-JP" altLang="en-US" sz="1050"/>
              <a:t>フレームの</a:t>
            </a:r>
            <a:r>
              <a:rPr lang="en" altLang="ja-JP" sz="1050" dirty="0"/>
              <a:t>ID</a:t>
            </a:r>
            <a:r>
              <a:rPr lang="ja-JP" altLang="en-US" sz="1050"/>
              <a:t>を掛け違えさせたパターンです．</a:t>
            </a:r>
          </a:p>
          <a:p>
            <a:r>
              <a:rPr lang="en-US" altLang="ja-JP" sz="1050" dirty="0"/>
              <a:t>-----</a:t>
            </a:r>
          </a:p>
          <a:p>
            <a:r>
              <a:rPr lang="ja-JP" altLang="en-US" sz="1050"/>
              <a:t>もともと</a:t>
            </a:r>
            <a:r>
              <a:rPr lang="en" altLang="ja-JP" sz="1050" dirty="0"/>
              <a:t>ID</a:t>
            </a:r>
            <a:r>
              <a:rPr lang="ja-JP" altLang="en-US" sz="1050"/>
              <a:t>の紐付けを間違えた場合，このような予測になると考えられます．</a:t>
            </a:r>
          </a:p>
          <a:p>
            <a:r>
              <a:rPr lang="ja-JP" altLang="en-US" sz="1050"/>
              <a:t>しかし，ここでは</a:t>
            </a:r>
            <a:r>
              <a:rPr lang="en" altLang="ja-JP" sz="1050" dirty="0"/>
              <a:t>ID</a:t>
            </a:r>
            <a:r>
              <a:rPr lang="ja-JP" altLang="en-US" sz="1050"/>
              <a:t>の紐付けが間違っていても，予測された</a:t>
            </a:r>
            <a:r>
              <a:rPr lang="en-US" altLang="ja-JP" sz="1050" dirty="0"/>
              <a:t>9</a:t>
            </a:r>
            <a:r>
              <a:rPr lang="ja-JP" altLang="en-US" sz="1050"/>
              <a:t>フレーム目以降は</a:t>
            </a:r>
            <a:r>
              <a:rPr lang="en" altLang="ja-JP" sz="1050" dirty="0"/>
              <a:t>GT</a:t>
            </a:r>
            <a:r>
              <a:rPr lang="ja-JP" altLang="en-US" sz="1050"/>
              <a:t>と同方向に向かっていることがわかります．</a:t>
            </a:r>
          </a:p>
          <a:p>
            <a:r>
              <a:rPr lang="en-US" altLang="ja-JP" sz="1050" dirty="0"/>
              <a:t>-----</a:t>
            </a:r>
          </a:p>
          <a:p>
            <a:r>
              <a:rPr lang="ja-JP" altLang="en-US" sz="1050"/>
              <a:t>次に</a:t>
            </a:r>
            <a:r>
              <a:rPr lang="en-US" altLang="ja-JP" sz="1050" dirty="0"/>
              <a:t>3</a:t>
            </a:r>
            <a:r>
              <a:rPr lang="ja-JP" altLang="en-US" sz="1050"/>
              <a:t>フレーム目から</a:t>
            </a:r>
            <a:r>
              <a:rPr lang="en-US" altLang="ja-JP" sz="1050" dirty="0"/>
              <a:t>5</a:t>
            </a:r>
            <a:r>
              <a:rPr lang="ja-JP" altLang="en-US" sz="1050"/>
              <a:t>フレーム目ですれ違いが生じ，</a:t>
            </a:r>
            <a:r>
              <a:rPr lang="en-US" altLang="ja-JP" sz="1050" dirty="0"/>
              <a:t>45</a:t>
            </a:r>
            <a:r>
              <a:rPr lang="ja-JP" altLang="en-US" sz="1050"/>
              <a:t>フレームの</a:t>
            </a:r>
            <a:r>
              <a:rPr lang="en" altLang="ja-JP" sz="1050" dirty="0"/>
              <a:t>ID</a:t>
            </a:r>
            <a:r>
              <a:rPr lang="ja-JP" altLang="en-US" sz="1050"/>
              <a:t>を掛け違えさせたパターンです．</a:t>
            </a:r>
          </a:p>
          <a:p>
            <a:r>
              <a:rPr lang="en-US" altLang="ja-JP" sz="1050" dirty="0"/>
              <a:t>-----</a:t>
            </a:r>
          </a:p>
          <a:p>
            <a:r>
              <a:rPr lang="ja-JP" altLang="en-US" sz="1050"/>
              <a:t>これについても</a:t>
            </a:r>
            <a:r>
              <a:rPr lang="en" altLang="ja-JP" sz="1050" dirty="0"/>
              <a:t>ID</a:t>
            </a:r>
            <a:r>
              <a:rPr lang="ja-JP" altLang="en-US" sz="1050"/>
              <a:t>の紐付けが間違っていても，予測された</a:t>
            </a:r>
            <a:r>
              <a:rPr lang="en-US" altLang="ja-JP" sz="1050" dirty="0"/>
              <a:t>9</a:t>
            </a:r>
            <a:r>
              <a:rPr lang="ja-JP" altLang="en-US" sz="1050"/>
              <a:t>フレーム目以降は</a:t>
            </a:r>
            <a:r>
              <a:rPr lang="en" altLang="ja-JP" sz="1050" dirty="0"/>
              <a:t>GT</a:t>
            </a:r>
            <a:r>
              <a:rPr lang="ja-JP" altLang="en-US" sz="1050"/>
              <a:t>と同方向に向かっていることがわかります．</a:t>
            </a:r>
          </a:p>
          <a:p>
            <a:r>
              <a:rPr lang="en-US" altLang="ja-JP" sz="1050" dirty="0"/>
              <a:t>-----</a:t>
            </a:r>
          </a:p>
          <a:p>
            <a:r>
              <a:rPr lang="ja-JP" altLang="en-US" sz="1050"/>
              <a:t>まず，</a:t>
            </a:r>
            <a:r>
              <a:rPr lang="en-US" altLang="ja-JP" sz="1050" dirty="0"/>
              <a:t>8</a:t>
            </a:r>
            <a:r>
              <a:rPr lang="ja-JP" altLang="en-US" sz="1050"/>
              <a:t>フレーム目でちょうどすれ違いが生じ，</a:t>
            </a:r>
            <a:r>
              <a:rPr lang="en-US" altLang="ja-JP" sz="1050" dirty="0"/>
              <a:t>8</a:t>
            </a:r>
            <a:r>
              <a:rPr lang="ja-JP" altLang="en-US" sz="1050"/>
              <a:t>フレームの</a:t>
            </a:r>
            <a:r>
              <a:rPr lang="en" altLang="ja-JP" sz="1050" dirty="0"/>
              <a:t>ID</a:t>
            </a:r>
            <a:r>
              <a:rPr lang="ja-JP" altLang="en-US" sz="1050"/>
              <a:t>を掛け違えさせたパターンです．</a:t>
            </a:r>
          </a:p>
          <a:p>
            <a:r>
              <a:rPr lang="en-US" altLang="ja-JP" sz="1050" dirty="0"/>
              <a:t>-----</a:t>
            </a:r>
          </a:p>
          <a:p>
            <a:r>
              <a:rPr lang="ja-JP" altLang="en-US" sz="1050"/>
              <a:t>もともと</a:t>
            </a:r>
            <a:r>
              <a:rPr lang="en" altLang="ja-JP" sz="1050" dirty="0"/>
              <a:t>ID</a:t>
            </a:r>
            <a:r>
              <a:rPr lang="ja-JP" altLang="en-US" sz="1050"/>
              <a:t>の紐付けを間違えた場合，このような予測になると考えられます．</a:t>
            </a:r>
          </a:p>
          <a:p>
            <a:r>
              <a:rPr lang="ja-JP" altLang="en-US" sz="1050"/>
              <a:t>しかし，ここでも</a:t>
            </a:r>
            <a:r>
              <a:rPr lang="en" altLang="ja-JP" sz="1050" dirty="0"/>
              <a:t>ID</a:t>
            </a:r>
            <a:r>
              <a:rPr lang="ja-JP" altLang="en-US" sz="1050"/>
              <a:t>の紐付けが間違っていても，予測された</a:t>
            </a:r>
            <a:r>
              <a:rPr lang="en-US" altLang="ja-JP" sz="1050" dirty="0"/>
              <a:t>9</a:t>
            </a:r>
            <a:r>
              <a:rPr lang="ja-JP" altLang="en-US" sz="1050"/>
              <a:t>フレーム目以降は</a:t>
            </a:r>
            <a:r>
              <a:rPr lang="en" altLang="ja-JP" sz="1050" dirty="0"/>
              <a:t>GT</a:t>
            </a:r>
            <a:r>
              <a:rPr lang="ja-JP" altLang="en-US" sz="1050"/>
              <a:t>と同方向に向かっていることがわかります．</a:t>
            </a:r>
          </a:p>
          <a:p>
            <a:r>
              <a:rPr lang="en-US" altLang="ja-JP" sz="1050" dirty="0"/>
              <a:t>-----</a:t>
            </a:r>
          </a:p>
          <a:p>
            <a:r>
              <a:rPr lang="en-US" altLang="ja-JP" sz="1050" dirty="0"/>
              <a:t>8</a:t>
            </a:r>
            <a:r>
              <a:rPr lang="ja-JP" altLang="en-US" sz="1050"/>
              <a:t>フレーム目でちょうどすれ違いが生じ，</a:t>
            </a:r>
            <a:r>
              <a:rPr lang="en-US" altLang="ja-JP" sz="1050" dirty="0"/>
              <a:t>78</a:t>
            </a:r>
            <a:r>
              <a:rPr lang="ja-JP" altLang="en-US" sz="1050"/>
              <a:t>フレームの</a:t>
            </a:r>
            <a:r>
              <a:rPr lang="en" altLang="ja-JP" sz="1050" dirty="0"/>
              <a:t>ID</a:t>
            </a:r>
            <a:r>
              <a:rPr lang="ja-JP" altLang="en-US" sz="1050"/>
              <a:t>を掛け違えさせたパターンです．</a:t>
            </a:r>
          </a:p>
          <a:p>
            <a:r>
              <a:rPr lang="en-US" altLang="ja-JP" sz="1050" dirty="0"/>
              <a:t>-----</a:t>
            </a:r>
          </a:p>
          <a:p>
            <a:endParaRPr lang="en-US" altLang="ja-JP" sz="1050" dirty="0"/>
          </a:p>
          <a:p>
            <a:r>
              <a:rPr lang="en-US" altLang="ja-JP" sz="1050" dirty="0"/>
              <a:t>-----</a:t>
            </a:r>
          </a:p>
          <a:p>
            <a:r>
              <a:rPr lang="en-US" altLang="ja-JP" sz="1050" dirty="0"/>
              <a:t>8</a:t>
            </a:r>
            <a:r>
              <a:rPr lang="ja-JP" altLang="en-US" sz="1050"/>
              <a:t>フレーム目でちょうどすれ違いが生じ，</a:t>
            </a:r>
            <a:r>
              <a:rPr lang="en-US" altLang="ja-JP" sz="1050" dirty="0"/>
              <a:t>678</a:t>
            </a:r>
            <a:r>
              <a:rPr lang="ja-JP" altLang="en-US" sz="1050"/>
              <a:t>フレームの</a:t>
            </a:r>
            <a:r>
              <a:rPr lang="en" altLang="ja-JP" sz="1050" dirty="0"/>
              <a:t>ID</a:t>
            </a:r>
            <a:r>
              <a:rPr lang="ja-JP" altLang="en-US" sz="1050"/>
              <a:t>を掛け違えさせたパターンです．</a:t>
            </a:r>
          </a:p>
          <a:p>
            <a:r>
              <a:rPr lang="en-US" altLang="ja-JP" sz="1050" dirty="0"/>
              <a:t>-----</a:t>
            </a:r>
          </a:p>
          <a:p>
            <a:endParaRPr lang="en-US" altLang="ja-JP" sz="1050" dirty="0"/>
          </a:p>
          <a:p>
            <a:r>
              <a:rPr lang="ja-JP" altLang="en-US" sz="1050"/>
              <a:t>これより，全体としての考察に移ります．</a:t>
            </a:r>
          </a:p>
          <a:p>
            <a:r>
              <a:rPr lang="en-US" altLang="ja-JP" sz="1050" dirty="0"/>
              <a:t>-----</a:t>
            </a:r>
          </a:p>
          <a:p>
            <a:r>
              <a:rPr lang="ja-JP" altLang="en-US" sz="1050"/>
              <a:t>この検証を通して，よい結果が得られた点と考察点についてそれぞれ考察しました．</a:t>
            </a:r>
          </a:p>
          <a:p>
            <a:r>
              <a:rPr lang="ja-JP" altLang="en-US" sz="1050"/>
              <a:t>良い結果が得られた点としては，歩行者</a:t>
            </a:r>
            <a:r>
              <a:rPr lang="en" altLang="ja-JP" sz="1050" dirty="0"/>
              <a:t>ID</a:t>
            </a:r>
            <a:r>
              <a:rPr lang="ja-JP" altLang="en-US" sz="1050"/>
              <a:t>を誤っていても，</a:t>
            </a:r>
            <a:r>
              <a:rPr lang="en" altLang="ja-JP" sz="1050" dirty="0"/>
              <a:t>GT</a:t>
            </a:r>
            <a:r>
              <a:rPr lang="ja-JP" altLang="en-US" sz="1050"/>
              <a:t>と同方向にトラッキング可能であったことです．なぜなら人と人との相互作用を考慮したモデルを使用していることからです．入力</a:t>
            </a:r>
            <a:r>
              <a:rPr lang="en-US" altLang="ja-JP" sz="1050" dirty="0"/>
              <a:t>8</a:t>
            </a:r>
            <a:r>
              <a:rPr lang="ja-JP" altLang="en-US" sz="1050"/>
              <a:t>フレーム内で数フレームの紐付けが誤ったとしても，その他の時刻でも位置情報を共有しあっていることから，中間層で紐付けが誤っていることを考慮しつつ予測をしたのだと考えられます．</a:t>
            </a:r>
          </a:p>
          <a:p>
            <a:endParaRPr lang="ja-JP" altLang="en-US" sz="1050"/>
          </a:p>
          <a:p>
            <a:r>
              <a:rPr lang="ja-JP" altLang="en-US" sz="1050"/>
              <a:t>また，考察点としては，定量的にみて</a:t>
            </a:r>
            <a:r>
              <a:rPr lang="en" altLang="ja-JP" sz="1050" dirty="0"/>
              <a:t>GT</a:t>
            </a:r>
            <a:r>
              <a:rPr lang="ja-JP" altLang="en-US" sz="1050"/>
              <a:t>との誤差値に大きなズレが生じたことです．</a:t>
            </a:r>
          </a:p>
          <a:p>
            <a:r>
              <a:rPr lang="ja-JP" altLang="en-US" sz="1050"/>
              <a:t>今回の実装で，人と人が干渉しあうと，その人は立ち止まるか全く別の方を向くということがわかりました．</a:t>
            </a:r>
          </a:p>
          <a:p>
            <a:r>
              <a:rPr lang="ja-JP" altLang="en-US" sz="1050"/>
              <a:t>これはおそらく訓練データにそのような歩行動作が含まれていなかったことが要因だと考えたので，訓練データの数を実データやサンプルデータをさらに増やして行くことを検討します．</a:t>
            </a:r>
          </a:p>
          <a:p>
            <a:r>
              <a:rPr lang="ja-JP" altLang="en-US" sz="1050"/>
              <a:t>また，干渉の範囲が広すぎて，非現実的な歩行動作の予測が行われたのではないかと考え，グリッドサイズを狭めることで，より現実的な相互作用を取り入れたモデルとすることを検討します．</a:t>
            </a:r>
          </a:p>
          <a:p>
            <a:endParaRPr lang="ja-JP" altLang="en-US" sz="1050"/>
          </a:p>
          <a:p>
            <a:r>
              <a:rPr lang="en-US" altLang="ja-JP" sz="1050" dirty="0"/>
              <a:t>-----</a:t>
            </a:r>
          </a:p>
          <a:p>
            <a:r>
              <a:rPr lang="ja-JP" altLang="en-US" sz="1050"/>
              <a:t>最後に今後の展望です．</a:t>
            </a:r>
          </a:p>
          <a:p>
            <a:r>
              <a:rPr lang="ja-JP" altLang="en-US" sz="1050"/>
              <a:t>このモデルを実際搭載するとなると，やはり</a:t>
            </a:r>
            <a:r>
              <a:rPr lang="en" altLang="ja-JP" sz="1050" dirty="0" err="1"/>
              <a:t>x,y</a:t>
            </a:r>
            <a:r>
              <a:rPr lang="ja-JP" altLang="en-US" sz="1050"/>
              <a:t>座標の情報だけではなく</a:t>
            </a:r>
            <a:r>
              <a:rPr lang="en-US" altLang="ja-JP" sz="1050" dirty="0"/>
              <a:t>3</a:t>
            </a:r>
            <a:r>
              <a:rPr lang="ja-JP" altLang="en-US" sz="1050"/>
              <a:t>次元的な座標や歩行速度，体の向き等まだまだ考慮しなくてはならない点が多数あります．</a:t>
            </a:r>
          </a:p>
          <a:p>
            <a:r>
              <a:rPr lang="ja-JP" altLang="en-US" sz="1050"/>
              <a:t>また入力も出力も系列データなので，リアルタイム性が低いです．</a:t>
            </a:r>
          </a:p>
          <a:p>
            <a:r>
              <a:rPr lang="ja-JP" altLang="en-US" sz="1050"/>
              <a:t>さらに，</a:t>
            </a:r>
            <a:r>
              <a:rPr lang="en-US" altLang="ja-JP" sz="1050" dirty="0"/>
              <a:t>1</a:t>
            </a:r>
            <a:r>
              <a:rPr lang="ja-JP" altLang="en-US" sz="1050"/>
              <a:t>フレーム</a:t>
            </a:r>
            <a:r>
              <a:rPr lang="en-US" altLang="ja-JP" sz="1050" dirty="0"/>
              <a:t>0.4</a:t>
            </a:r>
            <a:r>
              <a:rPr lang="ja-JP" altLang="en-US" sz="1050"/>
              <a:t>秒というのは間隔が遅いのではないかという印象も受けました．</a:t>
            </a:r>
          </a:p>
          <a:p>
            <a:r>
              <a:rPr lang="ja-JP" altLang="en-US" sz="1050"/>
              <a:t>これらを考え，</a:t>
            </a:r>
            <a:r>
              <a:rPr lang="en" altLang="ja-JP" sz="1050" dirty="0"/>
              <a:t>Social LSTM</a:t>
            </a:r>
            <a:r>
              <a:rPr lang="ja-JP" altLang="en-US" sz="1050"/>
              <a:t>から拡張した他のモデルの使用を検討したり，リアルタイム性を重視するため，コードを書き換えたり，設定を変更したりするといったことが今後の展望としてあげられます．</a:t>
            </a:r>
          </a:p>
          <a:p>
            <a:endParaRPr lang="ja-JP" altLang="en-US" sz="1050"/>
          </a:p>
          <a:p>
            <a:r>
              <a:rPr lang="ja-JP" altLang="en-US" sz="1050"/>
              <a:t>以上で今回の成果発表を終わります．</a:t>
            </a:r>
          </a:p>
          <a:p>
            <a:r>
              <a:rPr lang="en-US" altLang="ja-JP" sz="1050" dirty="0"/>
              <a:t>-----</a:t>
            </a:r>
          </a:p>
          <a:p>
            <a:r>
              <a:rPr lang="ja-JP" altLang="en-US" sz="1050"/>
              <a:t>約</a:t>
            </a:r>
            <a:r>
              <a:rPr lang="en-US" altLang="ja-JP" sz="1050" dirty="0"/>
              <a:t>3</a:t>
            </a:r>
            <a:r>
              <a:rPr lang="ja-JP" altLang="en-US" sz="1050"/>
              <a:t>週間たくさんのご指導ありがとうございました．</a:t>
            </a:r>
          </a:p>
          <a:p>
            <a:r>
              <a:rPr lang="ja-JP" altLang="en-US" sz="1050"/>
              <a:t>憧れのソニーで職場密着できて，感動しましたし嬉しかったです．</a:t>
            </a:r>
          </a:p>
          <a:p>
            <a:r>
              <a:rPr lang="ja-JP" altLang="en-US" sz="1050"/>
              <a:t>実際</a:t>
            </a:r>
            <a:r>
              <a:rPr lang="en-US" altLang="ja-JP" sz="1050" dirty="0"/>
              <a:t>3</a:t>
            </a:r>
            <a:r>
              <a:rPr lang="ja-JP" altLang="en-US" sz="1050"/>
              <a:t>週間いて感じたことをいくつかお話しします．</a:t>
            </a:r>
          </a:p>
          <a:p>
            <a:r>
              <a:rPr lang="ja-JP" altLang="en-US" sz="1050"/>
              <a:t>まず会議や打ち合わせが多いことです．スケジュールを覗くと打ち合わせだらけてびっくりしました．</a:t>
            </a:r>
          </a:p>
          <a:p>
            <a:r>
              <a:rPr lang="ja-JP" altLang="en-US" sz="1050"/>
              <a:t>それから，社員の皆さんの効率がいいことです．メリハリがあり，どの時間でどこまでやるかが明確になっているからこそ，効率よく仕事を進めているのだなと，定例や夕会に実際に参加して感じました．</a:t>
            </a:r>
          </a:p>
          <a:p>
            <a:endParaRPr lang="ja-JP" altLang="en-US" sz="1050"/>
          </a:p>
          <a:p>
            <a:r>
              <a:rPr lang="ja-JP" altLang="en-US" sz="1050"/>
              <a:t>今回の私の反省点として，テーマ設定がうまく決まらず，だらだらと進めてしまい，やらなくても実装までやってしまった部分がありました．時間がもったいなかったなと感じました．</a:t>
            </a:r>
          </a:p>
          <a:p>
            <a:endParaRPr lang="ja-JP" altLang="en-US" sz="1050"/>
          </a:p>
          <a:p>
            <a:r>
              <a:rPr lang="ja-JP" altLang="en-US" sz="1050"/>
              <a:t>また，人に伝えるための資料作りにも苦戦しました．ロジカルシンキングが思っていた以上にできないことに気付き，途中で悩んでしまいました．ですがこの悩みが今回この部分が私に足りないんだと知るいいきっかけになったので，今後成長した姿をお見せできるよう頑張ります．</a:t>
            </a:r>
          </a:p>
          <a:p>
            <a:endParaRPr lang="ja-JP" altLang="en-US" sz="1050"/>
          </a:p>
          <a:p>
            <a:r>
              <a:rPr lang="ja-JP" altLang="en-US" sz="1050"/>
              <a:t>大学に戻ったら，歩行軌道予測の研究を進めることになりますが，ここで得たアイデアなどを生かしてこれからも研究に精進してまいります．</a:t>
            </a:r>
          </a:p>
          <a:p>
            <a:endParaRPr lang="ja-JP" altLang="en-US" sz="1050"/>
          </a:p>
          <a:p>
            <a:r>
              <a:rPr lang="ja-JP" altLang="en-US" sz="1050"/>
              <a:t>発表は以上となります，ご静聴ありがとうございました．</a:t>
            </a:r>
            <a:endParaRPr kumimoji="1" lang="ja-JP" altLang="en-US" sz="1050"/>
          </a:p>
        </p:txBody>
      </p:sp>
    </p:spTree>
    <p:extLst>
      <p:ext uri="{BB962C8B-B14F-4D97-AF65-F5344CB8AC3E}">
        <p14:creationId xmlns:p14="http://schemas.microsoft.com/office/powerpoint/2010/main" val="19219120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1758</Words>
  <Application>Microsoft Macintosh PowerPoint</Application>
  <PresentationFormat>ワイド画面</PresentationFormat>
  <Paragraphs>111</Paragraphs>
  <Slides>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vt:i4>
      </vt:variant>
    </vt:vector>
  </HeadingPairs>
  <TitlesOfParts>
    <vt:vector size="6" baseType="lpstr">
      <vt:lpstr>游ゴシック</vt:lpstr>
      <vt:lpstr>游ゴシック Light</vt:lpstr>
      <vt:lpstr>Arial</vt:lpstr>
      <vt:lpstr>Office テーマ</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Rina Akabane</dc:creator>
  <cp:lastModifiedBy>Rina Akabane</cp:lastModifiedBy>
  <cp:revision>1</cp:revision>
  <dcterms:created xsi:type="dcterms:W3CDTF">2020-02-20T16:54:29Z</dcterms:created>
  <dcterms:modified xsi:type="dcterms:W3CDTF">2020-02-20T16:55:43Z</dcterms:modified>
</cp:coreProperties>
</file>