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38"/>
  </p:notesMasterIdLst>
  <p:handoutMasterIdLst>
    <p:handoutMasterId r:id="rId39"/>
  </p:handoutMasterIdLst>
  <p:sldIdLst>
    <p:sldId id="256" r:id="rId3"/>
    <p:sldId id="258" r:id="rId4"/>
    <p:sldId id="302" r:id="rId5"/>
    <p:sldId id="259" r:id="rId6"/>
    <p:sldId id="283" r:id="rId7"/>
    <p:sldId id="308" r:id="rId8"/>
    <p:sldId id="305" r:id="rId9"/>
    <p:sldId id="279" r:id="rId10"/>
    <p:sldId id="275" r:id="rId11"/>
    <p:sldId id="303" r:id="rId12"/>
    <p:sldId id="307" r:id="rId13"/>
    <p:sldId id="304" r:id="rId14"/>
    <p:sldId id="274" r:id="rId15"/>
    <p:sldId id="300" r:id="rId16"/>
    <p:sldId id="301" r:id="rId17"/>
    <p:sldId id="277" r:id="rId18"/>
    <p:sldId id="278" r:id="rId19"/>
    <p:sldId id="306" r:id="rId20"/>
    <p:sldId id="280" r:id="rId21"/>
    <p:sldId id="281" r:id="rId22"/>
    <p:sldId id="296" r:id="rId23"/>
    <p:sldId id="288" r:id="rId24"/>
    <p:sldId id="289" r:id="rId25"/>
    <p:sldId id="295" r:id="rId26"/>
    <p:sldId id="282" r:id="rId27"/>
    <p:sldId id="287" r:id="rId28"/>
    <p:sldId id="286" r:id="rId29"/>
    <p:sldId id="298" r:id="rId30"/>
    <p:sldId id="285" r:id="rId31"/>
    <p:sldId id="290" r:id="rId32"/>
    <p:sldId id="294" r:id="rId33"/>
    <p:sldId id="293" r:id="rId34"/>
    <p:sldId id="292" r:id="rId35"/>
    <p:sldId id="291" r:id="rId36"/>
    <p:sldId id="29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72" userDrawn="1">
          <p15:clr>
            <a:srgbClr val="A4A3A4"/>
          </p15:clr>
        </p15:guide>
        <p15:guide id="4" orient="horz" pos="168" userDrawn="1">
          <p15:clr>
            <a:srgbClr val="A4A3A4"/>
          </p15:clr>
        </p15:guide>
        <p15:guide id="5" pos="7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 autoAdjust="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>
        <p:guide orient="horz" pos="2160"/>
        <p:guide pos="3840"/>
        <p:guide pos="6672"/>
        <p:guide orient="horz" pos="168"/>
        <p:guide pos="705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6A8D6-A6E6-491E-8B8D-2F3E1311733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680FFAC-4007-4854-A615-002B5E60ACED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Header</a:t>
          </a:r>
        </a:p>
      </dgm:t>
    </dgm:pt>
    <dgm:pt modelId="{9113A549-0F9E-4533-BB7E-1AB28B8E3F39}" type="parTrans" cxnId="{55DA0FA7-1751-40B0-A36E-C550C9FE83D5}">
      <dgm:prSet/>
      <dgm:spPr/>
      <dgm:t>
        <a:bodyPr/>
        <a:lstStyle/>
        <a:p>
          <a:endParaRPr lang="en-US"/>
        </a:p>
      </dgm:t>
    </dgm:pt>
    <dgm:pt modelId="{D2628FEB-1302-4FD4-A268-3DA1C6E8C9DF}" type="sibTrans" cxnId="{55DA0FA7-1751-40B0-A36E-C550C9FE83D5}">
      <dgm:prSet/>
      <dgm:spPr/>
      <dgm:t>
        <a:bodyPr/>
        <a:lstStyle/>
        <a:p>
          <a:endParaRPr lang="en-US"/>
        </a:p>
      </dgm:t>
    </dgm:pt>
    <dgm:pt modelId="{E92CE5B1-6C5E-4AEB-B3FC-882BC7D5746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Payload</a:t>
          </a:r>
        </a:p>
      </dgm:t>
    </dgm:pt>
    <dgm:pt modelId="{E67268E6-CC3A-44DC-914A-2F78CEECAC9E}" type="parTrans" cxnId="{9846854C-8A69-468E-A8DC-05D30F0EFEB8}">
      <dgm:prSet/>
      <dgm:spPr/>
      <dgm:t>
        <a:bodyPr/>
        <a:lstStyle/>
        <a:p>
          <a:endParaRPr lang="en-US"/>
        </a:p>
      </dgm:t>
    </dgm:pt>
    <dgm:pt modelId="{EFFAF95E-1B75-4D4C-8E46-DAB56921D834}" type="sibTrans" cxnId="{9846854C-8A69-468E-A8DC-05D30F0EFEB8}">
      <dgm:prSet/>
      <dgm:spPr/>
      <dgm:t>
        <a:bodyPr/>
        <a:lstStyle/>
        <a:p>
          <a:endParaRPr lang="en-US"/>
        </a:p>
      </dgm:t>
    </dgm:pt>
    <dgm:pt modelId="{B01C8911-1522-45C5-A9F3-DF517BF18680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Verify Signature</a:t>
          </a:r>
        </a:p>
      </dgm:t>
    </dgm:pt>
    <dgm:pt modelId="{EBDC66D5-43FC-49C4-A7D8-E4289F6B7A09}" type="parTrans" cxnId="{F1E4A622-6F6D-4311-8A1A-7A682C12FECB}">
      <dgm:prSet/>
      <dgm:spPr/>
      <dgm:t>
        <a:bodyPr/>
        <a:lstStyle/>
        <a:p>
          <a:endParaRPr lang="en-US"/>
        </a:p>
      </dgm:t>
    </dgm:pt>
    <dgm:pt modelId="{11D8E074-6962-49BB-B263-1A8951C342EE}" type="sibTrans" cxnId="{F1E4A622-6F6D-4311-8A1A-7A682C12FECB}">
      <dgm:prSet/>
      <dgm:spPr/>
      <dgm:t>
        <a:bodyPr/>
        <a:lstStyle/>
        <a:p>
          <a:endParaRPr lang="en-US"/>
        </a:p>
      </dgm:t>
    </dgm:pt>
    <dgm:pt modelId="{F9C3A55D-4A2C-4EC5-A512-5E7130014CF5}" type="pres">
      <dgm:prSet presAssocID="{A0A6A8D6-A6E6-491E-8B8D-2F3E13117338}" presName="Name0" presStyleCnt="0">
        <dgm:presLayoutVars>
          <dgm:dir/>
          <dgm:resizeHandles val="exact"/>
        </dgm:presLayoutVars>
      </dgm:prSet>
      <dgm:spPr/>
    </dgm:pt>
    <dgm:pt modelId="{6D403FD3-7264-4A41-AC13-A6017D556EC3}" type="pres">
      <dgm:prSet presAssocID="{3680FFAC-4007-4854-A615-002B5E60ACED}" presName="parTxOnly" presStyleLbl="node1" presStyleIdx="0" presStyleCnt="3">
        <dgm:presLayoutVars>
          <dgm:bulletEnabled val="1"/>
        </dgm:presLayoutVars>
      </dgm:prSet>
      <dgm:spPr/>
    </dgm:pt>
    <dgm:pt modelId="{7DBB9018-EE27-4C0F-9113-3AB636B7AF9A}" type="pres">
      <dgm:prSet presAssocID="{D2628FEB-1302-4FD4-A268-3DA1C6E8C9DF}" presName="parSpace" presStyleCnt="0"/>
      <dgm:spPr/>
    </dgm:pt>
    <dgm:pt modelId="{2E1EAC1B-24C4-4DF8-9D6F-5549BCA768D8}" type="pres">
      <dgm:prSet presAssocID="{E92CE5B1-6C5E-4AEB-B3FC-882BC7D57468}" presName="parTxOnly" presStyleLbl="node1" presStyleIdx="1" presStyleCnt="3">
        <dgm:presLayoutVars>
          <dgm:bulletEnabled val="1"/>
        </dgm:presLayoutVars>
      </dgm:prSet>
      <dgm:spPr/>
    </dgm:pt>
    <dgm:pt modelId="{2342488B-CE7A-40B5-9ACE-A877AFCBE709}" type="pres">
      <dgm:prSet presAssocID="{EFFAF95E-1B75-4D4C-8E46-DAB56921D834}" presName="parSpace" presStyleCnt="0"/>
      <dgm:spPr/>
    </dgm:pt>
    <dgm:pt modelId="{7AF00C38-975C-4A3B-8D57-B69EB0450274}" type="pres">
      <dgm:prSet presAssocID="{B01C8911-1522-45C5-A9F3-DF517BF18680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FD496609-B1A3-4443-A794-8B00F71FC8F3}" type="presOf" srcId="{A0A6A8D6-A6E6-491E-8B8D-2F3E13117338}" destId="{F9C3A55D-4A2C-4EC5-A512-5E7130014CF5}" srcOrd="0" destOrd="0" presId="urn:microsoft.com/office/officeart/2005/8/layout/hChevron3"/>
    <dgm:cxn modelId="{F1E4A622-6F6D-4311-8A1A-7A682C12FECB}" srcId="{A0A6A8D6-A6E6-491E-8B8D-2F3E13117338}" destId="{B01C8911-1522-45C5-A9F3-DF517BF18680}" srcOrd="2" destOrd="0" parTransId="{EBDC66D5-43FC-49C4-A7D8-E4289F6B7A09}" sibTransId="{11D8E074-6962-49BB-B263-1A8951C342EE}"/>
    <dgm:cxn modelId="{9846854C-8A69-468E-A8DC-05D30F0EFEB8}" srcId="{A0A6A8D6-A6E6-491E-8B8D-2F3E13117338}" destId="{E92CE5B1-6C5E-4AEB-B3FC-882BC7D57468}" srcOrd="1" destOrd="0" parTransId="{E67268E6-CC3A-44DC-914A-2F78CEECAC9E}" sibTransId="{EFFAF95E-1B75-4D4C-8E46-DAB56921D834}"/>
    <dgm:cxn modelId="{55DA0FA7-1751-40B0-A36E-C550C9FE83D5}" srcId="{A0A6A8D6-A6E6-491E-8B8D-2F3E13117338}" destId="{3680FFAC-4007-4854-A615-002B5E60ACED}" srcOrd="0" destOrd="0" parTransId="{9113A549-0F9E-4533-BB7E-1AB28B8E3F39}" sibTransId="{D2628FEB-1302-4FD4-A268-3DA1C6E8C9DF}"/>
    <dgm:cxn modelId="{CF1F19B7-4903-451A-8B91-67BC64CAD2EA}" type="presOf" srcId="{B01C8911-1522-45C5-A9F3-DF517BF18680}" destId="{7AF00C38-975C-4A3B-8D57-B69EB0450274}" srcOrd="0" destOrd="0" presId="urn:microsoft.com/office/officeart/2005/8/layout/hChevron3"/>
    <dgm:cxn modelId="{9CDE2DC7-8595-4FBD-9E4A-D0ED996837E3}" type="presOf" srcId="{3680FFAC-4007-4854-A615-002B5E60ACED}" destId="{6D403FD3-7264-4A41-AC13-A6017D556EC3}" srcOrd="0" destOrd="0" presId="urn:microsoft.com/office/officeart/2005/8/layout/hChevron3"/>
    <dgm:cxn modelId="{38229BD1-AFE6-4B5B-9E2F-D9D995D84BA3}" type="presOf" srcId="{E92CE5B1-6C5E-4AEB-B3FC-882BC7D57468}" destId="{2E1EAC1B-24C4-4DF8-9D6F-5549BCA768D8}" srcOrd="0" destOrd="0" presId="urn:microsoft.com/office/officeart/2005/8/layout/hChevron3"/>
    <dgm:cxn modelId="{565EE741-6C4A-4714-A8DB-A673C17234F3}" type="presParOf" srcId="{F9C3A55D-4A2C-4EC5-A512-5E7130014CF5}" destId="{6D403FD3-7264-4A41-AC13-A6017D556EC3}" srcOrd="0" destOrd="0" presId="urn:microsoft.com/office/officeart/2005/8/layout/hChevron3"/>
    <dgm:cxn modelId="{10EEBE94-21DA-4A35-9B15-517EDDC7B5B2}" type="presParOf" srcId="{F9C3A55D-4A2C-4EC5-A512-5E7130014CF5}" destId="{7DBB9018-EE27-4C0F-9113-3AB636B7AF9A}" srcOrd="1" destOrd="0" presId="urn:microsoft.com/office/officeart/2005/8/layout/hChevron3"/>
    <dgm:cxn modelId="{21FB0407-AEA3-4F9F-A65E-1B37F4CF0CC8}" type="presParOf" srcId="{F9C3A55D-4A2C-4EC5-A512-5E7130014CF5}" destId="{2E1EAC1B-24C4-4DF8-9D6F-5549BCA768D8}" srcOrd="2" destOrd="0" presId="urn:microsoft.com/office/officeart/2005/8/layout/hChevron3"/>
    <dgm:cxn modelId="{E1FFFA38-59D4-4222-BE58-F8E3FC7E9ED9}" type="presParOf" srcId="{F9C3A55D-4A2C-4EC5-A512-5E7130014CF5}" destId="{2342488B-CE7A-40B5-9ACE-A877AFCBE709}" srcOrd="3" destOrd="0" presId="urn:microsoft.com/office/officeart/2005/8/layout/hChevron3"/>
    <dgm:cxn modelId="{8B1C72BC-90F9-42C9-A58D-DC1FAFA76987}" type="presParOf" srcId="{F9C3A55D-4A2C-4EC5-A512-5E7130014CF5}" destId="{7AF00C38-975C-4A3B-8D57-B69EB045027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03FD3-7264-4A41-AC13-A6017D556EC3}">
      <dsp:nvSpPr>
        <dsp:cNvPr id="0" name=""/>
        <dsp:cNvSpPr/>
      </dsp:nvSpPr>
      <dsp:spPr>
        <a:xfrm>
          <a:off x="4749" y="0"/>
          <a:ext cx="4153154" cy="1185333"/>
        </a:xfrm>
        <a:prstGeom prst="homePlat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Header</a:t>
          </a:r>
        </a:p>
      </dsp:txBody>
      <dsp:txXfrm>
        <a:off x="4749" y="0"/>
        <a:ext cx="3856821" cy="1185333"/>
      </dsp:txXfrm>
    </dsp:sp>
    <dsp:sp modelId="{2E1EAC1B-24C4-4DF8-9D6F-5549BCA768D8}">
      <dsp:nvSpPr>
        <dsp:cNvPr id="0" name=""/>
        <dsp:cNvSpPr/>
      </dsp:nvSpPr>
      <dsp:spPr>
        <a:xfrm>
          <a:off x="3327272" y="0"/>
          <a:ext cx="4153154" cy="1185333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Payload</a:t>
          </a:r>
        </a:p>
      </dsp:txBody>
      <dsp:txXfrm>
        <a:off x="3919939" y="0"/>
        <a:ext cx="2967821" cy="1185333"/>
      </dsp:txXfrm>
    </dsp:sp>
    <dsp:sp modelId="{7AF00C38-975C-4A3B-8D57-B69EB0450274}">
      <dsp:nvSpPr>
        <dsp:cNvPr id="0" name=""/>
        <dsp:cNvSpPr/>
      </dsp:nvSpPr>
      <dsp:spPr>
        <a:xfrm>
          <a:off x="6649796" y="0"/>
          <a:ext cx="4153154" cy="1185333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Verify Signature</a:t>
          </a:r>
        </a:p>
      </dsp:txBody>
      <dsp:txXfrm>
        <a:off x="7242463" y="0"/>
        <a:ext cx="2967821" cy="1185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84C55-34AB-4F04-8C6E-103378987567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82C9A-B1C0-4AB3-B851-094A8352B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60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32DD9-7C6A-4C91-8CF1-0788B8213502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33CE-42BD-48B0-899B-D9D2A3E08D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5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50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2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55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5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4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46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34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1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DA2E-A198-42B8-A77A-6063A9DC8646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tx2">
                      <a:lumMod val="9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lumMod val="75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300717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467C-85F7-469C-B16D-CF41F04F5F22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918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9436-BD82-44D9-9B6F-6D45FC4FB282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077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B0D3-E9C4-4790-9AFC-472238E9D978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223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B39F-05CF-4198-9763-0EA4BE92E0D0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tx2">
                      <a:lumMod val="9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860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91D0-1B86-4F30-8D90-913BBBB0A4F2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58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D5D4-22BE-49CA-89DE-DEB7778B4EA0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924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42CB-856E-4E4B-8C89-197AEAE66A5F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416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A565-20AE-4CD1-A4DD-E062216372E9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0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9077-B497-459B-927D-21898BE78E1B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599" y="214424"/>
            <a:ext cx="9448801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94488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88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E5371151-446F-4595-B3D3-21EF3A6E9BFE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31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lumMod val="75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 bwMode="invGray"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671E04DB-BE65-47F8-B877-7DBE6DFA71B8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 userDrawn="1">
            <p:ph type="ftr" sz="quarter" idx="3"/>
          </p:nvPr>
        </p:nvSpPr>
        <p:spPr bwMode="invGray"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 bwMode="invGray"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 userDrawn="1"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34405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10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27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>
          <a:xfrm>
            <a:off x="577400" y="3709172"/>
            <a:ext cx="8640064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Kevin Rich</a:t>
            </a:r>
          </a:p>
          <a:p>
            <a:r>
              <a:rPr lang="en-US" dirty="0"/>
              <a:t>@whoiskevinrich</a:t>
            </a:r>
          </a:p>
          <a:p>
            <a:r>
              <a:rPr lang="en-US" dirty="0"/>
              <a:t>whoiskevinrich.com</a:t>
            </a:r>
          </a:p>
          <a:p>
            <a:endParaRPr lang="en-US" dirty="0"/>
          </a:p>
          <a:p>
            <a:r>
              <a:rPr lang="en-US" dirty="0"/>
              <a:t>Senior Software Engineer</a:t>
            </a:r>
          </a:p>
          <a:p>
            <a:r>
              <a:rPr lang="en-US" dirty="0"/>
              <a:t>Bookbyte.com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400" y="846030"/>
            <a:ext cx="8640064" cy="2301240"/>
          </a:xfrm>
        </p:spPr>
        <p:txBody>
          <a:bodyPr/>
          <a:lstStyle/>
          <a:p>
            <a:r>
              <a:rPr lang="en-US" dirty="0"/>
              <a:t>Choosing your Identity (server)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5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Specification includes a “Password Grant”</a:t>
            </a:r>
          </a:p>
          <a:p>
            <a:r>
              <a:rPr lang="en-US" dirty="0"/>
              <a:t>Allows username/password to exchanged for token directly</a:t>
            </a:r>
          </a:p>
          <a:p>
            <a:r>
              <a:rPr lang="en-US" dirty="0"/>
              <a:t>Some client applications collect those credentials from the user directly and many users have been trained this is okay</a:t>
            </a:r>
          </a:p>
          <a:p>
            <a:pPr lvl="1"/>
            <a:r>
              <a:rPr lang="en-US" dirty="0"/>
              <a:t>This is bad</a:t>
            </a:r>
          </a:p>
          <a:p>
            <a:pPr lvl="1"/>
            <a:r>
              <a:rPr lang="en-US" dirty="0"/>
              <a:t>Don’t do this</a:t>
            </a:r>
          </a:p>
          <a:p>
            <a:pPr marL="448056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Abuse of OAuth</a:t>
            </a:r>
          </a:p>
        </p:txBody>
      </p:sp>
    </p:spTree>
    <p:extLst>
      <p:ext uri="{BB962C8B-B14F-4D97-AF65-F5344CB8AC3E}">
        <p14:creationId xmlns:p14="http://schemas.microsoft.com/office/powerpoint/2010/main" val="46678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Specification includes a “Password Grant”</a:t>
            </a:r>
          </a:p>
          <a:p>
            <a:r>
              <a:rPr lang="en-US" dirty="0"/>
              <a:t>Allows username/password to exchanged for token directly</a:t>
            </a:r>
          </a:p>
          <a:p>
            <a:r>
              <a:rPr lang="en-US" dirty="0"/>
              <a:t>Some client applications collect those credentials from the user directly and many users have been trained this is okay</a:t>
            </a:r>
          </a:p>
          <a:p>
            <a:pPr lvl="1"/>
            <a:r>
              <a:rPr lang="en-US" dirty="0"/>
              <a:t>This is bad</a:t>
            </a:r>
          </a:p>
          <a:p>
            <a:pPr lvl="1"/>
            <a:r>
              <a:rPr lang="en-US" dirty="0"/>
              <a:t>Don’t do this</a:t>
            </a:r>
          </a:p>
          <a:p>
            <a:pPr marL="448056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 Based Identity</a:t>
            </a:r>
          </a:p>
        </p:txBody>
      </p:sp>
    </p:spTree>
    <p:extLst>
      <p:ext uri="{BB962C8B-B14F-4D97-AF65-F5344CB8AC3E}">
        <p14:creationId xmlns:p14="http://schemas.microsoft.com/office/powerpoint/2010/main" val="166636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400" y="846030"/>
            <a:ext cx="10221664" cy="2301240"/>
          </a:xfrm>
        </p:spPr>
        <p:txBody>
          <a:bodyPr/>
          <a:lstStyle/>
          <a:p>
            <a:pPr algn="ctr"/>
            <a:r>
              <a:rPr lang="en-US" dirty="0" err="1"/>
              <a:t>Openid</a:t>
            </a:r>
            <a:r>
              <a:rPr lang="en-US" dirty="0"/>
              <a:t> connect (OIDC)</a:t>
            </a:r>
          </a:p>
        </p:txBody>
      </p:sp>
      <p:pic>
        <p:nvPicPr>
          <p:cNvPr id="8" name="Graphic 7" descr="Saf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6404" y="1996650"/>
            <a:ext cx="3343656" cy="33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6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standard for </a:t>
            </a:r>
            <a:r>
              <a:rPr lang="en-US" i="1" dirty="0"/>
              <a:t>Authentication</a:t>
            </a:r>
            <a:endParaRPr lang="en-US" dirty="0"/>
          </a:p>
          <a:p>
            <a:r>
              <a:rPr lang="en-US" dirty="0"/>
              <a:t>Extends OAuth 2.0</a:t>
            </a:r>
          </a:p>
          <a:p>
            <a:r>
              <a:rPr lang="en-US" dirty="0"/>
              <a:t>Enables user to authenticate at Identity Provider (Google, Facebook, Twitter, …) without disclosing credentials to the application</a:t>
            </a:r>
          </a:p>
          <a:p>
            <a:r>
              <a:rPr lang="en-US" dirty="0"/>
              <a:t>Enable site to verify user without managing credentials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OpenID Connect (OIDC)</a:t>
            </a:r>
          </a:p>
        </p:txBody>
      </p:sp>
    </p:spTree>
    <p:extLst>
      <p:ext uri="{BB962C8B-B14F-4D97-AF65-F5344CB8AC3E}">
        <p14:creationId xmlns:p14="http://schemas.microsoft.com/office/powerpoint/2010/main" val="230994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400" y="846030"/>
            <a:ext cx="10221664" cy="2301240"/>
          </a:xfrm>
        </p:spPr>
        <p:txBody>
          <a:bodyPr/>
          <a:lstStyle/>
          <a:p>
            <a:pPr algn="ctr"/>
            <a:r>
              <a:rPr lang="en-US" dirty="0"/>
              <a:t>Lingo</a:t>
            </a:r>
          </a:p>
        </p:txBody>
      </p:sp>
      <p:pic>
        <p:nvPicPr>
          <p:cNvPr id="8" name="Graphic 7" descr="Cha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6404" y="1996650"/>
            <a:ext cx="3343656" cy="33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2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declarations about a subject</a:t>
            </a:r>
          </a:p>
          <a:p>
            <a:r>
              <a:rPr lang="en-US" dirty="0"/>
              <a:t>Claims have issuers (Google, Facebook, Bob from Marketing)</a:t>
            </a:r>
          </a:p>
          <a:p>
            <a:r>
              <a:rPr lang="en-US" dirty="0"/>
              <a:t>Claims have types, which are non-standard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Facbook</a:t>
            </a:r>
            <a:r>
              <a:rPr lang="en-US" dirty="0">
                <a:sym typeface="Wingdings" panose="05000000000000000000" pitchFamily="2" charset="2"/>
              </a:rPr>
              <a:t>: “email”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ActiveDirectory</a:t>
            </a:r>
            <a:r>
              <a:rPr lang="en-US" dirty="0">
                <a:sym typeface="Wingdings" panose="05000000000000000000" pitchFamily="2" charset="2"/>
              </a:rPr>
              <a:t>: “http://schemas.xmlsoap.org/</a:t>
            </a:r>
            <a:r>
              <a:rPr lang="en-US" dirty="0" err="1">
                <a:sym typeface="Wingdings" panose="05000000000000000000" pitchFamily="2" charset="2"/>
              </a:rPr>
              <a:t>ws</a:t>
            </a:r>
            <a:r>
              <a:rPr lang="en-US" dirty="0">
                <a:sym typeface="Wingdings" panose="05000000000000000000" pitchFamily="2" charset="2"/>
              </a:rPr>
              <a:t>/2005/05/identity/claims/</a:t>
            </a:r>
            <a:r>
              <a:rPr lang="en-US" dirty="0" err="1">
                <a:sym typeface="Wingdings" panose="05000000000000000000" pitchFamily="2" charset="2"/>
              </a:rPr>
              <a:t>emailaddress</a:t>
            </a:r>
            <a:r>
              <a:rPr lang="en-US" dirty="0">
                <a:sym typeface="Wingdings" panose="05000000000000000000" pitchFamily="2" charset="2"/>
              </a:rPr>
              <a:t>”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</a:t>
            </a:r>
          </a:p>
        </p:txBody>
      </p:sp>
    </p:spTree>
    <p:extLst>
      <p:ext uri="{BB962C8B-B14F-4D97-AF65-F5344CB8AC3E}">
        <p14:creationId xmlns:p14="http://schemas.microsoft.com/office/powerpoint/2010/main" val="195933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series of claims about a subject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i="1" dirty="0"/>
              <a:t>The subject’s name is Bob</a:t>
            </a:r>
          </a:p>
          <a:p>
            <a:pPr lvl="1"/>
            <a:r>
              <a:rPr lang="en-US" i="1" dirty="0"/>
              <a:t>The subject works in Accounting</a:t>
            </a:r>
          </a:p>
          <a:p>
            <a:pPr lvl="1"/>
            <a:r>
              <a:rPr lang="en-US" i="1" dirty="0"/>
              <a:t>The subject is a Supervisor</a:t>
            </a:r>
          </a:p>
          <a:p>
            <a:pPr lvl="1"/>
            <a:r>
              <a:rPr lang="en-US" i="1" dirty="0"/>
              <a:t>The subject’s image resides at http://images.loblaw.com/...</a:t>
            </a:r>
          </a:p>
          <a:p>
            <a:pPr lvl="1"/>
            <a:r>
              <a:rPr lang="en-US" i="1" dirty="0"/>
              <a:t>The subject’s email address is bob@loblaw.com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352008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server capable of </a:t>
            </a:r>
            <a:r>
              <a:rPr lang="en-US" i="1" dirty="0"/>
              <a:t>authenticating</a:t>
            </a:r>
            <a:r>
              <a:rPr lang="en-US" dirty="0"/>
              <a:t> and offering </a:t>
            </a:r>
            <a:r>
              <a:rPr lang="en-US" i="1" dirty="0"/>
              <a:t>claims</a:t>
            </a:r>
            <a:r>
              <a:rPr lang="en-US" dirty="0"/>
              <a:t> about a </a:t>
            </a:r>
            <a:r>
              <a:rPr lang="en-US" i="1" dirty="0"/>
              <a:t>subject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Untapped</a:t>
            </a:r>
          </a:p>
          <a:p>
            <a:pPr lvl="1"/>
            <a:r>
              <a:rPr lang="en-US" dirty="0"/>
              <a:t>Azure Active Directory</a:t>
            </a:r>
          </a:p>
          <a:p>
            <a:pPr lvl="1"/>
            <a:r>
              <a:rPr lang="en-US" dirty="0"/>
              <a:t>Auth0</a:t>
            </a:r>
          </a:p>
          <a:p>
            <a:pPr lvl="1"/>
            <a:r>
              <a:rPr lang="en-US" dirty="0"/>
              <a:t>IdentityServer4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Provider or Authority</a:t>
            </a:r>
          </a:p>
        </p:txBody>
      </p:sp>
    </p:spTree>
    <p:extLst>
      <p:ext uri="{BB962C8B-B14F-4D97-AF65-F5344CB8AC3E}">
        <p14:creationId xmlns:p14="http://schemas.microsoft.com/office/powerpoint/2010/main" val="143107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“Relying Party”</a:t>
            </a:r>
          </a:p>
          <a:p>
            <a:r>
              <a:rPr lang="en-US" dirty="0"/>
              <a:t>The client application attempting to authenticate a user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</p:spTree>
    <p:extLst>
      <p:ext uri="{BB962C8B-B14F-4D97-AF65-F5344CB8AC3E}">
        <p14:creationId xmlns:p14="http://schemas.microsoft.com/office/powerpoint/2010/main" val="378755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next evolution of Roles</a:t>
            </a:r>
            <a:endParaRPr lang="en-US" i="1" dirty="0"/>
          </a:p>
          <a:p>
            <a:r>
              <a:rPr lang="en-US" dirty="0"/>
              <a:t>A claim passed from an Identity Provider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customer.read</a:t>
            </a:r>
            <a:r>
              <a:rPr lang="en-US" dirty="0"/>
              <a:t>, </a:t>
            </a:r>
            <a:r>
              <a:rPr lang="en-US" dirty="0" err="1"/>
              <a:t>email.write</a:t>
            </a:r>
            <a:r>
              <a:rPr lang="en-US" dirty="0"/>
              <a:t>, </a:t>
            </a:r>
            <a:r>
              <a:rPr lang="en-US" dirty="0" err="1"/>
              <a:t>sales.delete</a:t>
            </a:r>
            <a:endParaRPr lang="en-US" dirty="0"/>
          </a:p>
          <a:p>
            <a:r>
              <a:rPr lang="en-US" dirty="0"/>
              <a:t>Scopes allow better granularity of users and groups</a:t>
            </a:r>
          </a:p>
          <a:p>
            <a:pPr lvl="1"/>
            <a:r>
              <a:rPr lang="en-US" dirty="0"/>
              <a:t>Scopes are defined at the identity provider</a:t>
            </a:r>
          </a:p>
          <a:p>
            <a:pPr lvl="1"/>
            <a:r>
              <a:rPr lang="en-US" dirty="0"/>
              <a:t>While the Identity Provider may need updates, once the resource scopes are configured, the codebase need not be changed again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i="1" dirty="0"/>
              <a:t>http://api.goodguy.com/users/delete</a:t>
            </a:r>
            <a:r>
              <a:rPr lang="en-US" dirty="0"/>
              <a:t> requires the </a:t>
            </a:r>
            <a:r>
              <a:rPr lang="en-US" i="1" dirty="0" err="1"/>
              <a:t>users.delete</a:t>
            </a:r>
            <a:r>
              <a:rPr lang="en-US" i="1" dirty="0"/>
              <a:t> </a:t>
            </a:r>
            <a:r>
              <a:rPr lang="en-US" dirty="0"/>
              <a:t>scope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26493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Live Coding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916518"/>
            <a:ext cx="6755934" cy="34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7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Policies define which combination of authentication and claims are needed to access a resource.</a:t>
            </a:r>
          </a:p>
          <a:p>
            <a:r>
              <a:rPr lang="en-US" dirty="0"/>
              <a:t>We load policies with scopes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Admin</a:t>
            </a:r>
            <a:r>
              <a:rPr lang="en-US" dirty="0"/>
              <a:t> policy requires the </a:t>
            </a:r>
            <a:r>
              <a:rPr lang="en-US" i="1" dirty="0" err="1"/>
              <a:t>users.delete</a:t>
            </a:r>
            <a:r>
              <a:rPr lang="en-US" i="1" dirty="0"/>
              <a:t> </a:t>
            </a:r>
            <a:r>
              <a:rPr lang="en-US" dirty="0"/>
              <a:t>scope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Editor</a:t>
            </a:r>
            <a:r>
              <a:rPr lang="en-US" dirty="0"/>
              <a:t> policy requires the </a:t>
            </a:r>
            <a:r>
              <a:rPr lang="en-US" i="1" dirty="0" err="1"/>
              <a:t>users.write</a:t>
            </a:r>
            <a:r>
              <a:rPr lang="en-US" i="1" dirty="0"/>
              <a:t> &amp; employee </a:t>
            </a:r>
            <a:r>
              <a:rPr lang="en-US" dirty="0"/>
              <a:t>scope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Reader</a:t>
            </a:r>
            <a:r>
              <a:rPr lang="en-US" dirty="0"/>
              <a:t> policy requires the </a:t>
            </a:r>
            <a:r>
              <a:rPr lang="en-US" i="1" dirty="0" err="1"/>
              <a:t>users.read</a:t>
            </a:r>
            <a:r>
              <a:rPr lang="en-US" i="1" dirty="0"/>
              <a:t> </a:t>
            </a:r>
            <a:r>
              <a:rPr lang="en-US" dirty="0"/>
              <a:t>scope</a:t>
            </a:r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4388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400" y="846030"/>
            <a:ext cx="10221664" cy="2301240"/>
          </a:xfrm>
        </p:spPr>
        <p:txBody>
          <a:bodyPr/>
          <a:lstStyle/>
          <a:p>
            <a:pPr algn="ctr"/>
            <a:r>
              <a:rPr lang="en-US" dirty="0"/>
              <a:t>JSON Web Tokens</a:t>
            </a:r>
          </a:p>
        </p:txBody>
      </p:sp>
      <p:pic>
        <p:nvPicPr>
          <p:cNvPr id="8" name="Graphic 7" descr="Saf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6404" y="1996650"/>
            <a:ext cx="3343656" cy="33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3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Web Token</a:t>
            </a:r>
          </a:p>
          <a:p>
            <a:pPr marL="36576" indent="0">
              <a:buNone/>
            </a:pPr>
            <a:r>
              <a:rPr lang="en-US" dirty="0"/>
              <a:t> {</a:t>
            </a:r>
          </a:p>
          <a:p>
            <a:pPr marL="36576" indent="0">
              <a:buNone/>
            </a:pPr>
            <a:r>
              <a:rPr lang="en-US" dirty="0"/>
              <a:t>    "sub": "1234567890",</a:t>
            </a:r>
          </a:p>
          <a:p>
            <a:pPr marL="36576" indent="0">
              <a:buNone/>
            </a:pPr>
            <a:r>
              <a:rPr lang="en-US" dirty="0"/>
              <a:t>    "name": "John Doe",</a:t>
            </a:r>
          </a:p>
          <a:p>
            <a:pPr marL="36576" indent="0">
              <a:buNone/>
            </a:pPr>
            <a:r>
              <a:rPr lang="en-US" dirty="0"/>
              <a:t>    "admin": true</a:t>
            </a:r>
          </a:p>
          <a:p>
            <a:pPr marL="36576" indent="0">
              <a:buNone/>
            </a:pPr>
            <a:r>
              <a:rPr lang="en-US" dirty="0"/>
              <a:t>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on the JWT, ye Mighty, and despair!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14724403"/>
              </p:ext>
            </p:extLst>
          </p:nvPr>
        </p:nvGraphicFramePr>
        <p:xfrm>
          <a:off x="609600" y="4953000"/>
          <a:ext cx="10807700" cy="118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250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JWT.IO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219200"/>
            <a:ext cx="11802138" cy="543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6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400" y="846030"/>
            <a:ext cx="10221664" cy="2301240"/>
          </a:xfrm>
        </p:spPr>
        <p:txBody>
          <a:bodyPr/>
          <a:lstStyle/>
          <a:p>
            <a:pPr algn="ctr"/>
            <a:r>
              <a:rPr lang="en-US" dirty="0"/>
              <a:t>Common Authentication Scenarios</a:t>
            </a:r>
            <a:br>
              <a:rPr lang="en-US" dirty="0"/>
            </a:br>
            <a:endParaRPr lang="en-US" dirty="0"/>
          </a:p>
        </p:txBody>
      </p:sp>
      <p:pic>
        <p:nvPicPr>
          <p:cNvPr id="8" name="Graphic 7" descr="Lock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6404" y="1996650"/>
            <a:ext cx="3343656" cy="33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8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Non-Interactive Clients</a:t>
            </a:r>
          </a:p>
        </p:txBody>
      </p:sp>
      <p:pic>
        <p:nvPicPr>
          <p:cNvPr id="7" name="Graphic 6" descr="Gear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840" y="1795272"/>
            <a:ext cx="1706880" cy="1706880"/>
          </a:xfrm>
          <a:prstGeom prst="rect">
            <a:avLst/>
          </a:prstGeom>
        </p:spPr>
      </p:pic>
      <p:pic>
        <p:nvPicPr>
          <p:cNvPr id="9" name="Graphic 8" descr="Ke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7384" y="1795272"/>
            <a:ext cx="1709928" cy="170992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458200" y="4022308"/>
            <a:ext cx="2368296" cy="2301009"/>
            <a:chOff x="7379208" y="4275696"/>
            <a:chExt cx="2368296" cy="2301009"/>
          </a:xfrm>
        </p:grpSpPr>
        <p:pic>
          <p:nvPicPr>
            <p:cNvPr id="13" name="Graphic 12" descr="Database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10144" y="4717008"/>
              <a:ext cx="1737360" cy="1737360"/>
            </a:xfrm>
            <a:prstGeom prst="rect">
              <a:avLst/>
            </a:prstGeom>
          </p:spPr>
        </p:pic>
        <p:pic>
          <p:nvPicPr>
            <p:cNvPr id="11" name="Graphic 10" descr="Single gear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79208" y="4275696"/>
              <a:ext cx="1737360" cy="1737360"/>
            </a:xfrm>
            <a:prstGeom prst="rect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</p:pic>
        <p:sp>
          <p:nvSpPr>
            <p:cNvPr id="14" name="Rectangle 13"/>
            <p:cNvSpPr/>
            <p:nvPr/>
          </p:nvSpPr>
          <p:spPr>
            <a:xfrm>
              <a:off x="7379208" y="4275696"/>
              <a:ext cx="2338165" cy="2301009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dash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Arrow: Right 20"/>
          <p:cNvSpPr/>
          <p:nvPr/>
        </p:nvSpPr>
        <p:spPr>
          <a:xfrm>
            <a:off x="2712720" y="2093205"/>
            <a:ext cx="6074664" cy="25338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/>
          <p:cNvSpPr/>
          <p:nvPr/>
        </p:nvSpPr>
        <p:spPr>
          <a:xfrm flipH="1">
            <a:off x="2595371" y="2582565"/>
            <a:ext cx="6052869" cy="27481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82511" y="1723873"/>
            <a:ext cx="521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{ </a:t>
            </a:r>
            <a:r>
              <a:rPr lang="en-US" dirty="0" err="1"/>
              <a:t>client_id</a:t>
            </a:r>
            <a:r>
              <a:rPr lang="en-US" dirty="0"/>
              <a:t> = goodguy.com, scope = </a:t>
            </a:r>
            <a:r>
              <a:rPr lang="en-US" dirty="0" err="1"/>
              <a:t>goodguy.api</a:t>
            </a:r>
            <a:r>
              <a:rPr lang="en-US" dirty="0"/>
              <a:t> 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82511" y="2837494"/>
            <a:ext cx="521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Bearer token</a:t>
            </a:r>
            <a:endParaRPr lang="en-US" dirty="0"/>
          </a:p>
        </p:txBody>
      </p:sp>
      <p:sp>
        <p:nvSpPr>
          <p:cNvPr id="26" name="Arrow: Bent 25"/>
          <p:cNvSpPr/>
          <p:nvPr/>
        </p:nvSpPr>
        <p:spPr>
          <a:xfrm flipV="1">
            <a:off x="1678891" y="4373697"/>
            <a:ext cx="6463841" cy="660510"/>
          </a:xfrm>
          <a:prstGeom prst="bentArrow">
            <a:avLst>
              <a:gd name="adj1" fmla="val 19996"/>
              <a:gd name="adj2" fmla="val 17424"/>
              <a:gd name="adj3" fmla="val 25000"/>
              <a:gd name="adj4" fmla="val 437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43393" y="4352323"/>
            <a:ext cx="521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Bearer token</a:t>
            </a:r>
          </a:p>
        </p:txBody>
      </p:sp>
    </p:spTree>
    <p:extLst>
      <p:ext uri="{BB962C8B-B14F-4D97-AF65-F5344CB8AC3E}">
        <p14:creationId xmlns:p14="http://schemas.microsoft.com/office/powerpoint/2010/main" val="248550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Applications w/Users</a:t>
            </a:r>
          </a:p>
        </p:txBody>
      </p:sp>
      <p:pic>
        <p:nvPicPr>
          <p:cNvPr id="9" name="Graphic 8" descr="Ke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7174" y="1203726"/>
            <a:ext cx="1709928" cy="170992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94772" y="1687332"/>
            <a:ext cx="1807366" cy="1352530"/>
            <a:chOff x="747311" y="1196603"/>
            <a:chExt cx="2884501" cy="2158597"/>
          </a:xfrm>
        </p:grpSpPr>
        <p:pic>
          <p:nvPicPr>
            <p:cNvPr id="8" name="Graphic 7" descr="Use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7311" y="1388126"/>
              <a:ext cx="1967074" cy="1967074"/>
            </a:xfrm>
            <a:prstGeom prst="rect">
              <a:avLst/>
            </a:prstGeom>
          </p:spPr>
        </p:pic>
        <p:pic>
          <p:nvPicPr>
            <p:cNvPr id="12" name="Graphic 11" descr="Monitor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64738" y="1196603"/>
              <a:ext cx="1967074" cy="1967074"/>
            </a:xfrm>
            <a:prstGeom prst="rect">
              <a:avLst/>
            </a:prstGeom>
          </p:spPr>
        </p:pic>
      </p:grpSp>
      <p:pic>
        <p:nvPicPr>
          <p:cNvPr id="18" name="Graphic 17" descr="Pape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01125" y="4728502"/>
            <a:ext cx="1802644" cy="1802644"/>
          </a:xfrm>
          <a:prstGeom prst="rect">
            <a:avLst/>
          </a:prstGeom>
        </p:spPr>
      </p:pic>
      <p:sp>
        <p:nvSpPr>
          <p:cNvPr id="28" name="Arrow: Right 27"/>
          <p:cNvSpPr/>
          <p:nvPr/>
        </p:nvSpPr>
        <p:spPr>
          <a:xfrm rot="19799971">
            <a:off x="4675483" y="3866952"/>
            <a:ext cx="5836618" cy="23617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/>
          <p:cNvSpPr/>
          <p:nvPr/>
        </p:nvSpPr>
        <p:spPr>
          <a:xfrm flipH="1">
            <a:off x="2344820" y="2181838"/>
            <a:ext cx="7383380" cy="20844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/>
          <p:cNvSpPr/>
          <p:nvPr/>
        </p:nvSpPr>
        <p:spPr>
          <a:xfrm>
            <a:off x="2433614" y="1939249"/>
            <a:ext cx="7393560" cy="15798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 rot="597131">
            <a:off x="1902248" y="3637539"/>
            <a:ext cx="2011680" cy="603417"/>
            <a:chOff x="2129358" y="3233228"/>
            <a:chExt cx="2011680" cy="603417"/>
          </a:xfrm>
        </p:grpSpPr>
        <p:sp>
          <p:nvSpPr>
            <p:cNvPr id="19" name="Arrow: Right 18"/>
            <p:cNvSpPr/>
            <p:nvPr/>
          </p:nvSpPr>
          <p:spPr>
            <a:xfrm rot="2536925">
              <a:off x="2129358" y="3233228"/>
              <a:ext cx="2011680" cy="13738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 rot="2564050">
              <a:off x="2202138" y="3467313"/>
              <a:ext cx="1702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Request Page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 rot="19760029">
            <a:off x="4971682" y="3977644"/>
            <a:ext cx="5662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Request Identity</a:t>
            </a:r>
          </a:p>
          <a:p>
            <a:pPr algn="ctr"/>
            <a:r>
              <a:rPr lang="en-US" sz="1600" dirty="0"/>
              <a:t>{ </a:t>
            </a:r>
            <a:r>
              <a:rPr lang="en-US" sz="1600" dirty="0" err="1"/>
              <a:t>client_id</a:t>
            </a:r>
            <a:r>
              <a:rPr lang="en-US" sz="1600" dirty="0"/>
              <a:t> = goodguy.com, scope = </a:t>
            </a:r>
            <a:r>
              <a:rPr lang="en-US" sz="1600" dirty="0" err="1"/>
              <a:t>openid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730872" y="2320392"/>
            <a:ext cx="221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Challenge User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30872" y="1556281"/>
            <a:ext cx="221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43" name="Arrow: Left-Up 42"/>
          <p:cNvSpPr/>
          <p:nvPr/>
        </p:nvSpPr>
        <p:spPr>
          <a:xfrm>
            <a:off x="5092700" y="2624661"/>
            <a:ext cx="5943600" cy="3248185"/>
          </a:xfrm>
          <a:prstGeom prst="leftUpArrow">
            <a:avLst>
              <a:gd name="adj1" fmla="val 2712"/>
              <a:gd name="adj2" fmla="val 3198"/>
              <a:gd name="adj3" fmla="val 47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218524" y="5889244"/>
            <a:ext cx="572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Bearer Token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3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 Concerns</a:t>
            </a:r>
          </a:p>
          <a:p>
            <a:pPr lvl="1"/>
            <a:r>
              <a:rPr lang="en-US" dirty="0"/>
              <a:t>Cross-Origin Concerns</a:t>
            </a:r>
          </a:p>
          <a:p>
            <a:pPr lvl="1"/>
            <a:r>
              <a:rPr lang="en-US" dirty="0"/>
              <a:t>Token Lifetimes</a:t>
            </a:r>
          </a:p>
          <a:p>
            <a:r>
              <a:rPr lang="en-US" dirty="0"/>
              <a:t>Native/Mobile Applications Concerns</a:t>
            </a:r>
          </a:p>
          <a:p>
            <a:pPr lvl="1"/>
            <a:r>
              <a:rPr lang="en-US" dirty="0"/>
              <a:t>OAuth can potentially allow users to authenticate to Identity Provider via web-views, allowing app to eavesdrop, providing unpredictable UX, and teaching users to type master passwords </a:t>
            </a:r>
            <a:r>
              <a:rPr lang="en-US" dirty="0" err="1"/>
              <a:t>int</a:t>
            </a:r>
            <a:r>
              <a:rPr lang="en-US" dirty="0"/>
              <a:t> “external” applications. </a:t>
            </a:r>
            <a:br>
              <a:rPr lang="en-US" dirty="0"/>
            </a:br>
            <a:r>
              <a:rPr lang="en-US" sz="2400" dirty="0"/>
              <a:t>(see https://tools.ietf.org/html/draft-wdenniss-oauth-native-apps-02) </a:t>
            </a:r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Authentication Scenarios</a:t>
            </a:r>
          </a:p>
        </p:txBody>
      </p:sp>
    </p:spTree>
    <p:extLst>
      <p:ext uri="{BB962C8B-B14F-4D97-AF65-F5344CB8AC3E}">
        <p14:creationId xmlns:p14="http://schemas.microsoft.com/office/powerpoint/2010/main" val="123737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400" y="846030"/>
            <a:ext cx="10221664" cy="2301240"/>
          </a:xfrm>
        </p:spPr>
        <p:txBody>
          <a:bodyPr/>
          <a:lstStyle/>
          <a:p>
            <a:pPr algn="ctr"/>
            <a:r>
              <a:rPr lang="en-US" dirty="0"/>
              <a:t>Practical examples</a:t>
            </a:r>
          </a:p>
        </p:txBody>
      </p:sp>
      <p:pic>
        <p:nvPicPr>
          <p:cNvPr id="8" name="Graphic 7" descr="Bu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6404" y="1996650"/>
            <a:ext cx="3343656" cy="33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8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Just Show the Code Already!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417638"/>
            <a:ext cx="8104187" cy="486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1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whoiskevinrich.com/</a:t>
            </a:r>
            <a:r>
              <a:rPr lang="en-US" dirty="0" err="1"/>
              <a:t>wvse</a:t>
            </a:r>
            <a:endParaRPr lang="en-US" dirty="0"/>
          </a:p>
          <a:p>
            <a:r>
              <a:rPr lang="en-US" dirty="0"/>
              <a:t>IdentityServer.io</a:t>
            </a:r>
          </a:p>
          <a:p>
            <a:r>
              <a:rPr lang="en-US" dirty="0"/>
              <a:t>auth0.com</a:t>
            </a:r>
          </a:p>
          <a:p>
            <a:r>
              <a:rPr lang="en-US" dirty="0"/>
              <a:t>Modern Authentication with Azure Active Directory for Web Applications by Vittorio </a:t>
            </a:r>
            <a:r>
              <a:rPr lang="en-US" dirty="0" err="1"/>
              <a:t>Bertocci</a:t>
            </a:r>
            <a:r>
              <a:rPr lang="en-US" dirty="0"/>
              <a:t> [2016] (Chapter 2: Identity Protocols and Application Types)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86034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Demonstrations</a:t>
            </a:r>
          </a:p>
        </p:txBody>
      </p:sp>
      <p:pic>
        <p:nvPicPr>
          <p:cNvPr id="3074" name="Picture 2" descr="Image result for auth0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2638"/>
            <a:ext cx="76200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51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Demonstrations</a:t>
            </a:r>
          </a:p>
        </p:txBody>
      </p:sp>
      <p:pic>
        <p:nvPicPr>
          <p:cNvPr id="4098" name="Picture 2" descr="Image result for identityserve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071688"/>
            <a:ext cx="34290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37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Features</a:t>
            </a:r>
          </a:p>
          <a:p>
            <a:pPr lvl="1"/>
            <a:r>
              <a:rPr lang="en-US" sz="2000" dirty="0"/>
              <a:t>OpenID Certified</a:t>
            </a:r>
          </a:p>
          <a:p>
            <a:pPr lvl="1"/>
            <a:r>
              <a:rPr lang="en-US" sz="2000" dirty="0"/>
              <a:t>SSO Integrations</a:t>
            </a:r>
          </a:p>
          <a:p>
            <a:pPr lvl="1"/>
            <a:r>
              <a:rPr lang="en-US" sz="2000" dirty="0"/>
              <a:t>Multifactor Authentication</a:t>
            </a:r>
          </a:p>
          <a:p>
            <a:pPr lvl="1"/>
            <a:r>
              <a:rPr lang="en-US" sz="2000" dirty="0"/>
              <a:t>Excellent Documentation</a:t>
            </a:r>
          </a:p>
          <a:p>
            <a:pPr lvl="1"/>
            <a:r>
              <a:rPr lang="en-US" sz="2000" dirty="0"/>
              <a:t>Social Connectors for Facebook, Twitter, Microsoft, Google+, </a:t>
            </a:r>
            <a:r>
              <a:rPr lang="en-US" sz="2000" dirty="0" err="1"/>
              <a:t>etc</a:t>
            </a:r>
            <a:endParaRPr lang="en-US" sz="2000" dirty="0"/>
          </a:p>
          <a:p>
            <a:pPr lvl="1"/>
            <a:r>
              <a:rPr lang="en-US" sz="2000" dirty="0"/>
              <a:t>Extensibility*</a:t>
            </a:r>
          </a:p>
          <a:p>
            <a:pPr lvl="1"/>
            <a:r>
              <a:rPr lang="en-US" sz="2000" dirty="0"/>
              <a:t>Enterprise Identity*</a:t>
            </a:r>
          </a:p>
          <a:p>
            <a:pPr lvl="1"/>
            <a:endParaRPr lang="en-US" sz="2000" dirty="0"/>
          </a:p>
          <a:p>
            <a:pPr marL="448056" lvl="1" indent="0">
              <a:buNone/>
            </a:pPr>
            <a:endParaRPr lang="en-US" sz="2000" dirty="0"/>
          </a:p>
          <a:p>
            <a:pPr marL="448056" lvl="1" indent="0">
              <a:buNone/>
            </a:pPr>
            <a:r>
              <a:rPr lang="en-US" sz="2000" dirty="0"/>
              <a:t>* While Auth0 Offers these features, they require paid accounts</a:t>
            </a:r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Auth0 / IdentityServer4 Comparison</a:t>
            </a:r>
          </a:p>
        </p:txBody>
      </p:sp>
    </p:spTree>
    <p:extLst>
      <p:ext uri="{BB962C8B-B14F-4D97-AF65-F5344CB8AC3E}">
        <p14:creationId xmlns:p14="http://schemas.microsoft.com/office/powerpoint/2010/main" val="298044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Features</a:t>
            </a:r>
          </a:p>
          <a:p>
            <a:pPr lvl="1"/>
            <a:r>
              <a:rPr lang="en-US" sz="2000" dirty="0"/>
              <a:t>OpenID Certified</a:t>
            </a:r>
          </a:p>
          <a:p>
            <a:pPr lvl="1"/>
            <a:r>
              <a:rPr lang="en-US" sz="2000" dirty="0"/>
              <a:t>SSO Integrations</a:t>
            </a:r>
          </a:p>
          <a:p>
            <a:pPr lvl="1"/>
            <a:r>
              <a:rPr lang="en-US" sz="2000" dirty="0"/>
              <a:t>Multifactor Authentication</a:t>
            </a:r>
          </a:p>
          <a:p>
            <a:pPr lvl="1"/>
            <a:r>
              <a:rPr lang="en-US" sz="2000" dirty="0"/>
              <a:t>Excellent Documentation</a:t>
            </a:r>
          </a:p>
          <a:p>
            <a:pPr lvl="1"/>
            <a:r>
              <a:rPr lang="en-US" sz="2000" dirty="0"/>
              <a:t>Social Connectors for Facebook, Twitter, Microsoft, Google+, </a:t>
            </a:r>
            <a:r>
              <a:rPr lang="en-US" sz="2000" dirty="0" err="1"/>
              <a:t>etc</a:t>
            </a:r>
            <a:endParaRPr lang="en-US" sz="2000" dirty="0"/>
          </a:p>
          <a:p>
            <a:pPr lvl="1"/>
            <a:r>
              <a:rPr lang="en-US" sz="2000" dirty="0"/>
              <a:t>Extensibility*</a:t>
            </a:r>
          </a:p>
          <a:p>
            <a:pPr lvl="1"/>
            <a:r>
              <a:rPr lang="en-US" sz="2000" dirty="0"/>
              <a:t>Enterprise Identity*</a:t>
            </a:r>
          </a:p>
          <a:p>
            <a:pPr lvl="1"/>
            <a:endParaRPr lang="en-US" sz="2000" dirty="0"/>
          </a:p>
          <a:p>
            <a:pPr marL="448056" lvl="1" indent="0">
              <a:buNone/>
            </a:pPr>
            <a:endParaRPr lang="en-US" sz="2000" dirty="0"/>
          </a:p>
          <a:p>
            <a:pPr marL="448056" lvl="1" indent="0">
              <a:buNone/>
            </a:pPr>
            <a:r>
              <a:rPr lang="en-US" sz="2000" dirty="0"/>
              <a:t>* While Auth0 Offers these features, they require paid accounts</a:t>
            </a:r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Auth0 / IdentityServer4 Comparison</a:t>
            </a:r>
          </a:p>
        </p:txBody>
      </p:sp>
    </p:spTree>
    <p:extLst>
      <p:ext uri="{BB962C8B-B14F-4D97-AF65-F5344CB8AC3E}">
        <p14:creationId xmlns:p14="http://schemas.microsoft.com/office/powerpoint/2010/main" val="17443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Auth0</a:t>
            </a:r>
          </a:p>
          <a:p>
            <a:pPr lvl="1"/>
            <a:r>
              <a:rPr lang="en-US" dirty="0"/>
              <a:t>Examples featuring working code for your clients</a:t>
            </a:r>
          </a:p>
          <a:p>
            <a:pPr lvl="1"/>
            <a:r>
              <a:rPr lang="en-US" dirty="0"/>
              <a:t>Hosted Service</a:t>
            </a:r>
          </a:p>
          <a:p>
            <a:pPr lvl="1"/>
            <a:r>
              <a:rPr lang="en-US" dirty="0"/>
              <a:t>Expensive if implementing for Enterprise-level needs</a:t>
            </a:r>
          </a:p>
          <a:p>
            <a:r>
              <a:rPr lang="en-US" dirty="0"/>
              <a:t>IdentityServer4</a:t>
            </a:r>
          </a:p>
          <a:p>
            <a:pPr lvl="1"/>
            <a:r>
              <a:rPr lang="en-US" dirty="0"/>
              <a:t>Free (Paid Support and Consultation)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You host the service</a:t>
            </a:r>
          </a:p>
          <a:p>
            <a:pPr lvl="1"/>
            <a:r>
              <a:rPr lang="en-US" dirty="0"/>
              <a:t>You implement the server (greater extensibility)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Auth0 / IdentityServer4 Contrasts</a:t>
            </a:r>
          </a:p>
        </p:txBody>
      </p:sp>
    </p:spTree>
    <p:extLst>
      <p:ext uri="{BB962C8B-B14F-4D97-AF65-F5344CB8AC3E}">
        <p14:creationId xmlns:p14="http://schemas.microsoft.com/office/powerpoint/2010/main" val="106577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400" y="846030"/>
            <a:ext cx="10221664" cy="2301240"/>
          </a:xfrm>
        </p:spPr>
        <p:txBody>
          <a:bodyPr/>
          <a:lstStyle/>
          <a:p>
            <a:pPr algn="ctr"/>
            <a:r>
              <a:rPr lang="en-US" dirty="0"/>
              <a:t>Miller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488" y="2108200"/>
            <a:ext cx="5555488" cy="417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7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rtin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0286" y="3863182"/>
            <a:ext cx="2395523" cy="23955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The process of </a:t>
            </a:r>
            <a:r>
              <a:rPr lang="en-US" i="1" dirty="0"/>
              <a:t>IDENTIFYING </a:t>
            </a:r>
            <a:r>
              <a:rPr lang="en-US" dirty="0"/>
              <a:t>a subject</a:t>
            </a:r>
          </a:p>
          <a:p>
            <a:r>
              <a:rPr lang="en-US" dirty="0"/>
              <a:t>Authorization</a:t>
            </a:r>
          </a:p>
          <a:p>
            <a:pPr lvl="1"/>
            <a:r>
              <a:rPr lang="en-US" dirty="0"/>
              <a:t>The process of </a:t>
            </a:r>
            <a:r>
              <a:rPr lang="en-US" i="1" dirty="0"/>
              <a:t>ALLOWING</a:t>
            </a:r>
            <a:r>
              <a:rPr lang="en-US" dirty="0"/>
              <a:t> a subject access to a resource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48056" lvl="1" indent="0">
              <a:buNone/>
            </a:pPr>
            <a:r>
              <a:rPr lang="en-US" dirty="0">
                <a:ln w="9525">
                  <a:noFill/>
                </a:ln>
                <a:effectLst/>
              </a:rPr>
              <a:t>The bouncer asking for a college student’s ID at the bar is the act of </a:t>
            </a:r>
            <a:r>
              <a:rPr lang="en-US" i="1" dirty="0">
                <a:ln w="9525">
                  <a:noFill/>
                </a:ln>
                <a:effectLst/>
              </a:rPr>
              <a:t>authentication. </a:t>
            </a:r>
            <a:r>
              <a:rPr lang="en-US" dirty="0">
                <a:ln w="9525">
                  <a:noFill/>
                </a:ln>
                <a:effectLst/>
              </a:rPr>
              <a:t>That bouncer refusing entry to the student because she is 19 is the act of </a:t>
            </a:r>
            <a:r>
              <a:rPr lang="en-US" i="1" dirty="0">
                <a:ln w="9525">
                  <a:noFill/>
                </a:ln>
                <a:effectLst/>
              </a:rPr>
              <a:t>authorization.</a:t>
            </a:r>
            <a:endParaRPr lang="en-US" dirty="0">
              <a:ln w="9525"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vs. Authorization</a:t>
            </a:r>
          </a:p>
        </p:txBody>
      </p:sp>
    </p:spTree>
    <p:extLst>
      <p:ext uri="{BB962C8B-B14F-4D97-AF65-F5344CB8AC3E}">
        <p14:creationId xmlns:p14="http://schemas.microsoft.com/office/powerpoint/2010/main" val="410940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400" y="846030"/>
            <a:ext cx="10221664" cy="2301240"/>
          </a:xfrm>
        </p:spPr>
        <p:txBody>
          <a:bodyPr/>
          <a:lstStyle/>
          <a:p>
            <a:pPr algn="ctr"/>
            <a:r>
              <a:rPr lang="en-US" dirty="0"/>
              <a:t>In the before times</a:t>
            </a:r>
          </a:p>
        </p:txBody>
      </p:sp>
      <p:pic>
        <p:nvPicPr>
          <p:cNvPr id="8" name="Graphic 7" descr="Clock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6404" y="1996650"/>
            <a:ext cx="3343656" cy="33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2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Concerns</a:t>
            </a:r>
          </a:p>
          <a:p>
            <a:pPr lvl="1"/>
            <a:r>
              <a:rPr lang="en-US" dirty="0"/>
              <a:t>Vulnerable to social engineering</a:t>
            </a:r>
          </a:p>
          <a:p>
            <a:pPr lvl="1"/>
            <a:r>
              <a:rPr lang="en-US" dirty="0"/>
              <a:t>Easy to guess</a:t>
            </a:r>
          </a:p>
          <a:p>
            <a:pPr lvl="1"/>
            <a:endParaRPr lang="en-US" i="1" dirty="0"/>
          </a:p>
          <a:p>
            <a:r>
              <a:rPr lang="en-US" dirty="0"/>
              <a:t>Application Vendor Concerns</a:t>
            </a:r>
          </a:p>
          <a:p>
            <a:pPr lvl="1"/>
            <a:r>
              <a:rPr lang="en-US" dirty="0"/>
              <a:t>Login Database Maintenance and Security</a:t>
            </a:r>
          </a:p>
          <a:p>
            <a:pPr lvl="1"/>
            <a:r>
              <a:rPr lang="en-US" dirty="0"/>
              <a:t>Password management services for users</a:t>
            </a:r>
          </a:p>
          <a:p>
            <a:pPr lvl="1"/>
            <a:r>
              <a:rPr lang="en-US" dirty="0"/>
              <a:t>SSO Coordination is difficult, at best</a:t>
            </a:r>
          </a:p>
          <a:p>
            <a:pPr marL="448056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&amp; Form-Based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95434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Digest Access Authentication (DAA)</a:t>
            </a:r>
          </a:p>
          <a:p>
            <a:pPr lvl="1"/>
            <a:r>
              <a:rPr lang="en-US" dirty="0"/>
              <a:t>Sends MD5-Hash of Credentials</a:t>
            </a:r>
          </a:p>
          <a:p>
            <a:pPr lvl="1"/>
            <a:r>
              <a:rPr lang="en-US" dirty="0"/>
              <a:t>Some implementations susceptible to Man-In-The-Middle attacks</a:t>
            </a:r>
          </a:p>
          <a:p>
            <a:r>
              <a:rPr lang="en-US" dirty="0"/>
              <a:t>SAML</a:t>
            </a:r>
          </a:p>
          <a:p>
            <a:pPr lvl="1"/>
            <a:r>
              <a:rPr lang="en-US" dirty="0"/>
              <a:t>Handles Authentication and Authorization</a:t>
            </a:r>
          </a:p>
          <a:p>
            <a:pPr lvl="1"/>
            <a:r>
              <a:rPr lang="en-US" dirty="0"/>
              <a:t>Similar to OIDC</a:t>
            </a:r>
          </a:p>
          <a:p>
            <a:pPr marL="448056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Schemes</a:t>
            </a:r>
          </a:p>
        </p:txBody>
      </p:sp>
    </p:spTree>
    <p:extLst>
      <p:ext uri="{BB962C8B-B14F-4D97-AF65-F5344CB8AC3E}">
        <p14:creationId xmlns:p14="http://schemas.microsoft.com/office/powerpoint/2010/main" val="101806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standard for </a:t>
            </a:r>
            <a:r>
              <a:rPr lang="en-US" i="1" dirty="0"/>
              <a:t>Authorization</a:t>
            </a:r>
            <a:endParaRPr lang="en-US" dirty="0"/>
          </a:p>
          <a:p>
            <a:r>
              <a:rPr lang="en-US" dirty="0"/>
              <a:t>Enable users to consent to identity sharing</a:t>
            </a:r>
          </a:p>
          <a:p>
            <a:r>
              <a:rPr lang="en-US" i="1" dirty="0"/>
              <a:t>“I authorize Twitter to share my email address with the goodguy.com web application.”</a:t>
            </a:r>
          </a:p>
          <a:p>
            <a:r>
              <a:rPr lang="en-US" dirty="0"/>
              <a:t>Adds notion of a callback URI to redirect users back to client</a:t>
            </a:r>
          </a:p>
          <a:p>
            <a:r>
              <a:rPr lang="en-US" dirty="0"/>
              <a:t>User credentials can be exchanged for token without being exposed to the client application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</a:t>
            </a:r>
          </a:p>
        </p:txBody>
      </p:sp>
    </p:spTree>
    <p:extLst>
      <p:ext uri="{BB962C8B-B14F-4D97-AF65-F5344CB8AC3E}">
        <p14:creationId xmlns:p14="http://schemas.microsoft.com/office/powerpoint/2010/main" val="330776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</a:t>
            </a:r>
          </a:p>
        </p:txBody>
      </p:sp>
      <p:pic>
        <p:nvPicPr>
          <p:cNvPr id="7" name="Graphic 6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9102" y="2084663"/>
            <a:ext cx="2137796" cy="2137796"/>
          </a:xfrm>
          <a:prstGeom prst="rect">
            <a:avLst/>
          </a:prstGeom>
        </p:spPr>
      </p:pic>
      <p:pic>
        <p:nvPicPr>
          <p:cNvPr id="1026" name="Picture 2" descr="Image result for twitter black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74752"/>
            <a:ext cx="1630960" cy="163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Monitor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57794" y="2197915"/>
            <a:ext cx="1911292" cy="1911292"/>
          </a:xfrm>
          <a:prstGeom prst="rect">
            <a:avLst/>
          </a:prstGeom>
        </p:spPr>
      </p:pic>
      <p:sp>
        <p:nvSpPr>
          <p:cNvPr id="13" name="Arrow: Curved Down 12"/>
          <p:cNvSpPr/>
          <p:nvPr/>
        </p:nvSpPr>
        <p:spPr>
          <a:xfrm flipH="1">
            <a:off x="1216404" y="1163921"/>
            <a:ext cx="9420835" cy="10339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Right 11"/>
          <p:cNvSpPr/>
          <p:nvPr/>
        </p:nvSpPr>
        <p:spPr>
          <a:xfrm>
            <a:off x="6526635" y="2751590"/>
            <a:ext cx="3231159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Arrow: Right 19"/>
          <p:cNvSpPr/>
          <p:nvPr/>
        </p:nvSpPr>
        <p:spPr>
          <a:xfrm>
            <a:off x="2403682" y="2751540"/>
            <a:ext cx="2361266" cy="184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/>
          <p:cNvSpPr/>
          <p:nvPr/>
        </p:nvSpPr>
        <p:spPr>
          <a:xfrm flipH="1">
            <a:off x="2403682" y="3439589"/>
            <a:ext cx="2361266" cy="20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Curved Down 21"/>
          <p:cNvSpPr/>
          <p:nvPr/>
        </p:nvSpPr>
        <p:spPr>
          <a:xfrm flipV="1">
            <a:off x="1459685" y="4382073"/>
            <a:ext cx="9362114" cy="8975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6711193" y="2290194"/>
            <a:ext cx="288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“Log in with Twitter”</a:t>
            </a:r>
          </a:p>
        </p:txBody>
      </p:sp>
      <p:sp>
        <p:nvSpPr>
          <p:cNvPr id="25" name="TextBox 24"/>
          <p:cNvSpPr txBox="1"/>
          <p:nvPr/>
        </p:nvSpPr>
        <p:spPr>
          <a:xfrm flipH="1">
            <a:off x="3993159" y="1305615"/>
            <a:ext cx="386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App seeks information from Twitter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2401348" y="2302401"/>
            <a:ext cx="338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Twitter seeks user consent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2401348" y="3640822"/>
            <a:ext cx="338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User provides consent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4303551" y="4714240"/>
            <a:ext cx="338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Twitter provides information</a:t>
            </a:r>
          </a:p>
        </p:txBody>
      </p:sp>
    </p:spTree>
    <p:extLst>
      <p:ext uri="{BB962C8B-B14F-4D97-AF65-F5344CB8AC3E}">
        <p14:creationId xmlns:p14="http://schemas.microsoft.com/office/powerpoint/2010/main" val="69161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urn on investment of the recruiting process presentat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urn on investment of the recruiting process presentation" id="{D12A29A8-7F1C-4FA6-AA15-4EA8221E45B5}" vid="{E876C2F9-FA89-45B4-A16A-1449D5D52281}"/>
    </a:ext>
  </a:extLst>
</a:theme>
</file>

<file path=ppt/theme/theme2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756AA02-1025-42B3-947D-D7D298381D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Recruiting process return on investment presentation</Template>
  <TotalTime>0</TotalTime>
  <Words>968</Words>
  <Application>Microsoft Office PowerPoint</Application>
  <PresentationFormat>Widescreen</PresentationFormat>
  <Paragraphs>192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Wingdings</vt:lpstr>
      <vt:lpstr>Wingdings 2</vt:lpstr>
      <vt:lpstr>Return on investment of the recruiting process presentation</vt:lpstr>
      <vt:lpstr>Choosing your Identity (server) </vt:lpstr>
      <vt:lpstr>A Note on Live Coding</vt:lpstr>
      <vt:lpstr>Resources</vt:lpstr>
      <vt:lpstr>Authentication vs. Authorization</vt:lpstr>
      <vt:lpstr>In the before times</vt:lpstr>
      <vt:lpstr>Basic &amp; Form-Based Authentication</vt:lpstr>
      <vt:lpstr>Other Schemes</vt:lpstr>
      <vt:lpstr>OAuth 2.0</vt:lpstr>
      <vt:lpstr>OAuth 2.0</vt:lpstr>
      <vt:lpstr>Abuse of OAuth</vt:lpstr>
      <vt:lpstr>Claims Based Identity</vt:lpstr>
      <vt:lpstr>Openid connect (OIDC)</vt:lpstr>
      <vt:lpstr>OpenID Connect (OIDC)</vt:lpstr>
      <vt:lpstr>Lingo</vt:lpstr>
      <vt:lpstr>Claims</vt:lpstr>
      <vt:lpstr>Identity</vt:lpstr>
      <vt:lpstr>Identity Provider or Authority</vt:lpstr>
      <vt:lpstr>Audience</vt:lpstr>
      <vt:lpstr>Scope</vt:lpstr>
      <vt:lpstr>Policy</vt:lpstr>
      <vt:lpstr>JSON Web Tokens</vt:lpstr>
      <vt:lpstr>Look on the JWT, ye Mighty, and despair!</vt:lpstr>
      <vt:lpstr>JWT.IO</vt:lpstr>
      <vt:lpstr>Common Authentication Scenarios </vt:lpstr>
      <vt:lpstr>Non-Interactive Clients</vt:lpstr>
      <vt:lpstr>Web Applications w/Users</vt:lpstr>
      <vt:lpstr>Other Authentication Scenarios</vt:lpstr>
      <vt:lpstr>Practical examples</vt:lpstr>
      <vt:lpstr>Just Show the Code Already!</vt:lpstr>
      <vt:lpstr>Demonstrations</vt:lpstr>
      <vt:lpstr>Demonstrations</vt:lpstr>
      <vt:lpstr>Auth0 / IdentityServer4 Comparison</vt:lpstr>
      <vt:lpstr>Auth0 / IdentityServer4 Comparison</vt:lpstr>
      <vt:lpstr>Auth0 / IdentityServer4 Contrasts</vt:lpstr>
      <vt:lpstr>Miller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2017-05-31T01:51:33Z</dcterms:created>
  <dcterms:modified xsi:type="dcterms:W3CDTF">2017-06-01T22:05:31Z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TC034605479991</vt:lpwstr>
  </property>
</Properties>
</file>