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I am Anowarul Kabir.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presentation is about to a hands-on experience on Convolutional Neural networks.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02a43f39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02a43f39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de85c9af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de85c9af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before going into the coding part, </a:t>
            </a:r>
            <a:r>
              <a:rPr lang="en"/>
              <a:t>let's</a:t>
            </a:r>
            <a:r>
              <a:rPr lang="en"/>
              <a:t> first look at why do we need this, how it looks like and what are the key components that define this neural network.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de85c9afe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de85c9afe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major advantage of the convolutional neural networks or CNNs is that the model can </a:t>
            </a:r>
            <a:r>
              <a:rPr lang="en"/>
              <a:t>automatically extract features which might be important for the prediction tasks.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can see an example of face detection. The many dot points in the bottom figures show the features which might be necessary for the </a:t>
            </a:r>
            <a:r>
              <a:rPr lang="en">
                <a:solidFill>
                  <a:schemeClr val="dk1"/>
                </a:solidFill>
              </a:rPr>
              <a:t>distinguishing faces</a:t>
            </a:r>
            <a:r>
              <a:rPr lang="en"/>
              <a:t>. </a:t>
            </a:r>
            <a:endParaRPr/>
          </a:p>
          <a:p>
            <a:pPr indent="0" lvl="0" marL="0" rtl="0" algn="l">
              <a:spcBef>
                <a:spcPts val="0"/>
              </a:spcBef>
              <a:spcAft>
                <a:spcPts val="0"/>
              </a:spcAft>
              <a:buNone/>
            </a:pPr>
            <a:r>
              <a:rPr lang="en"/>
              <a:t>And the top one looks just cool.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thing is if we know the features, then we can apply the model to many prediction tasks, for instance detecting objects from an image, or detecting tumors from the CT scans.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e85c9afe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e85c9afe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rPr>
              <a:t>Here is an example CNN architecture which consists of five key components.</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 sz="1200">
                <a:solidFill>
                  <a:schemeClr val="dk1"/>
                </a:solidFill>
              </a:rPr>
              <a:t>Input Layer:</a:t>
            </a:r>
            <a:r>
              <a:rPr lang="en" sz="1200">
                <a:solidFill>
                  <a:schemeClr val="dk1"/>
                </a:solidFill>
              </a:rPr>
              <a:t> Accepts the input image.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Convolutional Layers:</a:t>
            </a:r>
            <a:r>
              <a:rPr lang="en" sz="1200">
                <a:solidFill>
                  <a:schemeClr val="dk1"/>
                </a:solidFill>
              </a:rPr>
              <a:t> Apply filters to the input image to extract features.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Pooling Layers:</a:t>
            </a:r>
            <a:r>
              <a:rPr lang="en" sz="1200">
                <a:solidFill>
                  <a:schemeClr val="dk1"/>
                </a:solidFill>
              </a:rPr>
              <a:t> Reduce the dimensionality of feature maps.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Fully Connected Layers:</a:t>
            </a:r>
            <a:r>
              <a:rPr lang="en" sz="1200">
                <a:solidFill>
                  <a:schemeClr val="dk1"/>
                </a:solidFill>
              </a:rPr>
              <a:t> Connect every neuron from one layer to the next.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Output Layer:</a:t>
            </a:r>
            <a:r>
              <a:rPr lang="en" sz="1200">
                <a:solidFill>
                  <a:schemeClr val="dk1"/>
                </a:solidFill>
              </a:rPr>
              <a:t> Produces the final prediction.</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We will basically implement this network today, but before that, we will see how these components work.</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CNNs are built upon a series of specialized layers that work together to process visual data. Convolutional layers are the heart of a CNN. They use filters (small matrices) to learn features like edges, lines, and shapes from the input image. Pooling layers then downsample the data,</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e85c9afe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e85c9afe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the convolution operation, which is a fancy multiplication. </a:t>
            </a:r>
            <a:endParaRPr/>
          </a:p>
          <a:p>
            <a:pPr indent="0" lvl="0" marL="0" rtl="0" algn="l">
              <a:spcBef>
                <a:spcPts val="0"/>
              </a:spcBef>
              <a:spcAft>
                <a:spcPts val="0"/>
              </a:spcAft>
              <a:buNone/>
            </a:pPr>
            <a:r>
              <a:rPr lang="en"/>
              <a:t>In easy terms, the equation says that the convolution of two functions is defined by the integral of the products of those two functions after one is reflected on an axis and shifted.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see what it means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e85c9afe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e85c9afe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Lets look at the left one only, the top is the </a:t>
            </a:r>
            <a:r>
              <a:rPr lang="en"/>
              <a:t>input, and the bottom is the kernel. We set our kernel at the top-left of the input, all overlapped positions will be multiplied and summed. Next we shift the kernel to the right until we reach the end. By this way, we are computing features. An important question here is, what should be the values in the kernel? We will basically learn these values.</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e85c9afe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e85c9afe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may want to apply pooling operation for extracting </a:t>
            </a:r>
            <a:r>
              <a:rPr lang="en"/>
              <a:t>activation</a:t>
            </a:r>
            <a:r>
              <a:rPr lang="en"/>
              <a:t> to reduce spatial </a:t>
            </a:r>
            <a:r>
              <a:rPr lang="en"/>
              <a:t>dimension. We can see two examples here: max and average pooling. We fix a 2x2 location, then we take the max or average value of that grid as the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middle, we see an example of a non-linear function to induce non-linearity, called rectifier linear unit, in short relu. The idea is simple, we will discard any negative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is the fully connected neural networks, which c</a:t>
            </a:r>
            <a:r>
              <a:rPr lang="en"/>
              <a:t>onnects all neurons from the previous layer to the next layer. It combines features to classify the image.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e85c9afe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e85c9afe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02a43f3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02a43f3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6.jpg"/><Relationship Id="rId5" Type="http://schemas.openxmlformats.org/officeDocument/2006/relationships/image" Target="../media/image8.png"/><Relationship Id="rId6"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mailto:akabir4@gmu.edu" TargetMode="External"/><Relationship Id="rId4" Type="http://schemas.openxmlformats.org/officeDocument/2006/relationships/hyperlink" Target="mailto:ashehu@gmu.edu"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900"/>
              <a:t>Introduction to Convolutional Neural Networks</a:t>
            </a:r>
            <a:endParaRPr sz="4900"/>
          </a:p>
        </p:txBody>
      </p:sp>
      <p:sp>
        <p:nvSpPr>
          <p:cNvPr id="55" name="Google Shape;55;p13"/>
          <p:cNvSpPr txBox="1"/>
          <p:nvPr>
            <p:ph idx="1" type="subTitle"/>
          </p:nvPr>
        </p:nvSpPr>
        <p:spPr>
          <a:xfrm>
            <a:off x="311700" y="2834125"/>
            <a:ext cx="8520600" cy="164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Presenter: Anowarul Kabir</a:t>
            </a:r>
            <a:endParaRPr>
              <a:solidFill>
                <a:schemeClr val="dk1"/>
              </a:solidFill>
            </a:endParaRPr>
          </a:p>
          <a:p>
            <a:pPr indent="0" lvl="0" marL="0" rtl="0" algn="ctr">
              <a:spcBef>
                <a:spcPts val="0"/>
              </a:spcBef>
              <a:spcAft>
                <a:spcPts val="0"/>
              </a:spcAft>
              <a:buNone/>
            </a:pPr>
            <a:r>
              <a:rPr lang="en" sz="2000">
                <a:solidFill>
                  <a:schemeClr val="dk1"/>
                </a:solidFill>
              </a:rPr>
              <a:t>PhD Student in Computer Science</a:t>
            </a:r>
            <a:endParaRPr sz="2000">
              <a:solidFill>
                <a:schemeClr val="dk1"/>
              </a:solidFill>
            </a:endParaRPr>
          </a:p>
          <a:p>
            <a:pPr indent="0" lvl="0" marL="0" rtl="0" algn="ctr">
              <a:spcBef>
                <a:spcPts val="0"/>
              </a:spcBef>
              <a:spcAft>
                <a:spcPts val="0"/>
              </a:spcAft>
              <a:buNone/>
            </a:pPr>
            <a:r>
              <a:rPr lang="en" sz="2000">
                <a:solidFill>
                  <a:schemeClr val="dk1"/>
                </a:solidFill>
              </a:rPr>
              <a:t>George Mason University</a:t>
            </a:r>
            <a:endParaRPr sz="2000">
              <a:solidFill>
                <a:schemeClr val="dk1"/>
              </a:solidFill>
            </a:endParaRPr>
          </a:p>
          <a:p>
            <a:pPr indent="0" lvl="0" marL="0" rtl="0" algn="ctr">
              <a:spcBef>
                <a:spcPts val="0"/>
              </a:spcBef>
              <a:spcAft>
                <a:spcPts val="0"/>
              </a:spcAft>
              <a:buNone/>
            </a:pPr>
            <a:r>
              <a:rPr lang="en" sz="2000">
                <a:solidFill>
                  <a:schemeClr val="dk1"/>
                </a:solidFill>
              </a:rPr>
              <a:t>Date: 28 May, 2024</a:t>
            </a:r>
            <a:endParaRPr sz="2000">
              <a:solidFill>
                <a:schemeClr val="dk1"/>
              </a:solidFill>
            </a:endParaRPr>
          </a:p>
        </p:txBody>
      </p:sp>
      <p:pic>
        <p:nvPicPr>
          <p:cNvPr id="56" name="Google Shape;56;p13"/>
          <p:cNvPicPr preferRelativeResize="0"/>
          <p:nvPr/>
        </p:nvPicPr>
        <p:blipFill>
          <a:blip r:embed="rId3">
            <a:alphaModFix/>
          </a:blip>
          <a:stretch>
            <a:fillRect/>
          </a:stretch>
        </p:blipFill>
        <p:spPr>
          <a:xfrm>
            <a:off x="100600" y="4292925"/>
            <a:ext cx="2504850" cy="751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Networks</a:t>
            </a:r>
            <a:endParaRPr/>
          </a:p>
        </p:txBody>
      </p:sp>
      <p:sp>
        <p:nvSpPr>
          <p:cNvPr id="130" name="Google Shape;130;p22"/>
          <p:cNvSpPr txBox="1"/>
          <p:nvPr>
            <p:ph idx="1" type="body"/>
          </p:nvPr>
        </p:nvSpPr>
        <p:spPr>
          <a:xfrm>
            <a:off x="311700" y="1727525"/>
            <a:ext cx="2930700" cy="240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Key components:</a:t>
            </a:r>
            <a:endParaRPr b="1">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Input layer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Hidden layers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Output layer</a:t>
            </a:r>
            <a:endParaRPr sz="1400">
              <a:solidFill>
                <a:schemeClr val="dk1"/>
              </a:solidFill>
            </a:endParaRPr>
          </a:p>
        </p:txBody>
      </p:sp>
      <p:pic>
        <p:nvPicPr>
          <p:cNvPr id="131" name="Google Shape;131;p22"/>
          <p:cNvPicPr preferRelativeResize="0"/>
          <p:nvPr/>
        </p:nvPicPr>
        <p:blipFill>
          <a:blip r:embed="rId3">
            <a:alphaModFix/>
          </a:blip>
          <a:stretch>
            <a:fillRect/>
          </a:stretch>
        </p:blipFill>
        <p:spPr>
          <a:xfrm>
            <a:off x="3242421" y="1212363"/>
            <a:ext cx="5418575" cy="2718775"/>
          </a:xfrm>
          <a:prstGeom prst="rect">
            <a:avLst/>
          </a:prstGeom>
          <a:noFill/>
          <a:ln>
            <a:noFill/>
          </a:ln>
        </p:spPr>
      </p:pic>
      <p:sp>
        <p:nvSpPr>
          <p:cNvPr id="132" name="Google Shape;132;p22"/>
          <p:cNvSpPr txBox="1"/>
          <p:nvPr/>
        </p:nvSpPr>
        <p:spPr>
          <a:xfrm>
            <a:off x="247600" y="4744150"/>
            <a:ext cx="7315800" cy="2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rPr>
              <a:t>Image source: https://medium.com/@srempe/an-introduction-to-neural-networks-8c61b880f358</a:t>
            </a:r>
            <a:endParaRPr sz="700">
              <a:solidFill>
                <a:schemeClr val="dk2"/>
              </a:solidFill>
            </a:endParaRPr>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1835700" y="1304875"/>
            <a:ext cx="5592000" cy="1948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800">
                <a:solidFill>
                  <a:schemeClr val="dk1"/>
                </a:solidFill>
              </a:rPr>
              <a:t>Outline</a:t>
            </a:r>
            <a:endParaRPr>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Convolutional Neural Networks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A hands-on demonstration</a:t>
            </a:r>
            <a:endParaRPr sz="2000">
              <a:solidFill>
                <a:schemeClr val="dk1"/>
              </a:solidFill>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Convolutional Neural Networks (</a:t>
            </a:r>
            <a:r>
              <a:rPr lang="en">
                <a:solidFill>
                  <a:srgbClr val="FF0000"/>
                </a:solidFill>
              </a:rPr>
              <a:t>CNNs</a:t>
            </a:r>
            <a:r>
              <a:rPr lang="en"/>
              <a:t>)?</a:t>
            </a:r>
            <a:endParaRPr/>
          </a:p>
        </p:txBody>
      </p:sp>
      <p:sp>
        <p:nvSpPr>
          <p:cNvPr id="68" name="Google Shape;68;p15"/>
          <p:cNvSpPr txBox="1"/>
          <p:nvPr>
            <p:ph idx="1" type="body"/>
          </p:nvPr>
        </p:nvSpPr>
        <p:spPr>
          <a:xfrm>
            <a:off x="311700" y="1152475"/>
            <a:ext cx="4940700" cy="3354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300">
                <a:solidFill>
                  <a:schemeClr val="dk1"/>
                </a:solidFill>
              </a:rPr>
              <a:t>Advantages over traditional methods:</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Automatically detects </a:t>
            </a:r>
            <a:r>
              <a:rPr lang="en" sz="1300">
                <a:solidFill>
                  <a:srgbClr val="FF0000"/>
                </a:solidFill>
              </a:rPr>
              <a:t>important features</a:t>
            </a:r>
            <a:r>
              <a:rPr lang="en" sz="1300">
                <a:solidFill>
                  <a:schemeClr val="dk1"/>
                </a:solidFill>
              </a:rPr>
              <a:t> without human intervention</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Reduces the need for manual feature extraction</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Excellent performance in computer vision tasks</a:t>
            </a:r>
            <a:endParaRPr sz="1300">
              <a:solidFill>
                <a:schemeClr val="dk1"/>
              </a:solidFill>
            </a:endParaRPr>
          </a:p>
          <a:p>
            <a:pPr indent="0" lvl="0" marL="0" rtl="0" algn="l">
              <a:spcBef>
                <a:spcPts val="1200"/>
              </a:spcBef>
              <a:spcAft>
                <a:spcPts val="0"/>
              </a:spcAft>
              <a:buNone/>
            </a:pPr>
            <a:r>
              <a:rPr b="1" lang="en" sz="1300">
                <a:solidFill>
                  <a:schemeClr val="dk1"/>
                </a:solidFill>
              </a:rPr>
              <a:t>Simple application:</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Face recognition</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Object detection</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Handwritten digit classification</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Tumor detection from CT images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And so on</a:t>
            </a:r>
            <a:endParaRPr sz="1300"/>
          </a:p>
        </p:txBody>
      </p:sp>
      <p:pic>
        <p:nvPicPr>
          <p:cNvPr id="69" name="Google Shape;69;p15"/>
          <p:cNvPicPr preferRelativeResize="0"/>
          <p:nvPr/>
        </p:nvPicPr>
        <p:blipFill>
          <a:blip r:embed="rId3">
            <a:alphaModFix/>
          </a:blip>
          <a:stretch>
            <a:fillRect/>
          </a:stretch>
        </p:blipFill>
        <p:spPr>
          <a:xfrm>
            <a:off x="5617100" y="1017725"/>
            <a:ext cx="3263600" cy="1929125"/>
          </a:xfrm>
          <a:prstGeom prst="rect">
            <a:avLst/>
          </a:prstGeom>
          <a:noFill/>
          <a:ln>
            <a:noFill/>
          </a:ln>
        </p:spPr>
      </p:pic>
      <p:pic>
        <p:nvPicPr>
          <p:cNvPr id="70" name="Google Shape;70;p15"/>
          <p:cNvPicPr preferRelativeResize="0"/>
          <p:nvPr/>
        </p:nvPicPr>
        <p:blipFill>
          <a:blip r:embed="rId4">
            <a:alphaModFix/>
          </a:blip>
          <a:stretch>
            <a:fillRect/>
          </a:stretch>
        </p:blipFill>
        <p:spPr>
          <a:xfrm>
            <a:off x="5567250" y="2946850"/>
            <a:ext cx="3363290" cy="1891850"/>
          </a:xfrm>
          <a:prstGeom prst="rect">
            <a:avLst/>
          </a:prstGeom>
          <a:noFill/>
          <a:ln>
            <a:noFill/>
          </a:ln>
        </p:spPr>
      </p:pic>
      <p:sp>
        <p:nvSpPr>
          <p:cNvPr id="71" name="Google Shape;71;p15"/>
          <p:cNvSpPr txBox="1"/>
          <p:nvPr/>
        </p:nvSpPr>
        <p:spPr>
          <a:xfrm>
            <a:off x="142625" y="4760200"/>
            <a:ext cx="5063400" cy="2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rPr>
              <a:t>Top: https://josephsteinberg.com/how-to-prevent-facial-recognition-technology-from-identifying-you/</a:t>
            </a:r>
            <a:endParaRPr sz="700">
              <a:solidFill>
                <a:schemeClr val="dk2"/>
              </a:solidFill>
            </a:endParaRPr>
          </a:p>
          <a:p>
            <a:pPr indent="0" lvl="0" marL="0" rtl="0" algn="l">
              <a:spcBef>
                <a:spcPts val="0"/>
              </a:spcBef>
              <a:spcAft>
                <a:spcPts val="0"/>
              </a:spcAft>
              <a:buNone/>
            </a:pPr>
            <a:r>
              <a:rPr lang="en" sz="700">
                <a:solidFill>
                  <a:schemeClr val="dk2"/>
                </a:solidFill>
              </a:rPr>
              <a:t>Bottom: https://blogs.microsoft.com/on-the-issues/2018/12/06/facial-recognition-its-time-for-action/</a:t>
            </a:r>
            <a:endParaRPr sz="700">
              <a:solidFill>
                <a:schemeClr val="dk2"/>
              </a:solidFill>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59900" y="1316100"/>
            <a:ext cx="3371700" cy="2511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a:solidFill>
                  <a:schemeClr val="dk1"/>
                </a:solidFill>
              </a:rPr>
              <a:t>Key components</a:t>
            </a:r>
            <a:endParaRPr b="1">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Input Layer</a:t>
            </a:r>
            <a:endParaRPr sz="1400">
              <a:solidFill>
                <a:schemeClr val="dk1"/>
              </a:solidFill>
            </a:endParaRPr>
          </a:p>
          <a:p>
            <a:pPr indent="-317500" lvl="0" marL="457200" rtl="0" algn="l">
              <a:spcBef>
                <a:spcPts val="0"/>
              </a:spcBef>
              <a:spcAft>
                <a:spcPts val="0"/>
              </a:spcAft>
              <a:buClr>
                <a:srgbClr val="FF0000"/>
              </a:buClr>
              <a:buSzPts val="1400"/>
              <a:buChar char="●"/>
            </a:pPr>
            <a:r>
              <a:rPr lang="en" sz="1400">
                <a:solidFill>
                  <a:srgbClr val="FF0000"/>
                </a:solidFill>
              </a:rPr>
              <a:t>Convolutional Layers</a:t>
            </a:r>
            <a:endParaRPr sz="1400">
              <a:solidFill>
                <a:srgbClr val="FF0000"/>
              </a:solidFill>
            </a:endParaRPr>
          </a:p>
          <a:p>
            <a:pPr indent="-317500" lvl="0" marL="457200" rtl="0" algn="l">
              <a:spcBef>
                <a:spcPts val="0"/>
              </a:spcBef>
              <a:spcAft>
                <a:spcPts val="0"/>
              </a:spcAft>
              <a:buClr>
                <a:schemeClr val="dk1"/>
              </a:buClr>
              <a:buSzPts val="1400"/>
              <a:buChar char="●"/>
            </a:pPr>
            <a:r>
              <a:rPr lang="en" sz="1400">
                <a:solidFill>
                  <a:schemeClr val="dk1"/>
                </a:solidFill>
              </a:rPr>
              <a:t>Pooling Layers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Non-linear activation functions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Fully Connected Neural Networks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Output Layer</a:t>
            </a:r>
            <a:endParaRPr sz="1400"/>
          </a:p>
        </p:txBody>
      </p:sp>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Architecture</a:t>
            </a:r>
            <a:endParaRPr/>
          </a:p>
        </p:txBody>
      </p:sp>
      <p:pic>
        <p:nvPicPr>
          <p:cNvPr id="79" name="Google Shape;79;p16"/>
          <p:cNvPicPr preferRelativeResize="0"/>
          <p:nvPr/>
        </p:nvPicPr>
        <p:blipFill>
          <a:blip r:embed="rId3">
            <a:alphaModFix/>
          </a:blip>
          <a:stretch>
            <a:fillRect/>
          </a:stretch>
        </p:blipFill>
        <p:spPr>
          <a:xfrm>
            <a:off x="3431500" y="1052325"/>
            <a:ext cx="5589651" cy="2990426"/>
          </a:xfrm>
          <a:prstGeom prst="rect">
            <a:avLst/>
          </a:prstGeom>
          <a:noFill/>
          <a:ln cap="flat" cmpd="sng" w="9525">
            <a:solidFill>
              <a:schemeClr val="dk2"/>
            </a:solidFill>
            <a:prstDash val="solid"/>
            <a:round/>
            <a:headEnd len="sm" w="sm" type="none"/>
            <a:tailEnd len="sm" w="sm" type="none"/>
          </a:ln>
        </p:spPr>
      </p:pic>
      <p:sp>
        <p:nvSpPr>
          <p:cNvPr id="80" name="Google Shape;80;p16"/>
          <p:cNvSpPr txBox="1"/>
          <p:nvPr/>
        </p:nvSpPr>
        <p:spPr>
          <a:xfrm>
            <a:off x="383300" y="4644300"/>
            <a:ext cx="78090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rPr>
              <a:t>Image source: https://www.datacamp.com/tutorial/introduction-to-convolutional-neural-networks-cnns</a:t>
            </a:r>
            <a:endParaRPr sz="700">
              <a:solidFill>
                <a:schemeClr val="dk2"/>
              </a:solidFill>
            </a:endParaRPr>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Formal definition: Convolution operation</a:t>
            </a:r>
            <a:endParaRPr/>
          </a:p>
        </p:txBody>
      </p:sp>
      <p:sp>
        <p:nvSpPr>
          <p:cNvPr id="87" name="Google Shape;87;p17"/>
          <p:cNvSpPr txBox="1"/>
          <p:nvPr>
            <p:ph idx="1" type="body"/>
          </p:nvPr>
        </p:nvSpPr>
        <p:spPr>
          <a:xfrm>
            <a:off x="159300" y="1457275"/>
            <a:ext cx="4252500" cy="274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0000"/>
              </a:buClr>
              <a:buSzPts val="1800"/>
              <a:buChar char="●"/>
            </a:pPr>
            <a:r>
              <a:rPr lang="en">
                <a:solidFill>
                  <a:srgbClr val="FF0000"/>
                </a:solidFill>
              </a:rPr>
              <a:t>Convolution is fancy multiplication</a:t>
            </a:r>
            <a:endParaRPr>
              <a:solidFill>
                <a:srgbClr val="FF0000"/>
              </a:solidFill>
            </a:endParaRPr>
          </a:p>
          <a:p>
            <a:pPr indent="-342900" lvl="0" marL="457200" rtl="0" algn="l">
              <a:spcBef>
                <a:spcPts val="0"/>
              </a:spcBef>
              <a:spcAft>
                <a:spcPts val="0"/>
              </a:spcAft>
              <a:buClr>
                <a:schemeClr val="dk1"/>
              </a:buClr>
              <a:buSzPts val="1800"/>
              <a:buChar char="●"/>
            </a:pPr>
            <a:r>
              <a:rPr lang="en">
                <a:solidFill>
                  <a:schemeClr val="dk1"/>
                </a:solidFill>
              </a:rPr>
              <a:t>The convolution of </a:t>
            </a:r>
            <a:r>
              <a:rPr i="1" lang="en">
                <a:solidFill>
                  <a:schemeClr val="dk1"/>
                </a:solidFill>
              </a:rPr>
              <a:t>f</a:t>
            </a:r>
            <a:r>
              <a:rPr lang="en">
                <a:solidFill>
                  <a:schemeClr val="dk1"/>
                </a:solidFill>
              </a:rPr>
              <a:t> </a:t>
            </a:r>
            <a:r>
              <a:rPr lang="en">
                <a:solidFill>
                  <a:schemeClr val="dk1"/>
                </a:solidFill>
              </a:rPr>
              <a:t>and </a:t>
            </a:r>
            <a:r>
              <a:rPr i="1" lang="en">
                <a:solidFill>
                  <a:schemeClr val="dk1"/>
                </a:solidFill>
              </a:rPr>
              <a:t>g</a:t>
            </a:r>
            <a:r>
              <a:rPr lang="en">
                <a:solidFill>
                  <a:schemeClr val="dk1"/>
                </a:solidFill>
              </a:rPr>
              <a:t> is written </a:t>
            </a:r>
            <a:r>
              <a:rPr i="1" lang="en">
                <a:solidFill>
                  <a:schemeClr val="dk1"/>
                </a:solidFill>
              </a:rPr>
              <a:t>f ∗ g</a:t>
            </a:r>
            <a:r>
              <a:rPr lang="en">
                <a:solidFill>
                  <a:schemeClr val="dk1"/>
                </a:solidFill>
              </a:rPr>
              <a:t>, denoting the operator with the symbol </a:t>
            </a:r>
            <a:r>
              <a:rPr i="1" lang="en">
                <a:solidFill>
                  <a:schemeClr val="dk1"/>
                </a:solidFill>
              </a:rPr>
              <a:t>∗</a:t>
            </a:r>
            <a:r>
              <a:rPr lang="en">
                <a:solidFill>
                  <a:schemeClr val="dk1"/>
                </a:solidFill>
              </a:rPr>
              <a:t>. It is defined as the integral of the product of the two functions after one is reflected about an axis and shifted.</a:t>
            </a:r>
            <a:endParaRPr>
              <a:solidFill>
                <a:schemeClr val="dk1"/>
              </a:solidFill>
            </a:endParaRPr>
          </a:p>
        </p:txBody>
      </p:sp>
      <p:pic>
        <p:nvPicPr>
          <p:cNvPr id="88" name="Google Shape;88;p17"/>
          <p:cNvPicPr preferRelativeResize="0"/>
          <p:nvPr/>
        </p:nvPicPr>
        <p:blipFill>
          <a:blip r:embed="rId3">
            <a:alphaModFix/>
          </a:blip>
          <a:stretch>
            <a:fillRect/>
          </a:stretch>
        </p:blipFill>
        <p:spPr>
          <a:xfrm>
            <a:off x="4411900" y="1680497"/>
            <a:ext cx="4615650" cy="1934900"/>
          </a:xfrm>
          <a:prstGeom prst="rect">
            <a:avLst/>
          </a:prstGeom>
          <a:noFill/>
          <a:ln>
            <a:noFill/>
          </a:ln>
        </p:spPr>
      </p:pic>
      <p:sp>
        <p:nvSpPr>
          <p:cNvPr id="89" name="Google Shape;89;p17"/>
          <p:cNvSpPr txBox="1"/>
          <p:nvPr/>
        </p:nvSpPr>
        <p:spPr>
          <a:xfrm>
            <a:off x="608550" y="4676675"/>
            <a:ext cx="75777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rPr>
              <a:t>Image source: https://betterexplained.com/articles/intuitive-convolution/</a:t>
            </a:r>
            <a:endParaRPr sz="700">
              <a:solidFill>
                <a:schemeClr val="dk2"/>
              </a:solidFill>
            </a:endParaRPr>
          </a:p>
        </p:txBody>
      </p:sp>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Demonstration: </a:t>
            </a:r>
            <a:r>
              <a:rPr lang="en"/>
              <a:t>Convolution operation</a:t>
            </a:r>
            <a:endParaRPr/>
          </a:p>
        </p:txBody>
      </p:sp>
      <p:pic>
        <p:nvPicPr>
          <p:cNvPr id="96" name="Google Shape;96;p18"/>
          <p:cNvPicPr preferRelativeResize="0"/>
          <p:nvPr/>
        </p:nvPicPr>
        <p:blipFill>
          <a:blip r:embed="rId3">
            <a:alphaModFix/>
          </a:blip>
          <a:stretch>
            <a:fillRect/>
          </a:stretch>
        </p:blipFill>
        <p:spPr>
          <a:xfrm>
            <a:off x="1031450" y="1033600"/>
            <a:ext cx="7345600" cy="3827650"/>
          </a:xfrm>
          <a:prstGeom prst="rect">
            <a:avLst/>
          </a:prstGeom>
          <a:noFill/>
          <a:ln>
            <a:noFill/>
          </a:ln>
        </p:spPr>
      </p:pic>
      <p:sp>
        <p:nvSpPr>
          <p:cNvPr id="97" name="Google Shape;9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820225" y="461700"/>
            <a:ext cx="142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Pooling</a:t>
            </a:r>
            <a:endParaRPr/>
          </a:p>
        </p:txBody>
      </p:sp>
      <p:pic>
        <p:nvPicPr>
          <p:cNvPr id="103" name="Google Shape;103;p19"/>
          <p:cNvPicPr preferRelativeResize="0"/>
          <p:nvPr/>
        </p:nvPicPr>
        <p:blipFill>
          <a:blip r:embed="rId3">
            <a:alphaModFix/>
          </a:blip>
          <a:stretch>
            <a:fillRect/>
          </a:stretch>
        </p:blipFill>
        <p:spPr>
          <a:xfrm>
            <a:off x="83100" y="1457275"/>
            <a:ext cx="3310975" cy="2888275"/>
          </a:xfrm>
          <a:prstGeom prst="rect">
            <a:avLst/>
          </a:prstGeom>
          <a:noFill/>
          <a:ln cap="flat" cmpd="sng" w="9525">
            <a:solidFill>
              <a:schemeClr val="dk2"/>
            </a:solidFill>
            <a:prstDash val="solid"/>
            <a:round/>
            <a:headEnd len="sm" w="sm" type="none"/>
            <a:tailEnd len="sm" w="sm" type="none"/>
          </a:ln>
        </p:spPr>
      </p:pic>
      <p:pic>
        <p:nvPicPr>
          <p:cNvPr id="104" name="Google Shape;104;p19"/>
          <p:cNvPicPr preferRelativeResize="0"/>
          <p:nvPr/>
        </p:nvPicPr>
        <p:blipFill>
          <a:blip r:embed="rId4">
            <a:alphaModFix/>
          </a:blip>
          <a:stretch>
            <a:fillRect/>
          </a:stretch>
        </p:blipFill>
        <p:spPr>
          <a:xfrm>
            <a:off x="6953675" y="1277550"/>
            <a:ext cx="1854707" cy="3285925"/>
          </a:xfrm>
          <a:prstGeom prst="rect">
            <a:avLst/>
          </a:prstGeom>
          <a:noFill/>
          <a:ln cap="flat" cmpd="sng" w="9525">
            <a:solidFill>
              <a:schemeClr val="dk2"/>
            </a:solidFill>
            <a:prstDash val="solid"/>
            <a:round/>
            <a:headEnd len="sm" w="sm" type="none"/>
            <a:tailEnd len="sm" w="sm" type="none"/>
          </a:ln>
        </p:spPr>
      </p:pic>
      <p:pic>
        <p:nvPicPr>
          <p:cNvPr id="105" name="Google Shape;105;p19"/>
          <p:cNvPicPr preferRelativeResize="0"/>
          <p:nvPr/>
        </p:nvPicPr>
        <p:blipFill>
          <a:blip r:embed="rId5">
            <a:alphaModFix/>
          </a:blip>
          <a:stretch>
            <a:fillRect/>
          </a:stretch>
        </p:blipFill>
        <p:spPr>
          <a:xfrm>
            <a:off x="3596375" y="3253143"/>
            <a:ext cx="3095774" cy="1310332"/>
          </a:xfrm>
          <a:prstGeom prst="rect">
            <a:avLst/>
          </a:prstGeom>
          <a:noFill/>
          <a:ln cap="flat" cmpd="sng" w="9525">
            <a:solidFill>
              <a:schemeClr val="dk2"/>
            </a:solidFill>
            <a:prstDash val="solid"/>
            <a:round/>
            <a:headEnd len="sm" w="sm" type="none"/>
            <a:tailEnd len="sm" w="sm" type="none"/>
          </a:ln>
        </p:spPr>
      </p:pic>
      <p:pic>
        <p:nvPicPr>
          <p:cNvPr id="106" name="Google Shape;106;p19"/>
          <p:cNvPicPr preferRelativeResize="0"/>
          <p:nvPr/>
        </p:nvPicPr>
        <p:blipFill>
          <a:blip r:embed="rId6">
            <a:alphaModFix/>
          </a:blip>
          <a:stretch>
            <a:fillRect/>
          </a:stretch>
        </p:blipFill>
        <p:spPr>
          <a:xfrm>
            <a:off x="3596375" y="1277550"/>
            <a:ext cx="3095776" cy="1975590"/>
          </a:xfrm>
          <a:prstGeom prst="rect">
            <a:avLst/>
          </a:prstGeom>
          <a:noFill/>
          <a:ln cap="flat" cmpd="sng" w="9525">
            <a:solidFill>
              <a:schemeClr val="dk2"/>
            </a:solidFill>
            <a:prstDash val="solid"/>
            <a:round/>
            <a:headEnd len="sm" w="sm" type="none"/>
            <a:tailEnd len="sm" w="sm" type="none"/>
          </a:ln>
        </p:spPr>
      </p:pic>
      <p:sp>
        <p:nvSpPr>
          <p:cNvPr id="107" name="Google Shape;107;p19"/>
          <p:cNvSpPr txBox="1"/>
          <p:nvPr>
            <p:ph type="title"/>
          </p:nvPr>
        </p:nvSpPr>
        <p:spPr>
          <a:xfrm>
            <a:off x="3885900" y="530750"/>
            <a:ext cx="2459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ReLU function</a:t>
            </a:r>
            <a:endParaRPr/>
          </a:p>
        </p:txBody>
      </p:sp>
      <p:sp>
        <p:nvSpPr>
          <p:cNvPr id="108" name="Google Shape;108;p19"/>
          <p:cNvSpPr txBox="1"/>
          <p:nvPr>
            <p:ph type="title"/>
          </p:nvPr>
        </p:nvSpPr>
        <p:spPr>
          <a:xfrm>
            <a:off x="7169875" y="530750"/>
            <a:ext cx="142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FCNN</a:t>
            </a:r>
            <a:endParaRPr/>
          </a:p>
        </p:txBody>
      </p:sp>
      <p:sp>
        <p:nvSpPr>
          <p:cNvPr id="109" name="Google Shape;10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Hands-on experience: CNNs</a:t>
            </a:r>
            <a:endParaRPr/>
          </a:p>
        </p:txBody>
      </p:sp>
      <p:pic>
        <p:nvPicPr>
          <p:cNvPr id="115" name="Google Shape;115;p20"/>
          <p:cNvPicPr preferRelativeResize="0"/>
          <p:nvPr/>
        </p:nvPicPr>
        <p:blipFill>
          <a:blip r:embed="rId3">
            <a:alphaModFix/>
          </a:blip>
          <a:stretch>
            <a:fillRect/>
          </a:stretch>
        </p:blipFill>
        <p:spPr>
          <a:xfrm>
            <a:off x="1069500" y="1006550"/>
            <a:ext cx="7005002" cy="3747650"/>
          </a:xfrm>
          <a:prstGeom prst="rect">
            <a:avLst/>
          </a:prstGeom>
          <a:noFill/>
          <a:ln>
            <a:noFill/>
          </a:ln>
        </p:spPr>
      </p:pic>
      <p:sp>
        <p:nvSpPr>
          <p:cNvPr id="116" name="Google Shape;11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idx="1" type="body"/>
          </p:nvPr>
        </p:nvSpPr>
        <p:spPr>
          <a:xfrm>
            <a:off x="1709150" y="581725"/>
            <a:ext cx="5355600" cy="2985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300">
                <a:solidFill>
                  <a:schemeClr val="dk1"/>
                </a:solidFill>
              </a:rPr>
              <a:t>More things</a:t>
            </a:r>
            <a:endParaRPr sz="2300">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Model optimization: Gradient descent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Variety of Neural Networks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Variety of loss functions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Variety of activation functions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Possibly more complicated things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Protein fold classification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Biomarkers (tumor) detection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Unsupervised feature extraction</a:t>
            </a:r>
            <a:endParaRPr>
              <a:solidFill>
                <a:schemeClr val="dk1"/>
              </a:solidFill>
            </a:endParaRPr>
          </a:p>
        </p:txBody>
      </p:sp>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3" name="Google Shape;123;p21"/>
          <p:cNvSpPr txBox="1"/>
          <p:nvPr/>
        </p:nvSpPr>
        <p:spPr>
          <a:xfrm>
            <a:off x="1730150" y="3483775"/>
            <a:ext cx="5313600" cy="6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Thank You and Any questions?</a:t>
            </a:r>
            <a:endParaRPr b="1" sz="2100">
              <a:solidFill>
                <a:schemeClr val="dk1"/>
              </a:solidFill>
            </a:endParaRPr>
          </a:p>
        </p:txBody>
      </p:sp>
      <p:sp>
        <p:nvSpPr>
          <p:cNvPr id="124" name="Google Shape;124;p21"/>
          <p:cNvSpPr txBox="1"/>
          <p:nvPr/>
        </p:nvSpPr>
        <p:spPr>
          <a:xfrm>
            <a:off x="1871875" y="4140075"/>
            <a:ext cx="4899000" cy="6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My email:</a:t>
            </a:r>
            <a:r>
              <a:rPr lang="en" sz="1300">
                <a:solidFill>
                  <a:schemeClr val="dk2"/>
                </a:solidFill>
              </a:rPr>
              <a:t> </a:t>
            </a:r>
            <a:r>
              <a:rPr lang="en" sz="1300" u="sng">
                <a:solidFill>
                  <a:schemeClr val="hlink"/>
                </a:solidFill>
                <a:hlinkClick r:id="rId3"/>
              </a:rPr>
              <a:t>akabir4@gmu.edu</a:t>
            </a:r>
            <a:endParaRPr sz="1300">
              <a:solidFill>
                <a:schemeClr val="dk2"/>
              </a:solidFill>
            </a:endParaRPr>
          </a:p>
          <a:p>
            <a:pPr indent="0" lvl="0" marL="0" rtl="0" algn="l">
              <a:spcBef>
                <a:spcPts val="0"/>
              </a:spcBef>
              <a:spcAft>
                <a:spcPts val="0"/>
              </a:spcAft>
              <a:buNone/>
            </a:pPr>
            <a:r>
              <a:rPr lang="en" sz="1300">
                <a:solidFill>
                  <a:schemeClr val="dk1"/>
                </a:solidFill>
              </a:rPr>
              <a:t>My Advisor: Dr. Amarda Shehu</a:t>
            </a:r>
            <a:r>
              <a:rPr lang="en" sz="1300">
                <a:solidFill>
                  <a:schemeClr val="dk2"/>
                </a:solidFill>
              </a:rPr>
              <a:t> (</a:t>
            </a:r>
            <a:r>
              <a:rPr lang="en" sz="1300" u="sng">
                <a:solidFill>
                  <a:schemeClr val="hlink"/>
                </a:solidFill>
                <a:hlinkClick r:id="rId4"/>
              </a:rPr>
              <a:t>ashehu@gmu.edu</a:t>
            </a:r>
            <a:r>
              <a:rPr lang="en" sz="1300">
                <a:solidFill>
                  <a:schemeClr val="dk2"/>
                </a:solidFill>
              </a:rPr>
              <a:t>)</a:t>
            </a:r>
            <a:endParaRPr sz="13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