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71" r:id="rId3"/>
    <p:sldId id="269" r:id="rId4"/>
    <p:sldId id="272" r:id="rId5"/>
    <p:sldId id="266" r:id="rId6"/>
    <p:sldId id="26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09" d="100"/>
          <a:sy n="109" d="100"/>
        </p:scale>
        <p:origin x="14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solidFill>
                    </a:ln>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'SLS_TRN pvt'!$D$2:$D$35</c:f>
              <c:numCache>
                <c:formatCode>General</c:formatCode>
                <c:ptCount val="34"/>
                <c:pt idx="0">
                  <c:v>25</c:v>
                </c:pt>
                <c:pt idx="1">
                  <c:v>6</c:v>
                </c:pt>
                <c:pt idx="2">
                  <c:v>4</c:v>
                </c:pt>
                <c:pt idx="3">
                  <c:v>1</c:v>
                </c:pt>
                <c:pt idx="4">
                  <c:v>1</c:v>
                </c:pt>
                <c:pt idx="5">
                  <c:v>4</c:v>
                </c:pt>
                <c:pt idx="6">
                  <c:v>5</c:v>
                </c:pt>
                <c:pt idx="7">
                  <c:v>6</c:v>
                </c:pt>
                <c:pt idx="8">
                  <c:v>3</c:v>
                </c:pt>
                <c:pt idx="9">
                  <c:v>9</c:v>
                </c:pt>
                <c:pt idx="10">
                  <c:v>1</c:v>
                </c:pt>
                <c:pt idx="11">
                  <c:v>3</c:v>
                </c:pt>
                <c:pt idx="12">
                  <c:v>4</c:v>
                </c:pt>
                <c:pt idx="13">
                  <c:v>4</c:v>
                </c:pt>
                <c:pt idx="14">
                  <c:v>1</c:v>
                </c:pt>
                <c:pt idx="15">
                  <c:v>2</c:v>
                </c:pt>
                <c:pt idx="16">
                  <c:v>2</c:v>
                </c:pt>
                <c:pt idx="17">
                  <c:v>1</c:v>
                </c:pt>
                <c:pt idx="18">
                  <c:v>6</c:v>
                </c:pt>
                <c:pt idx="19">
                  <c:v>7</c:v>
                </c:pt>
                <c:pt idx="20">
                  <c:v>24</c:v>
                </c:pt>
                <c:pt idx="21">
                  <c:v>1</c:v>
                </c:pt>
                <c:pt idx="22">
                  <c:v>2</c:v>
                </c:pt>
                <c:pt idx="23">
                  <c:v>1</c:v>
                </c:pt>
                <c:pt idx="24">
                  <c:v>2</c:v>
                </c:pt>
                <c:pt idx="25">
                  <c:v>2</c:v>
                </c:pt>
                <c:pt idx="26">
                  <c:v>1</c:v>
                </c:pt>
                <c:pt idx="27">
                  <c:v>20</c:v>
                </c:pt>
                <c:pt idx="28">
                  <c:v>6</c:v>
                </c:pt>
                <c:pt idx="29">
                  <c:v>5</c:v>
                </c:pt>
                <c:pt idx="30">
                  <c:v>2</c:v>
                </c:pt>
                <c:pt idx="31">
                  <c:v>12</c:v>
                </c:pt>
                <c:pt idx="32">
                  <c:v>24</c:v>
                </c:pt>
                <c:pt idx="33">
                  <c:v>1</c:v>
                </c:pt>
              </c:numCache>
            </c:numRef>
          </c:val>
          <c:extLst>
            <c:ext xmlns:c16="http://schemas.microsoft.com/office/drawing/2014/chart" uri="{C3380CC4-5D6E-409C-BE32-E72D297353CC}">
              <c16:uniqueId val="{00000000-3834-4705-A7D6-7F98A59B3751}"/>
            </c:ext>
          </c:extLst>
        </c:ser>
        <c:dLbls>
          <c:dLblPos val="outEnd"/>
          <c:showLegendKey val="0"/>
          <c:showVal val="1"/>
          <c:showCatName val="0"/>
          <c:showSerName val="0"/>
          <c:showPercent val="0"/>
          <c:showBubbleSize val="0"/>
        </c:dLbls>
        <c:gapWidth val="164"/>
        <c:overlap val="-22"/>
        <c:axId val="643573272"/>
        <c:axId val="643577208"/>
      </c:barChart>
      <c:catAx>
        <c:axId val="643573272"/>
        <c:scaling>
          <c:orientation val="minMax"/>
        </c:scaling>
        <c:delete val="1"/>
        <c:axPos val="b"/>
        <c:majorGridlines>
          <c:spPr>
            <a:ln>
              <a:solidFill>
                <a:schemeClr val="tx1">
                  <a:lumMod val="15000"/>
                  <a:lumOff val="85000"/>
                </a:schemeClr>
              </a:solidFill>
            </a:ln>
            <a:effectLst/>
          </c:spPr>
        </c:majorGridlines>
        <c:minorGridlines>
          <c:spPr>
            <a:ln>
              <a:solidFill>
                <a:schemeClr val="tx1">
                  <a:lumMod val="5000"/>
                  <a:lumOff val="95000"/>
                </a:schemeClr>
              </a:solidFill>
            </a:ln>
            <a:effectLst/>
          </c:spPr>
        </c:minorGridlines>
        <c:majorTickMark val="none"/>
        <c:minorTickMark val="none"/>
        <c:tickLblPos val="nextTo"/>
        <c:crossAx val="643577208"/>
        <c:crosses val="autoZero"/>
        <c:auto val="1"/>
        <c:lblAlgn val="ctr"/>
        <c:lblOffset val="100"/>
        <c:noMultiLvlLbl val="0"/>
      </c:catAx>
      <c:valAx>
        <c:axId val="643577208"/>
        <c:scaling>
          <c:orientation val="minMax"/>
        </c:scaling>
        <c:delete val="0"/>
        <c:axPos val="l"/>
        <c:majorGridlines>
          <c:spPr>
            <a:ln>
              <a:solidFill>
                <a:schemeClr val="tx1">
                  <a:lumMod val="15000"/>
                  <a:lumOff val="85000"/>
                </a:schemeClr>
              </a:solidFill>
            </a:ln>
            <a:effectLst/>
          </c:spPr>
        </c:majorGridlines>
        <c:minorGridlines>
          <c:spPr>
            <a:ln>
              <a:solidFill>
                <a:schemeClr val="tx1">
                  <a:lumMod val="5000"/>
                  <a:lumOff val="95000"/>
                </a:schemeClr>
              </a:solidFill>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3573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ntro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838200" y="1676402"/>
            <a:ext cx="5867400" cy="2289175"/>
          </a:xfrm>
        </p:spPr>
        <p:txBody>
          <a:bodyPr anchor="b">
            <a:normAutofit/>
          </a:bodyPr>
          <a:lstStyle>
            <a:lvl1pPr algn="l">
              <a:defRPr sz="30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504944"/>
            <a:ext cx="6400800" cy="1085088"/>
          </a:xfrm>
        </p:spPr>
        <p:txBody>
          <a:bodyPr>
            <a:normAutofit/>
          </a:bodyPr>
          <a:lstStyle>
            <a:lvl1pPr marL="0" indent="0" algn="l">
              <a:buNone/>
              <a:defRPr sz="1500" b="1">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8213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spcBef>
                <a:spcPts val="0"/>
              </a:spcBef>
              <a:spcAft>
                <a:spcPts val="450"/>
              </a:spcAft>
              <a:buClr>
                <a:schemeClr val="tx2"/>
              </a:buClr>
              <a:defRPr sz="1500">
                <a:solidFill>
                  <a:schemeClr val="tx1"/>
                </a:solidFill>
              </a:defRPr>
            </a:lvl1pPr>
            <a:lvl2pPr>
              <a:lnSpc>
                <a:spcPct val="100000"/>
              </a:lnSpc>
              <a:spcBef>
                <a:spcPts val="0"/>
              </a:spcBef>
              <a:spcAft>
                <a:spcPts val="450"/>
              </a:spcAft>
              <a:defRPr sz="1350">
                <a:solidFill>
                  <a:schemeClr val="tx1"/>
                </a:solidFill>
              </a:defRPr>
            </a:lvl2pPr>
            <a:lvl3pPr marL="857250" indent="-171450">
              <a:lnSpc>
                <a:spcPct val="100000"/>
              </a:lnSpc>
              <a:spcBef>
                <a:spcPts val="0"/>
              </a:spcBef>
              <a:spcAft>
                <a:spcPts val="450"/>
              </a:spcAft>
              <a:buClrTx/>
              <a:buFont typeface="Wingdings" panose="05000000000000000000" pitchFamily="2" charset="2"/>
              <a:buChar char="§"/>
              <a:defRPr sz="1350">
                <a:solidFill>
                  <a:schemeClr val="tx1"/>
                </a:solidFill>
              </a:defRPr>
            </a:lvl3pPr>
            <a:lvl4pPr marL="1200150" indent="-171450">
              <a:lnSpc>
                <a:spcPct val="100000"/>
              </a:lnSpc>
              <a:spcBef>
                <a:spcPts val="0"/>
              </a:spcBef>
              <a:spcAft>
                <a:spcPts val="450"/>
              </a:spcAft>
              <a:buClrTx/>
              <a:buFont typeface="Wingdings" panose="05000000000000000000" pitchFamily="2" charset="2"/>
              <a:buChar char="§"/>
              <a:defRPr sz="1350">
                <a:solidFill>
                  <a:schemeClr val="tx1"/>
                </a:solidFill>
              </a:defRPr>
            </a:lvl4pPr>
            <a:lvl5pPr marL="1543050" indent="-171450">
              <a:lnSpc>
                <a:spcPct val="100000"/>
              </a:lnSpc>
              <a:spcBef>
                <a:spcPts val="0"/>
              </a:spcBef>
              <a:spcAft>
                <a:spcPts val="450"/>
              </a:spcAft>
              <a:buClrTx/>
              <a:buFont typeface="Wingdings" panose="05000000000000000000" pitchFamily="2" charset="2"/>
              <a:buChar char="§"/>
              <a:defRPr sz="135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4E7B21EE-9F10-4EA9-B58E-BA1F26707186}" type="slidenum">
              <a:rPr lang="en-US" smtClean="0"/>
              <a:t>‹#›</a:t>
            </a:fld>
            <a:endParaRPr lang="en-US"/>
          </a:p>
        </p:txBody>
      </p:sp>
    </p:spTree>
    <p:extLst>
      <p:ext uri="{BB962C8B-B14F-4D97-AF65-F5344CB8AC3E}">
        <p14:creationId xmlns:p14="http://schemas.microsoft.com/office/powerpoint/2010/main" val="4455714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Foot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spcBef>
                <a:spcPts val="0"/>
              </a:spcBef>
              <a:spcAft>
                <a:spcPts val="450"/>
              </a:spcAft>
              <a:buClr>
                <a:schemeClr val="tx2"/>
              </a:buClr>
              <a:defRPr sz="1500">
                <a:solidFill>
                  <a:schemeClr val="tx1"/>
                </a:solidFill>
              </a:defRPr>
            </a:lvl1pPr>
            <a:lvl2pPr>
              <a:lnSpc>
                <a:spcPct val="100000"/>
              </a:lnSpc>
              <a:spcBef>
                <a:spcPts val="0"/>
              </a:spcBef>
              <a:spcAft>
                <a:spcPts val="450"/>
              </a:spcAft>
              <a:defRPr sz="1350">
                <a:solidFill>
                  <a:schemeClr val="tx1"/>
                </a:solidFill>
              </a:defRPr>
            </a:lvl2pPr>
            <a:lvl3pPr marL="857250" indent="-171450">
              <a:lnSpc>
                <a:spcPct val="100000"/>
              </a:lnSpc>
              <a:spcBef>
                <a:spcPts val="0"/>
              </a:spcBef>
              <a:spcAft>
                <a:spcPts val="450"/>
              </a:spcAft>
              <a:buClrTx/>
              <a:buFont typeface="Wingdings" panose="05000000000000000000" pitchFamily="2" charset="2"/>
              <a:buChar char="§"/>
              <a:defRPr sz="1350">
                <a:solidFill>
                  <a:schemeClr val="tx1"/>
                </a:solidFill>
              </a:defRPr>
            </a:lvl3pPr>
            <a:lvl4pPr marL="1200150" indent="-171450">
              <a:lnSpc>
                <a:spcPct val="100000"/>
              </a:lnSpc>
              <a:spcBef>
                <a:spcPts val="0"/>
              </a:spcBef>
              <a:spcAft>
                <a:spcPts val="450"/>
              </a:spcAft>
              <a:buClrTx/>
              <a:buFont typeface="Wingdings" panose="05000000000000000000" pitchFamily="2" charset="2"/>
              <a:buChar char="§"/>
              <a:defRPr sz="1350">
                <a:solidFill>
                  <a:schemeClr val="tx1"/>
                </a:solidFill>
              </a:defRPr>
            </a:lvl4pPr>
            <a:lvl5pPr marL="1543050" indent="-171450">
              <a:lnSpc>
                <a:spcPct val="100000"/>
              </a:lnSpc>
              <a:spcBef>
                <a:spcPts val="0"/>
              </a:spcBef>
              <a:spcAft>
                <a:spcPts val="450"/>
              </a:spcAft>
              <a:buClrTx/>
              <a:buFont typeface="Wingdings" panose="05000000000000000000" pitchFamily="2" charset="2"/>
              <a:buChar char="§"/>
              <a:defRPr sz="135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423672" y="6056378"/>
            <a:ext cx="7543800" cy="365125"/>
          </a:xfrm>
          <a:prstGeom prst="rect">
            <a:avLst/>
          </a:prstGeom>
        </p:spPr>
        <p:txBody>
          <a:bodyPr/>
          <a:lstStyle>
            <a:lvl1pPr>
              <a:defRPr sz="1200" b="1">
                <a:solidFill>
                  <a:schemeClr val="tx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E7B21EE-9F10-4EA9-B58E-BA1F26707186}" type="slidenum">
              <a:rPr lang="en-US" smtClean="0"/>
              <a:t>‹#›</a:t>
            </a:fld>
            <a:endParaRPr lang="en-US"/>
          </a:p>
        </p:txBody>
      </p:sp>
    </p:spTree>
    <p:extLst>
      <p:ext uri="{BB962C8B-B14F-4D97-AF65-F5344CB8AC3E}">
        <p14:creationId xmlns:p14="http://schemas.microsoft.com/office/powerpoint/2010/main" val="365628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ransition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560576" y="1524000"/>
            <a:ext cx="6108192" cy="3429000"/>
          </a:xfrm>
        </p:spPr>
        <p:txBody>
          <a:bodyPr>
            <a:normAutofit/>
          </a:bodyPr>
          <a:lstStyle>
            <a:lvl1pPr>
              <a:defRPr sz="3000">
                <a:solidFill>
                  <a:schemeClr val="tx2"/>
                </a:solidFill>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4E7B21EE-9F10-4EA9-B58E-BA1F26707186}" type="slidenum">
              <a:rPr lang="en-US" smtClean="0"/>
              <a:t>‹#›</a:t>
            </a:fld>
            <a:endParaRPr lang="en-US"/>
          </a:p>
        </p:txBody>
      </p:sp>
    </p:spTree>
    <p:extLst>
      <p:ext uri="{BB962C8B-B14F-4D97-AF65-F5344CB8AC3E}">
        <p14:creationId xmlns:p14="http://schemas.microsoft.com/office/powerpoint/2010/main" val="47552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Slide Number Placeholder 4"/>
          <p:cNvSpPr>
            <a:spLocks noGrp="1"/>
          </p:cNvSpPr>
          <p:nvPr>
            <p:ph type="sldNum" sz="quarter" idx="12"/>
          </p:nvPr>
        </p:nvSpPr>
        <p:spPr/>
        <p:txBody>
          <a:bodyPr/>
          <a:lstStyle/>
          <a:p>
            <a:fld id="{4E7B21EE-9F10-4EA9-B58E-BA1F26707186}" type="slidenum">
              <a:rPr lang="en-US" smtClean="0"/>
              <a:t>‹#›</a:t>
            </a:fld>
            <a:endParaRPr lang="en-US"/>
          </a:p>
        </p:txBody>
      </p:sp>
    </p:spTree>
    <p:extLst>
      <p:ext uri="{BB962C8B-B14F-4D97-AF65-F5344CB8AC3E}">
        <p14:creationId xmlns:p14="http://schemas.microsoft.com/office/powerpoint/2010/main" val="278672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Content Slide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44424" y="1066802"/>
            <a:ext cx="4038600" cy="5059363"/>
          </a:xfrm>
        </p:spPr>
        <p:txBody>
          <a:bodyPr/>
          <a:lstStyle>
            <a:lvl1pPr>
              <a:buClr>
                <a:schemeClr val="tx2"/>
              </a:buClr>
              <a:defRPr sz="1500"/>
            </a:lvl1pPr>
            <a:lvl2pPr>
              <a:buClrTx/>
              <a:defRPr sz="1350"/>
            </a:lvl2pPr>
            <a:lvl3pPr>
              <a:buClrTx/>
              <a:defRPr sz="1350"/>
            </a:lvl3pPr>
            <a:lvl4pPr>
              <a:buClrTx/>
              <a:defRPr sz="1350"/>
            </a:lvl4pPr>
            <a:lvl5pPr>
              <a:buClrTx/>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35424" y="1066802"/>
            <a:ext cx="4038600" cy="5059363"/>
          </a:xfrm>
        </p:spPr>
        <p:txBody>
          <a:bodyPr/>
          <a:lstStyle>
            <a:lvl1pPr>
              <a:buClr>
                <a:schemeClr val="tx2"/>
              </a:buClr>
              <a:defRPr sz="1500"/>
            </a:lvl1pPr>
            <a:lvl2pPr>
              <a:buClrTx/>
              <a:defRPr sz="1350"/>
            </a:lvl2pPr>
            <a:lvl3pPr>
              <a:buClrTx/>
              <a:defRPr sz="1350"/>
            </a:lvl3pPr>
            <a:lvl4pPr>
              <a:buClrTx/>
              <a:defRPr sz="1350"/>
            </a:lvl4pPr>
            <a:lvl5pPr>
              <a:buClrTx/>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4E7B21EE-9F10-4EA9-B58E-BA1F26707186}" type="slidenum">
              <a:rPr lang="en-US" smtClean="0"/>
              <a:t>‹#›</a:t>
            </a:fld>
            <a:endParaRPr lang="en-US"/>
          </a:p>
        </p:txBody>
      </p:sp>
    </p:spTree>
    <p:extLst>
      <p:ext uri="{BB962C8B-B14F-4D97-AF65-F5344CB8AC3E}">
        <p14:creationId xmlns:p14="http://schemas.microsoft.com/office/powerpoint/2010/main" val="379655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59664" y="1066800"/>
            <a:ext cx="4040188" cy="639762"/>
          </a:xfrm>
        </p:spPr>
        <p:txBody>
          <a:bodyPr anchor="b">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59664" y="1706562"/>
            <a:ext cx="4040188" cy="3951288"/>
          </a:xfrm>
        </p:spPr>
        <p:txBody>
          <a:bodyPr/>
          <a:lstStyle>
            <a:lvl1pPr marL="205740" indent="-205740">
              <a:buClr>
                <a:schemeClr val="tx2"/>
              </a:buClr>
              <a:buFont typeface="Wingdings" panose="05000000000000000000" pitchFamily="2" charset="2"/>
              <a:buChar char="§"/>
              <a:defRPr sz="1500"/>
            </a:lvl1pPr>
            <a:lvl2pPr>
              <a:buClrTx/>
              <a:defRPr sz="1350"/>
            </a:lvl2pPr>
            <a:lvl3pPr>
              <a:buClrTx/>
              <a:defRPr sz="1350"/>
            </a:lvl3pPr>
            <a:lvl4pPr>
              <a:buClrTx/>
              <a:defRPr sz="1350"/>
            </a:lvl4pPr>
            <a:lvl5pPr>
              <a:buClrTx/>
              <a:defRPr sz="13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47490" y="1066800"/>
            <a:ext cx="4041775" cy="639762"/>
          </a:xfrm>
        </p:spPr>
        <p:txBody>
          <a:bodyPr anchor="b">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547490" y="1706562"/>
            <a:ext cx="4041775" cy="3951288"/>
          </a:xfrm>
        </p:spPr>
        <p:txBody>
          <a:bodyPr/>
          <a:lstStyle>
            <a:lvl1pPr>
              <a:buClr>
                <a:schemeClr val="tx2"/>
              </a:buClr>
              <a:defRPr sz="1500"/>
            </a:lvl1pPr>
            <a:lvl2pPr>
              <a:buClrTx/>
              <a:defRPr sz="1350"/>
            </a:lvl2pPr>
            <a:lvl3pPr>
              <a:buClrTx/>
              <a:defRPr sz="1350"/>
            </a:lvl3pPr>
            <a:lvl4pPr>
              <a:buClrTx/>
              <a:defRPr sz="1350"/>
            </a:lvl4pPr>
            <a:lvl5pPr>
              <a:buClrTx/>
              <a:defRPr sz="13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4E7B21EE-9F10-4EA9-B58E-BA1F26707186}" type="slidenum">
              <a:rPr lang="en-US" smtClean="0"/>
              <a:t>‹#›</a:t>
            </a:fld>
            <a:endParaRPr lang="en-US"/>
          </a:p>
        </p:txBody>
      </p:sp>
    </p:spTree>
    <p:extLst>
      <p:ext uri="{BB962C8B-B14F-4D97-AF65-F5344CB8AC3E}">
        <p14:creationId xmlns:p14="http://schemas.microsoft.com/office/powerpoint/2010/main" val="144948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92608" y="0"/>
            <a:ext cx="8229600" cy="762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2608" y="102076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5240" y="6548376"/>
            <a:ext cx="2133600" cy="365125"/>
          </a:xfrm>
          <a:prstGeom prst="rect">
            <a:avLst/>
          </a:prstGeom>
        </p:spPr>
        <p:txBody>
          <a:bodyPr vert="horz" lIns="91440" tIns="45720" rIns="91440" bIns="45720" rtlCol="0" anchor="ctr"/>
          <a:lstStyle>
            <a:lvl1pPr algn="l">
              <a:defRPr sz="675" b="1">
                <a:solidFill>
                  <a:schemeClr val="tx1"/>
                </a:solidFill>
                <a:latin typeface="Arial" panose="020B0604020202020204" pitchFamily="34" charset="0"/>
                <a:cs typeface="Arial" panose="020B0604020202020204" pitchFamily="34" charset="0"/>
              </a:defRPr>
            </a:lvl1pPr>
          </a:lstStyle>
          <a:p>
            <a:fld id="{4E7B21EE-9F10-4EA9-B58E-BA1F26707186}" type="slidenum">
              <a:rPr lang="en-US" smtClean="0"/>
              <a:t>‹#›</a:t>
            </a:fld>
            <a:endParaRPr lang="en-US"/>
          </a:p>
        </p:txBody>
      </p:sp>
    </p:spTree>
    <p:extLst>
      <p:ext uri="{BB962C8B-B14F-4D97-AF65-F5344CB8AC3E}">
        <p14:creationId xmlns:p14="http://schemas.microsoft.com/office/powerpoint/2010/main" val="3835228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685800" rtl="0" eaLnBrk="1" latinLnBrk="0" hangingPunct="1">
        <a:spcBef>
          <a:spcPct val="0"/>
        </a:spcBef>
        <a:buNone/>
        <a:defRPr sz="2100" b="1" kern="1200">
          <a:solidFill>
            <a:schemeClr val="tx2"/>
          </a:solidFill>
          <a:latin typeface="Arial" panose="020B0604020202020204" pitchFamily="34" charset="0"/>
          <a:ea typeface="+mj-ea"/>
          <a:cs typeface="Arial" panose="020B0604020202020204" pitchFamily="34" charset="0"/>
        </a:defRPr>
      </a:lvl1pPr>
    </p:titleStyle>
    <p:bodyStyle>
      <a:lvl1pPr marL="205740" indent="-205740" algn="l" defTabSz="685800" rtl="0" eaLnBrk="1" latinLnBrk="0" hangingPunct="1">
        <a:spcBef>
          <a:spcPts val="0"/>
        </a:spcBef>
        <a:spcAft>
          <a:spcPts val="450"/>
        </a:spcAft>
        <a:buClr>
          <a:schemeClr val="tx2"/>
        </a:buClr>
        <a:buFont typeface="Wingdings" panose="05000000000000000000" pitchFamily="2" charset="2"/>
        <a:buChar char="§"/>
        <a:defRPr sz="1500" kern="1200">
          <a:solidFill>
            <a:schemeClr val="tx1"/>
          </a:solidFill>
          <a:latin typeface="Arial" panose="020B0604020202020204" pitchFamily="34" charset="0"/>
          <a:ea typeface="+mn-ea"/>
          <a:cs typeface="Arial" panose="020B0604020202020204" pitchFamily="34" charset="0"/>
        </a:defRPr>
      </a:lvl1pPr>
      <a:lvl2pPr marL="557213" indent="-214313" algn="l" defTabSz="685800" rtl="0" eaLnBrk="1" latinLnBrk="0" hangingPunct="1">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2608" y="0"/>
            <a:ext cx="8229600" cy="857934"/>
          </a:xfrm>
        </p:spPr>
        <p:txBody>
          <a:bodyPr>
            <a:normAutofit/>
          </a:bodyPr>
          <a:lstStyle/>
          <a:p>
            <a:r>
              <a:rPr lang="en-US" dirty="0" smtClean="0"/>
              <a:t>Determining the JLQ Value and Frequency</a:t>
            </a:r>
            <a:endParaRPr lang="en-US" dirty="0"/>
          </a:p>
        </p:txBody>
      </p:sp>
      <p:sp>
        <p:nvSpPr>
          <p:cNvPr id="8" name="Slide Number Placeholder 7"/>
          <p:cNvSpPr>
            <a:spLocks noGrp="1"/>
          </p:cNvSpPr>
          <p:nvPr>
            <p:ph type="sldNum" sz="quarter" idx="12"/>
          </p:nvPr>
        </p:nvSpPr>
        <p:spPr>
          <a:xfrm>
            <a:off x="60960" y="6474406"/>
            <a:ext cx="2133600" cy="365125"/>
          </a:xfrm>
        </p:spPr>
        <p:txBody>
          <a:bodyPr/>
          <a:lstStyle/>
          <a:p>
            <a:fld id="{C6BDDE3B-6E17-4A89-9F93-DBB317C0A6AD}" type="slidenum">
              <a:rPr lang="en-US" smtClean="0"/>
              <a:t>1</a:t>
            </a:fld>
            <a:endParaRPr lang="en-US"/>
          </a:p>
        </p:txBody>
      </p:sp>
      <p:sp>
        <p:nvSpPr>
          <p:cNvPr id="12" name="Rectangle 11"/>
          <p:cNvSpPr/>
          <p:nvPr/>
        </p:nvSpPr>
        <p:spPr>
          <a:xfrm>
            <a:off x="292608" y="1016324"/>
            <a:ext cx="8320814" cy="276999"/>
          </a:xfrm>
          <a:prstGeom prst="rect">
            <a:avLst/>
          </a:prstGeom>
          <a:solidFill>
            <a:schemeClr val="bg1"/>
          </a:solidFill>
        </p:spPr>
        <p:txBody>
          <a:bodyPr wrap="square">
            <a:spAutoFit/>
          </a:bodyPr>
          <a:lstStyle/>
          <a:p>
            <a:pPr marL="171450" indent="-171450">
              <a:buClr>
                <a:schemeClr val="tx2"/>
              </a:buClr>
              <a:buFont typeface="Wingdings" panose="05000000000000000000" pitchFamily="2" charset="2"/>
              <a:buChar char="§"/>
            </a:pPr>
            <a:r>
              <a:rPr lang="en-US" sz="1200" dirty="0">
                <a:latin typeface="Arial" panose="020B0604020202020204" pitchFamily="34" charset="0"/>
                <a:cs typeface="Arial" panose="020B0604020202020204" pitchFamily="34" charset="0"/>
              </a:rPr>
              <a:t>I am </a:t>
            </a:r>
            <a:r>
              <a:rPr lang="en-US" sz="1200" dirty="0" smtClean="0">
                <a:latin typeface="Arial" panose="020B0604020202020204" pitchFamily="34" charset="0"/>
                <a:cs typeface="Arial" panose="020B0604020202020204" pitchFamily="34" charset="0"/>
              </a:rPr>
              <a:t>using </a:t>
            </a:r>
            <a:r>
              <a:rPr lang="en-US" sz="1200" dirty="0">
                <a:latin typeface="Arial" panose="020B0604020202020204" pitchFamily="34" charset="0"/>
                <a:cs typeface="Arial" panose="020B0604020202020204" pitchFamily="34" charset="0"/>
              </a:rPr>
              <a:t>as an example SKU = 1001653680 and STR = 2718</a:t>
            </a:r>
          </a:p>
        </p:txBody>
      </p:sp>
      <p:pic>
        <p:nvPicPr>
          <p:cNvPr id="15" name="Picture 14"/>
          <p:cNvPicPr>
            <a:picLocks noChangeAspect="1"/>
          </p:cNvPicPr>
          <p:nvPr/>
        </p:nvPicPr>
        <p:blipFill>
          <a:blip r:embed="rId2"/>
          <a:stretch>
            <a:fillRect/>
          </a:stretch>
        </p:blipFill>
        <p:spPr>
          <a:xfrm>
            <a:off x="928064" y="1410347"/>
            <a:ext cx="6378343" cy="3347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9" name="Table 28"/>
          <p:cNvGraphicFramePr>
            <a:graphicFrameLocks noGrp="1"/>
          </p:cNvGraphicFramePr>
          <p:nvPr>
            <p:extLst>
              <p:ext uri="{D42A27DB-BD31-4B8C-83A1-F6EECF244321}">
                <p14:modId xmlns:p14="http://schemas.microsoft.com/office/powerpoint/2010/main" val="3590003930"/>
              </p:ext>
            </p:extLst>
          </p:nvPr>
        </p:nvGraphicFramePr>
        <p:xfrm>
          <a:off x="292608" y="5284383"/>
          <a:ext cx="7916089" cy="381000"/>
        </p:xfrm>
        <a:graphic>
          <a:graphicData uri="http://schemas.openxmlformats.org/drawingml/2006/table">
            <a:tbl>
              <a:tblPr>
                <a:tableStyleId>{5C22544A-7EE6-4342-B048-85BDC9FD1C3A}</a:tableStyleId>
              </a:tblPr>
              <a:tblGrid>
                <a:gridCol w="1177128">
                  <a:extLst>
                    <a:ext uri="{9D8B030D-6E8A-4147-A177-3AD203B41FA5}">
                      <a16:colId xmlns:a16="http://schemas.microsoft.com/office/drawing/2014/main" val="882705153"/>
                    </a:ext>
                  </a:extLst>
                </a:gridCol>
                <a:gridCol w="670468">
                  <a:extLst>
                    <a:ext uri="{9D8B030D-6E8A-4147-A177-3AD203B41FA5}">
                      <a16:colId xmlns:a16="http://schemas.microsoft.com/office/drawing/2014/main" val="3387797334"/>
                    </a:ext>
                  </a:extLst>
                </a:gridCol>
                <a:gridCol w="1081891">
                  <a:extLst>
                    <a:ext uri="{9D8B030D-6E8A-4147-A177-3AD203B41FA5}">
                      <a16:colId xmlns:a16="http://schemas.microsoft.com/office/drawing/2014/main" val="3036066996"/>
                    </a:ext>
                  </a:extLst>
                </a:gridCol>
                <a:gridCol w="899036">
                  <a:extLst>
                    <a:ext uri="{9D8B030D-6E8A-4147-A177-3AD203B41FA5}">
                      <a16:colId xmlns:a16="http://schemas.microsoft.com/office/drawing/2014/main" val="3821876890"/>
                    </a:ext>
                  </a:extLst>
                </a:gridCol>
                <a:gridCol w="1081891">
                  <a:extLst>
                    <a:ext uri="{9D8B030D-6E8A-4147-A177-3AD203B41FA5}">
                      <a16:colId xmlns:a16="http://schemas.microsoft.com/office/drawing/2014/main" val="4238963656"/>
                    </a:ext>
                  </a:extLst>
                </a:gridCol>
                <a:gridCol w="929511">
                  <a:extLst>
                    <a:ext uri="{9D8B030D-6E8A-4147-A177-3AD203B41FA5}">
                      <a16:colId xmlns:a16="http://schemas.microsoft.com/office/drawing/2014/main" val="3104656205"/>
                    </a:ext>
                  </a:extLst>
                </a:gridCol>
                <a:gridCol w="899036">
                  <a:extLst>
                    <a:ext uri="{9D8B030D-6E8A-4147-A177-3AD203B41FA5}">
                      <a16:colId xmlns:a16="http://schemas.microsoft.com/office/drawing/2014/main" val="1881739182"/>
                    </a:ext>
                  </a:extLst>
                </a:gridCol>
                <a:gridCol w="1177128">
                  <a:extLst>
                    <a:ext uri="{9D8B030D-6E8A-4147-A177-3AD203B41FA5}">
                      <a16:colId xmlns:a16="http://schemas.microsoft.com/office/drawing/2014/main" val="230480234"/>
                    </a:ext>
                  </a:extLst>
                </a:gridCol>
              </a:tblGrid>
              <a:tr h="190500">
                <a:tc>
                  <a:txBody>
                    <a:bodyPr/>
                    <a:lstStyle/>
                    <a:p>
                      <a:pPr algn="ctr" fontAlgn="b"/>
                      <a:r>
                        <a:rPr lang="en-US" sz="1100" b="1" u="none" strike="noStrike" dirty="0">
                          <a:effectLst/>
                        </a:rPr>
                        <a:t>SKU</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Store</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err="1">
                          <a:effectLst/>
                        </a:rPr>
                        <a:t>Parm</a:t>
                      </a:r>
                      <a:r>
                        <a:rPr lang="en-US" sz="1100" b="1" u="none" strike="noStrike" dirty="0">
                          <a:effectLst/>
                        </a:rPr>
                        <a:t> code</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err="1">
                          <a:effectLst/>
                        </a:rPr>
                        <a:t>Parm</a:t>
                      </a:r>
                      <a:r>
                        <a:rPr lang="en-US" sz="1100" b="1" u="none" strike="noStrike" dirty="0">
                          <a:effectLst/>
                        </a:rPr>
                        <a:t> Value</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Eff Begin date</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Eff End date</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Param Desc</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LAST_UPD_USR</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072290"/>
                  </a:ext>
                </a:extLst>
              </a:tr>
              <a:tr h="190500">
                <a:tc>
                  <a:txBody>
                    <a:bodyPr/>
                    <a:lstStyle/>
                    <a:p>
                      <a:pPr algn="ctr" fontAlgn="b"/>
                      <a:r>
                        <a:rPr lang="en-US" sz="1100" u="none" strike="noStrike" dirty="0">
                          <a:effectLst/>
                        </a:rPr>
                        <a:t>1001653680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2718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1703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8/10/2018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9/1/2018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JLQ FW 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DXK4457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7000424"/>
                  </a:ext>
                </a:extLst>
              </a:tr>
            </a:tbl>
          </a:graphicData>
        </a:graphic>
      </p:graphicFrame>
      <p:sp>
        <p:nvSpPr>
          <p:cNvPr id="50" name="Rectangle 49"/>
          <p:cNvSpPr/>
          <p:nvPr/>
        </p:nvSpPr>
        <p:spPr>
          <a:xfrm>
            <a:off x="414194" y="5960631"/>
            <a:ext cx="5643706" cy="276999"/>
          </a:xfrm>
          <a:prstGeom prst="rect">
            <a:avLst/>
          </a:prstGeom>
          <a:solidFill>
            <a:schemeClr val="bg1"/>
          </a:solidFill>
        </p:spPr>
        <p:txBody>
          <a:bodyPr wrap="square">
            <a:spAutoFit/>
          </a:bodyPr>
          <a:lstStyle/>
          <a:p>
            <a:pPr marL="171450" indent="-171450">
              <a:buClr>
                <a:schemeClr val="tx2"/>
              </a:buClr>
              <a:buFont typeface="Wingdings" panose="05000000000000000000" pitchFamily="2" charset="2"/>
              <a:buChar char="§"/>
            </a:pPr>
            <a:r>
              <a:rPr lang="en-US" sz="1200" dirty="0">
                <a:latin typeface="Arial" panose="020B0604020202020204" pitchFamily="34" charset="0"/>
                <a:cs typeface="Arial" panose="020B0604020202020204" pitchFamily="34" charset="0"/>
              </a:rPr>
              <a:t>I </a:t>
            </a:r>
            <a:r>
              <a:rPr lang="en-US" sz="1200" dirty="0" smtClean="0">
                <a:latin typeface="Arial" panose="020B0604020202020204" pitchFamily="34" charset="0"/>
                <a:cs typeface="Arial" panose="020B0604020202020204" pitchFamily="34" charset="0"/>
              </a:rPr>
              <a:t>uploaded JLQ </a:t>
            </a:r>
            <a:r>
              <a:rPr lang="en-US" sz="1200" dirty="0" err="1" smtClean="0">
                <a:latin typeface="Arial" panose="020B0604020202020204" pitchFamily="34" charset="0"/>
                <a:cs typeface="Arial" panose="020B0604020202020204" pitchFamily="34" charset="0"/>
              </a:rPr>
              <a:t>parm</a:t>
            </a:r>
            <a:r>
              <a:rPr lang="en-US" sz="1200" dirty="0" smtClean="0">
                <a:latin typeface="Arial" panose="020B0604020202020204" pitchFamily="34" charset="0"/>
                <a:cs typeface="Arial" panose="020B0604020202020204" pitchFamily="34" charset="0"/>
              </a:rPr>
              <a:t> this week with a value of 24. Let’s see how I got there.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739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2608" y="0"/>
            <a:ext cx="8229600" cy="857934"/>
          </a:xfrm>
        </p:spPr>
        <p:txBody>
          <a:bodyPr>
            <a:normAutofit/>
          </a:bodyPr>
          <a:lstStyle/>
          <a:p>
            <a:r>
              <a:rPr lang="en-US" dirty="0" smtClean="0"/>
              <a:t>Determining the JLQ Value and Frequency</a:t>
            </a:r>
            <a:endParaRPr lang="en-US" dirty="0"/>
          </a:p>
        </p:txBody>
      </p:sp>
      <p:sp>
        <p:nvSpPr>
          <p:cNvPr id="7" name="Content Placeholder 6"/>
          <p:cNvSpPr>
            <a:spLocks noGrp="1"/>
          </p:cNvSpPr>
          <p:nvPr>
            <p:ph idx="1"/>
          </p:nvPr>
        </p:nvSpPr>
        <p:spPr>
          <a:xfrm>
            <a:off x="292607" y="929371"/>
            <a:ext cx="8476923" cy="498835"/>
          </a:xfrm>
        </p:spPr>
        <p:txBody>
          <a:bodyPr>
            <a:noAutofit/>
          </a:bodyPr>
          <a:lstStyle/>
          <a:p>
            <a:r>
              <a:rPr lang="en-US" sz="1200" dirty="0"/>
              <a:t>I am starting with sales transactions over the last 52 </a:t>
            </a:r>
            <a:r>
              <a:rPr lang="en-US" sz="1200" dirty="0" smtClean="0"/>
              <a:t>weeks</a:t>
            </a:r>
          </a:p>
          <a:p>
            <a:r>
              <a:rPr lang="en-US" sz="1200" dirty="0" smtClean="0"/>
              <a:t>Sales transactional data for every SKU/STR is grouped by Fiscal Week, POS_RGSTR_ID and quantity of the sold SKU. </a:t>
            </a:r>
          </a:p>
        </p:txBody>
      </p:sp>
      <p:sp>
        <p:nvSpPr>
          <p:cNvPr id="8" name="Slide Number Placeholder 7"/>
          <p:cNvSpPr>
            <a:spLocks noGrp="1"/>
          </p:cNvSpPr>
          <p:nvPr>
            <p:ph type="sldNum" sz="quarter" idx="12"/>
          </p:nvPr>
        </p:nvSpPr>
        <p:spPr>
          <a:xfrm>
            <a:off x="60960" y="6474406"/>
            <a:ext cx="2133600" cy="365125"/>
          </a:xfrm>
        </p:spPr>
        <p:txBody>
          <a:bodyPr/>
          <a:lstStyle/>
          <a:p>
            <a:fld id="{C6BDDE3B-6E17-4A89-9F93-DBB317C0A6AD}" type="slidenum">
              <a:rPr lang="en-US" smtClean="0"/>
              <a:t>2</a:t>
            </a:fld>
            <a:endParaRPr lang="en-US"/>
          </a:p>
        </p:txBody>
      </p:sp>
      <p:sp>
        <p:nvSpPr>
          <p:cNvPr id="10" name="Content Placeholder 6"/>
          <p:cNvSpPr txBox="1">
            <a:spLocks/>
          </p:cNvSpPr>
          <p:nvPr/>
        </p:nvSpPr>
        <p:spPr>
          <a:xfrm>
            <a:off x="247001" y="3931918"/>
            <a:ext cx="6937570" cy="353924"/>
          </a:xfrm>
          <a:prstGeom prst="rect">
            <a:avLst/>
          </a:prstGeom>
        </p:spPr>
        <p:txBody>
          <a:bodyPr vert="horz" lIns="91440" tIns="45720" rIns="91440" bIns="45720" rtlCol="0">
            <a:noAutofit/>
          </a:bodyPr>
          <a:lstStyle>
            <a:lvl1pPr marL="205740" indent="-20574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1500" kern="1200">
                <a:solidFill>
                  <a:schemeClr val="tx1"/>
                </a:solidFill>
                <a:latin typeface="Arial" panose="020B0604020202020204" pitchFamily="34" charset="0"/>
                <a:ea typeface="+mn-ea"/>
                <a:cs typeface="Arial" panose="020B0604020202020204" pitchFamily="34" charset="0"/>
              </a:defRPr>
            </a:lvl1pPr>
            <a:lvl2pPr marL="557213" indent="-214313" algn="l" defTabSz="685800" rtl="0" eaLnBrk="1" latinLnBrk="0" hangingPunct="1">
              <a:lnSpc>
                <a:spcPct val="100000"/>
              </a:lnSpc>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100000"/>
              </a:lnSpc>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100000"/>
              </a:lnSpc>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200" dirty="0" smtClean="0"/>
              <a:t>Frequencies for different values get calculated</a:t>
            </a:r>
          </a:p>
        </p:txBody>
      </p:sp>
      <p:graphicFrame>
        <p:nvGraphicFramePr>
          <p:cNvPr id="4" name="Table 3"/>
          <p:cNvGraphicFramePr>
            <a:graphicFrameLocks noGrp="1"/>
          </p:cNvGraphicFramePr>
          <p:nvPr>
            <p:extLst>
              <p:ext uri="{D42A27DB-BD31-4B8C-83A1-F6EECF244321}">
                <p14:modId xmlns:p14="http://schemas.microsoft.com/office/powerpoint/2010/main" val="160429692"/>
              </p:ext>
            </p:extLst>
          </p:nvPr>
        </p:nvGraphicFramePr>
        <p:xfrm>
          <a:off x="2312851" y="1904524"/>
          <a:ext cx="3683000" cy="1905000"/>
        </p:xfrm>
        <a:graphic>
          <a:graphicData uri="http://schemas.openxmlformats.org/drawingml/2006/table">
            <a:tbl>
              <a:tblPr/>
              <a:tblGrid>
                <a:gridCol w="826537">
                  <a:extLst>
                    <a:ext uri="{9D8B030D-6E8A-4147-A177-3AD203B41FA5}">
                      <a16:colId xmlns:a16="http://schemas.microsoft.com/office/drawing/2014/main" val="3616727756"/>
                    </a:ext>
                  </a:extLst>
                </a:gridCol>
                <a:gridCol w="1130551">
                  <a:extLst>
                    <a:ext uri="{9D8B030D-6E8A-4147-A177-3AD203B41FA5}">
                      <a16:colId xmlns:a16="http://schemas.microsoft.com/office/drawing/2014/main" val="1964300426"/>
                    </a:ext>
                  </a:extLst>
                </a:gridCol>
                <a:gridCol w="785369">
                  <a:extLst>
                    <a:ext uri="{9D8B030D-6E8A-4147-A177-3AD203B41FA5}">
                      <a16:colId xmlns:a16="http://schemas.microsoft.com/office/drawing/2014/main" val="2475101434"/>
                    </a:ext>
                  </a:extLst>
                </a:gridCol>
                <a:gridCol w="940543">
                  <a:extLst>
                    <a:ext uri="{9D8B030D-6E8A-4147-A177-3AD203B41FA5}">
                      <a16:colId xmlns:a16="http://schemas.microsoft.com/office/drawing/2014/main" val="1100763341"/>
                    </a:ext>
                  </a:extLst>
                </a:gridCol>
              </a:tblGrid>
              <a:tr h="190500">
                <a:tc>
                  <a:txBody>
                    <a:bodyPr/>
                    <a:lstStyle/>
                    <a:p>
                      <a:pPr algn="ctr" fontAlgn="b"/>
                      <a:r>
                        <a:rPr lang="en-US" sz="1100" b="1" i="0" u="none" strike="noStrike">
                          <a:solidFill>
                            <a:srgbClr val="FFFFFF"/>
                          </a:solidFill>
                          <a:effectLst/>
                          <a:latin typeface="Calibri" panose="020F0502020204030204" pitchFamily="34" charset="0"/>
                        </a:rPr>
                        <a:t>FW</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100" b="1" i="0" u="none" strike="noStrike">
                          <a:solidFill>
                            <a:srgbClr val="FFFFFF"/>
                          </a:solidFill>
                          <a:effectLst/>
                          <a:latin typeface="Calibri" panose="020F0502020204030204" pitchFamily="34" charset="0"/>
                        </a:rPr>
                        <a:t>POS_RGSTR_ID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100" b="1" i="0" u="none" strike="noStrike">
                          <a:solidFill>
                            <a:srgbClr val="FFFFFF"/>
                          </a:solidFill>
                          <a:effectLst/>
                          <a:latin typeface="Calibri" panose="020F0502020204030204" pitchFamily="34" charset="0"/>
                        </a:rPr>
                        <a:t>UNT_QTY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100" b="1" i="0" u="none" strike="noStrike">
                          <a:solidFill>
                            <a:srgbClr val="FFFFFF"/>
                          </a:solidFill>
                          <a:effectLst/>
                          <a:latin typeface="Calibri" panose="020F0502020204030204" pitchFamily="34" charset="0"/>
                        </a:rPr>
                        <a:t>GRP_QTY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362211210"/>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3167"/>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873593228"/>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E1F2"/>
                    </a:solidFill>
                  </a:tcPr>
                </a:tc>
                <a:tc rowSpan="7">
                  <a:txBody>
                    <a:bodyPr/>
                    <a:lstStyle/>
                    <a:p>
                      <a:pPr algn="ctr" fontAlgn="ctr"/>
                      <a:r>
                        <a:rPr lang="en-US" sz="11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40804486"/>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D9E1F2"/>
                    </a:solidFill>
                  </a:tcPr>
                </a:tc>
                <a:tc vMerge="1">
                  <a:txBody>
                    <a:bodyPr/>
                    <a:lstStyle/>
                    <a:p>
                      <a:endParaRPr lang="en-US"/>
                    </a:p>
                  </a:txBody>
                  <a:tcPr/>
                </a:tc>
                <a:extLst>
                  <a:ext uri="{0D108BD9-81ED-4DB2-BD59-A6C34878D82A}">
                    <a16:rowId xmlns:a16="http://schemas.microsoft.com/office/drawing/2014/main" val="2679153292"/>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D9E1F2"/>
                    </a:solidFill>
                  </a:tcPr>
                </a:tc>
                <a:tc vMerge="1">
                  <a:txBody>
                    <a:bodyPr/>
                    <a:lstStyle/>
                    <a:p>
                      <a:endParaRPr lang="en-US"/>
                    </a:p>
                  </a:txBody>
                  <a:tcPr/>
                </a:tc>
                <a:extLst>
                  <a:ext uri="{0D108BD9-81ED-4DB2-BD59-A6C34878D82A}">
                    <a16:rowId xmlns:a16="http://schemas.microsoft.com/office/drawing/2014/main" val="456218494"/>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D9E1F2"/>
                    </a:solidFill>
                  </a:tcPr>
                </a:tc>
                <a:tc vMerge="1">
                  <a:txBody>
                    <a:bodyPr/>
                    <a:lstStyle/>
                    <a:p>
                      <a:endParaRPr lang="en-US"/>
                    </a:p>
                  </a:txBody>
                  <a:tcPr/>
                </a:tc>
                <a:extLst>
                  <a:ext uri="{0D108BD9-81ED-4DB2-BD59-A6C34878D82A}">
                    <a16:rowId xmlns:a16="http://schemas.microsoft.com/office/drawing/2014/main" val="4240125468"/>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D9E1F2"/>
                    </a:solidFill>
                  </a:tcPr>
                </a:tc>
                <a:tc vMerge="1">
                  <a:txBody>
                    <a:bodyPr/>
                    <a:lstStyle/>
                    <a:p>
                      <a:endParaRPr lang="en-US"/>
                    </a:p>
                  </a:txBody>
                  <a:tcPr/>
                </a:tc>
                <a:extLst>
                  <a:ext uri="{0D108BD9-81ED-4DB2-BD59-A6C34878D82A}">
                    <a16:rowId xmlns:a16="http://schemas.microsoft.com/office/drawing/2014/main" val="4046094374"/>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D9E1F2"/>
                    </a:solidFill>
                  </a:tcPr>
                </a:tc>
                <a:tc vMerge="1">
                  <a:txBody>
                    <a:bodyPr/>
                    <a:lstStyle/>
                    <a:p>
                      <a:endParaRPr lang="en-US"/>
                    </a:p>
                  </a:txBody>
                  <a:tcPr/>
                </a:tc>
                <a:extLst>
                  <a:ext uri="{0D108BD9-81ED-4DB2-BD59-A6C34878D82A}">
                    <a16:rowId xmlns:a16="http://schemas.microsoft.com/office/drawing/2014/main" val="2032545458"/>
                  </a:ext>
                </a:extLst>
              </a:tr>
              <a:tr h="190500">
                <a:tc>
                  <a:txBody>
                    <a:bodyPr/>
                    <a:lstStyle/>
                    <a:p>
                      <a:pPr algn="ctr" fontAlgn="b"/>
                      <a:r>
                        <a:rPr lang="en-US" sz="1100" b="0" i="0" u="none" strike="noStrike">
                          <a:solidFill>
                            <a:srgbClr val="000000"/>
                          </a:solidFill>
                          <a:effectLst/>
                          <a:latin typeface="Calibri" panose="020F0502020204030204" pitchFamily="34" charset="0"/>
                        </a:rPr>
                        <a:t>FW201807</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E1F2"/>
                    </a:solidFill>
                  </a:tcPr>
                </a:tc>
                <a:tc vMerge="1">
                  <a:txBody>
                    <a:bodyPr/>
                    <a:lstStyle/>
                    <a:p>
                      <a:endParaRPr lang="en-US"/>
                    </a:p>
                  </a:txBody>
                  <a:tcPr/>
                </a:tc>
                <a:extLst>
                  <a:ext uri="{0D108BD9-81ED-4DB2-BD59-A6C34878D82A}">
                    <a16:rowId xmlns:a16="http://schemas.microsoft.com/office/drawing/2014/main" val="1943100325"/>
                  </a:ext>
                </a:extLst>
              </a:tr>
            </a:tbl>
          </a:graphicData>
        </a:graphic>
      </p:graphicFrame>
      <p:graphicFrame>
        <p:nvGraphicFramePr>
          <p:cNvPr id="17" name="Chart 16"/>
          <p:cNvGraphicFramePr>
            <a:graphicFrameLocks/>
          </p:cNvGraphicFramePr>
          <p:nvPr>
            <p:extLst>
              <p:ext uri="{D42A27DB-BD31-4B8C-83A1-F6EECF244321}">
                <p14:modId xmlns:p14="http://schemas.microsoft.com/office/powerpoint/2010/main" val="2419047714"/>
              </p:ext>
            </p:extLst>
          </p:nvPr>
        </p:nvGraphicFramePr>
        <p:xfrm>
          <a:off x="2312851" y="4409935"/>
          <a:ext cx="3861244" cy="2381318"/>
        </p:xfrm>
        <a:graphic>
          <a:graphicData uri="http://schemas.openxmlformats.org/drawingml/2006/chart">
            <c:chart xmlns:c="http://schemas.openxmlformats.org/drawingml/2006/chart" xmlns:r="http://schemas.openxmlformats.org/officeDocument/2006/relationships" r:id="rId2"/>
          </a:graphicData>
        </a:graphic>
      </p:graphicFrame>
      <p:sp>
        <p:nvSpPr>
          <p:cNvPr id="2" name="Rounded Rectangle 1"/>
          <p:cNvSpPr/>
          <p:nvPr/>
        </p:nvSpPr>
        <p:spPr>
          <a:xfrm>
            <a:off x="5363307" y="2107853"/>
            <a:ext cx="325315" cy="12537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519246" y="4756639"/>
            <a:ext cx="342900" cy="1900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2" idx="2"/>
          </p:cNvCxnSpPr>
          <p:nvPr/>
        </p:nvCxnSpPr>
        <p:spPr>
          <a:xfrm flipH="1">
            <a:off x="4695092" y="3361647"/>
            <a:ext cx="830873" cy="13949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65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JLQ Value and Frequency</a:t>
            </a:r>
          </a:p>
        </p:txBody>
      </p:sp>
      <p:sp>
        <p:nvSpPr>
          <p:cNvPr id="17" name="Rectangle 16"/>
          <p:cNvSpPr/>
          <p:nvPr/>
        </p:nvSpPr>
        <p:spPr>
          <a:xfrm>
            <a:off x="4546714" y="6422345"/>
            <a:ext cx="3394664" cy="304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Clustering Result - Average JLQ: 23.25, Frequency: 4</a:t>
            </a:r>
            <a:endParaRPr lang="en-US" sz="1000" b="1" dirty="0">
              <a:solidFill>
                <a:schemeClr val="tx1"/>
              </a:solidFill>
            </a:endParaRPr>
          </a:p>
        </p:txBody>
      </p:sp>
      <p:sp>
        <p:nvSpPr>
          <p:cNvPr id="18" name="TextBox 17"/>
          <p:cNvSpPr txBox="1"/>
          <p:nvPr/>
        </p:nvSpPr>
        <p:spPr>
          <a:xfrm>
            <a:off x="-76163" y="6467808"/>
            <a:ext cx="4806597" cy="230832"/>
          </a:xfrm>
          <a:prstGeom prst="rect">
            <a:avLst/>
          </a:prstGeom>
          <a:noFill/>
        </p:spPr>
        <p:txBody>
          <a:bodyPr wrap="square" rtlCol="0">
            <a:spAutoFit/>
          </a:bodyPr>
          <a:lstStyle/>
          <a:p>
            <a:pPr algn="ctr"/>
            <a:r>
              <a:rPr lang="en-US" sz="900" b="1" i="1" dirty="0"/>
              <a:t>SKU </a:t>
            </a:r>
            <a:r>
              <a:rPr lang="en-US" sz="900" dirty="0"/>
              <a:t>1001653680 </a:t>
            </a:r>
            <a:r>
              <a:rPr lang="en-US" sz="900" b="1" i="1" dirty="0"/>
              <a:t>:  11.8X12 LINOX METAL SPEEDTILE  </a:t>
            </a:r>
            <a:r>
              <a:rPr lang="en-US" sz="900" b="1" i="1" dirty="0" smtClean="0"/>
              <a:t>-  Store #2718</a:t>
            </a:r>
            <a:endParaRPr lang="en-US" sz="900" b="1" i="1" dirty="0"/>
          </a:p>
        </p:txBody>
      </p:sp>
      <p:pic>
        <p:nvPicPr>
          <p:cNvPr id="22" name="Picture 21"/>
          <p:cNvPicPr>
            <a:picLocks noChangeAspect="1"/>
          </p:cNvPicPr>
          <p:nvPr/>
        </p:nvPicPr>
        <p:blipFill>
          <a:blip r:embed="rId2"/>
          <a:stretch>
            <a:fillRect/>
          </a:stretch>
        </p:blipFill>
        <p:spPr>
          <a:xfrm>
            <a:off x="982343" y="2017826"/>
            <a:ext cx="6095378" cy="41941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Rectangle 19"/>
          <p:cNvSpPr/>
          <p:nvPr/>
        </p:nvSpPr>
        <p:spPr>
          <a:xfrm>
            <a:off x="1236249" y="2717074"/>
            <a:ext cx="5739317" cy="172422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22"/>
          <p:cNvSpPr/>
          <p:nvPr/>
        </p:nvSpPr>
        <p:spPr>
          <a:xfrm>
            <a:off x="1227540" y="4449943"/>
            <a:ext cx="5748026" cy="940664"/>
          </a:xfrm>
          <a:prstGeom prst="rect">
            <a:avLst/>
          </a:prstGeom>
          <a:solidFill>
            <a:schemeClr val="accent5">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p:cNvSpPr/>
          <p:nvPr/>
        </p:nvSpPr>
        <p:spPr>
          <a:xfrm>
            <a:off x="491388" y="5732890"/>
            <a:ext cx="6672735" cy="755374"/>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p:cNvSpPr/>
          <p:nvPr/>
        </p:nvSpPr>
        <p:spPr>
          <a:xfrm>
            <a:off x="1227540" y="5390606"/>
            <a:ext cx="5748026" cy="69884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6" name="Content Placeholder 6"/>
          <p:cNvSpPr txBox="1">
            <a:spLocks/>
          </p:cNvSpPr>
          <p:nvPr/>
        </p:nvSpPr>
        <p:spPr>
          <a:xfrm>
            <a:off x="201394" y="1149305"/>
            <a:ext cx="8320814" cy="1645922"/>
          </a:xfrm>
          <a:prstGeom prst="rect">
            <a:avLst/>
          </a:prstGeom>
        </p:spPr>
        <p:txBody>
          <a:bodyPr vert="horz" lIns="91440" tIns="45720" rIns="91440" bIns="45720" rtlCol="0">
            <a:noAutofit/>
          </a:bodyPr>
          <a:lstStyle>
            <a:lvl1pPr marL="205740" indent="-20574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1500" kern="1200">
                <a:solidFill>
                  <a:schemeClr val="tx1"/>
                </a:solidFill>
                <a:latin typeface="Arial" panose="020B0604020202020204" pitchFamily="34" charset="0"/>
                <a:ea typeface="+mn-ea"/>
                <a:cs typeface="Arial" panose="020B0604020202020204" pitchFamily="34" charset="0"/>
              </a:defRPr>
            </a:lvl1pPr>
            <a:lvl2pPr marL="557213" indent="-214313" algn="l" defTabSz="685800" rtl="0" eaLnBrk="1" latinLnBrk="0" hangingPunct="1">
              <a:lnSpc>
                <a:spcPct val="100000"/>
              </a:lnSpc>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100000"/>
              </a:lnSpc>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100000"/>
              </a:lnSpc>
              <a:spcBef>
                <a:spcPts val="0"/>
              </a:spcBef>
              <a:spcAft>
                <a:spcPts val="450"/>
              </a:spcAft>
              <a:buClrTx/>
              <a:buFont typeface="Wingdings" panose="05000000000000000000" pitchFamily="2" charset="2"/>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200" dirty="0" smtClean="0"/>
              <a:t>Next, the data is divided into three distinct groups</a:t>
            </a:r>
          </a:p>
          <a:p>
            <a:r>
              <a:rPr lang="en-US" sz="1200" dirty="0" smtClean="0"/>
              <a:t>K-Means Clustering draws three lines of best fit through each group</a:t>
            </a:r>
          </a:p>
          <a:p>
            <a:r>
              <a:rPr lang="en-US" sz="1200" dirty="0" smtClean="0"/>
              <a:t>The average of the cluster becomes the JLQ value, and its size becomes the frequency</a:t>
            </a:r>
          </a:p>
        </p:txBody>
      </p:sp>
      <p:sp>
        <p:nvSpPr>
          <p:cNvPr id="27" name="TextBox 26"/>
          <p:cNvSpPr txBox="1"/>
          <p:nvPr/>
        </p:nvSpPr>
        <p:spPr>
          <a:xfrm>
            <a:off x="6887490" y="3005603"/>
            <a:ext cx="971180" cy="276999"/>
          </a:xfrm>
          <a:prstGeom prst="rect">
            <a:avLst/>
          </a:prstGeom>
          <a:noFill/>
        </p:spPr>
        <p:txBody>
          <a:bodyPr wrap="square" rtlCol="0">
            <a:spAutoFit/>
          </a:bodyPr>
          <a:lstStyle/>
          <a:p>
            <a:r>
              <a:rPr lang="en-US" sz="1200" dirty="0" smtClean="0">
                <a:solidFill>
                  <a:srgbClr val="FF0000"/>
                </a:solidFill>
              </a:rPr>
              <a:t>23.25</a:t>
            </a:r>
            <a:endParaRPr lang="en-US" sz="1200" dirty="0">
              <a:solidFill>
                <a:srgbClr val="FF0000"/>
              </a:solidFill>
            </a:endParaRPr>
          </a:p>
        </p:txBody>
      </p:sp>
      <p:sp>
        <p:nvSpPr>
          <p:cNvPr id="28" name="TextBox 27"/>
          <p:cNvSpPr txBox="1"/>
          <p:nvPr/>
        </p:nvSpPr>
        <p:spPr>
          <a:xfrm>
            <a:off x="6923730" y="5075308"/>
            <a:ext cx="971180" cy="276999"/>
          </a:xfrm>
          <a:prstGeom prst="rect">
            <a:avLst/>
          </a:prstGeom>
          <a:noFill/>
        </p:spPr>
        <p:txBody>
          <a:bodyPr wrap="square" rtlCol="0">
            <a:spAutoFit/>
          </a:bodyPr>
          <a:lstStyle/>
          <a:p>
            <a:r>
              <a:rPr lang="en-US" sz="1200" dirty="0" smtClean="0">
                <a:solidFill>
                  <a:srgbClr val="FF0000"/>
                </a:solidFill>
              </a:rPr>
              <a:t>6.89</a:t>
            </a:r>
            <a:endParaRPr lang="en-US" sz="1200" dirty="0">
              <a:solidFill>
                <a:srgbClr val="FF0000"/>
              </a:solidFill>
            </a:endParaRPr>
          </a:p>
        </p:txBody>
      </p:sp>
      <p:sp>
        <p:nvSpPr>
          <p:cNvPr id="29" name="TextBox 28"/>
          <p:cNvSpPr txBox="1"/>
          <p:nvPr/>
        </p:nvSpPr>
        <p:spPr>
          <a:xfrm>
            <a:off x="6923730" y="5682627"/>
            <a:ext cx="971180" cy="276999"/>
          </a:xfrm>
          <a:prstGeom prst="rect">
            <a:avLst/>
          </a:prstGeom>
          <a:noFill/>
        </p:spPr>
        <p:txBody>
          <a:bodyPr wrap="square" rtlCol="0">
            <a:spAutoFit/>
          </a:bodyPr>
          <a:lstStyle/>
          <a:p>
            <a:r>
              <a:rPr lang="en-US" sz="1200" dirty="0" smtClean="0">
                <a:solidFill>
                  <a:srgbClr val="FF0000"/>
                </a:solidFill>
              </a:rPr>
              <a:t>2.05</a:t>
            </a:r>
            <a:endParaRPr lang="en-US" sz="1200" dirty="0">
              <a:solidFill>
                <a:srgbClr val="FF0000"/>
              </a:solidFill>
            </a:endParaRPr>
          </a:p>
        </p:txBody>
      </p:sp>
    </p:spTree>
    <p:extLst>
      <p:ext uri="{BB962C8B-B14F-4D97-AF65-F5344CB8AC3E}">
        <p14:creationId xmlns:p14="http://schemas.microsoft.com/office/powerpoint/2010/main" val="157258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JLQ Value and Frequency</a:t>
            </a:r>
          </a:p>
        </p:txBody>
      </p:sp>
      <p:sp>
        <p:nvSpPr>
          <p:cNvPr id="3" name="Content Placeholder 2"/>
          <p:cNvSpPr>
            <a:spLocks noGrp="1"/>
          </p:cNvSpPr>
          <p:nvPr>
            <p:ph idx="1"/>
          </p:nvPr>
        </p:nvSpPr>
        <p:spPr>
          <a:xfrm>
            <a:off x="292608" y="1020764"/>
            <a:ext cx="7910866" cy="520653"/>
          </a:xfrm>
        </p:spPr>
        <p:txBody>
          <a:bodyPr/>
          <a:lstStyle/>
          <a:p>
            <a:r>
              <a:rPr lang="en-US" sz="1200" dirty="0"/>
              <a:t>Next we are going to decide if our clusters meet the predetermined Minimum JLQ Frequency and  Minimum JLQ </a:t>
            </a:r>
            <a:r>
              <a:rPr lang="en-US" sz="1200" dirty="0" smtClean="0"/>
              <a:t>Size</a:t>
            </a:r>
          </a:p>
          <a:p>
            <a:r>
              <a:rPr lang="en-US" sz="1200" dirty="0" smtClean="0"/>
              <a:t>In this case it is set at 4 and 8</a:t>
            </a:r>
            <a:endParaRPr lang="en-US" sz="1200"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452845" y="2029097"/>
            <a:ext cx="8142895" cy="1646553"/>
          </a:xfrm>
          <a:prstGeom prst="rect">
            <a:avLst/>
          </a:prstGeom>
        </p:spPr>
      </p:pic>
    </p:spTree>
    <p:extLst>
      <p:ext uri="{BB962C8B-B14F-4D97-AF65-F5344CB8AC3E}">
        <p14:creationId xmlns:p14="http://schemas.microsoft.com/office/powerpoint/2010/main" val="128760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Leveraging the JLQ Parameters</a:t>
            </a:r>
            <a:endParaRPr lang="en-US" dirty="0"/>
          </a:p>
        </p:txBody>
      </p:sp>
      <p:sp>
        <p:nvSpPr>
          <p:cNvPr id="7" name="Content Placeholder 6"/>
          <p:cNvSpPr>
            <a:spLocks noGrp="1"/>
          </p:cNvSpPr>
          <p:nvPr>
            <p:ph idx="1"/>
          </p:nvPr>
        </p:nvSpPr>
        <p:spPr>
          <a:xfrm>
            <a:off x="228600" y="914400"/>
            <a:ext cx="2438400" cy="304800"/>
          </a:xfrm>
        </p:spPr>
        <p:txBody>
          <a:bodyPr>
            <a:noAutofit/>
          </a:bodyPr>
          <a:lstStyle/>
          <a:p>
            <a:pPr marL="0" indent="0">
              <a:buNone/>
            </a:pPr>
            <a:r>
              <a:rPr lang="en-US" sz="1200" b="1" dirty="0" smtClean="0"/>
              <a:t>Minimum JLQ Frequency</a:t>
            </a:r>
          </a:p>
        </p:txBody>
      </p:sp>
      <p:sp>
        <p:nvSpPr>
          <p:cNvPr id="8" name="Slide Number Placeholder 7"/>
          <p:cNvSpPr>
            <a:spLocks noGrp="1"/>
          </p:cNvSpPr>
          <p:nvPr>
            <p:ph type="sldNum" sz="quarter" idx="12"/>
          </p:nvPr>
        </p:nvSpPr>
        <p:spPr/>
        <p:txBody>
          <a:bodyPr/>
          <a:lstStyle/>
          <a:p>
            <a:fld id="{C6BDDE3B-6E17-4A89-9F93-DBB317C0A6AD}" type="slidenum">
              <a:rPr lang="en-US" smtClean="0"/>
              <a:t>5</a:t>
            </a:fld>
            <a:endParaRPr lang="en-US"/>
          </a:p>
        </p:txBody>
      </p:sp>
      <p:cxnSp>
        <p:nvCxnSpPr>
          <p:cNvPr id="5" name="Straight Connector 4"/>
          <p:cNvCxnSpPr/>
          <p:nvPr/>
        </p:nvCxnSpPr>
        <p:spPr>
          <a:xfrm>
            <a:off x="4572000" y="914400"/>
            <a:ext cx="0" cy="56692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Content Placeholder 6"/>
          <p:cNvSpPr txBox="1">
            <a:spLocks/>
          </p:cNvSpPr>
          <p:nvPr/>
        </p:nvSpPr>
        <p:spPr>
          <a:xfrm>
            <a:off x="228600" y="1143000"/>
            <a:ext cx="4114800" cy="533400"/>
          </a:xfrm>
          <a:prstGeom prst="rect">
            <a:avLst/>
          </a:prstGeom>
        </p:spPr>
        <p:txBody>
          <a:bodyPr vert="horz" lIns="91440" tIns="45720" rIns="91440" bIns="45720" rtlCol="0">
            <a:noAutofit/>
          </a:bodyPr>
          <a:lstStyle>
            <a:lvl1pPr marL="274320" indent="-27432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1200" i="1" dirty="0" smtClean="0"/>
              <a:t>How many times a year does a JLQ need to happen to make the inventory investment worthwhile?</a:t>
            </a:r>
            <a:endParaRPr lang="en-US" sz="1200" dirty="0" smtClean="0"/>
          </a:p>
        </p:txBody>
      </p:sp>
      <p:sp>
        <p:nvSpPr>
          <p:cNvPr id="12" name="TextBox 11"/>
          <p:cNvSpPr txBox="1"/>
          <p:nvPr/>
        </p:nvSpPr>
        <p:spPr>
          <a:xfrm>
            <a:off x="165463" y="1752600"/>
            <a:ext cx="3949337" cy="230832"/>
          </a:xfrm>
          <a:prstGeom prst="rect">
            <a:avLst/>
          </a:prstGeom>
          <a:noFill/>
        </p:spPr>
        <p:txBody>
          <a:bodyPr wrap="square" rtlCol="0">
            <a:spAutoFit/>
          </a:bodyPr>
          <a:lstStyle/>
          <a:p>
            <a:pPr algn="ctr"/>
            <a:r>
              <a:rPr lang="en-US" sz="900" b="1" i="1" dirty="0"/>
              <a:t>SKU </a:t>
            </a:r>
            <a:r>
              <a:rPr lang="en-US" sz="900" dirty="0"/>
              <a:t>1001653680 </a:t>
            </a:r>
            <a:r>
              <a:rPr lang="en-US" sz="900" b="1" i="1" dirty="0"/>
              <a:t>:  11.8X12 LINOX METAL SPEEDTILE  -  Store #2718</a:t>
            </a:r>
          </a:p>
        </p:txBody>
      </p:sp>
      <p:sp>
        <p:nvSpPr>
          <p:cNvPr id="14" name="Content Placeholder 6"/>
          <p:cNvSpPr txBox="1">
            <a:spLocks/>
          </p:cNvSpPr>
          <p:nvPr/>
        </p:nvSpPr>
        <p:spPr>
          <a:xfrm>
            <a:off x="4800600" y="914400"/>
            <a:ext cx="2438400" cy="304800"/>
          </a:xfrm>
          <a:prstGeom prst="rect">
            <a:avLst/>
          </a:prstGeom>
        </p:spPr>
        <p:txBody>
          <a:bodyPr vert="horz" lIns="91440" tIns="45720" rIns="91440" bIns="45720" rtlCol="0">
            <a:noAutofit/>
          </a:bodyPr>
          <a:lstStyle>
            <a:lvl1pPr marL="274320" indent="-27432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1200" b="1" dirty="0" smtClean="0"/>
              <a:t>Minimum JLQ Size</a:t>
            </a:r>
          </a:p>
        </p:txBody>
      </p:sp>
      <p:sp>
        <p:nvSpPr>
          <p:cNvPr id="15" name="Content Placeholder 6"/>
          <p:cNvSpPr txBox="1">
            <a:spLocks/>
          </p:cNvSpPr>
          <p:nvPr/>
        </p:nvSpPr>
        <p:spPr>
          <a:xfrm>
            <a:off x="4800600" y="1143000"/>
            <a:ext cx="4114800" cy="533400"/>
          </a:xfrm>
          <a:prstGeom prst="rect">
            <a:avLst/>
          </a:prstGeom>
        </p:spPr>
        <p:txBody>
          <a:bodyPr vert="horz" lIns="91440" tIns="45720" rIns="91440" bIns="45720" rtlCol="0">
            <a:noAutofit/>
          </a:bodyPr>
          <a:lstStyle>
            <a:lvl1pPr marL="274320" indent="-27432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1200" i="1" dirty="0" smtClean="0"/>
              <a:t>How large does the JLQ size need to be to generate an MOHQ parameter? </a:t>
            </a:r>
            <a:endParaRPr lang="en-US" sz="1200" dirty="0" smtClean="0"/>
          </a:p>
        </p:txBody>
      </p:sp>
      <p:sp>
        <p:nvSpPr>
          <p:cNvPr id="16" name="Content Placeholder 6"/>
          <p:cNvSpPr txBox="1">
            <a:spLocks/>
          </p:cNvSpPr>
          <p:nvPr/>
        </p:nvSpPr>
        <p:spPr>
          <a:xfrm>
            <a:off x="228600" y="5085806"/>
            <a:ext cx="4114800" cy="1314994"/>
          </a:xfrm>
          <a:prstGeom prst="rect">
            <a:avLst/>
          </a:prstGeom>
        </p:spPr>
        <p:txBody>
          <a:bodyPr vert="horz" lIns="91440" tIns="45720" rIns="91440" bIns="45720" rtlCol="0">
            <a:noAutofit/>
          </a:bodyPr>
          <a:lstStyle>
            <a:lvl1pPr marL="274320" indent="-27432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1200" dirty="0" smtClean="0"/>
              <a:t>JLQ frequency was set to 4 units:</a:t>
            </a:r>
          </a:p>
          <a:p>
            <a:pPr marL="0" indent="0">
              <a:buFont typeface="Wingdings" panose="05000000000000000000" pitchFamily="2" charset="2"/>
              <a:buNone/>
            </a:pPr>
            <a:endParaRPr lang="en-US" sz="400" dirty="0" smtClean="0"/>
          </a:p>
          <a:p>
            <a:pPr marL="0" indent="0">
              <a:buFont typeface="Wingdings" panose="05000000000000000000" pitchFamily="2" charset="2"/>
              <a:buNone/>
            </a:pPr>
            <a:r>
              <a:rPr lang="en-US" sz="1200" dirty="0" smtClean="0"/>
              <a:t>The frequency in the top cluster is equal to 4, which complies with the preset Minimum JLQ Frequency.</a:t>
            </a:r>
          </a:p>
        </p:txBody>
      </p:sp>
      <p:sp>
        <p:nvSpPr>
          <p:cNvPr id="18" name="TextBox 17"/>
          <p:cNvSpPr txBox="1"/>
          <p:nvPr/>
        </p:nvSpPr>
        <p:spPr>
          <a:xfrm>
            <a:off x="4741817" y="1752600"/>
            <a:ext cx="3979273" cy="230832"/>
          </a:xfrm>
          <a:prstGeom prst="rect">
            <a:avLst/>
          </a:prstGeom>
          <a:noFill/>
        </p:spPr>
        <p:txBody>
          <a:bodyPr wrap="square" rtlCol="0">
            <a:spAutoFit/>
          </a:bodyPr>
          <a:lstStyle/>
          <a:p>
            <a:pPr algn="ctr"/>
            <a:r>
              <a:rPr lang="en-US" sz="900" b="1" i="1" dirty="0"/>
              <a:t>SKU </a:t>
            </a:r>
            <a:r>
              <a:rPr lang="en-US" sz="900" dirty="0"/>
              <a:t>1001653680 </a:t>
            </a:r>
            <a:r>
              <a:rPr lang="en-US" sz="900" b="1" i="1" dirty="0"/>
              <a:t>:  11.8X12 LINOX METAL SPEEDTILE  -  Store #2718</a:t>
            </a:r>
          </a:p>
        </p:txBody>
      </p:sp>
      <p:sp>
        <p:nvSpPr>
          <p:cNvPr id="19" name="Content Placeholder 6"/>
          <p:cNvSpPr txBox="1">
            <a:spLocks/>
          </p:cNvSpPr>
          <p:nvPr/>
        </p:nvSpPr>
        <p:spPr>
          <a:xfrm>
            <a:off x="4800600" y="5085806"/>
            <a:ext cx="4114800" cy="1314994"/>
          </a:xfrm>
          <a:prstGeom prst="rect">
            <a:avLst/>
          </a:prstGeom>
        </p:spPr>
        <p:txBody>
          <a:bodyPr vert="horz" lIns="91440" tIns="45720" rIns="91440" bIns="45720" rtlCol="0">
            <a:noAutofit/>
          </a:bodyPr>
          <a:lstStyle>
            <a:lvl1pPr marL="274320" indent="-27432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ClrTx/>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1200" dirty="0" smtClean="0"/>
              <a:t>JLQ size was set to 8 units:</a:t>
            </a:r>
          </a:p>
          <a:p>
            <a:pPr marL="0" indent="0">
              <a:buFont typeface="Wingdings" panose="05000000000000000000" pitchFamily="2" charset="2"/>
              <a:buNone/>
            </a:pPr>
            <a:endParaRPr lang="en-US" sz="400" dirty="0" smtClean="0"/>
          </a:p>
          <a:p>
            <a:pPr marL="0" indent="0">
              <a:buNone/>
            </a:pPr>
            <a:r>
              <a:rPr lang="en-US" sz="1200" dirty="0" smtClean="0"/>
              <a:t>The size of the top cluster is 24, which complies with </a:t>
            </a:r>
            <a:r>
              <a:rPr lang="en-US" sz="1200" dirty="0"/>
              <a:t>the preset Minimum JLQ </a:t>
            </a:r>
            <a:r>
              <a:rPr lang="en-US" sz="1200" dirty="0" smtClean="0"/>
              <a:t>Size.</a:t>
            </a:r>
          </a:p>
        </p:txBody>
      </p:sp>
      <p:cxnSp>
        <p:nvCxnSpPr>
          <p:cNvPr id="17" name="Straight Connector 16"/>
          <p:cNvCxnSpPr/>
          <p:nvPr/>
        </p:nvCxnSpPr>
        <p:spPr>
          <a:xfrm>
            <a:off x="292608" y="5385163"/>
            <a:ext cx="37490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935200" y="5385163"/>
            <a:ext cx="33832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a:stretch>
            <a:fillRect/>
          </a:stretch>
        </p:blipFill>
        <p:spPr>
          <a:xfrm>
            <a:off x="457200" y="2167994"/>
            <a:ext cx="3487783" cy="23998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p:cNvPicPr>
            <a:picLocks noChangeAspect="1"/>
          </p:cNvPicPr>
          <p:nvPr/>
        </p:nvPicPr>
        <p:blipFill>
          <a:blip r:embed="rId2"/>
          <a:stretch>
            <a:fillRect/>
          </a:stretch>
        </p:blipFill>
        <p:spPr>
          <a:xfrm>
            <a:off x="4935200" y="2113813"/>
            <a:ext cx="3677578" cy="25304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Rectangle 22"/>
          <p:cNvSpPr/>
          <p:nvPr/>
        </p:nvSpPr>
        <p:spPr>
          <a:xfrm>
            <a:off x="600524" y="2541674"/>
            <a:ext cx="3283499" cy="101142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p:cNvSpPr/>
          <p:nvPr/>
        </p:nvSpPr>
        <p:spPr>
          <a:xfrm>
            <a:off x="5029201" y="2503072"/>
            <a:ext cx="3493007" cy="101142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589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2608" y="0"/>
            <a:ext cx="8622792" cy="762000"/>
          </a:xfrm>
        </p:spPr>
        <p:txBody>
          <a:bodyPr>
            <a:normAutofit/>
          </a:bodyPr>
          <a:lstStyle/>
          <a:p>
            <a:r>
              <a:rPr lang="en-US" dirty="0" smtClean="0"/>
              <a:t>Options for JLQ Coverage</a:t>
            </a:r>
            <a:endParaRPr lang="en-US" dirty="0"/>
          </a:p>
        </p:txBody>
      </p:sp>
      <p:sp>
        <p:nvSpPr>
          <p:cNvPr id="23" name="TextBox 22"/>
          <p:cNvSpPr txBox="1"/>
          <p:nvPr/>
        </p:nvSpPr>
        <p:spPr>
          <a:xfrm>
            <a:off x="375993" y="1281059"/>
            <a:ext cx="8229600" cy="1200329"/>
          </a:xfrm>
          <a:prstGeom prst="rect">
            <a:avLst/>
          </a:prstGeom>
          <a:noFill/>
        </p:spPr>
        <p:txBody>
          <a:bodyPr wrap="square" rtlCol="0">
            <a:spAutoFit/>
          </a:bodyPr>
          <a:lstStyle/>
          <a:p>
            <a:pPr marL="640080" indent="-640080"/>
            <a:r>
              <a:rPr lang="en-US" sz="1200" dirty="0" smtClean="0">
                <a:latin typeface="Arial" panose="020B0604020202020204" pitchFamily="34" charset="0"/>
                <a:cs typeface="Arial" panose="020B0604020202020204" pitchFamily="34" charset="0"/>
              </a:rPr>
              <a:t>There are also a two options for JLQ depending on how conservative or aggressive we want our strategy to be</a:t>
            </a:r>
          </a:p>
          <a:p>
            <a:pPr marL="640080" indent="-640080"/>
            <a:endParaRPr lang="en-US" sz="1200" dirty="0">
              <a:latin typeface="Arial" panose="020B0604020202020204" pitchFamily="34" charset="0"/>
              <a:cs typeface="Arial" panose="020B0604020202020204" pitchFamily="34" charset="0"/>
            </a:endParaRPr>
          </a:p>
          <a:p>
            <a:pPr marL="640080" indent="-640080"/>
            <a:r>
              <a:rPr lang="en-US" sz="1200" dirty="0" smtClean="0">
                <a:latin typeface="Arial" panose="020B0604020202020204" pitchFamily="34" charset="0"/>
                <a:cs typeface="Arial" panose="020B0604020202020204" pitchFamily="34" charset="0"/>
              </a:rPr>
              <a:t>1 </a:t>
            </a:r>
            <a:r>
              <a:rPr lang="en-US" sz="1200" dirty="0">
                <a:latin typeface="Arial" panose="020B0604020202020204" pitchFamily="34" charset="0"/>
                <a:cs typeface="Arial" panose="020B0604020202020204" pitchFamily="34" charset="0"/>
              </a:rPr>
              <a:t>JLQ:      </a:t>
            </a:r>
            <a:r>
              <a:rPr lang="en-US" sz="1200" dirty="0" smtClean="0">
                <a:latin typeface="Arial" panose="020B0604020202020204" pitchFamily="34" charset="0"/>
                <a:cs typeface="Arial" panose="020B0604020202020204" pitchFamily="34" charset="0"/>
              </a:rPr>
              <a:t>Conservative baseline</a:t>
            </a:r>
            <a:endParaRPr lang="en-US" sz="1200" dirty="0">
              <a:latin typeface="Arial" panose="020B0604020202020204" pitchFamily="34" charset="0"/>
              <a:cs typeface="Arial" panose="020B0604020202020204" pitchFamily="34" charset="0"/>
            </a:endParaRPr>
          </a:p>
          <a:p>
            <a:pPr marL="640080" indent="-640080"/>
            <a:endParaRPr lang="en-US" sz="1200" dirty="0">
              <a:latin typeface="Arial" panose="020B0604020202020204" pitchFamily="34" charset="0"/>
              <a:cs typeface="Arial" panose="020B0604020202020204" pitchFamily="34" charset="0"/>
            </a:endParaRPr>
          </a:p>
          <a:p>
            <a:pPr marL="758952" indent="-758952"/>
            <a:r>
              <a:rPr lang="en-US" sz="1200" dirty="0">
                <a:latin typeface="Arial" panose="020B0604020202020204" pitchFamily="34" charset="0"/>
                <a:cs typeface="Arial" panose="020B0604020202020204" pitchFamily="34" charset="0"/>
              </a:rPr>
              <a:t>Full JLQ:  Store-SKU specific multiples of the job lot quantity (e.g. 2x or 3x), taking into account the variability within job sizes and the exact probability of selling multiple jobs within lead time</a:t>
            </a:r>
          </a:p>
        </p:txBody>
      </p:sp>
      <p:sp>
        <p:nvSpPr>
          <p:cNvPr id="15" name="Slide Number Placeholder 7"/>
          <p:cNvSpPr>
            <a:spLocks noGrp="1"/>
          </p:cNvSpPr>
          <p:nvPr>
            <p:ph type="sldNum" sz="quarter" idx="12"/>
          </p:nvPr>
        </p:nvSpPr>
        <p:spPr>
          <a:xfrm>
            <a:off x="-15240" y="6548374"/>
            <a:ext cx="2133600" cy="365125"/>
          </a:xfrm>
        </p:spPr>
        <p:txBody>
          <a:bodyPr/>
          <a:lstStyle/>
          <a:p>
            <a:fld id="{C6BDDE3B-6E17-4A89-9F93-DBB317C0A6AD}" type="slidenum">
              <a:rPr lang="en-US" smtClean="0"/>
              <a:t>6</a:t>
            </a:fld>
            <a:endParaRPr lang="en-US"/>
          </a:p>
        </p:txBody>
      </p:sp>
    </p:spTree>
    <p:extLst>
      <p:ext uri="{BB962C8B-B14F-4D97-AF65-F5344CB8AC3E}">
        <p14:creationId xmlns:p14="http://schemas.microsoft.com/office/powerpoint/2010/main" val="3713012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D15">
  <a:themeElements>
    <a:clrScheme name="THD PowerPoint Template">
      <a:dk1>
        <a:srgbClr val="1C1C1C"/>
      </a:dk1>
      <a:lt1>
        <a:srgbClr val="FFFFFF"/>
      </a:lt1>
      <a:dk2>
        <a:srgbClr val="F58220"/>
      </a:dk2>
      <a:lt2>
        <a:srgbClr val="E8E8E8"/>
      </a:lt2>
      <a:accent1>
        <a:srgbClr val="D0D0D0"/>
      </a:accent1>
      <a:accent2>
        <a:srgbClr val="AEAEAE"/>
      </a:accent2>
      <a:accent3>
        <a:srgbClr val="F58220"/>
      </a:accent3>
      <a:accent4>
        <a:srgbClr val="E8E8E8"/>
      </a:accent4>
      <a:accent5>
        <a:srgbClr val="C6C6C6"/>
      </a:accent5>
      <a:accent6>
        <a:srgbClr val="F58220"/>
      </a:accent6>
      <a:hlink>
        <a:srgbClr val="5F5F5F"/>
      </a:hlink>
      <a:folHlink>
        <a:srgbClr val="0000B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THD15</Template>
  <TotalTime>20055</TotalTime>
  <Words>432</Words>
  <Application>Microsoft Office PowerPoint</Application>
  <PresentationFormat>On-screen Show (4:3)</PresentationFormat>
  <Paragraphs>92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THD15</vt:lpstr>
      <vt:lpstr>Determining the JLQ Value and Frequency</vt:lpstr>
      <vt:lpstr>Determining the JLQ Value and Frequency</vt:lpstr>
      <vt:lpstr>Determining the JLQ Value and Frequency</vt:lpstr>
      <vt:lpstr>Determining the JLQ Value and Frequency</vt:lpstr>
      <vt:lpstr>Leveraging the JLQ Parameters</vt:lpstr>
      <vt:lpstr>Options for JLQ Coverage</vt:lpstr>
    </vt:vector>
  </TitlesOfParts>
  <Company>The Home Depot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Kimble, Zachary</dc:creator>
  <cp:lastModifiedBy>Kuliy, Dmytri</cp:lastModifiedBy>
  <cp:revision>20</cp:revision>
  <dcterms:created xsi:type="dcterms:W3CDTF">2016-03-01T20:30:37Z</dcterms:created>
  <dcterms:modified xsi:type="dcterms:W3CDTF">2018-09-24T18:16:37Z</dcterms:modified>
</cp:coreProperties>
</file>