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7" r:id="rId3"/>
    <p:sldId id="278" r:id="rId4"/>
    <p:sldId id="291" r:id="rId5"/>
    <p:sldId id="279" r:id="rId6"/>
    <p:sldId id="280" r:id="rId7"/>
    <p:sldId id="290" r:id="rId8"/>
    <p:sldId id="281" r:id="rId9"/>
    <p:sldId id="282" r:id="rId10"/>
    <p:sldId id="292" r:id="rId11"/>
    <p:sldId id="283" r:id="rId12"/>
    <p:sldId id="293" r:id="rId13"/>
    <p:sldId id="288" r:id="rId14"/>
    <p:sldId id="294" r:id="rId15"/>
    <p:sldId id="287" r:id="rId16"/>
    <p:sldId id="284" r:id="rId17"/>
    <p:sldId id="289" r:id="rId18"/>
    <p:sldId id="285" r:id="rId19"/>
    <p:sldId id="286" r:id="rId20"/>
    <p:sldId id="261" r:id="rId21"/>
    <p:sldId id="263" r:id="rId22"/>
    <p:sldId id="268" r:id="rId23"/>
    <p:sldId id="264" r:id="rId24"/>
    <p:sldId id="26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lie, Ian" initials="BI" lastIdx="6" clrIdx="0">
    <p:extLst>
      <p:ext uri="{19B8F6BF-5375-455C-9EA6-DF929625EA0E}">
        <p15:presenceInfo xmlns:p15="http://schemas.microsoft.com/office/powerpoint/2012/main" userId="S-1-5-21-450285137-3616678309-1244856752-3030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65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SF vs ARS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GRS_SLS_QTY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Sheet7!$A$2:$A$55</c:f>
              <c:numCache>
                <c:formatCode>m/d/yyyy</c:formatCode>
                <c:ptCount val="54"/>
                <c:pt idx="0">
                  <c:v>42386</c:v>
                </c:pt>
                <c:pt idx="1">
                  <c:v>42393</c:v>
                </c:pt>
                <c:pt idx="2">
                  <c:v>42400</c:v>
                </c:pt>
                <c:pt idx="3">
                  <c:v>42407</c:v>
                </c:pt>
                <c:pt idx="4">
                  <c:v>42414</c:v>
                </c:pt>
                <c:pt idx="5">
                  <c:v>42421</c:v>
                </c:pt>
                <c:pt idx="6">
                  <c:v>42428</c:v>
                </c:pt>
                <c:pt idx="7">
                  <c:v>42435</c:v>
                </c:pt>
                <c:pt idx="8">
                  <c:v>42442</c:v>
                </c:pt>
                <c:pt idx="9">
                  <c:v>42449</c:v>
                </c:pt>
                <c:pt idx="10">
                  <c:v>42456</c:v>
                </c:pt>
                <c:pt idx="11">
                  <c:v>42463</c:v>
                </c:pt>
                <c:pt idx="12">
                  <c:v>42470</c:v>
                </c:pt>
                <c:pt idx="13">
                  <c:v>42477</c:v>
                </c:pt>
                <c:pt idx="14">
                  <c:v>42484</c:v>
                </c:pt>
                <c:pt idx="15">
                  <c:v>42491</c:v>
                </c:pt>
                <c:pt idx="16">
                  <c:v>42498</c:v>
                </c:pt>
                <c:pt idx="17">
                  <c:v>42505</c:v>
                </c:pt>
                <c:pt idx="18">
                  <c:v>42512</c:v>
                </c:pt>
                <c:pt idx="19">
                  <c:v>42519</c:v>
                </c:pt>
                <c:pt idx="20">
                  <c:v>42526</c:v>
                </c:pt>
                <c:pt idx="21">
                  <c:v>42533</c:v>
                </c:pt>
                <c:pt idx="22">
                  <c:v>42540</c:v>
                </c:pt>
                <c:pt idx="23">
                  <c:v>42547</c:v>
                </c:pt>
                <c:pt idx="24">
                  <c:v>42554</c:v>
                </c:pt>
                <c:pt idx="25">
                  <c:v>42561</c:v>
                </c:pt>
                <c:pt idx="26">
                  <c:v>42568</c:v>
                </c:pt>
                <c:pt idx="27">
                  <c:v>42575</c:v>
                </c:pt>
                <c:pt idx="28">
                  <c:v>42582</c:v>
                </c:pt>
                <c:pt idx="29">
                  <c:v>42589</c:v>
                </c:pt>
                <c:pt idx="30">
                  <c:v>42596</c:v>
                </c:pt>
                <c:pt idx="31">
                  <c:v>42603</c:v>
                </c:pt>
                <c:pt idx="32">
                  <c:v>42610</c:v>
                </c:pt>
                <c:pt idx="33">
                  <c:v>42617</c:v>
                </c:pt>
                <c:pt idx="34">
                  <c:v>42624</c:v>
                </c:pt>
                <c:pt idx="35">
                  <c:v>42631</c:v>
                </c:pt>
                <c:pt idx="36">
                  <c:v>42638</c:v>
                </c:pt>
                <c:pt idx="37">
                  <c:v>42645</c:v>
                </c:pt>
                <c:pt idx="38">
                  <c:v>42652</c:v>
                </c:pt>
                <c:pt idx="39">
                  <c:v>42659</c:v>
                </c:pt>
                <c:pt idx="40">
                  <c:v>42666</c:v>
                </c:pt>
                <c:pt idx="41">
                  <c:v>42673</c:v>
                </c:pt>
                <c:pt idx="42">
                  <c:v>42680</c:v>
                </c:pt>
                <c:pt idx="43">
                  <c:v>42687</c:v>
                </c:pt>
                <c:pt idx="44">
                  <c:v>42694</c:v>
                </c:pt>
                <c:pt idx="45">
                  <c:v>42701</c:v>
                </c:pt>
                <c:pt idx="46">
                  <c:v>42708</c:v>
                </c:pt>
                <c:pt idx="47">
                  <c:v>42715</c:v>
                </c:pt>
                <c:pt idx="48">
                  <c:v>42722</c:v>
                </c:pt>
                <c:pt idx="49">
                  <c:v>42729</c:v>
                </c:pt>
                <c:pt idx="50">
                  <c:v>42736</c:v>
                </c:pt>
                <c:pt idx="51">
                  <c:v>42743</c:v>
                </c:pt>
              </c:numCache>
            </c:numRef>
          </c:cat>
          <c:val>
            <c:numRef>
              <c:f>Sheet7!$B$2:$B$55</c:f>
              <c:numCache>
                <c:formatCode>General</c:formatCode>
                <c:ptCount val="5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56-4C4E-A86B-0B4428116D2F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ARS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Sheet7!$A$2:$A$55</c:f>
              <c:numCache>
                <c:formatCode>m/d/yyyy</c:formatCode>
                <c:ptCount val="54"/>
                <c:pt idx="0">
                  <c:v>42386</c:v>
                </c:pt>
                <c:pt idx="1">
                  <c:v>42393</c:v>
                </c:pt>
                <c:pt idx="2">
                  <c:v>42400</c:v>
                </c:pt>
                <c:pt idx="3">
                  <c:v>42407</c:v>
                </c:pt>
                <c:pt idx="4">
                  <c:v>42414</c:v>
                </c:pt>
                <c:pt idx="5">
                  <c:v>42421</c:v>
                </c:pt>
                <c:pt idx="6">
                  <c:v>42428</c:v>
                </c:pt>
                <c:pt idx="7">
                  <c:v>42435</c:v>
                </c:pt>
                <c:pt idx="8">
                  <c:v>42442</c:v>
                </c:pt>
                <c:pt idx="9">
                  <c:v>42449</c:v>
                </c:pt>
                <c:pt idx="10">
                  <c:v>42456</c:v>
                </c:pt>
                <c:pt idx="11">
                  <c:v>42463</c:v>
                </c:pt>
                <c:pt idx="12">
                  <c:v>42470</c:v>
                </c:pt>
                <c:pt idx="13">
                  <c:v>42477</c:v>
                </c:pt>
                <c:pt idx="14">
                  <c:v>42484</c:v>
                </c:pt>
                <c:pt idx="15">
                  <c:v>42491</c:v>
                </c:pt>
                <c:pt idx="16">
                  <c:v>42498</c:v>
                </c:pt>
                <c:pt idx="17">
                  <c:v>42505</c:v>
                </c:pt>
                <c:pt idx="18">
                  <c:v>42512</c:v>
                </c:pt>
                <c:pt idx="19">
                  <c:v>42519</c:v>
                </c:pt>
                <c:pt idx="20">
                  <c:v>42526</c:v>
                </c:pt>
                <c:pt idx="21">
                  <c:v>42533</c:v>
                </c:pt>
                <c:pt idx="22">
                  <c:v>42540</c:v>
                </c:pt>
                <c:pt idx="23">
                  <c:v>42547</c:v>
                </c:pt>
                <c:pt idx="24">
                  <c:v>42554</c:v>
                </c:pt>
                <c:pt idx="25">
                  <c:v>42561</c:v>
                </c:pt>
                <c:pt idx="26">
                  <c:v>42568</c:v>
                </c:pt>
                <c:pt idx="27">
                  <c:v>42575</c:v>
                </c:pt>
                <c:pt idx="28">
                  <c:v>42582</c:v>
                </c:pt>
                <c:pt idx="29">
                  <c:v>42589</c:v>
                </c:pt>
                <c:pt idx="30">
                  <c:v>42596</c:v>
                </c:pt>
                <c:pt idx="31">
                  <c:v>42603</c:v>
                </c:pt>
                <c:pt idx="32">
                  <c:v>42610</c:v>
                </c:pt>
                <c:pt idx="33">
                  <c:v>42617</c:v>
                </c:pt>
                <c:pt idx="34">
                  <c:v>42624</c:v>
                </c:pt>
                <c:pt idx="35">
                  <c:v>42631</c:v>
                </c:pt>
                <c:pt idx="36">
                  <c:v>42638</c:v>
                </c:pt>
                <c:pt idx="37">
                  <c:v>42645</c:v>
                </c:pt>
                <c:pt idx="38">
                  <c:v>42652</c:v>
                </c:pt>
                <c:pt idx="39">
                  <c:v>42659</c:v>
                </c:pt>
                <c:pt idx="40">
                  <c:v>42666</c:v>
                </c:pt>
                <c:pt idx="41">
                  <c:v>42673</c:v>
                </c:pt>
                <c:pt idx="42">
                  <c:v>42680</c:v>
                </c:pt>
                <c:pt idx="43">
                  <c:v>42687</c:v>
                </c:pt>
                <c:pt idx="44">
                  <c:v>42694</c:v>
                </c:pt>
                <c:pt idx="45">
                  <c:v>42701</c:v>
                </c:pt>
                <c:pt idx="46">
                  <c:v>42708</c:v>
                </c:pt>
                <c:pt idx="47">
                  <c:v>42715</c:v>
                </c:pt>
                <c:pt idx="48">
                  <c:v>42722</c:v>
                </c:pt>
                <c:pt idx="49">
                  <c:v>42729</c:v>
                </c:pt>
                <c:pt idx="50">
                  <c:v>42736</c:v>
                </c:pt>
                <c:pt idx="51">
                  <c:v>42743</c:v>
                </c:pt>
              </c:numCache>
            </c:numRef>
          </c:cat>
          <c:val>
            <c:numRef>
              <c:f>Sheet7!$C$2:$C$55</c:f>
              <c:numCache>
                <c:formatCode>General</c:formatCode>
                <c:ptCount val="5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0.25</c:v>
                </c:pt>
                <c:pt idx="23">
                  <c:v>0.25</c:v>
                </c:pt>
                <c:pt idx="24">
                  <c:v>0.25</c:v>
                </c:pt>
                <c:pt idx="25">
                  <c:v>0.25</c:v>
                </c:pt>
                <c:pt idx="26">
                  <c:v>0.25</c:v>
                </c:pt>
                <c:pt idx="27">
                  <c:v>0.25</c:v>
                </c:pt>
                <c:pt idx="28">
                  <c:v>0.25</c:v>
                </c:pt>
                <c:pt idx="29">
                  <c:v>0.25</c:v>
                </c:pt>
                <c:pt idx="30">
                  <c:v>0.25</c:v>
                </c:pt>
                <c:pt idx="31">
                  <c:v>0.25</c:v>
                </c:pt>
                <c:pt idx="32">
                  <c:v>0.25</c:v>
                </c:pt>
                <c:pt idx="33">
                  <c:v>0.25</c:v>
                </c:pt>
                <c:pt idx="34">
                  <c:v>0.25</c:v>
                </c:pt>
                <c:pt idx="35">
                  <c:v>0.25</c:v>
                </c:pt>
                <c:pt idx="36">
                  <c:v>0.25</c:v>
                </c:pt>
                <c:pt idx="37">
                  <c:v>0.25</c:v>
                </c:pt>
                <c:pt idx="38">
                  <c:v>0.25</c:v>
                </c:pt>
                <c:pt idx="39">
                  <c:v>0.25</c:v>
                </c:pt>
                <c:pt idx="40">
                  <c:v>0.25</c:v>
                </c:pt>
                <c:pt idx="41">
                  <c:v>0.25</c:v>
                </c:pt>
                <c:pt idx="42">
                  <c:v>0.25</c:v>
                </c:pt>
                <c:pt idx="43">
                  <c:v>0.25</c:v>
                </c:pt>
                <c:pt idx="44">
                  <c:v>0.25</c:v>
                </c:pt>
                <c:pt idx="45">
                  <c:v>0.25</c:v>
                </c:pt>
                <c:pt idx="46">
                  <c:v>0.25</c:v>
                </c:pt>
                <c:pt idx="47">
                  <c:v>0.25</c:v>
                </c:pt>
                <c:pt idx="48">
                  <c:v>0.25</c:v>
                </c:pt>
                <c:pt idx="49">
                  <c:v>0.25</c:v>
                </c:pt>
                <c:pt idx="50">
                  <c:v>0.25</c:v>
                </c:pt>
                <c:pt idx="5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56-4C4E-A86B-0B4428116D2F}"/>
            </c:ext>
          </c:extLst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FC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Sheet7!$A$2:$A$55</c:f>
              <c:numCache>
                <c:formatCode>m/d/yyyy</c:formatCode>
                <c:ptCount val="54"/>
                <c:pt idx="0">
                  <c:v>42386</c:v>
                </c:pt>
                <c:pt idx="1">
                  <c:v>42393</c:v>
                </c:pt>
                <c:pt idx="2">
                  <c:v>42400</c:v>
                </c:pt>
                <c:pt idx="3">
                  <c:v>42407</c:v>
                </c:pt>
                <c:pt idx="4">
                  <c:v>42414</c:v>
                </c:pt>
                <c:pt idx="5">
                  <c:v>42421</c:v>
                </c:pt>
                <c:pt idx="6">
                  <c:v>42428</c:v>
                </c:pt>
                <c:pt idx="7">
                  <c:v>42435</c:v>
                </c:pt>
                <c:pt idx="8">
                  <c:v>42442</c:v>
                </c:pt>
                <c:pt idx="9">
                  <c:v>42449</c:v>
                </c:pt>
                <c:pt idx="10">
                  <c:v>42456</c:v>
                </c:pt>
                <c:pt idx="11">
                  <c:v>42463</c:v>
                </c:pt>
                <c:pt idx="12">
                  <c:v>42470</c:v>
                </c:pt>
                <c:pt idx="13">
                  <c:v>42477</c:v>
                </c:pt>
                <c:pt idx="14">
                  <c:v>42484</c:v>
                </c:pt>
                <c:pt idx="15">
                  <c:v>42491</c:v>
                </c:pt>
                <c:pt idx="16">
                  <c:v>42498</c:v>
                </c:pt>
                <c:pt idx="17">
                  <c:v>42505</c:v>
                </c:pt>
                <c:pt idx="18">
                  <c:v>42512</c:v>
                </c:pt>
                <c:pt idx="19">
                  <c:v>42519</c:v>
                </c:pt>
                <c:pt idx="20">
                  <c:v>42526</c:v>
                </c:pt>
                <c:pt idx="21">
                  <c:v>42533</c:v>
                </c:pt>
                <c:pt idx="22">
                  <c:v>42540</c:v>
                </c:pt>
                <c:pt idx="23">
                  <c:v>42547</c:v>
                </c:pt>
                <c:pt idx="24">
                  <c:v>42554</c:v>
                </c:pt>
                <c:pt idx="25">
                  <c:v>42561</c:v>
                </c:pt>
                <c:pt idx="26">
                  <c:v>42568</c:v>
                </c:pt>
                <c:pt idx="27">
                  <c:v>42575</c:v>
                </c:pt>
                <c:pt idx="28">
                  <c:v>42582</c:v>
                </c:pt>
                <c:pt idx="29">
                  <c:v>42589</c:v>
                </c:pt>
                <c:pt idx="30">
                  <c:v>42596</c:v>
                </c:pt>
                <c:pt idx="31">
                  <c:v>42603</c:v>
                </c:pt>
                <c:pt idx="32">
                  <c:v>42610</c:v>
                </c:pt>
                <c:pt idx="33">
                  <c:v>42617</c:v>
                </c:pt>
                <c:pt idx="34">
                  <c:v>42624</c:v>
                </c:pt>
                <c:pt idx="35">
                  <c:v>42631</c:v>
                </c:pt>
                <c:pt idx="36">
                  <c:v>42638</c:v>
                </c:pt>
                <c:pt idx="37">
                  <c:v>42645</c:v>
                </c:pt>
                <c:pt idx="38">
                  <c:v>42652</c:v>
                </c:pt>
                <c:pt idx="39">
                  <c:v>42659</c:v>
                </c:pt>
                <c:pt idx="40">
                  <c:v>42666</c:v>
                </c:pt>
                <c:pt idx="41">
                  <c:v>42673</c:v>
                </c:pt>
                <c:pt idx="42">
                  <c:v>42680</c:v>
                </c:pt>
                <c:pt idx="43">
                  <c:v>42687</c:v>
                </c:pt>
                <c:pt idx="44">
                  <c:v>42694</c:v>
                </c:pt>
                <c:pt idx="45">
                  <c:v>42701</c:v>
                </c:pt>
                <c:pt idx="46">
                  <c:v>42708</c:v>
                </c:pt>
                <c:pt idx="47">
                  <c:v>42715</c:v>
                </c:pt>
                <c:pt idx="48">
                  <c:v>42722</c:v>
                </c:pt>
                <c:pt idx="49">
                  <c:v>42729</c:v>
                </c:pt>
                <c:pt idx="50">
                  <c:v>42736</c:v>
                </c:pt>
                <c:pt idx="51">
                  <c:v>42743</c:v>
                </c:pt>
              </c:numCache>
            </c:numRef>
          </c:cat>
          <c:val>
            <c:numRef>
              <c:f>Sheet7!$D$2:$D$55</c:f>
              <c:numCache>
                <c:formatCode>General</c:formatCode>
                <c:ptCount val="54"/>
                <c:pt idx="0">
                  <c:v>0.38</c:v>
                </c:pt>
                <c:pt idx="1">
                  <c:v>0.38</c:v>
                </c:pt>
                <c:pt idx="2">
                  <c:v>0.25</c:v>
                </c:pt>
                <c:pt idx="3">
                  <c:v>0.2</c:v>
                </c:pt>
                <c:pt idx="4">
                  <c:v>0.18</c:v>
                </c:pt>
                <c:pt idx="5">
                  <c:v>0.19</c:v>
                </c:pt>
                <c:pt idx="6">
                  <c:v>0.45</c:v>
                </c:pt>
                <c:pt idx="7">
                  <c:v>1.22</c:v>
                </c:pt>
                <c:pt idx="8">
                  <c:v>1.21</c:v>
                </c:pt>
                <c:pt idx="9">
                  <c:v>0.83</c:v>
                </c:pt>
                <c:pt idx="10">
                  <c:v>1.24</c:v>
                </c:pt>
                <c:pt idx="11">
                  <c:v>1.48</c:v>
                </c:pt>
                <c:pt idx="12">
                  <c:v>1.35</c:v>
                </c:pt>
                <c:pt idx="13">
                  <c:v>1.18</c:v>
                </c:pt>
                <c:pt idx="14">
                  <c:v>1.51</c:v>
                </c:pt>
                <c:pt idx="15">
                  <c:v>2.13</c:v>
                </c:pt>
                <c:pt idx="16">
                  <c:v>1.86</c:v>
                </c:pt>
                <c:pt idx="17">
                  <c:v>2</c:v>
                </c:pt>
                <c:pt idx="18">
                  <c:v>1.61</c:v>
                </c:pt>
                <c:pt idx="19">
                  <c:v>1.99</c:v>
                </c:pt>
                <c:pt idx="20">
                  <c:v>2.44</c:v>
                </c:pt>
                <c:pt idx="21">
                  <c:v>3.83</c:v>
                </c:pt>
                <c:pt idx="22">
                  <c:v>2.2200000000000002</c:v>
                </c:pt>
                <c:pt idx="23">
                  <c:v>2.2400000000000002</c:v>
                </c:pt>
                <c:pt idx="24">
                  <c:v>1.25</c:v>
                </c:pt>
                <c:pt idx="25">
                  <c:v>1.02</c:v>
                </c:pt>
                <c:pt idx="26">
                  <c:v>0.59</c:v>
                </c:pt>
                <c:pt idx="27">
                  <c:v>0.86</c:v>
                </c:pt>
                <c:pt idx="28">
                  <c:v>0.76</c:v>
                </c:pt>
                <c:pt idx="29">
                  <c:v>0.8</c:v>
                </c:pt>
                <c:pt idx="30">
                  <c:v>1.01</c:v>
                </c:pt>
                <c:pt idx="31">
                  <c:v>0.9</c:v>
                </c:pt>
                <c:pt idx="32">
                  <c:v>0.77</c:v>
                </c:pt>
                <c:pt idx="33">
                  <c:v>0.69</c:v>
                </c:pt>
                <c:pt idx="34">
                  <c:v>0.63</c:v>
                </c:pt>
                <c:pt idx="35">
                  <c:v>0.4</c:v>
                </c:pt>
                <c:pt idx="36">
                  <c:v>0.57999999999999996</c:v>
                </c:pt>
                <c:pt idx="37">
                  <c:v>0.4</c:v>
                </c:pt>
                <c:pt idx="38">
                  <c:v>0.68</c:v>
                </c:pt>
                <c:pt idx="39">
                  <c:v>0.57999999999999996</c:v>
                </c:pt>
                <c:pt idx="40">
                  <c:v>0.5</c:v>
                </c:pt>
                <c:pt idx="41">
                  <c:v>0.35</c:v>
                </c:pt>
                <c:pt idx="42">
                  <c:v>0.28999999999999998</c:v>
                </c:pt>
                <c:pt idx="43">
                  <c:v>0.42</c:v>
                </c:pt>
                <c:pt idx="44">
                  <c:v>0.48</c:v>
                </c:pt>
                <c:pt idx="45">
                  <c:v>1.17</c:v>
                </c:pt>
                <c:pt idx="46">
                  <c:v>0.97</c:v>
                </c:pt>
                <c:pt idx="47">
                  <c:v>1.22</c:v>
                </c:pt>
                <c:pt idx="48">
                  <c:v>1.1299999999999999</c:v>
                </c:pt>
                <c:pt idx="49">
                  <c:v>0.44</c:v>
                </c:pt>
                <c:pt idx="50">
                  <c:v>0.31</c:v>
                </c:pt>
                <c:pt idx="51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56-4C4E-A86B-0B4428116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088272"/>
        <c:axId val="341087616"/>
      </c:lineChart>
      <c:dateAx>
        <c:axId val="341088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87616"/>
        <c:crosses val="autoZero"/>
        <c:auto val="1"/>
        <c:lblOffset val="100"/>
        <c:baseTimeUnit val="days"/>
      </c:dateAx>
      <c:valAx>
        <c:axId val="3410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Sales</a:t>
            </a:r>
          </a:p>
        </c:rich>
      </c:tx>
      <c:layout>
        <c:manualLayout>
          <c:xMode val="edge"/>
          <c:yMode val="edge"/>
          <c:x val="0.431741105967039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GRS_SLS_QTY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Sheet7!$A$2:$A$53</c:f>
              <c:numCache>
                <c:formatCode>m/d/yyyy</c:formatCode>
                <c:ptCount val="52"/>
                <c:pt idx="0">
                  <c:v>42386</c:v>
                </c:pt>
                <c:pt idx="1">
                  <c:v>42393</c:v>
                </c:pt>
                <c:pt idx="2">
                  <c:v>42400</c:v>
                </c:pt>
                <c:pt idx="3">
                  <c:v>42407</c:v>
                </c:pt>
                <c:pt idx="4">
                  <c:v>42414</c:v>
                </c:pt>
                <c:pt idx="5">
                  <c:v>42421</c:v>
                </c:pt>
                <c:pt idx="6">
                  <c:v>42428</c:v>
                </c:pt>
                <c:pt idx="7">
                  <c:v>42435</c:v>
                </c:pt>
                <c:pt idx="8">
                  <c:v>42442</c:v>
                </c:pt>
                <c:pt idx="9">
                  <c:v>42449</c:v>
                </c:pt>
                <c:pt idx="10">
                  <c:v>42456</c:v>
                </c:pt>
                <c:pt idx="11">
                  <c:v>42463</c:v>
                </c:pt>
                <c:pt idx="12">
                  <c:v>42470</c:v>
                </c:pt>
                <c:pt idx="13">
                  <c:v>42477</c:v>
                </c:pt>
                <c:pt idx="14">
                  <c:v>42484</c:v>
                </c:pt>
                <c:pt idx="15">
                  <c:v>42491</c:v>
                </c:pt>
                <c:pt idx="16">
                  <c:v>42498</c:v>
                </c:pt>
                <c:pt idx="17">
                  <c:v>42505</c:v>
                </c:pt>
                <c:pt idx="18">
                  <c:v>42512</c:v>
                </c:pt>
                <c:pt idx="19">
                  <c:v>42519</c:v>
                </c:pt>
                <c:pt idx="20">
                  <c:v>42526</c:v>
                </c:pt>
                <c:pt idx="21">
                  <c:v>42533</c:v>
                </c:pt>
                <c:pt idx="22">
                  <c:v>42540</c:v>
                </c:pt>
                <c:pt idx="23">
                  <c:v>42547</c:v>
                </c:pt>
                <c:pt idx="24">
                  <c:v>42554</c:v>
                </c:pt>
                <c:pt idx="25">
                  <c:v>42561</c:v>
                </c:pt>
                <c:pt idx="26">
                  <c:v>42568</c:v>
                </c:pt>
                <c:pt idx="27">
                  <c:v>42575</c:v>
                </c:pt>
                <c:pt idx="28">
                  <c:v>42582</c:v>
                </c:pt>
                <c:pt idx="29">
                  <c:v>42589</c:v>
                </c:pt>
                <c:pt idx="30">
                  <c:v>42596</c:v>
                </c:pt>
                <c:pt idx="31">
                  <c:v>42603</c:v>
                </c:pt>
                <c:pt idx="32">
                  <c:v>42610</c:v>
                </c:pt>
                <c:pt idx="33">
                  <c:v>42617</c:v>
                </c:pt>
                <c:pt idx="34">
                  <c:v>42624</c:v>
                </c:pt>
                <c:pt idx="35">
                  <c:v>42631</c:v>
                </c:pt>
                <c:pt idx="36">
                  <c:v>42638</c:v>
                </c:pt>
                <c:pt idx="37">
                  <c:v>42645</c:v>
                </c:pt>
                <c:pt idx="38">
                  <c:v>42652</c:v>
                </c:pt>
                <c:pt idx="39">
                  <c:v>42659</c:v>
                </c:pt>
                <c:pt idx="40">
                  <c:v>42666</c:v>
                </c:pt>
                <c:pt idx="41">
                  <c:v>42673</c:v>
                </c:pt>
                <c:pt idx="42">
                  <c:v>42680</c:v>
                </c:pt>
                <c:pt idx="43">
                  <c:v>42687</c:v>
                </c:pt>
                <c:pt idx="44">
                  <c:v>42694</c:v>
                </c:pt>
                <c:pt idx="45">
                  <c:v>42701</c:v>
                </c:pt>
                <c:pt idx="46">
                  <c:v>42708</c:v>
                </c:pt>
                <c:pt idx="47">
                  <c:v>42715</c:v>
                </c:pt>
                <c:pt idx="48">
                  <c:v>42722</c:v>
                </c:pt>
                <c:pt idx="49">
                  <c:v>42729</c:v>
                </c:pt>
                <c:pt idx="50">
                  <c:v>42736</c:v>
                </c:pt>
                <c:pt idx="51">
                  <c:v>42743</c:v>
                </c:pt>
              </c:numCache>
            </c:numRef>
          </c:cat>
          <c:val>
            <c:numRef>
              <c:f>Sheet7!$B$2:$B$53</c:f>
              <c:numCache>
                <c:formatCode>General</c:formatCode>
                <c:ptCount val="5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D4-453A-A60F-C2EB377CE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900608"/>
        <c:axId val="587900280"/>
      </c:lineChart>
      <c:catAx>
        <c:axId val="587900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00280"/>
        <c:crosses val="autoZero"/>
        <c:auto val="0"/>
        <c:lblAlgn val="ctr"/>
        <c:lblOffset val="100"/>
        <c:noMultiLvlLbl val="0"/>
      </c:catAx>
      <c:valAx>
        <c:axId val="58790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0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</a:t>
            </a:r>
            <a:r>
              <a:rPr lang="en-US" baseline="0"/>
              <a:t> vs SSU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 sstk curve'!$M$1</c:f>
              <c:strCache>
                <c:ptCount val="1"/>
                <c:pt idx="0">
                  <c:v>Raw SSU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'ex sstk curve'!$L$2:$L$21</c:f>
              <c:numCache>
                <c:formatCode>General</c:formatCode>
                <c:ptCount val="20"/>
                <c:pt idx="0">
                  <c:v>50</c:v>
                </c:pt>
                <c:pt idx="1">
                  <c:v>58</c:v>
                </c:pt>
                <c:pt idx="2">
                  <c:v>64.8</c:v>
                </c:pt>
                <c:pt idx="3">
                  <c:v>70.5</c:v>
                </c:pt>
                <c:pt idx="4">
                  <c:v>75.3</c:v>
                </c:pt>
                <c:pt idx="5">
                  <c:v>79.400000000000006</c:v>
                </c:pt>
                <c:pt idx="6">
                  <c:v>82.9</c:v>
                </c:pt>
                <c:pt idx="7">
                  <c:v>85.8</c:v>
                </c:pt>
                <c:pt idx="8">
                  <c:v>88.3</c:v>
                </c:pt>
                <c:pt idx="9">
                  <c:v>90.4</c:v>
                </c:pt>
                <c:pt idx="10">
                  <c:v>92.2</c:v>
                </c:pt>
                <c:pt idx="11">
                  <c:v>93.7</c:v>
                </c:pt>
                <c:pt idx="12">
                  <c:v>95</c:v>
                </c:pt>
                <c:pt idx="13">
                  <c:v>96.1</c:v>
                </c:pt>
                <c:pt idx="14">
                  <c:v>97</c:v>
                </c:pt>
                <c:pt idx="15">
                  <c:v>97.7</c:v>
                </c:pt>
                <c:pt idx="16">
                  <c:v>98.4</c:v>
                </c:pt>
                <c:pt idx="17">
                  <c:v>98.9</c:v>
                </c:pt>
                <c:pt idx="18">
                  <c:v>99.4</c:v>
                </c:pt>
                <c:pt idx="19">
                  <c:v>99.8</c:v>
                </c:pt>
              </c:numCache>
            </c:numRef>
          </c:cat>
          <c:val>
            <c:numRef>
              <c:f>'ex sstk curve'!$M$2:$M$21</c:f>
              <c:numCache>
                <c:formatCode>General</c:formatCode>
                <c:ptCount val="20"/>
                <c:pt idx="0">
                  <c:v>0.01</c:v>
                </c:pt>
                <c:pt idx="1">
                  <c:v>0.01</c:v>
                </c:pt>
                <c:pt idx="2">
                  <c:v>0.14255799999999999</c:v>
                </c:pt>
                <c:pt idx="3">
                  <c:v>0.182558</c:v>
                </c:pt>
                <c:pt idx="4">
                  <c:v>0.182558</c:v>
                </c:pt>
                <c:pt idx="5">
                  <c:v>0.252558</c:v>
                </c:pt>
                <c:pt idx="6">
                  <c:v>0.51255799999999996</c:v>
                </c:pt>
                <c:pt idx="7">
                  <c:v>0.682558</c:v>
                </c:pt>
                <c:pt idx="8">
                  <c:v>0.682558</c:v>
                </c:pt>
                <c:pt idx="9">
                  <c:v>0.682558</c:v>
                </c:pt>
                <c:pt idx="10">
                  <c:v>0.682558</c:v>
                </c:pt>
                <c:pt idx="11">
                  <c:v>0.75353300000000001</c:v>
                </c:pt>
                <c:pt idx="12">
                  <c:v>1.058808</c:v>
                </c:pt>
                <c:pt idx="13">
                  <c:v>1.182558</c:v>
                </c:pt>
                <c:pt idx="14">
                  <c:v>1.182558</c:v>
                </c:pt>
                <c:pt idx="15">
                  <c:v>1.182558</c:v>
                </c:pt>
                <c:pt idx="16">
                  <c:v>1.626611</c:v>
                </c:pt>
                <c:pt idx="17">
                  <c:v>2.2646380000000002</c:v>
                </c:pt>
                <c:pt idx="18">
                  <c:v>3.0409190000000001</c:v>
                </c:pt>
                <c:pt idx="19">
                  <c:v>3.365116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8-4EC5-960B-AE89A199AE83}"/>
            </c:ext>
          </c:extLst>
        </c:ser>
        <c:ser>
          <c:idx val="1"/>
          <c:order val="1"/>
          <c:tx>
            <c:strRef>
              <c:f>'ex sstk curve'!$N$1</c:f>
              <c:strCache>
                <c:ptCount val="1"/>
                <c:pt idx="0">
                  <c:v>Rounded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'ex sstk curve'!$L$2:$L$21</c:f>
              <c:numCache>
                <c:formatCode>General</c:formatCode>
                <c:ptCount val="20"/>
                <c:pt idx="0">
                  <c:v>50</c:v>
                </c:pt>
                <c:pt idx="1">
                  <c:v>58</c:v>
                </c:pt>
                <c:pt idx="2">
                  <c:v>64.8</c:v>
                </c:pt>
                <c:pt idx="3">
                  <c:v>70.5</c:v>
                </c:pt>
                <c:pt idx="4">
                  <c:v>75.3</c:v>
                </c:pt>
                <c:pt idx="5">
                  <c:v>79.400000000000006</c:v>
                </c:pt>
                <c:pt idx="6">
                  <c:v>82.9</c:v>
                </c:pt>
                <c:pt idx="7">
                  <c:v>85.8</c:v>
                </c:pt>
                <c:pt idx="8">
                  <c:v>88.3</c:v>
                </c:pt>
                <c:pt idx="9">
                  <c:v>90.4</c:v>
                </c:pt>
                <c:pt idx="10">
                  <c:v>92.2</c:v>
                </c:pt>
                <c:pt idx="11">
                  <c:v>93.7</c:v>
                </c:pt>
                <c:pt idx="12">
                  <c:v>95</c:v>
                </c:pt>
                <c:pt idx="13">
                  <c:v>96.1</c:v>
                </c:pt>
                <c:pt idx="14">
                  <c:v>97</c:v>
                </c:pt>
                <c:pt idx="15">
                  <c:v>97.7</c:v>
                </c:pt>
                <c:pt idx="16">
                  <c:v>98.4</c:v>
                </c:pt>
                <c:pt idx="17">
                  <c:v>98.9</c:v>
                </c:pt>
                <c:pt idx="18">
                  <c:v>99.4</c:v>
                </c:pt>
                <c:pt idx="19">
                  <c:v>99.8</c:v>
                </c:pt>
              </c:numCache>
            </c:numRef>
          </c:cat>
          <c:val>
            <c:numRef>
              <c:f>'ex sstk curve'!$N$2:$N$21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08-4EC5-960B-AE89A199A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484968"/>
        <c:axId val="584488904"/>
      </c:barChart>
      <c:catAx>
        <c:axId val="58448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88904"/>
        <c:crosses val="autoZero"/>
        <c:auto val="1"/>
        <c:lblAlgn val="ctr"/>
        <c:lblOffset val="100"/>
        <c:tickLblSkip val="1"/>
        <c:noMultiLvlLbl val="0"/>
      </c:catAx>
      <c:valAx>
        <c:axId val="58448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8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 with 96 SL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Sheet1!$B$2:$B$23</c:f>
              <c:numCache>
                <c:formatCode>General</c:formatCode>
                <c:ptCount val="2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42-43A5-AFC0-D108636FD0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OUTL with case pack adjustment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Sheet1!$C$2:$C$23</c:f>
              <c:numCache>
                <c:formatCode>General</c:formatCode>
                <c:ptCount val="2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42-43A5-AFC0-D108636FD0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OH+OO wo adjustment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Sheet1!$E$2:$E$23</c:f>
              <c:numCache>
                <c:formatCode>General</c:formatCode>
                <c:ptCount val="22"/>
                <c:pt idx="0">
                  <c:v>12</c:v>
                </c:pt>
                <c:pt idx="1">
                  <c:v>10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  <c:pt idx="5">
                  <c:v>22</c:v>
                </c:pt>
                <c:pt idx="6">
                  <c:v>20</c:v>
                </c:pt>
                <c:pt idx="7">
                  <c:v>18</c:v>
                </c:pt>
                <c:pt idx="8">
                  <c:v>16</c:v>
                </c:pt>
                <c:pt idx="9">
                  <c:v>14</c:v>
                </c:pt>
                <c:pt idx="10">
                  <c:v>12</c:v>
                </c:pt>
                <c:pt idx="11">
                  <c:v>10</c:v>
                </c:pt>
                <c:pt idx="12">
                  <c:v>28</c:v>
                </c:pt>
                <c:pt idx="13">
                  <c:v>26</c:v>
                </c:pt>
                <c:pt idx="14">
                  <c:v>24</c:v>
                </c:pt>
                <c:pt idx="15">
                  <c:v>22</c:v>
                </c:pt>
                <c:pt idx="16">
                  <c:v>20</c:v>
                </c:pt>
                <c:pt idx="17">
                  <c:v>18</c:v>
                </c:pt>
                <c:pt idx="18">
                  <c:v>16</c:v>
                </c:pt>
                <c:pt idx="19">
                  <c:v>14</c:v>
                </c:pt>
                <c:pt idx="20">
                  <c:v>12</c:v>
                </c:pt>
                <c:pt idx="2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42-43A5-AFC0-D108636FD0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OH+OO with Adjustment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Sheet1!$F$2:$F$23</c:f>
              <c:numCache>
                <c:formatCode>General</c:formatCode>
                <c:ptCount val="22"/>
                <c:pt idx="0">
                  <c:v>7</c:v>
                </c:pt>
                <c:pt idx="1">
                  <c:v>5</c:v>
                </c:pt>
                <c:pt idx="2">
                  <c:v>23</c:v>
                </c:pt>
                <c:pt idx="3">
                  <c:v>21</c:v>
                </c:pt>
                <c:pt idx="4">
                  <c:v>19</c:v>
                </c:pt>
                <c:pt idx="5">
                  <c:v>17</c:v>
                </c:pt>
                <c:pt idx="6">
                  <c:v>15</c:v>
                </c:pt>
                <c:pt idx="7">
                  <c:v>13</c:v>
                </c:pt>
                <c:pt idx="8">
                  <c:v>11</c:v>
                </c:pt>
                <c:pt idx="9">
                  <c:v>9</c:v>
                </c:pt>
                <c:pt idx="10">
                  <c:v>7</c:v>
                </c:pt>
                <c:pt idx="11">
                  <c:v>5</c:v>
                </c:pt>
                <c:pt idx="12">
                  <c:v>23</c:v>
                </c:pt>
                <c:pt idx="13">
                  <c:v>21</c:v>
                </c:pt>
                <c:pt idx="14">
                  <c:v>19</c:v>
                </c:pt>
                <c:pt idx="15">
                  <c:v>17</c:v>
                </c:pt>
                <c:pt idx="16">
                  <c:v>15</c:v>
                </c:pt>
                <c:pt idx="17">
                  <c:v>13</c:v>
                </c:pt>
                <c:pt idx="18">
                  <c:v>11</c:v>
                </c:pt>
                <c:pt idx="19">
                  <c:v>9</c:v>
                </c:pt>
                <c:pt idx="20">
                  <c:v>7</c:v>
                </c:pt>
                <c:pt idx="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42-43A5-AFC0-D108636FD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615088"/>
        <c:axId val="30561564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Sheet1!$D$2:$D$23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2</c:v>
                      </c:pt>
                      <c:pt idx="1">
                        <c:v>2</c:v>
                      </c:pt>
                      <c:pt idx="2">
                        <c:v>2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0642-43A5-AFC0-D108636FD0CA}"/>
                  </c:ext>
                </c:extLst>
              </c15:ser>
            </c15:filteredLineSeries>
          </c:ext>
        </c:extLst>
      </c:lineChart>
      <c:catAx>
        <c:axId val="30561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15648"/>
        <c:crosses val="autoZero"/>
        <c:auto val="1"/>
        <c:lblAlgn val="ctr"/>
        <c:lblOffset val="100"/>
        <c:noMultiLvlLbl val="0"/>
      </c:catAx>
      <c:valAx>
        <c:axId val="30561564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1508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81A0E-F402-419D-92E1-721BF2590732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16545-EB3D-4D2C-8A5E-F2943BF5BE1D}">
      <dgm:prSet phldrT="[Text]"/>
      <dgm:spPr/>
      <dgm:t>
        <a:bodyPr/>
        <a:lstStyle/>
        <a:p>
          <a:r>
            <a:rPr lang="en-US" dirty="0" smtClean="0"/>
            <a:t>ASL</a:t>
          </a:r>
          <a:endParaRPr lang="en-US" dirty="0"/>
        </a:p>
      </dgm:t>
    </dgm:pt>
    <dgm:pt modelId="{768F1B84-D9DB-4B19-A888-E9C05E954F2C}" type="parTrans" cxnId="{D051E22C-B6B2-4BC0-82AC-E70BFBC6AB28}">
      <dgm:prSet/>
      <dgm:spPr/>
      <dgm:t>
        <a:bodyPr/>
        <a:lstStyle/>
        <a:p>
          <a:endParaRPr lang="en-US"/>
        </a:p>
      </dgm:t>
    </dgm:pt>
    <dgm:pt modelId="{4D6593BD-7266-4040-B6CF-E3B981A36D67}" type="sibTrans" cxnId="{D051E22C-B6B2-4BC0-82AC-E70BFBC6AB28}">
      <dgm:prSet/>
      <dgm:spPr/>
      <dgm:t>
        <a:bodyPr/>
        <a:lstStyle/>
        <a:p>
          <a:endParaRPr lang="en-US"/>
        </a:p>
      </dgm:t>
    </dgm:pt>
    <dgm:pt modelId="{0DCEC165-D842-4BC5-AEA8-C405DE307537}">
      <dgm:prSet phldrT="[Text]"/>
      <dgm:spPr/>
      <dgm:t>
        <a:bodyPr/>
        <a:lstStyle/>
        <a:p>
          <a:r>
            <a:rPr lang="en-US" dirty="0" smtClean="0"/>
            <a:t>RT-LT History*</a:t>
          </a:r>
          <a:endParaRPr lang="en-US" dirty="0"/>
        </a:p>
      </dgm:t>
    </dgm:pt>
    <dgm:pt modelId="{6217CF90-9DB6-4D5C-B184-DD52F3DFAE63}" type="parTrans" cxnId="{67737D97-51CC-422C-835C-4A433D29B7A0}">
      <dgm:prSet/>
      <dgm:spPr/>
      <dgm:t>
        <a:bodyPr/>
        <a:lstStyle/>
        <a:p>
          <a:endParaRPr lang="en-US"/>
        </a:p>
      </dgm:t>
    </dgm:pt>
    <dgm:pt modelId="{A97AFD8D-73E6-47DA-8517-BACECD912EEC}" type="sibTrans" cxnId="{67737D97-51CC-422C-835C-4A433D29B7A0}">
      <dgm:prSet/>
      <dgm:spPr/>
      <dgm:t>
        <a:bodyPr/>
        <a:lstStyle/>
        <a:p>
          <a:endParaRPr lang="en-US"/>
        </a:p>
      </dgm:t>
    </dgm:pt>
    <dgm:pt modelId="{C0ABF073-2513-473A-9CA7-4642329D9FF0}">
      <dgm:prSet phldrT="[Text]"/>
      <dgm:spPr/>
      <dgm:t>
        <a:bodyPr/>
        <a:lstStyle/>
        <a:p>
          <a:r>
            <a:rPr lang="en-US" dirty="0" smtClean="0"/>
            <a:t>Demand/Sales History*</a:t>
          </a:r>
          <a:endParaRPr lang="en-US" dirty="0"/>
        </a:p>
      </dgm:t>
    </dgm:pt>
    <dgm:pt modelId="{FC790E1E-DBDE-4E89-AD81-87C469FE4526}" type="parTrans" cxnId="{649967F4-7AF5-49F4-9FBD-0CC131DA79DD}">
      <dgm:prSet/>
      <dgm:spPr/>
      <dgm:t>
        <a:bodyPr/>
        <a:lstStyle/>
        <a:p>
          <a:endParaRPr lang="en-US"/>
        </a:p>
      </dgm:t>
    </dgm:pt>
    <dgm:pt modelId="{07DDE5A9-1001-4B41-86E3-903F6AC82088}" type="sibTrans" cxnId="{649967F4-7AF5-49F4-9FBD-0CC131DA79DD}">
      <dgm:prSet/>
      <dgm:spPr/>
      <dgm:t>
        <a:bodyPr/>
        <a:lstStyle/>
        <a:p>
          <a:endParaRPr lang="en-US"/>
        </a:p>
      </dgm:t>
    </dgm:pt>
    <dgm:pt modelId="{EFFFEA6C-40E4-4482-B704-1F50B32027BC}">
      <dgm:prSet phldrT="[Text]"/>
      <dgm:spPr/>
      <dgm:t>
        <a:bodyPr/>
        <a:lstStyle/>
        <a:p>
          <a:r>
            <a:rPr lang="en-US" dirty="0" smtClean="0"/>
            <a:t>Seasonal Factors (</a:t>
          </a:r>
          <a:r>
            <a:rPr lang="en-US" dirty="0" err="1" smtClean="0"/>
            <a:t>Str</a:t>
          </a:r>
          <a:r>
            <a:rPr lang="en-US" dirty="0" smtClean="0"/>
            <a:t>-SKU)</a:t>
          </a:r>
          <a:endParaRPr lang="en-US" dirty="0"/>
        </a:p>
      </dgm:t>
    </dgm:pt>
    <dgm:pt modelId="{E2FDC0A2-A0A0-49DB-B858-899402193F6B}" type="parTrans" cxnId="{97FC9288-D404-43C7-9E68-ED5346048B4E}">
      <dgm:prSet/>
      <dgm:spPr/>
      <dgm:t>
        <a:bodyPr/>
        <a:lstStyle/>
        <a:p>
          <a:endParaRPr lang="en-US"/>
        </a:p>
      </dgm:t>
    </dgm:pt>
    <dgm:pt modelId="{8F78A434-72C6-42B9-96A8-1D045DD172F1}" type="sibTrans" cxnId="{97FC9288-D404-43C7-9E68-ED5346048B4E}">
      <dgm:prSet/>
      <dgm:spPr/>
      <dgm:t>
        <a:bodyPr/>
        <a:lstStyle/>
        <a:p>
          <a:endParaRPr lang="en-US"/>
        </a:p>
      </dgm:t>
    </dgm:pt>
    <dgm:pt modelId="{9AE17F83-381A-441E-9655-3B9EB1D0E449}">
      <dgm:prSet phldrT="[Text]"/>
      <dgm:spPr/>
      <dgm:t>
        <a:bodyPr/>
        <a:lstStyle/>
        <a:p>
          <a:r>
            <a:rPr lang="en-US" dirty="0" smtClean="0"/>
            <a:t>Seasonal Factors (SC/WZ**)</a:t>
          </a:r>
          <a:endParaRPr lang="en-US" dirty="0"/>
        </a:p>
      </dgm:t>
    </dgm:pt>
    <dgm:pt modelId="{AA32A518-3109-43DC-A714-8FBBF6219C3D}" type="parTrans" cxnId="{6C338D08-EDA7-4945-ABF0-362D99608FE2}">
      <dgm:prSet/>
      <dgm:spPr/>
      <dgm:t>
        <a:bodyPr/>
        <a:lstStyle/>
        <a:p>
          <a:endParaRPr lang="en-US"/>
        </a:p>
      </dgm:t>
    </dgm:pt>
    <dgm:pt modelId="{F645DAAF-3467-475F-A26B-A71CBA5E60C7}" type="sibTrans" cxnId="{6C338D08-EDA7-4945-ABF0-362D99608FE2}">
      <dgm:prSet/>
      <dgm:spPr/>
      <dgm:t>
        <a:bodyPr/>
        <a:lstStyle/>
        <a:p>
          <a:endParaRPr lang="en-US"/>
        </a:p>
      </dgm:t>
    </dgm:pt>
    <dgm:pt modelId="{3EF74567-6853-4238-8BF0-E5DEDF24F5CF}">
      <dgm:prSet phldrT="[Text]"/>
      <dgm:spPr/>
      <dgm:t>
        <a:bodyPr/>
        <a:lstStyle/>
        <a:p>
          <a:r>
            <a:rPr lang="en-US" dirty="0" smtClean="0"/>
            <a:t>Case Packs</a:t>
          </a:r>
          <a:endParaRPr lang="en-US" dirty="0"/>
        </a:p>
      </dgm:t>
    </dgm:pt>
    <dgm:pt modelId="{066A1A8E-B07C-43D3-9366-962297A8EB53}" type="parTrans" cxnId="{81B0163E-E4D4-455D-8B96-8B04E2044097}">
      <dgm:prSet/>
      <dgm:spPr/>
      <dgm:t>
        <a:bodyPr/>
        <a:lstStyle/>
        <a:p>
          <a:endParaRPr lang="en-US"/>
        </a:p>
      </dgm:t>
    </dgm:pt>
    <dgm:pt modelId="{B029D02C-581B-431A-98C9-6390E287BA9C}" type="sibTrans" cxnId="{81B0163E-E4D4-455D-8B96-8B04E2044097}">
      <dgm:prSet/>
      <dgm:spPr/>
      <dgm:t>
        <a:bodyPr/>
        <a:lstStyle/>
        <a:p>
          <a:endParaRPr lang="en-US"/>
        </a:p>
      </dgm:t>
    </dgm:pt>
    <dgm:pt modelId="{A2D8800C-B9F3-4C2F-B8D9-00E315823803}" type="pres">
      <dgm:prSet presAssocID="{0D281A0E-F402-419D-92E1-721BF2590732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CAA1E7-1271-456D-A141-BA6432A1B314}" type="pres">
      <dgm:prSet presAssocID="{24C16545-EB3D-4D2C-8A5E-F2943BF5BE1D}" presName="composite" presStyleCnt="0"/>
      <dgm:spPr/>
    </dgm:pt>
    <dgm:pt modelId="{4F18524D-4FF7-4BC0-94B8-B625FACABF25}" type="pres">
      <dgm:prSet presAssocID="{24C16545-EB3D-4D2C-8A5E-F2943BF5BE1D}" presName="ParentAccent1" presStyleLbl="alignNode1" presStyleIdx="0" presStyleCnt="51"/>
      <dgm:spPr/>
    </dgm:pt>
    <dgm:pt modelId="{FD128C2A-DF8D-4034-9153-E6B2C42CA3F4}" type="pres">
      <dgm:prSet presAssocID="{24C16545-EB3D-4D2C-8A5E-F2943BF5BE1D}" presName="ParentAccent2" presStyleLbl="alignNode1" presStyleIdx="1" presStyleCnt="51"/>
      <dgm:spPr/>
    </dgm:pt>
    <dgm:pt modelId="{7121EC2B-D2CA-4BFA-A860-AC4E4FB7C8D5}" type="pres">
      <dgm:prSet presAssocID="{24C16545-EB3D-4D2C-8A5E-F2943BF5BE1D}" presName="ParentAccent3" presStyleLbl="alignNode1" presStyleIdx="2" presStyleCnt="51"/>
      <dgm:spPr/>
    </dgm:pt>
    <dgm:pt modelId="{A201DF95-92ED-4F4D-A060-A29BE69F8481}" type="pres">
      <dgm:prSet presAssocID="{24C16545-EB3D-4D2C-8A5E-F2943BF5BE1D}" presName="ParentAccent4" presStyleLbl="alignNode1" presStyleIdx="3" presStyleCnt="51"/>
      <dgm:spPr/>
    </dgm:pt>
    <dgm:pt modelId="{F7F684F5-C6F0-4D3C-A04F-D47C0C6721BB}" type="pres">
      <dgm:prSet presAssocID="{24C16545-EB3D-4D2C-8A5E-F2943BF5BE1D}" presName="ParentAccent5" presStyleLbl="alignNode1" presStyleIdx="4" presStyleCnt="51"/>
      <dgm:spPr/>
    </dgm:pt>
    <dgm:pt modelId="{0B2F38DA-F232-4D1F-9AA7-F757EF8F8695}" type="pres">
      <dgm:prSet presAssocID="{24C16545-EB3D-4D2C-8A5E-F2943BF5BE1D}" presName="ParentAccent6" presStyleLbl="alignNode1" presStyleIdx="5" presStyleCnt="51"/>
      <dgm:spPr/>
    </dgm:pt>
    <dgm:pt modelId="{1B9F9A9B-DDF1-40F3-B690-373E77CE9ED5}" type="pres">
      <dgm:prSet presAssocID="{24C16545-EB3D-4D2C-8A5E-F2943BF5BE1D}" presName="ParentAccent7" presStyleLbl="alignNode1" presStyleIdx="6" presStyleCnt="51"/>
      <dgm:spPr/>
    </dgm:pt>
    <dgm:pt modelId="{D30CBA70-3FB9-4954-AF80-884C74A1D73A}" type="pres">
      <dgm:prSet presAssocID="{24C16545-EB3D-4D2C-8A5E-F2943BF5BE1D}" presName="ParentAccent8" presStyleLbl="alignNode1" presStyleIdx="7" presStyleCnt="51"/>
      <dgm:spPr/>
    </dgm:pt>
    <dgm:pt modelId="{35E4B08F-4947-447F-9A9C-3D2EC24AF020}" type="pres">
      <dgm:prSet presAssocID="{24C16545-EB3D-4D2C-8A5E-F2943BF5BE1D}" presName="ParentAccent9" presStyleLbl="alignNode1" presStyleIdx="8" presStyleCnt="51"/>
      <dgm:spPr/>
    </dgm:pt>
    <dgm:pt modelId="{9AD70B26-DFDD-4817-80D1-E4C435A62B7B}" type="pres">
      <dgm:prSet presAssocID="{24C16545-EB3D-4D2C-8A5E-F2943BF5BE1D}" presName="ParentAccent10" presStyleLbl="alignNode1" presStyleIdx="9" presStyleCnt="51"/>
      <dgm:spPr/>
    </dgm:pt>
    <dgm:pt modelId="{38ADCA78-EA6D-4DEE-B1EA-04323A3CA5A2}" type="pres">
      <dgm:prSet presAssocID="{24C16545-EB3D-4D2C-8A5E-F2943BF5BE1D}" presName="Parent" presStyleLbl="alignNode1" presStyleIdx="10" presStyleCnt="51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4E49B-9F3F-40C3-A9F0-D7C2E0DC8065}" type="pres">
      <dgm:prSet presAssocID="{0DCEC165-D842-4BC5-AEA8-C405DE307537}" presName="Child1Accent1" presStyleLbl="alignNode1" presStyleIdx="11" presStyleCnt="51"/>
      <dgm:spPr/>
    </dgm:pt>
    <dgm:pt modelId="{88B60520-446B-4F44-B4CF-2FA53A6E45DD}" type="pres">
      <dgm:prSet presAssocID="{0DCEC165-D842-4BC5-AEA8-C405DE307537}" presName="Child1Accent2" presStyleLbl="alignNode1" presStyleIdx="12" presStyleCnt="51"/>
      <dgm:spPr/>
    </dgm:pt>
    <dgm:pt modelId="{2C418A74-3E52-41CB-94E9-3A9844A2F4CF}" type="pres">
      <dgm:prSet presAssocID="{0DCEC165-D842-4BC5-AEA8-C405DE307537}" presName="Child1Accent3" presStyleLbl="alignNode1" presStyleIdx="13" presStyleCnt="51"/>
      <dgm:spPr/>
    </dgm:pt>
    <dgm:pt modelId="{025F41AD-9114-4F04-A306-7E01E3F9B95D}" type="pres">
      <dgm:prSet presAssocID="{0DCEC165-D842-4BC5-AEA8-C405DE307537}" presName="Child1Accent4" presStyleLbl="alignNode1" presStyleIdx="14" presStyleCnt="51"/>
      <dgm:spPr/>
    </dgm:pt>
    <dgm:pt modelId="{D60C59BA-7FC2-468D-8A7A-0A71020C915E}" type="pres">
      <dgm:prSet presAssocID="{0DCEC165-D842-4BC5-AEA8-C405DE307537}" presName="Child1Accent5" presStyleLbl="alignNode1" presStyleIdx="15" presStyleCnt="51"/>
      <dgm:spPr/>
    </dgm:pt>
    <dgm:pt modelId="{325FF4D9-F590-48DE-B8E4-2E60714CD79A}" type="pres">
      <dgm:prSet presAssocID="{0DCEC165-D842-4BC5-AEA8-C405DE307537}" presName="Child1Accent6" presStyleLbl="alignNode1" presStyleIdx="16" presStyleCnt="51"/>
      <dgm:spPr/>
    </dgm:pt>
    <dgm:pt modelId="{20C77746-541D-4DE5-8D44-FA2BEEE90C28}" type="pres">
      <dgm:prSet presAssocID="{0DCEC165-D842-4BC5-AEA8-C405DE307537}" presName="Child1Accent7" presStyleLbl="alignNode1" presStyleIdx="17" presStyleCnt="51"/>
      <dgm:spPr/>
    </dgm:pt>
    <dgm:pt modelId="{7FE4C370-1711-472C-86D8-558E564FFF56}" type="pres">
      <dgm:prSet presAssocID="{0DCEC165-D842-4BC5-AEA8-C405DE307537}" presName="Child1Accent8" presStyleLbl="alignNode1" presStyleIdx="18" presStyleCnt="51"/>
      <dgm:spPr/>
    </dgm:pt>
    <dgm:pt modelId="{9077CBA8-4637-490F-872F-0EB5ED619FE5}" type="pres">
      <dgm:prSet presAssocID="{0DCEC165-D842-4BC5-AEA8-C405DE307537}" presName="Child1Accent9" presStyleLbl="alignNode1" presStyleIdx="19" presStyleCnt="51"/>
      <dgm:spPr/>
    </dgm:pt>
    <dgm:pt modelId="{54820219-348A-495D-9640-BE4A6ECDF553}" type="pres">
      <dgm:prSet presAssocID="{0DCEC165-D842-4BC5-AEA8-C405DE307537}" presName="Child1" presStyleLbl="revTx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88831-F0EB-47E0-9051-01B8A1E3031D}" type="pres">
      <dgm:prSet presAssocID="{C0ABF073-2513-473A-9CA7-4642329D9FF0}" presName="Child2Accent1" presStyleLbl="alignNode1" presStyleIdx="20" presStyleCnt="51"/>
      <dgm:spPr/>
    </dgm:pt>
    <dgm:pt modelId="{B28D03B1-28BC-483F-9518-7247A77C3E4A}" type="pres">
      <dgm:prSet presAssocID="{C0ABF073-2513-473A-9CA7-4642329D9FF0}" presName="Child2Accent2" presStyleLbl="alignNode1" presStyleIdx="21" presStyleCnt="51"/>
      <dgm:spPr/>
    </dgm:pt>
    <dgm:pt modelId="{1DEB246E-9C8B-4FD3-B2BF-B6D0EA0349DD}" type="pres">
      <dgm:prSet presAssocID="{C0ABF073-2513-473A-9CA7-4642329D9FF0}" presName="Child2Accent3" presStyleLbl="alignNode1" presStyleIdx="22" presStyleCnt="51"/>
      <dgm:spPr/>
    </dgm:pt>
    <dgm:pt modelId="{14092D4E-18F1-42B6-9548-27B9CCF0D0D8}" type="pres">
      <dgm:prSet presAssocID="{C0ABF073-2513-473A-9CA7-4642329D9FF0}" presName="Child2Accent4" presStyleLbl="alignNode1" presStyleIdx="23" presStyleCnt="51"/>
      <dgm:spPr/>
    </dgm:pt>
    <dgm:pt modelId="{7636C2BD-908D-456A-913F-3CA42469EC54}" type="pres">
      <dgm:prSet presAssocID="{C0ABF073-2513-473A-9CA7-4642329D9FF0}" presName="Child2Accent5" presStyleLbl="alignNode1" presStyleIdx="24" presStyleCnt="51"/>
      <dgm:spPr/>
    </dgm:pt>
    <dgm:pt modelId="{22EF4141-CFEC-4F7C-A6C6-C25B030D6219}" type="pres">
      <dgm:prSet presAssocID="{C0ABF073-2513-473A-9CA7-4642329D9FF0}" presName="Child2Accent6" presStyleLbl="alignNode1" presStyleIdx="25" presStyleCnt="51"/>
      <dgm:spPr/>
    </dgm:pt>
    <dgm:pt modelId="{CF1C4AA5-5A0A-4E48-95C1-BFE1FD65FC89}" type="pres">
      <dgm:prSet presAssocID="{C0ABF073-2513-473A-9CA7-4642329D9FF0}" presName="Child2Accent7" presStyleLbl="alignNode1" presStyleIdx="26" presStyleCnt="51"/>
      <dgm:spPr/>
    </dgm:pt>
    <dgm:pt modelId="{568ADC8C-7F8E-4049-9CBA-87460EAC8ADD}" type="pres">
      <dgm:prSet presAssocID="{C0ABF073-2513-473A-9CA7-4642329D9FF0}" presName="Child2" presStyleLbl="revTx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CFAA1-4258-4F01-915C-9DBD148C4A4A}" type="pres">
      <dgm:prSet presAssocID="{EFFFEA6C-40E4-4482-B704-1F50B32027BC}" presName="Child3Accent1" presStyleLbl="alignNode1" presStyleIdx="27" presStyleCnt="51"/>
      <dgm:spPr/>
    </dgm:pt>
    <dgm:pt modelId="{0F3948EA-517F-4907-A0FC-1EEBF85F238A}" type="pres">
      <dgm:prSet presAssocID="{EFFFEA6C-40E4-4482-B704-1F50B32027BC}" presName="Child3Accent2" presStyleLbl="alignNode1" presStyleIdx="28" presStyleCnt="51"/>
      <dgm:spPr/>
    </dgm:pt>
    <dgm:pt modelId="{5DF89390-9167-4645-856D-F9B6190BE883}" type="pres">
      <dgm:prSet presAssocID="{EFFFEA6C-40E4-4482-B704-1F50B32027BC}" presName="Child3Accent3" presStyleLbl="alignNode1" presStyleIdx="29" presStyleCnt="51"/>
      <dgm:spPr/>
    </dgm:pt>
    <dgm:pt modelId="{DC762194-2AD3-4000-9062-27A231855A1C}" type="pres">
      <dgm:prSet presAssocID="{EFFFEA6C-40E4-4482-B704-1F50B32027BC}" presName="Child3Accent4" presStyleLbl="alignNode1" presStyleIdx="30" presStyleCnt="51"/>
      <dgm:spPr/>
    </dgm:pt>
    <dgm:pt modelId="{79FDD4F7-E9FA-4517-9B1A-0CDA67D3A1CF}" type="pres">
      <dgm:prSet presAssocID="{EFFFEA6C-40E4-4482-B704-1F50B32027BC}" presName="Child3Accent5" presStyleLbl="alignNode1" presStyleIdx="31" presStyleCnt="51"/>
      <dgm:spPr/>
    </dgm:pt>
    <dgm:pt modelId="{685D4D96-B194-4FE5-9C17-5FAE750678C9}" type="pres">
      <dgm:prSet presAssocID="{EFFFEA6C-40E4-4482-B704-1F50B32027BC}" presName="Child3Accent6" presStyleLbl="alignNode1" presStyleIdx="32" presStyleCnt="51"/>
      <dgm:spPr/>
    </dgm:pt>
    <dgm:pt modelId="{75DB9A31-C00F-424D-9EBA-45EF5455960B}" type="pres">
      <dgm:prSet presAssocID="{EFFFEA6C-40E4-4482-B704-1F50B32027BC}" presName="Child3Accent7" presStyleLbl="alignNode1" presStyleIdx="33" presStyleCnt="51"/>
      <dgm:spPr/>
    </dgm:pt>
    <dgm:pt modelId="{080AE320-BD41-4FE1-8097-84D33118FF7C}" type="pres">
      <dgm:prSet presAssocID="{EFFFEA6C-40E4-4482-B704-1F50B32027BC}" presName="Child3" presStyleLbl="revTx" presStyleIdx="2" presStyleCnt="5" custScaleX="119899" custScaleY="122805" custLinFactNeighborX="6661" custLinFactNeighborY="-1459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CC5FA-F723-41CA-A982-67DD97F142A0}" type="pres">
      <dgm:prSet presAssocID="{9AE17F83-381A-441E-9655-3B9EB1D0E449}" presName="Child4Accent1" presStyleLbl="alignNode1" presStyleIdx="34" presStyleCnt="51"/>
      <dgm:spPr/>
    </dgm:pt>
    <dgm:pt modelId="{99F8B957-2575-4CFA-8B11-ED6357EA5E21}" type="pres">
      <dgm:prSet presAssocID="{9AE17F83-381A-441E-9655-3B9EB1D0E449}" presName="Child4Accent2" presStyleLbl="alignNode1" presStyleIdx="35" presStyleCnt="51"/>
      <dgm:spPr/>
    </dgm:pt>
    <dgm:pt modelId="{5FB02006-37AD-44A3-B4DC-070482320A5D}" type="pres">
      <dgm:prSet presAssocID="{9AE17F83-381A-441E-9655-3B9EB1D0E449}" presName="Child4Accent3" presStyleLbl="alignNode1" presStyleIdx="36" presStyleCnt="51"/>
      <dgm:spPr/>
    </dgm:pt>
    <dgm:pt modelId="{695C29F1-04ED-42A0-8851-ED309A32B5F0}" type="pres">
      <dgm:prSet presAssocID="{9AE17F83-381A-441E-9655-3B9EB1D0E449}" presName="Child4Accent4" presStyleLbl="alignNode1" presStyleIdx="37" presStyleCnt="51"/>
      <dgm:spPr/>
    </dgm:pt>
    <dgm:pt modelId="{18D51B61-D679-45B0-9DD9-0537BC1577A8}" type="pres">
      <dgm:prSet presAssocID="{9AE17F83-381A-441E-9655-3B9EB1D0E449}" presName="Child4Accent5" presStyleLbl="alignNode1" presStyleIdx="38" presStyleCnt="51"/>
      <dgm:spPr/>
    </dgm:pt>
    <dgm:pt modelId="{7457C18D-88EF-4074-803F-09CE18A07C4D}" type="pres">
      <dgm:prSet presAssocID="{9AE17F83-381A-441E-9655-3B9EB1D0E449}" presName="Child4Accent6" presStyleLbl="alignNode1" presStyleIdx="39" presStyleCnt="51"/>
      <dgm:spPr/>
    </dgm:pt>
    <dgm:pt modelId="{EDF22929-ED2C-405C-9C1B-92B8BADDE310}" type="pres">
      <dgm:prSet presAssocID="{9AE17F83-381A-441E-9655-3B9EB1D0E449}" presName="Child4Accent7" presStyleLbl="alignNode1" presStyleIdx="40" presStyleCnt="51"/>
      <dgm:spPr/>
    </dgm:pt>
    <dgm:pt modelId="{61FCF3CA-42C2-4476-B7E5-1122B1E41BB2}" type="pres">
      <dgm:prSet presAssocID="{9AE17F83-381A-441E-9655-3B9EB1D0E449}" presName="Child4Accent8" presStyleLbl="alignNode1" presStyleIdx="41" presStyleCnt="51"/>
      <dgm:spPr/>
    </dgm:pt>
    <dgm:pt modelId="{8525AD54-E2D7-41E9-901C-5D3543C4683B}" type="pres">
      <dgm:prSet presAssocID="{9AE17F83-381A-441E-9655-3B9EB1D0E449}" presName="Child4" presStyleLbl="revTx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A0BD1-D643-4727-A438-AF14B5C0E4A6}" type="pres">
      <dgm:prSet presAssocID="{3EF74567-6853-4238-8BF0-E5DEDF24F5CF}" presName="Child5Accent1" presStyleLbl="alignNode1" presStyleIdx="42" presStyleCnt="51"/>
      <dgm:spPr/>
    </dgm:pt>
    <dgm:pt modelId="{86CEE5A5-0194-4B67-B799-8A371EC45944}" type="pres">
      <dgm:prSet presAssocID="{3EF74567-6853-4238-8BF0-E5DEDF24F5CF}" presName="Child5Accent2" presStyleLbl="alignNode1" presStyleIdx="43" presStyleCnt="51"/>
      <dgm:spPr/>
    </dgm:pt>
    <dgm:pt modelId="{84AC1AD9-491C-4482-A782-07786EC13DB3}" type="pres">
      <dgm:prSet presAssocID="{3EF74567-6853-4238-8BF0-E5DEDF24F5CF}" presName="Child5Accent3" presStyleLbl="alignNode1" presStyleIdx="44" presStyleCnt="51"/>
      <dgm:spPr/>
    </dgm:pt>
    <dgm:pt modelId="{72D5C7B3-69F3-4535-8290-5C7AF868D841}" type="pres">
      <dgm:prSet presAssocID="{3EF74567-6853-4238-8BF0-E5DEDF24F5CF}" presName="Child5Accent4" presStyleLbl="alignNode1" presStyleIdx="45" presStyleCnt="51"/>
      <dgm:spPr/>
    </dgm:pt>
    <dgm:pt modelId="{8FCC4AE3-51A3-4A0F-9839-782EEC8F5E78}" type="pres">
      <dgm:prSet presAssocID="{3EF74567-6853-4238-8BF0-E5DEDF24F5CF}" presName="Child5Accent5" presStyleLbl="alignNode1" presStyleIdx="46" presStyleCnt="51"/>
      <dgm:spPr/>
    </dgm:pt>
    <dgm:pt modelId="{0D008A2C-36EC-480B-A2E4-0C6202731D16}" type="pres">
      <dgm:prSet presAssocID="{3EF74567-6853-4238-8BF0-E5DEDF24F5CF}" presName="Child5Accent6" presStyleLbl="alignNode1" presStyleIdx="47" presStyleCnt="51"/>
      <dgm:spPr/>
    </dgm:pt>
    <dgm:pt modelId="{4DB0365A-AAB2-4F0F-96A8-E0BF3A0F0D04}" type="pres">
      <dgm:prSet presAssocID="{3EF74567-6853-4238-8BF0-E5DEDF24F5CF}" presName="Child5Accent7" presStyleLbl="alignNode1" presStyleIdx="48" presStyleCnt="51"/>
      <dgm:spPr/>
    </dgm:pt>
    <dgm:pt modelId="{DD0005D2-1B06-4011-ACBE-ED1604CC60A7}" type="pres">
      <dgm:prSet presAssocID="{3EF74567-6853-4238-8BF0-E5DEDF24F5CF}" presName="Child5Accent8" presStyleLbl="alignNode1" presStyleIdx="49" presStyleCnt="51"/>
      <dgm:spPr/>
    </dgm:pt>
    <dgm:pt modelId="{9DEFCBE5-4818-4E91-8E03-8B40292B9B3C}" type="pres">
      <dgm:prSet presAssocID="{3EF74567-6853-4238-8BF0-E5DEDF24F5CF}" presName="Child5Accent9" presStyleLbl="alignNode1" presStyleIdx="50" presStyleCnt="51"/>
      <dgm:spPr/>
    </dgm:pt>
    <dgm:pt modelId="{1C780D2D-AC89-42E5-8C08-A54D08B8000D}" type="pres">
      <dgm:prSet presAssocID="{3EF74567-6853-4238-8BF0-E5DEDF24F5CF}" presName="Child5" presStyleLbl="revTx" presStyleIdx="4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1E22C-B6B2-4BC0-82AC-E70BFBC6AB28}" srcId="{0D281A0E-F402-419D-92E1-721BF2590732}" destId="{24C16545-EB3D-4D2C-8A5E-F2943BF5BE1D}" srcOrd="0" destOrd="0" parTransId="{768F1B84-D9DB-4B19-A888-E9C05E954F2C}" sibTransId="{4D6593BD-7266-4040-B6CF-E3B981A36D67}"/>
    <dgm:cxn modelId="{02A5554B-84E1-469C-B5E8-42E239192F7E}" type="presOf" srcId="{24C16545-EB3D-4D2C-8A5E-F2943BF5BE1D}" destId="{38ADCA78-EA6D-4DEE-B1EA-04323A3CA5A2}" srcOrd="0" destOrd="0" presId="urn:microsoft.com/office/officeart/2011/layout/ConvergingText"/>
    <dgm:cxn modelId="{2BEDF073-33C6-4D1B-BB3C-83091AEE44CD}" type="presOf" srcId="{0DCEC165-D842-4BC5-AEA8-C405DE307537}" destId="{54820219-348A-495D-9640-BE4A6ECDF553}" srcOrd="0" destOrd="0" presId="urn:microsoft.com/office/officeart/2011/layout/ConvergingText"/>
    <dgm:cxn modelId="{97FC9288-D404-43C7-9E68-ED5346048B4E}" srcId="{24C16545-EB3D-4D2C-8A5E-F2943BF5BE1D}" destId="{EFFFEA6C-40E4-4482-B704-1F50B32027BC}" srcOrd="2" destOrd="0" parTransId="{E2FDC0A2-A0A0-49DB-B858-899402193F6B}" sibTransId="{8F78A434-72C6-42B9-96A8-1D045DD172F1}"/>
    <dgm:cxn modelId="{649967F4-7AF5-49F4-9FBD-0CC131DA79DD}" srcId="{24C16545-EB3D-4D2C-8A5E-F2943BF5BE1D}" destId="{C0ABF073-2513-473A-9CA7-4642329D9FF0}" srcOrd="1" destOrd="0" parTransId="{FC790E1E-DBDE-4E89-AD81-87C469FE4526}" sibTransId="{07DDE5A9-1001-4B41-86E3-903F6AC82088}"/>
    <dgm:cxn modelId="{4AACFEA5-1774-46A5-98FB-8745DCA12FE1}" type="presOf" srcId="{0D281A0E-F402-419D-92E1-721BF2590732}" destId="{A2D8800C-B9F3-4C2F-B8D9-00E315823803}" srcOrd="0" destOrd="0" presId="urn:microsoft.com/office/officeart/2011/layout/ConvergingText"/>
    <dgm:cxn modelId="{1E0BA4FE-AE2D-4A2E-85E5-DC4985B70782}" type="presOf" srcId="{C0ABF073-2513-473A-9CA7-4642329D9FF0}" destId="{568ADC8C-7F8E-4049-9CBA-87460EAC8ADD}" srcOrd="0" destOrd="0" presId="urn:microsoft.com/office/officeart/2011/layout/ConvergingText"/>
    <dgm:cxn modelId="{F3531C83-310E-4213-9BF2-4939A5285D71}" type="presOf" srcId="{3EF74567-6853-4238-8BF0-E5DEDF24F5CF}" destId="{1C780D2D-AC89-42E5-8C08-A54D08B8000D}" srcOrd="0" destOrd="0" presId="urn:microsoft.com/office/officeart/2011/layout/ConvergingText"/>
    <dgm:cxn modelId="{6C338D08-EDA7-4945-ABF0-362D99608FE2}" srcId="{24C16545-EB3D-4D2C-8A5E-F2943BF5BE1D}" destId="{9AE17F83-381A-441E-9655-3B9EB1D0E449}" srcOrd="3" destOrd="0" parTransId="{AA32A518-3109-43DC-A714-8FBBF6219C3D}" sibTransId="{F645DAAF-3467-475F-A26B-A71CBA5E60C7}"/>
    <dgm:cxn modelId="{67737D97-51CC-422C-835C-4A433D29B7A0}" srcId="{24C16545-EB3D-4D2C-8A5E-F2943BF5BE1D}" destId="{0DCEC165-D842-4BC5-AEA8-C405DE307537}" srcOrd="0" destOrd="0" parTransId="{6217CF90-9DB6-4D5C-B184-DD52F3DFAE63}" sibTransId="{A97AFD8D-73E6-47DA-8517-BACECD912EEC}"/>
    <dgm:cxn modelId="{81B0163E-E4D4-455D-8B96-8B04E2044097}" srcId="{24C16545-EB3D-4D2C-8A5E-F2943BF5BE1D}" destId="{3EF74567-6853-4238-8BF0-E5DEDF24F5CF}" srcOrd="4" destOrd="0" parTransId="{066A1A8E-B07C-43D3-9366-962297A8EB53}" sibTransId="{B029D02C-581B-431A-98C9-6390E287BA9C}"/>
    <dgm:cxn modelId="{689EAED1-3012-4462-9EAA-6BD4DE0918E5}" type="presOf" srcId="{EFFFEA6C-40E4-4482-B704-1F50B32027BC}" destId="{080AE320-BD41-4FE1-8097-84D33118FF7C}" srcOrd="0" destOrd="0" presId="urn:microsoft.com/office/officeart/2011/layout/ConvergingText"/>
    <dgm:cxn modelId="{137BE108-6767-45CF-8F8E-1BD5EB09EBC7}" type="presOf" srcId="{9AE17F83-381A-441E-9655-3B9EB1D0E449}" destId="{8525AD54-E2D7-41E9-901C-5D3543C4683B}" srcOrd="0" destOrd="0" presId="urn:microsoft.com/office/officeart/2011/layout/ConvergingText"/>
    <dgm:cxn modelId="{8E69FDE4-5361-4F22-A2A1-05583BC7DC91}" type="presParOf" srcId="{A2D8800C-B9F3-4C2F-B8D9-00E315823803}" destId="{6CCAA1E7-1271-456D-A141-BA6432A1B314}" srcOrd="0" destOrd="0" presId="urn:microsoft.com/office/officeart/2011/layout/ConvergingText"/>
    <dgm:cxn modelId="{3F1CFD81-D1CA-4896-9C18-E4797607206B}" type="presParOf" srcId="{6CCAA1E7-1271-456D-A141-BA6432A1B314}" destId="{4F18524D-4FF7-4BC0-94B8-B625FACABF25}" srcOrd="0" destOrd="0" presId="urn:microsoft.com/office/officeart/2011/layout/ConvergingText"/>
    <dgm:cxn modelId="{A27A9920-6C35-4E11-9DBE-D08C84CE6A93}" type="presParOf" srcId="{6CCAA1E7-1271-456D-A141-BA6432A1B314}" destId="{FD128C2A-DF8D-4034-9153-E6B2C42CA3F4}" srcOrd="1" destOrd="0" presId="urn:microsoft.com/office/officeart/2011/layout/ConvergingText"/>
    <dgm:cxn modelId="{4C56263C-F255-4215-9793-DC51FE5E8C39}" type="presParOf" srcId="{6CCAA1E7-1271-456D-A141-BA6432A1B314}" destId="{7121EC2B-D2CA-4BFA-A860-AC4E4FB7C8D5}" srcOrd="2" destOrd="0" presId="urn:microsoft.com/office/officeart/2011/layout/ConvergingText"/>
    <dgm:cxn modelId="{4B0E4D59-D5D4-4876-B80A-C7D84F62F104}" type="presParOf" srcId="{6CCAA1E7-1271-456D-A141-BA6432A1B314}" destId="{A201DF95-92ED-4F4D-A060-A29BE69F8481}" srcOrd="3" destOrd="0" presId="urn:microsoft.com/office/officeart/2011/layout/ConvergingText"/>
    <dgm:cxn modelId="{512D6092-0D38-421E-8102-98BD8AB8640B}" type="presParOf" srcId="{6CCAA1E7-1271-456D-A141-BA6432A1B314}" destId="{F7F684F5-C6F0-4D3C-A04F-D47C0C6721BB}" srcOrd="4" destOrd="0" presId="urn:microsoft.com/office/officeart/2011/layout/ConvergingText"/>
    <dgm:cxn modelId="{B4072868-C9EF-4607-BAE4-5D03833CCB83}" type="presParOf" srcId="{6CCAA1E7-1271-456D-A141-BA6432A1B314}" destId="{0B2F38DA-F232-4D1F-9AA7-F757EF8F8695}" srcOrd="5" destOrd="0" presId="urn:microsoft.com/office/officeart/2011/layout/ConvergingText"/>
    <dgm:cxn modelId="{4B44D2CE-2BA4-419B-8A3E-BF296F1AC459}" type="presParOf" srcId="{6CCAA1E7-1271-456D-A141-BA6432A1B314}" destId="{1B9F9A9B-DDF1-40F3-B690-373E77CE9ED5}" srcOrd="6" destOrd="0" presId="urn:microsoft.com/office/officeart/2011/layout/ConvergingText"/>
    <dgm:cxn modelId="{64E67F07-CF4A-4511-87EE-13981DAA3CC8}" type="presParOf" srcId="{6CCAA1E7-1271-456D-A141-BA6432A1B314}" destId="{D30CBA70-3FB9-4954-AF80-884C74A1D73A}" srcOrd="7" destOrd="0" presId="urn:microsoft.com/office/officeart/2011/layout/ConvergingText"/>
    <dgm:cxn modelId="{DD37C11F-704F-41B7-A7C4-582F23B6473E}" type="presParOf" srcId="{6CCAA1E7-1271-456D-A141-BA6432A1B314}" destId="{35E4B08F-4947-447F-9A9C-3D2EC24AF020}" srcOrd="8" destOrd="0" presId="urn:microsoft.com/office/officeart/2011/layout/ConvergingText"/>
    <dgm:cxn modelId="{7CCF1743-EB85-4E3A-9341-C5E6E93F70B1}" type="presParOf" srcId="{6CCAA1E7-1271-456D-A141-BA6432A1B314}" destId="{9AD70B26-DFDD-4817-80D1-E4C435A62B7B}" srcOrd="9" destOrd="0" presId="urn:microsoft.com/office/officeart/2011/layout/ConvergingText"/>
    <dgm:cxn modelId="{1A7A29D3-64ED-4C16-BCCF-0D0BB33BBF34}" type="presParOf" srcId="{6CCAA1E7-1271-456D-A141-BA6432A1B314}" destId="{38ADCA78-EA6D-4DEE-B1EA-04323A3CA5A2}" srcOrd="10" destOrd="0" presId="urn:microsoft.com/office/officeart/2011/layout/ConvergingText"/>
    <dgm:cxn modelId="{F4C6E9E7-0F30-40E0-94F7-FA9AFC71189D}" type="presParOf" srcId="{6CCAA1E7-1271-456D-A141-BA6432A1B314}" destId="{74B4E49B-9F3F-40C3-A9F0-D7C2E0DC8065}" srcOrd="11" destOrd="0" presId="urn:microsoft.com/office/officeart/2011/layout/ConvergingText"/>
    <dgm:cxn modelId="{20F2BA67-E0FF-44F7-97CC-E092E9CDF1E7}" type="presParOf" srcId="{6CCAA1E7-1271-456D-A141-BA6432A1B314}" destId="{88B60520-446B-4F44-B4CF-2FA53A6E45DD}" srcOrd="12" destOrd="0" presId="urn:microsoft.com/office/officeart/2011/layout/ConvergingText"/>
    <dgm:cxn modelId="{72264D4D-2D69-4DBC-B2F9-65B079BBBEC2}" type="presParOf" srcId="{6CCAA1E7-1271-456D-A141-BA6432A1B314}" destId="{2C418A74-3E52-41CB-94E9-3A9844A2F4CF}" srcOrd="13" destOrd="0" presId="urn:microsoft.com/office/officeart/2011/layout/ConvergingText"/>
    <dgm:cxn modelId="{81E197AC-48CF-4ED0-A63B-78C783569F4D}" type="presParOf" srcId="{6CCAA1E7-1271-456D-A141-BA6432A1B314}" destId="{025F41AD-9114-4F04-A306-7E01E3F9B95D}" srcOrd="14" destOrd="0" presId="urn:microsoft.com/office/officeart/2011/layout/ConvergingText"/>
    <dgm:cxn modelId="{807DB077-1B90-48EC-A5FF-AB2C0D9B9637}" type="presParOf" srcId="{6CCAA1E7-1271-456D-A141-BA6432A1B314}" destId="{D60C59BA-7FC2-468D-8A7A-0A71020C915E}" srcOrd="15" destOrd="0" presId="urn:microsoft.com/office/officeart/2011/layout/ConvergingText"/>
    <dgm:cxn modelId="{79F8ED60-4EEB-4634-BECF-3B10FFC34F02}" type="presParOf" srcId="{6CCAA1E7-1271-456D-A141-BA6432A1B314}" destId="{325FF4D9-F590-48DE-B8E4-2E60714CD79A}" srcOrd="16" destOrd="0" presId="urn:microsoft.com/office/officeart/2011/layout/ConvergingText"/>
    <dgm:cxn modelId="{60A15A92-5E62-4B83-BAEE-05BE4D4A7343}" type="presParOf" srcId="{6CCAA1E7-1271-456D-A141-BA6432A1B314}" destId="{20C77746-541D-4DE5-8D44-FA2BEEE90C28}" srcOrd="17" destOrd="0" presId="urn:microsoft.com/office/officeart/2011/layout/ConvergingText"/>
    <dgm:cxn modelId="{4306C72A-847D-4802-93F1-A6420167B1BD}" type="presParOf" srcId="{6CCAA1E7-1271-456D-A141-BA6432A1B314}" destId="{7FE4C370-1711-472C-86D8-558E564FFF56}" srcOrd="18" destOrd="0" presId="urn:microsoft.com/office/officeart/2011/layout/ConvergingText"/>
    <dgm:cxn modelId="{28F5A53E-BDD2-44B8-B589-C2CCB7341178}" type="presParOf" srcId="{6CCAA1E7-1271-456D-A141-BA6432A1B314}" destId="{9077CBA8-4637-490F-872F-0EB5ED619FE5}" srcOrd="19" destOrd="0" presId="urn:microsoft.com/office/officeart/2011/layout/ConvergingText"/>
    <dgm:cxn modelId="{6508A2AD-2AAE-422F-8307-07734D94B778}" type="presParOf" srcId="{6CCAA1E7-1271-456D-A141-BA6432A1B314}" destId="{54820219-348A-495D-9640-BE4A6ECDF553}" srcOrd="20" destOrd="0" presId="urn:microsoft.com/office/officeart/2011/layout/ConvergingText"/>
    <dgm:cxn modelId="{177887AF-BA75-4A5C-8140-771B4EDE9265}" type="presParOf" srcId="{6CCAA1E7-1271-456D-A141-BA6432A1B314}" destId="{F0F88831-F0EB-47E0-9051-01B8A1E3031D}" srcOrd="21" destOrd="0" presId="urn:microsoft.com/office/officeart/2011/layout/ConvergingText"/>
    <dgm:cxn modelId="{18233600-4B57-49F3-B4C2-68E0CC386F74}" type="presParOf" srcId="{6CCAA1E7-1271-456D-A141-BA6432A1B314}" destId="{B28D03B1-28BC-483F-9518-7247A77C3E4A}" srcOrd="22" destOrd="0" presId="urn:microsoft.com/office/officeart/2011/layout/ConvergingText"/>
    <dgm:cxn modelId="{4B939F82-6A8B-4C9F-8201-F278BE5146DB}" type="presParOf" srcId="{6CCAA1E7-1271-456D-A141-BA6432A1B314}" destId="{1DEB246E-9C8B-4FD3-B2BF-B6D0EA0349DD}" srcOrd="23" destOrd="0" presId="urn:microsoft.com/office/officeart/2011/layout/ConvergingText"/>
    <dgm:cxn modelId="{015A95EB-F489-44F6-AB85-D4355B40E8C2}" type="presParOf" srcId="{6CCAA1E7-1271-456D-A141-BA6432A1B314}" destId="{14092D4E-18F1-42B6-9548-27B9CCF0D0D8}" srcOrd="24" destOrd="0" presId="urn:microsoft.com/office/officeart/2011/layout/ConvergingText"/>
    <dgm:cxn modelId="{E895A054-4AD8-4ABA-A1FF-C1709127E172}" type="presParOf" srcId="{6CCAA1E7-1271-456D-A141-BA6432A1B314}" destId="{7636C2BD-908D-456A-913F-3CA42469EC54}" srcOrd="25" destOrd="0" presId="urn:microsoft.com/office/officeart/2011/layout/ConvergingText"/>
    <dgm:cxn modelId="{C4B2B83A-140E-4890-9785-457126FEBA44}" type="presParOf" srcId="{6CCAA1E7-1271-456D-A141-BA6432A1B314}" destId="{22EF4141-CFEC-4F7C-A6C6-C25B030D6219}" srcOrd="26" destOrd="0" presId="urn:microsoft.com/office/officeart/2011/layout/ConvergingText"/>
    <dgm:cxn modelId="{AEB3A05C-DA60-4EC6-9A90-FE4744D202D4}" type="presParOf" srcId="{6CCAA1E7-1271-456D-A141-BA6432A1B314}" destId="{CF1C4AA5-5A0A-4E48-95C1-BFE1FD65FC89}" srcOrd="27" destOrd="0" presId="urn:microsoft.com/office/officeart/2011/layout/ConvergingText"/>
    <dgm:cxn modelId="{20874158-16CA-4B76-BAC3-E3D101842A4A}" type="presParOf" srcId="{6CCAA1E7-1271-456D-A141-BA6432A1B314}" destId="{568ADC8C-7F8E-4049-9CBA-87460EAC8ADD}" srcOrd="28" destOrd="0" presId="urn:microsoft.com/office/officeart/2011/layout/ConvergingText"/>
    <dgm:cxn modelId="{00587635-148C-46AF-9FF3-2E81EDFB04A0}" type="presParOf" srcId="{6CCAA1E7-1271-456D-A141-BA6432A1B314}" destId="{071CFAA1-4258-4F01-915C-9DBD148C4A4A}" srcOrd="29" destOrd="0" presId="urn:microsoft.com/office/officeart/2011/layout/ConvergingText"/>
    <dgm:cxn modelId="{E86DA839-5E1B-4435-9418-03BB3C004FF9}" type="presParOf" srcId="{6CCAA1E7-1271-456D-A141-BA6432A1B314}" destId="{0F3948EA-517F-4907-A0FC-1EEBF85F238A}" srcOrd="30" destOrd="0" presId="urn:microsoft.com/office/officeart/2011/layout/ConvergingText"/>
    <dgm:cxn modelId="{A883A147-9703-4E90-8D27-7C1279CC0DAD}" type="presParOf" srcId="{6CCAA1E7-1271-456D-A141-BA6432A1B314}" destId="{5DF89390-9167-4645-856D-F9B6190BE883}" srcOrd="31" destOrd="0" presId="urn:microsoft.com/office/officeart/2011/layout/ConvergingText"/>
    <dgm:cxn modelId="{B170B019-B5FE-47CF-A6A9-610A4D9A961C}" type="presParOf" srcId="{6CCAA1E7-1271-456D-A141-BA6432A1B314}" destId="{DC762194-2AD3-4000-9062-27A231855A1C}" srcOrd="32" destOrd="0" presId="urn:microsoft.com/office/officeart/2011/layout/ConvergingText"/>
    <dgm:cxn modelId="{F816302F-021E-4492-A215-A58F7B135FA2}" type="presParOf" srcId="{6CCAA1E7-1271-456D-A141-BA6432A1B314}" destId="{79FDD4F7-E9FA-4517-9B1A-0CDA67D3A1CF}" srcOrd="33" destOrd="0" presId="urn:microsoft.com/office/officeart/2011/layout/ConvergingText"/>
    <dgm:cxn modelId="{850D5CF3-33A0-4D45-A1F7-38CF02021482}" type="presParOf" srcId="{6CCAA1E7-1271-456D-A141-BA6432A1B314}" destId="{685D4D96-B194-4FE5-9C17-5FAE750678C9}" srcOrd="34" destOrd="0" presId="urn:microsoft.com/office/officeart/2011/layout/ConvergingText"/>
    <dgm:cxn modelId="{D4C5E6E8-3522-463F-A1FC-EDDA5882F7E9}" type="presParOf" srcId="{6CCAA1E7-1271-456D-A141-BA6432A1B314}" destId="{75DB9A31-C00F-424D-9EBA-45EF5455960B}" srcOrd="35" destOrd="0" presId="urn:microsoft.com/office/officeart/2011/layout/ConvergingText"/>
    <dgm:cxn modelId="{E0863743-10B2-4AF4-8D70-1440FF4CC9F6}" type="presParOf" srcId="{6CCAA1E7-1271-456D-A141-BA6432A1B314}" destId="{080AE320-BD41-4FE1-8097-84D33118FF7C}" srcOrd="36" destOrd="0" presId="urn:microsoft.com/office/officeart/2011/layout/ConvergingText"/>
    <dgm:cxn modelId="{8D08EB54-A16F-4C41-83B7-82BE5313672A}" type="presParOf" srcId="{6CCAA1E7-1271-456D-A141-BA6432A1B314}" destId="{F83CC5FA-F723-41CA-A982-67DD97F142A0}" srcOrd="37" destOrd="0" presId="urn:microsoft.com/office/officeart/2011/layout/ConvergingText"/>
    <dgm:cxn modelId="{9531CA5F-8D7D-4C86-B246-991B6E172122}" type="presParOf" srcId="{6CCAA1E7-1271-456D-A141-BA6432A1B314}" destId="{99F8B957-2575-4CFA-8B11-ED6357EA5E21}" srcOrd="38" destOrd="0" presId="urn:microsoft.com/office/officeart/2011/layout/ConvergingText"/>
    <dgm:cxn modelId="{5B4E5F24-93A3-44DE-A669-78A3FD64BF4F}" type="presParOf" srcId="{6CCAA1E7-1271-456D-A141-BA6432A1B314}" destId="{5FB02006-37AD-44A3-B4DC-070482320A5D}" srcOrd="39" destOrd="0" presId="urn:microsoft.com/office/officeart/2011/layout/ConvergingText"/>
    <dgm:cxn modelId="{79B92B2E-24BC-4342-AEFF-E722053EAFEF}" type="presParOf" srcId="{6CCAA1E7-1271-456D-A141-BA6432A1B314}" destId="{695C29F1-04ED-42A0-8851-ED309A32B5F0}" srcOrd="40" destOrd="0" presId="urn:microsoft.com/office/officeart/2011/layout/ConvergingText"/>
    <dgm:cxn modelId="{CCE8204A-9C66-4EB9-9152-5B99A2D57A89}" type="presParOf" srcId="{6CCAA1E7-1271-456D-A141-BA6432A1B314}" destId="{18D51B61-D679-45B0-9DD9-0537BC1577A8}" srcOrd="41" destOrd="0" presId="urn:microsoft.com/office/officeart/2011/layout/ConvergingText"/>
    <dgm:cxn modelId="{8CD392BC-58C8-4212-A149-01D1D2F2522D}" type="presParOf" srcId="{6CCAA1E7-1271-456D-A141-BA6432A1B314}" destId="{7457C18D-88EF-4074-803F-09CE18A07C4D}" srcOrd="42" destOrd="0" presId="urn:microsoft.com/office/officeart/2011/layout/ConvergingText"/>
    <dgm:cxn modelId="{F250FFA3-4EBB-4715-AAFF-4D36B959B176}" type="presParOf" srcId="{6CCAA1E7-1271-456D-A141-BA6432A1B314}" destId="{EDF22929-ED2C-405C-9C1B-92B8BADDE310}" srcOrd="43" destOrd="0" presId="urn:microsoft.com/office/officeart/2011/layout/ConvergingText"/>
    <dgm:cxn modelId="{8A32AF6A-930A-4A9A-8754-2508E83018DC}" type="presParOf" srcId="{6CCAA1E7-1271-456D-A141-BA6432A1B314}" destId="{61FCF3CA-42C2-4476-B7E5-1122B1E41BB2}" srcOrd="44" destOrd="0" presId="urn:microsoft.com/office/officeart/2011/layout/ConvergingText"/>
    <dgm:cxn modelId="{B927CED7-AE7E-460D-901B-CA778C65EB00}" type="presParOf" srcId="{6CCAA1E7-1271-456D-A141-BA6432A1B314}" destId="{8525AD54-E2D7-41E9-901C-5D3543C4683B}" srcOrd="45" destOrd="0" presId="urn:microsoft.com/office/officeart/2011/layout/ConvergingText"/>
    <dgm:cxn modelId="{3338E38B-0B2F-438D-BDC6-24ABBAE656CB}" type="presParOf" srcId="{6CCAA1E7-1271-456D-A141-BA6432A1B314}" destId="{9D8A0BD1-D643-4727-A438-AF14B5C0E4A6}" srcOrd="46" destOrd="0" presId="urn:microsoft.com/office/officeart/2011/layout/ConvergingText"/>
    <dgm:cxn modelId="{7C266D7C-0AB3-4D37-A5E5-7929A56AE259}" type="presParOf" srcId="{6CCAA1E7-1271-456D-A141-BA6432A1B314}" destId="{86CEE5A5-0194-4B67-B799-8A371EC45944}" srcOrd="47" destOrd="0" presId="urn:microsoft.com/office/officeart/2011/layout/ConvergingText"/>
    <dgm:cxn modelId="{FFD4A5F2-D087-488D-B46E-2294DD0F370F}" type="presParOf" srcId="{6CCAA1E7-1271-456D-A141-BA6432A1B314}" destId="{84AC1AD9-491C-4482-A782-07786EC13DB3}" srcOrd="48" destOrd="0" presId="urn:microsoft.com/office/officeart/2011/layout/ConvergingText"/>
    <dgm:cxn modelId="{1B515962-C275-41FD-8B3B-DDB8473D2F9B}" type="presParOf" srcId="{6CCAA1E7-1271-456D-A141-BA6432A1B314}" destId="{72D5C7B3-69F3-4535-8290-5C7AF868D841}" srcOrd="49" destOrd="0" presId="urn:microsoft.com/office/officeart/2011/layout/ConvergingText"/>
    <dgm:cxn modelId="{C0620D87-A1FB-4D13-9115-EDC651A23461}" type="presParOf" srcId="{6CCAA1E7-1271-456D-A141-BA6432A1B314}" destId="{8FCC4AE3-51A3-4A0F-9839-782EEC8F5E78}" srcOrd="50" destOrd="0" presId="urn:microsoft.com/office/officeart/2011/layout/ConvergingText"/>
    <dgm:cxn modelId="{D07D04AD-2D88-431B-9D0C-D9D625E59753}" type="presParOf" srcId="{6CCAA1E7-1271-456D-A141-BA6432A1B314}" destId="{0D008A2C-36EC-480B-A2E4-0C6202731D16}" srcOrd="51" destOrd="0" presId="urn:microsoft.com/office/officeart/2011/layout/ConvergingText"/>
    <dgm:cxn modelId="{5F5426B8-8CAF-4B05-ACA8-41816E9CF1E6}" type="presParOf" srcId="{6CCAA1E7-1271-456D-A141-BA6432A1B314}" destId="{4DB0365A-AAB2-4F0F-96A8-E0BF3A0F0D04}" srcOrd="52" destOrd="0" presId="urn:microsoft.com/office/officeart/2011/layout/ConvergingText"/>
    <dgm:cxn modelId="{6820BE85-559E-429B-88CF-975F200511FF}" type="presParOf" srcId="{6CCAA1E7-1271-456D-A141-BA6432A1B314}" destId="{DD0005D2-1B06-4011-ACBE-ED1604CC60A7}" srcOrd="53" destOrd="0" presId="urn:microsoft.com/office/officeart/2011/layout/ConvergingText"/>
    <dgm:cxn modelId="{C9A39FAB-4CD4-4CDC-8C56-16C9414AE149}" type="presParOf" srcId="{6CCAA1E7-1271-456D-A141-BA6432A1B314}" destId="{9DEFCBE5-4818-4E91-8E03-8B40292B9B3C}" srcOrd="54" destOrd="0" presId="urn:microsoft.com/office/officeart/2011/layout/ConvergingText"/>
    <dgm:cxn modelId="{BBCA2ADC-1D9B-4DD3-B71A-1AB9CAC871AD}" type="presParOf" srcId="{6CCAA1E7-1271-456D-A141-BA6432A1B314}" destId="{1C780D2D-AC89-42E5-8C08-A54D08B8000D}" srcOrd="5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8524D-4FF7-4BC0-94B8-B625FACABF25}">
      <dsp:nvSpPr>
        <dsp:cNvPr id="0" name=""/>
        <dsp:cNvSpPr/>
      </dsp:nvSpPr>
      <dsp:spPr>
        <a:xfrm>
          <a:off x="5659512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28C2A-DF8D-4034-9153-E6B2C42CA3F4}">
      <dsp:nvSpPr>
        <dsp:cNvPr id="0" name=""/>
        <dsp:cNvSpPr/>
      </dsp:nvSpPr>
      <dsp:spPr>
        <a:xfrm>
          <a:off x="5375673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1EC2B-D2CA-4BFA-A860-AC4E4FB7C8D5}">
      <dsp:nvSpPr>
        <dsp:cNvPr id="0" name=""/>
        <dsp:cNvSpPr/>
      </dsp:nvSpPr>
      <dsp:spPr>
        <a:xfrm>
          <a:off x="5091833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1DF95-92ED-4F4D-A060-A29BE69F8481}">
      <dsp:nvSpPr>
        <dsp:cNvPr id="0" name=""/>
        <dsp:cNvSpPr/>
      </dsp:nvSpPr>
      <dsp:spPr>
        <a:xfrm>
          <a:off x="4808534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684F5-C6F0-4D3C-A04F-D47C0C6721BB}">
      <dsp:nvSpPr>
        <dsp:cNvPr id="0" name=""/>
        <dsp:cNvSpPr/>
      </dsp:nvSpPr>
      <dsp:spPr>
        <a:xfrm>
          <a:off x="4524695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F38DA-F232-4D1F-9AA7-F757EF8F8695}">
      <dsp:nvSpPr>
        <dsp:cNvPr id="0" name=""/>
        <dsp:cNvSpPr/>
      </dsp:nvSpPr>
      <dsp:spPr>
        <a:xfrm>
          <a:off x="4085986" y="2056790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F9A9B-DDF1-40F3-B690-373E77CE9ED5}">
      <dsp:nvSpPr>
        <dsp:cNvPr id="0" name=""/>
        <dsp:cNvSpPr/>
      </dsp:nvSpPr>
      <dsp:spPr>
        <a:xfrm>
          <a:off x="5406970" y="1814169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CBA70-3FB9-4954-AF80-884C74A1D73A}">
      <dsp:nvSpPr>
        <dsp:cNvPr id="0" name=""/>
        <dsp:cNvSpPr/>
      </dsp:nvSpPr>
      <dsp:spPr>
        <a:xfrm>
          <a:off x="5406970" y="245668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4B08F-4947-447F-9A9C-3D2EC24AF020}">
      <dsp:nvSpPr>
        <dsp:cNvPr id="0" name=""/>
        <dsp:cNvSpPr/>
      </dsp:nvSpPr>
      <dsp:spPr>
        <a:xfrm>
          <a:off x="5545113" y="1953564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70B26-DFDD-4817-80D1-E4C435A62B7B}">
      <dsp:nvSpPr>
        <dsp:cNvPr id="0" name=""/>
        <dsp:cNvSpPr/>
      </dsp:nvSpPr>
      <dsp:spPr>
        <a:xfrm>
          <a:off x="5554286" y="23185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DCA78-EA6D-4DEE-B1EA-04323A3CA5A2}">
      <dsp:nvSpPr>
        <dsp:cNvPr id="0" name=""/>
        <dsp:cNvSpPr/>
      </dsp:nvSpPr>
      <dsp:spPr>
        <a:xfrm>
          <a:off x="2389427" y="1427683"/>
          <a:ext cx="1568129" cy="15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ASL</a:t>
          </a:r>
          <a:endParaRPr lang="en-US" sz="4100" kern="1200" dirty="0"/>
        </a:p>
      </dsp:txBody>
      <dsp:txXfrm>
        <a:off x="2619074" y="1657355"/>
        <a:ext cx="1108835" cy="1108953"/>
      </dsp:txXfrm>
    </dsp:sp>
    <dsp:sp modelId="{74B4E49B-9F3F-40C3-A9F0-D7C2E0DC8065}">
      <dsp:nvSpPr>
        <dsp:cNvPr id="0" name=""/>
        <dsp:cNvSpPr/>
      </dsp:nvSpPr>
      <dsp:spPr>
        <a:xfrm>
          <a:off x="3018621" y="998524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0520-446B-4F44-B4CF-2FA53A6E45DD}">
      <dsp:nvSpPr>
        <dsp:cNvPr id="0" name=""/>
        <dsp:cNvSpPr/>
      </dsp:nvSpPr>
      <dsp:spPr>
        <a:xfrm>
          <a:off x="2823819" y="814425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18A74-3E52-41CB-94E9-3A9844A2F4CF}">
      <dsp:nvSpPr>
        <dsp:cNvPr id="0" name=""/>
        <dsp:cNvSpPr/>
      </dsp:nvSpPr>
      <dsp:spPr>
        <a:xfrm>
          <a:off x="2605814" y="58724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F41AD-9114-4F04-A306-7E01E3F9B95D}">
      <dsp:nvSpPr>
        <dsp:cNvPr id="0" name=""/>
        <dsp:cNvSpPr/>
      </dsp:nvSpPr>
      <dsp:spPr>
        <a:xfrm>
          <a:off x="2389427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59BA-7FC2-468D-8A7A-0A71020C915E}">
      <dsp:nvSpPr>
        <dsp:cNvPr id="0" name=""/>
        <dsp:cNvSpPr/>
      </dsp:nvSpPr>
      <dsp:spPr>
        <a:xfrm>
          <a:off x="2058641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FF4D9-F590-48DE-B8E4-2E60714CD79A}">
      <dsp:nvSpPr>
        <dsp:cNvPr id="0" name=""/>
        <dsp:cNvSpPr/>
      </dsp:nvSpPr>
      <dsp:spPr>
        <a:xfrm>
          <a:off x="1727316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77746-541D-4DE5-8D44-FA2BEEE90C28}">
      <dsp:nvSpPr>
        <dsp:cNvPr id="0" name=""/>
        <dsp:cNvSpPr/>
      </dsp:nvSpPr>
      <dsp:spPr>
        <a:xfrm>
          <a:off x="1396530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4C370-1711-472C-86D8-558E564FFF56}">
      <dsp:nvSpPr>
        <dsp:cNvPr id="0" name=""/>
        <dsp:cNvSpPr/>
      </dsp:nvSpPr>
      <dsp:spPr>
        <a:xfrm>
          <a:off x="1065744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7CBA8-4637-490F-872F-0EB5ED619FE5}">
      <dsp:nvSpPr>
        <dsp:cNvPr id="0" name=""/>
        <dsp:cNvSpPr/>
      </dsp:nvSpPr>
      <dsp:spPr>
        <a:xfrm>
          <a:off x="734958" y="39420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20219-348A-495D-9640-BE4A6ECDF553}">
      <dsp:nvSpPr>
        <dsp:cNvPr id="0" name=""/>
        <dsp:cNvSpPr/>
      </dsp:nvSpPr>
      <dsp:spPr>
        <a:xfrm>
          <a:off x="731721" y="0"/>
          <a:ext cx="1815274" cy="39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RT-LT History*</a:t>
          </a:r>
          <a:endParaRPr lang="en-US" sz="1500" kern="1200" dirty="0"/>
        </a:p>
      </dsp:txBody>
      <dsp:txXfrm>
        <a:off x="731721" y="0"/>
        <a:ext cx="1815274" cy="398678"/>
      </dsp:txXfrm>
    </dsp:sp>
    <dsp:sp modelId="{F0F88831-F0EB-47E0-9051-01B8A1E3031D}">
      <dsp:nvSpPr>
        <dsp:cNvPr id="0" name=""/>
        <dsp:cNvSpPr/>
      </dsp:nvSpPr>
      <dsp:spPr>
        <a:xfrm>
          <a:off x="2272330" y="1293977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D03B1-28BC-483F-9518-7247A77C3E4A}">
      <dsp:nvSpPr>
        <dsp:cNvPr id="0" name=""/>
        <dsp:cNvSpPr/>
      </dsp:nvSpPr>
      <dsp:spPr>
        <a:xfrm>
          <a:off x="2073750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246E-9C8B-4FD3-B2BF-B6D0EA0349DD}">
      <dsp:nvSpPr>
        <dsp:cNvPr id="0" name=""/>
        <dsp:cNvSpPr/>
      </dsp:nvSpPr>
      <dsp:spPr>
        <a:xfrm>
          <a:off x="1742965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92D4E-18F1-42B6-9548-27B9CCF0D0D8}">
      <dsp:nvSpPr>
        <dsp:cNvPr id="0" name=""/>
        <dsp:cNvSpPr/>
      </dsp:nvSpPr>
      <dsp:spPr>
        <a:xfrm>
          <a:off x="1412179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6C2BD-908D-456A-913F-3CA42469EC54}">
      <dsp:nvSpPr>
        <dsp:cNvPr id="0" name=""/>
        <dsp:cNvSpPr/>
      </dsp:nvSpPr>
      <dsp:spPr>
        <a:xfrm>
          <a:off x="1081393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F4141-CFEC-4F7C-A6C6-C25B030D6219}">
      <dsp:nvSpPr>
        <dsp:cNvPr id="0" name=""/>
        <dsp:cNvSpPr/>
      </dsp:nvSpPr>
      <dsp:spPr>
        <a:xfrm>
          <a:off x="750068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C4AA5-5A0A-4E48-95C1-BFE1FD65FC89}">
      <dsp:nvSpPr>
        <dsp:cNvPr id="0" name=""/>
        <dsp:cNvSpPr/>
      </dsp:nvSpPr>
      <dsp:spPr>
        <a:xfrm>
          <a:off x="419282" y="1130198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ADC8C-7F8E-4049-9CBA-87460EAC8ADD}">
      <dsp:nvSpPr>
        <dsp:cNvPr id="0" name=""/>
        <dsp:cNvSpPr/>
      </dsp:nvSpPr>
      <dsp:spPr>
        <a:xfrm>
          <a:off x="418203" y="730707"/>
          <a:ext cx="1815274" cy="39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Demand/Sales History*</a:t>
          </a:r>
          <a:endParaRPr lang="en-US" sz="1500" kern="1200" dirty="0"/>
        </a:p>
      </dsp:txBody>
      <dsp:txXfrm>
        <a:off x="418203" y="730707"/>
        <a:ext cx="1815274" cy="398678"/>
      </dsp:txXfrm>
    </dsp:sp>
    <dsp:sp modelId="{071CFAA1-4258-4F01-915C-9DBD148C4A4A}">
      <dsp:nvSpPr>
        <dsp:cNvPr id="0" name=""/>
        <dsp:cNvSpPr/>
      </dsp:nvSpPr>
      <dsp:spPr>
        <a:xfrm>
          <a:off x="1950718" y="2056790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948EA-517F-4907-A0FC-1EEBF85F238A}">
      <dsp:nvSpPr>
        <dsp:cNvPr id="0" name=""/>
        <dsp:cNvSpPr/>
      </dsp:nvSpPr>
      <dsp:spPr>
        <a:xfrm>
          <a:off x="1644215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9390-9167-4645-856D-F9B6190BE883}">
      <dsp:nvSpPr>
        <dsp:cNvPr id="0" name=""/>
        <dsp:cNvSpPr/>
      </dsp:nvSpPr>
      <dsp:spPr>
        <a:xfrm>
          <a:off x="1338251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62194-2AD3-4000-9062-27A231855A1C}">
      <dsp:nvSpPr>
        <dsp:cNvPr id="0" name=""/>
        <dsp:cNvSpPr/>
      </dsp:nvSpPr>
      <dsp:spPr>
        <a:xfrm>
          <a:off x="1031748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DD4F7-E9FA-4517-9B1A-0CDA67D3A1CF}">
      <dsp:nvSpPr>
        <dsp:cNvPr id="0" name=""/>
        <dsp:cNvSpPr/>
      </dsp:nvSpPr>
      <dsp:spPr>
        <a:xfrm>
          <a:off x="725785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D4D96-B194-4FE5-9C17-5FAE750678C9}">
      <dsp:nvSpPr>
        <dsp:cNvPr id="0" name=""/>
        <dsp:cNvSpPr/>
      </dsp:nvSpPr>
      <dsp:spPr>
        <a:xfrm>
          <a:off x="419282" y="213441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AE320-BD41-4FE1-8097-84D33118FF7C}">
      <dsp:nvSpPr>
        <dsp:cNvPr id="0" name=""/>
        <dsp:cNvSpPr/>
      </dsp:nvSpPr>
      <dsp:spPr>
        <a:xfrm>
          <a:off x="373059" y="1634119"/>
          <a:ext cx="1645959" cy="48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Seasonal Factors (</a:t>
          </a:r>
          <a:r>
            <a:rPr lang="en-US" sz="1500" kern="1200" dirty="0" err="1" smtClean="0"/>
            <a:t>Str</a:t>
          </a:r>
          <a:r>
            <a:rPr lang="en-US" sz="1500" kern="1200" dirty="0" smtClean="0"/>
            <a:t>-SKU)</a:t>
          </a:r>
          <a:endParaRPr lang="en-US" sz="1500" kern="1200" dirty="0"/>
        </a:p>
      </dsp:txBody>
      <dsp:txXfrm>
        <a:off x="373059" y="1634119"/>
        <a:ext cx="1645959" cy="489597"/>
      </dsp:txXfrm>
    </dsp:sp>
    <dsp:sp modelId="{F83CC5FA-F723-41CA-A982-67DD97F142A0}">
      <dsp:nvSpPr>
        <dsp:cNvPr id="0" name=""/>
        <dsp:cNvSpPr/>
      </dsp:nvSpPr>
      <dsp:spPr>
        <a:xfrm>
          <a:off x="2272330" y="2807411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8B957-2575-4CFA-8B11-ED6357EA5E21}">
      <dsp:nvSpPr>
        <dsp:cNvPr id="0" name=""/>
        <dsp:cNvSpPr/>
      </dsp:nvSpPr>
      <dsp:spPr>
        <a:xfrm>
          <a:off x="2073750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02006-37AD-44A3-B4DC-070482320A5D}">
      <dsp:nvSpPr>
        <dsp:cNvPr id="0" name=""/>
        <dsp:cNvSpPr/>
      </dsp:nvSpPr>
      <dsp:spPr>
        <a:xfrm>
          <a:off x="1742965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C29F1-04ED-42A0-8851-ED309A32B5F0}">
      <dsp:nvSpPr>
        <dsp:cNvPr id="0" name=""/>
        <dsp:cNvSpPr/>
      </dsp:nvSpPr>
      <dsp:spPr>
        <a:xfrm>
          <a:off x="1412179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1B61-D679-45B0-9DD9-0537BC1577A8}">
      <dsp:nvSpPr>
        <dsp:cNvPr id="0" name=""/>
        <dsp:cNvSpPr/>
      </dsp:nvSpPr>
      <dsp:spPr>
        <a:xfrm>
          <a:off x="1081393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7C18D-88EF-4074-803F-09CE18A07C4D}">
      <dsp:nvSpPr>
        <dsp:cNvPr id="0" name=""/>
        <dsp:cNvSpPr/>
      </dsp:nvSpPr>
      <dsp:spPr>
        <a:xfrm>
          <a:off x="750068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22929-ED2C-405C-9C1B-92B8BADDE310}">
      <dsp:nvSpPr>
        <dsp:cNvPr id="0" name=""/>
        <dsp:cNvSpPr/>
      </dsp:nvSpPr>
      <dsp:spPr>
        <a:xfrm>
          <a:off x="419282" y="3122777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5AD54-E2D7-41E9-901C-5D3543C4683B}">
      <dsp:nvSpPr>
        <dsp:cNvPr id="0" name=""/>
        <dsp:cNvSpPr/>
      </dsp:nvSpPr>
      <dsp:spPr>
        <a:xfrm>
          <a:off x="418203" y="2723286"/>
          <a:ext cx="1815274" cy="39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Seasonal Factors (SC/WZ**)</a:t>
          </a:r>
          <a:endParaRPr lang="en-US" sz="1500" kern="1200" dirty="0"/>
        </a:p>
      </dsp:txBody>
      <dsp:txXfrm>
        <a:off x="418203" y="2723286"/>
        <a:ext cx="1815274" cy="398678"/>
      </dsp:txXfrm>
    </dsp:sp>
    <dsp:sp modelId="{9D8A0BD1-D643-4727-A438-AF14B5C0E4A6}">
      <dsp:nvSpPr>
        <dsp:cNvPr id="0" name=""/>
        <dsp:cNvSpPr/>
      </dsp:nvSpPr>
      <dsp:spPr>
        <a:xfrm>
          <a:off x="3018621" y="3089046"/>
          <a:ext cx="309740" cy="31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E5A5-0194-4B67-B799-8A371EC45944}">
      <dsp:nvSpPr>
        <dsp:cNvPr id="0" name=""/>
        <dsp:cNvSpPr/>
      </dsp:nvSpPr>
      <dsp:spPr>
        <a:xfrm>
          <a:off x="2862672" y="3403600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C1AD9-491C-4482-A782-07786EC13DB3}">
      <dsp:nvSpPr>
        <dsp:cNvPr id="0" name=""/>
        <dsp:cNvSpPr/>
      </dsp:nvSpPr>
      <dsp:spPr>
        <a:xfrm>
          <a:off x="2640349" y="3653942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5C7B3-69F3-4535-8290-5C7AF868D841}">
      <dsp:nvSpPr>
        <dsp:cNvPr id="0" name=""/>
        <dsp:cNvSpPr/>
      </dsp:nvSpPr>
      <dsp:spPr>
        <a:xfrm>
          <a:off x="2389427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C4AE3-51A3-4A0F-9839-782EEC8F5E78}">
      <dsp:nvSpPr>
        <dsp:cNvPr id="0" name=""/>
        <dsp:cNvSpPr/>
      </dsp:nvSpPr>
      <dsp:spPr>
        <a:xfrm>
          <a:off x="2058641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08A2C-36EC-480B-A2E4-0C6202731D16}">
      <dsp:nvSpPr>
        <dsp:cNvPr id="0" name=""/>
        <dsp:cNvSpPr/>
      </dsp:nvSpPr>
      <dsp:spPr>
        <a:xfrm>
          <a:off x="1727316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0365A-AAB2-4F0F-96A8-E0BF3A0F0D04}">
      <dsp:nvSpPr>
        <dsp:cNvPr id="0" name=""/>
        <dsp:cNvSpPr/>
      </dsp:nvSpPr>
      <dsp:spPr>
        <a:xfrm>
          <a:off x="1396530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005D2-1B06-4011-ACBE-ED1604CC60A7}">
      <dsp:nvSpPr>
        <dsp:cNvPr id="0" name=""/>
        <dsp:cNvSpPr/>
      </dsp:nvSpPr>
      <dsp:spPr>
        <a:xfrm>
          <a:off x="1065744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FCBE5-4818-4E91-8E03-8B40292B9B3C}">
      <dsp:nvSpPr>
        <dsp:cNvPr id="0" name=""/>
        <dsp:cNvSpPr/>
      </dsp:nvSpPr>
      <dsp:spPr>
        <a:xfrm>
          <a:off x="734958" y="3909161"/>
          <a:ext cx="154870" cy="154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80D2D-AC89-42E5-8C08-A54D08B8000D}">
      <dsp:nvSpPr>
        <dsp:cNvPr id="0" name=""/>
        <dsp:cNvSpPr/>
      </dsp:nvSpPr>
      <dsp:spPr>
        <a:xfrm>
          <a:off x="731721" y="3509264"/>
          <a:ext cx="1815274" cy="398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Case Packs</a:t>
          </a:r>
          <a:endParaRPr lang="en-US" sz="1500" kern="1200" dirty="0"/>
        </a:p>
      </dsp:txBody>
      <dsp:txXfrm>
        <a:off x="731721" y="3509264"/>
        <a:ext cx="1815274" cy="39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085C-2717-40D3-97FD-E2DB9B8CE05B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0946-95B7-48A3-8E61-EC6EA3EF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8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839268"/>
            <a:ext cx="7419109" cy="58372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Seasonality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6935" y="3454578"/>
            <a:ext cx="2087066" cy="593720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4659" y="1056413"/>
            <a:ext cx="59602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2"/>
            </a:pPr>
            <a:r>
              <a:rPr lang="en-US" dirty="0" smtClean="0"/>
              <a:t>Determine Seasonality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Compare </a:t>
            </a:r>
            <a:r>
              <a:rPr lang="en-US" dirty="0" err="1" smtClean="0"/>
              <a:t>Str-Sku</a:t>
            </a:r>
            <a:r>
              <a:rPr lang="en-US" dirty="0" smtClean="0"/>
              <a:t> SF against subclass </a:t>
            </a:r>
            <a:r>
              <a:rPr lang="en-US" dirty="0" err="1" smtClean="0"/>
              <a:t>weatherzone</a:t>
            </a:r>
            <a:r>
              <a:rPr lang="en-US" dirty="0" smtClean="0"/>
              <a:t> (</a:t>
            </a:r>
            <a:r>
              <a:rPr lang="en-US" i="1" dirty="0" smtClean="0"/>
              <a:t>check for large </a:t>
            </a:r>
            <a:r>
              <a:rPr lang="en-US" i="1" dirty="0" err="1" smtClean="0"/>
              <a:t>mis</a:t>
            </a:r>
            <a:r>
              <a:rPr lang="en-US" i="1" dirty="0" smtClean="0"/>
              <a:t>-match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Check for </a:t>
            </a:r>
            <a:r>
              <a:rPr lang="en-US" b="1" dirty="0" smtClean="0"/>
              <a:t>Predictability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418750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6596390"/>
            <a:ext cx="2233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*additional SF info in Appendix-2</a:t>
            </a:r>
            <a:endParaRPr lang="en-US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756" y="2726399"/>
            <a:ext cx="665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Sku</a:t>
            </a:r>
            <a:r>
              <a:rPr lang="en-US" dirty="0"/>
              <a:t> </a:t>
            </a:r>
            <a:r>
              <a:rPr lang="en-US" dirty="0" smtClean="0"/>
              <a:t>674487 (Basting Brush). Store 3015 (STL, MO)</a:t>
            </a:r>
          </a:p>
          <a:p>
            <a:r>
              <a:rPr lang="en-US" dirty="0" smtClean="0"/>
              <a:t>Non-seasonal ARS is a better predictor than seasonal forecast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71875"/>
              </p:ext>
            </p:extLst>
          </p:nvPr>
        </p:nvGraphicFramePr>
        <p:xfrm>
          <a:off x="1121126" y="3454578"/>
          <a:ext cx="5107289" cy="295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7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Demand Profiling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6935" y="4102973"/>
            <a:ext cx="2087066" cy="58540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659" y="1056413"/>
            <a:ext cx="596022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3"/>
            </a:pPr>
            <a:r>
              <a:rPr lang="en-US" dirty="0" smtClean="0"/>
              <a:t>Attach Demand Profile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demand (</a:t>
            </a:r>
            <a:r>
              <a:rPr lang="en-US" i="1" dirty="0" smtClean="0"/>
              <a:t>appendix-3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Control </a:t>
            </a:r>
            <a:r>
              <a:rPr lang="en-US" dirty="0"/>
              <a:t>O</a:t>
            </a:r>
            <a:r>
              <a:rPr lang="en-US" dirty="0" smtClean="0"/>
              <a:t>utliers (</a:t>
            </a:r>
            <a:r>
              <a:rPr lang="en-US" i="1" dirty="0" smtClean="0"/>
              <a:t>appendix-4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Generate Safety Stock Curves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Re-</a:t>
            </a:r>
            <a:r>
              <a:rPr lang="en-US" dirty="0" err="1" smtClean="0"/>
              <a:t>seasonalize</a:t>
            </a:r>
            <a:r>
              <a:rPr lang="en-US" dirty="0" smtClean="0"/>
              <a:t> (</a:t>
            </a:r>
            <a:r>
              <a:rPr lang="en-US" i="1" dirty="0" smtClean="0"/>
              <a:t>appendix-3</a:t>
            </a:r>
            <a:r>
              <a:rPr lang="en-US" dirty="0" smtClean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78451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09" y="4210170"/>
            <a:ext cx="3792200" cy="263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ight Brace 14"/>
          <p:cNvSpPr/>
          <p:nvPr/>
        </p:nvSpPr>
        <p:spPr bwMode="auto">
          <a:xfrm rot="16200000">
            <a:off x="4201608" y="4708339"/>
            <a:ext cx="128016" cy="341376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5969" y="4591170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4-Week Sales = 1441</a:t>
            </a:r>
            <a:endParaRPr lang="en-US" sz="1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5820" y="3378631"/>
            <a:ext cx="22257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each RTLT value, the sum of sales is calculated across all possible RTLT periods from the last two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the resulting values are sorted and percentiles calculated</a:t>
            </a:r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3399"/>
              </p:ext>
            </p:extLst>
          </p:nvPr>
        </p:nvGraphicFramePr>
        <p:xfrm>
          <a:off x="4805998" y="3157084"/>
          <a:ext cx="3657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4.1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3.9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 bwMode="auto">
          <a:xfrm>
            <a:off x="5110295" y="3387210"/>
            <a:ext cx="658368" cy="365760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1441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1318" y="3273016"/>
            <a:ext cx="9579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Slotted RTLT Values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 bwMode="auto">
          <a:xfrm>
            <a:off x="5666342" y="3382372"/>
            <a:ext cx="658368" cy="365760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1307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235641" y="3382372"/>
            <a:ext cx="658368" cy="365760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1268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5209" y="291477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Observed Sales Over Period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166810" y="3152113"/>
            <a:ext cx="16459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ight Brace 24"/>
          <p:cNvSpPr/>
          <p:nvPr/>
        </p:nvSpPr>
        <p:spPr bwMode="auto">
          <a:xfrm rot="16200000">
            <a:off x="4277808" y="5081221"/>
            <a:ext cx="128016" cy="341376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2169" y="4964052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4-Week Sales = 1307</a:t>
            </a:r>
            <a:endParaRPr lang="en-US" sz="1000" i="1" dirty="0"/>
          </a:p>
        </p:txBody>
      </p:sp>
      <p:sp>
        <p:nvSpPr>
          <p:cNvPr id="27" name="Right Brace 26"/>
          <p:cNvSpPr/>
          <p:nvPr/>
        </p:nvSpPr>
        <p:spPr bwMode="auto">
          <a:xfrm rot="16200000">
            <a:off x="4354008" y="5457142"/>
            <a:ext cx="128016" cy="341376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8369" y="5339973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4-Week Sales = 1268</a:t>
            </a:r>
            <a:endParaRPr lang="en-US" sz="1000" i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5547489" y="3829170"/>
            <a:ext cx="279720" cy="39875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5081011" y="4465404"/>
            <a:ext cx="280120" cy="3810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46695" y="300735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Percentile Demand: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6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Demand Profiling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6935" y="4102973"/>
            <a:ext cx="2087066" cy="58540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659" y="1056413"/>
            <a:ext cx="596022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3"/>
            </a:pPr>
            <a:r>
              <a:rPr lang="en-US" dirty="0" smtClean="0"/>
              <a:t>Attach Demand Profile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demand (</a:t>
            </a:r>
            <a:r>
              <a:rPr lang="en-US" i="1" dirty="0" smtClean="0"/>
              <a:t>appendix-3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Control Outliers (</a:t>
            </a:r>
            <a:r>
              <a:rPr lang="en-US" i="1" dirty="0" smtClean="0"/>
              <a:t>appendix-4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Generate Safety Stock Curves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Re-</a:t>
            </a:r>
            <a:r>
              <a:rPr lang="en-US" dirty="0" err="1" smtClean="0"/>
              <a:t>seasonalize</a:t>
            </a:r>
            <a:r>
              <a:rPr lang="en-US" dirty="0" smtClean="0"/>
              <a:t> (</a:t>
            </a:r>
            <a:r>
              <a:rPr lang="en-US" i="1" dirty="0" smtClean="0"/>
              <a:t>appendix-3</a:t>
            </a:r>
            <a:r>
              <a:rPr lang="en-US" dirty="0" smtClean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78451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902" y="3287793"/>
            <a:ext cx="30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RTLT Sales Combinations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88578" y="3810001"/>
            <a:ext cx="5172386" cy="2966037"/>
            <a:chOff x="1062291" y="3619935"/>
            <a:chExt cx="5172386" cy="2966037"/>
          </a:xfrm>
        </p:grpSpPr>
        <p:graphicFrame>
          <p:nvGraphicFramePr>
            <p:cNvPr id="32" name="Char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1820119"/>
                </p:ext>
              </p:extLst>
            </p:nvPr>
          </p:nvGraphicFramePr>
          <p:xfrm>
            <a:off x="1062291" y="3619935"/>
            <a:ext cx="5119809" cy="29660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Right Brace 32"/>
            <p:cNvSpPr/>
            <p:nvPr/>
          </p:nvSpPr>
          <p:spPr bwMode="auto">
            <a:xfrm rot="16200000">
              <a:off x="2695366" y="4216866"/>
              <a:ext cx="128016" cy="341376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0241" y="4114246"/>
              <a:ext cx="1463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/>
                <a:t>10-day Sales = 2</a:t>
              </a:r>
              <a:endParaRPr lang="en-US" sz="1000" i="1" dirty="0"/>
            </a:p>
          </p:txBody>
        </p:sp>
        <p:sp>
          <p:nvSpPr>
            <p:cNvPr id="37" name="Right Brace 36"/>
            <p:cNvSpPr/>
            <p:nvPr/>
          </p:nvSpPr>
          <p:spPr bwMode="auto">
            <a:xfrm rot="16200000">
              <a:off x="5447276" y="4157772"/>
              <a:ext cx="128016" cy="341376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71637" y="4040603"/>
              <a:ext cx="1463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/>
                <a:t>6-day Sales = 2</a:t>
              </a:r>
              <a:endParaRPr lang="en-US" sz="1000" i="1" dirty="0"/>
            </a:p>
          </p:txBody>
        </p:sp>
        <p:sp>
          <p:nvSpPr>
            <p:cNvPr id="39" name="Right Brace 38"/>
            <p:cNvSpPr/>
            <p:nvPr/>
          </p:nvSpPr>
          <p:spPr bwMode="auto">
            <a:xfrm rot="16200000">
              <a:off x="3121027" y="4132703"/>
              <a:ext cx="305301" cy="332417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88686" y="3900040"/>
              <a:ext cx="1463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/>
                <a:t>13-day Sales = 4</a:t>
              </a:r>
              <a:endParaRPr lang="en-US" sz="1000" i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2608" y="2914536"/>
            <a:ext cx="66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Sku</a:t>
            </a:r>
            <a:r>
              <a:rPr lang="en-US" dirty="0"/>
              <a:t> </a:t>
            </a:r>
            <a:r>
              <a:rPr lang="en-US" dirty="0" smtClean="0"/>
              <a:t>674487 (Basting Brush). Store 3015 (STL, MO)</a:t>
            </a:r>
          </a:p>
        </p:txBody>
      </p:sp>
    </p:spTree>
    <p:extLst>
      <p:ext uri="{BB962C8B-B14F-4D97-AF65-F5344CB8AC3E}">
        <p14:creationId xmlns:p14="http://schemas.microsoft.com/office/powerpoint/2010/main" val="6517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Demand Profiling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6063" y="4102973"/>
            <a:ext cx="2067938" cy="58540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659" y="1056413"/>
            <a:ext cx="596022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3"/>
            </a:pPr>
            <a:r>
              <a:rPr lang="en-US" dirty="0" smtClean="0"/>
              <a:t>Attach Demand Profile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demand (</a:t>
            </a:r>
            <a:r>
              <a:rPr lang="en-US" i="1" dirty="0" smtClean="0"/>
              <a:t>appendix-3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Control Outliers (</a:t>
            </a:r>
            <a:r>
              <a:rPr lang="en-US" i="1" dirty="0" smtClean="0"/>
              <a:t>appendix-4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Generate Safety Stock Curves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Re-</a:t>
            </a:r>
            <a:r>
              <a:rPr lang="en-US" dirty="0" err="1" smtClean="0"/>
              <a:t>seasonalize</a:t>
            </a:r>
            <a:r>
              <a:rPr lang="en-US" dirty="0" smtClean="0"/>
              <a:t> (</a:t>
            </a:r>
            <a:r>
              <a:rPr lang="en-US" i="1" dirty="0" smtClean="0"/>
              <a:t>appendix-3</a:t>
            </a:r>
            <a:r>
              <a:rPr lang="en-US" dirty="0" smtClean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78451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35" y="3472459"/>
            <a:ext cx="4084674" cy="3023878"/>
          </a:xfrm>
          <a:prstGeom prst="rect">
            <a:avLst/>
          </a:prstGeom>
        </p:spPr>
      </p:pic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101415" y="2937576"/>
            <a:ext cx="2788375" cy="4525963"/>
          </a:xfrm>
        </p:spPr>
        <p:txBody>
          <a:bodyPr/>
          <a:lstStyle/>
          <a:p>
            <a:r>
              <a:rPr lang="en-US" dirty="0" smtClean="0"/>
              <a:t>Mean of resulting percentile demand corresponds to cycle stock</a:t>
            </a:r>
          </a:p>
          <a:p>
            <a:r>
              <a:rPr lang="en-US" dirty="0" smtClean="0"/>
              <a:t>SSU should cover remaining RTLT demand</a:t>
            </a:r>
          </a:p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291840" y="4765386"/>
            <a:ext cx="3428921" cy="249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6843" y="4393115"/>
            <a:ext cx="1035170" cy="37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Mean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9236" y="3990110"/>
            <a:ext cx="207819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93724" y="4463935"/>
            <a:ext cx="13015" cy="1803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91400" y="4225637"/>
            <a:ext cx="0" cy="2069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5247988" y="561455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50% SL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71505" y="4044142"/>
            <a:ext cx="2351306" cy="81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 flipH="1">
            <a:off x="1737360" y="4449387"/>
            <a:ext cx="3034145" cy="167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252" y="605608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Safety Stock Curve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Demand Profiling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6063" y="4102973"/>
            <a:ext cx="2067938" cy="58540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659" y="1056413"/>
            <a:ext cx="596022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3"/>
            </a:pPr>
            <a:r>
              <a:rPr lang="en-US" dirty="0" smtClean="0"/>
              <a:t>Attach Demand Profile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demand (</a:t>
            </a:r>
            <a:r>
              <a:rPr lang="en-US" i="1" dirty="0" smtClean="0"/>
              <a:t>appendix-3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Control Outliers (</a:t>
            </a:r>
            <a:r>
              <a:rPr lang="en-US" i="1" dirty="0" smtClean="0"/>
              <a:t>appendix-4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Generate Safety Stock Curves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Re-</a:t>
            </a:r>
            <a:r>
              <a:rPr lang="en-US" dirty="0" err="1" smtClean="0"/>
              <a:t>seasonalize</a:t>
            </a:r>
            <a:r>
              <a:rPr lang="en-US" dirty="0" smtClean="0"/>
              <a:t> (</a:t>
            </a:r>
            <a:r>
              <a:rPr lang="en-US" i="1" dirty="0" smtClean="0"/>
              <a:t>appendix-3</a:t>
            </a:r>
            <a:r>
              <a:rPr lang="en-US" dirty="0" smtClean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78451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209656"/>
              </p:ext>
            </p:extLst>
          </p:nvPr>
        </p:nvGraphicFramePr>
        <p:xfrm>
          <a:off x="503599" y="3828958"/>
          <a:ext cx="60497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2608" y="2914536"/>
            <a:ext cx="66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Sku</a:t>
            </a:r>
            <a:r>
              <a:rPr lang="en-US" dirty="0"/>
              <a:t> </a:t>
            </a:r>
            <a:r>
              <a:rPr lang="en-US" dirty="0" smtClean="0"/>
              <a:t>674487 (Basting Brush). Store 3015 (STL, MO)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35829" y="4259943"/>
            <a:ext cx="7257" cy="1792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3777263" y="4094493"/>
            <a:ext cx="1121308" cy="30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8571" y="3894438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Current Set Service Level (91%)</a:t>
            </a:r>
          </a:p>
          <a:p>
            <a:r>
              <a:rPr lang="en-US" sz="1000" dirty="0" smtClean="0"/>
              <a:t>Current SSU (.7, rounds to 1)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2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Case Pack Adj.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6935" y="4726430"/>
            <a:ext cx="2087066" cy="58540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4092" y="1785677"/>
            <a:ext cx="6347363" cy="3239794"/>
            <a:chOff x="185107" y="904944"/>
            <a:chExt cx="7509483" cy="3760038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610392"/>
                </p:ext>
              </p:extLst>
            </p:nvPr>
          </p:nvGraphicFramePr>
          <p:xfrm>
            <a:off x="659398" y="912689"/>
            <a:ext cx="7035192" cy="37522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 flipV="1">
              <a:off x="1815268" y="2857230"/>
              <a:ext cx="0" cy="3777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15268" y="2954188"/>
              <a:ext cx="0" cy="3222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2273" y="2951847"/>
              <a:ext cx="25381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FF0000"/>
                  </a:solidFill>
                </a:rPr>
                <a:t>SSU Case Pack Adjustment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0601" y="904944"/>
              <a:ext cx="143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OH + OO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6256" y="2186998"/>
              <a:ext cx="1261599" cy="42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OH+OO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605" y="2788836"/>
              <a:ext cx="94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OUTL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07" y="3276426"/>
              <a:ext cx="94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DC3E6"/>
                  </a:solidFill>
                </a:rPr>
                <a:t>OUTL</a:t>
              </a:r>
              <a:endParaRPr lang="en-US" dirty="0">
                <a:solidFill>
                  <a:srgbClr val="9DC3E6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4659" y="1056413"/>
            <a:ext cx="59602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 smtClean="0"/>
              <a:t>Adjust for Case Pack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504349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18037" y="5127367"/>
            <a:ext cx="6753661" cy="17340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Lowers SSU on items where case pack is very large relative to ARS and SSU.</a:t>
            </a:r>
          </a:p>
          <a:p>
            <a:r>
              <a:rPr lang="en-US" dirty="0" smtClean="0"/>
              <a:t>Small amount of time where OH+OO drops below unadjusted OUTL is offset by the long periods where OH is well above OUTL – overall Depth closer to set SL</a:t>
            </a:r>
          </a:p>
          <a:p>
            <a:r>
              <a:rPr lang="en-US" dirty="0" smtClean="0"/>
              <a:t>SSU can be reduced by up to 50%</a:t>
            </a:r>
          </a:p>
          <a:p>
            <a:r>
              <a:rPr lang="en-US" dirty="0" smtClean="0"/>
              <a:t>Reduction phased out for SL above 98. No reduction at 99.8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Assumptions and Caveats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5368934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2608" y="839268"/>
            <a:ext cx="6457327" cy="58372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ASL estimates the amount of safety stock required to attain a given service level</a:t>
            </a:r>
          </a:p>
          <a:p>
            <a:pPr lvl="1"/>
            <a:r>
              <a:rPr lang="en-US" dirty="0" smtClean="0"/>
              <a:t>Service level: the percentage of replenishment cycles that an item will not go out of stock (e.g., one review time + lead time).</a:t>
            </a:r>
          </a:p>
          <a:p>
            <a:r>
              <a:rPr lang="en-US" dirty="0" smtClean="0"/>
              <a:t>Assumes cycle stock covers </a:t>
            </a:r>
            <a:r>
              <a:rPr lang="en-US" dirty="0" err="1" smtClean="0"/>
              <a:t>seasonalized</a:t>
            </a:r>
            <a:r>
              <a:rPr lang="en-US" dirty="0" smtClean="0"/>
              <a:t> ARS (i.e., forecast = mean demand)</a:t>
            </a:r>
            <a:endParaRPr lang="en-US" dirty="0"/>
          </a:p>
          <a:p>
            <a:r>
              <a:rPr lang="en-US" dirty="0" smtClean="0"/>
              <a:t>Assumes all demand is incremental and all demand is filled until there is an out of stock (i.e., there is no JLQ activity where a customer will buy 20 units if there are 20 OH, but 0 units if there are 19 OH)</a:t>
            </a:r>
          </a:p>
          <a:p>
            <a:r>
              <a:rPr lang="en-US" dirty="0" smtClean="0"/>
              <a:t>Assumes historical demand and LT variation is representative of future demand and LT variation</a:t>
            </a:r>
          </a:p>
          <a:p>
            <a:r>
              <a:rPr lang="en-US" dirty="0"/>
              <a:t>Data is pulled from DCM weekly demand history (</a:t>
            </a:r>
            <a:r>
              <a:rPr lang="en-US" dirty="0" err="1"/>
              <a:t>weekly_prod_dmnd</a:t>
            </a:r>
            <a:r>
              <a:rPr lang="en-US" dirty="0"/>
              <a:t>)</a:t>
            </a:r>
          </a:p>
          <a:p>
            <a:r>
              <a:rPr lang="en-US" dirty="0"/>
              <a:t>Only considers DCM status &lt;30 or 55 (100,200 or copy sales)</a:t>
            </a:r>
          </a:p>
          <a:p>
            <a:r>
              <a:rPr lang="en-US" dirty="0"/>
              <a:t>Pulls copy sales that occurred before an item’s first regular sale</a:t>
            </a:r>
          </a:p>
          <a:p>
            <a:r>
              <a:rPr lang="en-US" dirty="0"/>
              <a:t>Uses revised demand instead of regular demand </a:t>
            </a:r>
            <a:r>
              <a:rPr lang="en-US" dirty="0" smtClean="0"/>
              <a:t>where revisions </a:t>
            </a:r>
            <a:r>
              <a:rPr lang="en-US" dirty="0"/>
              <a:t>have been made</a:t>
            </a:r>
          </a:p>
          <a:p>
            <a:r>
              <a:rPr lang="en-US" dirty="0"/>
              <a:t>Uses up to 2 years of data if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Assumptions and Caveats Cont.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5368934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214" y="872836"/>
            <a:ext cx="6747164" cy="3408219"/>
          </a:xfrm>
        </p:spPr>
        <p:txBody>
          <a:bodyPr>
            <a:normAutofit fontScale="3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5600" b="1" dirty="0" smtClean="0"/>
              <a:t>Managing ASL</a:t>
            </a:r>
          </a:p>
          <a:p>
            <a:r>
              <a:rPr lang="en-US" sz="4300" dirty="0" smtClean="0"/>
              <a:t>Set </a:t>
            </a:r>
            <a:r>
              <a:rPr lang="en-US" sz="4300" dirty="0"/>
              <a:t>and observed service are </a:t>
            </a:r>
            <a:r>
              <a:rPr lang="en-US" sz="4300" dirty="0" smtClean="0"/>
              <a:t>much </a:t>
            </a:r>
            <a:r>
              <a:rPr lang="en-US" sz="4300" dirty="0"/>
              <a:t>closer</a:t>
            </a:r>
          </a:p>
          <a:p>
            <a:pPr lvl="1"/>
            <a:r>
              <a:rPr lang="en-US" sz="4300" dirty="0"/>
              <a:t>Case pack, presentation minimums, maxes will still drive some </a:t>
            </a:r>
            <a:r>
              <a:rPr lang="en-US" sz="4300" dirty="0" smtClean="0"/>
              <a:t>items</a:t>
            </a:r>
            <a:endParaRPr lang="en-US" sz="4300" dirty="0"/>
          </a:p>
          <a:p>
            <a:r>
              <a:rPr lang="en-US" sz="4300" dirty="0" smtClean="0"/>
              <a:t>Seasonal items automatically load-in</a:t>
            </a:r>
          </a:p>
          <a:p>
            <a:pPr lvl="1"/>
            <a:r>
              <a:rPr lang="en-US" sz="4300" dirty="0" smtClean="0"/>
              <a:t>SSU is based on the seasonal factors over the next RTLT weeks</a:t>
            </a:r>
          </a:p>
          <a:p>
            <a:pPr lvl="1"/>
            <a:r>
              <a:rPr lang="en-US" sz="4300" dirty="0" smtClean="0"/>
              <a:t>SSU will gradually go up starting RTLT weeks before first week of season</a:t>
            </a:r>
          </a:p>
          <a:p>
            <a:pPr lvl="1"/>
            <a:r>
              <a:rPr lang="en-US" sz="4300" dirty="0"/>
              <a:t>WOS Min </a:t>
            </a:r>
            <a:r>
              <a:rPr lang="en-US" sz="4300" dirty="0" err="1"/>
              <a:t>parms</a:t>
            </a:r>
            <a:r>
              <a:rPr lang="en-US" sz="4300" dirty="0"/>
              <a:t> still necessary to account for seasonal timing </a:t>
            </a:r>
            <a:r>
              <a:rPr lang="en-US" sz="4300" dirty="0" smtClean="0"/>
              <a:t>risks</a:t>
            </a:r>
          </a:p>
          <a:p>
            <a:r>
              <a:rPr lang="en-US" sz="4300" dirty="0" smtClean="0"/>
              <a:t>ASL for new items starts calculating </a:t>
            </a:r>
            <a:r>
              <a:rPr lang="en-US" sz="4300" b="1" dirty="0" smtClean="0"/>
              <a:t>three</a:t>
            </a:r>
            <a:r>
              <a:rPr lang="en-US" sz="4300" dirty="0" smtClean="0"/>
              <a:t> </a:t>
            </a:r>
            <a:r>
              <a:rPr lang="en-US" sz="4300" b="1" dirty="0" smtClean="0"/>
              <a:t>RTLTs</a:t>
            </a:r>
            <a:r>
              <a:rPr lang="en-US" sz="4300" dirty="0" smtClean="0"/>
              <a:t> after first sale</a:t>
            </a:r>
          </a:p>
          <a:p>
            <a:pPr lvl="1"/>
            <a:r>
              <a:rPr lang="en-US" sz="4300" b="1" dirty="0" smtClean="0"/>
              <a:t>Still need to watch new SKUs closely</a:t>
            </a:r>
          </a:p>
          <a:p>
            <a:pPr lvl="1"/>
            <a:r>
              <a:rPr lang="en-US" sz="4300" dirty="0" smtClean="0"/>
              <a:t>Should use </a:t>
            </a:r>
            <a:r>
              <a:rPr lang="en-US" sz="4300" b="1" dirty="0" smtClean="0"/>
              <a:t>New SKU MOHQ </a:t>
            </a:r>
            <a:r>
              <a:rPr lang="en-US" sz="4300" dirty="0" smtClean="0"/>
              <a:t>until demand stabilizes</a:t>
            </a:r>
          </a:p>
          <a:p>
            <a:pPr lvl="1"/>
            <a:r>
              <a:rPr lang="en-US" sz="4300" dirty="0" smtClean="0"/>
              <a:t>New SKUs with sister SKU copy sales will receive SSU on activation</a:t>
            </a:r>
            <a:endParaRPr lang="en-US" sz="4300" dirty="0"/>
          </a:p>
          <a:p>
            <a:r>
              <a:rPr lang="en-US" sz="4300" dirty="0" smtClean="0"/>
              <a:t>Driven by sales history – can’t manage the unprecedented</a:t>
            </a:r>
          </a:p>
          <a:p>
            <a:endParaRPr lang="en-US" sz="3700" dirty="0" smtClean="0"/>
          </a:p>
          <a:p>
            <a:endParaRPr lang="en-US" sz="37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97454" y="4391891"/>
            <a:ext cx="3491345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 smtClean="0"/>
              <a:t>Managing New Service Levels</a:t>
            </a:r>
          </a:p>
          <a:p>
            <a:r>
              <a:rPr lang="en-US" sz="1400" dirty="0" smtClean="0"/>
              <a:t>“Service Level Curve” report</a:t>
            </a:r>
          </a:p>
          <a:p>
            <a:r>
              <a:rPr lang="en-US" sz="1400" dirty="0"/>
              <a:t>Estimates inventory impact of service level changes without the need for a full </a:t>
            </a:r>
            <a:r>
              <a:rPr lang="en-US" sz="1400" dirty="0" smtClean="0"/>
              <a:t>simulation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4391891"/>
            <a:ext cx="3383280" cy="21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6934" y="5950823"/>
            <a:ext cx="2087066" cy="333599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6934" y="6309360"/>
            <a:ext cx="2087066" cy="540320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4602" y="2843182"/>
            <a:ext cx="4954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following slides are supplemental information to the above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5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57" y="762000"/>
            <a:ext cx="6756789" cy="4145047"/>
          </a:xfrm>
          <a:noFill/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endParaRPr lang="en-US" sz="800" dirty="0" smtClean="0"/>
          </a:p>
          <a:p>
            <a:pPr>
              <a:buClrTx/>
            </a:pPr>
            <a:r>
              <a:rPr lang="en-US" dirty="0" smtClean="0"/>
              <a:t>ASL Purpose</a:t>
            </a:r>
          </a:p>
          <a:p>
            <a:pPr>
              <a:buClrTx/>
            </a:pPr>
            <a:r>
              <a:rPr lang="en-US" dirty="0" smtClean="0"/>
              <a:t>ASL Inputs / Outputs</a:t>
            </a:r>
          </a:p>
          <a:p>
            <a:pPr>
              <a:buClrTx/>
            </a:pPr>
            <a:r>
              <a:rPr lang="en-US" dirty="0" smtClean="0"/>
              <a:t>ASL Process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Review Time / Lead Time Slotting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Demand  Profiling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Seasonal Factors</a:t>
            </a:r>
          </a:p>
          <a:p>
            <a:pPr>
              <a:buClrTx/>
            </a:pPr>
            <a:r>
              <a:rPr lang="en-US" dirty="0" smtClean="0"/>
              <a:t>Assumptions and Caveats</a:t>
            </a:r>
          </a:p>
          <a:p>
            <a:pPr>
              <a:buClrTx/>
            </a:pPr>
            <a:r>
              <a:rPr lang="en-US" dirty="0" smtClean="0"/>
              <a:t>Questions</a:t>
            </a:r>
          </a:p>
          <a:p>
            <a:pPr>
              <a:buClrTx/>
            </a:pPr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Appendix-1: Calculating lead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past 200 days of LTs</a:t>
            </a:r>
          </a:p>
          <a:p>
            <a:r>
              <a:rPr lang="en-US" dirty="0" smtClean="0"/>
              <a:t>Logic similar to CAR and SYNC LT calculations</a:t>
            </a:r>
          </a:p>
          <a:p>
            <a:pPr lvl="1"/>
            <a:r>
              <a:rPr lang="en-US" dirty="0" smtClean="0"/>
              <a:t>One entry per PO</a:t>
            </a:r>
          </a:p>
          <a:p>
            <a:pPr lvl="1"/>
            <a:r>
              <a:rPr lang="en-US" dirty="0" smtClean="0"/>
              <a:t>Outlier control </a:t>
            </a:r>
          </a:p>
          <a:p>
            <a:pPr lvl="1"/>
            <a:r>
              <a:rPr lang="en-US" dirty="0" smtClean="0"/>
              <a:t>RDC and </a:t>
            </a:r>
            <a:r>
              <a:rPr lang="en-US" dirty="0" err="1" smtClean="0"/>
              <a:t>RDCx</a:t>
            </a:r>
            <a:r>
              <a:rPr lang="en-US" dirty="0" smtClean="0"/>
              <a:t> LTs pooled at Vendor to RDC and RDC to store then recombined to form vendor to store LT</a:t>
            </a:r>
          </a:p>
          <a:p>
            <a:r>
              <a:rPr lang="en-US" dirty="0" smtClean="0"/>
              <a:t>25 values sampled at quantiles</a:t>
            </a:r>
          </a:p>
          <a:p>
            <a:pPr lvl="1"/>
            <a:r>
              <a:rPr lang="en-US" dirty="0" smtClean="0"/>
              <a:t>Pulls the 25 values from 2</a:t>
            </a:r>
            <a:r>
              <a:rPr lang="en-US" baseline="30000" dirty="0" smtClean="0"/>
              <a:t>nd</a:t>
            </a:r>
            <a:r>
              <a:rPr lang="en-US" dirty="0" smtClean="0"/>
              <a:t>  to 98</a:t>
            </a:r>
            <a:r>
              <a:rPr lang="en-US" baseline="30000" dirty="0" smtClean="0"/>
              <a:t>th</a:t>
            </a:r>
            <a:r>
              <a:rPr lang="en-US" dirty="0" smtClean="0"/>
              <a:t> percentile (2</a:t>
            </a:r>
            <a:r>
              <a:rPr lang="en-US" baseline="30000" dirty="0" smtClean="0"/>
              <a:t>nd</a:t>
            </a:r>
            <a:r>
              <a:rPr lang="en-US" dirty="0" smtClean="0"/>
              <a:t>,6</a:t>
            </a:r>
            <a:r>
              <a:rPr lang="en-US" baseline="30000" dirty="0" smtClean="0"/>
              <a:t>th</a:t>
            </a:r>
            <a:r>
              <a:rPr lang="en-US" dirty="0" smtClean="0"/>
              <a:t>,10</a:t>
            </a:r>
            <a:r>
              <a:rPr lang="en-US" baseline="30000" dirty="0" smtClean="0"/>
              <a:t>th</a:t>
            </a:r>
            <a:r>
              <a:rPr lang="en-US" dirty="0" smtClean="0"/>
              <a:t>…94</a:t>
            </a:r>
            <a:r>
              <a:rPr lang="en-US" baseline="30000" dirty="0" smtClean="0"/>
              <a:t>th</a:t>
            </a:r>
            <a:r>
              <a:rPr lang="en-US" dirty="0" smtClean="0"/>
              <a:t>,98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Reduces total number of weeks without distorting distribution shape</a:t>
            </a:r>
          </a:p>
          <a:p>
            <a:r>
              <a:rPr lang="en-US" dirty="0" smtClean="0"/>
              <a:t>Adds review time based on CAR or EFS review time</a:t>
            </a:r>
          </a:p>
        </p:txBody>
      </p:sp>
    </p:spTree>
    <p:extLst>
      <p:ext uri="{BB962C8B-B14F-4D97-AF65-F5344CB8AC3E}">
        <p14:creationId xmlns:p14="http://schemas.microsoft.com/office/powerpoint/2010/main" val="33615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Appendix-2: Seasonal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770593"/>
            <a:ext cx="8229600" cy="5975263"/>
          </a:xfrm>
        </p:spPr>
        <p:txBody>
          <a:bodyPr>
            <a:normAutofit/>
          </a:bodyPr>
          <a:lstStyle/>
          <a:p>
            <a:r>
              <a:rPr lang="en-US" dirty="0" smtClean="0"/>
              <a:t>Forecasting team builds seasonal profiles for all </a:t>
            </a:r>
            <a:r>
              <a:rPr lang="en-US" dirty="0" err="1" smtClean="0"/>
              <a:t>str</a:t>
            </a:r>
            <a:r>
              <a:rPr lang="en-US" dirty="0" smtClean="0"/>
              <a:t>-SKUs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 err="1" smtClean="0"/>
              <a:t>str</a:t>
            </a:r>
            <a:r>
              <a:rPr lang="en-US" dirty="0" smtClean="0"/>
              <a:t>-SKUs adopt a profile that matches others in the same subclass weather zone (though clustering sometimes happens at higher or lower level)</a:t>
            </a:r>
          </a:p>
          <a:p>
            <a:pPr lvl="1"/>
            <a:r>
              <a:rPr lang="en-US" dirty="0" smtClean="0"/>
              <a:t>Generally updated once a year</a:t>
            </a:r>
          </a:p>
          <a:p>
            <a:r>
              <a:rPr lang="en-US" dirty="0" smtClean="0"/>
              <a:t>Seasonal profile assigns a “seasonal factor” to each fiscal week</a:t>
            </a:r>
          </a:p>
          <a:p>
            <a:r>
              <a:rPr lang="en-US" dirty="0" smtClean="0"/>
              <a:t>The 52 seasonal factors should sum to 52</a:t>
            </a:r>
          </a:p>
          <a:p>
            <a:pPr lvl="1"/>
            <a:r>
              <a:rPr lang="en-US" dirty="0" smtClean="0"/>
              <a:t>Essentially each seasonal factor is a multiplier for the 52 week ARS</a:t>
            </a:r>
          </a:p>
          <a:p>
            <a:pPr lvl="1"/>
            <a:r>
              <a:rPr lang="en-US" dirty="0" smtClean="0"/>
              <a:t>If you sell 208 a year, you sell 4 per week on average. If you expect to sell 8 a week in FW 12, then your SF would be 2</a:t>
            </a:r>
          </a:p>
          <a:p>
            <a:r>
              <a:rPr lang="en-US" dirty="0" smtClean="0"/>
              <a:t>ASL preps these SFs in several ways before consuming</a:t>
            </a:r>
          </a:p>
          <a:p>
            <a:pPr lvl="1"/>
            <a:r>
              <a:rPr lang="en-US" dirty="0" smtClean="0"/>
              <a:t>Smooths SF over 3 weeks – reduces the noise in low sales volume STR-SKUs</a:t>
            </a:r>
          </a:p>
          <a:p>
            <a:pPr lvl="1"/>
            <a:r>
              <a:rPr lang="en-US" dirty="0" smtClean="0"/>
              <a:t>Floors all values at .3 – avoids complete loss of SSU out of season</a:t>
            </a:r>
          </a:p>
          <a:p>
            <a:pPr lvl="1"/>
            <a:r>
              <a:rPr lang="en-US" dirty="0" smtClean="0"/>
              <a:t>Tests for 5 consecutive weeks of values above 1.2 before considering an item seasonal</a:t>
            </a:r>
          </a:p>
          <a:p>
            <a:r>
              <a:rPr lang="en-US" dirty="0" err="1" smtClean="0"/>
              <a:t>Deseasonalized</a:t>
            </a:r>
            <a:r>
              <a:rPr lang="en-US" dirty="0" smtClean="0"/>
              <a:t> demand = demand quantity/smoothed SF</a:t>
            </a:r>
          </a:p>
        </p:txBody>
      </p:sp>
    </p:spTree>
    <p:extLst>
      <p:ext uri="{BB962C8B-B14F-4D97-AF65-F5344CB8AC3E}">
        <p14:creationId xmlns:p14="http://schemas.microsoft.com/office/powerpoint/2010/main" val="39674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Appendix-3: De/Re - </a:t>
            </a:r>
            <a:r>
              <a:rPr lang="en-US" dirty="0" err="1" smtClean="0"/>
              <a:t>seasonalize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13" y="1227493"/>
            <a:ext cx="7419109" cy="5837238"/>
          </a:xfrm>
        </p:spPr>
        <p:txBody>
          <a:bodyPr/>
          <a:lstStyle/>
          <a:p>
            <a:r>
              <a:rPr lang="en-US" dirty="0" smtClean="0"/>
              <a:t>A STR-SKU is seasonal if all the following are true:</a:t>
            </a:r>
          </a:p>
          <a:p>
            <a:pPr lvl="1"/>
            <a:r>
              <a:rPr lang="en-US" dirty="0" smtClean="0"/>
              <a:t>5 consecutive weeks with SF above 1.2</a:t>
            </a:r>
          </a:p>
          <a:p>
            <a:pPr lvl="1"/>
            <a:r>
              <a:rPr lang="en-US" dirty="0" smtClean="0"/>
              <a:t>SF*mean is a better predictor of sales history than just mean</a:t>
            </a:r>
          </a:p>
          <a:p>
            <a:pPr lvl="1"/>
            <a:r>
              <a:rPr lang="en-US" dirty="0" smtClean="0"/>
              <a:t>Using SF will not create inventory overage</a:t>
            </a:r>
          </a:p>
          <a:p>
            <a:r>
              <a:rPr lang="en-US" dirty="0" smtClean="0"/>
              <a:t>For seasonal </a:t>
            </a:r>
            <a:r>
              <a:rPr lang="en-US" dirty="0" err="1" smtClean="0"/>
              <a:t>str</a:t>
            </a:r>
            <a:r>
              <a:rPr lang="en-US" dirty="0" smtClean="0"/>
              <a:t>/SKUs, de-</a:t>
            </a:r>
            <a:r>
              <a:rPr lang="en-US" dirty="0" err="1" smtClean="0"/>
              <a:t>seasonalized</a:t>
            </a:r>
            <a:r>
              <a:rPr lang="en-US" dirty="0" smtClean="0"/>
              <a:t> demand is used</a:t>
            </a:r>
          </a:p>
          <a:p>
            <a:pPr lvl="1"/>
            <a:r>
              <a:rPr lang="en-US" dirty="0" smtClean="0"/>
              <a:t>Revised demand/SF</a:t>
            </a:r>
          </a:p>
          <a:p>
            <a:pPr lvl="1"/>
            <a:r>
              <a:rPr lang="en-US" dirty="0" smtClean="0"/>
              <a:t>All demand values where SF &lt;.75 are set to null</a:t>
            </a:r>
          </a:p>
          <a:p>
            <a:r>
              <a:rPr lang="en-US" dirty="0" smtClean="0"/>
              <a:t>Otherwise items will be treated as non-seasonal </a:t>
            </a:r>
          </a:p>
          <a:p>
            <a:pPr lvl="1"/>
            <a:r>
              <a:rPr lang="en-US" dirty="0" smtClean="0"/>
              <a:t>just use revised demand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" y="827383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De-</a:t>
            </a:r>
            <a:r>
              <a:rPr lang="en-US" sz="2000" b="1" dirty="0" err="1" smtClean="0"/>
              <a:t>seasonalize</a:t>
            </a:r>
            <a:r>
              <a:rPr lang="en-US" b="1" dirty="0" smtClean="0"/>
              <a:t>: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608" y="4662323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dirty="0" smtClean="0"/>
              <a:t>e-</a:t>
            </a:r>
            <a:r>
              <a:rPr lang="en-US" sz="2000" b="1" dirty="0" err="1" smtClean="0"/>
              <a:t>Seasonalize</a:t>
            </a:r>
            <a:r>
              <a:rPr lang="en-US" b="1" dirty="0" smtClean="0"/>
              <a:t>: 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586" y="5170198"/>
            <a:ext cx="7419109" cy="1446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Seasonal STR-SKUs will have a de-</a:t>
            </a:r>
            <a:r>
              <a:rPr lang="en-US" dirty="0" err="1" smtClean="0"/>
              <a:t>seasonalized</a:t>
            </a:r>
            <a:r>
              <a:rPr lang="en-US" dirty="0" smtClean="0"/>
              <a:t> SSU that corresponds to a seasonal factor of 1</a:t>
            </a:r>
          </a:p>
          <a:p>
            <a:r>
              <a:rPr lang="en-US" dirty="0" smtClean="0"/>
              <a:t>SSU is multiplied by the average of SFs over the next RTLT weeks to yield a seasonal SSU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Appendix-4: Control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individual store-</a:t>
            </a:r>
            <a:r>
              <a:rPr lang="en-US" dirty="0" err="1" smtClean="0"/>
              <a:t>sku</a:t>
            </a:r>
            <a:r>
              <a:rPr lang="en-US" dirty="0" smtClean="0"/>
              <a:t> demand history for large relative differences in quantity</a:t>
            </a:r>
          </a:p>
          <a:p>
            <a:r>
              <a:rPr lang="en-US" dirty="0" smtClean="0"/>
              <a:t>Looks at the top demand values</a:t>
            </a:r>
          </a:p>
          <a:p>
            <a:pPr lvl="1"/>
            <a:r>
              <a:rPr lang="en-US" dirty="0" smtClean="0"/>
              <a:t>Up to 6 values</a:t>
            </a:r>
          </a:p>
          <a:p>
            <a:pPr lvl="1"/>
            <a:r>
              <a:rPr lang="en-US" dirty="0" smtClean="0"/>
              <a:t>0 at 1 quarter, 3 at 1 year, 6 at two years</a:t>
            </a:r>
          </a:p>
          <a:p>
            <a:r>
              <a:rPr lang="en-US" dirty="0" smtClean="0"/>
              <a:t>If any of the top values are more than 4 times larger than the next highest value, </a:t>
            </a:r>
            <a:r>
              <a:rPr lang="en-US" dirty="0" smtClean="0"/>
              <a:t>(caps top values at 4x next largest value)</a:t>
            </a:r>
            <a:endParaRPr lang="en-US" dirty="0" smtClean="0"/>
          </a:p>
          <a:p>
            <a:r>
              <a:rPr lang="en-US" dirty="0" smtClean="0"/>
              <a:t>Tests are performed on both actual and de-</a:t>
            </a:r>
            <a:r>
              <a:rPr lang="en-US" dirty="0" err="1" smtClean="0"/>
              <a:t>seasonalized</a:t>
            </a:r>
            <a:r>
              <a:rPr lang="en-US" dirty="0" smtClean="0"/>
              <a:t> demand history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63" y="3928228"/>
            <a:ext cx="4929443" cy="28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Appendix-5: Test seasonal profile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20762"/>
            <a:ext cx="7842101" cy="5837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Seasonal profiles can be inaccurate</a:t>
            </a:r>
            <a:endParaRPr lang="en-US" dirty="0"/>
          </a:p>
          <a:p>
            <a:pPr lvl="1"/>
            <a:r>
              <a:rPr lang="en-US" dirty="0" smtClean="0"/>
              <a:t>STR-SKU doesn’t follow subclass pattern</a:t>
            </a:r>
          </a:p>
          <a:p>
            <a:pPr lvl="1"/>
            <a:r>
              <a:rPr lang="en-US" dirty="0" smtClean="0"/>
              <a:t>New item behavior interpreted as seasonal behavior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test of seasonal profile: does using the seasonal profile predict demand better than ARS?</a:t>
            </a:r>
          </a:p>
          <a:p>
            <a:r>
              <a:rPr lang="en-US" dirty="0" smtClean="0"/>
              <a:t>Finds the differences between actual demand and both the 52 week ARS and 52 week ARS * SF</a:t>
            </a:r>
          </a:p>
          <a:p>
            <a:r>
              <a:rPr lang="en-US" dirty="0" smtClean="0"/>
              <a:t>Items whose 52 week ARS is a better predictor than seasonal mean will be treated as non-seasonal</a:t>
            </a:r>
          </a:p>
          <a:p>
            <a:pPr lvl="1"/>
            <a:r>
              <a:rPr lang="en-US" dirty="0" smtClean="0"/>
              <a:t>Problem: seasonal items with inaccurate seasonal profiles are treated as non-seasonal using this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2" y="2067449"/>
            <a:ext cx="4157832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Appendix-6: Test </a:t>
            </a:r>
            <a:r>
              <a:rPr lang="en-US" dirty="0"/>
              <a:t>seasonal factor inventory 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 curves that have large mismatches with actual sales</a:t>
            </a:r>
          </a:p>
          <a:p>
            <a:pPr lvl="1"/>
            <a:r>
              <a:rPr lang="en-US" dirty="0" smtClean="0"/>
              <a:t>Test overall variance (computationally expensive)</a:t>
            </a:r>
          </a:p>
          <a:p>
            <a:pPr lvl="1"/>
            <a:r>
              <a:rPr lang="en-US" dirty="0" smtClean="0"/>
              <a:t>Test largest RTLT misses</a:t>
            </a:r>
          </a:p>
          <a:p>
            <a:pPr lvl="2"/>
            <a:r>
              <a:rPr lang="en-US" dirty="0" smtClean="0"/>
              <a:t>Computationally cheap</a:t>
            </a:r>
          </a:p>
          <a:p>
            <a:pPr lvl="2"/>
            <a:r>
              <a:rPr lang="en-US" dirty="0" smtClean="0"/>
              <a:t>Directly proportional to SSU impact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58014"/>
              </p:ext>
            </p:extLst>
          </p:nvPr>
        </p:nvGraphicFramePr>
        <p:xfrm>
          <a:off x="3470696" y="4090836"/>
          <a:ext cx="3505200" cy="11430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Max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deseasonalized</a:t>
                      </a:r>
                      <a:r>
                        <a:rPr lang="en-US" sz="1100" u="none" strike="noStrike" dirty="0" smtClean="0">
                          <a:effectLst/>
                        </a:rPr>
                        <a:t> demand (4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week rolling)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Week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Deseasonlized demand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6.25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6.25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6.25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6.25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03917"/>
              </p:ext>
            </p:extLst>
          </p:nvPr>
        </p:nvGraphicFramePr>
        <p:xfrm>
          <a:off x="575096" y="4090836"/>
          <a:ext cx="2438400" cy="11430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raw </a:t>
                      </a:r>
                      <a:r>
                        <a:rPr lang="en-US" sz="1100" u="none" strike="noStrike" dirty="0" smtClean="0">
                          <a:effectLst/>
                        </a:rPr>
                        <a:t>demand (4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week rolling)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Week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Demand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801220" y="5310036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69604" y="4458936"/>
            <a:ext cx="228600" cy="77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48000" y="5307729"/>
            <a:ext cx="0" cy="383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11584" y="4455439"/>
            <a:ext cx="762000" cy="77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1750" y="57672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1625" y="5633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33096" y="408554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SF: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99332" y="59035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4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11584" y="6272928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2496" y="6224436"/>
            <a:ext cx="9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8296" y="5499382"/>
            <a:ext cx="9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94496" y="58551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55240" y="5843436"/>
            <a:ext cx="473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1696" y="569103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4.17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5" idx="3"/>
          </p:cNvCxnSpPr>
          <p:nvPr/>
        </p:nvCxnSpPr>
        <p:spPr>
          <a:xfrm>
            <a:off x="2022896" y="5951902"/>
            <a:ext cx="129540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811156" y="5490756"/>
            <a:ext cx="2244026" cy="77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ASL Purpose – Calculate Safety Stock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762000"/>
            <a:ext cx="2087066" cy="509840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646" y="4245825"/>
            <a:ext cx="6496050" cy="2612176"/>
            <a:chOff x="186210" y="4095095"/>
            <a:chExt cx="6496050" cy="26121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10" y="4095095"/>
              <a:ext cx="6496050" cy="23812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799041" y="4209032"/>
              <a:ext cx="1724098" cy="174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8604" y="6245418"/>
              <a:ext cx="3214545" cy="461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7539" y="6143583"/>
              <a:ext cx="957445" cy="346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RTLT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5512" y="6173108"/>
              <a:ext cx="957445" cy="2873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RTLT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188720" y="5577840"/>
              <a:ext cx="4862945" cy="249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850223" y="5673670"/>
              <a:ext cx="1796591" cy="2670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Safety Stock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2780303" y="5598622"/>
              <a:ext cx="361905" cy="49460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08590" y="4949990"/>
              <a:ext cx="260027" cy="34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61090" y="4666057"/>
              <a:ext cx="260027" cy="34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62355" y="4935200"/>
              <a:ext cx="352495" cy="362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O1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2853" y="4763402"/>
              <a:ext cx="352495" cy="362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O2</a:t>
              </a:r>
              <a:endParaRPr lang="en-US" sz="1000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0" y="416442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8012" y="1688130"/>
            <a:ext cx="3057674" cy="1631216"/>
            <a:chOff x="37631" y="1629305"/>
            <a:chExt cx="2799135" cy="1631216"/>
          </a:xfrm>
        </p:grpSpPr>
        <p:sp>
          <p:nvSpPr>
            <p:cNvPr id="18" name="TextBox 17"/>
            <p:cNvSpPr txBox="1"/>
            <p:nvPr/>
          </p:nvSpPr>
          <p:spPr>
            <a:xfrm>
              <a:off x="37631" y="1629305"/>
              <a:ext cx="27991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Calculate, for each </a:t>
              </a:r>
              <a:r>
                <a:rPr lang="en-US" sz="2000" dirty="0" err="1" smtClean="0"/>
                <a:t>str-sku</a:t>
              </a:r>
              <a:r>
                <a:rPr lang="en-US" sz="2000" dirty="0" smtClean="0"/>
                <a:t>, the safety stock necessary to achieve a given Service Level (Inventory Depth)</a:t>
              </a:r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42685" y="1956304"/>
              <a:ext cx="1301939" cy="353998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002840" y="5788995"/>
            <a:ext cx="1419531" cy="376227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49487" y="1013604"/>
            <a:ext cx="3491209" cy="2690856"/>
            <a:chOff x="3149487" y="1013604"/>
            <a:chExt cx="3491209" cy="2690856"/>
          </a:xfrm>
        </p:grpSpPr>
        <p:grpSp>
          <p:nvGrpSpPr>
            <p:cNvPr id="32" name="Group 31"/>
            <p:cNvGrpSpPr/>
            <p:nvPr/>
          </p:nvGrpSpPr>
          <p:grpSpPr>
            <a:xfrm>
              <a:off x="3345061" y="1099967"/>
              <a:ext cx="3295635" cy="2482773"/>
              <a:chOff x="3002842" y="1084497"/>
              <a:chExt cx="3295635" cy="248277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0580" y="1084497"/>
                <a:ext cx="3287897" cy="2468499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3056743" y="3221381"/>
                <a:ext cx="1629299" cy="2830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Service Level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6200000">
                <a:off x="2337466" y="2248779"/>
                <a:ext cx="1629299" cy="2830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Safety Stock</a:t>
                </a:r>
                <a:endParaRPr lang="en-US" sz="1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81574" y="3165459"/>
                <a:ext cx="509147" cy="317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50%</a:t>
                </a:r>
                <a:endParaRPr lang="en-US" sz="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33152" y="3143394"/>
                <a:ext cx="541113" cy="3645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75%</a:t>
                </a:r>
                <a:endParaRPr lang="en-US" sz="8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93400" y="3285193"/>
                <a:ext cx="315149" cy="282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89783" y="3186040"/>
                <a:ext cx="606056" cy="2768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100%</a:t>
                </a:r>
                <a:endParaRPr lang="en-US" sz="8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2625064" y="2248139"/>
                <a:ext cx="1046365" cy="290810"/>
              </a:xfrm>
              <a:prstGeom prst="rect">
                <a:avLst/>
              </a:prstGeom>
              <a:solidFill>
                <a:srgbClr val="FFFF00">
                  <a:alpha val="36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16200000">
              <a:off x="2978381" y="1184710"/>
              <a:ext cx="692384" cy="350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3025218" y="3183182"/>
              <a:ext cx="692384" cy="350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4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ASL Purpose – Part of Inventory Strategy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762000"/>
            <a:ext cx="2087066" cy="509840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4164422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470" y="901989"/>
            <a:ext cx="5810902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smtClean="0"/>
              <a:t>ASL helps simplify Service Level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 Service Level, obtain a corresponding “</a:t>
            </a:r>
            <a:r>
              <a:rPr lang="en-US" b="1" dirty="0" smtClean="0"/>
              <a:t>Depth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ASL should take care of all background math so we can set SL’s as part of a company or class strategy </a:t>
            </a:r>
            <a:r>
              <a:rPr lang="en-US" i="1" dirty="0" smtClean="0"/>
              <a:t>(e.g., ASL compensates for seasonality, job lot, pack size, etc.)</a:t>
            </a:r>
            <a:endParaRPr lang="en-US" sz="2000" i="1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Currently captures RTLT variability, pack sizes, and job lots well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WIP: Seasonality, new SKUs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470" y="4343197"/>
            <a:ext cx="60721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Depth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Simulates last 365 days of transactions /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Walks through each day’s transaction as if you had current OH level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Calculates “captured” sales and “lost”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measure of having the right level of inventory vs OOS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ASL Inputs and Outputs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1267021"/>
            <a:ext cx="2087066" cy="656134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313458563"/>
              </p:ext>
            </p:extLst>
          </p:nvPr>
        </p:nvGraphicFramePr>
        <p:xfrm>
          <a:off x="-146858" y="12005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27" name="Group 1026"/>
          <p:cNvGrpSpPr/>
          <p:nvPr/>
        </p:nvGrpSpPr>
        <p:grpSpPr>
          <a:xfrm>
            <a:off x="3268663" y="4027299"/>
            <a:ext cx="3699571" cy="2753799"/>
            <a:chOff x="3268663" y="4027299"/>
            <a:chExt cx="3699571" cy="2753799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3268663" y="4027299"/>
              <a:ext cx="3699571" cy="2753799"/>
              <a:chOff x="3268663" y="3744663"/>
              <a:chExt cx="3699571" cy="27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96811" y="3744663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Safety Stock Curves</a:t>
                </a:r>
                <a:endParaRPr lang="en-US" dirty="0"/>
              </a:p>
            </p:txBody>
          </p:sp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954" y="4191940"/>
                <a:ext cx="3383280" cy="2194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584954" y="5975242"/>
                <a:ext cx="332292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                     Service Level</a:t>
                </a:r>
              </a:p>
              <a:p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784048" y="4898097"/>
                <a:ext cx="1285521" cy="316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Safety Stock</a:t>
                </a:r>
                <a:endParaRPr lang="en-US" sz="14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14933" y="4762501"/>
              <a:ext cx="13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Set Service Level</a:t>
              </a:r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10439" y="6385978"/>
            <a:ext cx="221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  2 Years of History</a:t>
            </a:r>
          </a:p>
          <a:p>
            <a:r>
              <a:rPr lang="en-US" sz="1400" dirty="0" smtClean="0"/>
              <a:t>** Subclass/</a:t>
            </a:r>
            <a:r>
              <a:rPr lang="en-US" sz="1400" dirty="0" err="1" smtClean="0"/>
              <a:t>Weatherzone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934" y="762001"/>
            <a:ext cx="2087066" cy="6096000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Clr>
                <a:schemeClr val="bg1"/>
              </a:buClr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/>
          <a:lstStyle/>
          <a:p>
            <a:r>
              <a:rPr lang="en-US" dirty="0" smtClean="0"/>
              <a:t>ASL Process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1902531"/>
            <a:ext cx="2087066" cy="649154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659" y="1056413"/>
            <a:ext cx="5960225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RTLT Slotting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Pull all combinations of review time &amp; lead-time from past two years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Order from shortest to longest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Sample 25 instances at regular percentiles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Determine Seasonality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Compare </a:t>
            </a:r>
            <a:r>
              <a:rPr lang="en-US" dirty="0" err="1" smtClean="0"/>
              <a:t>Str</a:t>
            </a:r>
            <a:r>
              <a:rPr lang="en-US" dirty="0" smtClean="0"/>
              <a:t>-SKU SF against subclass </a:t>
            </a:r>
            <a:r>
              <a:rPr lang="en-US" dirty="0" err="1" smtClean="0"/>
              <a:t>weatherzone</a:t>
            </a:r>
            <a:endParaRPr lang="en-US" dirty="0" smtClean="0"/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Check for predictability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Attach Demand Profile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De-</a:t>
            </a:r>
            <a:r>
              <a:rPr lang="en-US" dirty="0" err="1" smtClean="0"/>
              <a:t>seasonalize</a:t>
            </a:r>
            <a:r>
              <a:rPr lang="en-US" dirty="0" smtClean="0"/>
              <a:t> demand (if seasonal)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Control outliers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Generate Safety Stock Curves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Re-</a:t>
            </a:r>
            <a:r>
              <a:rPr lang="en-US" dirty="0" err="1" smtClean="0"/>
              <a:t>seasonalize</a:t>
            </a:r>
            <a:r>
              <a:rPr lang="en-US" dirty="0" smtClean="0"/>
              <a:t> (if seasonal)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Adjust for Case Pack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RTLT Slotting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5925" y="2590052"/>
            <a:ext cx="2058076" cy="876355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659" y="1056413"/>
            <a:ext cx="5960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RTLT Slotting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Pull all combinations of review time lead-time from past two years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Order from least to greatest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Sample 25 instances at regular percentiles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751260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96337" y="2935383"/>
            <a:ext cx="6442547" cy="2775252"/>
            <a:chOff x="13707" y="3226329"/>
            <a:chExt cx="6442547" cy="2775252"/>
          </a:xfrm>
        </p:grpSpPr>
        <p:pic>
          <p:nvPicPr>
            <p:cNvPr id="8194" name="Picture 2" descr="http://www.custominsight.com/images/sample-normal-distribution-bell-curv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75" y="3226329"/>
              <a:ext cx="5883412" cy="2617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72836" y="5378334"/>
              <a:ext cx="5303520" cy="573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7810" y="5632249"/>
              <a:ext cx="148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RT-LT Times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811" y="5378334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Days</a:t>
              </a:r>
              <a:endParaRPr 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964766" y="4204802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Historic Occurrences</a:t>
              </a:r>
              <a:endParaRPr lang="en-US" dirty="0"/>
            </a:p>
          </p:txBody>
        </p:sp>
      </p:grpSp>
      <p:sp>
        <p:nvSpPr>
          <p:cNvPr id="22" name="Up Arrow 21"/>
          <p:cNvSpPr/>
          <p:nvPr/>
        </p:nvSpPr>
        <p:spPr>
          <a:xfrm>
            <a:off x="1414210" y="5087970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1981131" y="5112373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2506702" y="5102123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076787" y="5112373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3586635" y="5107775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121611" y="5087388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649050" y="5105918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5207599" y="5083230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747379" y="5112373"/>
            <a:ext cx="45719" cy="272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3312296" y="3587494"/>
            <a:ext cx="582713" cy="4378888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2" name="TextBox 8191"/>
          <p:cNvSpPr txBox="1"/>
          <p:nvPr/>
        </p:nvSpPr>
        <p:spPr>
          <a:xfrm>
            <a:off x="2757659" y="6108828"/>
            <a:ext cx="17493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Sample RTLT’s</a:t>
            </a:r>
            <a:endParaRPr lang="en-US" dirty="0"/>
          </a:p>
        </p:txBody>
      </p:sp>
      <p:sp>
        <p:nvSpPr>
          <p:cNvPr id="8193" name="TextBox 8192"/>
          <p:cNvSpPr txBox="1"/>
          <p:nvPr/>
        </p:nvSpPr>
        <p:spPr>
          <a:xfrm>
            <a:off x="0" y="6596390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*additional RTLT info in Appendix-1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4631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RTLT Slotting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5925" y="2590052"/>
            <a:ext cx="2058076" cy="876355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659" y="1056413"/>
            <a:ext cx="5960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RTLT Slotting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Pull all combinations of review time lead-time from past two years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Order from least to greatest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Sample 25 instances at regular percentiles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751260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2337" y="3810001"/>
            <a:ext cx="6540788" cy="2775252"/>
            <a:chOff x="13707" y="3226329"/>
            <a:chExt cx="6540788" cy="2775252"/>
          </a:xfrm>
        </p:grpSpPr>
        <p:pic>
          <p:nvPicPr>
            <p:cNvPr id="8194" name="Picture 2" descr="http://www.custominsight.com/images/sample-normal-distribution-bell-curv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75" y="3226329"/>
              <a:ext cx="5883412" cy="2617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72836" y="5378334"/>
              <a:ext cx="5303520" cy="573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7810" y="5632249"/>
              <a:ext cx="148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RT-LT Times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2052" y="5378334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Days</a:t>
              </a:r>
              <a:endParaRPr 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964766" y="4204802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Historic Occurrences</a:t>
              </a:r>
              <a:endParaRPr lang="en-US" dirty="0"/>
            </a:p>
          </p:txBody>
        </p:sp>
      </p:grpSp>
      <p:sp>
        <p:nvSpPr>
          <p:cNvPr id="8193" name="TextBox 8192"/>
          <p:cNvSpPr txBox="1"/>
          <p:nvPr/>
        </p:nvSpPr>
        <p:spPr>
          <a:xfrm>
            <a:off x="0" y="6596390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*additional RTLT info in Appendix-1</a:t>
            </a:r>
            <a:endParaRPr lang="en-US" sz="1100" i="1" dirty="0"/>
          </a:p>
        </p:txBody>
      </p:sp>
      <p:sp>
        <p:nvSpPr>
          <p:cNvPr id="8198" name="TextBox 8197"/>
          <p:cNvSpPr txBox="1"/>
          <p:nvPr/>
        </p:nvSpPr>
        <p:spPr>
          <a:xfrm>
            <a:off x="417469" y="2944594"/>
            <a:ext cx="64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Sku</a:t>
            </a:r>
            <a:r>
              <a:rPr lang="en-US" dirty="0"/>
              <a:t> </a:t>
            </a:r>
            <a:r>
              <a:rPr lang="en-US" dirty="0" smtClean="0"/>
              <a:t>674487 (Basting Brush). Store 3015 (STL, MO)</a:t>
            </a:r>
          </a:p>
          <a:p>
            <a:r>
              <a:rPr lang="en-US" dirty="0" smtClean="0"/>
              <a:t>RT History 1-3 days: LT History 3-10 days</a:t>
            </a:r>
            <a:endParaRPr lang="en-US" dirty="0"/>
          </a:p>
        </p:txBody>
      </p:sp>
      <p:sp>
        <p:nvSpPr>
          <p:cNvPr id="8199" name="TextBox 8198"/>
          <p:cNvSpPr txBox="1"/>
          <p:nvPr/>
        </p:nvSpPr>
        <p:spPr>
          <a:xfrm>
            <a:off x="999627" y="59620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502384" y="59620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7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8957" y="5940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9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2598030" y="595191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9.2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085466" y="594063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9.4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2477" y="595191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9.5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187983" y="594063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3238" y="5938758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10.5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5246620" y="593875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12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777627" y="592370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97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ASL Process Overview – Seasonality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934" y="762001"/>
            <a:ext cx="2087066" cy="60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Purpose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Inputs / Outputs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ASL Process Overview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Time / Lead Time Slotting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Determine Seasonality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Demand Profiling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Case Pack Adjustment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Assumptions and Caveats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0" indent="0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6934" y="1944096"/>
            <a:ext cx="2087066" cy="582973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6935" y="3454578"/>
            <a:ext cx="2087066" cy="593720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4659" y="1056413"/>
            <a:ext cx="59602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2"/>
            </a:pPr>
            <a:r>
              <a:rPr lang="en-US" dirty="0" smtClean="0"/>
              <a:t>Determine Seasonality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Compare </a:t>
            </a:r>
            <a:r>
              <a:rPr lang="en-US" dirty="0" err="1" smtClean="0"/>
              <a:t>Str-Sku</a:t>
            </a:r>
            <a:r>
              <a:rPr lang="en-US" dirty="0" smtClean="0"/>
              <a:t> SF against subclass </a:t>
            </a:r>
            <a:r>
              <a:rPr lang="en-US" dirty="0" err="1" smtClean="0"/>
              <a:t>weatherzone</a:t>
            </a:r>
            <a:r>
              <a:rPr lang="en-US" dirty="0" smtClean="0"/>
              <a:t> (</a:t>
            </a:r>
            <a:r>
              <a:rPr lang="en-US" i="1" dirty="0" smtClean="0"/>
              <a:t>check for large </a:t>
            </a:r>
            <a:r>
              <a:rPr lang="en-US" i="1" dirty="0" err="1" smtClean="0"/>
              <a:t>mis</a:t>
            </a:r>
            <a:r>
              <a:rPr lang="en-US" i="1" dirty="0" smtClean="0"/>
              <a:t>-match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Check for </a:t>
            </a:r>
            <a:r>
              <a:rPr lang="en-US" b="1" dirty="0" smtClean="0"/>
              <a:t>Predictability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418750"/>
            <a:ext cx="7056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034" y="6138658"/>
            <a:ext cx="681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Flag as non-seasonal when </a:t>
            </a:r>
            <a:r>
              <a:rPr lang="en-US" dirty="0" smtClean="0">
                <a:solidFill>
                  <a:srgbClr val="00B050"/>
                </a:solidFill>
              </a:rPr>
              <a:t>AVG</a:t>
            </a:r>
            <a:r>
              <a:rPr lang="en-US" dirty="0" smtClean="0"/>
              <a:t> predicts sales better than </a:t>
            </a:r>
            <a:r>
              <a:rPr lang="en-US" dirty="0" smtClean="0">
                <a:solidFill>
                  <a:srgbClr val="FF0000"/>
                </a:solidFill>
              </a:rPr>
              <a:t>SF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5391" y="3055661"/>
            <a:ext cx="6066151" cy="2903819"/>
            <a:chOff x="406107" y="3246411"/>
            <a:chExt cx="6449802" cy="29038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107" y="3246411"/>
              <a:ext cx="6449802" cy="2903819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678033" y="4771505"/>
              <a:ext cx="433454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62376" y="256894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Predictability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596390"/>
            <a:ext cx="2233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*additional SF info in Appendix-2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931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D15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THD15</Template>
  <TotalTime>25953</TotalTime>
  <Words>2260</Words>
  <Application>Microsoft Office PowerPoint</Application>
  <PresentationFormat>On-screen Show (4:3)</PresentationFormat>
  <Paragraphs>501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THD15</vt:lpstr>
      <vt:lpstr>ASL Overview</vt:lpstr>
      <vt:lpstr>Contents</vt:lpstr>
      <vt:lpstr>ASL Purpose – Calculate Safety Stock</vt:lpstr>
      <vt:lpstr>ASL Purpose – Part of Inventory Strategy</vt:lpstr>
      <vt:lpstr>ASL Inputs and Outputs</vt:lpstr>
      <vt:lpstr>ASL Process Overview</vt:lpstr>
      <vt:lpstr>ASL Process Overview – RTLT Slotting</vt:lpstr>
      <vt:lpstr>ASL Process Overview – RTLT Slotting</vt:lpstr>
      <vt:lpstr>ASL Process Overview – Seasonality</vt:lpstr>
      <vt:lpstr>ASL Process Overview – Seasonality</vt:lpstr>
      <vt:lpstr>ASL Process Overview – Demand Profiling</vt:lpstr>
      <vt:lpstr>ASL Process Overview – Demand Profiling</vt:lpstr>
      <vt:lpstr>Demand Profiling (Cont)</vt:lpstr>
      <vt:lpstr>Demand Profiling (Cont)</vt:lpstr>
      <vt:lpstr>ASL Process Overview – Case Pack Adj.</vt:lpstr>
      <vt:lpstr>ASL Assumptions and Caveats</vt:lpstr>
      <vt:lpstr>ASL Assumptions and Caveats Cont.</vt:lpstr>
      <vt:lpstr>Questions</vt:lpstr>
      <vt:lpstr>Appendix</vt:lpstr>
      <vt:lpstr>Appendix-1: Calculating lead times</vt:lpstr>
      <vt:lpstr>Appendix-2: Seasonal factors</vt:lpstr>
      <vt:lpstr>Appendix-3: De/Re - seasonalize</vt:lpstr>
      <vt:lpstr>Appendix-4: Control Outliers</vt:lpstr>
      <vt:lpstr>Appendix-5: Test seasonal profile predictive value</vt:lpstr>
      <vt:lpstr>Appendix-6: Test seasonal factor inventory overage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calculation overview</dc:title>
  <dc:creator>Kimble, Zachary</dc:creator>
  <cp:lastModifiedBy>Morton, Matthew</cp:lastModifiedBy>
  <cp:revision>84</cp:revision>
  <dcterms:created xsi:type="dcterms:W3CDTF">2016-07-21T16:55:08Z</dcterms:created>
  <dcterms:modified xsi:type="dcterms:W3CDTF">2017-01-10T16:53:25Z</dcterms:modified>
</cp:coreProperties>
</file>