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sldIdLst>
    <p:sldId id="264" r:id="rId2"/>
    <p:sldId id="365" r:id="rId3"/>
    <p:sldId id="348" r:id="rId4"/>
    <p:sldId id="366" r:id="rId5"/>
    <p:sldId id="367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99FF"/>
    <a:srgbClr val="FFFFCC"/>
    <a:srgbClr val="F58220"/>
    <a:srgbClr val="F68E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79DA5-C9B4-674F-8860-E88CA540EB7D}" v="2" dt="2018-12-06T20:56:13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 autoAdjust="0"/>
    <p:restoredTop sz="78162" autoAdjust="0"/>
  </p:normalViewPr>
  <p:slideViewPr>
    <p:cSldViewPr>
      <p:cViewPr varScale="1">
        <p:scale>
          <a:sx n="101" d="100"/>
          <a:sy n="101" d="100"/>
        </p:scale>
        <p:origin x="259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lie-sinal, Ian E" userId="ba304e76-4ae0-4edc-9c47-931219a307a6" providerId="ADAL" clId="{E2C79DA5-C9B4-674F-8860-E88CA540EB7D}"/>
    <pc:docChg chg="custSel modSld">
      <pc:chgData name="Bailie-sinal, Ian E" userId="ba304e76-4ae0-4edc-9c47-931219a307a6" providerId="ADAL" clId="{E2C79DA5-C9B4-674F-8860-E88CA540EB7D}" dt="2018-12-06T20:57:07.508" v="2" actId="478"/>
      <pc:docMkLst>
        <pc:docMk/>
      </pc:docMkLst>
      <pc:sldChg chg="addSp delSp modSp">
        <pc:chgData name="Bailie-sinal, Ian E" userId="ba304e76-4ae0-4edc-9c47-931219a307a6" providerId="ADAL" clId="{E2C79DA5-C9B4-674F-8860-E88CA540EB7D}" dt="2018-12-06T20:57:07.508" v="2" actId="478"/>
        <pc:sldMkLst>
          <pc:docMk/>
          <pc:sldMk cId="55075034" sldId="264"/>
        </pc:sldMkLst>
        <pc:spChg chg="del">
          <ac:chgData name="Bailie-sinal, Ian E" userId="ba304e76-4ae0-4edc-9c47-931219a307a6" providerId="ADAL" clId="{E2C79DA5-C9B4-674F-8860-E88CA540EB7D}" dt="2018-12-06T20:57:05.653" v="1" actId="478"/>
          <ac:spMkLst>
            <pc:docMk/>
            <pc:sldMk cId="55075034" sldId="264"/>
            <ac:spMk id="3" creationId="{00000000-0000-0000-0000-000000000000}"/>
          </ac:spMkLst>
        </pc:spChg>
        <pc:spChg chg="add del mod">
          <ac:chgData name="Bailie-sinal, Ian E" userId="ba304e76-4ae0-4edc-9c47-931219a307a6" providerId="ADAL" clId="{E2C79DA5-C9B4-674F-8860-E88CA540EB7D}" dt="2018-12-06T20:57:07.508" v="2" actId="478"/>
          <ac:spMkLst>
            <pc:docMk/>
            <pc:sldMk cId="55075034" sldId="264"/>
            <ac:spMk id="5" creationId="{A98FFDB6-79BC-F04B-881F-669F246858F1}"/>
          </ac:spMkLst>
        </pc:spChg>
      </pc:sldChg>
      <pc:sldChg chg="modSp">
        <pc:chgData name="Bailie-sinal, Ian E" userId="ba304e76-4ae0-4edc-9c47-931219a307a6" providerId="ADAL" clId="{E2C79DA5-C9B4-674F-8860-E88CA540EB7D}" dt="2018-12-06T20:56:12.206" v="0" actId="20578"/>
        <pc:sldMkLst>
          <pc:docMk/>
          <pc:sldMk cId="471707841" sldId="366"/>
        </pc:sldMkLst>
        <pc:spChg chg="mod">
          <ac:chgData name="Bailie-sinal, Ian E" userId="ba304e76-4ae0-4edc-9c47-931219a307a6" providerId="ADAL" clId="{E2C79DA5-C9B4-674F-8860-E88CA540EB7D}" dt="2018-12-06T20:56:12.206" v="0" actId="20578"/>
          <ac:spMkLst>
            <pc:docMk/>
            <pc:sldMk cId="471707841" sldId="366"/>
            <ac:spMk id="2" creationId="{00000000-0000-0000-0000-000000000000}"/>
          </ac:spMkLst>
        </pc:spChg>
      </pc:sldChg>
    </pc:docChg>
  </pc:docChgLst>
  <pc:docChgLst>
    <pc:chgData name="Bailie-sinal, Ian E" userId="ba304e76-4ae0-4edc-9c47-931219a307a6" providerId="ADAL" clId="{75AC57E7-C402-474B-9486-AAD5B73A9F52}"/>
    <pc:docChg chg="custSel addSld modSld">
      <pc:chgData name="Bailie-sinal, Ian E" userId="ba304e76-4ae0-4edc-9c47-931219a307a6" providerId="ADAL" clId="{75AC57E7-C402-474B-9486-AAD5B73A9F52}" dt="2018-11-02T17:41:31.760" v="521" actId="20577"/>
      <pc:docMkLst>
        <pc:docMk/>
      </pc:docMkLst>
      <pc:sldChg chg="modSp">
        <pc:chgData name="Bailie-sinal, Ian E" userId="ba304e76-4ae0-4edc-9c47-931219a307a6" providerId="ADAL" clId="{75AC57E7-C402-474B-9486-AAD5B73A9F52}" dt="2018-11-02T17:32:13.803" v="153" actId="20577"/>
        <pc:sldMkLst>
          <pc:docMk/>
          <pc:sldMk cId="471707841" sldId="366"/>
        </pc:sldMkLst>
        <pc:spChg chg="mod">
          <ac:chgData name="Bailie-sinal, Ian E" userId="ba304e76-4ae0-4edc-9c47-931219a307a6" providerId="ADAL" clId="{75AC57E7-C402-474B-9486-AAD5B73A9F52}" dt="2018-11-02T17:32:13.803" v="153" actId="20577"/>
          <ac:spMkLst>
            <pc:docMk/>
            <pc:sldMk cId="471707841" sldId="366"/>
            <ac:spMk id="2" creationId="{00000000-0000-0000-0000-000000000000}"/>
          </ac:spMkLst>
        </pc:spChg>
      </pc:sldChg>
      <pc:sldChg chg="modSp add">
        <pc:chgData name="Bailie-sinal, Ian E" userId="ba304e76-4ae0-4edc-9c47-931219a307a6" providerId="ADAL" clId="{75AC57E7-C402-474B-9486-AAD5B73A9F52}" dt="2018-11-02T17:41:31.760" v="521" actId="20577"/>
        <pc:sldMkLst>
          <pc:docMk/>
          <pc:sldMk cId="606648171" sldId="367"/>
        </pc:sldMkLst>
        <pc:spChg chg="mod">
          <ac:chgData name="Bailie-sinal, Ian E" userId="ba304e76-4ae0-4edc-9c47-931219a307a6" providerId="ADAL" clId="{75AC57E7-C402-474B-9486-AAD5B73A9F52}" dt="2018-11-02T17:41:31.760" v="521" actId="20577"/>
          <ac:spMkLst>
            <pc:docMk/>
            <pc:sldMk cId="606648171" sldId="367"/>
            <ac:spMk id="2" creationId="{418391E8-0D37-054B-935F-F12C7BF7535D}"/>
          </ac:spMkLst>
        </pc:spChg>
        <pc:spChg chg="mod">
          <ac:chgData name="Bailie-sinal, Ian E" userId="ba304e76-4ae0-4edc-9c47-931219a307a6" providerId="ADAL" clId="{75AC57E7-C402-474B-9486-AAD5B73A9F52}" dt="2018-11-02T17:32:19.416" v="162" actId="20577"/>
          <ac:spMkLst>
            <pc:docMk/>
            <pc:sldMk cId="606648171" sldId="367"/>
            <ac:spMk id="3" creationId="{F73E8076-0D4C-AF4D-9CC6-8292ECD005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820"/>
          </a:xfrm>
          <a:prstGeom prst="rect">
            <a:avLst/>
          </a:prstGeom>
        </p:spPr>
        <p:txBody>
          <a:bodyPr vert="horz" lIns="92970" tIns="46485" rIns="92970" bIns="464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4820"/>
          </a:xfrm>
          <a:prstGeom prst="rect">
            <a:avLst/>
          </a:prstGeom>
        </p:spPr>
        <p:txBody>
          <a:bodyPr vert="horz" lIns="92970" tIns="46485" rIns="92970" bIns="46485" rtlCol="0"/>
          <a:lstStyle>
            <a:lvl1pPr algn="r">
              <a:defRPr sz="1200"/>
            </a:lvl1pPr>
          </a:lstStyle>
          <a:p>
            <a:fld id="{A72ABC98-FFAF-42F0-A5DC-FB5C8D487B5B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70" tIns="46485" rIns="92970" bIns="4648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970" tIns="46485" rIns="92970" bIns="4648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970" tIns="46485" rIns="92970" bIns="464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970" tIns="46485" rIns="92970" bIns="46485" rtlCol="0" anchor="b"/>
          <a:lstStyle>
            <a:lvl1pPr algn="r">
              <a:defRPr sz="1200"/>
            </a:lvl1pPr>
          </a:lstStyle>
          <a:p>
            <a:fld id="{657A7388-0ABE-4DCF-9E5A-7A70820B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A7388-0ABE-4DCF-9E5A-7A70820B56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76400"/>
            <a:ext cx="5867400" cy="22891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04944"/>
            <a:ext cx="6400800" cy="108508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54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672" y="6056376"/>
            <a:ext cx="75438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1C1C1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BDDE3B-6E17-4A89-9F93-DBB317C0A6AD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26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76" y="1524000"/>
            <a:ext cx="6108192" cy="3429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6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2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24" y="1066800"/>
            <a:ext cx="4038600" cy="5059363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24" y="1066800"/>
            <a:ext cx="4038600" cy="5059363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64" y="10668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664" y="1706562"/>
            <a:ext cx="4040188" cy="3951288"/>
          </a:xfrm>
        </p:spPr>
        <p:txBody>
          <a:bodyPr/>
          <a:lstStyle>
            <a:lvl1pPr marL="274320" indent="-27432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7489" y="10668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7489" y="1706562"/>
            <a:ext cx="4041775" cy="3951288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66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93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02076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240" y="65483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‹#›</a:t>
            </a:fld>
            <a:endParaRPr lang="en-US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7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76400"/>
            <a:ext cx="5257800" cy="2289175"/>
          </a:xfrm>
        </p:spPr>
        <p:txBody>
          <a:bodyPr>
            <a:normAutofit/>
          </a:bodyPr>
          <a:lstStyle/>
          <a:p>
            <a:r>
              <a:rPr lang="en-US" dirty="0"/>
              <a:t>Item Velocity Calculation</a:t>
            </a:r>
          </a:p>
        </p:txBody>
      </p:sp>
    </p:spTree>
    <p:extLst>
      <p:ext uri="{BB962C8B-B14F-4D97-AF65-F5344CB8AC3E}">
        <p14:creationId xmlns:p14="http://schemas.microsoft.com/office/powerpoint/2010/main" val="5507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Velocity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 Velocity gives a general idea of how “important” a Store/SKU is</a:t>
            </a:r>
          </a:p>
          <a:p>
            <a:pPr lvl="1"/>
            <a:r>
              <a:rPr lang="en-US" dirty="0"/>
              <a:t>“A” SKUs are most important, followed by “B,” “C,” and “D”</a:t>
            </a:r>
          </a:p>
          <a:p>
            <a:pPr lvl="1"/>
            <a:r>
              <a:rPr lang="en-US" dirty="0"/>
              <a:t>“E” SKUs are least important</a:t>
            </a:r>
          </a:p>
          <a:p>
            <a:pPr lvl="1"/>
            <a:endParaRPr lang="en-US" dirty="0"/>
          </a:p>
          <a:p>
            <a:r>
              <a:rPr lang="en-US" dirty="0"/>
              <a:t>Item velocity is used for both reporting and for operational decisions</a:t>
            </a:r>
          </a:p>
          <a:p>
            <a:pPr lvl="1"/>
            <a:r>
              <a:rPr lang="en-US" i="1" dirty="0"/>
              <a:t>Reporting usage:</a:t>
            </a:r>
            <a:r>
              <a:rPr lang="en-US" dirty="0"/>
              <a:t> A/B in-stock rates</a:t>
            </a:r>
          </a:p>
          <a:p>
            <a:pPr lvl="1"/>
            <a:r>
              <a:rPr lang="en-US" i="1" dirty="0"/>
              <a:t>Operational usage:</a:t>
            </a:r>
            <a:r>
              <a:rPr lang="en-US" dirty="0"/>
              <a:t> “A” SKUs often have higher set service level than “B,” “C,” “D,” or “E” SKUs</a:t>
            </a:r>
          </a:p>
          <a:p>
            <a:pPr lvl="1"/>
            <a:endParaRPr lang="en-US" dirty="0"/>
          </a:p>
          <a:p>
            <a:r>
              <a:rPr lang="en-US" dirty="0"/>
              <a:t>Rolling 52-week Item Velocity breakdown: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2</a:t>
            </a:fld>
            <a:endParaRPr lang="en-US">
              <a:solidFill>
                <a:srgbClr val="1C1C1C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94470"/>
              </p:ext>
            </p:extLst>
          </p:nvPr>
        </p:nvGraphicFramePr>
        <p:xfrm>
          <a:off x="1427988" y="4719574"/>
          <a:ext cx="5958840" cy="1828800"/>
        </p:xfrm>
        <a:graphic>
          <a:graphicData uri="http://schemas.openxmlformats.org/drawingml/2006/table">
            <a:tbl>
              <a:tblPr firstRow="1" firstCol="1">
                <a:tableStyleId>{C083E6E3-FA7D-4D7B-A595-EF9225AFEA82}</a:tableStyleId>
              </a:tblPr>
              <a:tblGrid>
                <a:gridCol w="1191768">
                  <a:extLst>
                    <a:ext uri="{9D8B030D-6E8A-4147-A177-3AD203B41FA5}">
                      <a16:colId xmlns:a16="http://schemas.microsoft.com/office/drawing/2014/main" val="2746676345"/>
                    </a:ext>
                  </a:extLst>
                </a:gridCol>
                <a:gridCol w="1191768">
                  <a:extLst>
                    <a:ext uri="{9D8B030D-6E8A-4147-A177-3AD203B41FA5}">
                      <a16:colId xmlns:a16="http://schemas.microsoft.com/office/drawing/2014/main" val="3465919752"/>
                    </a:ext>
                  </a:extLst>
                </a:gridCol>
                <a:gridCol w="1191768">
                  <a:extLst>
                    <a:ext uri="{9D8B030D-6E8A-4147-A177-3AD203B41FA5}">
                      <a16:colId xmlns:a16="http://schemas.microsoft.com/office/drawing/2014/main" val="2897501813"/>
                    </a:ext>
                  </a:extLst>
                </a:gridCol>
                <a:gridCol w="1191768">
                  <a:extLst>
                    <a:ext uri="{9D8B030D-6E8A-4147-A177-3AD203B41FA5}">
                      <a16:colId xmlns:a16="http://schemas.microsoft.com/office/drawing/2014/main" val="689462288"/>
                    </a:ext>
                  </a:extLst>
                </a:gridCol>
                <a:gridCol w="1191768">
                  <a:extLst>
                    <a:ext uri="{9D8B030D-6E8A-4147-A177-3AD203B41FA5}">
                      <a16:colId xmlns:a16="http://schemas.microsoft.com/office/drawing/2014/main" val="4153067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Velocity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Store/SKUs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Inventory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In-Stock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855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91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403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249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70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99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20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2608" y="1020762"/>
            <a:ext cx="8229600" cy="55324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Timing</a:t>
            </a:r>
          </a:p>
          <a:p>
            <a:pPr lvl="1"/>
            <a:r>
              <a:rPr lang="en-US" i="1" dirty="0"/>
              <a:t>Non-seasonal SKUs: </a:t>
            </a:r>
            <a:r>
              <a:rPr lang="en-US" dirty="0"/>
              <a:t>Velocity recalculated once per fiscal year </a:t>
            </a:r>
          </a:p>
          <a:p>
            <a:pPr lvl="1"/>
            <a:r>
              <a:rPr lang="en-US" i="1" dirty="0"/>
              <a:t>Seasonal SKUs:</a:t>
            </a:r>
            <a:r>
              <a:rPr lang="en-US" dirty="0"/>
              <a:t> Velocity recalculated ones per fiscal quarter</a:t>
            </a:r>
          </a:p>
          <a:p>
            <a:pPr lvl="1"/>
            <a:endParaRPr lang="en-US" dirty="0"/>
          </a:p>
          <a:p>
            <a:r>
              <a:rPr lang="en-US" dirty="0"/>
              <a:t>Code Assignment</a:t>
            </a:r>
          </a:p>
          <a:p>
            <a:pPr lvl="1"/>
            <a:r>
              <a:rPr lang="en-US" dirty="0"/>
              <a:t>Within each store/department combination:</a:t>
            </a:r>
          </a:p>
          <a:p>
            <a:pPr lvl="2"/>
            <a:r>
              <a:rPr lang="en-US" dirty="0"/>
              <a:t>Rank every item based on the unit and dollar forecast</a:t>
            </a:r>
          </a:p>
          <a:p>
            <a:pPr lvl="2"/>
            <a:r>
              <a:rPr lang="en-US" dirty="0"/>
              <a:t>Assign a unit and dollar velocity as follows: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Assign the faster velocity as that item’s velocity</a:t>
            </a:r>
          </a:p>
          <a:p>
            <a:pPr lvl="3"/>
            <a:r>
              <a:rPr lang="en-US" dirty="0"/>
              <a:t>E.g., if unit velocity is “A,” and dollar velocity is “B,” the item would be considered “A”</a:t>
            </a:r>
          </a:p>
        </p:txBody>
      </p:sp>
      <p:sp>
        <p:nvSpPr>
          <p:cNvPr id="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Overview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95696"/>
              </p:ext>
            </p:extLst>
          </p:nvPr>
        </p:nvGraphicFramePr>
        <p:xfrm>
          <a:off x="2987802" y="3657600"/>
          <a:ext cx="2839212" cy="1524000"/>
        </p:xfrm>
        <a:graphic>
          <a:graphicData uri="http://schemas.openxmlformats.org/drawingml/2006/table">
            <a:tbl>
              <a:tblPr firstRow="1" firstCol="1">
                <a:tableStyleId>{C083E6E3-FA7D-4D7B-A595-EF9225AFEA82}</a:tableStyleId>
              </a:tblPr>
              <a:tblGrid>
                <a:gridCol w="901763">
                  <a:extLst>
                    <a:ext uri="{9D8B030D-6E8A-4147-A177-3AD203B41FA5}">
                      <a16:colId xmlns:a16="http://schemas.microsoft.com/office/drawing/2014/main" val="2746676345"/>
                    </a:ext>
                  </a:extLst>
                </a:gridCol>
                <a:gridCol w="1937449">
                  <a:extLst>
                    <a:ext uri="{9D8B030D-6E8A-4147-A177-3AD203B41FA5}">
                      <a16:colId xmlns:a16="http://schemas.microsoft.com/office/drawing/2014/main" val="3465919752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Velocity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Cut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85526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3.3% of SKUs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91167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18.7% of SKUs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40301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44% of SKUs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24914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Bottom 34% of</a:t>
                      </a:r>
                      <a:r>
                        <a:rPr lang="en-US" sz="1400" baseline="0" dirty="0"/>
                        <a:t> SKUs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7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03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“E” velocity definition:</a:t>
            </a:r>
          </a:p>
          <a:p>
            <a:pPr lvl="1"/>
            <a:r>
              <a:rPr lang="en-US" i="1" dirty="0"/>
              <a:t>Non-seasonal SKUs</a:t>
            </a:r>
            <a:r>
              <a:rPr lang="en-US" dirty="0"/>
              <a:t>: the item had ≤ 0 net sales in the trailing quarter</a:t>
            </a:r>
          </a:p>
          <a:p>
            <a:pPr lvl="1"/>
            <a:r>
              <a:rPr lang="en-US" i="1" dirty="0"/>
              <a:t>Seasonal SKUs</a:t>
            </a:r>
            <a:r>
              <a:rPr lang="en-US" dirty="0"/>
              <a:t>: the item had ≤ 0 net sales in the most recent in-season quarter</a:t>
            </a:r>
          </a:p>
          <a:p>
            <a:pPr lvl="2"/>
            <a:r>
              <a:rPr lang="en-US" dirty="0"/>
              <a:t>E.g., Christmas decorations are in season in Q4, and if a decoration SKU has ≤ 0 net sales during Q4, it’s considered “E.” Christmas decorations are </a:t>
            </a:r>
            <a:r>
              <a:rPr lang="en-US" i="1" dirty="0"/>
              <a:t>not</a:t>
            </a:r>
            <a:r>
              <a:rPr lang="en-US" dirty="0"/>
              <a:t> in season in Q1, so a decoration SKU with ≤ 0 net sales in Q1 would </a:t>
            </a:r>
            <a:r>
              <a:rPr lang="en-US" i="1" dirty="0"/>
              <a:t>not</a:t>
            </a:r>
            <a:r>
              <a:rPr lang="en-US" dirty="0"/>
              <a:t> be considered “E.”</a:t>
            </a:r>
          </a:p>
          <a:p>
            <a:pPr lvl="1"/>
            <a:r>
              <a:rPr lang="en-US" dirty="0"/>
              <a:t>New SKUs are excluded from the E velocity bucket</a:t>
            </a:r>
          </a:p>
          <a:p>
            <a:endParaRPr lang="en-US" dirty="0"/>
          </a:p>
          <a:p>
            <a:r>
              <a:rPr lang="en-US" dirty="0"/>
              <a:t>“E” SKUs are refreshed once per quarter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“E” Velocity SKUs</a:t>
            </a:r>
          </a:p>
        </p:txBody>
      </p:sp>
    </p:spTree>
    <p:extLst>
      <p:ext uri="{BB962C8B-B14F-4D97-AF65-F5344CB8AC3E}">
        <p14:creationId xmlns:p14="http://schemas.microsoft.com/office/powerpoint/2010/main" val="47170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8391E8-0D37-054B-935F-F12C7BF7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received within the past 13 weeks are considered new</a:t>
            </a:r>
          </a:p>
          <a:p>
            <a:r>
              <a:rPr lang="en-US" dirty="0"/>
              <a:t>New items’ velocity codes are assigned based on initial forecast</a:t>
            </a:r>
          </a:p>
          <a:p>
            <a:r>
              <a:rPr lang="en-US" dirty="0"/>
              <a:t>New items’ velocity codes are refreshed twice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4 weeks after receiving a forecast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13 weeks after being first received in 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3E8076-0D4C-AF4D-9CC6-8292ECD0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SKUs</a:t>
            </a:r>
          </a:p>
        </p:txBody>
      </p:sp>
    </p:spTree>
    <p:extLst>
      <p:ext uri="{BB962C8B-B14F-4D97-AF65-F5344CB8AC3E}">
        <p14:creationId xmlns:p14="http://schemas.microsoft.com/office/powerpoint/2010/main" val="606648171"/>
      </p:ext>
    </p:extLst>
  </p:cSld>
  <p:clrMapOvr>
    <a:masterClrMapping/>
  </p:clrMapOvr>
</p:sld>
</file>

<file path=ppt/theme/theme1.xml><?xml version="1.0" encoding="utf-8"?>
<a:theme xmlns:a="http://schemas.openxmlformats.org/drawingml/2006/main" name="1_THD 2015 - Standard Template">
  <a:themeElements>
    <a:clrScheme name="THD PowerPoint Template">
      <a:dk1>
        <a:srgbClr val="1C1C1C"/>
      </a:dk1>
      <a:lt1>
        <a:srgbClr val="FFFFFF"/>
      </a:lt1>
      <a:dk2>
        <a:srgbClr val="F58220"/>
      </a:dk2>
      <a:lt2>
        <a:srgbClr val="E8E8E8"/>
      </a:lt2>
      <a:accent1>
        <a:srgbClr val="D0D0D0"/>
      </a:accent1>
      <a:accent2>
        <a:srgbClr val="AEAEAE"/>
      </a:accent2>
      <a:accent3>
        <a:srgbClr val="F58220"/>
      </a:accent3>
      <a:accent4>
        <a:srgbClr val="E8E8E8"/>
      </a:accent4>
      <a:accent5>
        <a:srgbClr val="C6C6C6"/>
      </a:accent5>
      <a:accent6>
        <a:srgbClr val="F58220"/>
      </a:accent6>
      <a:hlink>
        <a:srgbClr val="5F5F5F"/>
      </a:hlink>
      <a:folHlink>
        <a:srgbClr val="0000BF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11392</TotalTime>
  <Words>429</Words>
  <Application>Microsoft Macintosh PowerPoint</Application>
  <PresentationFormat>On-screen Show (4:3)</PresentationFormat>
  <Paragraphs>83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1_THD 2015 - Standard Template</vt:lpstr>
      <vt:lpstr>Item Velocity Calculation</vt:lpstr>
      <vt:lpstr>Item Velocity Overview</vt:lpstr>
      <vt:lpstr>Calculation Overview</vt:lpstr>
      <vt:lpstr>“E” Velocity SKUs</vt:lpstr>
      <vt:lpstr>New SKUs</vt:lpstr>
    </vt:vector>
  </TitlesOfParts>
  <Company>The Home Depot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Johnston, Lana</dc:creator>
  <cp:lastModifiedBy>Bailie-sinal, Ian E</cp:lastModifiedBy>
  <cp:revision>238</cp:revision>
  <cp:lastPrinted>2015-12-04T18:43:12Z</cp:lastPrinted>
  <dcterms:created xsi:type="dcterms:W3CDTF">2014-12-09T11:42:05Z</dcterms:created>
  <dcterms:modified xsi:type="dcterms:W3CDTF">2018-12-06T20:57:08Z</dcterms:modified>
</cp:coreProperties>
</file>