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867400" cy="22891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04944"/>
            <a:ext cx="6400800" cy="108508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672" y="605637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BDDE3B-6E17-4A89-9F93-DBB317C0A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7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524000"/>
            <a:ext cx="6108192" cy="3429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64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64" y="1706562"/>
            <a:ext cx="4040188" cy="3951288"/>
          </a:xfrm>
        </p:spPr>
        <p:txBody>
          <a:bodyPr/>
          <a:lstStyle>
            <a:lvl1pPr marL="274320" indent="-27432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489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489" y="1706562"/>
            <a:ext cx="4041775" cy="3951288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020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BDDE3B-6E17-4A89-9F93-DBB317C0A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Order Up To Level (OUTL)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596" y="1147375"/>
            <a:ext cx="90479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Forecast 	 	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MAX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Committed 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Committed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 		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Decrease		     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 LT/RT		 </a:t>
            </a:r>
            <a:r>
              <a:rPr kumimoji="0" lang="en-US" sz="140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MOHQ </a:t>
            </a:r>
            <a:r>
              <a:rPr kumimoji="0" lang="en-US" sz="140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SSU	      	     Stock 			   to Max	     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 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		         	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2608" y="2042527"/>
            <a:ext cx="8744643" cy="3792332"/>
            <a:chOff x="191567" y="2057134"/>
            <a:chExt cx="8744643" cy="5722656"/>
          </a:xfrm>
        </p:grpSpPr>
        <p:grpSp>
          <p:nvGrpSpPr>
            <p:cNvPr id="38" name="Group 37"/>
            <p:cNvGrpSpPr/>
            <p:nvPr/>
          </p:nvGrpSpPr>
          <p:grpSpPr>
            <a:xfrm>
              <a:off x="191567" y="2057134"/>
              <a:ext cx="8726702" cy="5722656"/>
              <a:chOff x="186700" y="1172208"/>
              <a:chExt cx="8726702" cy="572265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86700" y="1172208"/>
                <a:ext cx="5226201" cy="5722656"/>
                <a:chOff x="1063289" y="1207045"/>
                <a:chExt cx="5509696" cy="6011245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2904881" y="1824483"/>
                  <a:ext cx="1831603" cy="531063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81218" y="2621743"/>
                  <a:ext cx="1533862" cy="4514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>
                      <a:srgbClr val="000000"/>
                    </a:buClr>
                    <a:buSzPct val="190000"/>
                    <a:buFontTx/>
                    <a:buNone/>
                    <a:tabLst/>
                    <a:defRPr/>
                  </a:pPr>
                  <a:r>
                    <a:rPr kumimoji="0" lang="en-US" sz="12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Max of: 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JLQ Min**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Bulk Min**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Ad Min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Non SPI Min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WOS Min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Arial"/>
                    </a:rPr>
                    <a:t>New SKU Min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Field Request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107803" y="1901314"/>
                  <a:ext cx="1407277" cy="720427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r>
                    <a:rPr lang="en-US" sz="1400" b="1" i="1" dirty="0">
                      <a:solidFill>
                        <a:srgbClr val="FFFFFF"/>
                      </a:solidFill>
                      <a:latin typeface="Arial"/>
                    </a:rPr>
                    <a:t>MOHQ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063289" y="1833173"/>
                  <a:ext cx="1831603" cy="5385117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94494" y="2621743"/>
                  <a:ext cx="1559885" cy="4436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>
                      <a:srgbClr val="000000"/>
                    </a:buClr>
                    <a:buSzPct val="190000"/>
                    <a:buFontTx/>
                    <a:buNone/>
                    <a:tabLst/>
                    <a:defRPr/>
                  </a:pPr>
                  <a:r>
                    <a:rPr kumimoji="0" lang="en-US" sz="12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Sum of: 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Presentation Minimum (SPI)*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MAP CM*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XMER CM (CMAP)*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Arial"/>
                    </a:rPr>
                    <a:t>Event CM I 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Arial"/>
                    </a:rPr>
                    <a:t>Event CM II</a:t>
                  </a:r>
                </a:p>
                <a:p>
                  <a:pPr marL="182880" marR="0" lvl="0" indent="-18288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190000"/>
                    <a:buFont typeface="Wingdings" panose="05000000000000000000" pitchFamily="2" charset="2"/>
                    <a:buChar char="§"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281965" y="1901314"/>
                  <a:ext cx="1384944" cy="720429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r>
                    <a:rPr lang="en-US" sz="1400" b="1" i="1" dirty="0">
                      <a:solidFill>
                        <a:srgbClr val="FFFFFF"/>
                      </a:solidFill>
                      <a:latin typeface="Arial"/>
                    </a:rPr>
                    <a:t>Committed Min</a:t>
                  </a: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4741382" y="1824483"/>
                  <a:ext cx="1831603" cy="531177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746492" y="3023717"/>
                  <a:ext cx="1815328" cy="872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Advanced Service        Level (ASL)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968861" y="1901315"/>
                  <a:ext cx="1379650" cy="720426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r>
                    <a:rPr lang="en-US" sz="1400" b="1" i="1" dirty="0">
                      <a:solidFill>
                        <a:srgbClr val="FFFFFF"/>
                      </a:solidFill>
                      <a:latin typeface="Arial"/>
                    </a:rPr>
                    <a:t>SSU</a:t>
                  </a:r>
                </a:p>
              </p:txBody>
            </p:sp>
            <p:sp>
              <p:nvSpPr>
                <p:cNvPr id="24" name="Left Brace 23"/>
                <p:cNvSpPr/>
                <p:nvPr/>
              </p:nvSpPr>
              <p:spPr>
                <a:xfrm rot="5400000">
                  <a:off x="3518783" y="-426476"/>
                  <a:ext cx="542959" cy="3810002"/>
                </a:xfrm>
                <a:prstGeom prst="leftBrac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428760" y="1760341"/>
                <a:ext cx="1737361" cy="5056430"/>
                <a:chOff x="4096664" y="1772473"/>
                <a:chExt cx="1896570" cy="5322008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4096664" y="1772473"/>
                  <a:ext cx="1896570" cy="5322008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147648" y="2570968"/>
                  <a:ext cx="1835223" cy="4523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>
                      <a:srgbClr val="000000"/>
                    </a:buClr>
                    <a:buSzPct val="190000"/>
                    <a:buFontTx/>
                    <a:buNone/>
                    <a:tabLst/>
                    <a:defRPr/>
                  </a:pPr>
                  <a:r>
                    <a:rPr kumimoji="0" lang="en-US" sz="12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Sum of: 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Display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Event (x4)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Field Request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HOST Offset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Arial"/>
                    </a:rPr>
                    <a:t>MAP CS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Arial"/>
                    </a:rPr>
                    <a:t>XMER CS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58220"/>
                    </a:buClr>
                    <a:buSzPct val="100000"/>
                    <a:buFont typeface="Wingdings" panose="05000000000000000000" pitchFamily="2" charset="2"/>
                    <a:buChar char="§"/>
                    <a:tabLst/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Arial"/>
                    </a:rPr>
                    <a:t>Bulk Wall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05300" y="1849103"/>
                  <a:ext cx="1447800" cy="721860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r>
                    <a:rPr lang="en-US" sz="1400" b="1" i="1" dirty="0">
                      <a:solidFill>
                        <a:srgbClr val="FFFFFF"/>
                      </a:solidFill>
                      <a:latin typeface="Arial"/>
                    </a:rPr>
                    <a:t>Committed</a:t>
                  </a:r>
                </a:p>
                <a:p>
                  <a:pPr algn="ctr" defTabSz="914400"/>
                  <a:r>
                    <a:rPr lang="en-US" sz="1400" b="1" i="1" dirty="0">
                      <a:solidFill>
                        <a:srgbClr val="FFFFFF"/>
                      </a:solidFill>
                      <a:latin typeface="Arial"/>
                    </a:rPr>
                    <a:t>Stock</a:t>
                  </a:r>
                </a:p>
              </p:txBody>
            </p:sp>
          </p:grpSp>
          <p:sp>
            <p:nvSpPr>
              <p:cNvPr id="31" name="Rounded Rectangle 30"/>
              <p:cNvSpPr/>
              <p:nvPr/>
            </p:nvSpPr>
            <p:spPr>
              <a:xfrm>
                <a:off x="7176042" y="1773138"/>
                <a:ext cx="1737360" cy="504363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191127" y="3786591"/>
              <a:ext cx="1745083" cy="984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58220"/>
                </a:buClr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WOS Max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58220"/>
                </a:buClr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Maximum Units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58220"/>
                </a:buClr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5106" y="2718074"/>
              <a:ext cx="1326263" cy="685838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Max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5581372" y="1693600"/>
            <a:ext cx="4582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97223" y="143199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40026" y="1432579"/>
            <a:ext cx="373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558" y="593467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</a:rPr>
              <a:t>LT: Lead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</a:rPr>
              <a:t>RT: Review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</a:rPr>
              <a:t>MOHQ: Minimum On Hand Quantity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</a:rPr>
              <a:t>SSU: Safety Stock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</a:rPr>
              <a:t>JLQ: Job Lot Quantity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1C1C1C"/>
                </a:solidFill>
                <a:latin typeface="Arial"/>
              </a:rPr>
              <a:t>SPI: Space Planning Integration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3372" y="727201"/>
            <a:ext cx="5972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entralized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utomated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eplenishment algorithm 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01293" y="6033834"/>
            <a:ext cx="5486121" cy="542593"/>
          </a:xfrm>
          <a:prstGeom prst="roundRect">
            <a:avLst>
              <a:gd name="adj" fmla="val 183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*OUTL components systemically calculated and automatically fed in to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1C1C1C"/>
                </a:solidFill>
                <a:latin typeface="Arial"/>
              </a:rPr>
              <a:t>** OUTL Components managed by Analytics/Solutions and fed into Parameters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03114" y="5782391"/>
            <a:ext cx="1097280" cy="177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Additive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6247093" y="1321868"/>
            <a:ext cx="914400" cy="6960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29652" y="1408665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</a:rPr>
              <a:t>=</a:t>
            </a:r>
            <a:endParaRPr kumimoji="0" lang="en-US" sz="2800" b="1" i="0" u="none" strike="noStrike" kern="1200" normalizeH="0" baseline="0" noProof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181735"/>
      </p:ext>
    </p:extLst>
  </p:cSld>
  <p:clrMapOvr>
    <a:masterClrMapping/>
  </p:clrMapOvr>
</p:sld>
</file>

<file path=ppt/theme/theme1.xml><?xml version="1.0" encoding="utf-8"?>
<a:theme xmlns:a="http://schemas.openxmlformats.org/drawingml/2006/main" name="THDTheme">
  <a:themeElements>
    <a:clrScheme name="THD PowerPoint Template">
      <a:dk1>
        <a:srgbClr val="1C1C1C"/>
      </a:dk1>
      <a:lt1>
        <a:srgbClr val="FFFFFF"/>
      </a:lt1>
      <a:dk2>
        <a:srgbClr val="F58220"/>
      </a:dk2>
      <a:lt2>
        <a:srgbClr val="E8E8E8"/>
      </a:lt2>
      <a:accent1>
        <a:srgbClr val="D0D0D0"/>
      </a:accent1>
      <a:accent2>
        <a:srgbClr val="AEAEAE"/>
      </a:accent2>
      <a:accent3>
        <a:srgbClr val="F58220"/>
      </a:accent3>
      <a:accent4>
        <a:srgbClr val="E8E8E8"/>
      </a:accent4>
      <a:accent5>
        <a:srgbClr val="C6C6C6"/>
      </a:accent5>
      <a:accent6>
        <a:srgbClr val="F58220"/>
      </a:accent6>
      <a:hlink>
        <a:srgbClr val="5F5F5F"/>
      </a:hlink>
      <a:folHlink>
        <a:srgbClr val="0000B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DTheme" id="{9A0C333E-B86B-456D-B86A-9B269F8FD51F}" vid="{D96D0357-CABB-40AC-A345-C3EF2BD606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147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THDTheme</vt:lpstr>
      <vt:lpstr>Building the Order Up To Level (OUTL)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Order Up To Level (OUTL)</dc:title>
  <dc:creator>Aquilino, Heather</dc:creator>
  <cp:lastModifiedBy>Mayes, Angelica</cp:lastModifiedBy>
  <cp:revision>10</cp:revision>
  <dcterms:created xsi:type="dcterms:W3CDTF">2019-03-07T21:47:15Z</dcterms:created>
  <dcterms:modified xsi:type="dcterms:W3CDTF">2019-09-18T02:18:02Z</dcterms:modified>
</cp:coreProperties>
</file>