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4"/>
  </p:sldMasterIdLst>
  <p:notesMasterIdLst>
    <p:notesMasterId r:id="rId18"/>
  </p:notesMasterIdLst>
  <p:sldIdLst>
    <p:sldId id="272" r:id="rId5"/>
    <p:sldId id="274" r:id="rId6"/>
    <p:sldId id="261" r:id="rId7"/>
    <p:sldId id="257" r:id="rId8"/>
    <p:sldId id="258" r:id="rId9"/>
    <p:sldId id="259" r:id="rId10"/>
    <p:sldId id="265" r:id="rId11"/>
    <p:sldId id="266" r:id="rId12"/>
    <p:sldId id="273" r:id="rId13"/>
    <p:sldId id="271" r:id="rId14"/>
    <p:sldId id="262" r:id="rId15"/>
    <p:sldId id="275"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5588B-602C-41CE-ABA3-E208839C3D52}" v="2" dt="2020-10-21T03:26:0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400" autoAdjust="0"/>
  </p:normalViewPr>
  <p:slideViewPr>
    <p:cSldViewPr snapToGrid="0">
      <p:cViewPr varScale="1">
        <p:scale>
          <a:sx n="52" d="100"/>
          <a:sy n="52" d="100"/>
        </p:scale>
        <p:origin x="184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o, Yunzhong" userId="8d99d783-c3f8-4fd2-ae8e-48f1b8396353" providerId="ADAL" clId="{87A5588B-602C-41CE-ABA3-E208839C3D52}"/>
    <pc:docChg chg="custSel modSld">
      <pc:chgData name="Gao, Yunzhong" userId="8d99d783-c3f8-4fd2-ae8e-48f1b8396353" providerId="ADAL" clId="{87A5588B-602C-41CE-ABA3-E208839C3D52}" dt="2020-10-21T03:26:01.452" v="306"/>
      <pc:docMkLst>
        <pc:docMk/>
      </pc:docMkLst>
      <pc:sldChg chg="addSp modSp mod modAnim modNotesTx">
        <pc:chgData name="Gao, Yunzhong" userId="8d99d783-c3f8-4fd2-ae8e-48f1b8396353" providerId="ADAL" clId="{87A5588B-602C-41CE-ABA3-E208839C3D52}" dt="2020-10-21T03:26:01.452" v="306"/>
        <pc:sldMkLst>
          <pc:docMk/>
          <pc:sldMk cId="3484158155" sldId="262"/>
        </pc:sldMkLst>
        <pc:spChg chg="mod">
          <ac:chgData name="Gao, Yunzhong" userId="8d99d783-c3f8-4fd2-ae8e-48f1b8396353" providerId="ADAL" clId="{87A5588B-602C-41CE-ABA3-E208839C3D52}" dt="2020-10-21T03:23:27.994" v="74" actId="20577"/>
          <ac:spMkLst>
            <pc:docMk/>
            <pc:sldMk cId="3484158155" sldId="262"/>
            <ac:spMk id="3" creationId="{74EFF60B-E50A-4246-9524-CDD1D80A8957}"/>
          </ac:spMkLst>
        </pc:spChg>
        <pc:picChg chg="mod">
          <ac:chgData name="Gao, Yunzhong" userId="8d99d783-c3f8-4fd2-ae8e-48f1b8396353" providerId="ADAL" clId="{87A5588B-602C-41CE-ABA3-E208839C3D52}" dt="2020-10-21T03:24:05.872" v="159" actId="14100"/>
          <ac:picMkLst>
            <pc:docMk/>
            <pc:sldMk cId="3484158155" sldId="262"/>
            <ac:picMk id="5" creationId="{41156401-61A1-4FA7-A7BF-38C82A18B53A}"/>
          </ac:picMkLst>
        </pc:picChg>
        <pc:picChg chg="add mod">
          <ac:chgData name="Gao, Yunzhong" userId="8d99d783-c3f8-4fd2-ae8e-48f1b8396353" providerId="ADAL" clId="{87A5588B-602C-41CE-ABA3-E208839C3D52}" dt="2020-10-21T03:23:21.768" v="73" actId="1076"/>
          <ac:picMkLst>
            <pc:docMk/>
            <pc:sldMk cId="3484158155" sldId="262"/>
            <ac:picMk id="6" creationId="{2280B1BD-49A5-478B-B47B-9E278379F821}"/>
          </ac:picMkLst>
        </pc:picChg>
        <pc:picChg chg="add mod">
          <ac:chgData name="Gao, Yunzhong" userId="8d99d783-c3f8-4fd2-ae8e-48f1b8396353" providerId="ADAL" clId="{87A5588B-602C-41CE-ABA3-E208839C3D52}" dt="2020-10-21T03:25:57.897" v="305" actId="1076"/>
          <ac:picMkLst>
            <pc:docMk/>
            <pc:sldMk cId="3484158155" sldId="262"/>
            <ac:picMk id="8" creationId="{F5C542EA-4159-43E7-871D-562DF673657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E2F84-AEFF-4E08-80DB-03A1798E46FB}" type="doc">
      <dgm:prSet loTypeId="urn:microsoft.com/office/officeart/2005/8/layout/process1" loCatId="process" qsTypeId="urn:microsoft.com/office/officeart/2005/8/quickstyle/simple4" qsCatId="simple" csTypeId="urn:microsoft.com/office/officeart/2005/8/colors/accent1_2" csCatId="accent1" phldr="1"/>
      <dgm:spPr/>
    </dgm:pt>
    <dgm:pt modelId="{93073A58-C4AB-4310-BD49-39EA43B35295}">
      <dgm:prSet phldrT="[Text]"/>
      <dgm:spPr/>
      <dgm:t>
        <a:bodyPr/>
        <a:lstStyle/>
        <a:p>
          <a:r>
            <a:rPr lang="en-US" dirty="0"/>
            <a:t>Acquired Email by Channel/device </a:t>
          </a:r>
        </a:p>
      </dgm:t>
    </dgm:pt>
    <dgm:pt modelId="{3159D498-0F3F-4790-9DA2-0A16AF6D81F1}" type="parTrans" cxnId="{4038FCD6-3BEE-4CBD-B0DA-90DE6B96A0AB}">
      <dgm:prSet/>
      <dgm:spPr/>
      <dgm:t>
        <a:bodyPr/>
        <a:lstStyle/>
        <a:p>
          <a:endParaRPr lang="en-US"/>
        </a:p>
      </dgm:t>
    </dgm:pt>
    <dgm:pt modelId="{45B42621-887A-454E-B777-69F53F6B3999}" type="sibTrans" cxnId="{4038FCD6-3BEE-4CBD-B0DA-90DE6B96A0AB}">
      <dgm:prSet/>
      <dgm:spPr/>
      <dgm:t>
        <a:bodyPr/>
        <a:lstStyle/>
        <a:p>
          <a:endParaRPr lang="en-US"/>
        </a:p>
      </dgm:t>
    </dgm:pt>
    <dgm:pt modelId="{9556FC6A-7D74-428C-AD77-929AB02B46FC}">
      <dgm:prSet/>
      <dgm:spPr/>
      <dgm:t>
        <a:bodyPr/>
        <a:lstStyle/>
        <a:p>
          <a:r>
            <a:rPr lang="en-US" dirty="0"/>
            <a:t>Purchase</a:t>
          </a:r>
        </a:p>
      </dgm:t>
    </dgm:pt>
    <dgm:pt modelId="{9C76DC85-908E-4F19-ABA9-76F8584F4006}" type="parTrans" cxnId="{E4E8F5C4-4B1B-420D-ABFB-C5246EBB79D1}">
      <dgm:prSet/>
      <dgm:spPr/>
      <dgm:t>
        <a:bodyPr/>
        <a:lstStyle/>
        <a:p>
          <a:endParaRPr lang="en-US"/>
        </a:p>
      </dgm:t>
    </dgm:pt>
    <dgm:pt modelId="{50602AAC-922A-44E3-A513-5F38CA529C8D}" type="sibTrans" cxnId="{E4E8F5C4-4B1B-420D-ABFB-C5246EBB79D1}">
      <dgm:prSet/>
      <dgm:spPr/>
      <dgm:t>
        <a:bodyPr/>
        <a:lstStyle/>
        <a:p>
          <a:endParaRPr lang="en-US"/>
        </a:p>
      </dgm:t>
    </dgm:pt>
    <dgm:pt modelId="{96B428FF-48FF-49F8-8EF7-5AB78D8F39EC}">
      <dgm:prSet/>
      <dgm:spPr/>
      <dgm:t>
        <a:bodyPr/>
        <a:lstStyle/>
        <a:p>
          <a:r>
            <a:rPr lang="en-US" dirty="0"/>
            <a:t>Generate Revenue</a:t>
          </a:r>
        </a:p>
      </dgm:t>
    </dgm:pt>
    <dgm:pt modelId="{CC8FC4B5-FDD1-45DE-A5D4-7F487E2E15AA}" type="parTrans" cxnId="{801CD8CB-71C3-4684-8A9D-92E6E122B44B}">
      <dgm:prSet/>
      <dgm:spPr/>
      <dgm:t>
        <a:bodyPr/>
        <a:lstStyle/>
        <a:p>
          <a:endParaRPr lang="en-US"/>
        </a:p>
      </dgm:t>
    </dgm:pt>
    <dgm:pt modelId="{961F6E0F-0A0C-4B81-BF05-CE9FA75A3332}" type="sibTrans" cxnId="{801CD8CB-71C3-4684-8A9D-92E6E122B44B}">
      <dgm:prSet/>
      <dgm:spPr/>
      <dgm:t>
        <a:bodyPr/>
        <a:lstStyle/>
        <a:p>
          <a:endParaRPr lang="en-US"/>
        </a:p>
      </dgm:t>
    </dgm:pt>
    <dgm:pt modelId="{5BC88909-26FB-4ABB-87DD-A84F388FDC94}">
      <dgm:prSet phldrT="[Text]"/>
      <dgm:spPr/>
      <dgm:t>
        <a:bodyPr/>
        <a:lstStyle/>
        <a:p>
          <a:r>
            <a:rPr lang="en-US" dirty="0"/>
            <a:t>Add into cart</a:t>
          </a:r>
        </a:p>
      </dgm:t>
    </dgm:pt>
    <dgm:pt modelId="{5B481AAA-765C-44F6-9E58-694AAE0C6672}" type="sibTrans" cxnId="{A4C33710-8B30-46E6-BF9E-BCE7DC3636DD}">
      <dgm:prSet/>
      <dgm:spPr/>
      <dgm:t>
        <a:bodyPr/>
        <a:lstStyle/>
        <a:p>
          <a:endParaRPr lang="en-US"/>
        </a:p>
      </dgm:t>
    </dgm:pt>
    <dgm:pt modelId="{C4A89D2F-A216-4140-9C6C-B9C911BC5FE6}" type="parTrans" cxnId="{A4C33710-8B30-46E6-BF9E-BCE7DC3636DD}">
      <dgm:prSet/>
      <dgm:spPr/>
      <dgm:t>
        <a:bodyPr/>
        <a:lstStyle/>
        <a:p>
          <a:endParaRPr lang="en-US"/>
        </a:p>
      </dgm:t>
    </dgm:pt>
    <dgm:pt modelId="{44CA77B6-58C4-4DBA-BAA7-C57CFEFAFCCD}">
      <dgm:prSet phldrT="[Text]"/>
      <dgm:spPr/>
      <dgm:t>
        <a:bodyPr/>
        <a:lstStyle/>
        <a:p>
          <a:r>
            <a:rPr lang="en-US" dirty="0" err="1"/>
            <a:t>Skus</a:t>
          </a:r>
          <a:r>
            <a:rPr lang="en-US" dirty="0"/>
            <a:t> View</a:t>
          </a:r>
        </a:p>
      </dgm:t>
    </dgm:pt>
    <dgm:pt modelId="{00A498E2-D4F1-4572-B93A-E98E8300740B}" type="sibTrans" cxnId="{686C72B3-3618-49A1-A1CA-3F3459E0C9C1}">
      <dgm:prSet/>
      <dgm:spPr/>
      <dgm:t>
        <a:bodyPr/>
        <a:lstStyle/>
        <a:p>
          <a:endParaRPr lang="en-US"/>
        </a:p>
      </dgm:t>
    </dgm:pt>
    <dgm:pt modelId="{DA56E288-F7AF-402B-BC53-8DB225616862}" type="parTrans" cxnId="{686C72B3-3618-49A1-A1CA-3F3459E0C9C1}">
      <dgm:prSet/>
      <dgm:spPr/>
      <dgm:t>
        <a:bodyPr/>
        <a:lstStyle/>
        <a:p>
          <a:endParaRPr lang="en-US"/>
        </a:p>
      </dgm:t>
    </dgm:pt>
    <dgm:pt modelId="{DFA30B5E-A3B9-4465-9447-4ADAC17D0D3E}" type="pres">
      <dgm:prSet presAssocID="{1E8E2F84-AEFF-4E08-80DB-03A1798E46FB}" presName="Name0" presStyleCnt="0">
        <dgm:presLayoutVars>
          <dgm:dir/>
          <dgm:resizeHandles val="exact"/>
        </dgm:presLayoutVars>
      </dgm:prSet>
      <dgm:spPr/>
    </dgm:pt>
    <dgm:pt modelId="{2D74864B-3D47-45CE-AF93-B24E6EB5A705}" type="pres">
      <dgm:prSet presAssocID="{93073A58-C4AB-4310-BD49-39EA43B35295}" presName="node" presStyleLbl="node1" presStyleIdx="0" presStyleCnt="5">
        <dgm:presLayoutVars>
          <dgm:bulletEnabled val="1"/>
        </dgm:presLayoutVars>
      </dgm:prSet>
      <dgm:spPr/>
    </dgm:pt>
    <dgm:pt modelId="{BCC0043F-E8E5-44D7-AD61-F4BB0DCEB77E}" type="pres">
      <dgm:prSet presAssocID="{45B42621-887A-454E-B777-69F53F6B3999}" presName="sibTrans" presStyleLbl="sibTrans2D1" presStyleIdx="0" presStyleCnt="4"/>
      <dgm:spPr/>
    </dgm:pt>
    <dgm:pt modelId="{757E4958-60F5-410B-A81B-E11B35B47714}" type="pres">
      <dgm:prSet presAssocID="{45B42621-887A-454E-B777-69F53F6B3999}" presName="connectorText" presStyleLbl="sibTrans2D1" presStyleIdx="0" presStyleCnt="4"/>
      <dgm:spPr/>
    </dgm:pt>
    <dgm:pt modelId="{520F78A0-498E-44AD-ACC1-C7094344A529}" type="pres">
      <dgm:prSet presAssocID="{44CA77B6-58C4-4DBA-BAA7-C57CFEFAFCCD}" presName="node" presStyleLbl="node1" presStyleIdx="1" presStyleCnt="5" custLinFactNeighborX="361" custLinFactNeighborY="-1101">
        <dgm:presLayoutVars>
          <dgm:bulletEnabled val="1"/>
        </dgm:presLayoutVars>
      </dgm:prSet>
      <dgm:spPr/>
    </dgm:pt>
    <dgm:pt modelId="{E1E70F7A-F0BD-4751-8562-9C3D9F780B33}" type="pres">
      <dgm:prSet presAssocID="{00A498E2-D4F1-4572-B93A-E98E8300740B}" presName="sibTrans" presStyleLbl="sibTrans2D1" presStyleIdx="1" presStyleCnt="4"/>
      <dgm:spPr/>
    </dgm:pt>
    <dgm:pt modelId="{5A96D562-3CF2-426A-95B4-F9B5F413F5EC}" type="pres">
      <dgm:prSet presAssocID="{00A498E2-D4F1-4572-B93A-E98E8300740B}" presName="connectorText" presStyleLbl="sibTrans2D1" presStyleIdx="1" presStyleCnt="4"/>
      <dgm:spPr/>
    </dgm:pt>
    <dgm:pt modelId="{4DA8C35C-3161-42EC-AB83-F3DD044BB2DB}" type="pres">
      <dgm:prSet presAssocID="{5BC88909-26FB-4ABB-87DD-A84F388FDC94}" presName="node" presStyleLbl="node1" presStyleIdx="2" presStyleCnt="5">
        <dgm:presLayoutVars>
          <dgm:bulletEnabled val="1"/>
        </dgm:presLayoutVars>
      </dgm:prSet>
      <dgm:spPr/>
    </dgm:pt>
    <dgm:pt modelId="{25E5653E-D790-4E42-8FDF-6FA68BB1F9E7}" type="pres">
      <dgm:prSet presAssocID="{5B481AAA-765C-44F6-9E58-694AAE0C6672}" presName="sibTrans" presStyleLbl="sibTrans2D1" presStyleIdx="2" presStyleCnt="4"/>
      <dgm:spPr/>
    </dgm:pt>
    <dgm:pt modelId="{BCF498DC-9922-4B34-9F30-7E4113DD697D}" type="pres">
      <dgm:prSet presAssocID="{5B481AAA-765C-44F6-9E58-694AAE0C6672}" presName="connectorText" presStyleLbl="sibTrans2D1" presStyleIdx="2" presStyleCnt="4"/>
      <dgm:spPr/>
    </dgm:pt>
    <dgm:pt modelId="{B97E5A3F-2842-4C59-BB09-DA6E8913405C}" type="pres">
      <dgm:prSet presAssocID="{9556FC6A-7D74-428C-AD77-929AB02B46FC}" presName="node" presStyleLbl="node1" presStyleIdx="3" presStyleCnt="5">
        <dgm:presLayoutVars>
          <dgm:bulletEnabled val="1"/>
        </dgm:presLayoutVars>
      </dgm:prSet>
      <dgm:spPr/>
    </dgm:pt>
    <dgm:pt modelId="{0396F0AA-E501-40FB-908D-7F203B5E99A8}" type="pres">
      <dgm:prSet presAssocID="{50602AAC-922A-44E3-A513-5F38CA529C8D}" presName="sibTrans" presStyleLbl="sibTrans2D1" presStyleIdx="3" presStyleCnt="4"/>
      <dgm:spPr/>
    </dgm:pt>
    <dgm:pt modelId="{07D28FE4-3E8E-45C0-A668-AFF0FA194BCC}" type="pres">
      <dgm:prSet presAssocID="{50602AAC-922A-44E3-A513-5F38CA529C8D}" presName="connectorText" presStyleLbl="sibTrans2D1" presStyleIdx="3" presStyleCnt="4"/>
      <dgm:spPr/>
    </dgm:pt>
    <dgm:pt modelId="{27247738-36E8-4B67-B4BD-AF13DB5BC08F}" type="pres">
      <dgm:prSet presAssocID="{96B428FF-48FF-49F8-8EF7-5AB78D8F39EC}" presName="node" presStyleLbl="node1" presStyleIdx="4" presStyleCnt="5">
        <dgm:presLayoutVars>
          <dgm:bulletEnabled val="1"/>
        </dgm:presLayoutVars>
      </dgm:prSet>
      <dgm:spPr/>
    </dgm:pt>
  </dgm:ptLst>
  <dgm:cxnLst>
    <dgm:cxn modelId="{D73D5D02-2816-482E-A9EF-E92BF8DA240A}" type="presOf" srcId="{45B42621-887A-454E-B777-69F53F6B3999}" destId="{BCC0043F-E8E5-44D7-AD61-F4BB0DCEB77E}" srcOrd="0" destOrd="0" presId="urn:microsoft.com/office/officeart/2005/8/layout/process1"/>
    <dgm:cxn modelId="{A4C33710-8B30-46E6-BF9E-BCE7DC3636DD}" srcId="{1E8E2F84-AEFF-4E08-80DB-03A1798E46FB}" destId="{5BC88909-26FB-4ABB-87DD-A84F388FDC94}" srcOrd="2" destOrd="0" parTransId="{C4A89D2F-A216-4140-9C6C-B9C911BC5FE6}" sibTransId="{5B481AAA-765C-44F6-9E58-694AAE0C6672}"/>
    <dgm:cxn modelId="{BDC6E510-87A0-4D6F-A90E-F5BC5F215DE5}" type="presOf" srcId="{9556FC6A-7D74-428C-AD77-929AB02B46FC}" destId="{B97E5A3F-2842-4C59-BB09-DA6E8913405C}" srcOrd="0" destOrd="0" presId="urn:microsoft.com/office/officeart/2005/8/layout/process1"/>
    <dgm:cxn modelId="{C655FB15-FA2B-49A1-8D04-45DBAC1B49FD}" type="presOf" srcId="{5B481AAA-765C-44F6-9E58-694AAE0C6672}" destId="{25E5653E-D790-4E42-8FDF-6FA68BB1F9E7}" srcOrd="0" destOrd="0" presId="urn:microsoft.com/office/officeart/2005/8/layout/process1"/>
    <dgm:cxn modelId="{42B20F5D-EA31-480B-A165-2A7C2F6CF5CD}" type="presOf" srcId="{93073A58-C4AB-4310-BD49-39EA43B35295}" destId="{2D74864B-3D47-45CE-AF93-B24E6EB5A705}" srcOrd="0" destOrd="0" presId="urn:microsoft.com/office/officeart/2005/8/layout/process1"/>
    <dgm:cxn modelId="{98EC2347-BECB-4C80-AF72-2E9AAAD8FAE2}" type="presOf" srcId="{96B428FF-48FF-49F8-8EF7-5AB78D8F39EC}" destId="{27247738-36E8-4B67-B4BD-AF13DB5BC08F}" srcOrd="0" destOrd="0" presId="urn:microsoft.com/office/officeart/2005/8/layout/process1"/>
    <dgm:cxn modelId="{40381348-E1F8-4335-AAB6-0EAF4B58963E}" type="presOf" srcId="{5BC88909-26FB-4ABB-87DD-A84F388FDC94}" destId="{4DA8C35C-3161-42EC-AB83-F3DD044BB2DB}" srcOrd="0" destOrd="0" presId="urn:microsoft.com/office/officeart/2005/8/layout/process1"/>
    <dgm:cxn modelId="{36A62F49-58F4-440B-86D4-7BA80CCF3B6F}" type="presOf" srcId="{00A498E2-D4F1-4572-B93A-E98E8300740B}" destId="{5A96D562-3CF2-426A-95B4-F9B5F413F5EC}" srcOrd="1" destOrd="0" presId="urn:microsoft.com/office/officeart/2005/8/layout/process1"/>
    <dgm:cxn modelId="{3D9D846A-A6AE-406B-9877-6A4FC5FFB72C}" type="presOf" srcId="{5B481AAA-765C-44F6-9E58-694AAE0C6672}" destId="{BCF498DC-9922-4B34-9F30-7E4113DD697D}" srcOrd="1" destOrd="0" presId="urn:microsoft.com/office/officeart/2005/8/layout/process1"/>
    <dgm:cxn modelId="{38E58E4E-FC56-47B3-88E7-8980CA942CDA}" type="presOf" srcId="{50602AAC-922A-44E3-A513-5F38CA529C8D}" destId="{0396F0AA-E501-40FB-908D-7F203B5E99A8}" srcOrd="0" destOrd="0" presId="urn:microsoft.com/office/officeart/2005/8/layout/process1"/>
    <dgm:cxn modelId="{55C44175-9EC5-4FDE-8B79-5806237E0A50}" type="presOf" srcId="{1E8E2F84-AEFF-4E08-80DB-03A1798E46FB}" destId="{DFA30B5E-A3B9-4465-9447-4ADAC17D0D3E}" srcOrd="0" destOrd="0" presId="urn:microsoft.com/office/officeart/2005/8/layout/process1"/>
    <dgm:cxn modelId="{AA91AF57-D141-4C53-9B8D-544DF2AEA1DE}" type="presOf" srcId="{45B42621-887A-454E-B777-69F53F6B3999}" destId="{757E4958-60F5-410B-A81B-E11B35B47714}" srcOrd="1" destOrd="0" presId="urn:microsoft.com/office/officeart/2005/8/layout/process1"/>
    <dgm:cxn modelId="{45A2D997-4B32-48B9-B24F-AB88101B8D60}" type="presOf" srcId="{50602AAC-922A-44E3-A513-5F38CA529C8D}" destId="{07D28FE4-3E8E-45C0-A668-AFF0FA194BCC}" srcOrd="1" destOrd="0" presId="urn:microsoft.com/office/officeart/2005/8/layout/process1"/>
    <dgm:cxn modelId="{3AC498A1-CB91-4012-BE25-8D53C83C3B37}" type="presOf" srcId="{00A498E2-D4F1-4572-B93A-E98E8300740B}" destId="{E1E70F7A-F0BD-4751-8562-9C3D9F780B33}" srcOrd="0" destOrd="0" presId="urn:microsoft.com/office/officeart/2005/8/layout/process1"/>
    <dgm:cxn modelId="{686C72B3-3618-49A1-A1CA-3F3459E0C9C1}" srcId="{1E8E2F84-AEFF-4E08-80DB-03A1798E46FB}" destId="{44CA77B6-58C4-4DBA-BAA7-C57CFEFAFCCD}" srcOrd="1" destOrd="0" parTransId="{DA56E288-F7AF-402B-BC53-8DB225616862}" sibTransId="{00A498E2-D4F1-4572-B93A-E98E8300740B}"/>
    <dgm:cxn modelId="{E4E8F5C4-4B1B-420D-ABFB-C5246EBB79D1}" srcId="{1E8E2F84-AEFF-4E08-80DB-03A1798E46FB}" destId="{9556FC6A-7D74-428C-AD77-929AB02B46FC}" srcOrd="3" destOrd="0" parTransId="{9C76DC85-908E-4F19-ABA9-76F8584F4006}" sibTransId="{50602AAC-922A-44E3-A513-5F38CA529C8D}"/>
    <dgm:cxn modelId="{801CD8CB-71C3-4684-8A9D-92E6E122B44B}" srcId="{1E8E2F84-AEFF-4E08-80DB-03A1798E46FB}" destId="{96B428FF-48FF-49F8-8EF7-5AB78D8F39EC}" srcOrd="4" destOrd="0" parTransId="{CC8FC4B5-FDD1-45DE-A5D4-7F487E2E15AA}" sibTransId="{961F6E0F-0A0C-4B81-BF05-CE9FA75A3332}"/>
    <dgm:cxn modelId="{4038FCD6-3BEE-4CBD-B0DA-90DE6B96A0AB}" srcId="{1E8E2F84-AEFF-4E08-80DB-03A1798E46FB}" destId="{93073A58-C4AB-4310-BD49-39EA43B35295}" srcOrd="0" destOrd="0" parTransId="{3159D498-0F3F-4790-9DA2-0A16AF6D81F1}" sibTransId="{45B42621-887A-454E-B777-69F53F6B3999}"/>
    <dgm:cxn modelId="{04F688DA-8453-480F-9AF5-716810DAAE56}" type="presOf" srcId="{44CA77B6-58C4-4DBA-BAA7-C57CFEFAFCCD}" destId="{520F78A0-498E-44AD-ACC1-C7094344A529}" srcOrd="0" destOrd="0" presId="urn:microsoft.com/office/officeart/2005/8/layout/process1"/>
    <dgm:cxn modelId="{2F9AD0E9-440D-4DF4-8D90-797CDE11D2C7}" type="presParOf" srcId="{DFA30B5E-A3B9-4465-9447-4ADAC17D0D3E}" destId="{2D74864B-3D47-45CE-AF93-B24E6EB5A705}" srcOrd="0" destOrd="0" presId="urn:microsoft.com/office/officeart/2005/8/layout/process1"/>
    <dgm:cxn modelId="{3857B969-8D35-4DFD-9230-D60A56350C65}" type="presParOf" srcId="{DFA30B5E-A3B9-4465-9447-4ADAC17D0D3E}" destId="{BCC0043F-E8E5-44D7-AD61-F4BB0DCEB77E}" srcOrd="1" destOrd="0" presId="urn:microsoft.com/office/officeart/2005/8/layout/process1"/>
    <dgm:cxn modelId="{D36BEF46-A6DB-4548-AAAD-FB3C04B60CC4}" type="presParOf" srcId="{BCC0043F-E8E5-44D7-AD61-F4BB0DCEB77E}" destId="{757E4958-60F5-410B-A81B-E11B35B47714}" srcOrd="0" destOrd="0" presId="urn:microsoft.com/office/officeart/2005/8/layout/process1"/>
    <dgm:cxn modelId="{80710B66-B5B7-4791-9A91-73CEF1AA8B19}" type="presParOf" srcId="{DFA30B5E-A3B9-4465-9447-4ADAC17D0D3E}" destId="{520F78A0-498E-44AD-ACC1-C7094344A529}" srcOrd="2" destOrd="0" presId="urn:microsoft.com/office/officeart/2005/8/layout/process1"/>
    <dgm:cxn modelId="{33E6A737-B3BB-4677-9268-21C0E38D0C31}" type="presParOf" srcId="{DFA30B5E-A3B9-4465-9447-4ADAC17D0D3E}" destId="{E1E70F7A-F0BD-4751-8562-9C3D9F780B33}" srcOrd="3" destOrd="0" presId="urn:microsoft.com/office/officeart/2005/8/layout/process1"/>
    <dgm:cxn modelId="{74B1C86A-FF33-4D15-9925-8F574F8381C7}" type="presParOf" srcId="{E1E70F7A-F0BD-4751-8562-9C3D9F780B33}" destId="{5A96D562-3CF2-426A-95B4-F9B5F413F5EC}" srcOrd="0" destOrd="0" presId="urn:microsoft.com/office/officeart/2005/8/layout/process1"/>
    <dgm:cxn modelId="{35216FA0-15F7-4415-A09B-ABFB64B0A748}" type="presParOf" srcId="{DFA30B5E-A3B9-4465-9447-4ADAC17D0D3E}" destId="{4DA8C35C-3161-42EC-AB83-F3DD044BB2DB}" srcOrd="4" destOrd="0" presId="urn:microsoft.com/office/officeart/2005/8/layout/process1"/>
    <dgm:cxn modelId="{9B4D179F-876C-4896-8AFA-27A02AD32DD2}" type="presParOf" srcId="{DFA30B5E-A3B9-4465-9447-4ADAC17D0D3E}" destId="{25E5653E-D790-4E42-8FDF-6FA68BB1F9E7}" srcOrd="5" destOrd="0" presId="urn:microsoft.com/office/officeart/2005/8/layout/process1"/>
    <dgm:cxn modelId="{80C47C1C-95C2-4E42-A0D2-41A4C876CF2A}" type="presParOf" srcId="{25E5653E-D790-4E42-8FDF-6FA68BB1F9E7}" destId="{BCF498DC-9922-4B34-9F30-7E4113DD697D}" srcOrd="0" destOrd="0" presId="urn:microsoft.com/office/officeart/2005/8/layout/process1"/>
    <dgm:cxn modelId="{99DEC6F6-8897-4330-ABC8-39E36808B113}" type="presParOf" srcId="{DFA30B5E-A3B9-4465-9447-4ADAC17D0D3E}" destId="{B97E5A3F-2842-4C59-BB09-DA6E8913405C}" srcOrd="6" destOrd="0" presId="urn:microsoft.com/office/officeart/2005/8/layout/process1"/>
    <dgm:cxn modelId="{DB5F129D-8E17-4F15-805E-2FE17F2F94A9}" type="presParOf" srcId="{DFA30B5E-A3B9-4465-9447-4ADAC17D0D3E}" destId="{0396F0AA-E501-40FB-908D-7F203B5E99A8}" srcOrd="7" destOrd="0" presId="urn:microsoft.com/office/officeart/2005/8/layout/process1"/>
    <dgm:cxn modelId="{346CB76A-745F-4927-BA37-2F19561AAEBC}" type="presParOf" srcId="{0396F0AA-E501-40FB-908D-7F203B5E99A8}" destId="{07D28FE4-3E8E-45C0-A668-AFF0FA194BCC}" srcOrd="0" destOrd="0" presId="urn:microsoft.com/office/officeart/2005/8/layout/process1"/>
    <dgm:cxn modelId="{73D624CD-D503-45D5-B2F0-987CF0489568}" type="presParOf" srcId="{DFA30B5E-A3B9-4465-9447-4ADAC17D0D3E}" destId="{27247738-36E8-4B67-B4BD-AF13DB5BC08F}" srcOrd="8"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74864B-3D47-45CE-AF93-B24E6EB5A705}">
      <dsp:nvSpPr>
        <dsp:cNvPr id="0" name=""/>
        <dsp:cNvSpPr/>
      </dsp:nvSpPr>
      <dsp:spPr>
        <a:xfrm>
          <a:off x="5254" y="1338812"/>
          <a:ext cx="1628865" cy="977319"/>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Acquired Email by Channel/device </a:t>
          </a:r>
        </a:p>
      </dsp:txBody>
      <dsp:txXfrm>
        <a:off x="33879" y="1367437"/>
        <a:ext cx="1571615" cy="920069"/>
      </dsp:txXfrm>
    </dsp:sp>
    <dsp:sp modelId="{BCC0043F-E8E5-44D7-AD61-F4BB0DCEB77E}">
      <dsp:nvSpPr>
        <dsp:cNvPr id="0" name=""/>
        <dsp:cNvSpPr/>
      </dsp:nvSpPr>
      <dsp:spPr>
        <a:xfrm rot="21583796">
          <a:off x="1797592" y="1620066"/>
          <a:ext cx="346569" cy="403958"/>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97593" y="1701103"/>
        <a:ext cx="242598" cy="242374"/>
      </dsp:txXfrm>
    </dsp:sp>
    <dsp:sp modelId="{520F78A0-498E-44AD-ACC1-C7094344A529}">
      <dsp:nvSpPr>
        <dsp:cNvPr id="0" name=""/>
        <dsp:cNvSpPr/>
      </dsp:nvSpPr>
      <dsp:spPr>
        <a:xfrm>
          <a:off x="2288018" y="1328052"/>
          <a:ext cx="1628865" cy="977319"/>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Skus</a:t>
          </a:r>
          <a:r>
            <a:rPr lang="en-US" sz="1700" kern="1200" dirty="0"/>
            <a:t> View</a:t>
          </a:r>
        </a:p>
      </dsp:txBody>
      <dsp:txXfrm>
        <a:off x="2316643" y="1356677"/>
        <a:ext cx="1571615" cy="920069"/>
      </dsp:txXfrm>
    </dsp:sp>
    <dsp:sp modelId="{E1E70F7A-F0BD-4751-8562-9C3D9F780B33}">
      <dsp:nvSpPr>
        <dsp:cNvPr id="0" name=""/>
        <dsp:cNvSpPr/>
      </dsp:nvSpPr>
      <dsp:spPr>
        <a:xfrm rot="16238">
          <a:off x="4079180" y="1620159"/>
          <a:ext cx="344076" cy="403958"/>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79181" y="1700707"/>
        <a:ext cx="240853" cy="242374"/>
      </dsp:txXfrm>
    </dsp:sp>
    <dsp:sp modelId="{4DA8C35C-3161-42EC-AB83-F3DD044BB2DB}">
      <dsp:nvSpPr>
        <dsp:cNvPr id="0" name=""/>
        <dsp:cNvSpPr/>
      </dsp:nvSpPr>
      <dsp:spPr>
        <a:xfrm>
          <a:off x="4566078" y="1338812"/>
          <a:ext cx="1628865" cy="977319"/>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Add into cart</a:t>
          </a:r>
        </a:p>
      </dsp:txBody>
      <dsp:txXfrm>
        <a:off x="4594703" y="1367437"/>
        <a:ext cx="1571615" cy="920069"/>
      </dsp:txXfrm>
    </dsp:sp>
    <dsp:sp modelId="{25E5653E-D790-4E42-8FDF-6FA68BB1F9E7}">
      <dsp:nvSpPr>
        <dsp:cNvPr id="0" name=""/>
        <dsp:cNvSpPr/>
      </dsp:nvSpPr>
      <dsp:spPr>
        <a:xfrm>
          <a:off x="6357830" y="1625493"/>
          <a:ext cx="345319" cy="403958"/>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57830" y="1706285"/>
        <a:ext cx="241723" cy="242374"/>
      </dsp:txXfrm>
    </dsp:sp>
    <dsp:sp modelId="{B97E5A3F-2842-4C59-BB09-DA6E8913405C}">
      <dsp:nvSpPr>
        <dsp:cNvPr id="0" name=""/>
        <dsp:cNvSpPr/>
      </dsp:nvSpPr>
      <dsp:spPr>
        <a:xfrm>
          <a:off x="6846490" y="1338812"/>
          <a:ext cx="1628865" cy="977319"/>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Purchase</a:t>
          </a:r>
        </a:p>
      </dsp:txBody>
      <dsp:txXfrm>
        <a:off x="6875115" y="1367437"/>
        <a:ext cx="1571615" cy="920069"/>
      </dsp:txXfrm>
    </dsp:sp>
    <dsp:sp modelId="{0396F0AA-E501-40FB-908D-7F203B5E99A8}">
      <dsp:nvSpPr>
        <dsp:cNvPr id="0" name=""/>
        <dsp:cNvSpPr/>
      </dsp:nvSpPr>
      <dsp:spPr>
        <a:xfrm>
          <a:off x="8638242" y="1625493"/>
          <a:ext cx="345319" cy="403958"/>
        </a:xfrm>
        <a:prstGeom prst="rightArrow">
          <a:avLst>
            <a:gd name="adj1" fmla="val 60000"/>
            <a:gd name="adj2" fmla="val 50000"/>
          </a:avLst>
        </a:prstGeom>
        <a:gradFill rotWithShape="0">
          <a:gsLst>
            <a:gs pos="0">
              <a:schemeClr val="accent1">
                <a:tint val="60000"/>
                <a:hueOff val="0"/>
                <a:satOff val="0"/>
                <a:lumOff val="0"/>
                <a:alphaOff val="0"/>
                <a:tint val="100000"/>
                <a:shade val="85000"/>
                <a:satMod val="100000"/>
                <a:lumMod val="100000"/>
              </a:schemeClr>
            </a:gs>
            <a:gs pos="100000">
              <a:schemeClr val="accent1">
                <a:tint val="60000"/>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638242" y="1706285"/>
        <a:ext cx="241723" cy="242374"/>
      </dsp:txXfrm>
    </dsp:sp>
    <dsp:sp modelId="{27247738-36E8-4B67-B4BD-AF13DB5BC08F}">
      <dsp:nvSpPr>
        <dsp:cNvPr id="0" name=""/>
        <dsp:cNvSpPr/>
      </dsp:nvSpPr>
      <dsp:spPr>
        <a:xfrm>
          <a:off x="9126901" y="1338812"/>
          <a:ext cx="1628865" cy="977319"/>
        </a:xfrm>
        <a:prstGeom prst="roundRect">
          <a:avLst>
            <a:gd name="adj" fmla="val 10000"/>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Generate Revenue</a:t>
          </a:r>
        </a:p>
      </dsp:txBody>
      <dsp:txXfrm>
        <a:off x="9155526" y="1367437"/>
        <a:ext cx="1571615" cy="9200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A72B6-1D24-4706-8ACC-22401590980D}"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4D30E-EC0E-4F5A-860E-276E25293C5C}" type="slidenum">
              <a:rPr lang="en-US" smtClean="0"/>
              <a:t>‹#›</a:t>
            </a:fld>
            <a:endParaRPr lang="en-US"/>
          </a:p>
        </p:txBody>
      </p:sp>
    </p:spTree>
    <p:extLst>
      <p:ext uri="{BB962C8B-B14F-4D97-AF65-F5344CB8AC3E}">
        <p14:creationId xmlns:p14="http://schemas.microsoft.com/office/powerpoint/2010/main" val="364391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4D30E-EC0E-4F5A-860E-276E25293C5C}" type="slidenum">
              <a:rPr lang="en-US" smtClean="0"/>
              <a:t>1</a:t>
            </a:fld>
            <a:endParaRPr lang="en-US"/>
          </a:p>
        </p:txBody>
      </p:sp>
    </p:spTree>
    <p:extLst>
      <p:ext uri="{BB962C8B-B14F-4D97-AF65-F5344CB8AC3E}">
        <p14:creationId xmlns:p14="http://schemas.microsoft.com/office/powerpoint/2010/main" val="468480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last I try to generate </a:t>
            </a:r>
            <a:r>
              <a:rPr lang="en-US" sz="1200" dirty="0"/>
              <a:t>month purchasing behavior of different classes based on Funnel Data from 09-2016 to 08-2018 .</a:t>
            </a:r>
            <a:r>
              <a:rPr lang="en-US" dirty="0"/>
              <a:t> It seems like TV stands/ entertainment center &amp; beds are selling at a stable but low rate monthly. The most sold quantity is only 4 pieces for both two classes. It’ s hard to spot any boost or deliver some market campaign at certain month due to limited data points.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we can see that Area Rugs seem to have a boost in July and Sept. Maybe we can send emails to these rug buyers/ general customers at July and Sept next year in these seasonality to attract the sales of area rugs. On the other hand,  it seems that TV Stands &amp; Entertainment Centers and Sheets are very likely in purchasing trend pattern, but they are have no correlation in the business sense. Beds and bedding sets are usually bought together but we can not generate the idea from the pics. I am also curious to see why there is a drastic slump in purchasing from April to May with little decrease in views. Possibly due to purchasing system broke in large traffic.  If we have more data of purchasing and viewing behavior. We can testify out assumptions and target at beds and tv stands to deliver more market campaign.</a:t>
            </a:r>
          </a:p>
        </p:txBody>
      </p:sp>
      <p:sp>
        <p:nvSpPr>
          <p:cNvPr id="4" name="Slide Number Placeholder 3"/>
          <p:cNvSpPr>
            <a:spLocks noGrp="1"/>
          </p:cNvSpPr>
          <p:nvPr>
            <p:ph type="sldNum" sz="quarter" idx="5"/>
          </p:nvPr>
        </p:nvSpPr>
        <p:spPr/>
        <p:txBody>
          <a:bodyPr/>
          <a:lstStyle/>
          <a:p>
            <a:fld id="{3184D30E-EC0E-4F5A-860E-276E25293C5C}" type="slidenum">
              <a:rPr lang="en-US" smtClean="0"/>
              <a:t>11</a:t>
            </a:fld>
            <a:endParaRPr lang="en-US"/>
          </a:p>
        </p:txBody>
      </p:sp>
    </p:spTree>
    <p:extLst>
      <p:ext uri="{BB962C8B-B14F-4D97-AF65-F5344CB8AC3E}">
        <p14:creationId xmlns:p14="http://schemas.microsoft.com/office/powerpoint/2010/main" val="1693689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4D30E-EC0E-4F5A-860E-276E25293C5C}" type="slidenum">
              <a:rPr lang="en-US" smtClean="0"/>
              <a:t>12</a:t>
            </a:fld>
            <a:endParaRPr lang="en-US"/>
          </a:p>
        </p:txBody>
      </p:sp>
    </p:spTree>
    <p:extLst>
      <p:ext uri="{BB962C8B-B14F-4D97-AF65-F5344CB8AC3E}">
        <p14:creationId xmlns:p14="http://schemas.microsoft.com/office/powerpoint/2010/main" val="34681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 will just try to iterate the roadmap from how a customer attracted to our website to finally purchase the products.</a:t>
            </a:r>
          </a:p>
          <a:p>
            <a:r>
              <a:rPr lang="en-US" dirty="0"/>
              <a:t>To begin with, we have the channel data to collect the info on which acquisition device would be used to log in and what channel led them to log in from 2002 to 2016.</a:t>
            </a:r>
          </a:p>
          <a:p>
            <a:r>
              <a:rPr lang="en-US" dirty="0"/>
              <a:t>Then as for the funnel data, we have a sequence of purchasing journey.</a:t>
            </a:r>
          </a:p>
        </p:txBody>
      </p:sp>
      <p:sp>
        <p:nvSpPr>
          <p:cNvPr id="4" name="Slide Number Placeholder 3"/>
          <p:cNvSpPr>
            <a:spLocks noGrp="1"/>
          </p:cNvSpPr>
          <p:nvPr>
            <p:ph type="sldNum" sz="quarter" idx="5"/>
          </p:nvPr>
        </p:nvSpPr>
        <p:spPr/>
        <p:txBody>
          <a:bodyPr/>
          <a:lstStyle/>
          <a:p>
            <a:fld id="{3184D30E-EC0E-4F5A-860E-276E25293C5C}" type="slidenum">
              <a:rPr lang="en-US" smtClean="0"/>
              <a:t>3</a:t>
            </a:fld>
            <a:endParaRPr lang="en-US"/>
          </a:p>
        </p:txBody>
      </p:sp>
    </p:spTree>
    <p:extLst>
      <p:ext uri="{BB962C8B-B14F-4D97-AF65-F5344CB8AC3E}">
        <p14:creationId xmlns:p14="http://schemas.microsoft.com/office/powerpoint/2010/main" val="599264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with, I draw a quick line chart to show the relationship between device and years. Although we collect 1400 </a:t>
            </a:r>
            <a:r>
              <a:rPr lang="en-US" dirty="0" err="1"/>
              <a:t>custmer</a:t>
            </a:r>
            <a:r>
              <a:rPr lang="en-US" dirty="0"/>
              <a:t> id , only </a:t>
            </a:r>
            <a:r>
              <a:rPr lang="en-US" sz="1200" dirty="0"/>
              <a:t>44% of the customer id has the data for </a:t>
            </a:r>
            <a:r>
              <a:rPr lang="en-US" sz="1200" dirty="0" err="1"/>
              <a:t>Acquisition_Device</a:t>
            </a:r>
            <a:r>
              <a:rPr lang="en-US" sz="1200" dirty="0"/>
              <a:t> while 69 % of the customer id has the data for Acquisition Channel which make</a:t>
            </a:r>
            <a:r>
              <a:rPr lang="en-US" dirty="0"/>
              <a:t>s it hard for us to detect any trends of acquisition device/ channel from 2002 to 2016. Each device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remains very fluctuating year by year.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we have very few data on 2002 and 2016 which we can see a slump of device /count id in both years. We can also see some data are missing like Tablet.</a:t>
            </a:r>
          </a:p>
          <a:p>
            <a:endParaRPr lang="en-US" dirty="0"/>
          </a:p>
        </p:txBody>
      </p:sp>
      <p:sp>
        <p:nvSpPr>
          <p:cNvPr id="4" name="Slide Number Placeholder 3"/>
          <p:cNvSpPr>
            <a:spLocks noGrp="1"/>
          </p:cNvSpPr>
          <p:nvPr>
            <p:ph type="sldNum" sz="quarter" idx="5"/>
          </p:nvPr>
        </p:nvSpPr>
        <p:spPr/>
        <p:txBody>
          <a:bodyPr/>
          <a:lstStyle/>
          <a:p>
            <a:fld id="{3184D30E-EC0E-4F5A-860E-276E25293C5C}" type="slidenum">
              <a:rPr lang="en-US" smtClean="0"/>
              <a:t>4</a:t>
            </a:fld>
            <a:endParaRPr lang="en-US"/>
          </a:p>
        </p:txBody>
      </p:sp>
    </p:spTree>
    <p:extLst>
      <p:ext uri="{BB962C8B-B14F-4D97-AF65-F5344CB8AC3E}">
        <p14:creationId xmlns:p14="http://schemas.microsoft.com/office/powerpoint/2010/main" val="190108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 stacked bars to monitor the proportion of acquisition devices through 15 years to avoid data imbalance. We can see that from the chart, no deny the desktop is the most popular acquisition device among all the others with the total ratio of 76%. Apart from that, the phone also play an important position with 22% acquisition size.</a:t>
            </a:r>
          </a:p>
          <a:p>
            <a:r>
              <a:rPr lang="en-US" dirty="0"/>
              <a:t>Given the data available, I suggest the company could invest in desktop </a:t>
            </a:r>
            <a:r>
              <a:rPr lang="en-US" dirty="0" err="1"/>
              <a:t>plateform</a:t>
            </a:r>
            <a:r>
              <a:rPr lang="en-US" dirty="0"/>
              <a:t> to attract customer sign-up especially building stability and speed when user log in our website though desktop. Phone APP is another option to invest. </a:t>
            </a:r>
          </a:p>
        </p:txBody>
      </p:sp>
      <p:sp>
        <p:nvSpPr>
          <p:cNvPr id="4" name="Slide Number Placeholder 3"/>
          <p:cNvSpPr>
            <a:spLocks noGrp="1"/>
          </p:cNvSpPr>
          <p:nvPr>
            <p:ph type="sldNum" sz="quarter" idx="5"/>
          </p:nvPr>
        </p:nvSpPr>
        <p:spPr/>
        <p:txBody>
          <a:bodyPr/>
          <a:lstStyle/>
          <a:p>
            <a:fld id="{3184D30E-EC0E-4F5A-860E-276E25293C5C}" type="slidenum">
              <a:rPr lang="en-US" smtClean="0"/>
              <a:t>5</a:t>
            </a:fld>
            <a:endParaRPr lang="en-US"/>
          </a:p>
        </p:txBody>
      </p:sp>
    </p:spTree>
    <p:extLst>
      <p:ext uri="{BB962C8B-B14F-4D97-AF65-F5344CB8AC3E}">
        <p14:creationId xmlns:p14="http://schemas.microsoft.com/office/powerpoint/2010/main" val="191538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this picture, we can see that Search Paid, Search Organic &amp; Comparison shopping adds up 85% of total Acquisition channel in 15 years. The </a:t>
            </a:r>
            <a:r>
              <a:rPr lang="en-US" dirty="0" err="1"/>
              <a:t>traditonal</a:t>
            </a:r>
            <a:r>
              <a:rPr lang="en-US" dirty="0"/>
              <a:t> search paid channel has an overwhelming popularity over other channels. However, we also notice that the ratio of Search-Paid is decreasing which gives more opportunity to search organic, display acquisition. Given the data available, I suggest the company could invest in SEM channels to attract customer sign-up. While at the same time, SEO is still growing and requires more time to build a more mature search ecosystem. Combined with the last chart, I general, the company has to keep focusing on search-paid system especially in device platforms. </a:t>
            </a:r>
          </a:p>
        </p:txBody>
      </p:sp>
      <p:sp>
        <p:nvSpPr>
          <p:cNvPr id="4" name="Slide Number Placeholder 3"/>
          <p:cNvSpPr>
            <a:spLocks noGrp="1"/>
          </p:cNvSpPr>
          <p:nvPr>
            <p:ph type="sldNum" sz="quarter" idx="5"/>
          </p:nvPr>
        </p:nvSpPr>
        <p:spPr/>
        <p:txBody>
          <a:bodyPr/>
          <a:lstStyle/>
          <a:p>
            <a:fld id="{3184D30E-EC0E-4F5A-860E-276E25293C5C}" type="slidenum">
              <a:rPr lang="en-US" smtClean="0"/>
              <a:t>6</a:t>
            </a:fld>
            <a:endParaRPr lang="en-US"/>
          </a:p>
        </p:txBody>
      </p:sp>
    </p:spTree>
    <p:extLst>
      <p:ext uri="{BB962C8B-B14F-4D97-AF65-F5344CB8AC3E}">
        <p14:creationId xmlns:p14="http://schemas.microsoft.com/office/powerpoint/2010/main" val="2357723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come to the funnel data from Sept 2016 to Aug 2018. Revenue Generated per purchase is the most important ratio to decide which class to target at in order to boost the revenue. We can see that from the chart, TV stands &amp; Entertainment Centers can generate two times or even 6 times revenue compared with other small products while their </a:t>
            </a:r>
            <a:r>
              <a:rPr lang="en-US" dirty="0" err="1"/>
              <a:t>Skus</a:t>
            </a:r>
            <a:r>
              <a:rPr lang="en-US" dirty="0"/>
              <a:t> purchased seems quite few. However, the </a:t>
            </a:r>
            <a:r>
              <a:rPr lang="en-US" dirty="0" err="1"/>
              <a:t>skus</a:t>
            </a:r>
            <a:r>
              <a:rPr lang="en-US" dirty="0"/>
              <a:t> added to cart and </a:t>
            </a:r>
            <a:r>
              <a:rPr lang="en-US" dirty="0" err="1"/>
              <a:t>skus</a:t>
            </a:r>
            <a:r>
              <a:rPr lang="en-US" dirty="0"/>
              <a:t> viewed was not far away from other </a:t>
            </a:r>
            <a:r>
              <a:rPr lang="en-US" dirty="0" err="1"/>
              <a:t>skus</a:t>
            </a:r>
            <a:r>
              <a:rPr lang="en-US" dirty="0"/>
              <a:t>. I believe there must be something need to improve in the purchase rate and add to cart rate of TV stands and Beds. </a:t>
            </a:r>
          </a:p>
        </p:txBody>
      </p:sp>
      <p:sp>
        <p:nvSpPr>
          <p:cNvPr id="4" name="Slide Number Placeholder 3"/>
          <p:cNvSpPr>
            <a:spLocks noGrp="1"/>
          </p:cNvSpPr>
          <p:nvPr>
            <p:ph type="sldNum" sz="quarter" idx="5"/>
          </p:nvPr>
        </p:nvSpPr>
        <p:spPr/>
        <p:txBody>
          <a:bodyPr/>
          <a:lstStyle/>
          <a:p>
            <a:fld id="{3184D30E-EC0E-4F5A-860E-276E25293C5C}" type="slidenum">
              <a:rPr lang="en-US" smtClean="0"/>
              <a:t>7</a:t>
            </a:fld>
            <a:endParaRPr lang="en-US"/>
          </a:p>
        </p:txBody>
      </p:sp>
    </p:spTree>
    <p:extLst>
      <p:ext uri="{BB962C8B-B14F-4D97-AF65-F5344CB8AC3E}">
        <p14:creationId xmlns:p14="http://schemas.microsoft.com/office/powerpoint/2010/main" val="374357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testify our idea, We draw the box plot to show where TV stands/entertainment and beds position in these two metrics. We can see that in the purchase rate, TV stands &amp; Entertainment Centers stays at the third quartile of the total classes while the Beds as the lowest purchase rate. Here 0.03 means if we add a bed in our cart, there is only 3% chance that it will be purchased by customer, compared to 14% in sheets. Also, for the add to cart rate, Beds and TV also performs the worst. </a:t>
            </a:r>
          </a:p>
        </p:txBody>
      </p:sp>
      <p:sp>
        <p:nvSpPr>
          <p:cNvPr id="4" name="Slide Number Placeholder 3"/>
          <p:cNvSpPr>
            <a:spLocks noGrp="1"/>
          </p:cNvSpPr>
          <p:nvPr>
            <p:ph type="sldNum" sz="quarter" idx="5"/>
          </p:nvPr>
        </p:nvSpPr>
        <p:spPr/>
        <p:txBody>
          <a:bodyPr/>
          <a:lstStyle/>
          <a:p>
            <a:fld id="{3184D30E-EC0E-4F5A-860E-276E25293C5C}" type="slidenum">
              <a:rPr lang="en-US" smtClean="0"/>
              <a:t>8</a:t>
            </a:fld>
            <a:endParaRPr lang="en-US"/>
          </a:p>
        </p:txBody>
      </p:sp>
    </p:spTree>
    <p:extLst>
      <p:ext uri="{BB962C8B-B14F-4D97-AF65-F5344CB8AC3E}">
        <p14:creationId xmlns:p14="http://schemas.microsoft.com/office/powerpoint/2010/main" val="127152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come the question: How to improve our cart rate and purchase rate? We all know that TV stands and beds are quite expensive compared to other classes. But still, we have to think about the ways to improve the purchase rate and add to cart rate because these profitable </a:t>
            </a:r>
            <a:r>
              <a:rPr lang="en-US" dirty="0" err="1"/>
              <a:t>skus</a:t>
            </a:r>
            <a:r>
              <a:rPr lang="en-US" dirty="0"/>
              <a:t> are cash cows.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purchase rate, </a:t>
            </a:r>
            <a:r>
              <a:rPr lang="en-US" sz="1200" dirty="0">
                <a:solidFill>
                  <a:srgbClr val="3C4043"/>
                </a:solidFill>
                <a:effectLst/>
                <a:latin typeface="Helvetica" panose="020B0604020202020204" pitchFamily="34" charset="0"/>
                <a:ea typeface="DengXian" panose="02010600030101010101" pitchFamily="2" charset="-122"/>
                <a:cs typeface="Times New Roman" panose="02020603050405020304" pitchFamily="18" charset="0"/>
              </a:rPr>
              <a:t>If users are leaving after adding items to their carts, there might be comparison shopping, loading up carts to see which retailer will follow up with the best incentive to complete the transaction. Compare pricing and incentives with other TV stands/beds retailers: you have an opportunity to be the first to offer a price or incentive that distinguishes you from everyone else.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C4043"/>
                </a:solidFill>
                <a:effectLst/>
                <a:latin typeface="Helvetica" panose="020B0604020202020204" pitchFamily="34" charset="0"/>
                <a:ea typeface="DengXian" panose="02010600030101010101" pitchFamily="2" charset="-122"/>
                <a:cs typeface="Times New Roman" panose="02020603050405020304" pitchFamily="18" charset="0"/>
              </a:rPr>
              <a:t>Also, If users abandon the process at checkout, the process might be too complicated, or users might be surprised by excessively high shipping charges.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C4043"/>
              </a:solidFill>
              <a:effectLst/>
              <a:latin typeface="Helvetica" panose="020B0604020202020204" pitchFamily="34" charset="0"/>
              <a:ea typeface="DengXia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C4043"/>
                </a:solidFill>
                <a:effectLst/>
                <a:latin typeface="Helvetica" panose="020B0604020202020204" pitchFamily="34" charset="0"/>
                <a:ea typeface="DengXian" panose="02010600030101010101" pitchFamily="2" charset="-122"/>
                <a:cs typeface="Times New Roman" panose="02020603050405020304" pitchFamily="18" charset="0"/>
              </a:rPr>
              <a:t>For add to cart rate, we can </a:t>
            </a:r>
            <a:r>
              <a:rPr lang="en-US" sz="1200" dirty="0"/>
              <a:t>Make it easy for people to buy,  add an add to cart button on every page next to each product.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Write out more comprehensive and easy understanding description to meet the demands of all level customer.</a:t>
            </a:r>
            <a:endParaRPr lang="en-US" dirty="0"/>
          </a:p>
          <a:p>
            <a:r>
              <a:rPr lang="en-US" dirty="0"/>
              <a:t>For example, if your audience is mainstream consumer and your product descriptions are overly technical, those details might not constitute a convincing argument.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184D30E-EC0E-4F5A-860E-276E25293C5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26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one TV stands </a:t>
            </a:r>
            <a:r>
              <a:rPr lang="en-US" dirty="0" err="1"/>
              <a:t>sku</a:t>
            </a:r>
            <a:r>
              <a:rPr lang="en-US" dirty="0"/>
              <a:t> example on </a:t>
            </a:r>
            <a:r>
              <a:rPr lang="en-US" dirty="0" err="1"/>
              <a:t>wayfair</a:t>
            </a:r>
            <a:r>
              <a:rPr lang="en-US" dirty="0"/>
              <a:t> website, we can see that </a:t>
            </a:r>
            <a:r>
              <a:rPr lang="en-US" dirty="0" err="1"/>
              <a:t>wayfair</a:t>
            </a:r>
            <a:r>
              <a:rPr lang="en-US" dirty="0"/>
              <a:t> has already made some progress in uplifting purchase rate and add to cart rate. For example, the one page check out page as well as detailed product description including weights and dimensions. Order ship free icon is quite eye catching when I decide to purchase.</a:t>
            </a:r>
          </a:p>
        </p:txBody>
      </p:sp>
      <p:sp>
        <p:nvSpPr>
          <p:cNvPr id="4" name="Slide Number Placeholder 3"/>
          <p:cNvSpPr>
            <a:spLocks noGrp="1"/>
          </p:cNvSpPr>
          <p:nvPr>
            <p:ph type="sldNum" sz="quarter" idx="5"/>
          </p:nvPr>
        </p:nvSpPr>
        <p:spPr/>
        <p:txBody>
          <a:bodyPr/>
          <a:lstStyle/>
          <a:p>
            <a:fld id="{3184D30E-EC0E-4F5A-860E-276E25293C5C}" type="slidenum">
              <a:rPr lang="en-US" smtClean="0"/>
              <a:t>10</a:t>
            </a:fld>
            <a:endParaRPr lang="en-US"/>
          </a:p>
        </p:txBody>
      </p:sp>
    </p:spTree>
    <p:extLst>
      <p:ext uri="{BB962C8B-B14F-4D97-AF65-F5344CB8AC3E}">
        <p14:creationId xmlns:p14="http://schemas.microsoft.com/office/powerpoint/2010/main" val="110724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0B60FB2-F91E-4AE3-84EB-F7996E18BCC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7C4AF-71D8-42A5-9447-94336A0C5A8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02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60FB2-F91E-4AE3-84EB-F7996E18BCC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94298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60FB2-F91E-4AE3-84EB-F7996E18BCC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7C4AF-71D8-42A5-9447-94336A0C5A8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31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60FB2-F91E-4AE3-84EB-F7996E18BCC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865970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60FB2-F91E-4AE3-84EB-F7996E18BCC5}"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7C4AF-71D8-42A5-9447-94336A0C5A8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95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60FB2-F91E-4AE3-84EB-F7996E18BCC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248770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60FB2-F91E-4AE3-84EB-F7996E18BCC5}"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60236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60FB2-F91E-4AE3-84EB-F7996E18BCC5}"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300430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60FB2-F91E-4AE3-84EB-F7996E18BCC5}"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291002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B60FB2-F91E-4AE3-84EB-F7996E18BCC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7C4AF-71D8-42A5-9447-94336A0C5A81}" type="slidenum">
              <a:rPr lang="en-US" smtClean="0"/>
              <a:t>‹#›</a:t>
            </a:fld>
            <a:endParaRPr lang="en-US"/>
          </a:p>
        </p:txBody>
      </p:sp>
    </p:spTree>
    <p:extLst>
      <p:ext uri="{BB962C8B-B14F-4D97-AF65-F5344CB8AC3E}">
        <p14:creationId xmlns:p14="http://schemas.microsoft.com/office/powerpoint/2010/main" val="309968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60FB2-F91E-4AE3-84EB-F7996E18BCC5}"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A27C4AF-71D8-42A5-9447-94336A0C5A8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11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B60FB2-F91E-4AE3-84EB-F7996E18BCC5}" type="datetimeFigureOut">
              <a:rPr lang="en-US" smtClean="0"/>
              <a:t>10/20/2020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A27C4AF-71D8-42A5-9447-94336A0C5A8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941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QuickStyle" Target="../diagrams/quickStyle1.xml"/><Relationship Id="rId5" Type="http://schemas.openxmlformats.org/officeDocument/2006/relationships/image" Target="../media/image5.png"/><Relationship Id="rId10" Type="http://schemas.openxmlformats.org/officeDocument/2006/relationships/diagramLayout" Target="../diagrams/layout1.xml"/><Relationship Id="rId4" Type="http://schemas.openxmlformats.org/officeDocument/2006/relationships/image" Target="../media/image4.png"/><Relationship Id="rId9"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0C45-861A-4BB0-9E44-8D51813ED730}"/>
              </a:ext>
            </a:extLst>
          </p:cNvPr>
          <p:cNvSpPr>
            <a:spLocks noGrp="1"/>
          </p:cNvSpPr>
          <p:nvPr>
            <p:ph type="ctrTitle"/>
          </p:nvPr>
        </p:nvSpPr>
        <p:spPr>
          <a:xfrm>
            <a:off x="452161" y="4960137"/>
            <a:ext cx="7772400" cy="1463040"/>
          </a:xfrm>
        </p:spPr>
        <p:txBody>
          <a:bodyPr>
            <a:normAutofit/>
          </a:bodyPr>
          <a:lstStyle/>
          <a:p>
            <a:r>
              <a:rPr lang="en-US" dirty="0"/>
              <a:t>Wayfair WEB Analysis</a:t>
            </a:r>
            <a:br>
              <a:rPr lang="en-US" dirty="0"/>
            </a:br>
            <a:r>
              <a:rPr lang="en-US" sz="2800" dirty="0"/>
              <a:t>Gary GAO</a:t>
            </a:r>
          </a:p>
        </p:txBody>
      </p:sp>
      <p:sp>
        <p:nvSpPr>
          <p:cNvPr id="3" name="Subtitle 2">
            <a:extLst>
              <a:ext uri="{FF2B5EF4-FFF2-40B4-BE49-F238E27FC236}">
                <a16:creationId xmlns:a16="http://schemas.microsoft.com/office/drawing/2014/main" id="{FF95E9AF-81F8-4195-8DEF-B71DE4782F6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36628539-4C52-4362-A1DF-F1A7937499C9}"/>
              </a:ext>
            </a:extLst>
          </p:cNvPr>
          <p:cNvPicPr>
            <a:picLocks noChangeAspect="1"/>
          </p:cNvPicPr>
          <p:nvPr/>
        </p:nvPicPr>
        <p:blipFill>
          <a:blip r:embed="rId3"/>
          <a:stretch>
            <a:fillRect/>
          </a:stretch>
        </p:blipFill>
        <p:spPr>
          <a:xfrm>
            <a:off x="8610600" y="5108993"/>
            <a:ext cx="2447925" cy="666750"/>
          </a:xfrm>
          <a:prstGeom prst="rect">
            <a:avLst/>
          </a:prstGeom>
        </p:spPr>
      </p:pic>
    </p:spTree>
    <p:extLst>
      <p:ext uri="{BB962C8B-B14F-4D97-AF65-F5344CB8AC3E}">
        <p14:creationId xmlns:p14="http://schemas.microsoft.com/office/powerpoint/2010/main" val="117747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74F3-6217-416D-ADEF-8952F5161C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B04A43-73B6-4619-B52F-E83B30AF8972}"/>
              </a:ext>
            </a:extLst>
          </p:cNvPr>
          <p:cNvPicPr>
            <a:picLocks noGrp="1" noChangeAspect="1"/>
          </p:cNvPicPr>
          <p:nvPr>
            <p:ph idx="1"/>
          </p:nvPr>
        </p:nvPicPr>
        <p:blipFill>
          <a:blip r:embed="rId3"/>
          <a:stretch>
            <a:fillRect/>
          </a:stretch>
        </p:blipFill>
        <p:spPr>
          <a:xfrm>
            <a:off x="873199" y="526943"/>
            <a:ext cx="10894491" cy="4990454"/>
          </a:xfrm>
        </p:spPr>
      </p:pic>
    </p:spTree>
    <p:extLst>
      <p:ext uri="{BB962C8B-B14F-4D97-AF65-F5344CB8AC3E}">
        <p14:creationId xmlns:p14="http://schemas.microsoft.com/office/powerpoint/2010/main" val="202976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DED8E-6C04-4FEB-8C9D-76414390886C}"/>
              </a:ext>
            </a:extLst>
          </p:cNvPr>
          <p:cNvSpPr>
            <a:spLocks noGrp="1"/>
          </p:cNvSpPr>
          <p:nvPr>
            <p:ph type="title"/>
          </p:nvPr>
        </p:nvSpPr>
        <p:spPr>
          <a:xfrm>
            <a:off x="295453" y="533716"/>
            <a:ext cx="4877642" cy="1499616"/>
          </a:xfrm>
        </p:spPr>
        <p:txBody>
          <a:bodyPr>
            <a:normAutofit fontScale="90000"/>
          </a:bodyPr>
          <a:lstStyle/>
          <a:p>
            <a:r>
              <a:rPr lang="en-US" dirty="0">
                <a:solidFill>
                  <a:srgbClr val="FFFFFF"/>
                </a:solidFill>
              </a:rPr>
              <a:t>What can we do in the future with more data?</a:t>
            </a:r>
          </a:p>
        </p:txBody>
      </p:sp>
      <p:cxnSp>
        <p:nvCxnSpPr>
          <p:cNvPr id="23" name="Straight Connector 2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EFF60B-E50A-4246-9524-CDD1D80A8957}"/>
              </a:ext>
            </a:extLst>
          </p:cNvPr>
          <p:cNvSpPr>
            <a:spLocks noGrp="1"/>
          </p:cNvSpPr>
          <p:nvPr>
            <p:ph idx="1"/>
          </p:nvPr>
        </p:nvSpPr>
        <p:spPr>
          <a:xfrm>
            <a:off x="52839" y="2033332"/>
            <a:ext cx="5227077" cy="4184588"/>
          </a:xfrm>
        </p:spPr>
        <p:txBody>
          <a:bodyPr>
            <a:normAutofit/>
          </a:bodyPr>
          <a:lstStyle/>
          <a:p>
            <a:pPr marL="0" indent="0">
              <a:buNone/>
            </a:pPr>
            <a:r>
              <a:rPr lang="en-US" dirty="0">
                <a:solidFill>
                  <a:srgbClr val="FFFFFF"/>
                </a:solidFill>
              </a:rPr>
              <a:t>The monthly purchasing behavior of different classes based on Funnel Data from 09-2016 to 08-2018</a:t>
            </a:r>
          </a:p>
          <a:p>
            <a:pPr marL="0" indent="0">
              <a:buNone/>
            </a:pPr>
            <a:r>
              <a:rPr lang="en-US" dirty="0">
                <a:solidFill>
                  <a:srgbClr val="FFFFFF"/>
                </a:solidFill>
              </a:rPr>
              <a:t>Correlation seems not strong between beds and bedding Sets</a:t>
            </a:r>
          </a:p>
          <a:p>
            <a:pPr marL="0" indent="0">
              <a:buNone/>
            </a:pPr>
            <a:r>
              <a:rPr lang="en-US" dirty="0">
                <a:solidFill>
                  <a:srgbClr val="FFFFFF"/>
                </a:solidFill>
              </a:rPr>
              <a:t>More </a:t>
            </a:r>
            <a:r>
              <a:rPr lang="en-US" dirty="0" err="1">
                <a:solidFill>
                  <a:srgbClr val="FFFFFF"/>
                </a:solidFill>
              </a:rPr>
              <a:t>purchsing</a:t>
            </a:r>
            <a:r>
              <a:rPr lang="en-US" dirty="0">
                <a:solidFill>
                  <a:srgbClr val="FFFFFF"/>
                </a:solidFill>
              </a:rPr>
              <a:t> data is required to apply Market Campaign to cash cows </a:t>
            </a:r>
          </a:p>
          <a:p>
            <a:pPr marL="0" indent="0">
              <a:buNone/>
            </a:pPr>
            <a:r>
              <a:rPr lang="en-US" dirty="0">
                <a:solidFill>
                  <a:srgbClr val="FFFFFF"/>
                </a:solidFill>
              </a:rPr>
              <a:t>Other factors influencing purchasing</a:t>
            </a:r>
          </a:p>
          <a:p>
            <a:pPr marL="0" indent="0">
              <a:buNone/>
            </a:pPr>
            <a:endParaRPr lang="en-US" dirty="0">
              <a:solidFill>
                <a:srgbClr val="FFFFFF"/>
              </a:solidFill>
            </a:endParaRPr>
          </a:p>
          <a:p>
            <a:pPr marL="0" indent="0">
              <a:buNone/>
            </a:pPr>
            <a:endParaRPr lang="en-US" dirty="0">
              <a:solidFill>
                <a:srgbClr val="FFFFFF"/>
              </a:solidFill>
            </a:endParaRPr>
          </a:p>
          <a:p>
            <a:pPr marL="0" indent="0">
              <a:buNone/>
            </a:pPr>
            <a:endParaRPr lang="en-US" dirty="0">
              <a:solidFill>
                <a:srgbClr val="FFFFFF"/>
              </a:solidFill>
            </a:endParaRPr>
          </a:p>
          <a:p>
            <a:endParaRPr lang="en-US" dirty="0">
              <a:solidFill>
                <a:srgbClr val="FFFFFF"/>
              </a:solidFill>
            </a:endParaRPr>
          </a:p>
          <a:p>
            <a:endParaRPr lang="en-US" dirty="0">
              <a:solidFill>
                <a:srgbClr val="FFFFFF"/>
              </a:solidFill>
            </a:endParaRPr>
          </a:p>
        </p:txBody>
      </p:sp>
      <p:pic>
        <p:nvPicPr>
          <p:cNvPr id="5" name="Picture 4">
            <a:extLst>
              <a:ext uri="{FF2B5EF4-FFF2-40B4-BE49-F238E27FC236}">
                <a16:creationId xmlns:a16="http://schemas.microsoft.com/office/drawing/2014/main" id="{41156401-61A1-4FA7-A7BF-38C82A18B53A}"/>
              </a:ext>
            </a:extLst>
          </p:cNvPr>
          <p:cNvPicPr>
            <a:picLocks noChangeAspect="1"/>
          </p:cNvPicPr>
          <p:nvPr/>
        </p:nvPicPr>
        <p:blipFill>
          <a:blip r:embed="rId3"/>
          <a:stretch>
            <a:fillRect/>
          </a:stretch>
        </p:blipFill>
        <p:spPr>
          <a:xfrm>
            <a:off x="5279916" y="967793"/>
            <a:ext cx="6912084" cy="4042233"/>
          </a:xfrm>
          <a:prstGeom prst="rect">
            <a:avLst/>
          </a:prstGeom>
        </p:spPr>
      </p:pic>
      <p:pic>
        <p:nvPicPr>
          <p:cNvPr id="6" name="Picture 5">
            <a:extLst>
              <a:ext uri="{FF2B5EF4-FFF2-40B4-BE49-F238E27FC236}">
                <a16:creationId xmlns:a16="http://schemas.microsoft.com/office/drawing/2014/main" id="{2280B1BD-49A5-478B-B47B-9E278379F821}"/>
              </a:ext>
            </a:extLst>
          </p:cNvPr>
          <p:cNvPicPr>
            <a:picLocks noChangeAspect="1"/>
          </p:cNvPicPr>
          <p:nvPr/>
        </p:nvPicPr>
        <p:blipFill>
          <a:blip r:embed="rId4"/>
          <a:stretch>
            <a:fillRect/>
          </a:stretch>
        </p:blipFill>
        <p:spPr>
          <a:xfrm>
            <a:off x="5521387" y="2481213"/>
            <a:ext cx="6616631" cy="3895622"/>
          </a:xfrm>
          <a:prstGeom prst="rect">
            <a:avLst/>
          </a:prstGeom>
        </p:spPr>
      </p:pic>
      <p:pic>
        <p:nvPicPr>
          <p:cNvPr id="8" name="Picture 7">
            <a:extLst>
              <a:ext uri="{FF2B5EF4-FFF2-40B4-BE49-F238E27FC236}">
                <a16:creationId xmlns:a16="http://schemas.microsoft.com/office/drawing/2014/main" id="{F5C542EA-4159-43E7-871D-562DF673657C}"/>
              </a:ext>
            </a:extLst>
          </p:cNvPr>
          <p:cNvPicPr>
            <a:picLocks noChangeAspect="1"/>
          </p:cNvPicPr>
          <p:nvPr/>
        </p:nvPicPr>
        <p:blipFill>
          <a:blip r:embed="rId5"/>
          <a:stretch>
            <a:fillRect/>
          </a:stretch>
        </p:blipFill>
        <p:spPr>
          <a:xfrm>
            <a:off x="6045594" y="5043118"/>
            <a:ext cx="2489423" cy="1028792"/>
          </a:xfrm>
          <a:prstGeom prst="rect">
            <a:avLst/>
          </a:prstGeom>
        </p:spPr>
      </p:pic>
    </p:spTree>
    <p:extLst>
      <p:ext uri="{BB962C8B-B14F-4D97-AF65-F5344CB8AC3E}">
        <p14:creationId xmlns:p14="http://schemas.microsoft.com/office/powerpoint/2010/main" val="348415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7C33-EB85-40AE-A728-A9DC3D360006}"/>
              </a:ext>
            </a:extLst>
          </p:cNvPr>
          <p:cNvSpPr>
            <a:spLocks noGrp="1"/>
          </p:cNvSpPr>
          <p:nvPr>
            <p:ph type="title"/>
          </p:nvPr>
        </p:nvSpPr>
        <p:spPr/>
        <p:txBody>
          <a:bodyPr/>
          <a:lstStyle/>
          <a:p>
            <a:r>
              <a:rPr lang="en-US" dirty="0"/>
              <a:t>Summary</a:t>
            </a:r>
          </a:p>
        </p:txBody>
      </p:sp>
      <p:pic>
        <p:nvPicPr>
          <p:cNvPr id="5" name="Content Placeholder 4">
            <a:extLst>
              <a:ext uri="{FF2B5EF4-FFF2-40B4-BE49-F238E27FC236}">
                <a16:creationId xmlns:a16="http://schemas.microsoft.com/office/drawing/2014/main" id="{966BE75A-5565-4839-9128-A570566EA6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6708" y="2489419"/>
            <a:ext cx="1598943" cy="1598943"/>
          </a:xfrm>
        </p:spPr>
      </p:pic>
      <p:pic>
        <p:nvPicPr>
          <p:cNvPr id="9" name="Picture 8" descr="A picture containing shape&#10;&#10;Description automatically generated">
            <a:extLst>
              <a:ext uri="{FF2B5EF4-FFF2-40B4-BE49-F238E27FC236}">
                <a16:creationId xmlns:a16="http://schemas.microsoft.com/office/drawing/2014/main" id="{524BDAC5-B221-4482-A7BE-B4840C73B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2856" y="2181889"/>
            <a:ext cx="1966288" cy="1966288"/>
          </a:xfrm>
          <a:prstGeom prst="rect">
            <a:avLst/>
          </a:prstGeom>
        </p:spPr>
      </p:pic>
      <p:sp>
        <p:nvSpPr>
          <p:cNvPr id="11" name="TextBox 10">
            <a:extLst>
              <a:ext uri="{FF2B5EF4-FFF2-40B4-BE49-F238E27FC236}">
                <a16:creationId xmlns:a16="http://schemas.microsoft.com/office/drawing/2014/main" id="{9601B4A4-B133-4808-9C3C-991C1CFC57F5}"/>
              </a:ext>
            </a:extLst>
          </p:cNvPr>
          <p:cNvSpPr txBox="1"/>
          <p:nvPr/>
        </p:nvSpPr>
        <p:spPr>
          <a:xfrm>
            <a:off x="601623" y="4492949"/>
            <a:ext cx="3569111" cy="369332"/>
          </a:xfrm>
          <a:prstGeom prst="rect">
            <a:avLst/>
          </a:prstGeom>
          <a:noFill/>
        </p:spPr>
        <p:txBody>
          <a:bodyPr wrap="square" rtlCol="0">
            <a:spAutoFit/>
          </a:bodyPr>
          <a:lstStyle/>
          <a:p>
            <a:r>
              <a:rPr lang="en-US" dirty="0"/>
              <a:t>Focus on Search Paid and Device</a:t>
            </a:r>
          </a:p>
        </p:txBody>
      </p:sp>
      <p:sp>
        <p:nvSpPr>
          <p:cNvPr id="14" name="TextBox 13">
            <a:extLst>
              <a:ext uri="{FF2B5EF4-FFF2-40B4-BE49-F238E27FC236}">
                <a16:creationId xmlns:a16="http://schemas.microsoft.com/office/drawing/2014/main" id="{F7C8B799-39CD-4CEE-B5D6-9F2F2946232D}"/>
              </a:ext>
            </a:extLst>
          </p:cNvPr>
          <p:cNvSpPr txBox="1"/>
          <p:nvPr/>
        </p:nvSpPr>
        <p:spPr>
          <a:xfrm>
            <a:off x="4822723" y="4492949"/>
            <a:ext cx="3052916" cy="646331"/>
          </a:xfrm>
          <a:prstGeom prst="rect">
            <a:avLst/>
          </a:prstGeom>
          <a:noFill/>
        </p:spPr>
        <p:txBody>
          <a:bodyPr wrap="square" rtlCol="0">
            <a:spAutoFit/>
          </a:bodyPr>
          <a:lstStyle/>
          <a:p>
            <a:r>
              <a:rPr lang="en-US" dirty="0"/>
              <a:t>Lift Purchase rate &amp; Add to cart rate of cash cows</a:t>
            </a:r>
          </a:p>
        </p:txBody>
      </p:sp>
      <p:sp>
        <p:nvSpPr>
          <p:cNvPr id="16" name="TextBox 15">
            <a:extLst>
              <a:ext uri="{FF2B5EF4-FFF2-40B4-BE49-F238E27FC236}">
                <a16:creationId xmlns:a16="http://schemas.microsoft.com/office/drawing/2014/main" id="{AB1EE27E-3F89-4CC9-96A9-81BF4B544CE7}"/>
              </a:ext>
            </a:extLst>
          </p:cNvPr>
          <p:cNvSpPr txBox="1"/>
          <p:nvPr/>
        </p:nvSpPr>
        <p:spPr>
          <a:xfrm>
            <a:off x="8527628" y="4492948"/>
            <a:ext cx="3664372" cy="646331"/>
          </a:xfrm>
          <a:prstGeom prst="rect">
            <a:avLst/>
          </a:prstGeom>
          <a:noFill/>
        </p:spPr>
        <p:txBody>
          <a:bodyPr wrap="square" rtlCol="0">
            <a:spAutoFit/>
          </a:bodyPr>
          <a:lstStyle/>
          <a:p>
            <a:r>
              <a:rPr lang="en-US" dirty="0"/>
              <a:t>More data needed to generate market campaign</a:t>
            </a:r>
          </a:p>
        </p:txBody>
      </p:sp>
      <p:pic>
        <p:nvPicPr>
          <p:cNvPr id="18" name="Picture 17" descr="A picture containing shape&#10;&#10;Description automatically generated">
            <a:extLst>
              <a:ext uri="{FF2B5EF4-FFF2-40B4-BE49-F238E27FC236}">
                <a16:creationId xmlns:a16="http://schemas.microsoft.com/office/drawing/2014/main" id="{9C8E4E5F-2D6F-41EC-B7C6-0AF2266615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6351" y="2305746"/>
            <a:ext cx="1966288" cy="1966288"/>
          </a:xfrm>
          <a:prstGeom prst="rect">
            <a:avLst/>
          </a:prstGeom>
        </p:spPr>
      </p:pic>
    </p:spTree>
    <p:extLst>
      <p:ext uri="{BB962C8B-B14F-4D97-AF65-F5344CB8AC3E}">
        <p14:creationId xmlns:p14="http://schemas.microsoft.com/office/powerpoint/2010/main" val="3923152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AE5-C855-48AF-A0E9-D69DF3473E15}"/>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E0017500-C655-4C06-A026-590D5BF56C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9794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9C19-02E8-4FF6-9ED7-9EEDEAAC723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BA9FE9-AC65-4742-8C5A-791C143CDE66}"/>
              </a:ext>
            </a:extLst>
          </p:cNvPr>
          <p:cNvSpPr>
            <a:spLocks noGrp="1"/>
          </p:cNvSpPr>
          <p:nvPr>
            <p:ph idx="1"/>
          </p:nvPr>
        </p:nvSpPr>
        <p:spPr/>
        <p:txBody>
          <a:bodyPr/>
          <a:lstStyle/>
          <a:p>
            <a:r>
              <a:rPr lang="en-US" dirty="0"/>
              <a:t>Wayfair acquires customers from multiple channels (examples include Search, Display Ads, Social Media etc.) across different device types. Post-acquisition, our focus is on providing the best customer experience to help her find the right product and make the purchase process easy. Major steps in the purchase process includes, ‘finding and viewing the product’ followed by ‘adding product to cart’ and eventually ‘placing the order’. We utilize customer data captured at different steps to build short term funnel improvement and long term customer engagement strategies. </a:t>
            </a:r>
          </a:p>
          <a:p>
            <a:r>
              <a:rPr lang="en-US" dirty="0"/>
              <a:t> </a:t>
            </a:r>
          </a:p>
          <a:p>
            <a:r>
              <a:rPr lang="en-US" dirty="0"/>
              <a:t> </a:t>
            </a:r>
          </a:p>
        </p:txBody>
      </p:sp>
    </p:spTree>
    <p:extLst>
      <p:ext uri="{BB962C8B-B14F-4D97-AF65-F5344CB8AC3E}">
        <p14:creationId xmlns:p14="http://schemas.microsoft.com/office/powerpoint/2010/main" val="23414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AD96-A8FE-49F6-A89D-6BD37696A3E9}"/>
              </a:ext>
            </a:extLst>
          </p:cNvPr>
          <p:cNvSpPr>
            <a:spLocks noGrp="1"/>
          </p:cNvSpPr>
          <p:nvPr>
            <p:ph type="title"/>
          </p:nvPr>
        </p:nvSpPr>
        <p:spPr/>
        <p:txBody>
          <a:bodyPr/>
          <a:lstStyle/>
          <a:p>
            <a:r>
              <a:rPr lang="en-US" dirty="0"/>
              <a:t>Customer roadmap</a:t>
            </a:r>
          </a:p>
        </p:txBody>
      </p:sp>
      <p:sp>
        <p:nvSpPr>
          <p:cNvPr id="3" name="Content Placeholder 2">
            <a:extLst>
              <a:ext uri="{FF2B5EF4-FFF2-40B4-BE49-F238E27FC236}">
                <a16:creationId xmlns:a16="http://schemas.microsoft.com/office/drawing/2014/main" id="{7A26C07C-4A40-440B-8ACA-408BE17D53BA}"/>
              </a:ext>
            </a:extLst>
          </p:cNvPr>
          <p:cNvSpPr>
            <a:spLocks noGrp="1"/>
          </p:cNvSpPr>
          <p:nvPr>
            <p:ph idx="1"/>
          </p:nvPr>
        </p:nvSpPr>
        <p:spPr/>
        <p:txBody>
          <a:bodyPr/>
          <a:lstStyle/>
          <a:p>
            <a:endParaRPr lang="en-US" dirty="0"/>
          </a:p>
        </p:txBody>
      </p:sp>
      <p:pic>
        <p:nvPicPr>
          <p:cNvPr id="6" name="Picture 5" descr="A picture containing shape&#10;&#10;Description automatically generated">
            <a:extLst>
              <a:ext uri="{FF2B5EF4-FFF2-40B4-BE49-F238E27FC236}">
                <a16:creationId xmlns:a16="http://schemas.microsoft.com/office/drawing/2014/main" id="{A4C257A6-E302-42D5-976C-1354037F8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192687" y="3584328"/>
            <a:ext cx="747317" cy="747317"/>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BE711ACC-127A-4644-AD3B-AE0576427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696" y="3544333"/>
            <a:ext cx="1177174" cy="1177174"/>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ECD401B8-8425-4F23-9F9E-97D07EF16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023" y="3504339"/>
            <a:ext cx="1097185" cy="1097185"/>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C1345E7E-27A7-4C99-9A55-8BD2FB50C4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183465" y="3600106"/>
            <a:ext cx="747317" cy="747317"/>
          </a:xfrm>
          <a:prstGeom prst="rect">
            <a:avLst/>
          </a:prstGeom>
        </p:spPr>
      </p:pic>
      <p:pic>
        <p:nvPicPr>
          <p:cNvPr id="14" name="Picture 13" descr="A picture containing shape&#10;&#10;Description automatically generated">
            <a:extLst>
              <a:ext uri="{FF2B5EF4-FFF2-40B4-BE49-F238E27FC236}">
                <a16:creationId xmlns:a16="http://schemas.microsoft.com/office/drawing/2014/main" id="{D3CE4050-337E-4A82-8550-F627EAA9B2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37994" y="3544333"/>
            <a:ext cx="1177173" cy="1177173"/>
          </a:xfrm>
          <a:prstGeom prst="rect">
            <a:avLst/>
          </a:prstGeom>
        </p:spPr>
      </p:pic>
      <p:pic>
        <p:nvPicPr>
          <p:cNvPr id="5" name="Picture 4" descr="A close up of a logo&#10;&#10;Description automatically generated">
            <a:extLst>
              <a:ext uri="{FF2B5EF4-FFF2-40B4-BE49-F238E27FC236}">
                <a16:creationId xmlns:a16="http://schemas.microsoft.com/office/drawing/2014/main" id="{3AE07993-EA7F-47E5-B6CB-651479DF82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72928" y="3506371"/>
            <a:ext cx="1174879" cy="1177174"/>
          </a:xfrm>
          <a:prstGeom prst="rect">
            <a:avLst/>
          </a:prstGeom>
        </p:spPr>
      </p:pic>
      <p:graphicFrame>
        <p:nvGraphicFramePr>
          <p:cNvPr id="9" name="Diagram 8">
            <a:extLst>
              <a:ext uri="{FF2B5EF4-FFF2-40B4-BE49-F238E27FC236}">
                <a16:creationId xmlns:a16="http://schemas.microsoft.com/office/drawing/2014/main" id="{4C45D8D9-0744-48A2-9B1B-E0CEBA9DB978}"/>
              </a:ext>
            </a:extLst>
          </p:cNvPr>
          <p:cNvGraphicFramePr/>
          <p:nvPr>
            <p:extLst>
              <p:ext uri="{D42A27DB-BD31-4B8C-83A1-F6EECF244321}">
                <p14:modId xmlns:p14="http://schemas.microsoft.com/office/powerpoint/2010/main" val="2004395863"/>
              </p:ext>
            </p:extLst>
          </p:nvPr>
        </p:nvGraphicFramePr>
        <p:xfrm>
          <a:off x="783772" y="946579"/>
          <a:ext cx="10761022" cy="365494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0111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FC3E1-9631-4FF6-BC5B-44CD75855002}"/>
              </a:ext>
            </a:extLst>
          </p:cNvPr>
          <p:cNvSpPr>
            <a:spLocks noGrp="1"/>
          </p:cNvSpPr>
          <p:nvPr>
            <p:ph type="title"/>
          </p:nvPr>
        </p:nvSpPr>
        <p:spPr>
          <a:xfrm>
            <a:off x="1024128" y="459317"/>
            <a:ext cx="4389120" cy="1749552"/>
          </a:xfrm>
        </p:spPr>
        <p:txBody>
          <a:bodyPr>
            <a:normAutofit/>
          </a:bodyPr>
          <a:lstStyle/>
          <a:p>
            <a:r>
              <a:rPr lang="en-US" sz="3100" dirty="0"/>
              <a:t>Hard to generate time-series insights from Acquisition Device/ Channel</a:t>
            </a:r>
          </a:p>
        </p:txBody>
      </p:sp>
      <p:cxnSp>
        <p:nvCxnSpPr>
          <p:cNvPr id="16" name="Straight Connector 15">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FED30A2-51AE-46C0-881B-6163B4553290}"/>
              </a:ext>
            </a:extLst>
          </p:cNvPr>
          <p:cNvSpPr>
            <a:spLocks noGrp="1"/>
          </p:cNvSpPr>
          <p:nvPr>
            <p:ph idx="1"/>
          </p:nvPr>
        </p:nvSpPr>
        <p:spPr>
          <a:xfrm>
            <a:off x="1024129" y="2286000"/>
            <a:ext cx="4389120" cy="3931920"/>
          </a:xfrm>
        </p:spPr>
        <p:txBody>
          <a:bodyPr>
            <a:normAutofit/>
          </a:bodyPr>
          <a:lstStyle/>
          <a:p>
            <a:pPr>
              <a:buFont typeface="Wingdings" panose="05000000000000000000" pitchFamily="2" charset="2"/>
              <a:buChar char="§"/>
            </a:pPr>
            <a:r>
              <a:rPr lang="en-US" sz="1800" dirty="0"/>
              <a:t>44% of the customer has the data for Acquisition Device.</a:t>
            </a:r>
          </a:p>
          <a:p>
            <a:pPr>
              <a:buFont typeface="Wingdings" panose="05000000000000000000" pitchFamily="2" charset="2"/>
              <a:buChar char="§"/>
            </a:pPr>
            <a:r>
              <a:rPr lang="en-US" sz="1800" dirty="0"/>
              <a:t>69 % of the customer has the data for Acquisition Channel.</a:t>
            </a:r>
          </a:p>
          <a:p>
            <a:pPr>
              <a:buFont typeface="Wingdings" panose="05000000000000000000" pitchFamily="2" charset="2"/>
              <a:buChar char="§"/>
            </a:pPr>
            <a:r>
              <a:rPr lang="en-US" sz="1800" dirty="0"/>
              <a:t>Few data collected in 2002 &amp; 2016</a:t>
            </a:r>
          </a:p>
          <a:p>
            <a:pPr>
              <a:buFont typeface="Wingdings" panose="05000000000000000000" pitchFamily="2" charset="2"/>
              <a:buChar char="§"/>
            </a:pPr>
            <a:r>
              <a:rPr lang="en-US" sz="1800" dirty="0"/>
              <a:t>Acquisition device is fluctuating yearly </a:t>
            </a:r>
          </a:p>
          <a:p>
            <a:endParaRPr lang="en-US" sz="1800" dirty="0"/>
          </a:p>
        </p:txBody>
      </p:sp>
      <p:pic>
        <p:nvPicPr>
          <p:cNvPr id="9" name="Picture 8">
            <a:extLst>
              <a:ext uri="{FF2B5EF4-FFF2-40B4-BE49-F238E27FC236}">
                <a16:creationId xmlns:a16="http://schemas.microsoft.com/office/drawing/2014/main" id="{DF7F6697-6961-4B57-89DB-EA85C2558AAA}"/>
              </a:ext>
            </a:extLst>
          </p:cNvPr>
          <p:cNvPicPr>
            <a:picLocks noChangeAspect="1"/>
          </p:cNvPicPr>
          <p:nvPr/>
        </p:nvPicPr>
        <p:blipFill>
          <a:blip r:embed="rId3"/>
          <a:stretch>
            <a:fillRect/>
          </a:stretch>
        </p:blipFill>
        <p:spPr>
          <a:xfrm>
            <a:off x="6616844" y="826324"/>
            <a:ext cx="5058197" cy="3781002"/>
          </a:xfrm>
          <a:prstGeom prst="rect">
            <a:avLst/>
          </a:prstGeom>
        </p:spPr>
      </p:pic>
    </p:spTree>
    <p:extLst>
      <p:ext uri="{BB962C8B-B14F-4D97-AF65-F5344CB8AC3E}">
        <p14:creationId xmlns:p14="http://schemas.microsoft.com/office/powerpoint/2010/main" val="495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barn(inVertical)">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barn(inVertical)">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barn(inVertical)">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barn(inVertical)">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176B-AB67-4BE8-AC83-DF82590BBE73}"/>
              </a:ext>
            </a:extLst>
          </p:cNvPr>
          <p:cNvSpPr>
            <a:spLocks noGrp="1"/>
          </p:cNvSpPr>
          <p:nvPr>
            <p:ph type="title"/>
          </p:nvPr>
        </p:nvSpPr>
        <p:spPr>
          <a:xfrm>
            <a:off x="1024127" y="585216"/>
            <a:ext cx="7105745" cy="1499616"/>
          </a:xfrm>
        </p:spPr>
        <p:txBody>
          <a:bodyPr>
            <a:normAutofit/>
          </a:bodyPr>
          <a:lstStyle/>
          <a:p>
            <a:r>
              <a:rPr lang="en-US" dirty="0"/>
              <a:t>Desktop &amp; phone are two most effective acquisition devices.</a:t>
            </a:r>
          </a:p>
        </p:txBody>
      </p:sp>
      <p:sp>
        <p:nvSpPr>
          <p:cNvPr id="78" name="Content Placeholder 10">
            <a:extLst>
              <a:ext uri="{FF2B5EF4-FFF2-40B4-BE49-F238E27FC236}">
                <a16:creationId xmlns:a16="http://schemas.microsoft.com/office/drawing/2014/main" id="{9CAFEEA9-D0DD-414D-9D10-6CFECCDC3109}"/>
              </a:ext>
            </a:extLst>
          </p:cNvPr>
          <p:cNvSpPr>
            <a:spLocks noGrp="1"/>
          </p:cNvSpPr>
          <p:nvPr>
            <p:ph idx="1"/>
          </p:nvPr>
        </p:nvSpPr>
        <p:spPr>
          <a:xfrm>
            <a:off x="1024128" y="2286000"/>
            <a:ext cx="7105744" cy="4023360"/>
          </a:xfrm>
        </p:spPr>
        <p:txBody>
          <a:bodyPr>
            <a:normAutofit/>
          </a:bodyPr>
          <a:lstStyle/>
          <a:p>
            <a:endParaRPr lang="en-US"/>
          </a:p>
        </p:txBody>
      </p:sp>
      <p:pic>
        <p:nvPicPr>
          <p:cNvPr id="4" name="Picture 3">
            <a:extLst>
              <a:ext uri="{FF2B5EF4-FFF2-40B4-BE49-F238E27FC236}">
                <a16:creationId xmlns:a16="http://schemas.microsoft.com/office/drawing/2014/main" id="{B16D020E-283F-41E4-BAD4-367015E13C88}"/>
              </a:ext>
            </a:extLst>
          </p:cNvPr>
          <p:cNvPicPr>
            <a:picLocks noChangeAspect="1"/>
          </p:cNvPicPr>
          <p:nvPr/>
        </p:nvPicPr>
        <p:blipFill>
          <a:blip r:embed="rId3"/>
          <a:stretch>
            <a:fillRect/>
          </a:stretch>
        </p:blipFill>
        <p:spPr>
          <a:xfrm>
            <a:off x="8868075" y="1906803"/>
            <a:ext cx="3323925" cy="1208699"/>
          </a:xfrm>
          <a:prstGeom prst="rect">
            <a:avLst/>
          </a:prstGeom>
        </p:spPr>
      </p:pic>
      <p:pic>
        <p:nvPicPr>
          <p:cNvPr id="5" name="Content Placeholder 4">
            <a:extLst>
              <a:ext uri="{FF2B5EF4-FFF2-40B4-BE49-F238E27FC236}">
                <a16:creationId xmlns:a16="http://schemas.microsoft.com/office/drawing/2014/main" id="{C045BC0E-F630-4C22-826D-0EB290F52765}"/>
              </a:ext>
            </a:extLst>
          </p:cNvPr>
          <p:cNvPicPr>
            <a:picLocks noChangeAspect="1"/>
          </p:cNvPicPr>
          <p:nvPr/>
        </p:nvPicPr>
        <p:blipFill>
          <a:blip r:embed="rId4"/>
          <a:stretch>
            <a:fillRect/>
          </a:stretch>
        </p:blipFill>
        <p:spPr>
          <a:xfrm>
            <a:off x="-138223" y="2511153"/>
            <a:ext cx="9033043" cy="4123563"/>
          </a:xfrm>
          <a:prstGeom prst="rect">
            <a:avLst/>
          </a:prstGeom>
        </p:spPr>
      </p:pic>
      <p:pic>
        <p:nvPicPr>
          <p:cNvPr id="7" name="Picture 6">
            <a:extLst>
              <a:ext uri="{FF2B5EF4-FFF2-40B4-BE49-F238E27FC236}">
                <a16:creationId xmlns:a16="http://schemas.microsoft.com/office/drawing/2014/main" id="{DE103F1F-A476-4332-AA03-C94C50D57EB3}"/>
              </a:ext>
            </a:extLst>
          </p:cNvPr>
          <p:cNvPicPr>
            <a:picLocks noChangeAspect="1"/>
          </p:cNvPicPr>
          <p:nvPr/>
        </p:nvPicPr>
        <p:blipFill>
          <a:blip r:embed="rId5"/>
          <a:stretch>
            <a:fillRect/>
          </a:stretch>
        </p:blipFill>
        <p:spPr>
          <a:xfrm>
            <a:off x="9292223" y="4890774"/>
            <a:ext cx="2560322" cy="1652032"/>
          </a:xfrm>
          <a:prstGeom prst="rect">
            <a:avLst/>
          </a:prstGeom>
        </p:spPr>
      </p:pic>
    </p:spTree>
    <p:extLst>
      <p:ext uri="{BB962C8B-B14F-4D97-AF65-F5344CB8AC3E}">
        <p14:creationId xmlns:p14="http://schemas.microsoft.com/office/powerpoint/2010/main" val="393242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95-BE99-424F-A8D6-DC9432308E9D}"/>
              </a:ext>
            </a:extLst>
          </p:cNvPr>
          <p:cNvSpPr>
            <a:spLocks noGrp="1"/>
          </p:cNvSpPr>
          <p:nvPr>
            <p:ph type="title"/>
          </p:nvPr>
        </p:nvSpPr>
        <p:spPr/>
        <p:txBody>
          <a:bodyPr>
            <a:normAutofit fontScale="90000"/>
          </a:bodyPr>
          <a:lstStyle/>
          <a:p>
            <a:r>
              <a:rPr lang="en-US" dirty="0"/>
              <a:t>Search Paid, Search Organic &amp; Comparison shopping adds up 85% of total Acquisition channel</a:t>
            </a:r>
          </a:p>
        </p:txBody>
      </p:sp>
      <p:pic>
        <p:nvPicPr>
          <p:cNvPr id="11" name="Content Placeholder 10">
            <a:extLst>
              <a:ext uri="{FF2B5EF4-FFF2-40B4-BE49-F238E27FC236}">
                <a16:creationId xmlns:a16="http://schemas.microsoft.com/office/drawing/2014/main" id="{F6CCB786-1517-4DCC-9CE1-71E19C4320A5}"/>
              </a:ext>
            </a:extLst>
          </p:cNvPr>
          <p:cNvPicPr>
            <a:picLocks noGrp="1" noChangeAspect="1"/>
          </p:cNvPicPr>
          <p:nvPr>
            <p:ph idx="1"/>
          </p:nvPr>
        </p:nvPicPr>
        <p:blipFill>
          <a:blip r:embed="rId3"/>
          <a:stretch>
            <a:fillRect/>
          </a:stretch>
        </p:blipFill>
        <p:spPr>
          <a:xfrm>
            <a:off x="3496498" y="2328474"/>
            <a:ext cx="6287236" cy="4022725"/>
          </a:xfrm>
        </p:spPr>
      </p:pic>
      <p:pic>
        <p:nvPicPr>
          <p:cNvPr id="7" name="Picture 6">
            <a:extLst>
              <a:ext uri="{FF2B5EF4-FFF2-40B4-BE49-F238E27FC236}">
                <a16:creationId xmlns:a16="http://schemas.microsoft.com/office/drawing/2014/main" id="{AB5D80C9-AAAC-4558-A563-090249E17E73}"/>
              </a:ext>
            </a:extLst>
          </p:cNvPr>
          <p:cNvPicPr>
            <a:picLocks noChangeAspect="1"/>
          </p:cNvPicPr>
          <p:nvPr/>
        </p:nvPicPr>
        <p:blipFill>
          <a:blip r:embed="rId4"/>
          <a:stretch>
            <a:fillRect/>
          </a:stretch>
        </p:blipFill>
        <p:spPr>
          <a:xfrm>
            <a:off x="10072594" y="2553900"/>
            <a:ext cx="1890712" cy="1785937"/>
          </a:xfrm>
          <a:prstGeom prst="rect">
            <a:avLst/>
          </a:prstGeom>
        </p:spPr>
      </p:pic>
      <p:pic>
        <p:nvPicPr>
          <p:cNvPr id="13" name="Picture 12">
            <a:extLst>
              <a:ext uri="{FF2B5EF4-FFF2-40B4-BE49-F238E27FC236}">
                <a16:creationId xmlns:a16="http://schemas.microsoft.com/office/drawing/2014/main" id="{55C0053C-752E-444C-A8CA-8AABA43BAABF}"/>
              </a:ext>
            </a:extLst>
          </p:cNvPr>
          <p:cNvPicPr>
            <a:picLocks noChangeAspect="1"/>
          </p:cNvPicPr>
          <p:nvPr/>
        </p:nvPicPr>
        <p:blipFill>
          <a:blip r:embed="rId5"/>
          <a:stretch>
            <a:fillRect/>
          </a:stretch>
        </p:blipFill>
        <p:spPr>
          <a:xfrm>
            <a:off x="894618" y="2466697"/>
            <a:ext cx="2457450" cy="1704975"/>
          </a:xfrm>
          <a:prstGeom prst="rect">
            <a:avLst/>
          </a:prstGeom>
        </p:spPr>
      </p:pic>
    </p:spTree>
    <p:extLst>
      <p:ext uri="{BB962C8B-B14F-4D97-AF65-F5344CB8AC3E}">
        <p14:creationId xmlns:p14="http://schemas.microsoft.com/office/powerpoint/2010/main" val="25407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B0F67-ECE9-41C5-A693-6A195417551C}"/>
              </a:ext>
            </a:extLst>
          </p:cNvPr>
          <p:cNvSpPr>
            <a:spLocks noGrp="1"/>
          </p:cNvSpPr>
          <p:nvPr>
            <p:ph type="title"/>
          </p:nvPr>
        </p:nvSpPr>
        <p:spPr>
          <a:xfrm>
            <a:off x="1024128" y="459317"/>
            <a:ext cx="4389120" cy="1749552"/>
          </a:xfrm>
        </p:spPr>
        <p:txBody>
          <a:bodyPr vert="horz" lIns="91440" tIns="45720" rIns="91440" bIns="45720" rtlCol="0" anchor="ctr">
            <a:normAutofit/>
          </a:bodyPr>
          <a:lstStyle/>
          <a:p>
            <a:r>
              <a:rPr lang="en-US" sz="2800" dirty="0"/>
              <a:t>TV </a:t>
            </a:r>
            <a:r>
              <a:rPr lang="en-US" altLang="zh-CN" sz="2800" dirty="0"/>
              <a:t>stands/Entertainment centers and Beds had the most </a:t>
            </a:r>
            <a:r>
              <a:rPr lang="en-US" sz="2800" dirty="0"/>
              <a:t>Revenue Generated per purchase but with low purchase in the data.</a:t>
            </a:r>
          </a:p>
        </p:txBody>
      </p:sp>
      <p:cxnSp>
        <p:nvCxnSpPr>
          <p:cNvPr id="13" name="Straight Connector 12">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7CCE433-7EEE-487C-AB8F-84D6E21DABD7}"/>
              </a:ext>
            </a:extLst>
          </p:cNvPr>
          <p:cNvSpPr txBox="1">
            <a:spLocks/>
          </p:cNvSpPr>
          <p:nvPr/>
        </p:nvSpPr>
        <p:spPr>
          <a:xfrm>
            <a:off x="7040880" y="598809"/>
            <a:ext cx="4006348" cy="3931920"/>
          </a:xfrm>
          <a:prstGeom prst="rect">
            <a:avLst/>
          </a:prstGeom>
        </p:spPr>
        <p:txBody>
          <a:bodyPr vert="horz" lIns="45720" tIns="45720" rIns="4572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chemeClr val="accent1"/>
              </a:buClr>
            </a:pPr>
            <a:r>
              <a:rPr lang="en-US" sz="1800" dirty="0">
                <a:latin typeface="+mn-lt"/>
                <a:ea typeface="+mn-ea"/>
                <a:cs typeface="+mn-cs"/>
              </a:rPr>
              <a:t>Purchase rate = sum(</a:t>
            </a:r>
            <a:r>
              <a:rPr lang="en-US" sz="1800" dirty="0" err="1">
                <a:latin typeface="+mn-lt"/>
                <a:ea typeface="+mn-ea"/>
                <a:cs typeface="+mn-cs"/>
              </a:rPr>
              <a:t>Skus</a:t>
            </a:r>
            <a:r>
              <a:rPr lang="en-US" sz="1800" dirty="0">
                <a:latin typeface="+mn-lt"/>
                <a:ea typeface="+mn-ea"/>
                <a:cs typeface="+mn-cs"/>
              </a:rPr>
              <a:t> Purchased)/ sum(</a:t>
            </a:r>
            <a:r>
              <a:rPr lang="en-US" sz="1800" dirty="0" err="1">
                <a:latin typeface="+mn-lt"/>
                <a:ea typeface="+mn-ea"/>
                <a:cs typeface="+mn-cs"/>
              </a:rPr>
              <a:t>Skus</a:t>
            </a:r>
            <a:r>
              <a:rPr lang="en-US" sz="1800" dirty="0">
                <a:latin typeface="+mn-lt"/>
                <a:ea typeface="+mn-ea"/>
                <a:cs typeface="+mn-cs"/>
              </a:rPr>
              <a:t> Added to Cart)</a:t>
            </a:r>
          </a:p>
          <a:p>
            <a:pPr>
              <a:spcAft>
                <a:spcPts val="600"/>
              </a:spcAft>
              <a:buClr>
                <a:schemeClr val="accent1"/>
              </a:buClr>
            </a:pPr>
            <a:r>
              <a:rPr lang="en-US" sz="1800" dirty="0">
                <a:latin typeface="+mn-lt"/>
                <a:ea typeface="+mn-ea"/>
                <a:cs typeface="+mn-cs"/>
              </a:rPr>
              <a:t>Add to cart rate = sum(</a:t>
            </a:r>
            <a:r>
              <a:rPr lang="en-US" sz="1800" dirty="0" err="1">
                <a:latin typeface="+mn-lt"/>
                <a:ea typeface="+mn-ea"/>
                <a:cs typeface="+mn-cs"/>
              </a:rPr>
              <a:t>Skus</a:t>
            </a:r>
            <a:r>
              <a:rPr lang="en-US" sz="1800" dirty="0">
                <a:latin typeface="+mn-lt"/>
                <a:ea typeface="+mn-ea"/>
                <a:cs typeface="+mn-cs"/>
              </a:rPr>
              <a:t> added to cart)/ sum(</a:t>
            </a:r>
            <a:r>
              <a:rPr lang="en-US" sz="1800" dirty="0" err="1">
                <a:latin typeface="+mn-lt"/>
                <a:ea typeface="+mn-ea"/>
                <a:cs typeface="+mn-cs"/>
              </a:rPr>
              <a:t>Skus</a:t>
            </a:r>
            <a:r>
              <a:rPr lang="en-US" sz="1800" dirty="0">
                <a:latin typeface="+mn-lt"/>
                <a:ea typeface="+mn-ea"/>
                <a:cs typeface="+mn-cs"/>
              </a:rPr>
              <a:t> Viewed)</a:t>
            </a:r>
          </a:p>
        </p:txBody>
      </p:sp>
      <p:pic>
        <p:nvPicPr>
          <p:cNvPr id="5" name="Content Placeholder 4">
            <a:extLst>
              <a:ext uri="{FF2B5EF4-FFF2-40B4-BE49-F238E27FC236}">
                <a16:creationId xmlns:a16="http://schemas.microsoft.com/office/drawing/2014/main" id="{A53D5FA8-6FF2-4600-B1A3-DF6224B2905B}"/>
              </a:ext>
            </a:extLst>
          </p:cNvPr>
          <p:cNvPicPr>
            <a:picLocks noGrp="1" noChangeAspect="1"/>
          </p:cNvPicPr>
          <p:nvPr>
            <p:ph idx="1"/>
          </p:nvPr>
        </p:nvPicPr>
        <p:blipFill>
          <a:blip r:embed="rId3"/>
          <a:stretch>
            <a:fillRect/>
          </a:stretch>
        </p:blipFill>
        <p:spPr>
          <a:xfrm>
            <a:off x="197384" y="2564769"/>
            <a:ext cx="11797227" cy="3214744"/>
          </a:xfrm>
          <a:prstGeom prst="rect">
            <a:avLst/>
          </a:prstGeom>
        </p:spPr>
      </p:pic>
    </p:spTree>
    <p:extLst>
      <p:ext uri="{BB962C8B-B14F-4D97-AF65-F5344CB8AC3E}">
        <p14:creationId xmlns:p14="http://schemas.microsoft.com/office/powerpoint/2010/main" val="184491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11B2-F445-423C-8817-10DEC942A367}"/>
              </a:ext>
            </a:extLst>
          </p:cNvPr>
          <p:cNvSpPr>
            <a:spLocks noGrp="1"/>
          </p:cNvSpPr>
          <p:nvPr>
            <p:ph type="title"/>
          </p:nvPr>
        </p:nvSpPr>
        <p:spPr/>
        <p:txBody>
          <a:bodyPr>
            <a:normAutofit/>
          </a:bodyPr>
          <a:lstStyle/>
          <a:p>
            <a:r>
              <a:rPr lang="en-US" dirty="0"/>
              <a:t>Both two profitable class performs worst in purchase rate and add to cart rate.</a:t>
            </a:r>
          </a:p>
        </p:txBody>
      </p:sp>
      <p:pic>
        <p:nvPicPr>
          <p:cNvPr id="5" name="Content Placeholder 4">
            <a:extLst>
              <a:ext uri="{FF2B5EF4-FFF2-40B4-BE49-F238E27FC236}">
                <a16:creationId xmlns:a16="http://schemas.microsoft.com/office/drawing/2014/main" id="{2ECFA937-7C50-4C7E-8C5D-3B517FD8F6C0}"/>
              </a:ext>
            </a:extLst>
          </p:cNvPr>
          <p:cNvPicPr>
            <a:picLocks noGrp="1" noChangeAspect="1"/>
          </p:cNvPicPr>
          <p:nvPr>
            <p:ph idx="1"/>
          </p:nvPr>
        </p:nvPicPr>
        <p:blipFill>
          <a:blip r:embed="rId3"/>
          <a:stretch>
            <a:fillRect/>
          </a:stretch>
        </p:blipFill>
        <p:spPr>
          <a:xfrm>
            <a:off x="653022" y="1825625"/>
            <a:ext cx="5691387" cy="4351338"/>
          </a:xfrm>
        </p:spPr>
      </p:pic>
      <p:pic>
        <p:nvPicPr>
          <p:cNvPr id="9" name="Picture 8">
            <a:extLst>
              <a:ext uri="{FF2B5EF4-FFF2-40B4-BE49-F238E27FC236}">
                <a16:creationId xmlns:a16="http://schemas.microsoft.com/office/drawing/2014/main" id="{132E93DB-9AB1-4C9E-89F1-69A5F18A7280}"/>
              </a:ext>
            </a:extLst>
          </p:cNvPr>
          <p:cNvPicPr>
            <a:picLocks noChangeAspect="1"/>
          </p:cNvPicPr>
          <p:nvPr/>
        </p:nvPicPr>
        <p:blipFill>
          <a:blip r:embed="rId4"/>
          <a:stretch>
            <a:fillRect/>
          </a:stretch>
        </p:blipFill>
        <p:spPr>
          <a:xfrm>
            <a:off x="5675437" y="1825625"/>
            <a:ext cx="5550282" cy="4351338"/>
          </a:xfrm>
          <a:prstGeom prst="rect">
            <a:avLst/>
          </a:prstGeom>
        </p:spPr>
      </p:pic>
      <p:sp>
        <p:nvSpPr>
          <p:cNvPr id="12" name="TextBox 11">
            <a:extLst>
              <a:ext uri="{FF2B5EF4-FFF2-40B4-BE49-F238E27FC236}">
                <a16:creationId xmlns:a16="http://schemas.microsoft.com/office/drawing/2014/main" id="{3B138080-825D-461D-8FE3-0EE58568A6A4}"/>
              </a:ext>
            </a:extLst>
          </p:cNvPr>
          <p:cNvSpPr txBox="1"/>
          <p:nvPr/>
        </p:nvSpPr>
        <p:spPr>
          <a:xfrm>
            <a:off x="7390504" y="6176963"/>
            <a:ext cx="4066390" cy="369332"/>
          </a:xfrm>
          <a:prstGeom prst="rect">
            <a:avLst/>
          </a:prstGeom>
          <a:noFill/>
        </p:spPr>
        <p:txBody>
          <a:bodyPr wrap="square" rtlCol="0">
            <a:spAutoFit/>
          </a:bodyPr>
          <a:lstStyle/>
          <a:p>
            <a:r>
              <a:rPr lang="en-US" dirty="0"/>
              <a:t>Add to cart rate</a:t>
            </a:r>
          </a:p>
        </p:txBody>
      </p:sp>
      <p:sp>
        <p:nvSpPr>
          <p:cNvPr id="15" name="TextBox 14">
            <a:extLst>
              <a:ext uri="{FF2B5EF4-FFF2-40B4-BE49-F238E27FC236}">
                <a16:creationId xmlns:a16="http://schemas.microsoft.com/office/drawing/2014/main" id="{D4EA2B54-82B7-456A-8476-60DC36E5A4F7}"/>
              </a:ext>
            </a:extLst>
          </p:cNvPr>
          <p:cNvSpPr txBox="1"/>
          <p:nvPr/>
        </p:nvSpPr>
        <p:spPr>
          <a:xfrm>
            <a:off x="1465520" y="6268684"/>
            <a:ext cx="4066390" cy="369332"/>
          </a:xfrm>
          <a:prstGeom prst="rect">
            <a:avLst/>
          </a:prstGeom>
          <a:noFill/>
        </p:spPr>
        <p:txBody>
          <a:bodyPr wrap="square" rtlCol="0">
            <a:spAutoFit/>
          </a:bodyPr>
          <a:lstStyle/>
          <a:p>
            <a:r>
              <a:rPr lang="en-US" dirty="0"/>
              <a:t>Purchase rate</a:t>
            </a:r>
          </a:p>
        </p:txBody>
      </p:sp>
    </p:spTree>
    <p:extLst>
      <p:ext uri="{BB962C8B-B14F-4D97-AF65-F5344CB8AC3E}">
        <p14:creationId xmlns:p14="http://schemas.microsoft.com/office/powerpoint/2010/main" val="422661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6" name="Straight Connector 15">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FED30A2-51AE-46C0-881B-6163B4553290}"/>
              </a:ext>
            </a:extLst>
          </p:cNvPr>
          <p:cNvSpPr>
            <a:spLocks noGrp="1"/>
          </p:cNvSpPr>
          <p:nvPr>
            <p:ph idx="1"/>
          </p:nvPr>
        </p:nvSpPr>
        <p:spPr>
          <a:xfrm>
            <a:off x="1024129" y="2286000"/>
            <a:ext cx="4389120" cy="3931920"/>
          </a:xfrm>
        </p:spPr>
        <p:txBody>
          <a:bodyPr>
            <a:normAutofit/>
          </a:bodyPr>
          <a:lstStyle/>
          <a:p>
            <a:r>
              <a:rPr lang="en-US" sz="1800" dirty="0"/>
              <a:t>1. load up carts to see which retailer will follow up with the best incentive to complete the transaction</a:t>
            </a:r>
          </a:p>
          <a:p>
            <a:r>
              <a:rPr lang="en-US" sz="1800" dirty="0"/>
              <a:t>2. Design reasonable expected Shipping cost/ convenient checkout system/ more ways to pay</a:t>
            </a:r>
          </a:p>
          <a:p>
            <a:r>
              <a:rPr lang="en-US" sz="1800" dirty="0"/>
              <a:t>Free shipping qualification / Shipping time too long /hard to create account</a:t>
            </a:r>
          </a:p>
          <a:p>
            <a:endParaRPr lang="en-US" sz="1800" dirty="0"/>
          </a:p>
        </p:txBody>
      </p:sp>
      <p:sp>
        <p:nvSpPr>
          <p:cNvPr id="8" name="Title 1">
            <a:extLst>
              <a:ext uri="{FF2B5EF4-FFF2-40B4-BE49-F238E27FC236}">
                <a16:creationId xmlns:a16="http://schemas.microsoft.com/office/drawing/2014/main" id="{0117ACC7-AEFF-4D2E-99BF-FC66B4AEC8C2}"/>
              </a:ext>
            </a:extLst>
          </p:cNvPr>
          <p:cNvSpPr txBox="1">
            <a:spLocks/>
          </p:cNvSpPr>
          <p:nvPr/>
        </p:nvSpPr>
        <p:spPr>
          <a:xfrm>
            <a:off x="927847" y="758703"/>
            <a:ext cx="3446922" cy="133707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How to add more purchase from cart?</a:t>
            </a:r>
            <a:br>
              <a:rPr lang="en-US" dirty="0"/>
            </a:br>
            <a:endParaRPr lang="en-US" dirty="0"/>
          </a:p>
        </p:txBody>
      </p:sp>
      <p:sp>
        <p:nvSpPr>
          <p:cNvPr id="10" name="TextBox 9">
            <a:extLst>
              <a:ext uri="{FF2B5EF4-FFF2-40B4-BE49-F238E27FC236}">
                <a16:creationId xmlns:a16="http://schemas.microsoft.com/office/drawing/2014/main" id="{B954B127-2461-43EE-9BD2-4CEFC9B18324}"/>
              </a:ext>
            </a:extLst>
          </p:cNvPr>
          <p:cNvSpPr txBox="1"/>
          <p:nvPr/>
        </p:nvSpPr>
        <p:spPr>
          <a:xfrm>
            <a:off x="6261844" y="758703"/>
            <a:ext cx="6606989" cy="738664"/>
          </a:xfrm>
          <a:prstGeom prst="rect">
            <a:avLst/>
          </a:prstGeom>
          <a:noFill/>
        </p:spPr>
        <p:txBody>
          <a:bodyPr wrap="square">
            <a:spAutoFit/>
          </a:bodyPr>
          <a:lstStyle/>
          <a:p>
            <a:r>
              <a:rPr lang="en-US" sz="2400" cap="all" spc="100" dirty="0">
                <a:solidFill>
                  <a:schemeClr val="tx1">
                    <a:lumMod val="95000"/>
                    <a:lumOff val="5000"/>
                  </a:schemeClr>
                </a:solidFill>
              </a:rPr>
              <a:t>How to add more cart from view?</a:t>
            </a:r>
            <a:br>
              <a:rPr lang="en-US" sz="1800" cap="all" spc="100" dirty="0">
                <a:solidFill>
                  <a:schemeClr val="tx1">
                    <a:lumMod val="95000"/>
                    <a:lumOff val="5000"/>
                  </a:schemeClr>
                </a:solidFill>
              </a:rPr>
            </a:br>
            <a:endParaRPr lang="en-US" sz="1800" cap="all" spc="100" dirty="0">
              <a:solidFill>
                <a:schemeClr val="tx1">
                  <a:lumMod val="95000"/>
                  <a:lumOff val="5000"/>
                </a:schemeClr>
              </a:solidFill>
            </a:endParaRPr>
          </a:p>
        </p:txBody>
      </p:sp>
      <p:sp>
        <p:nvSpPr>
          <p:cNvPr id="11" name="TextBox 10">
            <a:extLst>
              <a:ext uri="{FF2B5EF4-FFF2-40B4-BE49-F238E27FC236}">
                <a16:creationId xmlns:a16="http://schemas.microsoft.com/office/drawing/2014/main" id="{64550BEB-F74F-4C40-97F5-469D1D75BA90}"/>
              </a:ext>
            </a:extLst>
          </p:cNvPr>
          <p:cNvSpPr txBox="1"/>
          <p:nvPr/>
        </p:nvSpPr>
        <p:spPr>
          <a:xfrm>
            <a:off x="6604747" y="2095774"/>
            <a:ext cx="5156947" cy="3072636"/>
          </a:xfrm>
          <a:prstGeom prst="rect">
            <a:avLst/>
          </a:prstGeom>
          <a:noFill/>
        </p:spPr>
        <p:txBody>
          <a:bodyPr wrap="square">
            <a:spAutoFit/>
          </a:bodyPr>
          <a:lstStyle/>
          <a:p>
            <a:pPr marL="91440" marR="0" lvl="0" indent="-91440" algn="l" defTabSz="457200" rtl="0" eaLnBrk="1" fontAlgn="auto" latinLnBrk="0" hangingPunct="1">
              <a:lnSpc>
                <a:spcPct val="100000"/>
              </a:lnSpc>
              <a:spcBef>
                <a:spcPts val="1200"/>
              </a:spcBef>
              <a:spcAft>
                <a:spcPts val="200"/>
              </a:spcAft>
              <a:buClr>
                <a:srgbClr val="1CADE4"/>
              </a:buClr>
              <a:buSzPct val="100000"/>
              <a:buFont typeface="Tw Cen MT" panose="020B0602020104020603" pitchFamily="34" charset="0"/>
              <a:buChar char=" "/>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1. Make it easy for people to buy,  add an add to cart button on every page next to each product</a:t>
            </a:r>
          </a:p>
          <a:p>
            <a:pPr marL="91440" marR="0" lvl="0" indent="-91440" algn="l" defTabSz="457200" rtl="0" eaLnBrk="1" fontAlgn="auto" latinLnBrk="0" hangingPunct="1">
              <a:lnSpc>
                <a:spcPct val="100000"/>
              </a:lnSpc>
              <a:spcBef>
                <a:spcPts val="1200"/>
              </a:spcBef>
              <a:spcAft>
                <a:spcPts val="200"/>
              </a:spcAft>
              <a:buClr>
                <a:srgbClr val="1CADE4"/>
              </a:buClr>
              <a:buSzPct val="100000"/>
              <a:buFont typeface="Tw Cen MT" panose="020B0602020104020603" pitchFamily="34" charset="0"/>
              <a:buChar char=" "/>
              <a:tabLst/>
              <a:defRPr/>
            </a:pPr>
            <a:r>
              <a:rPr kumimoji="0" lang="en-US" sz="2600" b="0" i="0" u="none" strike="noStrike" kern="1200" cap="none" spc="0" normalizeH="0" baseline="0" noProof="0" dirty="0">
                <a:ln>
                  <a:noFill/>
                </a:ln>
                <a:solidFill>
                  <a:prstClr val="black"/>
                </a:solidFill>
                <a:effectLst/>
                <a:uLnTx/>
                <a:uFillTx/>
                <a:latin typeface="Tw Cen MT" panose="020B0602020104020603"/>
                <a:ea typeface="+mn-ea"/>
                <a:cs typeface="+mn-cs"/>
              </a:rPr>
              <a:t>2. Write out more comprehensive and easy understanding description to meet the demands of all level customer.</a:t>
            </a:r>
          </a:p>
        </p:txBody>
      </p:sp>
      <p:pic>
        <p:nvPicPr>
          <p:cNvPr id="3" name="Picture 2" descr="A picture containing shape&#10;&#10;Description automatically generated">
            <a:extLst>
              <a:ext uri="{FF2B5EF4-FFF2-40B4-BE49-F238E27FC236}">
                <a16:creationId xmlns:a16="http://schemas.microsoft.com/office/drawing/2014/main" id="{60FF665F-E313-49FA-9DB1-5D4D5A376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799" y="578721"/>
            <a:ext cx="1194322" cy="1194322"/>
          </a:xfrm>
          <a:prstGeom prst="rect">
            <a:avLst/>
          </a:prstGeom>
        </p:spPr>
      </p:pic>
    </p:spTree>
    <p:extLst>
      <p:ext uri="{BB962C8B-B14F-4D97-AF65-F5344CB8AC3E}">
        <p14:creationId xmlns:p14="http://schemas.microsoft.com/office/powerpoint/2010/main" val="358861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3CA2EA7838D047AFA5521726085B69" ma:contentTypeVersion="12" ma:contentTypeDescription="Create a new document." ma:contentTypeScope="" ma:versionID="d4e622da06258bdbd87ca2fba88ba3bc">
  <xsd:schema xmlns:xsd="http://www.w3.org/2001/XMLSchema" xmlns:xs="http://www.w3.org/2001/XMLSchema" xmlns:p="http://schemas.microsoft.com/office/2006/metadata/properties" xmlns:ns3="f080d8b2-7317-4f99-aed2-0fcb28c5128d" xmlns:ns4="abc90697-117d-4624-9a73-a05721cd1e40" targetNamespace="http://schemas.microsoft.com/office/2006/metadata/properties" ma:root="true" ma:fieldsID="30e81863cc4c619bc737afea5a12a260" ns3:_="" ns4:_="">
    <xsd:import namespace="f080d8b2-7317-4f99-aed2-0fcb28c5128d"/>
    <xsd:import namespace="abc90697-117d-4624-9a73-a05721cd1e4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80d8b2-7317-4f99-aed2-0fcb28c51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c90697-117d-4624-9a73-a05721cd1e4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005B20-21F6-4369-8D46-30DBC9A9A9FE}">
  <ds:schemaRefs>
    <ds:schemaRef ds:uri="http://schemas.microsoft.com/sharepoint/v3/contenttype/forms"/>
  </ds:schemaRefs>
</ds:datastoreItem>
</file>

<file path=customXml/itemProps2.xml><?xml version="1.0" encoding="utf-8"?>
<ds:datastoreItem xmlns:ds="http://schemas.openxmlformats.org/officeDocument/2006/customXml" ds:itemID="{9A15D4FD-1E0F-4510-B268-B15FE51BEF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80d8b2-7317-4f99-aed2-0fcb28c5128d"/>
    <ds:schemaRef ds:uri="abc90697-117d-4624-9a73-a05721cd1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73AE61-1394-42AC-8A16-EB44CE2A8300}">
  <ds:schemaRefs>
    <ds:schemaRef ds:uri="http://schemas.microsoft.com/office/2006/documentManagement/types"/>
    <ds:schemaRef ds:uri="http://schemas.microsoft.com/office/infopath/2007/PartnerControls"/>
    <ds:schemaRef ds:uri="http://schemas.microsoft.com/office/2006/metadata/properties"/>
    <ds:schemaRef ds:uri="http://purl.org/dc/terms/"/>
    <ds:schemaRef ds:uri="abc90697-117d-4624-9a73-a05721cd1e40"/>
    <ds:schemaRef ds:uri="http://purl.org/dc/dcmitype/"/>
    <ds:schemaRef ds:uri="http://schemas.openxmlformats.org/package/2006/metadata/core-properties"/>
    <ds:schemaRef ds:uri="f080d8b2-7317-4f99-aed2-0fcb28c5128d"/>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Integral</Template>
  <TotalTime>86</TotalTime>
  <Words>1657</Words>
  <Application>Microsoft Office PowerPoint</Application>
  <PresentationFormat>Widescreen</PresentationFormat>
  <Paragraphs>75</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Helvetica</vt:lpstr>
      <vt:lpstr>Tw Cen MT</vt:lpstr>
      <vt:lpstr>Tw Cen MT Condensed</vt:lpstr>
      <vt:lpstr>Wingdings</vt:lpstr>
      <vt:lpstr>Wingdings 3</vt:lpstr>
      <vt:lpstr>Integral</vt:lpstr>
      <vt:lpstr>Wayfair WEB Analysis Gary GAO</vt:lpstr>
      <vt:lpstr>Background</vt:lpstr>
      <vt:lpstr>Customer roadmap</vt:lpstr>
      <vt:lpstr>Hard to generate time-series insights from Acquisition Device/ Channel</vt:lpstr>
      <vt:lpstr>Desktop &amp; phone are two most effective acquisition devices.</vt:lpstr>
      <vt:lpstr>Search Paid, Search Organic &amp; Comparison shopping adds up 85% of total Acquisition channel</vt:lpstr>
      <vt:lpstr>TV stands/Entertainment centers and Beds had the most Revenue Generated per purchase but with low purchase in the data.</vt:lpstr>
      <vt:lpstr>Both two profitable class performs worst in purchase rate and add to cart rate.</vt:lpstr>
      <vt:lpstr>PowerPoint Presentation</vt:lpstr>
      <vt:lpstr>PowerPoint Presentation</vt:lpstr>
      <vt:lpstr>What can we do in the future with more data?</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Wayfair WEB presentation</dc:title>
  <dc:creator>Gao, Yunzhong</dc:creator>
  <cp:lastModifiedBy>Gao, Yunzhong</cp:lastModifiedBy>
  <cp:revision>2</cp:revision>
  <dcterms:created xsi:type="dcterms:W3CDTF">2020-10-19T22:55:45Z</dcterms:created>
  <dcterms:modified xsi:type="dcterms:W3CDTF">2020-10-21T03:26:05Z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0x0101003B3CA2EA7838D047AFA5521726085B69</vt:lpwstr>
  </property>
</Properties>
</file>