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9REqSgL3TTfw3FZLQsWmh7wI/d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GTI"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2AA"/>
    <a:srgbClr val="2F3F94"/>
    <a:srgbClr val="2EB3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10"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47" Type="http://schemas.openxmlformats.org/officeDocument/2006/relationships/theme" Target="theme/theme1.xml"/><Relationship Id="rId7" Type="http://schemas.openxmlformats.org/officeDocument/2006/relationships/slide" Target="slides/slide6.xml"/><Relationship Id="rId46"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43" Type="http://customschemas.google.com/relationships/presentationmetadata" Target="meta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801bba70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6b801bba7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7" name="Google Shape;18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com Background">
  <p:cSld name="Slide com Background">
    <p:spTree>
      <p:nvGrpSpPr>
        <p:cNvPr id="1" name="Shape 11"/>
        <p:cNvGrpSpPr/>
        <p:nvPr/>
      </p:nvGrpSpPr>
      <p:grpSpPr>
        <a:xfrm>
          <a:off x="0" y="0"/>
          <a:ext cx="0" cy="0"/>
          <a:chOff x="0" y="0"/>
          <a:chExt cx="0" cy="0"/>
        </a:xfrm>
      </p:grpSpPr>
      <p:sp>
        <p:nvSpPr>
          <p:cNvPr id="12" name="Google Shape;12;p2"/>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48"/>
        <p:cNvGrpSpPr/>
        <p:nvPr/>
      </p:nvGrpSpPr>
      <p:grpSpPr>
        <a:xfrm>
          <a:off x="0" y="0"/>
          <a:ext cx="0" cy="0"/>
          <a:chOff x="0" y="0"/>
          <a:chExt cx="0" cy="0"/>
        </a:xfrm>
      </p:grpSpPr>
      <p:sp>
        <p:nvSpPr>
          <p:cNvPr id="49" name="Google Shape;49;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5"/>
        <p:cNvGrpSpPr/>
        <p:nvPr/>
      </p:nvGrpSpPr>
      <p:grpSpPr>
        <a:xfrm>
          <a:off x="0" y="0"/>
          <a:ext cx="0" cy="0"/>
          <a:chOff x="0" y="0"/>
          <a:chExt cx="0" cy="0"/>
        </a:xfrm>
      </p:grpSpPr>
      <p:sp>
        <p:nvSpPr>
          <p:cNvPr id="56" name="Google Shape;56;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64"/>
        <p:cNvGrpSpPr/>
        <p:nvPr/>
      </p:nvGrpSpPr>
      <p:grpSpPr>
        <a:xfrm>
          <a:off x="0" y="0"/>
          <a:ext cx="0" cy="0"/>
          <a:chOff x="0" y="0"/>
          <a:chExt cx="0" cy="0"/>
        </a:xfrm>
      </p:grpSpPr>
      <p:sp>
        <p:nvSpPr>
          <p:cNvPr id="65" name="Google Shape;65;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9"/>
        <p:cNvGrpSpPr/>
        <p:nvPr/>
      </p:nvGrpSpPr>
      <p:grpSpPr>
        <a:xfrm>
          <a:off x="0" y="0"/>
          <a:ext cx="0" cy="0"/>
          <a:chOff x="0" y="0"/>
          <a:chExt cx="0" cy="0"/>
        </a:xfrm>
      </p:grpSpPr>
      <p:sp>
        <p:nvSpPr>
          <p:cNvPr id="70" name="Google Shape;70;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2" name="Google Shape;72;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76"/>
        <p:cNvGrpSpPr/>
        <p:nvPr/>
      </p:nvGrpSpPr>
      <p:grpSpPr>
        <a:xfrm>
          <a:off x="0" y="0"/>
          <a:ext cx="0" cy="0"/>
          <a:chOff x="0" y="0"/>
          <a:chExt cx="0" cy="0"/>
        </a:xfrm>
      </p:grpSpPr>
      <p:sp>
        <p:nvSpPr>
          <p:cNvPr id="77" name="Google Shape;77;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6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9" name="Google Shape;79;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83"/>
        <p:cNvGrpSpPr/>
        <p:nvPr/>
      </p:nvGrpSpPr>
      <p:grpSpPr>
        <a:xfrm>
          <a:off x="0" y="0"/>
          <a:ext cx="0" cy="0"/>
          <a:chOff x="0" y="0"/>
          <a:chExt cx="0" cy="0"/>
        </a:xfrm>
      </p:grpSpPr>
      <p:sp>
        <p:nvSpPr>
          <p:cNvPr id="84" name="Google Shape;84;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89"/>
        <p:cNvGrpSpPr/>
        <p:nvPr/>
      </p:nvGrpSpPr>
      <p:grpSpPr>
        <a:xfrm>
          <a:off x="0" y="0"/>
          <a:ext cx="0" cy="0"/>
          <a:chOff x="0" y="0"/>
          <a:chExt cx="0" cy="0"/>
        </a:xfrm>
      </p:grpSpPr>
      <p:sp>
        <p:nvSpPr>
          <p:cNvPr id="90" name="Google Shape;90;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na esquerda">
  <p:cSld name="Foto na esquerda">
    <p:spTree>
      <p:nvGrpSpPr>
        <p:cNvPr id="1" name="Shape 17"/>
        <p:cNvGrpSpPr/>
        <p:nvPr/>
      </p:nvGrpSpPr>
      <p:grpSpPr>
        <a:xfrm>
          <a:off x="0" y="0"/>
          <a:ext cx="0" cy="0"/>
          <a:chOff x="0" y="0"/>
          <a:chExt cx="0" cy="0"/>
        </a:xfrm>
      </p:grpSpPr>
      <p:sp>
        <p:nvSpPr>
          <p:cNvPr id="18" name="Google Shape;18;p8"/>
          <p:cNvSpPr>
            <a:spLocks noGrp="1"/>
          </p:cNvSpPr>
          <p:nvPr>
            <p:ph type="pic" idx="2"/>
          </p:nvPr>
        </p:nvSpPr>
        <p:spPr>
          <a:xfrm>
            <a:off x="179294" y="170328"/>
            <a:ext cx="5916706" cy="6517343"/>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ersonalizado">
  <p:cSld name="Personalizado">
    <p:spTree>
      <p:nvGrpSpPr>
        <p:cNvPr id="1" name="Shape 19"/>
        <p:cNvGrpSpPr/>
        <p:nvPr/>
      </p:nvGrpSpPr>
      <p:grpSpPr>
        <a:xfrm>
          <a:off x="0" y="0"/>
          <a:ext cx="0" cy="0"/>
          <a:chOff x="0" y="0"/>
          <a:chExt cx="0" cy="0"/>
        </a:xfrm>
      </p:grpSpPr>
      <p:sp>
        <p:nvSpPr>
          <p:cNvPr id="20" name="Google Shape;20;p9"/>
          <p:cNvSpPr>
            <a:spLocks noGrp="1"/>
          </p:cNvSpPr>
          <p:nvPr>
            <p:ph type="pic" idx="2"/>
          </p:nvPr>
        </p:nvSpPr>
        <p:spPr>
          <a:xfrm>
            <a:off x="6508886" y="573932"/>
            <a:ext cx="5075676" cy="5710136"/>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com Legenda">
  <p:cSld name="Foto com Legenda">
    <p:spTree>
      <p:nvGrpSpPr>
        <p:cNvPr id="1" name="Shape 21"/>
        <p:cNvGrpSpPr/>
        <p:nvPr/>
      </p:nvGrpSpPr>
      <p:grpSpPr>
        <a:xfrm>
          <a:off x="0" y="0"/>
          <a:ext cx="0" cy="0"/>
          <a:chOff x="0" y="0"/>
          <a:chExt cx="0" cy="0"/>
        </a:xfrm>
      </p:grpSpPr>
      <p:sp>
        <p:nvSpPr>
          <p:cNvPr id="22" name="Google Shape;22;p14"/>
          <p:cNvSpPr>
            <a:spLocks noGrp="1"/>
          </p:cNvSpPr>
          <p:nvPr>
            <p:ph type="pic" idx="2"/>
          </p:nvPr>
        </p:nvSpPr>
        <p:spPr>
          <a:xfrm>
            <a:off x="1960096" y="170329"/>
            <a:ext cx="3773715" cy="6517342"/>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59"/>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30"/>
        <p:cNvGrpSpPr/>
        <p:nvPr/>
      </p:nvGrpSpPr>
      <p:grpSpPr>
        <a:xfrm>
          <a:off x="0" y="0"/>
          <a:ext cx="0" cy="0"/>
          <a:chOff x="0" y="0"/>
          <a:chExt cx="0" cy="0"/>
        </a:xfrm>
      </p:grpSpPr>
      <p:sp>
        <p:nvSpPr>
          <p:cNvPr id="31" name="Google Shape;31;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36"/>
        <p:cNvGrpSpPr/>
        <p:nvPr/>
      </p:nvGrpSpPr>
      <p:grpSpPr>
        <a:xfrm>
          <a:off x="0" y="0"/>
          <a:ext cx="0" cy="0"/>
          <a:chOff x="0" y="0"/>
          <a:chExt cx="0" cy="0"/>
        </a:xfrm>
      </p:grpSpPr>
      <p:sp>
        <p:nvSpPr>
          <p:cNvPr id="37" name="Google Shape;37;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2"/>
        <p:cNvGrpSpPr/>
        <p:nvPr/>
      </p:nvGrpSpPr>
      <p:grpSpPr>
        <a:xfrm>
          <a:off x="0" y="0"/>
          <a:ext cx="0" cy="0"/>
          <a:chOff x="0" y="0"/>
          <a:chExt cx="0" cy="0"/>
        </a:xfrm>
      </p:grpSpPr>
      <p:sp>
        <p:nvSpPr>
          <p:cNvPr id="43" name="Google Shape;43;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1200"/>
              <a:buFont typeface="Arial"/>
              <a:buNone/>
              <a:defRPr/>
            </a:lvl1pPr>
            <a:lvl2pPr marL="0" lvl="1" indent="0" algn="r">
              <a:spcBef>
                <a:spcPts val="0"/>
              </a:spcBef>
              <a:spcAft>
                <a:spcPts val="0"/>
              </a:spcAft>
              <a:buClr>
                <a:srgbClr val="888888"/>
              </a:buClr>
              <a:buSzPts val="1200"/>
              <a:buFont typeface="Arial"/>
              <a:buNone/>
              <a:defRPr/>
            </a:lvl2pPr>
            <a:lvl3pPr marL="0" lvl="2" indent="0" algn="r">
              <a:spcBef>
                <a:spcPts val="0"/>
              </a:spcBef>
              <a:spcAft>
                <a:spcPts val="0"/>
              </a:spcAft>
              <a:buClr>
                <a:srgbClr val="888888"/>
              </a:buClr>
              <a:buSzPts val="1200"/>
              <a:buFont typeface="Arial"/>
              <a:buNone/>
              <a:defRPr/>
            </a:lvl3pPr>
            <a:lvl4pPr marL="0" lvl="3" indent="0" algn="r">
              <a:spcBef>
                <a:spcPts val="0"/>
              </a:spcBef>
              <a:spcAft>
                <a:spcPts val="0"/>
              </a:spcAft>
              <a:buClr>
                <a:srgbClr val="888888"/>
              </a:buClr>
              <a:buSzPts val="1200"/>
              <a:buFont typeface="Arial"/>
              <a:buNone/>
              <a:defRPr/>
            </a:lvl4pPr>
            <a:lvl5pPr marL="0" lvl="4" indent="0" algn="r">
              <a:spcBef>
                <a:spcPts val="0"/>
              </a:spcBef>
              <a:spcAft>
                <a:spcPts val="0"/>
              </a:spcAft>
              <a:buClr>
                <a:srgbClr val="888888"/>
              </a:buClr>
              <a:buSzPts val="1200"/>
              <a:buFont typeface="Arial"/>
              <a:buNone/>
              <a:defRPr/>
            </a:lvl5pPr>
            <a:lvl6pPr marL="0" lvl="5" indent="0" algn="r">
              <a:spcBef>
                <a:spcPts val="0"/>
              </a:spcBef>
              <a:spcAft>
                <a:spcPts val="0"/>
              </a:spcAft>
              <a:buClr>
                <a:srgbClr val="888888"/>
              </a:buClr>
              <a:buSzPts val="1200"/>
              <a:buFont typeface="Arial"/>
              <a:buNone/>
              <a:defRPr/>
            </a:lvl6pPr>
            <a:lvl7pPr marL="0" lvl="6" indent="0" algn="r">
              <a:spcBef>
                <a:spcPts val="0"/>
              </a:spcBef>
              <a:spcAft>
                <a:spcPts val="0"/>
              </a:spcAft>
              <a:buClr>
                <a:srgbClr val="888888"/>
              </a:buClr>
              <a:buSzPts val="1200"/>
              <a:buFont typeface="Arial"/>
              <a:buNone/>
              <a:defRPr/>
            </a:lvl7pPr>
            <a:lvl8pPr marL="0" lvl="7" indent="0" algn="r">
              <a:spcBef>
                <a:spcPts val="0"/>
              </a:spcBef>
              <a:spcAft>
                <a:spcPts val="0"/>
              </a:spcAft>
              <a:buClr>
                <a:srgbClr val="888888"/>
              </a:buClr>
              <a:buSzPts val="1200"/>
              <a:buFont typeface="Arial"/>
              <a:buNone/>
              <a:defRPr/>
            </a:lvl8pPr>
            <a:lvl9pPr marL="0" lvl="8" indent="0" algn="r">
              <a:spcBef>
                <a:spcPts val="0"/>
              </a:spcBef>
              <a:spcAft>
                <a:spcPts val="0"/>
              </a:spcAft>
              <a:buClr>
                <a:srgbClr val="888888"/>
              </a:buClr>
              <a:buSzPts val="1200"/>
              <a:buFont typeface="Arial"/>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2CB364"/>
            </a:gs>
            <a:gs pos="30069">
              <a:srgbClr val="0EAB8B"/>
            </a:gs>
            <a:gs pos="58386">
              <a:srgbClr val="0B93A9"/>
            </a:gs>
            <a:gs pos="74000">
              <a:srgbClr val="1386B2"/>
            </a:gs>
            <a:gs pos="83000">
              <a:srgbClr val="1A79B9"/>
            </a:gs>
            <a:gs pos="100000">
              <a:srgbClr val="27479B"/>
            </a:gs>
          </a:gsLst>
          <a:lin ang="0" scaled="0"/>
        </a:gradFill>
        <a:effectLst/>
      </p:bgPr>
    </p:bg>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blip>
          <a:srcRect t="7812" b="7813"/>
          <a:stretch/>
        </p:blipFill>
        <p:spPr>
          <a:xfrm>
            <a:off x="179294" y="180896"/>
            <a:ext cx="11833412" cy="6505329"/>
          </a:xfrm>
          <a:prstGeom prst="rect">
            <a:avLst/>
          </a:prstGeom>
          <a:noFill/>
          <a:ln>
            <a:noFill/>
          </a:ln>
        </p:spPr>
      </p:pic>
      <p:sp>
        <p:nvSpPr>
          <p:cNvPr id="100" name="Google Shape;100;p4"/>
          <p:cNvSpPr/>
          <p:nvPr/>
        </p:nvSpPr>
        <p:spPr>
          <a:xfrm>
            <a:off x="179294" y="170327"/>
            <a:ext cx="11833412" cy="6517343"/>
          </a:xfrm>
          <a:prstGeom prst="rect">
            <a:avLst/>
          </a:prstGeom>
          <a:solidFill>
            <a:schemeClr val="dk1">
              <a:alpha val="6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 name="Google Shape;101;p4"/>
          <p:cNvSpPr/>
          <p:nvPr/>
        </p:nvSpPr>
        <p:spPr>
          <a:xfrm>
            <a:off x="950675" y="179450"/>
            <a:ext cx="5526300" cy="4192749"/>
          </a:xfrm>
          <a:prstGeom prst="rect">
            <a:avLst/>
          </a:prstGeom>
          <a:noFill/>
          <a:ln w="38100" cap="flat" cmpd="sng">
            <a:solidFill>
              <a:srgbClr val="31B4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2" name="Google Shape;102;p4"/>
          <p:cNvSpPr txBox="1"/>
          <p:nvPr/>
        </p:nvSpPr>
        <p:spPr>
          <a:xfrm>
            <a:off x="1601268" y="2355119"/>
            <a:ext cx="5133471"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600"/>
              <a:buFont typeface="Arial"/>
              <a:buNone/>
            </a:pPr>
            <a:r>
              <a:rPr lang="pt-BR" sz="9600" b="1" i="0" u="none" strike="noStrike" cap="none" dirty="0" err="1">
                <a:solidFill>
                  <a:schemeClr val="lt1"/>
                </a:solidFill>
                <a:latin typeface="Trebuchet MS" panose="020B0603020202020204" pitchFamily="34" charset="0"/>
                <a:sym typeface="Arial"/>
              </a:rPr>
              <a:t>Pitch</a:t>
            </a:r>
            <a:endParaRPr sz="1400" b="0" i="0" u="none" strike="noStrike" cap="none" dirty="0">
              <a:solidFill>
                <a:srgbClr val="000000"/>
              </a:solidFill>
              <a:latin typeface="Trebuchet MS" panose="020B0603020202020204" pitchFamily="34" charset="0"/>
              <a:sym typeface="Arial"/>
            </a:endParaRPr>
          </a:p>
        </p:txBody>
      </p:sp>
      <p:sp>
        <p:nvSpPr>
          <p:cNvPr id="103" name="Google Shape;103;p4"/>
          <p:cNvSpPr txBox="1"/>
          <p:nvPr/>
        </p:nvSpPr>
        <p:spPr>
          <a:xfrm>
            <a:off x="1651825" y="3690309"/>
            <a:ext cx="4063174"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pt-BR" sz="2100" b="0" i="0" u="none" strike="noStrike" cap="none" dirty="0">
                <a:solidFill>
                  <a:schemeClr val="lt1"/>
                </a:solidFill>
                <a:latin typeface="Trebuchet MS" panose="020B0603020202020204" pitchFamily="34" charset="0"/>
                <a:sym typeface="Arial"/>
              </a:rPr>
              <a:t>PROJETO APLICADO</a:t>
            </a:r>
            <a:endParaRPr sz="1400" b="0" i="0" u="none" strike="noStrike" cap="none" dirty="0">
              <a:solidFill>
                <a:srgbClr val="000000"/>
              </a:solidFill>
              <a:latin typeface="Trebuchet MS" panose="020B0603020202020204" pitchFamily="34" charset="0"/>
              <a:sym typeface="Arial"/>
            </a:endParaRPr>
          </a:p>
        </p:txBody>
      </p:sp>
      <p:sp>
        <p:nvSpPr>
          <p:cNvPr id="104" name="Google Shape;104;p4"/>
          <p:cNvSpPr txBox="1"/>
          <p:nvPr/>
        </p:nvSpPr>
        <p:spPr>
          <a:xfrm>
            <a:off x="850091" y="4513590"/>
            <a:ext cx="6785149"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0" i="0" u="none" strike="noStrike" cap="none" dirty="0">
                <a:solidFill>
                  <a:schemeClr val="lt1"/>
                </a:solidFill>
                <a:latin typeface="Trebuchet MS" panose="020B0603020202020204" pitchFamily="34" charset="0"/>
                <a:sym typeface="Arial"/>
              </a:rPr>
              <a:t>PROPOSTA DE UM SISTEMA DE CAMPANHAS DE PHISHING BASEADO EM UMA POLÍTICA DE BASE CONCEITUAL BEHAVIORISTA</a:t>
            </a:r>
            <a:endParaRPr sz="1400" b="0" i="0" u="none" strike="noStrike" cap="none" dirty="0">
              <a:solidFill>
                <a:srgbClr val="000000"/>
              </a:solidFill>
              <a:latin typeface="Trebuchet MS" panose="020B0603020202020204" pitchFamily="34" charset="0"/>
              <a:sym typeface="Arial"/>
            </a:endParaRPr>
          </a:p>
        </p:txBody>
      </p:sp>
      <p:pic>
        <p:nvPicPr>
          <p:cNvPr id="105" name="Google Shape;105;p4"/>
          <p:cNvPicPr preferRelativeResize="0"/>
          <p:nvPr/>
        </p:nvPicPr>
        <p:blipFill rotWithShape="1">
          <a:blip r:embed="rId4">
            <a:alphaModFix/>
          </a:blip>
          <a:srcRect/>
          <a:stretch/>
        </p:blipFill>
        <p:spPr>
          <a:xfrm>
            <a:off x="9989540" y="666516"/>
            <a:ext cx="1251797" cy="71103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750"/>
                                        <p:tgtEl>
                                          <p:spTgt spid="103"/>
                                        </p:tgtEl>
                                      </p:cBhvr>
                                    </p:animEffect>
                                  </p:childTnLst>
                                </p:cTn>
                              </p:par>
                              <p:par>
                                <p:cTn id="12" presetID="10" presetClass="entr" presetSubtype="0" fill="hold" nodeType="with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fade">
                                      <p:cBhvr>
                                        <p:cTn id="14" dur="750"/>
                                        <p:tgtEl>
                                          <p:spTgt spid="100"/>
                                        </p:tgtEl>
                                      </p:cBhvr>
                                    </p:animEffect>
                                  </p:childTnLst>
                                </p:cTn>
                              </p:par>
                            </p:childTnLst>
                          </p:cTn>
                        </p:par>
                        <p:par>
                          <p:cTn id="15" fill="hold">
                            <p:stCondLst>
                              <p:cond delay="1500"/>
                            </p:stCondLst>
                            <p:childTnLst>
                              <p:par>
                                <p:cTn id="16" presetID="23" presetClass="entr" presetSubtype="16" fill="hold" nodeType="afterEffect">
                                  <p:stCondLst>
                                    <p:cond delay="0"/>
                                  </p:stCondLst>
                                  <p:childTnLst>
                                    <p:set>
                                      <p:cBhvr>
                                        <p:cTn id="17" dur="1" fill="hold">
                                          <p:stCondLst>
                                            <p:cond delay="0"/>
                                          </p:stCondLst>
                                        </p:cTn>
                                        <p:tgtEl>
                                          <p:spTgt spid="101"/>
                                        </p:tgtEl>
                                        <p:attrNameLst>
                                          <p:attrName>style.visibility</p:attrName>
                                        </p:attrNameLst>
                                      </p:cBhvr>
                                      <p:to>
                                        <p:strVal val="visible"/>
                                      </p:to>
                                    </p:set>
                                    <p:anim calcmode="lin" valueType="num">
                                      <p:cBhvr additive="base">
                                        <p:cTn id="18" dur="500"/>
                                        <p:tgtEl>
                                          <p:spTgt spid="101"/>
                                        </p:tgtEl>
                                        <p:attrNameLst>
                                          <p:attrName>ppt_w</p:attrName>
                                        </p:attrNameLst>
                                      </p:cBhvr>
                                      <p:tavLst>
                                        <p:tav tm="0">
                                          <p:val>
                                            <p:strVal val="0"/>
                                          </p:val>
                                        </p:tav>
                                        <p:tav tm="100000">
                                          <p:val>
                                            <p:strVal val="#ppt_w"/>
                                          </p:val>
                                        </p:tav>
                                      </p:tavLst>
                                    </p:anim>
                                    <p:anim calcmode="lin" valueType="num">
                                      <p:cBhvr additive="base">
                                        <p:cTn id="19" dur="500"/>
                                        <p:tgtEl>
                                          <p:spTgt spid="101"/>
                                        </p:tgtEl>
                                        <p:attrNameLst>
                                          <p:attrName>ppt_h</p:attrName>
                                        </p:attrNameLst>
                                      </p:cBhvr>
                                      <p:tavLst>
                                        <p:tav tm="0">
                                          <p:val>
                                            <p:strVal val="0"/>
                                          </p:val>
                                        </p:tav>
                                        <p:tav tm="100000">
                                          <p:val>
                                            <p:strVal val="#ppt_h"/>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p:nvPr/>
        </p:nvSpPr>
        <p:spPr>
          <a:xfrm>
            <a:off x="647696" y="633820"/>
            <a:ext cx="3473727" cy="81249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rgbClr val="2EB362"/>
                </a:solidFill>
                <a:latin typeface="Trebuchet MS" panose="020B0603020202020204" pitchFamily="34" charset="0"/>
                <a:sym typeface="Arial"/>
              </a:rPr>
              <a:t> Sumário</a:t>
            </a:r>
            <a:endParaRPr sz="3600" b="0" i="0" u="none" strike="noStrike" cap="none" dirty="0">
              <a:solidFill>
                <a:srgbClr val="2EB362"/>
              </a:solidFill>
              <a:latin typeface="Trebuchet MS" panose="020B0603020202020204" pitchFamily="34" charset="0"/>
              <a:sym typeface="Arial"/>
            </a:endParaRPr>
          </a:p>
        </p:txBody>
      </p:sp>
      <p:sp>
        <p:nvSpPr>
          <p:cNvPr id="111" name="Google Shape;111;p5"/>
          <p:cNvSpPr txBox="1"/>
          <p:nvPr/>
        </p:nvSpPr>
        <p:spPr>
          <a:xfrm>
            <a:off x="4204975" y="1214890"/>
            <a:ext cx="2236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APRESENTAÇÃO</a:t>
            </a:r>
            <a:endParaRPr sz="1400" b="0" i="0" u="none" strike="noStrike" cap="none">
              <a:solidFill>
                <a:srgbClr val="000000"/>
              </a:solidFill>
              <a:latin typeface="Trebuchet MS" panose="020B0603020202020204" pitchFamily="34" charset="0"/>
              <a:sym typeface="Arial"/>
            </a:endParaRPr>
          </a:p>
        </p:txBody>
      </p:sp>
      <p:sp>
        <p:nvSpPr>
          <p:cNvPr id="112" name="Google Shape;112;p5"/>
          <p:cNvSpPr txBox="1"/>
          <p:nvPr/>
        </p:nvSpPr>
        <p:spPr>
          <a:xfrm>
            <a:off x="4200277" y="1475088"/>
            <a:ext cx="2434321" cy="350825"/>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Quem sou eu?</a:t>
            </a:r>
            <a:endParaRPr sz="1400" b="0" i="0" u="none" strike="noStrike" cap="none">
              <a:solidFill>
                <a:srgbClr val="000000"/>
              </a:solidFill>
              <a:latin typeface="Trebuchet MS" panose="020B0603020202020204" pitchFamily="34" charset="0"/>
              <a:sym typeface="Arial"/>
            </a:endParaRPr>
          </a:p>
        </p:txBody>
      </p:sp>
      <p:sp>
        <p:nvSpPr>
          <p:cNvPr id="113" name="Google Shape;113;p5"/>
          <p:cNvSpPr/>
          <p:nvPr/>
        </p:nvSpPr>
        <p:spPr>
          <a:xfrm>
            <a:off x="4200277" y="699060"/>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dirty="0">
                <a:solidFill>
                  <a:srgbClr val="2F3F94"/>
                </a:solidFill>
                <a:latin typeface="Trebuchet MS" panose="020B0603020202020204" pitchFamily="34" charset="0"/>
                <a:sym typeface="Arial"/>
              </a:rPr>
              <a:t>01.</a:t>
            </a:r>
            <a:endParaRPr sz="1400" b="0" i="0" u="none" strike="noStrike" cap="none" dirty="0">
              <a:solidFill>
                <a:srgbClr val="2F3F94"/>
              </a:solidFill>
              <a:latin typeface="Trebuchet MS" panose="020B0603020202020204" pitchFamily="34" charset="0"/>
              <a:sym typeface="Arial"/>
            </a:endParaRPr>
          </a:p>
        </p:txBody>
      </p:sp>
      <p:sp>
        <p:nvSpPr>
          <p:cNvPr id="114" name="Google Shape;114;p5"/>
          <p:cNvSpPr txBox="1"/>
          <p:nvPr/>
        </p:nvSpPr>
        <p:spPr>
          <a:xfrm>
            <a:off x="4225962" y="3086385"/>
            <a:ext cx="23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PROBLEMA</a:t>
            </a:r>
            <a:endParaRPr sz="1400" b="0" i="0" u="none" strike="noStrike" cap="none">
              <a:solidFill>
                <a:srgbClr val="000000"/>
              </a:solidFill>
              <a:latin typeface="Trebuchet MS" panose="020B0603020202020204" pitchFamily="34" charset="0"/>
              <a:sym typeface="Arial"/>
            </a:endParaRPr>
          </a:p>
        </p:txBody>
      </p:sp>
      <p:sp>
        <p:nvSpPr>
          <p:cNvPr id="115" name="Google Shape;115;p5"/>
          <p:cNvSpPr txBox="1"/>
          <p:nvPr/>
        </p:nvSpPr>
        <p:spPr>
          <a:xfrm>
            <a:off x="4225962" y="3335772"/>
            <a:ext cx="2434321" cy="350825"/>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Qual é a dor?</a:t>
            </a:r>
            <a:endParaRPr sz="1400" b="0" i="0" u="none" strike="noStrike" cap="none">
              <a:solidFill>
                <a:srgbClr val="000000"/>
              </a:solidFill>
              <a:latin typeface="Trebuchet MS" panose="020B0603020202020204" pitchFamily="34" charset="0"/>
              <a:sym typeface="Arial"/>
            </a:endParaRPr>
          </a:p>
        </p:txBody>
      </p:sp>
      <p:sp>
        <p:nvSpPr>
          <p:cNvPr id="116" name="Google Shape;116;p5"/>
          <p:cNvSpPr/>
          <p:nvPr/>
        </p:nvSpPr>
        <p:spPr>
          <a:xfrm>
            <a:off x="4225962" y="2501610"/>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dirty="0">
                <a:solidFill>
                  <a:srgbClr val="0C92AA"/>
                </a:solidFill>
                <a:latin typeface="Trebuchet MS" panose="020B0603020202020204" pitchFamily="34" charset="0"/>
                <a:sym typeface="Arial"/>
              </a:rPr>
              <a:t>02.</a:t>
            </a:r>
            <a:endParaRPr sz="1400" b="0" i="0" u="none" strike="noStrike" cap="none" dirty="0">
              <a:solidFill>
                <a:srgbClr val="0C92AA"/>
              </a:solidFill>
              <a:latin typeface="Trebuchet MS" panose="020B0603020202020204" pitchFamily="34" charset="0"/>
              <a:sym typeface="Arial"/>
            </a:endParaRPr>
          </a:p>
        </p:txBody>
      </p:sp>
      <p:sp>
        <p:nvSpPr>
          <p:cNvPr id="117" name="Google Shape;117;p5"/>
          <p:cNvSpPr txBox="1"/>
          <p:nvPr/>
        </p:nvSpPr>
        <p:spPr>
          <a:xfrm>
            <a:off x="4174107" y="4843251"/>
            <a:ext cx="23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SOLUÇÃO</a:t>
            </a:r>
            <a:endParaRPr sz="1400" b="0" i="0" u="none" strike="noStrike" cap="none">
              <a:solidFill>
                <a:srgbClr val="000000"/>
              </a:solidFill>
              <a:latin typeface="Trebuchet MS" panose="020B0603020202020204" pitchFamily="34" charset="0"/>
              <a:sym typeface="Arial"/>
            </a:endParaRPr>
          </a:p>
        </p:txBody>
      </p:sp>
      <p:sp>
        <p:nvSpPr>
          <p:cNvPr id="118" name="Google Shape;118;p5"/>
          <p:cNvSpPr txBox="1"/>
          <p:nvPr/>
        </p:nvSpPr>
        <p:spPr>
          <a:xfrm>
            <a:off x="4125746" y="5116955"/>
            <a:ext cx="2434321" cy="350825"/>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O que eu proponho?</a:t>
            </a:r>
            <a:endParaRPr sz="1400" b="0" i="0" u="none" strike="noStrike" cap="none">
              <a:solidFill>
                <a:srgbClr val="000000"/>
              </a:solidFill>
              <a:latin typeface="Trebuchet MS" panose="020B0603020202020204" pitchFamily="34" charset="0"/>
              <a:sym typeface="Arial"/>
            </a:endParaRPr>
          </a:p>
        </p:txBody>
      </p:sp>
      <p:sp>
        <p:nvSpPr>
          <p:cNvPr id="119" name="Google Shape;119;p5"/>
          <p:cNvSpPr/>
          <p:nvPr/>
        </p:nvSpPr>
        <p:spPr>
          <a:xfrm>
            <a:off x="4200277" y="4267385"/>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rgbClr val="2F3F94"/>
                </a:solidFill>
                <a:latin typeface="Trebuchet MS" panose="020B0603020202020204" pitchFamily="34" charset="0"/>
                <a:sym typeface="Arial"/>
              </a:rPr>
              <a:t>03.</a:t>
            </a:r>
            <a:endParaRPr sz="1400" b="0" i="0" u="none" strike="noStrike" cap="none">
              <a:solidFill>
                <a:srgbClr val="2F3F94"/>
              </a:solidFill>
              <a:latin typeface="Trebuchet MS" panose="020B0603020202020204" pitchFamily="34" charset="0"/>
              <a:sym typeface="Arial"/>
            </a:endParaRPr>
          </a:p>
        </p:txBody>
      </p:sp>
      <p:sp>
        <p:nvSpPr>
          <p:cNvPr id="120" name="Google Shape;120;p5"/>
          <p:cNvSpPr txBox="1"/>
          <p:nvPr/>
        </p:nvSpPr>
        <p:spPr>
          <a:xfrm>
            <a:off x="7494614" y="1138510"/>
            <a:ext cx="193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DIFERENCIAL</a:t>
            </a:r>
            <a:endParaRPr sz="1400" b="0" i="0" u="none" strike="noStrike" cap="none">
              <a:solidFill>
                <a:srgbClr val="000000"/>
              </a:solidFill>
              <a:latin typeface="Trebuchet MS" panose="020B0603020202020204" pitchFamily="34" charset="0"/>
              <a:sym typeface="Arial"/>
            </a:endParaRPr>
          </a:p>
        </p:txBody>
      </p:sp>
      <p:sp>
        <p:nvSpPr>
          <p:cNvPr id="121" name="Google Shape;121;p5"/>
          <p:cNvSpPr txBox="1"/>
          <p:nvPr/>
        </p:nvSpPr>
        <p:spPr>
          <a:xfrm>
            <a:off x="7494614" y="1459458"/>
            <a:ext cx="2434321" cy="609357"/>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O que a sua solução tem de especial?</a:t>
            </a:r>
            <a:endParaRPr sz="1400" b="0" i="0" u="none" strike="noStrike" cap="none">
              <a:solidFill>
                <a:srgbClr val="000000"/>
              </a:solidFill>
              <a:latin typeface="Trebuchet MS" panose="020B0603020202020204" pitchFamily="34" charset="0"/>
              <a:sym typeface="Arial"/>
            </a:endParaRPr>
          </a:p>
        </p:txBody>
      </p:sp>
      <p:sp>
        <p:nvSpPr>
          <p:cNvPr id="122" name="Google Shape;122;p5"/>
          <p:cNvSpPr/>
          <p:nvPr/>
        </p:nvSpPr>
        <p:spPr>
          <a:xfrm>
            <a:off x="7494614" y="638472"/>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dirty="0">
                <a:solidFill>
                  <a:srgbClr val="0C92AA"/>
                </a:solidFill>
                <a:latin typeface="Trebuchet MS" panose="020B0603020202020204" pitchFamily="34" charset="0"/>
                <a:sym typeface="Arial"/>
              </a:rPr>
              <a:t>04.</a:t>
            </a:r>
            <a:endParaRPr sz="1400" b="0" i="0" u="none" strike="noStrike" cap="none" dirty="0">
              <a:solidFill>
                <a:srgbClr val="0C92AA"/>
              </a:solidFill>
              <a:latin typeface="Trebuchet MS" panose="020B0603020202020204" pitchFamily="34" charset="0"/>
              <a:sym typeface="Arial"/>
            </a:endParaRPr>
          </a:p>
        </p:txBody>
      </p:sp>
      <p:sp>
        <p:nvSpPr>
          <p:cNvPr id="123" name="Google Shape;123;p5"/>
          <p:cNvSpPr txBox="1"/>
          <p:nvPr/>
        </p:nvSpPr>
        <p:spPr>
          <a:xfrm>
            <a:off x="7494614" y="3047434"/>
            <a:ext cx="2141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IMPACTO</a:t>
            </a:r>
            <a:endParaRPr sz="1400" b="0" i="0" u="none" strike="noStrike" cap="none">
              <a:solidFill>
                <a:srgbClr val="000000"/>
              </a:solidFill>
              <a:latin typeface="Trebuchet MS" panose="020B0603020202020204" pitchFamily="34" charset="0"/>
              <a:sym typeface="Arial"/>
            </a:endParaRPr>
          </a:p>
        </p:txBody>
      </p:sp>
      <p:sp>
        <p:nvSpPr>
          <p:cNvPr id="124" name="Google Shape;124;p5"/>
          <p:cNvSpPr txBox="1"/>
          <p:nvPr/>
        </p:nvSpPr>
        <p:spPr>
          <a:xfrm>
            <a:off x="7494614" y="3381196"/>
            <a:ext cx="2434321" cy="609398"/>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Quais são os impactos da minha solução?</a:t>
            </a:r>
            <a:endParaRPr sz="1200" b="0" i="0" u="none" strike="noStrike" cap="none">
              <a:solidFill>
                <a:srgbClr val="000000"/>
              </a:solidFill>
              <a:latin typeface="Trebuchet MS" panose="020B0603020202020204" pitchFamily="34" charset="0"/>
              <a:sym typeface="Arial"/>
            </a:endParaRPr>
          </a:p>
        </p:txBody>
      </p:sp>
      <p:sp>
        <p:nvSpPr>
          <p:cNvPr id="125" name="Google Shape;125;p5"/>
          <p:cNvSpPr/>
          <p:nvPr/>
        </p:nvSpPr>
        <p:spPr>
          <a:xfrm>
            <a:off x="7499017" y="2422333"/>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rgbClr val="2F3F94"/>
                </a:solidFill>
                <a:latin typeface="Trebuchet MS" panose="020B0603020202020204" pitchFamily="34" charset="0"/>
                <a:sym typeface="Arial"/>
              </a:rPr>
              <a:t>05.</a:t>
            </a:r>
            <a:endParaRPr sz="1400" b="0" i="0" u="none" strike="noStrike" cap="none">
              <a:solidFill>
                <a:srgbClr val="2F3F94"/>
              </a:solidFill>
              <a:latin typeface="Trebuchet MS" panose="020B0603020202020204" pitchFamily="34" charset="0"/>
              <a:sym typeface="Arial"/>
            </a:endParaRPr>
          </a:p>
        </p:txBody>
      </p:sp>
      <p:sp>
        <p:nvSpPr>
          <p:cNvPr id="126" name="Google Shape;126;p5"/>
          <p:cNvSpPr txBox="1"/>
          <p:nvPr/>
        </p:nvSpPr>
        <p:spPr>
          <a:xfrm>
            <a:off x="7494614" y="4782667"/>
            <a:ext cx="2935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Trebuchet MS" panose="020B0603020202020204" pitchFamily="34" charset="0"/>
                <a:sym typeface="Arial"/>
              </a:rPr>
              <a:t>PRÓXIMOS PASSOS</a:t>
            </a:r>
            <a:endParaRPr sz="1400" b="0" i="0" u="none" strike="noStrike" cap="none">
              <a:solidFill>
                <a:srgbClr val="000000"/>
              </a:solidFill>
              <a:latin typeface="Trebuchet MS" panose="020B0603020202020204" pitchFamily="34" charset="0"/>
              <a:sym typeface="Arial"/>
            </a:endParaRPr>
          </a:p>
        </p:txBody>
      </p:sp>
      <p:sp>
        <p:nvSpPr>
          <p:cNvPr id="127" name="Google Shape;127;p5"/>
          <p:cNvSpPr txBox="1"/>
          <p:nvPr/>
        </p:nvSpPr>
        <p:spPr>
          <a:xfrm>
            <a:off x="7494614" y="5115401"/>
            <a:ext cx="2434321" cy="609398"/>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Qual a sua visão para o futuro </a:t>
            </a:r>
            <a:endParaRPr>
              <a:latin typeface="Trebuchet MS" panose="020B0603020202020204" pitchFamily="34" charset="0"/>
            </a:endParaRPr>
          </a:p>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Trebuchet MS" panose="020B0603020202020204" pitchFamily="34" charset="0"/>
                <a:sym typeface="Arial"/>
              </a:rPr>
              <a:t>da solução?</a:t>
            </a:r>
            <a:endParaRPr sz="1200" b="0" i="0" u="none" strike="noStrike" cap="none">
              <a:solidFill>
                <a:srgbClr val="000000"/>
              </a:solidFill>
              <a:latin typeface="Trebuchet MS" panose="020B0603020202020204" pitchFamily="34" charset="0"/>
              <a:sym typeface="Arial"/>
            </a:endParaRPr>
          </a:p>
        </p:txBody>
      </p:sp>
      <p:sp>
        <p:nvSpPr>
          <p:cNvPr id="128" name="Google Shape;128;p5"/>
          <p:cNvSpPr/>
          <p:nvPr/>
        </p:nvSpPr>
        <p:spPr>
          <a:xfrm>
            <a:off x="7494614" y="4206021"/>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dirty="0">
                <a:solidFill>
                  <a:srgbClr val="0C92AA"/>
                </a:solidFill>
                <a:latin typeface="Trebuchet MS" panose="020B0603020202020204" pitchFamily="34" charset="0"/>
                <a:sym typeface="Arial"/>
              </a:rPr>
              <a:t>06.</a:t>
            </a:r>
            <a:endParaRPr sz="1400" b="0" i="0" u="none" strike="noStrike" cap="none" dirty="0">
              <a:solidFill>
                <a:srgbClr val="0C92AA"/>
              </a:solidFill>
              <a:latin typeface="Trebuchet MS" panose="020B0603020202020204" pitchFamily="34" charset="0"/>
              <a:sym typeface="Arial"/>
            </a:endParaRPr>
          </a:p>
        </p:txBody>
      </p:sp>
      <p:pic>
        <p:nvPicPr>
          <p:cNvPr id="129" name="Google Shape;129;p5"/>
          <p:cNvPicPr preferRelativeResize="0"/>
          <p:nvPr/>
        </p:nvPicPr>
        <p:blipFill rotWithShape="1">
          <a:blip r:embed="rId3">
            <a:alphaModFix/>
          </a:blip>
          <a:srcRect/>
          <a:stretch/>
        </p:blipFill>
        <p:spPr>
          <a:xfrm>
            <a:off x="1075617" y="5224304"/>
            <a:ext cx="1308942" cy="7994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par>
                                <p:cTn id="12" presetID="10" presetClass="entr" presetSubtype="0" fill="hold" nodeType="withEffect">
                                  <p:stCondLst>
                                    <p:cond delay="0"/>
                                  </p:stCondLst>
                                  <p:childTnLst>
                                    <p:set>
                                      <p:cBhvr>
                                        <p:cTn id="13" dur="1" fill="hold">
                                          <p:stCondLst>
                                            <p:cond delay="0"/>
                                          </p:stCondLst>
                                        </p:cTn>
                                        <p:tgtEl>
                                          <p:spTgt spid="112"/>
                                        </p:tgtEl>
                                        <p:attrNameLst>
                                          <p:attrName>style.visibility</p:attrName>
                                        </p:attrNameLst>
                                      </p:cBhvr>
                                      <p:to>
                                        <p:strVal val="visible"/>
                                      </p:to>
                                    </p:set>
                                    <p:animEffect transition="in" filter="fade">
                                      <p:cBhvr>
                                        <p:cTn id="14" dur="500"/>
                                        <p:tgtEl>
                                          <p:spTgt spid="112"/>
                                        </p:tgtEl>
                                      </p:cBhvr>
                                    </p:animEffect>
                                  </p:childTnLst>
                                </p:cTn>
                              </p:par>
                              <p:par>
                                <p:cTn id="15" presetID="10" presetClass="entr" presetSubtype="0" fill="hold"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par>
                                <p:cTn id="22" presetID="10" presetClass="entr" presetSubtype="0" fill="hold" nodeType="with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fade">
                                      <p:cBhvr>
                                        <p:cTn id="24" dur="500"/>
                                        <p:tgtEl>
                                          <p:spTgt spid="115"/>
                                        </p:tgtEl>
                                      </p:cBhvr>
                                    </p:animEffect>
                                  </p:childTnLst>
                                </p:cTn>
                              </p:par>
                              <p:par>
                                <p:cTn id="25" presetID="10"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500"/>
                                        <p:tgtEl>
                                          <p:spTgt spid="116"/>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fade">
                                      <p:cBhvr>
                                        <p:cTn id="31" dur="500"/>
                                        <p:tgtEl>
                                          <p:spTgt spid="117"/>
                                        </p:tgtEl>
                                      </p:cBhvr>
                                    </p:animEffect>
                                  </p:childTnLst>
                                </p:cTn>
                              </p:par>
                              <p:par>
                                <p:cTn id="32" presetID="10" presetClass="entr" presetSubtype="0" fill="hold" nodeType="withEffect">
                                  <p:stCondLst>
                                    <p:cond delay="0"/>
                                  </p:stCondLst>
                                  <p:childTnLst>
                                    <p:set>
                                      <p:cBhvr>
                                        <p:cTn id="33" dur="1" fill="hold">
                                          <p:stCondLst>
                                            <p:cond delay="0"/>
                                          </p:stCondLst>
                                        </p:cTn>
                                        <p:tgtEl>
                                          <p:spTgt spid="118"/>
                                        </p:tgtEl>
                                        <p:attrNameLst>
                                          <p:attrName>style.visibility</p:attrName>
                                        </p:attrNameLst>
                                      </p:cBhvr>
                                      <p:to>
                                        <p:strVal val="visible"/>
                                      </p:to>
                                    </p:set>
                                    <p:animEffect transition="in" filter="fade">
                                      <p:cBhvr>
                                        <p:cTn id="34" dur="500"/>
                                        <p:tgtEl>
                                          <p:spTgt spid="118"/>
                                        </p:tgtEl>
                                      </p:cBhvr>
                                    </p:animEffect>
                                  </p:childTnLst>
                                </p:cTn>
                              </p:par>
                              <p:par>
                                <p:cTn id="35" presetID="10"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animEffect transition="in" filter="fade">
                                      <p:cBhvr>
                                        <p:cTn id="37" dur="500"/>
                                        <p:tgtEl>
                                          <p:spTgt spid="11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20"/>
                                        </p:tgtEl>
                                        <p:attrNameLst>
                                          <p:attrName>style.visibility</p:attrName>
                                        </p:attrNameLst>
                                      </p:cBhvr>
                                      <p:to>
                                        <p:strVal val="visible"/>
                                      </p:to>
                                    </p:set>
                                    <p:animEffect transition="in" filter="fade">
                                      <p:cBhvr>
                                        <p:cTn id="41" dur="500"/>
                                        <p:tgtEl>
                                          <p:spTgt spid="120"/>
                                        </p:tgtEl>
                                      </p:cBhvr>
                                    </p:animEffect>
                                  </p:childTnLst>
                                </p:cTn>
                              </p:par>
                              <p:par>
                                <p:cTn id="42" presetID="10" presetClass="entr" presetSubtype="0" fill="hold" nodeType="withEffect">
                                  <p:stCondLst>
                                    <p:cond delay="0"/>
                                  </p:stCondLst>
                                  <p:childTnLst>
                                    <p:set>
                                      <p:cBhvr>
                                        <p:cTn id="43" dur="1" fill="hold">
                                          <p:stCondLst>
                                            <p:cond delay="0"/>
                                          </p:stCondLst>
                                        </p:cTn>
                                        <p:tgtEl>
                                          <p:spTgt spid="121"/>
                                        </p:tgtEl>
                                        <p:attrNameLst>
                                          <p:attrName>style.visibility</p:attrName>
                                        </p:attrNameLst>
                                      </p:cBhvr>
                                      <p:to>
                                        <p:strVal val="visible"/>
                                      </p:to>
                                    </p:set>
                                    <p:animEffect transition="in" filter="fade">
                                      <p:cBhvr>
                                        <p:cTn id="44" dur="500"/>
                                        <p:tgtEl>
                                          <p:spTgt spid="121"/>
                                        </p:tgtEl>
                                      </p:cBhvr>
                                    </p:animEffect>
                                  </p:childTnLst>
                                </p:cTn>
                              </p:par>
                              <p:par>
                                <p:cTn id="45" presetID="10" presetClass="entr" presetSubtype="0"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fade">
                                      <p:cBhvr>
                                        <p:cTn id="51" dur="500"/>
                                        <p:tgtEl>
                                          <p:spTgt spid="123"/>
                                        </p:tgtEl>
                                      </p:cBhvr>
                                    </p:animEffect>
                                  </p:childTnLst>
                                </p:cTn>
                              </p:par>
                              <p:par>
                                <p:cTn id="52" presetID="10" presetClass="entr" presetSubtype="0" fill="hold" nodeType="with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fade">
                                      <p:cBhvr>
                                        <p:cTn id="54" dur="500"/>
                                        <p:tgtEl>
                                          <p:spTgt spid="124"/>
                                        </p:tgtEl>
                                      </p:cBhvr>
                                    </p:animEffect>
                                  </p:childTnLst>
                                </p:cTn>
                              </p:par>
                              <p:par>
                                <p:cTn id="55" presetID="10" presetClass="entr" presetSubtype="0" fill="hold" nodeType="withEffect">
                                  <p:stCondLst>
                                    <p:cond delay="0"/>
                                  </p:stCondLst>
                                  <p:childTnLst>
                                    <p:set>
                                      <p:cBhvr>
                                        <p:cTn id="56" dur="1" fill="hold">
                                          <p:stCondLst>
                                            <p:cond delay="0"/>
                                          </p:stCondLst>
                                        </p:cTn>
                                        <p:tgtEl>
                                          <p:spTgt spid="125"/>
                                        </p:tgtEl>
                                        <p:attrNameLst>
                                          <p:attrName>style.visibility</p:attrName>
                                        </p:attrNameLst>
                                      </p:cBhvr>
                                      <p:to>
                                        <p:strVal val="visible"/>
                                      </p:to>
                                    </p:set>
                                    <p:animEffect transition="in" filter="fade">
                                      <p:cBhvr>
                                        <p:cTn id="57" dur="500"/>
                                        <p:tgtEl>
                                          <p:spTgt spid="125"/>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126"/>
                                        </p:tgtEl>
                                        <p:attrNameLst>
                                          <p:attrName>style.visibility</p:attrName>
                                        </p:attrNameLst>
                                      </p:cBhvr>
                                      <p:to>
                                        <p:strVal val="visible"/>
                                      </p:to>
                                    </p:set>
                                    <p:animEffect transition="in" filter="fade">
                                      <p:cBhvr>
                                        <p:cTn id="61" dur="500"/>
                                        <p:tgtEl>
                                          <p:spTgt spid="126"/>
                                        </p:tgtEl>
                                      </p:cBhvr>
                                    </p:animEffect>
                                  </p:childTnLst>
                                </p:cTn>
                              </p:par>
                              <p:par>
                                <p:cTn id="62" presetID="10" presetClass="entr" presetSubtype="0" fill="hold" nodeType="with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fade">
                                      <p:cBhvr>
                                        <p:cTn id="64" dur="500"/>
                                        <p:tgtEl>
                                          <p:spTgt spid="127"/>
                                        </p:tgtEl>
                                      </p:cBhvr>
                                    </p:animEffect>
                                  </p:childTnLst>
                                </p:cTn>
                              </p:par>
                              <p:par>
                                <p:cTn id="65" presetID="10" presetClass="entr" presetSubtype="0" fill="hold" nodeType="withEffect">
                                  <p:stCondLst>
                                    <p:cond delay="0"/>
                                  </p:stCondLst>
                                  <p:childTnLst>
                                    <p:set>
                                      <p:cBhvr>
                                        <p:cTn id="66" dur="1" fill="hold">
                                          <p:stCondLst>
                                            <p:cond delay="0"/>
                                          </p:stCondLst>
                                        </p:cTn>
                                        <p:tgtEl>
                                          <p:spTgt spid="128"/>
                                        </p:tgtEl>
                                        <p:attrNameLst>
                                          <p:attrName>style.visibility</p:attrName>
                                        </p:attrNameLst>
                                      </p:cBhvr>
                                      <p:to>
                                        <p:strVal val="visible"/>
                                      </p:to>
                                    </p:set>
                                    <p:animEffect transition="in" filter="fade">
                                      <p:cBhvr>
                                        <p:cTn id="6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6b801bba70_0_92"/>
          <p:cNvSpPr txBox="1"/>
          <p:nvPr/>
        </p:nvSpPr>
        <p:spPr>
          <a:xfrm>
            <a:off x="5343409" y="1644081"/>
            <a:ext cx="4208833" cy="1532687"/>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rgbClr val="2F3F94"/>
                </a:solidFill>
                <a:latin typeface="Trebuchet MS" panose="020B0603020202020204" pitchFamily="34" charset="0"/>
                <a:sym typeface="Arial"/>
              </a:rPr>
              <a:t>01.</a:t>
            </a:r>
            <a:endParaRPr sz="1400" b="0" i="0" u="none" strike="noStrike" cap="none" dirty="0">
              <a:solidFill>
                <a:srgbClr val="2F3F94"/>
              </a:solidFill>
              <a:latin typeface="Trebuchet MS" panose="020B0603020202020204" pitchFamily="34" charset="0"/>
              <a:sym typeface="Arial"/>
            </a:endParaRPr>
          </a:p>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chemeClr val="dk1"/>
                </a:solidFill>
                <a:latin typeface="Trebuchet MS" panose="020B0603020202020204" pitchFamily="34" charset="0"/>
                <a:sym typeface="Arial"/>
              </a:rPr>
              <a:t>Apresentação</a:t>
            </a:r>
            <a:endParaRPr sz="1400" b="0" i="0" u="none" strike="noStrike" cap="none" dirty="0">
              <a:solidFill>
                <a:srgbClr val="000000"/>
              </a:solidFill>
              <a:latin typeface="Trebuchet MS" panose="020B0603020202020204" pitchFamily="34" charset="0"/>
              <a:sym typeface="Arial"/>
            </a:endParaRPr>
          </a:p>
        </p:txBody>
      </p:sp>
      <p:sp>
        <p:nvSpPr>
          <p:cNvPr id="135" name="Google Shape;135;g6b801bba70_0_92"/>
          <p:cNvSpPr txBox="1"/>
          <p:nvPr/>
        </p:nvSpPr>
        <p:spPr>
          <a:xfrm>
            <a:off x="5343408" y="3296677"/>
            <a:ext cx="4208834" cy="652486"/>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0" i="0" u="none" strike="noStrike" cap="none">
                <a:solidFill>
                  <a:schemeClr val="dk1"/>
                </a:solidFill>
                <a:latin typeface="Trebuchet MS" panose="020B0603020202020204" pitchFamily="34" charset="0"/>
                <a:sym typeface="Arial"/>
              </a:rPr>
              <a:t>Quem sou eu?</a:t>
            </a:r>
            <a:endParaRPr sz="1400" b="0" i="0" u="none" strike="noStrike" cap="none">
              <a:solidFill>
                <a:schemeClr val="dk1"/>
              </a:solidFill>
              <a:latin typeface="Trebuchet MS" panose="020B0603020202020204" pitchFamily="34" charset="0"/>
              <a:sym typeface="Arial"/>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chemeClr val="dk1"/>
              </a:solidFill>
              <a:latin typeface="Trebuchet MS" panose="020B0603020202020204" pitchFamily="34" charset="0"/>
              <a:sym typeface="Arial"/>
            </a:endParaRPr>
          </a:p>
        </p:txBody>
      </p:sp>
      <p:sp>
        <p:nvSpPr>
          <p:cNvPr id="136" name="Google Shape;136;g6b801bba70_0_92"/>
          <p:cNvSpPr txBox="1"/>
          <p:nvPr/>
        </p:nvSpPr>
        <p:spPr>
          <a:xfrm>
            <a:off x="5343408" y="3789185"/>
            <a:ext cx="5574964" cy="1532687"/>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dk1"/>
                </a:solidFill>
                <a:latin typeface="Trebuchet MS" panose="020B0603020202020204" pitchFamily="34" charset="0"/>
                <a:sym typeface="Arial"/>
              </a:rPr>
              <a:t>Meu nome é Guilherme da Franca Batista, bacharel em Ciência da Computação pela Universidade Guarulhos e pós-graduado em Arquitetura Distribuída de Software pela Pontifícia Universidade Católica de Minas Gerais. Profissionalmente sou especialista em desenvolvimento de software na Accenture. Pessoalmente, sou alguém que busca por um sentido ou propósito que valha a pena ser perseguido e vivido.</a:t>
            </a:r>
            <a:endParaRPr sz="1200" b="0" i="0" u="none" strike="noStrike" cap="none" dirty="0">
              <a:solidFill>
                <a:schemeClr val="dk1"/>
              </a:solidFill>
              <a:latin typeface="Trebuchet MS" panose="020B0603020202020204" pitchFamily="34" charset="0"/>
              <a:sym typeface="Arial"/>
            </a:endParaRPr>
          </a:p>
        </p:txBody>
      </p:sp>
      <p:sp>
        <p:nvSpPr>
          <p:cNvPr id="137" name="Google Shape;137;g6b801bba70_0_92"/>
          <p:cNvSpPr/>
          <p:nvPr/>
        </p:nvSpPr>
        <p:spPr>
          <a:xfrm flipH="1">
            <a:off x="5538280" y="661482"/>
            <a:ext cx="1115440" cy="136186"/>
          </a:xfrm>
          <a:prstGeom prst="rect">
            <a:avLst/>
          </a:prstGeom>
          <a:solidFill>
            <a:srgbClr val="2F3F94"/>
          </a:solidFill>
          <a:ln w="9525" cap="flat" cmpd="sng">
            <a:solidFill>
              <a:srgbClr val="2F3F9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2A3A0"/>
              </a:solidFill>
              <a:latin typeface="Arial"/>
              <a:ea typeface="Arial"/>
              <a:cs typeface="Arial"/>
              <a:sym typeface="Arial"/>
            </a:endParaRPr>
          </a:p>
        </p:txBody>
      </p:sp>
      <p:pic>
        <p:nvPicPr>
          <p:cNvPr id="138" name="Google Shape;138;g6b801bba70_0_92"/>
          <p:cNvPicPr preferRelativeResize="0"/>
          <p:nvPr/>
        </p:nvPicPr>
        <p:blipFill rotWithShape="1">
          <a:blip r:embed="rId3">
            <a:alphaModFix/>
          </a:blip>
          <a:srcRect/>
          <a:stretch/>
        </p:blipFill>
        <p:spPr>
          <a:xfrm>
            <a:off x="495444" y="438074"/>
            <a:ext cx="1495280" cy="466801"/>
          </a:xfrm>
          <a:prstGeom prst="rect">
            <a:avLst/>
          </a:prstGeom>
          <a:noFill/>
          <a:ln>
            <a:noFill/>
          </a:ln>
        </p:spPr>
      </p:pic>
      <p:pic>
        <p:nvPicPr>
          <p:cNvPr id="3" name="Imagem 2">
            <a:extLst>
              <a:ext uri="{FF2B5EF4-FFF2-40B4-BE49-F238E27FC236}">
                <a16:creationId xmlns:a16="http://schemas.microsoft.com/office/drawing/2014/main" id="{BEED9CC1-488D-9147-C4E6-536349D29E90}"/>
              </a:ext>
            </a:extLst>
          </p:cNvPr>
          <p:cNvPicPr>
            <a:picLocks noChangeAspect="1"/>
          </p:cNvPicPr>
          <p:nvPr/>
        </p:nvPicPr>
        <p:blipFill>
          <a:blip r:embed="rId4"/>
          <a:stretch>
            <a:fillRect/>
          </a:stretch>
        </p:blipFill>
        <p:spPr>
          <a:xfrm rot="16200000">
            <a:off x="211233" y="1801526"/>
            <a:ext cx="4857049" cy="36427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500"/>
                                        <p:tgtEl>
                                          <p:spTgt spid="13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fade">
                                      <p:cBhvr>
                                        <p:cTn id="15"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6"/>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6" name="Google Shape;146;p6"/>
          <p:cNvSpPr txBox="1"/>
          <p:nvPr/>
        </p:nvSpPr>
        <p:spPr>
          <a:xfrm>
            <a:off x="1162681" y="845662"/>
            <a:ext cx="3391556"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rgbClr val="0C92AA"/>
                </a:solidFill>
                <a:latin typeface="Trebuchet MS" panose="020B0603020202020204" pitchFamily="34" charset="0"/>
                <a:sym typeface="Arial"/>
              </a:rPr>
              <a:t>02.</a:t>
            </a:r>
            <a:endParaRPr sz="1400" b="0" i="0" u="none" strike="noStrike" cap="none" dirty="0">
              <a:solidFill>
                <a:srgbClr val="0C92AA"/>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chemeClr val="lt1"/>
                </a:solidFill>
                <a:latin typeface="Trebuchet MS" panose="020B0603020202020204" pitchFamily="34" charset="0"/>
                <a:sym typeface="Arial"/>
              </a:rPr>
              <a:t>Problema</a:t>
            </a:r>
            <a:endParaRPr sz="14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rgbClr val="A9B6B6"/>
                </a:solidFill>
                <a:latin typeface="Trebuchet MS" panose="020B0603020202020204" pitchFamily="34" charset="0"/>
                <a:sym typeface="Arial"/>
              </a:rPr>
              <a:t>Qual é a dor?</a:t>
            </a:r>
            <a:endParaRPr sz="1400" b="0" i="0" u="none" strike="noStrike" cap="none" dirty="0">
              <a:solidFill>
                <a:srgbClr val="000000"/>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A9B6B6"/>
              </a:solidFill>
              <a:latin typeface="Trebuchet MS" panose="020B0603020202020204" pitchFamily="34" charset="0"/>
              <a:sym typeface="Arial"/>
            </a:endParaRPr>
          </a:p>
        </p:txBody>
      </p:sp>
      <p:sp>
        <p:nvSpPr>
          <p:cNvPr id="147" name="Google Shape;147;p6"/>
          <p:cNvSpPr txBox="1"/>
          <p:nvPr/>
        </p:nvSpPr>
        <p:spPr>
          <a:xfrm>
            <a:off x="5956406" y="2091060"/>
            <a:ext cx="4769224" cy="3933344"/>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Desde o advento da computação a segurança da informação tem sido alvo de discussões, melhorias e exploração por pessoas e organizações má intencionadas.</a:t>
            </a:r>
          </a:p>
          <a:p>
            <a:pPr marL="0" marR="0" lvl="0" indent="0" algn="just" rtl="0">
              <a:lnSpc>
                <a:spcPct val="130000"/>
              </a:lnSpc>
              <a:spcBef>
                <a:spcPts val="0"/>
              </a:spcBef>
              <a:spcAft>
                <a:spcPts val="0"/>
              </a:spcAft>
              <a:buClr>
                <a:srgbClr val="000000"/>
              </a:buClr>
              <a:buSzPts val="1200"/>
              <a:buFont typeface="Arial"/>
              <a:buNone/>
            </a:pPr>
            <a:endParaRPr lang="pt-BR" sz="1200" dirty="0">
              <a:solidFill>
                <a:schemeClr val="lt1"/>
              </a:solidFill>
              <a:latin typeface="Trebuchet MS" panose="020B0603020202020204" pitchFamily="34" charset="0"/>
            </a:endParaRPr>
          </a:p>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Além disso, </a:t>
            </a:r>
            <a:r>
              <a:rPr lang="pt-BR" sz="1200" dirty="0">
                <a:solidFill>
                  <a:schemeClr val="lt1"/>
                </a:solidFill>
                <a:latin typeface="Trebuchet MS" panose="020B0603020202020204" pitchFamily="34" charset="0"/>
              </a:rPr>
              <a:t>humano e computador estão cada vez mais próximos, seja pela maior  acessibilidade do </a:t>
            </a:r>
            <a:r>
              <a:rPr lang="pt-BR" sz="1200" i="1" dirty="0">
                <a:solidFill>
                  <a:schemeClr val="lt1"/>
                </a:solidFill>
                <a:latin typeface="Trebuchet MS" panose="020B0603020202020204" pitchFamily="34" charset="0"/>
              </a:rPr>
              <a:t>smartphone</a:t>
            </a:r>
            <a:r>
              <a:rPr lang="pt-BR" sz="1200" dirty="0">
                <a:solidFill>
                  <a:schemeClr val="lt1"/>
                </a:solidFill>
                <a:latin typeface="Trebuchet MS" panose="020B0603020202020204" pitchFamily="34" charset="0"/>
              </a:rPr>
              <a:t>, seja pelo surgimento de tecnologias disruptivas como o </a:t>
            </a:r>
            <a:r>
              <a:rPr lang="pt-BR" sz="1200" dirty="0" err="1">
                <a:solidFill>
                  <a:schemeClr val="lt1"/>
                </a:solidFill>
                <a:latin typeface="Trebuchet MS" panose="020B0603020202020204" pitchFamily="34" charset="0"/>
              </a:rPr>
              <a:t>metaverso</a:t>
            </a:r>
            <a:r>
              <a:rPr lang="pt-BR" sz="1200" dirty="0">
                <a:solidFill>
                  <a:schemeClr val="lt1"/>
                </a:solidFill>
                <a:latin typeface="Trebuchet MS" panose="020B0603020202020204" pitchFamily="34" charset="0"/>
              </a:rPr>
              <a:t>. Dados pessoais digitais tornam-se cada vez mais valiosos e vulneráveis.</a:t>
            </a:r>
          </a:p>
          <a:p>
            <a:pPr marL="0" marR="0" lvl="0" indent="0" algn="just" rtl="0">
              <a:lnSpc>
                <a:spcPct val="130000"/>
              </a:lnSpc>
              <a:spcBef>
                <a:spcPts val="0"/>
              </a:spcBef>
              <a:spcAft>
                <a:spcPts val="0"/>
              </a:spcAft>
              <a:buClr>
                <a:srgbClr val="000000"/>
              </a:buClr>
              <a:buSzPts val="1200"/>
              <a:buFont typeface="Arial"/>
              <a:buNone/>
            </a:pPr>
            <a:endParaRPr lang="pt-BR" sz="1200" dirty="0">
              <a:solidFill>
                <a:schemeClr val="lt1"/>
              </a:solidFill>
              <a:latin typeface="Trebuchet MS" panose="020B0603020202020204" pitchFamily="34" charset="0"/>
            </a:endParaRPr>
          </a:p>
          <a:p>
            <a:pPr marL="0" marR="0" lvl="0" indent="0" algn="just" rtl="0">
              <a:lnSpc>
                <a:spcPct val="130000"/>
              </a:lnSpc>
              <a:spcBef>
                <a:spcPts val="0"/>
              </a:spcBef>
              <a:spcAft>
                <a:spcPts val="0"/>
              </a:spcAft>
              <a:buClr>
                <a:srgbClr val="000000"/>
              </a:buClr>
              <a:buSzPts val="1200"/>
              <a:buFont typeface="Arial"/>
              <a:buNone/>
            </a:pPr>
            <a:r>
              <a:rPr lang="pt-BR" sz="1200" b="0" i="0" strike="noStrike" cap="none" dirty="0">
                <a:solidFill>
                  <a:schemeClr val="lt1"/>
                </a:solidFill>
                <a:latin typeface="Trebuchet MS" panose="020B0603020202020204" pitchFamily="34" charset="0"/>
                <a:sym typeface="Arial"/>
              </a:rPr>
              <a:t>Por</a:t>
            </a:r>
            <a:r>
              <a:rPr lang="pt-BR" sz="1200" b="0" i="0" u="none" strike="noStrike" cap="none" dirty="0">
                <a:solidFill>
                  <a:schemeClr val="lt1"/>
                </a:solidFill>
                <a:latin typeface="Trebuchet MS" panose="020B0603020202020204" pitchFamily="34" charset="0"/>
                <a:sym typeface="Arial"/>
              </a:rPr>
              <a:t> mais que hajam processos e ferramentas, usuários humanos são o elo mais frágil de toda a corrente de segurança cibernética, característica da complexa </a:t>
            </a:r>
            <a:r>
              <a:rPr lang="pt-BR" sz="1200" dirty="0">
                <a:solidFill>
                  <a:schemeClr val="lt1"/>
                </a:solidFill>
                <a:latin typeface="Trebuchet MS" panose="020B0603020202020204" pitchFamily="34" charset="0"/>
              </a:rPr>
              <a:t>n</a:t>
            </a:r>
            <a:r>
              <a:rPr lang="pt-BR" sz="1200" b="0" i="0" u="none" strike="noStrike" cap="none" dirty="0">
                <a:solidFill>
                  <a:schemeClr val="lt1"/>
                </a:solidFill>
                <a:latin typeface="Trebuchet MS" panose="020B0603020202020204" pitchFamily="34" charset="0"/>
                <a:sym typeface="Arial"/>
              </a:rPr>
              <a:t>atureza humana. </a:t>
            </a:r>
          </a:p>
          <a:p>
            <a:pPr marL="0" marR="0" lvl="0" indent="0" algn="just" rtl="0">
              <a:lnSpc>
                <a:spcPct val="130000"/>
              </a:lnSpc>
              <a:spcBef>
                <a:spcPts val="0"/>
              </a:spcBef>
              <a:spcAft>
                <a:spcPts val="0"/>
              </a:spcAft>
              <a:buClr>
                <a:srgbClr val="000000"/>
              </a:buClr>
              <a:buSzPts val="1200"/>
              <a:buFont typeface="Arial"/>
              <a:buNone/>
            </a:pPr>
            <a:endParaRPr lang="pt-BR" sz="1200" dirty="0">
              <a:solidFill>
                <a:schemeClr val="lt1"/>
              </a:solidFill>
              <a:latin typeface="Trebuchet MS" panose="020B0603020202020204" pitchFamily="34" charset="0"/>
            </a:endParaRPr>
          </a:p>
          <a:p>
            <a:pPr marL="0" marR="0" lvl="0" indent="0" algn="just" rtl="0">
              <a:lnSpc>
                <a:spcPct val="130000"/>
              </a:lnSpc>
              <a:spcBef>
                <a:spcPts val="0"/>
              </a:spcBef>
              <a:spcAft>
                <a:spcPts val="0"/>
              </a:spcAft>
              <a:buClr>
                <a:srgbClr val="000000"/>
              </a:buClr>
              <a:buSzPts val="1200"/>
              <a:buFont typeface="Arial"/>
              <a:buNone/>
            </a:pPr>
            <a:r>
              <a:rPr lang="pt-BR" sz="1200" dirty="0">
                <a:solidFill>
                  <a:schemeClr val="lt1"/>
                </a:solidFill>
                <a:latin typeface="Trebuchet MS" panose="020B0603020202020204" pitchFamily="34" charset="0"/>
              </a:rPr>
              <a:t>Desse modo, uma ideia / proposta com o objetivo de mitigar ou diminuir o risco de pessoas sofrerem ataques de engenharia social, através de </a:t>
            </a:r>
            <a:r>
              <a:rPr lang="pt-BR" sz="1200" i="1" dirty="0" err="1">
                <a:solidFill>
                  <a:schemeClr val="lt1"/>
                </a:solidFill>
                <a:latin typeface="Trebuchet MS" panose="020B0603020202020204" pitchFamily="34" charset="0"/>
              </a:rPr>
              <a:t>phishing</a:t>
            </a:r>
            <a:r>
              <a:rPr lang="pt-BR" sz="1200" dirty="0">
                <a:solidFill>
                  <a:schemeClr val="lt1"/>
                </a:solidFill>
                <a:latin typeface="Trebuchet MS" panose="020B0603020202020204" pitchFamily="34" charset="0"/>
              </a:rPr>
              <a:t>, é extrema importância para os dias atuais.</a:t>
            </a:r>
          </a:p>
        </p:txBody>
      </p:sp>
      <p:pic>
        <p:nvPicPr>
          <p:cNvPr id="2" name="Google Shape;157;p19">
            <a:extLst>
              <a:ext uri="{FF2B5EF4-FFF2-40B4-BE49-F238E27FC236}">
                <a16:creationId xmlns:a16="http://schemas.microsoft.com/office/drawing/2014/main" id="{08D32F15-624B-2062-8F2A-F3F40699F17F}"/>
              </a:ext>
            </a:extLst>
          </p:cNvPr>
          <p:cNvPicPr preferRelativeResize="0">
            <a:picLocks/>
          </p:cNvPicPr>
          <p:nvPr/>
        </p:nvPicPr>
        <p:blipFill>
          <a:blip r:embed="rId3"/>
          <a:srcRect t="12198" b="12198"/>
          <a:stretch/>
        </p:blipFill>
        <p:spPr>
          <a:xfrm>
            <a:off x="1162681" y="2483313"/>
            <a:ext cx="3741828" cy="3400249"/>
          </a:xfrm>
          <a:prstGeom prst="rect">
            <a:avLst/>
          </a:prstGeom>
          <a:solidFill>
            <a:schemeClr val="lt1"/>
          </a:solidFill>
          <a:ln>
            <a:noFill/>
          </a:ln>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p:tgtEl>
                                          <p:spTgt spid="145"/>
                                        </p:tgtEl>
                                        <p:attrNameLst>
                                          <p:attrName>ppt_w</p:attrName>
                                        </p:attrNameLst>
                                      </p:cBhvr>
                                      <p:tavLst>
                                        <p:tav tm="0">
                                          <p:val>
                                            <p:strVal val="0"/>
                                          </p:val>
                                        </p:tav>
                                        <p:tav tm="100000">
                                          <p:val>
                                            <p:strVal val="#ppt_w"/>
                                          </p:val>
                                        </p:tav>
                                      </p:tavLst>
                                    </p:anim>
                                    <p:anim calcmode="lin" valueType="num">
                                      <p:cBhvr additive="base">
                                        <p:cTn id="8" dur="500"/>
                                        <p:tgtEl>
                                          <p:spTgt spid="14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p:nvPr/>
        </p:nvSpPr>
        <p:spPr>
          <a:xfrm>
            <a:off x="6139234" y="0"/>
            <a:ext cx="5845243" cy="6858000"/>
          </a:xfrm>
          <a:prstGeom prst="parallelogram">
            <a:avLst>
              <a:gd name="adj" fmla="val 77300"/>
            </a:avLst>
          </a:prstGeom>
          <a:gradFill>
            <a:gsLst>
              <a:gs pos="0">
                <a:srgbClr val="2CB364"/>
              </a:gs>
              <a:gs pos="30069">
                <a:srgbClr val="0EAB8B"/>
              </a:gs>
              <a:gs pos="58386">
                <a:srgbClr val="0B93A9"/>
              </a:gs>
              <a:gs pos="74000">
                <a:srgbClr val="1386B2"/>
              </a:gs>
              <a:gs pos="83000">
                <a:srgbClr val="1A79B9"/>
              </a:gs>
              <a:gs pos="100000">
                <a:srgbClr val="27479B"/>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4" name="Google Shape;154;p19"/>
          <p:cNvSpPr txBox="1"/>
          <p:nvPr/>
        </p:nvSpPr>
        <p:spPr>
          <a:xfrm>
            <a:off x="1083012" y="656838"/>
            <a:ext cx="4208833" cy="1532687"/>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3600"/>
              <a:buFont typeface="Arial"/>
              <a:buNone/>
            </a:pPr>
            <a:r>
              <a:rPr lang="pt-BR" sz="3600" b="0" i="0" u="none" strike="noStrike" cap="none" dirty="0">
                <a:solidFill>
                  <a:srgbClr val="2F3F94"/>
                </a:solidFill>
                <a:latin typeface="Trebuchet MS" panose="020B0603020202020204" pitchFamily="34" charset="0"/>
                <a:sym typeface="Arial"/>
              </a:rPr>
              <a:t>03.</a:t>
            </a:r>
            <a:endParaRPr sz="1400" b="0" i="0" u="none" strike="noStrike" cap="none" dirty="0">
              <a:solidFill>
                <a:srgbClr val="2F3F94"/>
              </a:solidFill>
              <a:latin typeface="Trebuchet MS" panose="020B0603020202020204" pitchFamily="34" charset="0"/>
              <a:sym typeface="Arial"/>
            </a:endParaRPr>
          </a:p>
          <a:p>
            <a:pPr marL="0" marR="0" lvl="0" indent="0" algn="r" rtl="0">
              <a:lnSpc>
                <a:spcPct val="130000"/>
              </a:lnSpc>
              <a:spcBef>
                <a:spcPts val="0"/>
              </a:spcBef>
              <a:spcAft>
                <a:spcPts val="0"/>
              </a:spcAft>
              <a:buClr>
                <a:srgbClr val="000000"/>
              </a:buClr>
              <a:buSzPts val="3600"/>
              <a:buFont typeface="Arial"/>
              <a:buNone/>
            </a:pPr>
            <a:r>
              <a:rPr lang="pt-BR" sz="3600" b="0" i="0" u="none" strike="noStrike" cap="none" dirty="0">
                <a:solidFill>
                  <a:srgbClr val="000000"/>
                </a:solidFill>
                <a:latin typeface="Trebuchet MS" panose="020B0603020202020204" pitchFamily="34" charset="0"/>
                <a:sym typeface="Arial"/>
              </a:rPr>
              <a:t>Solução</a:t>
            </a:r>
            <a:endParaRPr sz="1400" b="0" i="0" u="none" strike="noStrike" cap="none" dirty="0">
              <a:solidFill>
                <a:srgbClr val="000000"/>
              </a:solidFill>
              <a:latin typeface="Trebuchet MS" panose="020B0603020202020204" pitchFamily="34" charset="0"/>
              <a:sym typeface="Arial"/>
            </a:endParaRPr>
          </a:p>
        </p:txBody>
      </p:sp>
      <p:sp>
        <p:nvSpPr>
          <p:cNvPr id="155" name="Google Shape;155;p19"/>
          <p:cNvSpPr txBox="1"/>
          <p:nvPr/>
        </p:nvSpPr>
        <p:spPr>
          <a:xfrm>
            <a:off x="1126245" y="2189525"/>
            <a:ext cx="4208834" cy="372369"/>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1400"/>
              <a:buFont typeface="Arial"/>
              <a:buNone/>
            </a:pPr>
            <a:r>
              <a:rPr lang="pt-BR" sz="1400" b="0" i="0" u="none" strike="noStrike" cap="none" dirty="0">
                <a:solidFill>
                  <a:srgbClr val="000000"/>
                </a:solidFill>
                <a:latin typeface="Trebuchet MS" panose="020B0603020202020204" pitchFamily="34" charset="0"/>
                <a:sym typeface="Arial"/>
              </a:rPr>
              <a:t>O que eu proponho?</a:t>
            </a:r>
            <a:endParaRPr sz="1400" b="0" i="0" u="none" strike="noStrike" cap="none" dirty="0">
              <a:solidFill>
                <a:srgbClr val="000000"/>
              </a:solidFill>
              <a:latin typeface="Trebuchet MS" panose="020B0603020202020204" pitchFamily="34" charset="0"/>
              <a:sym typeface="Arial"/>
            </a:endParaRPr>
          </a:p>
        </p:txBody>
      </p:sp>
      <p:sp>
        <p:nvSpPr>
          <p:cNvPr id="156" name="Google Shape;156;p19"/>
          <p:cNvSpPr txBox="1"/>
          <p:nvPr/>
        </p:nvSpPr>
        <p:spPr>
          <a:xfrm>
            <a:off x="130628" y="2593849"/>
            <a:ext cx="5161217" cy="3733289"/>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400" b="0" i="0" u="none" strike="noStrike" cap="none" dirty="0">
                <a:solidFill>
                  <a:srgbClr val="000000"/>
                </a:solidFill>
                <a:latin typeface="Trebuchet MS" panose="020B0603020202020204" pitchFamily="34" charset="0"/>
                <a:sym typeface="Arial"/>
              </a:rPr>
              <a:t>A fim de ajudar colaboradores a terem mais consciência e responsabilidade sobre dados e sistemas das organizações, muitas empresas adotaram o treinamento por meio de campanhas de </a:t>
            </a:r>
            <a:r>
              <a:rPr lang="pt-BR" sz="1400" b="0" i="1" u="none" strike="noStrike" cap="none" dirty="0" err="1">
                <a:solidFill>
                  <a:srgbClr val="000000"/>
                </a:solidFill>
                <a:latin typeface="Trebuchet MS" panose="020B0603020202020204" pitchFamily="34" charset="0"/>
                <a:sym typeface="Arial"/>
              </a:rPr>
              <a:t>phishing</a:t>
            </a:r>
            <a:r>
              <a:rPr lang="pt-BR" sz="1400" b="0" i="0" u="none" strike="noStrike" cap="none" dirty="0">
                <a:solidFill>
                  <a:srgbClr val="000000"/>
                </a:solidFill>
                <a:latin typeface="Trebuchet MS" panose="020B0603020202020204" pitchFamily="34" charset="0"/>
                <a:sym typeface="Arial"/>
              </a:rPr>
              <a:t>.</a:t>
            </a:r>
          </a:p>
          <a:p>
            <a:pPr marL="0" marR="0" lvl="0" indent="0" algn="just" rtl="0">
              <a:lnSpc>
                <a:spcPct val="130000"/>
              </a:lnSpc>
              <a:spcBef>
                <a:spcPts val="0"/>
              </a:spcBef>
              <a:spcAft>
                <a:spcPts val="0"/>
              </a:spcAft>
              <a:buClr>
                <a:srgbClr val="000000"/>
              </a:buClr>
              <a:buSzPts val="1200"/>
              <a:buFont typeface="Arial"/>
              <a:buNone/>
            </a:pPr>
            <a:endParaRPr lang="pt-BR" sz="1400" b="0" i="0" u="none" strike="noStrike" cap="none" dirty="0">
              <a:solidFill>
                <a:srgbClr val="000000"/>
              </a:solidFill>
              <a:latin typeface="Trebuchet MS" panose="020B0603020202020204" pitchFamily="34" charset="0"/>
              <a:sym typeface="Arial"/>
            </a:endParaRPr>
          </a:p>
          <a:p>
            <a:pPr marL="0" marR="0" lvl="0" indent="0" algn="just" rtl="0">
              <a:lnSpc>
                <a:spcPct val="130000"/>
              </a:lnSpc>
              <a:spcBef>
                <a:spcPts val="0"/>
              </a:spcBef>
              <a:spcAft>
                <a:spcPts val="0"/>
              </a:spcAft>
              <a:buClr>
                <a:srgbClr val="000000"/>
              </a:buClr>
              <a:buSzPts val="1200"/>
              <a:buFont typeface="Arial"/>
              <a:buNone/>
            </a:pPr>
            <a:r>
              <a:rPr lang="pt-BR" sz="1400" b="0" i="0" u="none" strike="noStrike" cap="none" dirty="0">
                <a:solidFill>
                  <a:srgbClr val="000000"/>
                </a:solidFill>
                <a:latin typeface="Trebuchet MS" panose="020B0603020202020204" pitchFamily="34" charset="0"/>
                <a:sym typeface="Arial"/>
              </a:rPr>
              <a:t>No entanto, por melhor que sejam as intenções, a falta de método e o vício burocrático das instituições fazem com que estas campanhas sejam, na melhor das hipóteses, ineficazes.</a:t>
            </a:r>
          </a:p>
          <a:p>
            <a:pPr marL="0" marR="0" lvl="0" indent="0" algn="r" rtl="0">
              <a:lnSpc>
                <a:spcPct val="130000"/>
              </a:lnSpc>
              <a:spcBef>
                <a:spcPts val="0"/>
              </a:spcBef>
              <a:spcAft>
                <a:spcPts val="0"/>
              </a:spcAft>
              <a:buClr>
                <a:srgbClr val="000000"/>
              </a:buClr>
              <a:buSzPts val="1200"/>
              <a:buFont typeface="Arial"/>
              <a:buNone/>
            </a:pPr>
            <a:r>
              <a:rPr lang="pt-BR" sz="1400" b="0" i="0" u="none" strike="noStrike" cap="none" dirty="0">
                <a:solidFill>
                  <a:srgbClr val="000000"/>
                </a:solidFill>
                <a:latin typeface="Trebuchet MS" panose="020B0603020202020204" pitchFamily="34" charset="0"/>
                <a:sym typeface="Arial"/>
              </a:rPr>
              <a:t> </a:t>
            </a:r>
          </a:p>
          <a:p>
            <a:pPr marL="0" marR="0" lvl="0" indent="0" algn="just" rtl="0">
              <a:lnSpc>
                <a:spcPct val="130000"/>
              </a:lnSpc>
              <a:spcBef>
                <a:spcPts val="0"/>
              </a:spcBef>
              <a:spcAft>
                <a:spcPts val="0"/>
              </a:spcAft>
              <a:buClr>
                <a:srgbClr val="000000"/>
              </a:buClr>
              <a:buSzPts val="1200"/>
              <a:buFont typeface="Arial"/>
              <a:buNone/>
            </a:pPr>
            <a:r>
              <a:rPr lang="pt-BR" dirty="0">
                <a:latin typeface="Trebuchet MS" panose="020B0603020202020204" pitchFamily="34" charset="0"/>
              </a:rPr>
              <a:t>Assim sendo, este projeto aplicado procurou a inovação através do embasamento teórico na corrente psicológica conhecida como behaviorismo para criar uma política e um sistema de gerenciamento de campanhas de </a:t>
            </a:r>
            <a:r>
              <a:rPr lang="pt-BR" i="1" dirty="0" err="1">
                <a:latin typeface="Trebuchet MS" panose="020B0603020202020204" pitchFamily="34" charset="0"/>
              </a:rPr>
              <a:t>phishing</a:t>
            </a:r>
            <a:r>
              <a:rPr lang="pt-BR" dirty="0">
                <a:latin typeface="Trebuchet MS" panose="020B0603020202020204" pitchFamily="34" charset="0"/>
              </a:rPr>
              <a:t>.</a:t>
            </a:r>
            <a:endParaRPr sz="1400" b="0" i="0" u="none" strike="noStrike" cap="none" dirty="0">
              <a:solidFill>
                <a:srgbClr val="000000"/>
              </a:solidFill>
              <a:latin typeface="Trebuchet MS" panose="020B0603020202020204" pitchFamily="34" charset="0"/>
              <a:sym typeface="Arial"/>
            </a:endParaRPr>
          </a:p>
        </p:txBody>
      </p:sp>
      <p:pic>
        <p:nvPicPr>
          <p:cNvPr id="157" name="Google Shape;157;p19"/>
          <p:cNvPicPr preferRelativeResize="0">
            <a:picLocks noGrp="1"/>
          </p:cNvPicPr>
          <p:nvPr>
            <p:ph type="pic" idx="2"/>
          </p:nvPr>
        </p:nvPicPr>
        <p:blipFill>
          <a:blip r:embed="rId3"/>
          <a:srcRect l="20581" r="20581"/>
          <a:stretch/>
        </p:blipFill>
        <p:spPr>
          <a:xfrm>
            <a:off x="6508886" y="573932"/>
            <a:ext cx="5075676" cy="5710136"/>
          </a:xfrm>
          <a:prstGeom prst="rect">
            <a:avLst/>
          </a:prstGeom>
          <a:solidFill>
            <a:schemeClr val="lt1"/>
          </a:solidFill>
          <a:ln>
            <a:noFill/>
          </a:ln>
        </p:spPr>
      </p:pic>
      <p:sp>
        <p:nvSpPr>
          <p:cNvPr id="158" name="Google Shape;158;p19"/>
          <p:cNvSpPr txBox="1"/>
          <p:nvPr/>
        </p:nvSpPr>
        <p:spPr>
          <a:xfrm>
            <a:off x="8682181" y="573932"/>
            <a:ext cx="1846193" cy="652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1400"/>
              <a:buFont typeface="Arial"/>
              <a:buNone/>
            </a:pPr>
            <a:r>
              <a:rPr lang="pt-BR" sz="1800" b="0" i="0" u="none" strike="noStrike" cap="none" dirty="0">
                <a:solidFill>
                  <a:srgbClr val="FFFFFF"/>
                </a:solidFill>
                <a:latin typeface="Trebuchet MS" panose="020B0603020202020204" pitchFamily="34" charset="0"/>
                <a:sym typeface="Arial"/>
              </a:rPr>
              <a:t>SKINNER</a:t>
            </a:r>
            <a:endParaRPr sz="1800" b="0" i="0" u="none" strike="noStrike" cap="none" dirty="0">
              <a:solidFill>
                <a:srgbClr val="FFFFFF"/>
              </a:solidFill>
              <a:latin typeface="Trebuchet MS" panose="020B0603020202020204" pitchFamily="34" charset="0"/>
              <a:sym typeface="Arial"/>
            </a:endParaRPr>
          </a:p>
        </p:txBody>
      </p:sp>
      <p:sp>
        <p:nvSpPr>
          <p:cNvPr id="2" name="Google Shape;158;p19">
            <a:extLst>
              <a:ext uri="{FF2B5EF4-FFF2-40B4-BE49-F238E27FC236}">
                <a16:creationId xmlns:a16="http://schemas.microsoft.com/office/drawing/2014/main" id="{FA1529C5-735F-E15E-9693-BBF4EAAC6D51}"/>
              </a:ext>
            </a:extLst>
          </p:cNvPr>
          <p:cNvSpPr txBox="1"/>
          <p:nvPr/>
        </p:nvSpPr>
        <p:spPr>
          <a:xfrm>
            <a:off x="6096000" y="5852151"/>
            <a:ext cx="1846193" cy="652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1400"/>
              <a:buFont typeface="Arial"/>
              <a:buNone/>
            </a:pPr>
            <a:r>
              <a:rPr lang="pt-BR" sz="1800" b="0" i="0" u="none" strike="noStrike" cap="none" dirty="0">
                <a:solidFill>
                  <a:srgbClr val="FFFFFF"/>
                </a:solidFill>
                <a:latin typeface="Trebuchet MS" panose="020B0603020202020204" pitchFamily="34" charset="0"/>
                <a:sym typeface="Arial"/>
              </a:rPr>
              <a:t>WATSON</a:t>
            </a:r>
            <a:endParaRPr sz="1800" b="0" i="0" u="none" strike="noStrike" cap="none" dirty="0">
              <a:solidFill>
                <a:srgbClr val="FFFFFF"/>
              </a:solidFill>
              <a:latin typeface="Trebuchet MS" panose="020B0603020202020204" pitchFamily="34" charset="0"/>
              <a:sym typeface="Arial"/>
            </a:endParaRPr>
          </a:p>
        </p:txBody>
      </p:sp>
      <p:sp>
        <p:nvSpPr>
          <p:cNvPr id="3" name="Google Shape;154;p19">
            <a:extLst>
              <a:ext uri="{FF2B5EF4-FFF2-40B4-BE49-F238E27FC236}">
                <a16:creationId xmlns:a16="http://schemas.microsoft.com/office/drawing/2014/main" id="{0915F92A-BBA9-A191-2BEB-CECEC81E350F}"/>
              </a:ext>
            </a:extLst>
          </p:cNvPr>
          <p:cNvSpPr txBox="1"/>
          <p:nvPr/>
        </p:nvSpPr>
        <p:spPr>
          <a:xfrm>
            <a:off x="-10194" y="-410"/>
            <a:ext cx="2754086" cy="532413"/>
          </a:xfrm>
          <a:prstGeom prst="rect">
            <a:avLst/>
          </a:prstGeom>
          <a:noFill/>
          <a:ln>
            <a:noFill/>
          </a:ln>
        </p:spPr>
        <p:txBody>
          <a:bodyPr spcFirstLastPara="1" wrap="square" lIns="91425" tIns="45700" rIns="91425" bIns="45700" anchor="t" anchorCtr="0">
            <a:spAutoFit/>
          </a:bodyPr>
          <a:lstStyle/>
          <a:p>
            <a:pPr lvl="0" algn="ctr">
              <a:lnSpc>
                <a:spcPct val="130000"/>
              </a:lnSpc>
              <a:buSzPts val="3600"/>
            </a:pPr>
            <a:r>
              <a:rPr lang="pt-BR" sz="1200" b="1" i="0" u="none" strike="noStrike" cap="none" dirty="0">
                <a:solidFill>
                  <a:srgbClr val="2F3F94"/>
                </a:solidFill>
                <a:latin typeface="Trebuchet MS" panose="020B0603020202020204" pitchFamily="34" charset="0"/>
                <a:sym typeface="Arial"/>
              </a:rPr>
              <a:t>S(d/</a:t>
            </a:r>
            <a:r>
              <a:rPr lang="el-GR" sz="1200" b="1" dirty="0">
                <a:solidFill>
                  <a:srgbClr val="2F3F94"/>
                </a:solidFill>
                <a:latin typeface="Trebuchet MS" panose="020B0603020202020204" pitchFamily="34" charset="0"/>
              </a:rPr>
              <a:t>δ</a:t>
            </a:r>
            <a:r>
              <a:rPr lang="pt-BR" sz="1200" b="1" i="0" u="none" strike="noStrike" cap="none" dirty="0">
                <a:solidFill>
                  <a:srgbClr val="2F3F94"/>
                </a:solidFill>
                <a:latin typeface="Trebuchet MS" panose="020B0603020202020204" pitchFamily="34" charset="0"/>
                <a:sym typeface="Arial"/>
              </a:rPr>
              <a:t>) – R -&gt; C</a:t>
            </a:r>
            <a:endParaRPr sz="1200" b="1" i="0" u="none" strike="noStrike" cap="none" dirty="0">
              <a:solidFill>
                <a:srgbClr val="2F3F94"/>
              </a:solidFill>
              <a:latin typeface="Trebuchet MS" panose="020B0603020202020204" pitchFamily="34" charset="0"/>
              <a:sym typeface="Arial"/>
            </a:endParaRPr>
          </a:p>
          <a:p>
            <a:pPr marL="0" marR="0" lvl="0" indent="0" algn="ctr" rtl="0">
              <a:lnSpc>
                <a:spcPct val="130000"/>
              </a:lnSpc>
              <a:spcBef>
                <a:spcPts val="0"/>
              </a:spcBef>
              <a:spcAft>
                <a:spcPts val="0"/>
              </a:spcAft>
              <a:buClr>
                <a:srgbClr val="000000"/>
              </a:buClr>
              <a:buSzPts val="3600"/>
              <a:buFont typeface="Arial"/>
              <a:buNone/>
            </a:pPr>
            <a:r>
              <a:rPr lang="pt-BR" sz="1000" b="1" dirty="0">
                <a:latin typeface="Trebuchet MS" panose="020B0603020202020204" pitchFamily="34" charset="0"/>
              </a:rPr>
              <a:t>E-mail malicioso – clique em link -&gt; dano</a:t>
            </a:r>
            <a:endParaRPr sz="1000" b="1" i="0" u="none" strike="noStrike" cap="none" dirty="0">
              <a:solidFill>
                <a:srgbClr val="000000"/>
              </a:solidFill>
              <a:latin typeface="Trebuchet MS" panose="020B0603020202020204"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5"/>
                                        </p:tgtEl>
                                        <p:attrNameLst>
                                          <p:attrName>style.visibility</p:attrName>
                                        </p:attrNameLst>
                                      </p:cBhvr>
                                      <p:to>
                                        <p:strVal val="visible"/>
                                      </p:to>
                                    </p:set>
                                    <p:animEffect transition="in" filter="fade">
                                      <p:cBhvr>
                                        <p:cTn id="11" dur="500"/>
                                        <p:tgtEl>
                                          <p:spTgt spid="15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fade">
                                      <p:cBhvr>
                                        <p:cTn id="15" dur="500"/>
                                        <p:tgtEl>
                                          <p:spTgt spid="156"/>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p:nvPr/>
        </p:nvSpPr>
        <p:spPr>
          <a:xfrm>
            <a:off x="668655" y="609600"/>
            <a:ext cx="10854690" cy="56388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0"/>
          <p:cNvSpPr txBox="1"/>
          <p:nvPr/>
        </p:nvSpPr>
        <p:spPr>
          <a:xfrm>
            <a:off x="6524161" y="1603896"/>
            <a:ext cx="4208833" cy="1532687"/>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rgbClr val="0C92AA"/>
                </a:solidFill>
                <a:latin typeface="Trebuchet MS" panose="020B0603020202020204" pitchFamily="34" charset="0"/>
                <a:sym typeface="Arial"/>
              </a:rPr>
              <a:t>04.</a:t>
            </a:r>
            <a:endParaRPr sz="1400" b="0" i="0" u="none" strike="noStrike" cap="none" dirty="0">
              <a:solidFill>
                <a:srgbClr val="0C92AA"/>
              </a:solidFill>
              <a:latin typeface="Trebuchet MS" panose="020B0603020202020204" pitchFamily="34" charset="0"/>
              <a:sym typeface="Arial"/>
            </a:endParaRPr>
          </a:p>
          <a:p>
            <a:pPr marL="0" marR="0" lvl="0" indent="0" algn="l" rtl="0">
              <a:lnSpc>
                <a:spcPct val="130000"/>
              </a:lnSpc>
              <a:spcBef>
                <a:spcPts val="0"/>
              </a:spcBef>
              <a:spcAft>
                <a:spcPts val="0"/>
              </a:spcAft>
              <a:buClr>
                <a:srgbClr val="000000"/>
              </a:buClr>
              <a:buSzPts val="3600"/>
              <a:buFont typeface="Arial"/>
              <a:buNone/>
            </a:pPr>
            <a:r>
              <a:rPr lang="pt-BR" sz="3600" b="0" i="0" u="none" strike="noStrike" cap="none" dirty="0">
                <a:solidFill>
                  <a:schemeClr val="lt1"/>
                </a:solidFill>
                <a:latin typeface="Trebuchet MS" panose="020B0603020202020204" pitchFamily="34" charset="0"/>
                <a:sym typeface="Arial"/>
              </a:rPr>
              <a:t>Diferencial</a:t>
            </a:r>
            <a:endParaRPr sz="1400" b="0" i="0" u="none" strike="noStrike" cap="none" dirty="0">
              <a:solidFill>
                <a:srgbClr val="000000"/>
              </a:solidFill>
              <a:latin typeface="Trebuchet MS" panose="020B0603020202020204" pitchFamily="34" charset="0"/>
              <a:sym typeface="Arial"/>
            </a:endParaRPr>
          </a:p>
        </p:txBody>
      </p:sp>
      <p:sp>
        <p:nvSpPr>
          <p:cNvPr id="166" name="Google Shape;166;p20"/>
          <p:cNvSpPr txBox="1"/>
          <p:nvPr/>
        </p:nvSpPr>
        <p:spPr>
          <a:xfrm>
            <a:off x="6524161" y="3263911"/>
            <a:ext cx="4208834" cy="372369"/>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0" i="0" u="none" strike="noStrike" cap="none">
                <a:solidFill>
                  <a:schemeClr val="lt1"/>
                </a:solidFill>
                <a:latin typeface="Trebuchet MS" panose="020B0603020202020204" pitchFamily="34" charset="0"/>
                <a:sym typeface="Arial"/>
              </a:rPr>
              <a:t>O que a sua solução tem de especial?</a:t>
            </a:r>
            <a:endParaRPr sz="1400" b="0" i="0" u="none" strike="noStrike" cap="none">
              <a:solidFill>
                <a:srgbClr val="000000"/>
              </a:solidFill>
              <a:latin typeface="Trebuchet MS" panose="020B0603020202020204" pitchFamily="34" charset="0"/>
              <a:sym typeface="Arial"/>
            </a:endParaRPr>
          </a:p>
        </p:txBody>
      </p:sp>
      <p:sp>
        <p:nvSpPr>
          <p:cNvPr id="167" name="Google Shape;167;p20"/>
          <p:cNvSpPr txBox="1"/>
          <p:nvPr/>
        </p:nvSpPr>
        <p:spPr>
          <a:xfrm>
            <a:off x="6381671" y="3763608"/>
            <a:ext cx="3937986" cy="2252884"/>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30000"/>
              </a:lnSpc>
              <a:spcBef>
                <a:spcPts val="0"/>
              </a:spcBef>
              <a:spcAft>
                <a:spcPts val="0"/>
              </a:spcAft>
              <a:buClr>
                <a:srgbClr val="000000"/>
              </a:buClr>
              <a:buSzPts val="1200"/>
              <a:buFontTx/>
              <a:buChar char="-"/>
            </a:pPr>
            <a:r>
              <a:rPr lang="pt-BR" sz="1200" b="0" i="0" u="none" strike="noStrike" cap="none" dirty="0">
                <a:solidFill>
                  <a:schemeClr val="lt1"/>
                </a:solidFill>
                <a:latin typeface="Trebuchet MS" panose="020B0603020202020204" pitchFamily="34" charset="0"/>
                <a:sym typeface="Arial"/>
              </a:rPr>
              <a:t>* Proposição de uma política com forte base teórica.</a:t>
            </a:r>
          </a:p>
          <a:p>
            <a:pPr marL="171450" marR="0" lvl="0" indent="-171450" algn="just" rtl="0">
              <a:lnSpc>
                <a:spcPct val="130000"/>
              </a:lnSpc>
              <a:spcBef>
                <a:spcPts val="0"/>
              </a:spcBef>
              <a:spcAft>
                <a:spcPts val="0"/>
              </a:spcAft>
              <a:buClr>
                <a:srgbClr val="000000"/>
              </a:buClr>
              <a:buSzPts val="1200"/>
              <a:buFontTx/>
              <a:buChar char="-"/>
            </a:pPr>
            <a:endParaRPr lang="pt-BR" sz="1200" b="0" i="0" u="none" strike="noStrike" cap="none" dirty="0">
              <a:solidFill>
                <a:schemeClr val="lt1"/>
              </a:solidFill>
              <a:latin typeface="Trebuchet MS" panose="020B0603020202020204" pitchFamily="34" charset="0"/>
              <a:sym typeface="Arial"/>
            </a:endParaRPr>
          </a:p>
          <a:p>
            <a:pPr marL="171450" marR="0" lvl="0" indent="-171450" algn="just" rtl="0">
              <a:lnSpc>
                <a:spcPct val="130000"/>
              </a:lnSpc>
              <a:spcBef>
                <a:spcPts val="0"/>
              </a:spcBef>
              <a:spcAft>
                <a:spcPts val="0"/>
              </a:spcAft>
              <a:buClr>
                <a:srgbClr val="000000"/>
              </a:buClr>
              <a:buSzPts val="1200"/>
              <a:buFontTx/>
              <a:buChar char="-"/>
            </a:pPr>
            <a:r>
              <a:rPr lang="pt-BR" sz="1200" dirty="0">
                <a:solidFill>
                  <a:schemeClr val="lt1"/>
                </a:solidFill>
                <a:latin typeface="Trebuchet MS" panose="020B0603020202020204" pitchFamily="34" charset="0"/>
              </a:rPr>
              <a:t>* Possibilidade de crescimento e especialização da base de categorias ao longo do tempo e experiências adquiridas.</a:t>
            </a:r>
          </a:p>
          <a:p>
            <a:pPr marL="171450" marR="0" lvl="0" indent="-171450" algn="just" rtl="0">
              <a:lnSpc>
                <a:spcPct val="130000"/>
              </a:lnSpc>
              <a:spcBef>
                <a:spcPts val="0"/>
              </a:spcBef>
              <a:spcAft>
                <a:spcPts val="0"/>
              </a:spcAft>
              <a:buClr>
                <a:srgbClr val="000000"/>
              </a:buClr>
              <a:buSzPts val="1200"/>
              <a:buFontTx/>
              <a:buChar char="-"/>
            </a:pPr>
            <a:endParaRPr lang="pt-BR" sz="1200" dirty="0">
              <a:solidFill>
                <a:schemeClr val="lt1"/>
              </a:solidFill>
              <a:latin typeface="Trebuchet MS" panose="020B0603020202020204" pitchFamily="34" charset="0"/>
            </a:endParaRPr>
          </a:p>
          <a:p>
            <a:pPr marL="171450" indent="-171450" algn="just">
              <a:lnSpc>
                <a:spcPct val="130000"/>
              </a:lnSpc>
              <a:buSzPts val="1200"/>
              <a:buFontTx/>
              <a:buChar char="-"/>
            </a:pPr>
            <a:r>
              <a:rPr lang="pt-BR" sz="1200" dirty="0">
                <a:solidFill>
                  <a:schemeClr val="lt1"/>
                </a:solidFill>
                <a:latin typeface="Trebuchet MS" panose="020B0603020202020204" pitchFamily="34" charset="0"/>
              </a:rPr>
              <a:t>* Proposta de sistema relativamente simples e acessível de se implantar nas organizações.</a:t>
            </a:r>
          </a:p>
        </p:txBody>
      </p:sp>
      <p:sp>
        <p:nvSpPr>
          <p:cNvPr id="168" name="Google Shape;168;p20"/>
          <p:cNvSpPr/>
          <p:nvPr/>
        </p:nvSpPr>
        <p:spPr>
          <a:xfrm rot="5400000" flipH="1">
            <a:off x="110935" y="3360907"/>
            <a:ext cx="1115440" cy="136186"/>
          </a:xfrm>
          <a:prstGeom prst="rect">
            <a:avLst/>
          </a:prstGeom>
          <a:solidFill>
            <a:srgbClr val="02A3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9" name="Google Shape;169;p20"/>
          <p:cNvPicPr preferRelativeResize="0">
            <a:picLocks noGrp="1"/>
          </p:cNvPicPr>
          <p:nvPr>
            <p:ph type="pic" idx="2"/>
          </p:nvPr>
        </p:nvPicPr>
        <p:blipFill rotWithShape="1">
          <a:blip r:embed="rId3">
            <a:alphaModFix/>
          </a:blip>
          <a:srcRect l="28290" r="28290"/>
          <a:stretch/>
        </p:blipFill>
        <p:spPr>
          <a:xfrm>
            <a:off x="1960096" y="170329"/>
            <a:ext cx="3773715" cy="6517342"/>
          </a:xfrm>
          <a:prstGeom prst="rect">
            <a:avLst/>
          </a:prstGeom>
          <a:solidFill>
            <a:schemeClr val="lt1"/>
          </a:solid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6"/>
                                        </p:tgtEl>
                                        <p:attrNameLst>
                                          <p:attrName>style.visibility</p:attrName>
                                        </p:attrNameLst>
                                      </p:cBhvr>
                                      <p:to>
                                        <p:strVal val="visible"/>
                                      </p:to>
                                    </p:set>
                                    <p:animEffect transition="in" filter="fade">
                                      <p:cBhvr>
                                        <p:cTn id="11" dur="500"/>
                                        <p:tgtEl>
                                          <p:spTgt spid="16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7"/>
                                        </p:tgtEl>
                                        <p:attrNameLst>
                                          <p:attrName>style.visibility</p:attrName>
                                        </p:attrNameLst>
                                      </p:cBhvr>
                                      <p:to>
                                        <p:strVal val="visible"/>
                                      </p:to>
                                    </p:set>
                                    <p:animEffect transition="in" filter="fade">
                                      <p:cBhvr>
                                        <p:cTn id="15"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p:nvPr/>
        </p:nvSpPr>
        <p:spPr>
          <a:xfrm>
            <a:off x="1789320" y="3524020"/>
            <a:ext cx="511696" cy="511696"/>
          </a:xfrm>
          <a:prstGeom prst="roundRect">
            <a:avLst>
              <a:gd name="adj" fmla="val 16667"/>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Trebuchet MS" panose="020B0603020202020204" pitchFamily="34" charset="0"/>
                <a:sym typeface="Arial"/>
              </a:rPr>
              <a:t>2</a:t>
            </a:r>
            <a:endParaRPr sz="1400" b="0" i="0" u="none" strike="noStrike" cap="none">
              <a:solidFill>
                <a:srgbClr val="000000"/>
              </a:solidFill>
              <a:latin typeface="Trebuchet MS" panose="020B0603020202020204" pitchFamily="34" charset="0"/>
              <a:sym typeface="Arial"/>
            </a:endParaRPr>
          </a:p>
        </p:txBody>
      </p:sp>
      <p:sp>
        <p:nvSpPr>
          <p:cNvPr id="176" name="Google Shape;176;p21"/>
          <p:cNvSpPr/>
          <p:nvPr/>
        </p:nvSpPr>
        <p:spPr>
          <a:xfrm>
            <a:off x="1789320" y="5174483"/>
            <a:ext cx="511696" cy="511696"/>
          </a:xfrm>
          <a:prstGeom prst="roundRect">
            <a:avLst>
              <a:gd name="adj" fmla="val 16667"/>
            </a:avLst>
          </a:prstGeom>
          <a:solidFill>
            <a:srgbClr val="46535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Trebuchet MS" panose="020B0603020202020204" pitchFamily="34" charset="0"/>
                <a:sym typeface="Arial"/>
              </a:rPr>
              <a:t>3</a:t>
            </a:r>
            <a:endParaRPr sz="1400" b="0" i="0" u="none" strike="noStrike" cap="none">
              <a:solidFill>
                <a:srgbClr val="000000"/>
              </a:solidFill>
              <a:latin typeface="Trebuchet MS" panose="020B0603020202020204" pitchFamily="34" charset="0"/>
              <a:sym typeface="Arial"/>
            </a:endParaRPr>
          </a:p>
        </p:txBody>
      </p:sp>
      <p:sp>
        <p:nvSpPr>
          <p:cNvPr id="177" name="Google Shape;177;p21"/>
          <p:cNvSpPr/>
          <p:nvPr/>
        </p:nvSpPr>
        <p:spPr>
          <a:xfrm>
            <a:off x="1789320" y="1876074"/>
            <a:ext cx="511696" cy="511696"/>
          </a:xfrm>
          <a:prstGeom prst="roundRect">
            <a:avLst>
              <a:gd name="adj" fmla="val 16667"/>
            </a:avLst>
          </a:prstGeom>
          <a:solidFill>
            <a:srgbClr val="2F3F94"/>
          </a:solidFill>
          <a:ln>
            <a:solidFill>
              <a:srgbClr val="2F3F94"/>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dirty="0">
                <a:solidFill>
                  <a:schemeClr val="lt1"/>
                </a:solidFill>
                <a:latin typeface="Trebuchet MS" panose="020B0603020202020204" pitchFamily="34" charset="0"/>
                <a:sym typeface="Arial"/>
              </a:rPr>
              <a:t>1</a:t>
            </a:r>
            <a:endParaRPr sz="1400" b="0" i="0" u="none" strike="noStrike" cap="none" dirty="0">
              <a:solidFill>
                <a:srgbClr val="000000"/>
              </a:solidFill>
              <a:latin typeface="Trebuchet MS" panose="020B0603020202020204" pitchFamily="34" charset="0"/>
              <a:sym typeface="Arial"/>
            </a:endParaRPr>
          </a:p>
        </p:txBody>
      </p:sp>
      <p:sp>
        <p:nvSpPr>
          <p:cNvPr id="178" name="Google Shape;178;p21"/>
          <p:cNvSpPr txBox="1"/>
          <p:nvPr/>
        </p:nvSpPr>
        <p:spPr>
          <a:xfrm>
            <a:off x="2530187" y="1871359"/>
            <a:ext cx="288847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dirty="0">
                <a:solidFill>
                  <a:srgbClr val="1A1F20"/>
                </a:solidFill>
                <a:latin typeface="Trebuchet MS" panose="020B0603020202020204" pitchFamily="34" charset="0"/>
                <a:sym typeface="Arial"/>
              </a:rPr>
              <a:t>Política behaviorista</a:t>
            </a:r>
            <a:endParaRPr sz="1400" b="0" i="0" u="none" strike="noStrike" cap="none" dirty="0">
              <a:solidFill>
                <a:srgbClr val="000000"/>
              </a:solidFill>
              <a:latin typeface="Trebuchet MS" panose="020B0603020202020204" pitchFamily="34" charset="0"/>
              <a:sym typeface="Arial"/>
            </a:endParaRPr>
          </a:p>
        </p:txBody>
      </p:sp>
      <p:sp>
        <p:nvSpPr>
          <p:cNvPr id="179" name="Google Shape;179;p21"/>
          <p:cNvSpPr txBox="1"/>
          <p:nvPr/>
        </p:nvSpPr>
        <p:spPr>
          <a:xfrm>
            <a:off x="2530187" y="2189159"/>
            <a:ext cx="7288368" cy="1384954"/>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rgbClr val="000000"/>
                </a:solidFill>
                <a:latin typeface="Trebuchet MS" panose="020B0603020202020204" pitchFamily="34" charset="0"/>
                <a:sym typeface="Arial"/>
              </a:rPr>
              <a:t>Tomando como base a divisão do produto em </a:t>
            </a:r>
            <a:r>
              <a:rPr lang="pt-BR" sz="1200" dirty="0">
                <a:latin typeface="Trebuchet MS" panose="020B0603020202020204" pitchFamily="34" charset="0"/>
              </a:rPr>
              <a:t>duas partes, </a:t>
            </a:r>
            <a:r>
              <a:rPr lang="pt-BR" sz="1200" b="0" i="0" u="none" strike="noStrike" cap="none" dirty="0">
                <a:solidFill>
                  <a:srgbClr val="000000"/>
                </a:solidFill>
                <a:latin typeface="Trebuchet MS" panose="020B0603020202020204" pitchFamily="34" charset="0"/>
                <a:sym typeface="Arial"/>
              </a:rPr>
              <a:t>a primeira delas é a política de </a:t>
            </a:r>
            <a:r>
              <a:rPr lang="pt-BR" sz="1200" b="0" i="1" u="none" strike="noStrike" cap="none" dirty="0" err="1">
                <a:solidFill>
                  <a:srgbClr val="000000"/>
                </a:solidFill>
                <a:latin typeface="Trebuchet MS" panose="020B0603020202020204" pitchFamily="34" charset="0"/>
                <a:sym typeface="Arial"/>
              </a:rPr>
              <a:t>phishing</a:t>
            </a:r>
            <a:r>
              <a:rPr lang="pt-BR" sz="1200" b="0" i="0" u="none" strike="noStrike" cap="none" dirty="0">
                <a:solidFill>
                  <a:srgbClr val="000000"/>
                </a:solidFill>
                <a:latin typeface="Trebuchet MS" panose="020B0603020202020204" pitchFamily="34" charset="0"/>
                <a:sym typeface="Arial"/>
              </a:rPr>
              <a:t> baseada no behaviorismo radical </a:t>
            </a:r>
            <a:r>
              <a:rPr lang="pt-BR" sz="1200" b="0" i="0" u="none" strike="noStrike" cap="none" dirty="0" err="1">
                <a:solidFill>
                  <a:srgbClr val="000000"/>
                </a:solidFill>
                <a:latin typeface="Trebuchet MS" panose="020B0603020202020204" pitchFamily="34" charset="0"/>
                <a:sym typeface="Arial"/>
              </a:rPr>
              <a:t>skinneriano</a:t>
            </a:r>
            <a:r>
              <a:rPr lang="pt-BR" sz="1200" b="0" i="0" u="none" strike="noStrike" cap="none" dirty="0">
                <a:solidFill>
                  <a:srgbClr val="000000"/>
                </a:solidFill>
                <a:latin typeface="Trebuchet MS" panose="020B0603020202020204" pitchFamily="34" charset="0"/>
                <a:sym typeface="Arial"/>
              </a:rPr>
              <a:t>. Após estudo das linhas clássica e radical do comportamentalismo</a:t>
            </a:r>
            <a:r>
              <a:rPr lang="pt-BR" sz="1200" dirty="0">
                <a:latin typeface="Trebuchet MS" panose="020B0603020202020204" pitchFamily="34" charset="0"/>
              </a:rPr>
              <a:t>, extraiu-se a ontologia/taxonomia das categorias propostas pelos autores. Além disso, após esta consolidação, um outro autor (Maslow) foi utilizado para dar mais forma às categorias propostas para a política</a:t>
            </a:r>
            <a:endParaRPr sz="1200" b="0" i="0" u="none" strike="noStrike" cap="none" dirty="0">
              <a:solidFill>
                <a:srgbClr val="1A1F20"/>
              </a:solidFill>
              <a:latin typeface="Trebuchet MS" panose="020B0603020202020204" pitchFamily="34" charset="0"/>
              <a:sym typeface="Arial"/>
            </a:endParaRPr>
          </a:p>
        </p:txBody>
      </p:sp>
      <p:sp>
        <p:nvSpPr>
          <p:cNvPr id="180" name="Google Shape;180;p21"/>
          <p:cNvSpPr txBox="1"/>
          <p:nvPr/>
        </p:nvSpPr>
        <p:spPr>
          <a:xfrm>
            <a:off x="2530187" y="3534955"/>
            <a:ext cx="2888478"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dirty="0">
                <a:solidFill>
                  <a:srgbClr val="1A1F20"/>
                </a:solidFill>
                <a:latin typeface="Trebuchet MS" panose="020B0603020202020204" pitchFamily="34" charset="0"/>
                <a:sym typeface="Arial"/>
              </a:rPr>
              <a:t>Sistema baseado na política </a:t>
            </a:r>
            <a:endParaRPr sz="1400" b="0" i="0" u="none" strike="noStrike" cap="none" dirty="0">
              <a:solidFill>
                <a:srgbClr val="000000"/>
              </a:solidFill>
              <a:latin typeface="Trebuchet MS" panose="020B0603020202020204" pitchFamily="34" charset="0"/>
              <a:sym typeface="Arial"/>
            </a:endParaRPr>
          </a:p>
        </p:txBody>
      </p:sp>
      <p:sp>
        <p:nvSpPr>
          <p:cNvPr id="181" name="Google Shape;181;p21"/>
          <p:cNvSpPr txBox="1"/>
          <p:nvPr/>
        </p:nvSpPr>
        <p:spPr>
          <a:xfrm>
            <a:off x="2530189" y="3858193"/>
            <a:ext cx="7288366" cy="1384954"/>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rgbClr val="000000"/>
                </a:solidFill>
                <a:latin typeface="Trebuchet MS" panose="020B0603020202020204" pitchFamily="34" charset="0"/>
                <a:sym typeface="Arial"/>
              </a:rPr>
              <a:t>Com base na política e descobertas do item anterior, base de dados, entidades e arquitetura do sistema proposto foram desenvolvidos. Dessa forma, as categorias identificas estão intrínsecas ao sistema e os analistas de segurança(que agora devem buscar ser analistas comportamentais em algum nível) podem desenvolver suas campanhas com maior acerto, tendo uma diretriz teórica que os apoie nesta tarefa.</a:t>
            </a:r>
            <a:endParaRPr sz="1200" b="0" i="0" u="none" strike="noStrike" cap="none" dirty="0">
              <a:solidFill>
                <a:srgbClr val="1A1F20"/>
              </a:solidFill>
              <a:latin typeface="Trebuchet MS" panose="020B0603020202020204" pitchFamily="34" charset="0"/>
              <a:sym typeface="Arial"/>
            </a:endParaRPr>
          </a:p>
        </p:txBody>
      </p:sp>
      <p:sp>
        <p:nvSpPr>
          <p:cNvPr id="182" name="Google Shape;182;p21"/>
          <p:cNvSpPr txBox="1"/>
          <p:nvPr/>
        </p:nvSpPr>
        <p:spPr>
          <a:xfrm>
            <a:off x="2530188" y="5174483"/>
            <a:ext cx="3642012"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dirty="0">
                <a:solidFill>
                  <a:srgbClr val="1A1F20"/>
                </a:solidFill>
                <a:latin typeface="Trebuchet MS" panose="020B0603020202020204" pitchFamily="34" charset="0"/>
                <a:sym typeface="Arial"/>
              </a:rPr>
              <a:t>Fácil implantação e implementação</a:t>
            </a:r>
            <a:endParaRPr sz="1400" b="0" i="0" u="none" strike="noStrike" cap="none" dirty="0">
              <a:solidFill>
                <a:srgbClr val="000000"/>
              </a:solidFill>
              <a:latin typeface="Trebuchet MS" panose="020B0603020202020204" pitchFamily="34" charset="0"/>
              <a:sym typeface="Arial"/>
            </a:endParaRPr>
          </a:p>
        </p:txBody>
      </p:sp>
      <p:sp>
        <p:nvSpPr>
          <p:cNvPr id="183" name="Google Shape;183;p21"/>
          <p:cNvSpPr txBox="1"/>
          <p:nvPr/>
        </p:nvSpPr>
        <p:spPr>
          <a:xfrm>
            <a:off x="2530187" y="5451608"/>
            <a:ext cx="7288366" cy="1384954"/>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rgbClr val="000000"/>
                </a:solidFill>
                <a:latin typeface="Trebuchet MS" panose="020B0603020202020204" pitchFamily="34" charset="0"/>
                <a:sym typeface="Arial"/>
              </a:rPr>
              <a:t>O objetivo final deste trabalho é de cunho pedagógico, i.e., ajudar as organizações na proteção de seus ativos e de seus clientes através de campanhas constantes e inteligentes de </a:t>
            </a:r>
            <a:r>
              <a:rPr lang="pt-BR" sz="1200" b="0" i="0" u="none" strike="noStrike" cap="none" dirty="0" err="1">
                <a:solidFill>
                  <a:srgbClr val="000000"/>
                </a:solidFill>
                <a:latin typeface="Trebuchet MS" panose="020B0603020202020204" pitchFamily="34" charset="0"/>
                <a:sym typeface="Arial"/>
              </a:rPr>
              <a:t>phishin</a:t>
            </a:r>
            <a:r>
              <a:rPr lang="pt-BR" sz="1200" dirty="0" err="1">
                <a:latin typeface="Trebuchet MS" panose="020B0603020202020204" pitchFamily="34" charset="0"/>
              </a:rPr>
              <a:t>g</a:t>
            </a:r>
            <a:r>
              <a:rPr lang="pt-BR" sz="1200" b="0" i="0" u="none" strike="noStrike" cap="none" dirty="0">
                <a:solidFill>
                  <a:srgbClr val="000000"/>
                </a:solidFill>
                <a:latin typeface="Trebuchet MS" panose="020B0603020202020204" pitchFamily="34" charset="0"/>
                <a:sym typeface="Arial"/>
              </a:rPr>
              <a:t>. Para que isso seja palpável e possível, a implantação do sistema foi pensada de forma que possa ser realizada sem grandes dificuldades e a infraestrutura pode ser configurável, ou 100% </a:t>
            </a:r>
            <a:r>
              <a:rPr lang="pt-BR" sz="1200" b="0" i="0" u="none" strike="noStrike" cap="none" dirty="0" err="1">
                <a:solidFill>
                  <a:srgbClr val="000000"/>
                </a:solidFill>
                <a:latin typeface="Trebuchet MS" panose="020B0603020202020204" pitchFamily="34" charset="0"/>
                <a:sym typeface="Arial"/>
              </a:rPr>
              <a:t>on</a:t>
            </a:r>
            <a:r>
              <a:rPr lang="pt-BR" sz="1200" b="0" i="0" u="none" strike="noStrike" cap="none" dirty="0">
                <a:solidFill>
                  <a:srgbClr val="000000"/>
                </a:solidFill>
                <a:latin typeface="Trebuchet MS" panose="020B0603020202020204" pitchFamily="34" charset="0"/>
                <a:sym typeface="Arial"/>
              </a:rPr>
              <a:t> </a:t>
            </a:r>
            <a:r>
              <a:rPr lang="pt-BR" sz="1200" b="0" i="0" u="none" strike="noStrike" cap="none" dirty="0" err="1">
                <a:solidFill>
                  <a:srgbClr val="000000"/>
                </a:solidFill>
                <a:latin typeface="Trebuchet MS" panose="020B0603020202020204" pitchFamily="34" charset="0"/>
                <a:sym typeface="Arial"/>
              </a:rPr>
              <a:t>premise</a:t>
            </a:r>
            <a:r>
              <a:rPr lang="pt-BR" sz="1200" b="0" i="0" u="none" strike="noStrike" cap="none" dirty="0">
                <a:solidFill>
                  <a:srgbClr val="000000"/>
                </a:solidFill>
                <a:latin typeface="Trebuchet MS" panose="020B0603020202020204" pitchFamily="34" charset="0"/>
                <a:sym typeface="Arial"/>
              </a:rPr>
              <a:t>, ou 100% cloud ou híbrido</a:t>
            </a:r>
            <a:r>
              <a:rPr lang="pt-BR" sz="1200" dirty="0">
                <a:latin typeface="Trebuchet MS" panose="020B0603020202020204" pitchFamily="34" charset="0"/>
              </a:rPr>
              <a:t>, dando opções à organização em relação ao custo.</a:t>
            </a:r>
            <a:endParaRPr sz="1200" b="0" i="0" u="none" strike="noStrike" cap="none" dirty="0">
              <a:solidFill>
                <a:srgbClr val="1A1F20"/>
              </a:solidFill>
              <a:latin typeface="Trebuchet MS" panose="020B0603020202020204" pitchFamily="34" charset="0"/>
              <a:sym typeface="Arial"/>
            </a:endParaRPr>
          </a:p>
        </p:txBody>
      </p:sp>
      <p:sp>
        <p:nvSpPr>
          <p:cNvPr id="184" name="Google Shape;184;p21"/>
          <p:cNvSpPr txBox="1"/>
          <p:nvPr/>
        </p:nvSpPr>
        <p:spPr>
          <a:xfrm>
            <a:off x="1789320" y="291957"/>
            <a:ext cx="303032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rgbClr val="2F3F94"/>
                </a:solidFill>
                <a:latin typeface="Trebuchet MS" panose="020B0603020202020204" pitchFamily="34" charset="0"/>
                <a:sym typeface="Arial"/>
              </a:rPr>
              <a:t>05.</a:t>
            </a:r>
            <a:endParaRPr sz="1400" b="0" i="0" u="none" strike="noStrike" cap="none" dirty="0">
              <a:solidFill>
                <a:srgbClr val="2F3F94"/>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chemeClr val="dk1"/>
                </a:solidFill>
                <a:latin typeface="Trebuchet MS" panose="020B0603020202020204" pitchFamily="34" charset="0"/>
                <a:sym typeface="Arial"/>
              </a:rPr>
              <a:t>Impacto</a:t>
            </a:r>
            <a:endParaRPr sz="3800" b="0" i="0" u="none" strike="noStrike" cap="none" dirty="0">
              <a:solidFill>
                <a:schemeClr val="dk1"/>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dirty="0">
                <a:solidFill>
                  <a:srgbClr val="272F30"/>
                </a:solidFill>
                <a:latin typeface="Trebuchet MS" panose="020B0603020202020204" pitchFamily="34" charset="0"/>
                <a:sym typeface="Arial"/>
              </a:rPr>
              <a:t>Como funciona o seu produto?</a:t>
            </a:r>
            <a:endParaRPr sz="1400" b="0" i="0" u="none" strike="noStrike" cap="none" dirty="0">
              <a:solidFill>
                <a:srgbClr val="272F30"/>
              </a:solidFill>
              <a:latin typeface="Trebuchet MS" panose="020B0603020202020204"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par>
                                <p:cTn id="11" presetID="10"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fade">
                                      <p:cBhvr>
                                        <p:cTn id="13" dur="500"/>
                                        <p:tgtEl>
                                          <p:spTgt spid="17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500"/>
                                        <p:tgtEl>
                                          <p:spTgt spid="175"/>
                                        </p:tgtEl>
                                      </p:cBhvr>
                                    </p:animEffect>
                                  </p:childTnLst>
                                </p:cTn>
                              </p:par>
                              <p:par>
                                <p:cTn id="18" presetID="10" presetClass="entr" presetSubtype="0" fill="hold" nodeType="withEffect">
                                  <p:stCondLst>
                                    <p:cond delay="0"/>
                                  </p:stCondLst>
                                  <p:childTnLst>
                                    <p:set>
                                      <p:cBhvr>
                                        <p:cTn id="19" dur="1" fill="hold">
                                          <p:stCondLst>
                                            <p:cond delay="0"/>
                                          </p:stCondLst>
                                        </p:cTn>
                                        <p:tgtEl>
                                          <p:spTgt spid="180"/>
                                        </p:tgtEl>
                                        <p:attrNameLst>
                                          <p:attrName>style.visibility</p:attrName>
                                        </p:attrNameLst>
                                      </p:cBhvr>
                                      <p:to>
                                        <p:strVal val="visible"/>
                                      </p:to>
                                    </p:set>
                                    <p:animEffect transition="in" filter="fade">
                                      <p:cBhvr>
                                        <p:cTn id="20" dur="500"/>
                                        <p:tgtEl>
                                          <p:spTgt spid="180"/>
                                        </p:tgtEl>
                                      </p:cBhvr>
                                    </p:animEffect>
                                  </p:childTnLst>
                                </p:cTn>
                              </p:par>
                              <p:par>
                                <p:cTn id="21" presetID="10" presetClass="entr" presetSubtype="0" fill="hold" nodeType="withEffect">
                                  <p:stCondLst>
                                    <p:cond delay="0"/>
                                  </p:stCondLst>
                                  <p:childTnLst>
                                    <p:set>
                                      <p:cBhvr>
                                        <p:cTn id="22" dur="1" fill="hold">
                                          <p:stCondLst>
                                            <p:cond delay="0"/>
                                          </p:stCondLst>
                                        </p:cTn>
                                        <p:tgtEl>
                                          <p:spTgt spid="181"/>
                                        </p:tgtEl>
                                        <p:attrNameLst>
                                          <p:attrName>style.visibility</p:attrName>
                                        </p:attrNameLst>
                                      </p:cBhvr>
                                      <p:to>
                                        <p:strVal val="visible"/>
                                      </p:to>
                                    </p:set>
                                    <p:animEffect transition="in" filter="fade">
                                      <p:cBhvr>
                                        <p:cTn id="23" dur="500"/>
                                        <p:tgtEl>
                                          <p:spTgt spid="181"/>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fade">
                                      <p:cBhvr>
                                        <p:cTn id="27" dur="500"/>
                                        <p:tgtEl>
                                          <p:spTgt spid="176"/>
                                        </p:tgtEl>
                                      </p:cBhvr>
                                    </p:animEffect>
                                  </p:childTnLst>
                                </p:cTn>
                              </p:par>
                              <p:par>
                                <p:cTn id="28" presetID="10" presetClass="entr" presetSubtype="0" fill="hold"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fade">
                                      <p:cBhvr>
                                        <p:cTn id="30" dur="500"/>
                                        <p:tgtEl>
                                          <p:spTgt spid="182"/>
                                        </p:tgtEl>
                                      </p:cBhvr>
                                    </p:animEffect>
                                  </p:childTnLst>
                                </p:cTn>
                              </p:par>
                              <p:par>
                                <p:cTn id="31" presetID="10" presetClass="entr" presetSubtype="0" fill="hold" nodeType="withEffect">
                                  <p:stCondLst>
                                    <p:cond delay="0"/>
                                  </p:stCondLst>
                                  <p:childTnLst>
                                    <p:set>
                                      <p:cBhvr>
                                        <p:cTn id="32" dur="1" fill="hold">
                                          <p:stCondLst>
                                            <p:cond delay="0"/>
                                          </p:stCondLst>
                                        </p:cTn>
                                        <p:tgtEl>
                                          <p:spTgt spid="183"/>
                                        </p:tgtEl>
                                        <p:attrNameLst>
                                          <p:attrName>style.visibility</p:attrName>
                                        </p:attrNameLst>
                                      </p:cBhvr>
                                      <p:to>
                                        <p:strVal val="visible"/>
                                      </p:to>
                                    </p:set>
                                    <p:animEffect transition="in" filter="fade">
                                      <p:cBhvr>
                                        <p:cTn id="33" dur="500"/>
                                        <p:tgtEl>
                                          <p:spTgt spid="183"/>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84"/>
                                        </p:tgtEl>
                                        <p:attrNameLst>
                                          <p:attrName>style.visibility</p:attrName>
                                        </p:attrNameLst>
                                      </p:cBhvr>
                                      <p:to>
                                        <p:strVal val="visible"/>
                                      </p:to>
                                    </p:set>
                                    <p:animEffect transition="in" filter="fade">
                                      <p:cBhvr>
                                        <p:cTn id="37"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a:picLocks noGrp="1"/>
          </p:cNvPicPr>
          <p:nvPr>
            <p:ph type="pic" idx="2"/>
          </p:nvPr>
        </p:nvPicPr>
        <p:blipFill rotWithShape="1">
          <a:blip r:embed="rId3">
            <a:alphaModFix/>
          </a:blip>
          <a:srcRect t="8712" b="8711"/>
          <a:stretch/>
        </p:blipFill>
        <p:spPr>
          <a:xfrm>
            <a:off x="179294" y="170328"/>
            <a:ext cx="11833412" cy="6517343"/>
          </a:xfrm>
          <a:prstGeom prst="rect">
            <a:avLst/>
          </a:prstGeom>
          <a:solidFill>
            <a:schemeClr val="lt1"/>
          </a:solidFill>
          <a:ln>
            <a:noFill/>
          </a:ln>
        </p:spPr>
      </p:pic>
      <p:sp>
        <p:nvSpPr>
          <p:cNvPr id="190" name="Google Shape;190;p22"/>
          <p:cNvSpPr/>
          <p:nvPr/>
        </p:nvSpPr>
        <p:spPr>
          <a:xfrm>
            <a:off x="179294" y="161363"/>
            <a:ext cx="11833412" cy="6517343"/>
          </a:xfrm>
          <a:prstGeom prst="rect">
            <a:avLst/>
          </a:prstGeom>
          <a:solidFill>
            <a:schemeClr val="dk1">
              <a:alpha val="3294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rebuchet MS" panose="020B0603020202020204" pitchFamily="34" charset="0"/>
              <a:sym typeface="Arial"/>
            </a:endParaRPr>
          </a:p>
        </p:txBody>
      </p:sp>
      <p:sp>
        <p:nvSpPr>
          <p:cNvPr id="191" name="Google Shape;191;p22"/>
          <p:cNvSpPr txBox="1"/>
          <p:nvPr/>
        </p:nvSpPr>
        <p:spPr>
          <a:xfrm>
            <a:off x="1082980" y="1285457"/>
            <a:ext cx="3706732" cy="12618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chemeClr val="lt1"/>
                </a:solidFill>
                <a:latin typeface="Trebuchet MS" panose="020B0603020202020204" pitchFamily="34" charset="0"/>
                <a:sym typeface="Arial"/>
              </a:rPr>
              <a:t>06.</a:t>
            </a:r>
            <a:endParaRPr sz="1400" b="0" i="0" u="none" strike="noStrike" cap="none" dirty="0">
              <a:solidFill>
                <a:schemeClr val="lt1"/>
              </a:solidFill>
              <a:latin typeface="Trebuchet MS" panose="020B0603020202020204" pitchFamily="34" charset="0"/>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dirty="0">
                <a:solidFill>
                  <a:schemeClr val="lt1"/>
                </a:solidFill>
                <a:latin typeface="Trebuchet MS" panose="020B0603020202020204" pitchFamily="34" charset="0"/>
                <a:sym typeface="Arial"/>
              </a:rPr>
              <a:t>Próximos Passos</a:t>
            </a:r>
            <a:endParaRPr sz="3800" b="0" i="0" u="none" strike="noStrike" cap="none" dirty="0">
              <a:solidFill>
                <a:schemeClr val="accent1"/>
              </a:solidFill>
              <a:latin typeface="Trebuchet MS" panose="020B0603020202020204" pitchFamily="34" charset="0"/>
              <a:sym typeface="Arial"/>
            </a:endParaRPr>
          </a:p>
        </p:txBody>
      </p:sp>
      <p:sp>
        <p:nvSpPr>
          <p:cNvPr id="192" name="Google Shape;192;p22"/>
          <p:cNvSpPr txBox="1"/>
          <p:nvPr/>
        </p:nvSpPr>
        <p:spPr>
          <a:xfrm>
            <a:off x="1082980" y="3538630"/>
            <a:ext cx="4003500" cy="3723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1" i="0" u="none" strike="noStrike" cap="none">
                <a:solidFill>
                  <a:schemeClr val="lt1"/>
                </a:solidFill>
                <a:latin typeface="Trebuchet MS" panose="020B0603020202020204" pitchFamily="34" charset="0"/>
                <a:sym typeface="Arial"/>
              </a:rPr>
              <a:t>Qual a sua visão para o futuro da solução?</a:t>
            </a:r>
            <a:endParaRPr sz="1400" b="1" i="0" u="none" strike="noStrike" cap="none">
              <a:solidFill>
                <a:schemeClr val="lt1"/>
              </a:solidFill>
              <a:latin typeface="Trebuchet MS" panose="020B0603020202020204" pitchFamily="34" charset="0"/>
              <a:sym typeface="Arial"/>
            </a:endParaRPr>
          </a:p>
        </p:txBody>
      </p:sp>
      <p:sp>
        <p:nvSpPr>
          <p:cNvPr id="193" name="Google Shape;193;p22"/>
          <p:cNvSpPr txBox="1"/>
          <p:nvPr/>
        </p:nvSpPr>
        <p:spPr>
          <a:xfrm>
            <a:off x="1082980" y="3982832"/>
            <a:ext cx="3706800" cy="1772753"/>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O futuro desta solução está baseada no desenvolvimento ortogonal do sistema. Para além disso, o sistema em si não é objeto obrigatório de evolução. Corporações podem utilizar a política proposta como base para o desenvolvimento de seus próprios gerenciadores de campanhas de </a:t>
            </a:r>
            <a:r>
              <a:rPr lang="pt-BR" sz="1200" b="0" i="1" u="none" strike="noStrike" cap="none" dirty="0" err="1">
                <a:solidFill>
                  <a:schemeClr val="lt1"/>
                </a:solidFill>
                <a:latin typeface="Trebuchet MS" panose="020B0603020202020204" pitchFamily="34" charset="0"/>
                <a:sym typeface="Arial"/>
              </a:rPr>
              <a:t>phishing</a:t>
            </a:r>
            <a:r>
              <a:rPr lang="pt-BR" sz="1200" b="0" i="0" u="none" strike="noStrike" cap="none" dirty="0">
                <a:solidFill>
                  <a:schemeClr val="lt1"/>
                </a:solidFill>
                <a:latin typeface="Trebuchet MS" panose="020B0603020202020204" pitchFamily="34" charset="0"/>
                <a:sym typeface="Arial"/>
              </a:rPr>
              <a:t>.</a:t>
            </a:r>
            <a:endParaRPr sz="1400" b="0" i="0" u="none" strike="noStrike" cap="none" dirty="0">
              <a:solidFill>
                <a:srgbClr val="000000"/>
              </a:solidFill>
              <a:latin typeface="Trebuchet MS" panose="020B0603020202020204" pitchFamily="34" charset="0"/>
              <a:sym typeface="Arial"/>
            </a:endParaRPr>
          </a:p>
        </p:txBody>
      </p:sp>
      <p:sp>
        <p:nvSpPr>
          <p:cNvPr id="194" name="Google Shape;194;p22"/>
          <p:cNvSpPr/>
          <p:nvPr/>
        </p:nvSpPr>
        <p:spPr>
          <a:xfrm>
            <a:off x="6533903" y="3038826"/>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dirty="0">
                <a:solidFill>
                  <a:schemeClr val="lt1"/>
                </a:solidFill>
                <a:latin typeface="Trebuchet MS" panose="020B0603020202020204" pitchFamily="34" charset="0"/>
                <a:sym typeface="Arial"/>
              </a:rPr>
              <a:t>2</a:t>
            </a:r>
            <a:endParaRPr sz="1400" b="0" i="0" u="none" strike="noStrike" cap="none" dirty="0">
              <a:solidFill>
                <a:srgbClr val="000000"/>
              </a:solidFill>
              <a:latin typeface="Trebuchet MS" panose="020B0603020202020204" pitchFamily="34" charset="0"/>
              <a:sym typeface="Arial"/>
            </a:endParaRPr>
          </a:p>
        </p:txBody>
      </p:sp>
      <p:sp>
        <p:nvSpPr>
          <p:cNvPr id="195" name="Google Shape;195;p22"/>
          <p:cNvSpPr/>
          <p:nvPr/>
        </p:nvSpPr>
        <p:spPr>
          <a:xfrm>
            <a:off x="6533903" y="5009268"/>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chemeClr val="lt1"/>
                </a:solidFill>
                <a:latin typeface="Trebuchet MS" panose="020B0603020202020204" pitchFamily="34" charset="0"/>
                <a:sym typeface="Arial"/>
              </a:rPr>
              <a:t>3</a:t>
            </a:r>
            <a:endParaRPr sz="1400" b="0" i="0" u="none" strike="noStrike" cap="none">
              <a:solidFill>
                <a:srgbClr val="000000"/>
              </a:solidFill>
              <a:latin typeface="Trebuchet MS" panose="020B0603020202020204" pitchFamily="34" charset="0"/>
              <a:sym typeface="Arial"/>
            </a:endParaRPr>
          </a:p>
        </p:txBody>
      </p:sp>
      <p:sp>
        <p:nvSpPr>
          <p:cNvPr id="196" name="Google Shape;196;p22"/>
          <p:cNvSpPr/>
          <p:nvPr/>
        </p:nvSpPr>
        <p:spPr>
          <a:xfrm>
            <a:off x="6533903" y="1501975"/>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chemeClr val="lt1"/>
                </a:solidFill>
                <a:latin typeface="Trebuchet MS" panose="020B0603020202020204" pitchFamily="34" charset="0"/>
                <a:sym typeface="Arial"/>
              </a:rPr>
              <a:t>1</a:t>
            </a:r>
            <a:endParaRPr sz="1400" b="0" i="0" u="none" strike="noStrike" cap="none">
              <a:solidFill>
                <a:srgbClr val="000000"/>
              </a:solidFill>
              <a:latin typeface="Trebuchet MS" panose="020B0603020202020204" pitchFamily="34" charset="0"/>
              <a:sym typeface="Arial"/>
            </a:endParaRPr>
          </a:p>
        </p:txBody>
      </p:sp>
      <p:sp>
        <p:nvSpPr>
          <p:cNvPr id="197" name="Google Shape;197;p22"/>
          <p:cNvSpPr txBox="1"/>
          <p:nvPr/>
        </p:nvSpPr>
        <p:spPr>
          <a:xfrm>
            <a:off x="7274771" y="1430209"/>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1" u="none" strike="noStrike" cap="none" dirty="0">
                <a:solidFill>
                  <a:schemeClr val="lt1"/>
                </a:solidFill>
                <a:latin typeface="Trebuchet MS" panose="020B0603020202020204" pitchFamily="34" charset="0"/>
                <a:ea typeface="Trebuchet MS"/>
                <a:cs typeface="Trebuchet MS"/>
                <a:sym typeface="Trebuchet MS"/>
              </a:rPr>
              <a:t>Front-</a:t>
            </a:r>
            <a:r>
              <a:rPr lang="pt-BR" sz="1600" b="0" i="1" u="none" strike="noStrike" cap="none" dirty="0" err="1">
                <a:solidFill>
                  <a:schemeClr val="lt1"/>
                </a:solidFill>
                <a:latin typeface="Trebuchet MS" panose="020B0603020202020204" pitchFamily="34" charset="0"/>
                <a:ea typeface="Trebuchet MS"/>
                <a:cs typeface="Trebuchet MS"/>
                <a:sym typeface="Trebuchet MS"/>
              </a:rPr>
              <a:t>end</a:t>
            </a:r>
            <a:endParaRPr sz="1400" b="0" i="1" u="none" strike="noStrike" cap="none" dirty="0">
              <a:solidFill>
                <a:srgbClr val="000000"/>
              </a:solidFill>
              <a:latin typeface="Trebuchet MS" panose="020B0603020202020204" pitchFamily="34" charset="0"/>
              <a:sym typeface="Arial"/>
            </a:endParaRPr>
          </a:p>
        </p:txBody>
      </p:sp>
      <p:sp>
        <p:nvSpPr>
          <p:cNvPr id="198" name="Google Shape;198;p22"/>
          <p:cNvSpPr txBox="1"/>
          <p:nvPr/>
        </p:nvSpPr>
        <p:spPr>
          <a:xfrm>
            <a:off x="7274771" y="1738130"/>
            <a:ext cx="3406042" cy="1126422"/>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Além do </a:t>
            </a:r>
            <a:r>
              <a:rPr lang="pt-BR" sz="1200" b="0" i="1" u="none" strike="noStrike" cap="none" dirty="0">
                <a:solidFill>
                  <a:schemeClr val="lt1"/>
                </a:solidFill>
                <a:latin typeface="Trebuchet MS" panose="020B0603020202020204" pitchFamily="34" charset="0"/>
                <a:sym typeface="Arial"/>
              </a:rPr>
              <a:t>CLI</a:t>
            </a:r>
            <a:r>
              <a:rPr lang="pt-BR" sz="1200" b="0" i="0" u="none" strike="noStrike" cap="none" dirty="0">
                <a:solidFill>
                  <a:schemeClr val="lt1"/>
                </a:solidFill>
                <a:latin typeface="Trebuchet MS" panose="020B0603020202020204" pitchFamily="34" charset="0"/>
                <a:sym typeface="Arial"/>
              </a:rPr>
              <a:t> fornecido no </a:t>
            </a:r>
            <a:r>
              <a:rPr lang="pt-BR" sz="1200" b="0" i="1" u="none" strike="noStrike" cap="none" dirty="0">
                <a:solidFill>
                  <a:schemeClr val="lt1"/>
                </a:solidFill>
                <a:latin typeface="Trebuchet MS" panose="020B0603020202020204" pitchFamily="34" charset="0"/>
                <a:sym typeface="Arial"/>
              </a:rPr>
              <a:t>MVP</a:t>
            </a:r>
            <a:r>
              <a:rPr lang="pt-BR" sz="1200" b="0" i="0" u="none" strike="noStrike" cap="none" dirty="0">
                <a:solidFill>
                  <a:schemeClr val="lt1"/>
                </a:solidFill>
                <a:latin typeface="Trebuchet MS" panose="020B0603020202020204" pitchFamily="34" charset="0"/>
                <a:sym typeface="Arial"/>
              </a:rPr>
              <a:t>, a criação de um </a:t>
            </a:r>
            <a:r>
              <a:rPr lang="pt-BR" sz="1200" b="0" i="1" u="none" strike="noStrike" cap="none" dirty="0">
                <a:solidFill>
                  <a:schemeClr val="lt1"/>
                </a:solidFill>
                <a:latin typeface="Trebuchet MS" panose="020B0603020202020204" pitchFamily="34" charset="0"/>
                <a:sym typeface="Arial"/>
              </a:rPr>
              <a:t>front-</a:t>
            </a:r>
            <a:r>
              <a:rPr lang="pt-BR" sz="1200" b="0" i="1" u="none" strike="noStrike" cap="none" dirty="0" err="1">
                <a:solidFill>
                  <a:schemeClr val="lt1"/>
                </a:solidFill>
                <a:latin typeface="Trebuchet MS" panose="020B0603020202020204" pitchFamily="34" charset="0"/>
                <a:sym typeface="Arial"/>
              </a:rPr>
              <a:t>end</a:t>
            </a:r>
            <a:r>
              <a:rPr lang="pt-BR" sz="1200" b="0" i="0" u="none" strike="noStrike" cap="none" dirty="0">
                <a:solidFill>
                  <a:schemeClr val="lt1"/>
                </a:solidFill>
                <a:latin typeface="Trebuchet MS" panose="020B0603020202020204" pitchFamily="34" charset="0"/>
                <a:sym typeface="Arial"/>
              </a:rPr>
              <a:t> para que o usuário do sistema tenha acesso a uma </a:t>
            </a:r>
            <a:r>
              <a:rPr lang="pt-BR" sz="1200" b="0" i="1" u="none" strike="noStrike" cap="none" dirty="0">
                <a:solidFill>
                  <a:schemeClr val="lt1"/>
                </a:solidFill>
                <a:latin typeface="Trebuchet MS" panose="020B0603020202020204" pitchFamily="34" charset="0"/>
                <a:sym typeface="Arial"/>
              </a:rPr>
              <a:t>GUI</a:t>
            </a:r>
            <a:r>
              <a:rPr lang="pt-BR" sz="1200" b="0" i="0" u="none" strike="noStrike" cap="none" dirty="0">
                <a:solidFill>
                  <a:schemeClr val="lt1"/>
                </a:solidFill>
                <a:latin typeface="Trebuchet MS" panose="020B0603020202020204" pitchFamily="34" charset="0"/>
                <a:sym typeface="Arial"/>
              </a:rPr>
              <a:t> é importante para que o sistema seja utilizado com mais fluidez.</a:t>
            </a:r>
            <a:endParaRPr sz="1400" b="0" i="0" u="none" strike="noStrike" cap="none" dirty="0">
              <a:solidFill>
                <a:srgbClr val="000000"/>
              </a:solidFill>
              <a:latin typeface="Trebuchet MS" panose="020B0603020202020204" pitchFamily="34" charset="0"/>
              <a:sym typeface="Arial"/>
            </a:endParaRPr>
          </a:p>
        </p:txBody>
      </p:sp>
      <p:sp>
        <p:nvSpPr>
          <p:cNvPr id="199" name="Google Shape;199;p22"/>
          <p:cNvSpPr txBox="1"/>
          <p:nvPr/>
        </p:nvSpPr>
        <p:spPr>
          <a:xfrm>
            <a:off x="7274771" y="2957905"/>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dirty="0">
                <a:solidFill>
                  <a:schemeClr val="lt1"/>
                </a:solidFill>
                <a:latin typeface="Trebuchet MS" panose="020B0603020202020204" pitchFamily="34" charset="0"/>
                <a:ea typeface="Trebuchet MS"/>
                <a:cs typeface="Trebuchet MS"/>
                <a:sym typeface="Trebuchet MS"/>
              </a:rPr>
              <a:t>Agendamento</a:t>
            </a:r>
            <a:endParaRPr sz="1400" b="0" i="0" u="none" strike="noStrike" cap="none" dirty="0">
              <a:solidFill>
                <a:srgbClr val="000000"/>
              </a:solidFill>
              <a:latin typeface="Trebuchet MS" panose="020B0603020202020204" pitchFamily="34" charset="0"/>
              <a:sym typeface="Arial"/>
            </a:endParaRPr>
          </a:p>
        </p:txBody>
      </p:sp>
      <p:sp>
        <p:nvSpPr>
          <p:cNvPr id="200" name="Google Shape;200;p22"/>
          <p:cNvSpPr txBox="1"/>
          <p:nvPr/>
        </p:nvSpPr>
        <p:spPr>
          <a:xfrm>
            <a:off x="7274771" y="3265826"/>
            <a:ext cx="3406042" cy="1643486"/>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Notou-se no desenvolvimento do projeto que o agendamento de campanhas é possível e esta </a:t>
            </a:r>
            <a:r>
              <a:rPr lang="pt-BR" sz="1200" b="0" i="1" u="none" strike="noStrike" cap="none" dirty="0" err="1">
                <a:solidFill>
                  <a:schemeClr val="lt1"/>
                </a:solidFill>
                <a:latin typeface="Trebuchet MS" panose="020B0603020202020204" pitchFamily="34" charset="0"/>
                <a:sym typeface="Arial"/>
              </a:rPr>
              <a:t>feature</a:t>
            </a:r>
            <a:r>
              <a:rPr lang="pt-BR" sz="1200" b="0" i="0" u="none" strike="noStrike" cap="none" dirty="0">
                <a:solidFill>
                  <a:schemeClr val="lt1"/>
                </a:solidFill>
                <a:latin typeface="Trebuchet MS" panose="020B0603020202020204" pitchFamily="34" charset="0"/>
                <a:sym typeface="Arial"/>
              </a:rPr>
              <a:t> pode trazer benefícios para os usuários do sistema como o planejamento adiantado e o não esquecimento do lançamento das campanhas.</a:t>
            </a:r>
            <a:endParaRPr sz="1400" b="0" i="0" u="none" strike="noStrike" cap="none" dirty="0">
              <a:solidFill>
                <a:srgbClr val="000000"/>
              </a:solidFill>
              <a:latin typeface="Trebuchet MS" panose="020B0603020202020204" pitchFamily="34" charset="0"/>
              <a:sym typeface="Arial"/>
            </a:endParaRPr>
          </a:p>
        </p:txBody>
      </p:sp>
      <p:sp>
        <p:nvSpPr>
          <p:cNvPr id="201" name="Google Shape;201;p22"/>
          <p:cNvSpPr txBox="1"/>
          <p:nvPr/>
        </p:nvSpPr>
        <p:spPr>
          <a:xfrm>
            <a:off x="7274771" y="4925392"/>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1" u="none" strike="noStrike" cap="none" dirty="0">
                <a:solidFill>
                  <a:schemeClr val="lt1"/>
                </a:solidFill>
                <a:latin typeface="Trebuchet MS" panose="020B0603020202020204" pitchFamily="34" charset="0"/>
                <a:ea typeface="Trebuchet MS"/>
                <a:cs typeface="Trebuchet MS"/>
                <a:sym typeface="Trebuchet MS"/>
              </a:rPr>
              <a:t>Landing </a:t>
            </a:r>
            <a:r>
              <a:rPr lang="pt-BR" sz="1600" b="0" i="1" u="none" strike="noStrike" cap="none" dirty="0" err="1">
                <a:solidFill>
                  <a:schemeClr val="lt1"/>
                </a:solidFill>
                <a:latin typeface="Trebuchet MS" panose="020B0603020202020204" pitchFamily="34" charset="0"/>
                <a:ea typeface="Trebuchet MS"/>
                <a:cs typeface="Trebuchet MS"/>
                <a:sym typeface="Trebuchet MS"/>
              </a:rPr>
              <a:t>Pages</a:t>
            </a:r>
            <a:endParaRPr sz="1400" b="0" i="1" u="none" strike="noStrike" cap="none" dirty="0">
              <a:solidFill>
                <a:srgbClr val="000000"/>
              </a:solidFill>
              <a:latin typeface="Trebuchet MS" panose="020B0603020202020204" pitchFamily="34" charset="0"/>
              <a:sym typeface="Arial"/>
            </a:endParaRPr>
          </a:p>
        </p:txBody>
      </p:sp>
      <p:sp>
        <p:nvSpPr>
          <p:cNvPr id="202" name="Google Shape;202;p22"/>
          <p:cNvSpPr txBox="1"/>
          <p:nvPr/>
        </p:nvSpPr>
        <p:spPr>
          <a:xfrm>
            <a:off x="7274771" y="5233313"/>
            <a:ext cx="3406042" cy="1126422"/>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Clr>
                <a:srgbClr val="000000"/>
              </a:buClr>
              <a:buSzPts val="1200"/>
              <a:buFont typeface="Arial"/>
              <a:buNone/>
            </a:pPr>
            <a:r>
              <a:rPr lang="pt-BR" sz="1200" b="0" i="0" u="none" strike="noStrike" cap="none" dirty="0">
                <a:solidFill>
                  <a:schemeClr val="lt1"/>
                </a:solidFill>
                <a:latin typeface="Trebuchet MS" panose="020B0603020202020204" pitchFamily="34" charset="0"/>
                <a:sym typeface="Arial"/>
              </a:rPr>
              <a:t>Por fim, para que as campanhas e fim pedagógico destas sejam mais eficazes, implementar a </a:t>
            </a:r>
            <a:r>
              <a:rPr lang="pt-BR" sz="1200" b="0" i="1" u="none" strike="noStrike" cap="none" dirty="0" err="1">
                <a:solidFill>
                  <a:schemeClr val="lt1"/>
                </a:solidFill>
                <a:latin typeface="Trebuchet MS" panose="020B0603020202020204" pitchFamily="34" charset="0"/>
                <a:sym typeface="Arial"/>
              </a:rPr>
              <a:t>feature</a:t>
            </a:r>
            <a:r>
              <a:rPr lang="pt-BR" sz="1200" b="0" i="0" u="none" strike="noStrike" cap="none" dirty="0">
                <a:solidFill>
                  <a:schemeClr val="lt1"/>
                </a:solidFill>
                <a:latin typeface="Trebuchet MS" panose="020B0603020202020204" pitchFamily="34" charset="0"/>
                <a:sym typeface="Arial"/>
              </a:rPr>
              <a:t> de </a:t>
            </a:r>
            <a:r>
              <a:rPr lang="pt-BR" sz="1200" b="0" i="1" u="none" strike="noStrike" cap="none" dirty="0">
                <a:solidFill>
                  <a:schemeClr val="lt1"/>
                </a:solidFill>
                <a:latin typeface="Trebuchet MS" panose="020B0603020202020204" pitchFamily="34" charset="0"/>
                <a:sym typeface="Arial"/>
              </a:rPr>
              <a:t>landing </a:t>
            </a:r>
            <a:r>
              <a:rPr lang="pt-BR" sz="1200" b="0" i="1" u="none" strike="noStrike" cap="none" dirty="0" err="1">
                <a:solidFill>
                  <a:schemeClr val="lt1"/>
                </a:solidFill>
                <a:latin typeface="Trebuchet MS" panose="020B0603020202020204" pitchFamily="34" charset="0"/>
                <a:sym typeface="Arial"/>
              </a:rPr>
              <a:t>pages</a:t>
            </a:r>
            <a:r>
              <a:rPr lang="pt-BR" sz="1200" b="0" i="0" u="none" strike="noStrike" cap="none" dirty="0">
                <a:solidFill>
                  <a:schemeClr val="lt1"/>
                </a:solidFill>
                <a:latin typeface="Trebuchet MS" panose="020B0603020202020204" pitchFamily="34" charset="0"/>
                <a:sym typeface="Arial"/>
              </a:rPr>
              <a:t> é um objetivo que deve ser alcançado.</a:t>
            </a:r>
            <a:endParaRPr sz="1400" b="0" i="0" u="none" strike="noStrike" cap="none" dirty="0">
              <a:solidFill>
                <a:srgbClr val="000000"/>
              </a:solidFill>
              <a:latin typeface="Trebuchet MS" panose="020B0603020202020204" pitchFamily="34"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750"/>
                                        <p:tgtEl>
                                          <p:spTgt spid="190"/>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fade">
                                      <p:cBhvr>
                                        <p:cTn id="11" dur="500"/>
                                        <p:tgtEl>
                                          <p:spTgt spid="191"/>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fade">
                                      <p:cBhvr>
                                        <p:cTn id="15" dur="500"/>
                                        <p:tgtEl>
                                          <p:spTgt spid="192"/>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93"/>
                                        </p:tgtEl>
                                        <p:attrNameLst>
                                          <p:attrName>style.visibility</p:attrName>
                                        </p:attrNameLst>
                                      </p:cBhvr>
                                      <p:to>
                                        <p:strVal val="visible"/>
                                      </p:to>
                                    </p:set>
                                    <p:animEffect transition="in" filter="fade">
                                      <p:cBhvr>
                                        <p:cTn id="19" dur="500"/>
                                        <p:tgtEl>
                                          <p:spTgt spid="193"/>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196"/>
                                        </p:tgtEl>
                                        <p:attrNameLst>
                                          <p:attrName>style.visibility</p:attrName>
                                        </p:attrNameLst>
                                      </p:cBhvr>
                                      <p:to>
                                        <p:strVal val="visible"/>
                                      </p:to>
                                    </p:set>
                                    <p:animEffect transition="in" filter="fade">
                                      <p:cBhvr>
                                        <p:cTn id="23" dur="500"/>
                                        <p:tgtEl>
                                          <p:spTgt spid="196"/>
                                        </p:tgtEl>
                                      </p:cBhvr>
                                    </p:animEffect>
                                  </p:childTnLst>
                                </p:cTn>
                              </p:par>
                              <p:par>
                                <p:cTn id="24" presetID="10" presetClass="entr" presetSubtype="0" fill="hold" nodeType="withEffect">
                                  <p:stCondLst>
                                    <p:cond delay="0"/>
                                  </p:stCondLst>
                                  <p:childTnLst>
                                    <p:set>
                                      <p:cBhvr>
                                        <p:cTn id="25" dur="1" fill="hold">
                                          <p:stCondLst>
                                            <p:cond delay="0"/>
                                          </p:stCondLst>
                                        </p:cTn>
                                        <p:tgtEl>
                                          <p:spTgt spid="197"/>
                                        </p:tgtEl>
                                        <p:attrNameLst>
                                          <p:attrName>style.visibility</p:attrName>
                                        </p:attrNameLst>
                                      </p:cBhvr>
                                      <p:to>
                                        <p:strVal val="visible"/>
                                      </p:to>
                                    </p:set>
                                    <p:animEffect transition="in" filter="fade">
                                      <p:cBhvr>
                                        <p:cTn id="26" dur="500"/>
                                        <p:tgtEl>
                                          <p:spTgt spid="197"/>
                                        </p:tgtEl>
                                      </p:cBhvr>
                                    </p:animEffect>
                                  </p:childTnLst>
                                </p:cTn>
                              </p:par>
                              <p:par>
                                <p:cTn id="27" presetID="10" presetClass="entr" presetSubtype="0" fill="hold" nodeType="withEffect">
                                  <p:stCondLst>
                                    <p:cond delay="0"/>
                                  </p:stCondLst>
                                  <p:childTnLst>
                                    <p:set>
                                      <p:cBhvr>
                                        <p:cTn id="28" dur="1" fill="hold">
                                          <p:stCondLst>
                                            <p:cond delay="0"/>
                                          </p:stCondLst>
                                        </p:cTn>
                                        <p:tgtEl>
                                          <p:spTgt spid="198"/>
                                        </p:tgtEl>
                                        <p:attrNameLst>
                                          <p:attrName>style.visibility</p:attrName>
                                        </p:attrNameLst>
                                      </p:cBhvr>
                                      <p:to>
                                        <p:strVal val="visible"/>
                                      </p:to>
                                    </p:set>
                                    <p:animEffect transition="in" filter="fade">
                                      <p:cBhvr>
                                        <p:cTn id="29" dur="500"/>
                                        <p:tgtEl>
                                          <p:spTgt spid="198"/>
                                        </p:tgtEl>
                                      </p:cBhvr>
                                    </p:animEffect>
                                  </p:childTnLst>
                                </p:cTn>
                              </p:par>
                            </p:childTnLst>
                          </p:cTn>
                        </p:par>
                        <p:par>
                          <p:cTn id="30" fill="hold">
                            <p:stCondLst>
                              <p:cond delay="2750"/>
                            </p:stCondLst>
                            <p:childTnLst>
                              <p:par>
                                <p:cTn id="31" presetID="10" presetClass="entr" presetSubtype="0" fill="hold" nodeType="afterEffect">
                                  <p:stCondLst>
                                    <p:cond delay="0"/>
                                  </p:stCondLst>
                                  <p:childTnLst>
                                    <p:set>
                                      <p:cBhvr>
                                        <p:cTn id="32" dur="1" fill="hold">
                                          <p:stCondLst>
                                            <p:cond delay="0"/>
                                          </p:stCondLst>
                                        </p:cTn>
                                        <p:tgtEl>
                                          <p:spTgt spid="194"/>
                                        </p:tgtEl>
                                        <p:attrNameLst>
                                          <p:attrName>style.visibility</p:attrName>
                                        </p:attrNameLst>
                                      </p:cBhvr>
                                      <p:to>
                                        <p:strVal val="visible"/>
                                      </p:to>
                                    </p:set>
                                    <p:animEffect transition="in" filter="fade">
                                      <p:cBhvr>
                                        <p:cTn id="33" dur="500"/>
                                        <p:tgtEl>
                                          <p:spTgt spid="194"/>
                                        </p:tgtEl>
                                      </p:cBhvr>
                                    </p:animEffect>
                                  </p:childTnLst>
                                </p:cTn>
                              </p:par>
                              <p:par>
                                <p:cTn id="34" presetID="10" presetClass="entr" presetSubtype="0" fill="hold" nodeType="withEffect">
                                  <p:stCondLst>
                                    <p:cond delay="0"/>
                                  </p:stCondLst>
                                  <p:childTnLst>
                                    <p:set>
                                      <p:cBhvr>
                                        <p:cTn id="35" dur="1" fill="hold">
                                          <p:stCondLst>
                                            <p:cond delay="0"/>
                                          </p:stCondLst>
                                        </p:cTn>
                                        <p:tgtEl>
                                          <p:spTgt spid="199"/>
                                        </p:tgtEl>
                                        <p:attrNameLst>
                                          <p:attrName>style.visibility</p:attrName>
                                        </p:attrNameLst>
                                      </p:cBhvr>
                                      <p:to>
                                        <p:strVal val="visible"/>
                                      </p:to>
                                    </p:set>
                                    <p:animEffect transition="in" filter="fade">
                                      <p:cBhvr>
                                        <p:cTn id="36" dur="500"/>
                                        <p:tgtEl>
                                          <p:spTgt spid="199"/>
                                        </p:tgtEl>
                                      </p:cBhvr>
                                    </p:animEffect>
                                  </p:childTnLst>
                                </p:cTn>
                              </p:par>
                              <p:par>
                                <p:cTn id="37" presetID="10" presetClass="entr" presetSubtype="0" fill="hold" nodeType="withEffect">
                                  <p:stCondLst>
                                    <p:cond delay="0"/>
                                  </p:stCondLst>
                                  <p:childTnLst>
                                    <p:set>
                                      <p:cBhvr>
                                        <p:cTn id="38" dur="1" fill="hold">
                                          <p:stCondLst>
                                            <p:cond delay="0"/>
                                          </p:stCondLst>
                                        </p:cTn>
                                        <p:tgtEl>
                                          <p:spTgt spid="200"/>
                                        </p:tgtEl>
                                        <p:attrNameLst>
                                          <p:attrName>style.visibility</p:attrName>
                                        </p:attrNameLst>
                                      </p:cBhvr>
                                      <p:to>
                                        <p:strVal val="visible"/>
                                      </p:to>
                                    </p:set>
                                    <p:animEffect transition="in" filter="fade">
                                      <p:cBhvr>
                                        <p:cTn id="39" dur="500"/>
                                        <p:tgtEl>
                                          <p:spTgt spid="200"/>
                                        </p:tgtEl>
                                      </p:cBhvr>
                                    </p:animEffect>
                                  </p:childTnLst>
                                </p:cTn>
                              </p:par>
                            </p:childTnLst>
                          </p:cTn>
                        </p:par>
                        <p:par>
                          <p:cTn id="40" fill="hold">
                            <p:stCondLst>
                              <p:cond delay="3250"/>
                            </p:stCondLst>
                            <p:childTnLst>
                              <p:par>
                                <p:cTn id="41" presetID="10" presetClass="entr" presetSubtype="0" fill="hold" nodeType="afterEffect">
                                  <p:stCondLst>
                                    <p:cond delay="0"/>
                                  </p:stCondLst>
                                  <p:childTnLst>
                                    <p:set>
                                      <p:cBhvr>
                                        <p:cTn id="42" dur="1" fill="hold">
                                          <p:stCondLst>
                                            <p:cond delay="0"/>
                                          </p:stCondLst>
                                        </p:cTn>
                                        <p:tgtEl>
                                          <p:spTgt spid="195"/>
                                        </p:tgtEl>
                                        <p:attrNameLst>
                                          <p:attrName>style.visibility</p:attrName>
                                        </p:attrNameLst>
                                      </p:cBhvr>
                                      <p:to>
                                        <p:strVal val="visible"/>
                                      </p:to>
                                    </p:set>
                                    <p:animEffect transition="in" filter="fade">
                                      <p:cBhvr>
                                        <p:cTn id="43" dur="500"/>
                                        <p:tgtEl>
                                          <p:spTgt spid="195"/>
                                        </p:tgtEl>
                                      </p:cBhvr>
                                    </p:animEffect>
                                  </p:childTnLst>
                                </p:cTn>
                              </p:par>
                              <p:par>
                                <p:cTn id="44" presetID="10" presetClass="entr" presetSubtype="0" fill="hold" nodeType="with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par>
                                <p:cTn id="47" presetID="10" presetClass="entr" presetSubtype="0" fill="hold" nodeType="withEffect">
                                  <p:stCondLst>
                                    <p:cond delay="0"/>
                                  </p:stCondLst>
                                  <p:childTnLst>
                                    <p:set>
                                      <p:cBhvr>
                                        <p:cTn id="48" dur="1" fill="hold">
                                          <p:stCondLst>
                                            <p:cond delay="0"/>
                                          </p:stCondLst>
                                        </p:cTn>
                                        <p:tgtEl>
                                          <p:spTgt spid="202"/>
                                        </p:tgtEl>
                                        <p:attrNameLst>
                                          <p:attrName>style.visibility</p:attrName>
                                        </p:attrNameLst>
                                      </p:cBhvr>
                                      <p:to>
                                        <p:strVal val="visible"/>
                                      </p:to>
                                    </p:set>
                                    <p:animEffect transition="in" filter="fade">
                                      <p:cBhvr>
                                        <p:cTn id="49"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p:nvPr/>
        </p:nvSpPr>
        <p:spPr>
          <a:xfrm>
            <a:off x="179294" y="170328"/>
            <a:ext cx="11833412" cy="651734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strike="noStrike" cap="none" dirty="0">
              <a:solidFill>
                <a:schemeClr val="lt1"/>
              </a:solidFill>
              <a:latin typeface="Arial"/>
              <a:ea typeface="Arial"/>
              <a:cs typeface="Arial"/>
              <a:sym typeface="Arial"/>
            </a:endParaRPr>
          </a:p>
        </p:txBody>
      </p:sp>
      <p:sp>
        <p:nvSpPr>
          <p:cNvPr id="209" name="Google Shape;209;p23"/>
          <p:cNvSpPr/>
          <p:nvPr/>
        </p:nvSpPr>
        <p:spPr>
          <a:xfrm>
            <a:off x="6593278" y="1271237"/>
            <a:ext cx="4587515" cy="4287543"/>
          </a:xfrm>
          <a:prstGeom prst="rect">
            <a:avLst/>
          </a:prstGeom>
          <a:noFill/>
          <a:ln w="57150" cap="flat" cmpd="sng">
            <a:solidFill>
              <a:srgbClr val="2EB36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0" name="Google Shape;210;p23"/>
          <p:cNvSpPr txBox="1"/>
          <p:nvPr/>
        </p:nvSpPr>
        <p:spPr>
          <a:xfrm>
            <a:off x="7545455" y="4556774"/>
            <a:ext cx="2683160" cy="972534"/>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4400"/>
              <a:buFont typeface="Arial"/>
              <a:buNone/>
            </a:pPr>
            <a:r>
              <a:rPr lang="pt-BR" sz="4400" b="0" i="0" u="none" strike="noStrike" cap="none" dirty="0">
                <a:solidFill>
                  <a:schemeClr val="lt1"/>
                </a:solidFill>
                <a:latin typeface="Trebuchet MS" panose="020B0603020202020204" pitchFamily="34" charset="0"/>
                <a:sym typeface="Arial"/>
              </a:rPr>
              <a:t>Obrigado!</a:t>
            </a:r>
            <a:endParaRPr sz="4400" b="0" i="0" u="none" strike="noStrike" cap="none" dirty="0">
              <a:solidFill>
                <a:schemeClr val="accent1"/>
              </a:solidFill>
              <a:latin typeface="Trebuchet MS" panose="020B0603020202020204" pitchFamily="34" charset="0"/>
              <a:sym typeface="Arial"/>
            </a:endParaRPr>
          </a:p>
        </p:txBody>
      </p:sp>
      <p:pic>
        <p:nvPicPr>
          <p:cNvPr id="211" name="Google Shape;211;p23"/>
          <p:cNvPicPr preferRelativeResize="0"/>
          <p:nvPr/>
        </p:nvPicPr>
        <p:blipFill rotWithShape="1">
          <a:blip r:embed="rId3">
            <a:alphaModFix/>
          </a:blip>
          <a:srcRect/>
          <a:stretch/>
        </p:blipFill>
        <p:spPr>
          <a:xfrm>
            <a:off x="715785" y="669542"/>
            <a:ext cx="1478775" cy="835701"/>
          </a:xfrm>
          <a:prstGeom prst="rect">
            <a:avLst/>
          </a:prstGeom>
          <a:noFill/>
          <a:ln>
            <a:noFill/>
          </a:ln>
        </p:spPr>
      </p:pic>
      <p:sp>
        <p:nvSpPr>
          <p:cNvPr id="2" name="Google Shape;167;p20">
            <a:extLst>
              <a:ext uri="{FF2B5EF4-FFF2-40B4-BE49-F238E27FC236}">
                <a16:creationId xmlns:a16="http://schemas.microsoft.com/office/drawing/2014/main" id="{0D733A91-F45E-3320-10EC-4838ECBFA177}"/>
              </a:ext>
            </a:extLst>
          </p:cNvPr>
          <p:cNvSpPr txBox="1"/>
          <p:nvPr/>
        </p:nvSpPr>
        <p:spPr>
          <a:xfrm>
            <a:off x="640598" y="2004457"/>
            <a:ext cx="5455402" cy="1532687"/>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Clr>
                <a:srgbClr val="000000"/>
              </a:buClr>
              <a:buSzPts val="1200"/>
              <a:buFont typeface="Arial"/>
              <a:buNone/>
            </a:pPr>
            <a:r>
              <a:rPr lang="pt-BR" sz="1200" dirty="0">
                <a:solidFill>
                  <a:schemeClr val="lt1"/>
                </a:solidFill>
                <a:latin typeface="Trebuchet MS" panose="020B0603020202020204" pitchFamily="34" charset="0"/>
              </a:rPr>
              <a:t>Gostaria de agradecer ao </a:t>
            </a:r>
            <a:r>
              <a:rPr lang="pt-BR" sz="1200" b="1" dirty="0">
                <a:solidFill>
                  <a:schemeClr val="lt1"/>
                </a:solidFill>
                <a:latin typeface="Trebuchet MS" panose="020B0603020202020204" pitchFamily="34" charset="0"/>
              </a:rPr>
              <a:t>IGTI/XPE</a:t>
            </a:r>
            <a:r>
              <a:rPr lang="pt-BR" sz="1200" dirty="0">
                <a:solidFill>
                  <a:schemeClr val="lt1"/>
                </a:solidFill>
                <a:latin typeface="Trebuchet MS" panose="020B0603020202020204" pitchFamily="34" charset="0"/>
              </a:rPr>
              <a:t> pela oportunidade de trilhar este MBA por meio dos três grandes módulos, aos professores da instituição pelo ótimo material e conteúdo oferecido e um agradecimento especial ao professor </a:t>
            </a:r>
            <a:r>
              <a:rPr lang="pt-BR" sz="1200" b="1" dirty="0">
                <a:solidFill>
                  <a:schemeClr val="lt1"/>
                </a:solidFill>
                <a:latin typeface="Trebuchet MS" panose="020B0603020202020204" pitchFamily="34" charset="0"/>
              </a:rPr>
              <a:t>Maximiliano</a:t>
            </a:r>
            <a:r>
              <a:rPr lang="pt-BR" sz="1200" dirty="0">
                <a:solidFill>
                  <a:schemeClr val="lt1"/>
                </a:solidFill>
                <a:latin typeface="Trebuchet MS" panose="020B0603020202020204" pitchFamily="34" charset="0"/>
              </a:rPr>
              <a:t> pelo alto nível nas disciplinas que ministrou e também pela orientação deste trabalho, tanto o apoio moral quanto as sugestões de melhoria nos encontros de orientação.</a:t>
            </a:r>
            <a:endParaRPr lang="pt-BR" sz="1200" b="0" i="0" u="none" strike="noStrike" cap="none" dirty="0">
              <a:solidFill>
                <a:schemeClr val="lt1"/>
              </a:solidFill>
              <a:latin typeface="Trebuchet MS" panose="020B0603020202020204" pitchFamily="34" charset="0"/>
              <a:sym typeface="Arial"/>
            </a:endParaRPr>
          </a:p>
        </p:txBody>
      </p:sp>
      <p:sp>
        <p:nvSpPr>
          <p:cNvPr id="3" name="Google Shape;167;p20">
            <a:extLst>
              <a:ext uri="{FF2B5EF4-FFF2-40B4-BE49-F238E27FC236}">
                <a16:creationId xmlns:a16="http://schemas.microsoft.com/office/drawing/2014/main" id="{7335D6F1-02D6-A96F-7E04-722A1011C8E4}"/>
              </a:ext>
            </a:extLst>
          </p:cNvPr>
          <p:cNvSpPr txBox="1"/>
          <p:nvPr/>
        </p:nvSpPr>
        <p:spPr>
          <a:xfrm>
            <a:off x="220991" y="4556774"/>
            <a:ext cx="6294615" cy="972534"/>
          </a:xfrm>
          <a:prstGeom prst="rect">
            <a:avLst/>
          </a:prstGeom>
          <a:noFill/>
          <a:ln>
            <a:noFill/>
          </a:ln>
        </p:spPr>
        <p:txBody>
          <a:bodyPr spcFirstLastPara="1" wrap="square" lIns="91425" tIns="45700" rIns="91425" bIns="45700" anchor="t" anchorCtr="0">
            <a:spAutoFit/>
          </a:bodyPr>
          <a:lstStyle/>
          <a:p>
            <a:pPr lvl="0" algn="r">
              <a:lnSpc>
                <a:spcPct val="130000"/>
              </a:lnSpc>
              <a:buSzPts val="1200"/>
            </a:pPr>
            <a:r>
              <a:rPr lang="pt-BR" sz="1600" dirty="0">
                <a:solidFill>
                  <a:schemeClr val="lt1"/>
                </a:solidFill>
                <a:latin typeface="Trebuchet MS" panose="020B0603020202020204" pitchFamily="34" charset="0"/>
              </a:rPr>
              <a:t>“A parte que ignoramos é muito maior que tudo quanto sabemos”</a:t>
            </a:r>
            <a:br>
              <a:rPr lang="pt-BR" sz="1600" dirty="0">
                <a:solidFill>
                  <a:schemeClr val="lt1"/>
                </a:solidFill>
                <a:latin typeface="Trebuchet MS" panose="020B0603020202020204" pitchFamily="34" charset="0"/>
              </a:rPr>
            </a:br>
            <a:r>
              <a:rPr lang="pt-BR" sz="1600" dirty="0">
                <a:solidFill>
                  <a:schemeClr val="lt1"/>
                </a:solidFill>
                <a:latin typeface="Trebuchet MS" panose="020B0603020202020204" pitchFamily="34" charset="0"/>
              </a:rPr>
              <a:t>- Platão </a:t>
            </a:r>
          </a:p>
          <a:p>
            <a:pPr lvl="0" algn="r">
              <a:lnSpc>
                <a:spcPct val="130000"/>
              </a:lnSpc>
              <a:buSzPts val="1200"/>
            </a:pPr>
            <a:r>
              <a:rPr lang="pt-BR" sz="1200" dirty="0">
                <a:solidFill>
                  <a:schemeClr val="lt1"/>
                </a:solidFill>
                <a:latin typeface="Trebuchet MS" panose="020B0603020202020204" pitchFamily="34" charset="0"/>
              </a:rPr>
              <a:t>(Alcibíades I, pp.256-257, </a:t>
            </a:r>
            <a:r>
              <a:rPr lang="pt-BR" sz="1200" dirty="0" err="1">
                <a:solidFill>
                  <a:schemeClr val="lt1"/>
                </a:solidFill>
                <a:latin typeface="Trebuchet MS" panose="020B0603020202020204" pitchFamily="34" charset="0"/>
              </a:rPr>
              <a:t>Diálogos.Fedro.Cartas</a:t>
            </a:r>
            <a:r>
              <a:rPr lang="pt-BR" sz="1200" dirty="0">
                <a:solidFill>
                  <a:schemeClr val="lt1"/>
                </a:solidFill>
                <a:latin typeface="Trebuchet MS" panose="020B0603020202020204" pitchFamily="34" charset="0"/>
              </a:rPr>
              <a:t>, 117d, Belém, EDUFPA, 2ª Edição) </a:t>
            </a:r>
            <a:endParaRPr lang="pt-BR" sz="1200" b="0" i="0" u="none" strike="noStrike" cap="none" dirty="0">
              <a:solidFill>
                <a:schemeClr val="lt1"/>
              </a:solidFill>
              <a:latin typeface="Trebuchet MS" panose="020B0603020202020204" pitchFamily="34" charset="0"/>
              <a:sym typeface="Arial"/>
            </a:endParaRPr>
          </a:p>
        </p:txBody>
      </p:sp>
      <p:pic>
        <p:nvPicPr>
          <p:cNvPr id="1026" name="Picture 2">
            <a:extLst>
              <a:ext uri="{FF2B5EF4-FFF2-40B4-BE49-F238E27FC236}">
                <a16:creationId xmlns:a16="http://schemas.microsoft.com/office/drawing/2014/main" id="{EC90B5C7-3D87-8E7A-E1C1-A5F44F608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309" y="1505243"/>
            <a:ext cx="2957452" cy="3154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500"/>
                                        <p:tgtEl>
                                          <p:spTgt spid="209"/>
                                        </p:tgtEl>
                                        <p:attrNameLst>
                                          <p:attrName>ppt_w</p:attrName>
                                        </p:attrNameLst>
                                      </p:cBhvr>
                                      <p:tavLst>
                                        <p:tav tm="0">
                                          <p:val>
                                            <p:strVal val="0"/>
                                          </p:val>
                                        </p:tav>
                                        <p:tav tm="100000">
                                          <p:val>
                                            <p:strVal val="#ppt_w"/>
                                          </p:val>
                                        </p:tav>
                                      </p:tavLst>
                                    </p:anim>
                                    <p:anim calcmode="lin" valueType="num">
                                      <p:cBhvr additive="base">
                                        <p:cTn id="8" dur="500"/>
                                        <p:tgtEl>
                                          <p:spTgt spid="20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par>
                                <p:cTn id="13" presetID="10" presetClass="entr" presetSubtype="0" fill="hold" nodeType="with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fade">
                                      <p:cBhvr>
                                        <p:cTn id="15" dur="750"/>
                                        <p:tgtEl>
                                          <p:spTgt spid="208"/>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175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989</Words>
  <Application>Microsoft Office PowerPoint</Application>
  <PresentationFormat>Widescreen</PresentationFormat>
  <Paragraphs>86</Paragraphs>
  <Slides>9</Slides>
  <Notes>9</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9</vt:i4>
      </vt:variant>
    </vt:vector>
  </HeadingPairs>
  <TitlesOfParts>
    <vt:vector size="12" baseType="lpstr">
      <vt:lpstr>Arial</vt:lpstr>
      <vt:lpstr>Trebuchet MS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lucas.fonseca@igti.edu.br</dc:creator>
  <cp:lastModifiedBy>Guilherme da Franca Batista</cp:lastModifiedBy>
  <cp:revision>46</cp:revision>
  <dcterms:created xsi:type="dcterms:W3CDTF">2019-09-06T18:34:24Z</dcterms:created>
  <dcterms:modified xsi:type="dcterms:W3CDTF">2022-08-28T18:52:20Z</dcterms:modified>
</cp:coreProperties>
</file>