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69" r:id="rId2"/>
    <p:sldMasterId id="2147483671" r:id="rId3"/>
    <p:sldMasterId id="2147483674" r:id="rId4"/>
    <p:sldMasterId id="2147483677" r:id="rId5"/>
    <p:sldMasterId id="2147483680" r:id="rId6"/>
  </p:sldMasterIdLst>
  <p:notesMasterIdLst>
    <p:notesMasterId r:id="rId42"/>
  </p:notesMasterIdLst>
  <p:handoutMasterIdLst>
    <p:handoutMasterId r:id="rId43"/>
  </p:handoutMasterIdLst>
  <p:sldIdLst>
    <p:sldId id="310" r:id="rId7"/>
    <p:sldId id="261" r:id="rId8"/>
    <p:sldId id="546" r:id="rId9"/>
    <p:sldId id="582" r:id="rId10"/>
    <p:sldId id="259" r:id="rId11"/>
    <p:sldId id="262" r:id="rId12"/>
    <p:sldId id="263" r:id="rId13"/>
    <p:sldId id="264" r:id="rId14"/>
    <p:sldId id="265" r:id="rId15"/>
    <p:sldId id="311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308" r:id="rId24"/>
    <p:sldId id="298" r:id="rId25"/>
    <p:sldId id="299" r:id="rId26"/>
    <p:sldId id="300" r:id="rId27"/>
    <p:sldId id="312" r:id="rId28"/>
    <p:sldId id="279" r:id="rId29"/>
    <p:sldId id="280" r:id="rId30"/>
    <p:sldId id="277" r:id="rId31"/>
    <p:sldId id="281" r:id="rId32"/>
    <p:sldId id="278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313" r:id="rId4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74700" autoAdjust="0"/>
  </p:normalViewPr>
  <p:slideViewPr>
    <p:cSldViewPr snapToGrid="0">
      <p:cViewPr varScale="1">
        <p:scale>
          <a:sx n="110" d="100"/>
          <a:sy n="110" d="100"/>
        </p:scale>
        <p:origin x="1448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48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mbri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59016-8C4C-4DC3-8A09-8C1537EF266A}" type="datetimeFigureOut">
              <a:rPr lang="en-US" smtClean="0">
                <a:latin typeface="Cambria"/>
              </a:rPr>
              <a:t>7/25/20</a:t>
            </a:fld>
            <a:endParaRPr lang="en-US" dirty="0">
              <a:latin typeface="Cambr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4DB55-B4A4-4524-AB6A-E3C5ABF35EB1}" type="slidenum">
              <a:rPr lang="en-US" smtClean="0">
                <a:latin typeface="Cambria"/>
              </a:rPr>
              <a:t>‹#›</a:t>
            </a:fld>
            <a:endParaRPr lang="en-US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51147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mbri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mbria"/>
              </a:defRPr>
            </a:lvl1pPr>
          </a:lstStyle>
          <a:p>
            <a:fld id="{23E3F06C-ABD9-49D9-8B81-6EA539E800C1}" type="datetimeFigureOut">
              <a:rPr lang="en-US" smtClean="0"/>
              <a:pPr/>
              <a:t>7/25/20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mbri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mbria"/>
              </a:defRPr>
            </a:lvl1pPr>
          </a:lstStyle>
          <a:p>
            <a:fld id="{A700DC84-A8E2-4F52-99EB-7C4467EDF3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13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mbria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mbria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mbria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mbria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mbria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0DC84-A8E2-4F52-99EB-7C4467EDF3C9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87418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618047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4243419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206346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597752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127524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tr-T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23663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601118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0DC84-A8E2-4F52-99EB-7C4467EDF3C9}" type="slidenum">
              <a:rPr lang="tr-TR" smtClean="0"/>
              <a:pPr/>
              <a:t>18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3140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dirty="0"/>
              <a:t>Cevap:</a:t>
            </a:r>
            <a:r>
              <a:rPr lang="tr-TR" altLang="en-US" baseline="0" dirty="0"/>
              <a:t> </a:t>
            </a:r>
            <a:r>
              <a:rPr lang="tr-TR" altLang="en-US" dirty="0"/>
              <a:t>A</a:t>
            </a:r>
          </a:p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4175398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7603260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dirty="0"/>
              <a:t>Cevap:</a:t>
            </a:r>
            <a:r>
              <a:rPr lang="tr-TR" altLang="en-US" baseline="0" dirty="0"/>
              <a:t> </a:t>
            </a:r>
            <a:r>
              <a:rPr lang="tr-TR" alt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3950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dirty="0"/>
              <a:t>Cevap:</a:t>
            </a:r>
            <a:r>
              <a:rPr lang="tr-TR" altLang="en-US" baseline="0" dirty="0"/>
              <a:t> </a:t>
            </a:r>
            <a:r>
              <a:rPr lang="tr-TR" alt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3196126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dirty="0"/>
              <a:t>Cevap: A</a:t>
            </a:r>
          </a:p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3023660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>
              <a:latin typeface="Cambria"/>
            </a:endParaRPr>
          </a:p>
        </p:txBody>
      </p:sp>
      <p:sp>
        <p:nvSpPr>
          <p:cNvPr id="163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95525" y="519113"/>
            <a:ext cx="4552950" cy="2562225"/>
          </a:xfrm>
          <a:ln cap="flat"/>
        </p:spPr>
      </p:sp>
    </p:spTree>
    <p:extLst>
      <p:ext uri="{BB962C8B-B14F-4D97-AF65-F5344CB8AC3E}">
        <p14:creationId xmlns:p14="http://schemas.microsoft.com/office/powerpoint/2010/main" val="28969928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95525" y="519113"/>
            <a:ext cx="4552950" cy="2562225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08334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spcBef>
                <a:spcPct val="0"/>
              </a:spcBef>
            </a:pP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6089732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>
              <a:latin typeface="Cambria"/>
            </a:endParaRPr>
          </a:p>
        </p:txBody>
      </p:sp>
      <p:sp>
        <p:nvSpPr>
          <p:cNvPr id="18435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95525" y="519113"/>
            <a:ext cx="4552950" cy="2562225"/>
          </a:xfrm>
          <a:ln cap="flat"/>
        </p:spPr>
      </p:sp>
    </p:spTree>
    <p:extLst>
      <p:ext uri="{BB962C8B-B14F-4D97-AF65-F5344CB8AC3E}">
        <p14:creationId xmlns:p14="http://schemas.microsoft.com/office/powerpoint/2010/main" val="25573407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4896011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2026158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073577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79674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4501524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4041209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8483622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5082892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buFontTx/>
              <a:buChar char="•"/>
            </a:pPr>
            <a:endParaRPr lang="tr-T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341495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0DC84-A8E2-4F52-99EB-7C4467EDF3C9}" type="slidenum">
              <a:rPr lang="tr-TR" smtClean="0"/>
              <a:pPr/>
              <a:t>35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2050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93879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726802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234504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264077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764232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797580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431802" y="1350965"/>
            <a:ext cx="3985684" cy="41798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0" b="1" dirty="0">
              <a:solidFill>
                <a:srgbClr val="FF2807"/>
              </a:solidFill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66733" y="1350965"/>
            <a:ext cx="0" cy="4179887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971808" y="1350817"/>
            <a:ext cx="6810217" cy="4179455"/>
          </a:xfrm>
        </p:spPr>
        <p:txBody>
          <a:bodyPr>
            <a:normAutofit fontScale="90000"/>
          </a:bodyPr>
          <a:lstStyle>
            <a:lvl1pPr algn="l">
              <a:defRPr cap="all" baseline="0">
                <a:solidFill>
                  <a:srgbClr val="66990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31034" y="1350817"/>
            <a:ext cx="4156364" cy="4179455"/>
          </a:xfrm>
        </p:spPr>
        <p:txBody>
          <a:bodyPr anchor="ctr">
            <a:noAutofit/>
          </a:bodyPr>
          <a:lstStyle>
            <a:lvl1pPr marL="0" indent="0" algn="r">
              <a:buNone/>
              <a:defRPr sz="20000" b="0" i="0">
                <a:solidFill>
                  <a:srgbClr val="669900"/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137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88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15273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3168"/>
            <a:ext cx="10972800" cy="48962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24731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777875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755" y="-16933"/>
            <a:ext cx="10972800" cy="76809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656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15273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3168"/>
            <a:ext cx="10972800" cy="48962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5803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0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431802" y="1350965"/>
            <a:ext cx="3985684" cy="41798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0" b="1" dirty="0">
              <a:solidFill>
                <a:srgbClr val="FF2807"/>
              </a:solidFill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66733" y="1350965"/>
            <a:ext cx="0" cy="4179887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971808" y="1350817"/>
            <a:ext cx="6810217" cy="4179455"/>
          </a:xfrm>
        </p:spPr>
        <p:txBody>
          <a:bodyPr>
            <a:normAutofit fontScale="90000"/>
          </a:bodyPr>
          <a:lstStyle>
            <a:lvl1pPr algn="l">
              <a:defRPr cap="all" baseline="0">
                <a:solidFill>
                  <a:srgbClr val="6699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31034" y="1350817"/>
            <a:ext cx="4156364" cy="4179455"/>
          </a:xfrm>
        </p:spPr>
        <p:txBody>
          <a:bodyPr anchor="ctr">
            <a:noAutofit/>
          </a:bodyPr>
          <a:lstStyle>
            <a:lvl1pPr marL="0" indent="0" algn="r">
              <a:buNone/>
              <a:defRPr sz="20000" b="0" i="0">
                <a:solidFill>
                  <a:srgbClr val="669900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516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15273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3168"/>
            <a:ext cx="10972800" cy="48962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0342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431802" y="1350965"/>
            <a:ext cx="3985684" cy="41798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0" b="1" dirty="0">
              <a:solidFill>
                <a:srgbClr val="FF2807"/>
              </a:solidFill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66733" y="1350965"/>
            <a:ext cx="0" cy="4179887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971808" y="1350817"/>
            <a:ext cx="6810217" cy="4179455"/>
          </a:xfrm>
        </p:spPr>
        <p:txBody>
          <a:bodyPr>
            <a:normAutofit fontScale="90000"/>
          </a:bodyPr>
          <a:lstStyle>
            <a:lvl1pPr algn="l">
              <a:defRPr cap="all" baseline="0">
                <a:solidFill>
                  <a:srgbClr val="6699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31034" y="1350817"/>
            <a:ext cx="4156364" cy="4179455"/>
          </a:xfrm>
        </p:spPr>
        <p:txBody>
          <a:bodyPr anchor="ctr">
            <a:noAutofit/>
          </a:bodyPr>
          <a:lstStyle>
            <a:lvl1pPr marL="0" indent="0" algn="r">
              <a:buNone/>
              <a:defRPr sz="20000" b="0" i="0">
                <a:solidFill>
                  <a:srgbClr val="669900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776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15273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3168"/>
            <a:ext cx="10972800" cy="48962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4243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431802" y="1350965"/>
            <a:ext cx="3985684" cy="41798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0" b="1" dirty="0">
              <a:solidFill>
                <a:srgbClr val="FF2807"/>
              </a:solidFill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66733" y="1350965"/>
            <a:ext cx="0" cy="4179887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971808" y="1350817"/>
            <a:ext cx="6810217" cy="4179455"/>
          </a:xfrm>
        </p:spPr>
        <p:txBody>
          <a:bodyPr>
            <a:normAutofit fontScale="90000"/>
          </a:bodyPr>
          <a:lstStyle>
            <a:lvl1pPr algn="l">
              <a:defRPr cap="all" baseline="0">
                <a:solidFill>
                  <a:srgbClr val="6699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31034" y="1350817"/>
            <a:ext cx="4156364" cy="4179455"/>
          </a:xfrm>
        </p:spPr>
        <p:txBody>
          <a:bodyPr anchor="ctr">
            <a:noAutofit/>
          </a:bodyPr>
          <a:lstStyle>
            <a:lvl1pPr marL="0" indent="0" algn="r">
              <a:buNone/>
              <a:defRPr sz="20000" b="0" i="0">
                <a:solidFill>
                  <a:srgbClr val="669900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309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15273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3168"/>
            <a:ext cx="10972800" cy="4896248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5470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471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 panose="02040503050406030204" pitchFamily="18" charset="0"/>
          <a:ea typeface="MS PGothic" pitchFamily="34" charset="-128"/>
          <a:cs typeface="Cambri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37068" y="169866"/>
            <a:ext cx="11728451" cy="6543675"/>
          </a:xfrm>
          <a:prstGeom prst="rect">
            <a:avLst/>
          </a:prstGeom>
          <a:noFill/>
          <a:ln w="57150">
            <a:solidFill>
              <a:srgbClr val="669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srgbClr val="FFFFFF"/>
              </a:solidFill>
              <a:latin typeface="Cambria"/>
            </a:endParaRPr>
          </a:p>
        </p:txBody>
      </p:sp>
      <p:sp>
        <p:nvSpPr>
          <p:cNvPr id="5123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3117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>
          <a:solidFill>
            <a:schemeClr val="tx1"/>
          </a:solidFill>
          <a:latin typeface="Cambria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>
          <a:solidFill>
            <a:schemeClr val="tx1"/>
          </a:solidFill>
          <a:latin typeface="Cambria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Helvetica Neue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9557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495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1619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37068" y="169866"/>
            <a:ext cx="11728451" cy="6543675"/>
          </a:xfrm>
          <a:prstGeom prst="rect">
            <a:avLst/>
          </a:prstGeom>
          <a:noFill/>
          <a:ln w="57150">
            <a:solidFill>
              <a:srgbClr val="669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srgbClr val="FFFFFF"/>
              </a:solidFill>
              <a:latin typeface="Cambria"/>
            </a:endParaRPr>
          </a:p>
        </p:txBody>
      </p:sp>
      <p:sp>
        <p:nvSpPr>
          <p:cNvPr id="5123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0547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Helvetica Neue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hiCFdWeQf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ctrTitle"/>
          </p:nvPr>
        </p:nvSpPr>
        <p:spPr>
          <a:xfrm>
            <a:off x="5253040" y="1350965"/>
            <a:ext cx="5106987" cy="4179887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tr-TR" sz="6600" cap="none">
                <a:latin typeface="Cambria"/>
                <a:ea typeface="MS PGothic" charset="0"/>
              </a:rPr>
              <a:t>Ekonomi</a:t>
            </a:r>
            <a:endParaRPr lang="tr-TR" sz="4000" cap="none" noProof="0" dirty="0">
              <a:latin typeface="Cambria"/>
              <a:ea typeface="MS PGothic" charset="0"/>
              <a:cs typeface="Cambria"/>
            </a:endParaRPr>
          </a:p>
        </p:txBody>
      </p:sp>
      <p:sp>
        <p:nvSpPr>
          <p:cNvPr id="717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41401" y="1350965"/>
            <a:ext cx="3619499" cy="4179887"/>
          </a:xfrm>
        </p:spPr>
        <p:txBody>
          <a:bodyPr/>
          <a:lstStyle/>
          <a:p>
            <a:pPr eaLnBrk="1" hangingPunct="1"/>
            <a:r>
              <a:rPr lang="tr-TR" altLang="en-US" sz="6600" noProof="0" dirty="0">
                <a:latin typeface="Cambria"/>
                <a:cs typeface="Cambria"/>
              </a:rPr>
              <a:t>Hafta #1</a:t>
            </a:r>
          </a:p>
        </p:txBody>
      </p:sp>
    </p:spTree>
    <p:extLst>
      <p:ext uri="{BB962C8B-B14F-4D97-AF65-F5344CB8AC3E}">
        <p14:creationId xmlns:p14="http://schemas.microsoft.com/office/powerpoint/2010/main" val="4150655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972800" cy="1527175"/>
          </a:xfrm>
        </p:spPr>
        <p:txBody>
          <a:bodyPr/>
          <a:lstStyle/>
          <a:p>
            <a:r>
              <a:rPr lang="tr-TR" noProof="0" dirty="0">
                <a:latin typeface="Cambria"/>
                <a:ea typeface="MS PGothic" charset="0"/>
                <a:cs typeface="Cambria"/>
              </a:rPr>
              <a:t>Ekonominin Beş Temel Dayanağı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609600" y="1712913"/>
            <a:ext cx="10972800" cy="4895850"/>
          </a:xfrm>
        </p:spPr>
        <p:txBody>
          <a:bodyPr/>
          <a:lstStyle/>
          <a:p>
            <a:pPr marL="514350" indent="-514350">
              <a:buFont typeface="Calibri" charset="0"/>
              <a:buAutoNum type="arabicPeriod"/>
            </a:pPr>
            <a:r>
              <a:rPr lang="tr-TR" sz="3200" noProof="0" dirty="0">
                <a:latin typeface="Cambria"/>
                <a:ea typeface="MS PGothic" charset="0"/>
                <a:cs typeface="Cambria"/>
              </a:rPr>
              <a:t>Teşvik önemlidir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tr-TR" sz="3200" noProof="0" dirty="0">
                <a:latin typeface="Cambria"/>
                <a:ea typeface="MS PGothic" charset="0"/>
                <a:cs typeface="Cambria"/>
              </a:rPr>
              <a:t>Hayat değiş-tokuş üzerine kuruludur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tr-TR" sz="3200" noProof="0" dirty="0">
                <a:latin typeface="Cambria"/>
                <a:ea typeface="MS PGothic" charset="0"/>
                <a:cs typeface="Cambria"/>
              </a:rPr>
              <a:t>Fırsat maliyetleri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tr-TR" sz="3200" noProof="0" dirty="0">
                <a:latin typeface="Cambria"/>
                <a:ea typeface="MS PGothic" charset="0"/>
                <a:cs typeface="Cambria"/>
              </a:rPr>
              <a:t>Marjinal düşünme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tr-TR" sz="3200" noProof="0" dirty="0">
                <a:latin typeface="Cambria"/>
                <a:ea typeface="MS PGothic" charset="0"/>
                <a:cs typeface="Cambria"/>
              </a:rPr>
              <a:t>Ticaret değer yaratır</a:t>
            </a:r>
          </a:p>
          <a:p>
            <a:pPr marL="514350" indent="-514350">
              <a:buFont typeface="Calibri" charset="0"/>
              <a:buAutoNum type="arabicPeriod"/>
            </a:pPr>
            <a:endParaRPr lang="tr-TR" sz="3200" noProof="0" dirty="0">
              <a:latin typeface="Cambria"/>
              <a:ea typeface="MS PGothic" charset="0"/>
              <a:cs typeface="Cambria"/>
            </a:endParaRPr>
          </a:p>
          <a:p>
            <a:pPr marL="0" indent="0">
              <a:buNone/>
            </a:pPr>
            <a:r>
              <a:rPr lang="tr-TR" sz="3200" noProof="0" dirty="0">
                <a:latin typeface="Cambria"/>
                <a:ea typeface="MS PGothic" charset="0"/>
                <a:cs typeface="Cambria"/>
              </a:rPr>
              <a:t>* #3 - #5'e odaklanacağız. </a:t>
            </a:r>
          </a:p>
          <a:p>
            <a:pPr marL="514350" indent="-514350">
              <a:buFont typeface="Calibri" charset="0"/>
              <a:buAutoNum type="arabicPeriod"/>
            </a:pPr>
            <a:endParaRPr lang="tr-TR" sz="3200" noProof="0" dirty="0">
              <a:latin typeface="Cambria"/>
              <a:ea typeface="MS PGothic" charset="0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63053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1686392" y="0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Fırsat Maliyeti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684865" y="1712914"/>
            <a:ext cx="9759245" cy="4895850"/>
          </a:xfrm>
        </p:spPr>
        <p:txBody>
          <a:bodyPr/>
          <a:lstStyle/>
          <a:p>
            <a:r>
              <a:rPr lang="tr-TR" altLang="en-US" sz="3200" noProof="0" dirty="0">
                <a:latin typeface="Cambria"/>
                <a:cs typeface="Cambria"/>
              </a:rPr>
              <a:t>Fırsat Maliyeti</a:t>
            </a:r>
          </a:p>
          <a:p>
            <a:pPr lvl="1"/>
            <a:r>
              <a:rPr lang="tr-TR" altLang="en-US" sz="2800" noProof="0" dirty="0">
                <a:latin typeface="Cambria"/>
                <a:cs typeface="Cambria"/>
              </a:rPr>
              <a:t>Bir şeyi elde etmek için vazgeçilen/feda edilen en değerli alternatif. </a:t>
            </a:r>
          </a:p>
          <a:p>
            <a:pPr lvl="1"/>
            <a:r>
              <a:rPr lang="tr-TR" altLang="en-US" sz="2800" b="1" u="sng" noProof="0" dirty="0">
                <a:latin typeface="Cambria"/>
                <a:cs typeface="Cambria"/>
              </a:rPr>
              <a:t>Tüm alternatifler değil</a:t>
            </a:r>
            <a:r>
              <a:rPr lang="tr-TR" altLang="en-US" sz="2800" noProof="0" dirty="0">
                <a:latin typeface="Cambria"/>
                <a:cs typeface="Cambria"/>
              </a:rPr>
              <a:t>, sadece </a:t>
            </a:r>
            <a:r>
              <a:rPr lang="tr-TR" altLang="en-US" sz="2800" b="1" noProof="0" dirty="0">
                <a:latin typeface="Cambria"/>
                <a:cs typeface="Cambria"/>
              </a:rPr>
              <a:t>sıradaki en iyi/değerli seçenek.</a:t>
            </a:r>
          </a:p>
          <a:p>
            <a:r>
              <a:rPr lang="tr-TR" altLang="en-US" sz="3200" noProof="0" dirty="0">
                <a:latin typeface="Cambria"/>
                <a:cs typeface="Cambria"/>
              </a:rPr>
              <a:t>Ekonomide:</a:t>
            </a:r>
          </a:p>
          <a:p>
            <a:pPr lvl="1"/>
            <a:r>
              <a:rPr lang="tr-TR" altLang="en-US" sz="2800" noProof="0" dirty="0">
                <a:latin typeface="Cambria"/>
                <a:cs typeface="Cambria"/>
              </a:rPr>
              <a:t>Bir şeyin maliyeti ona sahip olurken vazgeçtiğiniz şeydir.</a:t>
            </a:r>
          </a:p>
          <a:p>
            <a:pPr marL="457200" lvl="1" indent="0">
              <a:buNone/>
            </a:pPr>
            <a:br>
              <a:rPr lang="tr-TR" altLang="en-US" sz="3200" b="1" noProof="0" dirty="0">
                <a:latin typeface="Cambria"/>
                <a:cs typeface="Cambria"/>
              </a:rPr>
            </a:br>
            <a:r>
              <a:rPr lang="tr-TR" altLang="en-US" sz="3200" b="1" noProof="0" dirty="0">
                <a:latin typeface="Cambria"/>
                <a:cs typeface="Cambria"/>
              </a:rPr>
              <a:t>Kıtlık </a:t>
            </a:r>
            <a:r>
              <a:rPr lang="tr-TR" altLang="en-US" sz="3200" b="1" noProof="0" dirty="0">
                <a:latin typeface="Cambria"/>
                <a:cs typeface="Cambria"/>
                <a:sym typeface="Wingdings" panose="05000000000000000000" pitchFamily="2" charset="2"/>
              </a:rPr>
              <a:t> Tercih  </a:t>
            </a:r>
            <a:r>
              <a:rPr lang="tr-TR" altLang="en-US" b="1" noProof="0" dirty="0">
                <a:latin typeface="Cambria"/>
                <a:cs typeface="Cambria"/>
                <a:sym typeface="Wingdings" panose="05000000000000000000" pitchFamily="2" charset="2"/>
              </a:rPr>
              <a:t>Fırsat Maliyeti</a:t>
            </a:r>
            <a:endParaRPr lang="tr-TR" altLang="en-US" sz="3200" b="1" noProof="0" dirty="0">
              <a:latin typeface="Cambria"/>
              <a:cs typeface="Cambri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587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1720409" y="0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Fırsat Maliyeti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728295" y="1652984"/>
            <a:ext cx="8723313" cy="4895850"/>
          </a:xfrm>
        </p:spPr>
        <p:txBody>
          <a:bodyPr/>
          <a:lstStyle/>
          <a:p>
            <a:r>
              <a:rPr lang="tr-TR" altLang="en-US" sz="2800" noProof="0" dirty="0">
                <a:latin typeface="Cambria"/>
                <a:cs typeface="Cambria"/>
              </a:rPr>
              <a:t>Örnek: alışverişe mi yoksa havuza mı gitmek?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Alışverişe gitmenin fırsat maliyeti:</a:t>
            </a:r>
          </a:p>
          <a:p>
            <a:pPr lvl="2"/>
            <a:r>
              <a:rPr lang="tr-TR" altLang="en-US" sz="2000" noProof="0" dirty="0">
                <a:latin typeface="Cambria"/>
                <a:ea typeface="Cambria"/>
                <a:cs typeface="Cambria"/>
              </a:rPr>
              <a:t>Havuza gitme fırsatının kaçırılmasıdır.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Havuza gitmenin fırsat maliyeti:</a:t>
            </a:r>
          </a:p>
          <a:p>
            <a:pPr lvl="2"/>
            <a:r>
              <a:rPr lang="tr-TR" altLang="en-US" sz="2000" noProof="0" dirty="0">
                <a:latin typeface="Cambria"/>
                <a:ea typeface="Cambria"/>
                <a:cs typeface="Cambria"/>
              </a:rPr>
              <a:t>Alışverişe gitme fırsatının kaçırılmasıdır.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Karar verme mekanizması</a:t>
            </a:r>
            <a:r>
              <a:rPr lang="tr-TR" altLang="en-US" sz="2400" noProof="0" dirty="0">
                <a:latin typeface="Cambria"/>
                <a:cs typeface="Cambria"/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tr-TR" altLang="en-US" sz="2000" noProof="0" dirty="0">
                <a:latin typeface="Cambria"/>
                <a:ea typeface="Cambria"/>
                <a:cs typeface="Cambria"/>
                <a:sym typeface="Wingdings" panose="05000000000000000000" pitchFamily="2" charset="2"/>
              </a:rPr>
              <a:t>En büyük faydası olan opsiyonu seçerek fırsat maliyetini minimize edin. En fazla istediğiniz yere gidin: havuz ya da alışveriş.</a:t>
            </a:r>
            <a:endParaRPr lang="tr-TR" altLang="en-US" sz="2000" noProof="0" dirty="0">
              <a:latin typeface="Cambria"/>
              <a:ea typeface="Cambria"/>
              <a:cs typeface="Cambria"/>
            </a:endParaRPr>
          </a:p>
          <a:p>
            <a:r>
              <a:rPr lang="tr-TR" altLang="en-US" sz="2800" noProof="0" dirty="0">
                <a:latin typeface="Cambria"/>
                <a:cs typeface="Cambria"/>
              </a:rPr>
              <a:t>Diğer bir örnek</a:t>
            </a:r>
          </a:p>
          <a:p>
            <a:pPr lvl="1"/>
            <a:r>
              <a:rPr lang="tr-TR" altLang="en-US" sz="2000" noProof="0" dirty="0">
                <a:latin typeface="Cambria"/>
                <a:cs typeface="Cambria"/>
              </a:rPr>
              <a:t>Bir işyeri kar yapıyor. Harika</a:t>
            </a:r>
            <a:r>
              <a:rPr lang="tr-TR" altLang="ja-JP" sz="2000" noProof="0" dirty="0">
                <a:latin typeface="Cambria"/>
                <a:cs typeface="Cambria"/>
              </a:rPr>
              <a:t>!</a:t>
            </a:r>
          </a:p>
          <a:p>
            <a:pPr lvl="1"/>
            <a:r>
              <a:rPr lang="tr-TR" altLang="en-US" sz="2000" noProof="0" dirty="0">
                <a:latin typeface="Cambria"/>
                <a:cs typeface="Cambria"/>
              </a:rPr>
              <a:t>Fakat, başka bir ürün üreterek daha fazla kar yapabilir miydi? İşte bu ekonomik düşüncedir.</a:t>
            </a:r>
          </a:p>
        </p:txBody>
      </p:sp>
    </p:spTree>
    <p:extLst>
      <p:ext uri="{BB962C8B-B14F-4D97-AF65-F5344CB8AC3E}">
        <p14:creationId xmlns:p14="http://schemas.microsoft.com/office/powerpoint/2010/main" val="87076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1629698" y="0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Marjinal Düşünme (Analiz)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633541" y="1509716"/>
            <a:ext cx="6262687" cy="5348287"/>
          </a:xfrm>
        </p:spPr>
        <p:txBody>
          <a:bodyPr/>
          <a:lstStyle/>
          <a:p>
            <a:r>
              <a:rPr lang="tr-TR" altLang="en-US" sz="2800" noProof="0" dirty="0">
                <a:latin typeface="Cambria"/>
                <a:cs typeface="Cambria"/>
              </a:rPr>
              <a:t>Ekonomik düşünme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Sistematik olarak tüm eylemleri değerlendirme.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En iyi kararı vermek için mevcut olan tüm fırsatların anlamlı bir şekilde değerlendirilmesi gerekir.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Marjinal düşünme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Bir şeyin bir birim fazlasının </a:t>
            </a:r>
            <a:r>
              <a:rPr lang="tr-TR" altLang="en-US" sz="2400" u="sng" noProof="0" dirty="0">
                <a:latin typeface="Cambria"/>
                <a:cs typeface="Cambria"/>
              </a:rPr>
              <a:t>yararının</a:t>
            </a:r>
            <a:r>
              <a:rPr lang="tr-TR" altLang="en-US" sz="2400" noProof="0" dirty="0">
                <a:latin typeface="Cambria"/>
                <a:cs typeface="Cambria"/>
              </a:rPr>
              <a:t> mı yoksa </a:t>
            </a:r>
            <a:r>
              <a:rPr lang="tr-TR" altLang="en-US" sz="2400" u="sng" noProof="0" dirty="0">
                <a:latin typeface="Cambria"/>
                <a:cs typeface="Cambria"/>
              </a:rPr>
              <a:t>zararının</a:t>
            </a:r>
            <a:r>
              <a:rPr lang="tr-TR" altLang="en-US" sz="2400" noProof="0" dirty="0">
                <a:latin typeface="Cambria"/>
                <a:cs typeface="Cambria"/>
              </a:rPr>
              <a:t> mı büyük olduğunu değerlendirir.</a:t>
            </a:r>
            <a:endParaRPr lang="tr-TR" altLang="en-US" sz="2400" u="sng" noProof="0" dirty="0">
              <a:latin typeface="Cambria"/>
              <a:cs typeface="Cambria"/>
            </a:endParaRP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Örnek: bir birim fazla pizza (dilim pizza), bir saat daha fazla aktivite (çalışmak, uyumak).</a:t>
            </a:r>
          </a:p>
        </p:txBody>
      </p:sp>
      <p:pic>
        <p:nvPicPr>
          <p:cNvPr id="23556" name="Picture 4" descr="I:\DirkTextbookN\Jpegs(All)\VOLUME_1_MICRO_Class-test\10_PRINECO_CH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0" t="14366" r="8806" b="14874"/>
          <a:stretch>
            <a:fillRect/>
          </a:stretch>
        </p:blipFill>
        <p:spPr bwMode="auto">
          <a:xfrm>
            <a:off x="8227837" y="1767661"/>
            <a:ext cx="3048000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 descr="I:\DirkTextbookN\Jpegs(All)\VOLUME_1_MICRO_Class-test\12_PRINECO_CH0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437" y="4025860"/>
            <a:ext cx="25908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4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1743086" y="0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Marjinal Düşünme Örneği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743077" y="1712913"/>
            <a:ext cx="9051421" cy="4895850"/>
          </a:xfrm>
        </p:spPr>
        <p:txBody>
          <a:bodyPr/>
          <a:lstStyle/>
          <a:p>
            <a:r>
              <a:rPr lang="tr-TR" altLang="en-US" sz="2800" noProof="0" dirty="0">
                <a:latin typeface="Cambria"/>
                <a:cs typeface="Cambria"/>
              </a:rPr>
              <a:t>Oturma odanızı süpürdüğünüzü farz edin. Koltukların altını süpürmek için onları oynatır mısınız?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Marjinal fayda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Küçük bir alan daha temizlenmiş olur.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Marjinal maliyet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Süpürme işi daha çok zaman ve efor alır.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Marjinde fayda/maliyet (kar/zarar) analizi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O eylemi sadece ve sadece marjinal fayda marjinal maliyetten büyükse yap.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Kişinin fayda ve maliyete nasıl değer verdiğine bağlıdır.</a:t>
            </a:r>
          </a:p>
        </p:txBody>
      </p:sp>
      <p:pic>
        <p:nvPicPr>
          <p:cNvPr id="49155" name="Picture 4" descr="I:\DirkTextbookN\Jpegs(All)\VOLUME_1_MICRO_Class-test\10_PRINECO_CH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741" y="2773305"/>
            <a:ext cx="2138363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846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Üniversiteye Gitmeğe Değer mi?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09600" y="1713168"/>
            <a:ext cx="9711974" cy="4896248"/>
          </a:xfrm>
        </p:spPr>
        <p:txBody>
          <a:bodyPr/>
          <a:lstStyle/>
          <a:p>
            <a:r>
              <a:rPr lang="tr-TR" altLang="ja-JP" sz="3200" noProof="0" dirty="0">
                <a:latin typeface="Cambria"/>
                <a:cs typeface="Cambria"/>
              </a:rPr>
              <a:t>Marjinal düşünce ve fırsat maliyetini kullanarak üniversite eğitimini inceleyelim.</a:t>
            </a:r>
          </a:p>
          <a:p>
            <a:r>
              <a:rPr lang="tr-TR" altLang="en-US" sz="3200" noProof="0" dirty="0">
                <a:latin typeface="Cambria"/>
                <a:cs typeface="Cambria"/>
              </a:rPr>
              <a:t>Sık sık duyarız ki insanlar (özellikle politikacılar!) şu şekilde cümleler kurar:</a:t>
            </a:r>
          </a:p>
          <a:p>
            <a:pPr lvl="1"/>
            <a:r>
              <a:rPr lang="tr-TR" altLang="en-US" sz="2800" noProof="0" dirty="0">
                <a:latin typeface="Cambria"/>
                <a:cs typeface="Cambria"/>
              </a:rPr>
              <a:t>Üniversite mezunları hayatları boyunca lise mezunlarına göre 1 milyon TL daha fazla kazanıyor.</a:t>
            </a:r>
          </a:p>
          <a:p>
            <a:pPr lvl="1"/>
            <a:r>
              <a:rPr lang="tr-TR" altLang="en-US" sz="2800" noProof="0" dirty="0">
                <a:latin typeface="Cambria"/>
                <a:cs typeface="Cambria"/>
              </a:rPr>
              <a:t>Herkes üniversiteye gitmeli.</a:t>
            </a:r>
          </a:p>
          <a:p>
            <a:pPr lvl="1"/>
            <a:r>
              <a:rPr lang="tr-TR" altLang="en-US" sz="2800" noProof="0" dirty="0">
                <a:latin typeface="Cambria"/>
                <a:cs typeface="Cambria"/>
              </a:rPr>
              <a:t>Üniversite herkese faydalıdır.</a:t>
            </a:r>
          </a:p>
          <a:p>
            <a:pPr lvl="1"/>
            <a:r>
              <a:rPr lang="tr-TR" altLang="ja-JP" sz="2800" noProof="0" dirty="0">
                <a:latin typeface="Cambria"/>
                <a:cs typeface="Cambria"/>
              </a:rPr>
              <a:t>Ulusun tüm çocuklarının üniversiteye gitmelerini bekliyoruz.</a:t>
            </a:r>
            <a:endParaRPr lang="tr-TR" altLang="en-US" sz="2800" noProof="0" dirty="0">
              <a:latin typeface="Cambria"/>
              <a:cs typeface="Cambria"/>
            </a:endParaRPr>
          </a:p>
        </p:txBody>
      </p:sp>
      <p:pic>
        <p:nvPicPr>
          <p:cNvPr id="4" name="Picture 2" descr="09_prinecomi_ch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574" y="2357629"/>
            <a:ext cx="1739254" cy="278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300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1146175" y="21617"/>
            <a:ext cx="10972800" cy="1527337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Üniversiteye Gitmeğe Değer mi?</a:t>
            </a:r>
          </a:p>
        </p:txBody>
      </p:sp>
      <p:sp>
        <p:nvSpPr>
          <p:cNvPr id="16" name="Content Placeholder 1"/>
          <p:cNvSpPr>
            <a:spLocks noGrp="1"/>
          </p:cNvSpPr>
          <p:nvPr>
            <p:ph idx="1"/>
          </p:nvPr>
        </p:nvSpPr>
        <p:spPr>
          <a:xfrm>
            <a:off x="6390492" y="3219450"/>
            <a:ext cx="5080013" cy="202817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tr-TR" altLang="en-US" sz="2400" dirty="0">
                <a:latin typeface="Cambria"/>
                <a:cs typeface="Cambria"/>
              </a:rPr>
              <a:t>X =Üniversitenin direkt maliyeti </a:t>
            </a:r>
          </a:p>
          <a:p>
            <a:r>
              <a:rPr lang="tr-TR" altLang="en-US" sz="2400" dirty="0">
                <a:latin typeface="Cambria"/>
                <a:cs typeface="Cambria"/>
              </a:rPr>
              <a:t>Y = Üniversitedeyken çalışamamanın fırsat maliyeti</a:t>
            </a:r>
          </a:p>
          <a:p>
            <a:r>
              <a:rPr lang="tr-TR" altLang="en-US" sz="2400" dirty="0">
                <a:latin typeface="Cambria"/>
                <a:cs typeface="Cambria"/>
              </a:rPr>
              <a:t>Z = Üniversiteye giderek kazanılan ekstra para</a:t>
            </a:r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410369" y="4227244"/>
            <a:ext cx="374491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282825" y="4793188"/>
            <a:ext cx="3886200" cy="11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00" name="TextBox 10"/>
          <p:cNvSpPr txBox="1">
            <a:spLocks noChangeArrowheads="1"/>
          </p:cNvSpPr>
          <p:nvPr/>
        </p:nvSpPr>
        <p:spPr bwMode="auto">
          <a:xfrm>
            <a:off x="3121025" y="6175903"/>
            <a:ext cx="60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tr-TR" altLang="en-US" dirty="0">
                <a:solidFill>
                  <a:srgbClr val="000000"/>
                </a:solidFill>
                <a:latin typeface="Cambria"/>
              </a:rPr>
              <a:t>22</a:t>
            </a:r>
          </a:p>
        </p:txBody>
      </p:sp>
      <p:sp>
        <p:nvSpPr>
          <p:cNvPr id="55301" name="TextBox 11"/>
          <p:cNvSpPr txBox="1">
            <a:spLocks noChangeArrowheads="1"/>
          </p:cNvSpPr>
          <p:nvPr/>
        </p:nvSpPr>
        <p:spPr bwMode="auto">
          <a:xfrm>
            <a:off x="1978025" y="6175903"/>
            <a:ext cx="60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tr-TR" altLang="en-US" dirty="0">
                <a:solidFill>
                  <a:srgbClr val="000000"/>
                </a:solidFill>
                <a:latin typeface="Cambria"/>
              </a:rPr>
              <a:t>18</a:t>
            </a:r>
          </a:p>
        </p:txBody>
      </p:sp>
      <p:sp>
        <p:nvSpPr>
          <p:cNvPr id="55302" name="TextBox 12"/>
          <p:cNvSpPr txBox="1">
            <a:spLocks noChangeArrowheads="1"/>
          </p:cNvSpPr>
          <p:nvPr/>
        </p:nvSpPr>
        <p:spPr bwMode="auto">
          <a:xfrm>
            <a:off x="5500688" y="4804303"/>
            <a:ext cx="83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tr-TR" altLang="en-US" dirty="0">
                <a:solidFill>
                  <a:srgbClr val="000000"/>
                </a:solidFill>
                <a:latin typeface="Cambria"/>
              </a:rPr>
              <a:t>Yaş</a:t>
            </a:r>
          </a:p>
        </p:txBody>
      </p:sp>
      <p:sp>
        <p:nvSpPr>
          <p:cNvPr id="55303" name="TextBox 13"/>
          <p:cNvSpPr txBox="1">
            <a:spLocks noChangeArrowheads="1"/>
          </p:cNvSpPr>
          <p:nvPr/>
        </p:nvSpPr>
        <p:spPr bwMode="auto">
          <a:xfrm>
            <a:off x="1730375" y="1551513"/>
            <a:ext cx="1676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tr-TR" altLang="en-US" u="sng" dirty="0">
                <a:solidFill>
                  <a:srgbClr val="000000"/>
                </a:solidFill>
                <a:latin typeface="Cambria"/>
              </a:rPr>
              <a:t>Yıllık</a:t>
            </a:r>
            <a:r>
              <a:rPr lang="tr-TR" altLang="en-US" dirty="0">
                <a:solidFill>
                  <a:srgbClr val="000000"/>
                </a:solidFill>
                <a:latin typeface="Cambria"/>
              </a:rPr>
              <a:t> Kazanç</a:t>
            </a:r>
          </a:p>
        </p:txBody>
      </p:sp>
      <p:sp>
        <p:nvSpPr>
          <p:cNvPr id="55304" name="TextBox 14"/>
          <p:cNvSpPr txBox="1">
            <a:spLocks noChangeArrowheads="1"/>
          </p:cNvSpPr>
          <p:nvPr/>
        </p:nvSpPr>
        <p:spPr bwMode="auto">
          <a:xfrm>
            <a:off x="1901825" y="4640791"/>
            <a:ext cx="381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tr-TR" altLang="en-US" dirty="0">
                <a:solidFill>
                  <a:srgbClr val="000000"/>
                </a:solidFill>
                <a:latin typeface="Cambria"/>
              </a:rPr>
              <a:t>0</a:t>
            </a:r>
          </a:p>
        </p:txBody>
      </p:sp>
      <p:sp>
        <p:nvSpPr>
          <p:cNvPr id="11" name="Freeform 10"/>
          <p:cNvSpPr/>
          <p:nvPr/>
        </p:nvSpPr>
        <p:spPr>
          <a:xfrm>
            <a:off x="2305053" y="2769128"/>
            <a:ext cx="3711575" cy="1414463"/>
          </a:xfrm>
          <a:custGeom>
            <a:avLst/>
            <a:gdLst>
              <a:gd name="connsiteX0" fmla="*/ 0 w 3080658"/>
              <a:gd name="connsiteY0" fmla="*/ 1415143 h 1415143"/>
              <a:gd name="connsiteX1" fmla="*/ 32658 w 3080658"/>
              <a:gd name="connsiteY1" fmla="*/ 1382486 h 1415143"/>
              <a:gd name="connsiteX2" fmla="*/ 65315 w 3080658"/>
              <a:gd name="connsiteY2" fmla="*/ 1371600 h 1415143"/>
              <a:gd name="connsiteX3" fmla="*/ 119743 w 3080658"/>
              <a:gd name="connsiteY3" fmla="*/ 1317171 h 1415143"/>
              <a:gd name="connsiteX4" fmla="*/ 217715 w 3080658"/>
              <a:gd name="connsiteY4" fmla="*/ 1262743 h 1415143"/>
              <a:gd name="connsiteX5" fmla="*/ 304800 w 3080658"/>
              <a:gd name="connsiteY5" fmla="*/ 1197429 h 1415143"/>
              <a:gd name="connsiteX6" fmla="*/ 326572 w 3080658"/>
              <a:gd name="connsiteY6" fmla="*/ 1175657 h 1415143"/>
              <a:gd name="connsiteX7" fmla="*/ 391886 w 3080658"/>
              <a:gd name="connsiteY7" fmla="*/ 1143000 h 1415143"/>
              <a:gd name="connsiteX8" fmla="*/ 413658 w 3080658"/>
              <a:gd name="connsiteY8" fmla="*/ 1121229 h 1415143"/>
              <a:gd name="connsiteX9" fmla="*/ 478972 w 3080658"/>
              <a:gd name="connsiteY9" fmla="*/ 1077686 h 1415143"/>
              <a:gd name="connsiteX10" fmla="*/ 555172 w 3080658"/>
              <a:gd name="connsiteY10" fmla="*/ 1023257 h 1415143"/>
              <a:gd name="connsiteX11" fmla="*/ 620486 w 3080658"/>
              <a:gd name="connsiteY11" fmla="*/ 968829 h 1415143"/>
              <a:gd name="connsiteX12" fmla="*/ 642258 w 3080658"/>
              <a:gd name="connsiteY12" fmla="*/ 947057 h 1415143"/>
              <a:gd name="connsiteX13" fmla="*/ 674915 w 3080658"/>
              <a:gd name="connsiteY13" fmla="*/ 925286 h 1415143"/>
              <a:gd name="connsiteX14" fmla="*/ 718458 w 3080658"/>
              <a:gd name="connsiteY14" fmla="*/ 881743 h 1415143"/>
              <a:gd name="connsiteX15" fmla="*/ 740229 w 3080658"/>
              <a:gd name="connsiteY15" fmla="*/ 859971 h 1415143"/>
              <a:gd name="connsiteX16" fmla="*/ 772886 w 3080658"/>
              <a:gd name="connsiteY16" fmla="*/ 849086 h 1415143"/>
              <a:gd name="connsiteX17" fmla="*/ 827315 w 3080658"/>
              <a:gd name="connsiteY17" fmla="*/ 794657 h 1415143"/>
              <a:gd name="connsiteX18" fmla="*/ 925286 w 3080658"/>
              <a:gd name="connsiteY18" fmla="*/ 740229 h 1415143"/>
              <a:gd name="connsiteX19" fmla="*/ 979715 w 3080658"/>
              <a:gd name="connsiteY19" fmla="*/ 696686 h 1415143"/>
              <a:gd name="connsiteX20" fmla="*/ 1055915 w 3080658"/>
              <a:gd name="connsiteY20" fmla="*/ 631371 h 1415143"/>
              <a:gd name="connsiteX21" fmla="*/ 1088572 w 3080658"/>
              <a:gd name="connsiteY21" fmla="*/ 620486 h 1415143"/>
              <a:gd name="connsiteX22" fmla="*/ 1143000 w 3080658"/>
              <a:gd name="connsiteY22" fmla="*/ 576943 h 1415143"/>
              <a:gd name="connsiteX23" fmla="*/ 1175658 w 3080658"/>
              <a:gd name="connsiteY23" fmla="*/ 566057 h 1415143"/>
              <a:gd name="connsiteX24" fmla="*/ 1208315 w 3080658"/>
              <a:gd name="connsiteY24" fmla="*/ 544286 h 1415143"/>
              <a:gd name="connsiteX25" fmla="*/ 1230086 w 3080658"/>
              <a:gd name="connsiteY25" fmla="*/ 522514 h 1415143"/>
              <a:gd name="connsiteX26" fmla="*/ 1262743 w 3080658"/>
              <a:gd name="connsiteY26" fmla="*/ 511629 h 1415143"/>
              <a:gd name="connsiteX27" fmla="*/ 1317172 w 3080658"/>
              <a:gd name="connsiteY27" fmla="*/ 478971 h 1415143"/>
              <a:gd name="connsiteX28" fmla="*/ 1382486 w 3080658"/>
              <a:gd name="connsiteY28" fmla="*/ 435429 h 1415143"/>
              <a:gd name="connsiteX29" fmla="*/ 1415143 w 3080658"/>
              <a:gd name="connsiteY29" fmla="*/ 413657 h 1415143"/>
              <a:gd name="connsiteX30" fmla="*/ 1447800 w 3080658"/>
              <a:gd name="connsiteY30" fmla="*/ 391886 h 1415143"/>
              <a:gd name="connsiteX31" fmla="*/ 1469572 w 3080658"/>
              <a:gd name="connsiteY31" fmla="*/ 370114 h 1415143"/>
              <a:gd name="connsiteX32" fmla="*/ 1502229 w 3080658"/>
              <a:gd name="connsiteY32" fmla="*/ 348343 h 1415143"/>
              <a:gd name="connsiteX33" fmla="*/ 1524000 w 3080658"/>
              <a:gd name="connsiteY33" fmla="*/ 326571 h 1415143"/>
              <a:gd name="connsiteX34" fmla="*/ 1589315 w 3080658"/>
              <a:gd name="connsiteY34" fmla="*/ 293914 h 1415143"/>
              <a:gd name="connsiteX35" fmla="*/ 1611086 w 3080658"/>
              <a:gd name="connsiteY35" fmla="*/ 261257 h 1415143"/>
              <a:gd name="connsiteX36" fmla="*/ 1643743 w 3080658"/>
              <a:gd name="connsiteY36" fmla="*/ 250371 h 1415143"/>
              <a:gd name="connsiteX37" fmla="*/ 1665515 w 3080658"/>
              <a:gd name="connsiteY37" fmla="*/ 228600 h 1415143"/>
              <a:gd name="connsiteX38" fmla="*/ 1698172 w 3080658"/>
              <a:gd name="connsiteY38" fmla="*/ 217714 h 1415143"/>
              <a:gd name="connsiteX39" fmla="*/ 1730829 w 3080658"/>
              <a:gd name="connsiteY39" fmla="*/ 195943 h 1415143"/>
              <a:gd name="connsiteX40" fmla="*/ 1752600 w 3080658"/>
              <a:gd name="connsiteY40" fmla="*/ 174171 h 1415143"/>
              <a:gd name="connsiteX41" fmla="*/ 1785258 w 3080658"/>
              <a:gd name="connsiteY41" fmla="*/ 163286 h 1415143"/>
              <a:gd name="connsiteX42" fmla="*/ 1850572 w 3080658"/>
              <a:gd name="connsiteY42" fmla="*/ 119743 h 1415143"/>
              <a:gd name="connsiteX43" fmla="*/ 1883229 w 3080658"/>
              <a:gd name="connsiteY43" fmla="*/ 108857 h 1415143"/>
              <a:gd name="connsiteX44" fmla="*/ 1915886 w 3080658"/>
              <a:gd name="connsiteY44" fmla="*/ 87086 h 1415143"/>
              <a:gd name="connsiteX45" fmla="*/ 1981200 w 3080658"/>
              <a:gd name="connsiteY45" fmla="*/ 65314 h 1415143"/>
              <a:gd name="connsiteX46" fmla="*/ 2046515 w 3080658"/>
              <a:gd name="connsiteY46" fmla="*/ 43543 h 1415143"/>
              <a:gd name="connsiteX47" fmla="*/ 2144486 w 3080658"/>
              <a:gd name="connsiteY47" fmla="*/ 10886 h 1415143"/>
              <a:gd name="connsiteX48" fmla="*/ 2177143 w 3080658"/>
              <a:gd name="connsiteY48" fmla="*/ 0 h 1415143"/>
              <a:gd name="connsiteX49" fmla="*/ 2623458 w 3080658"/>
              <a:gd name="connsiteY49" fmla="*/ 10886 h 1415143"/>
              <a:gd name="connsiteX50" fmla="*/ 2721429 w 3080658"/>
              <a:gd name="connsiteY50" fmla="*/ 43543 h 1415143"/>
              <a:gd name="connsiteX51" fmla="*/ 2754086 w 3080658"/>
              <a:gd name="connsiteY51" fmla="*/ 54429 h 1415143"/>
              <a:gd name="connsiteX52" fmla="*/ 2775858 w 3080658"/>
              <a:gd name="connsiteY52" fmla="*/ 76200 h 1415143"/>
              <a:gd name="connsiteX53" fmla="*/ 2841172 w 3080658"/>
              <a:gd name="connsiteY53" fmla="*/ 108857 h 1415143"/>
              <a:gd name="connsiteX54" fmla="*/ 2917372 w 3080658"/>
              <a:gd name="connsiteY54" fmla="*/ 163286 h 1415143"/>
              <a:gd name="connsiteX55" fmla="*/ 2960915 w 3080658"/>
              <a:gd name="connsiteY55" fmla="*/ 217714 h 1415143"/>
              <a:gd name="connsiteX56" fmla="*/ 2982686 w 3080658"/>
              <a:gd name="connsiteY56" fmla="*/ 250371 h 1415143"/>
              <a:gd name="connsiteX57" fmla="*/ 3015343 w 3080658"/>
              <a:gd name="connsiteY57" fmla="*/ 272143 h 1415143"/>
              <a:gd name="connsiteX58" fmla="*/ 3037115 w 3080658"/>
              <a:gd name="connsiteY58" fmla="*/ 293914 h 1415143"/>
              <a:gd name="connsiteX59" fmla="*/ 3048000 w 3080658"/>
              <a:gd name="connsiteY59" fmla="*/ 326571 h 1415143"/>
              <a:gd name="connsiteX60" fmla="*/ 3069772 w 3080658"/>
              <a:gd name="connsiteY60" fmla="*/ 348343 h 1415143"/>
              <a:gd name="connsiteX61" fmla="*/ 3080658 w 3080658"/>
              <a:gd name="connsiteY61" fmla="*/ 370114 h 141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080658" h="1415143">
                <a:moveTo>
                  <a:pt x="0" y="1415143"/>
                </a:moveTo>
                <a:cubicBezTo>
                  <a:pt x="10886" y="1404257"/>
                  <a:pt x="19849" y="1391026"/>
                  <a:pt x="32658" y="1382486"/>
                </a:cubicBezTo>
                <a:cubicBezTo>
                  <a:pt x="42205" y="1376121"/>
                  <a:pt x="56135" y="1378485"/>
                  <a:pt x="65315" y="1371600"/>
                </a:cubicBezTo>
                <a:cubicBezTo>
                  <a:pt x="85841" y="1356205"/>
                  <a:pt x="98394" y="1331403"/>
                  <a:pt x="119743" y="1317171"/>
                </a:cubicBezTo>
                <a:cubicBezTo>
                  <a:pt x="194605" y="1267264"/>
                  <a:pt x="160235" y="1281904"/>
                  <a:pt x="217715" y="1262743"/>
                </a:cubicBezTo>
                <a:cubicBezTo>
                  <a:pt x="311885" y="1168573"/>
                  <a:pt x="211947" y="1259332"/>
                  <a:pt x="304800" y="1197429"/>
                </a:cubicBezTo>
                <a:cubicBezTo>
                  <a:pt x="313340" y="1191736"/>
                  <a:pt x="317771" y="1180938"/>
                  <a:pt x="326572" y="1175657"/>
                </a:cubicBezTo>
                <a:cubicBezTo>
                  <a:pt x="407063" y="1127362"/>
                  <a:pt x="309294" y="1209071"/>
                  <a:pt x="391886" y="1143000"/>
                </a:cubicBezTo>
                <a:cubicBezTo>
                  <a:pt x="399900" y="1136589"/>
                  <a:pt x="405447" y="1127387"/>
                  <a:pt x="413658" y="1121229"/>
                </a:cubicBezTo>
                <a:cubicBezTo>
                  <a:pt x="434591" y="1105530"/>
                  <a:pt x="460470" y="1096188"/>
                  <a:pt x="478972" y="1077686"/>
                </a:cubicBezTo>
                <a:cubicBezTo>
                  <a:pt x="530629" y="1026029"/>
                  <a:pt x="503042" y="1040634"/>
                  <a:pt x="555172" y="1023257"/>
                </a:cubicBezTo>
                <a:cubicBezTo>
                  <a:pt x="632748" y="945681"/>
                  <a:pt x="544708" y="1029451"/>
                  <a:pt x="620486" y="968829"/>
                </a:cubicBezTo>
                <a:cubicBezTo>
                  <a:pt x="628500" y="962418"/>
                  <a:pt x="634244" y="953468"/>
                  <a:pt x="642258" y="947057"/>
                </a:cubicBezTo>
                <a:cubicBezTo>
                  <a:pt x="652474" y="938884"/>
                  <a:pt x="664982" y="933800"/>
                  <a:pt x="674915" y="925286"/>
                </a:cubicBezTo>
                <a:cubicBezTo>
                  <a:pt x="690500" y="911928"/>
                  <a:pt x="703944" y="896257"/>
                  <a:pt x="718458" y="881743"/>
                </a:cubicBezTo>
                <a:cubicBezTo>
                  <a:pt x="725715" y="874486"/>
                  <a:pt x="730492" y="863216"/>
                  <a:pt x="740229" y="859971"/>
                </a:cubicBezTo>
                <a:lnTo>
                  <a:pt x="772886" y="849086"/>
                </a:lnTo>
                <a:cubicBezTo>
                  <a:pt x="791029" y="830943"/>
                  <a:pt x="802974" y="802771"/>
                  <a:pt x="827315" y="794657"/>
                </a:cubicBezTo>
                <a:cubicBezTo>
                  <a:pt x="868380" y="780968"/>
                  <a:pt x="887857" y="777658"/>
                  <a:pt x="925286" y="740229"/>
                </a:cubicBezTo>
                <a:cubicBezTo>
                  <a:pt x="999401" y="666114"/>
                  <a:pt x="883589" y="779079"/>
                  <a:pt x="979715" y="696686"/>
                </a:cubicBezTo>
                <a:cubicBezTo>
                  <a:pt x="1017208" y="664549"/>
                  <a:pt x="1015932" y="651363"/>
                  <a:pt x="1055915" y="631371"/>
                </a:cubicBezTo>
                <a:cubicBezTo>
                  <a:pt x="1066178" y="626239"/>
                  <a:pt x="1077686" y="624114"/>
                  <a:pt x="1088572" y="620486"/>
                </a:cubicBezTo>
                <a:cubicBezTo>
                  <a:pt x="1108823" y="600235"/>
                  <a:pt x="1115534" y="590676"/>
                  <a:pt x="1143000" y="576943"/>
                </a:cubicBezTo>
                <a:cubicBezTo>
                  <a:pt x="1153263" y="571811"/>
                  <a:pt x="1165395" y="571189"/>
                  <a:pt x="1175658" y="566057"/>
                </a:cubicBezTo>
                <a:cubicBezTo>
                  <a:pt x="1187360" y="560206"/>
                  <a:pt x="1198099" y="552459"/>
                  <a:pt x="1208315" y="544286"/>
                </a:cubicBezTo>
                <a:cubicBezTo>
                  <a:pt x="1216329" y="537875"/>
                  <a:pt x="1221285" y="527794"/>
                  <a:pt x="1230086" y="522514"/>
                </a:cubicBezTo>
                <a:cubicBezTo>
                  <a:pt x="1239925" y="516610"/>
                  <a:pt x="1251857" y="515257"/>
                  <a:pt x="1262743" y="511629"/>
                </a:cubicBezTo>
                <a:cubicBezTo>
                  <a:pt x="1311587" y="462785"/>
                  <a:pt x="1253583" y="514298"/>
                  <a:pt x="1317172" y="478971"/>
                </a:cubicBezTo>
                <a:cubicBezTo>
                  <a:pt x="1340045" y="466264"/>
                  <a:pt x="1360715" y="449943"/>
                  <a:pt x="1382486" y="435429"/>
                </a:cubicBezTo>
                <a:lnTo>
                  <a:pt x="1415143" y="413657"/>
                </a:lnTo>
                <a:cubicBezTo>
                  <a:pt x="1426029" y="406400"/>
                  <a:pt x="1438549" y="401137"/>
                  <a:pt x="1447800" y="391886"/>
                </a:cubicBezTo>
                <a:cubicBezTo>
                  <a:pt x="1455057" y="384629"/>
                  <a:pt x="1461558" y="376525"/>
                  <a:pt x="1469572" y="370114"/>
                </a:cubicBezTo>
                <a:cubicBezTo>
                  <a:pt x="1479788" y="361941"/>
                  <a:pt x="1492013" y="356516"/>
                  <a:pt x="1502229" y="348343"/>
                </a:cubicBezTo>
                <a:cubicBezTo>
                  <a:pt x="1510243" y="341932"/>
                  <a:pt x="1515986" y="332982"/>
                  <a:pt x="1524000" y="326571"/>
                </a:cubicBezTo>
                <a:cubicBezTo>
                  <a:pt x="1554144" y="302456"/>
                  <a:pt x="1554825" y="305411"/>
                  <a:pt x="1589315" y="293914"/>
                </a:cubicBezTo>
                <a:cubicBezTo>
                  <a:pt x="1596572" y="283028"/>
                  <a:pt x="1600870" y="269430"/>
                  <a:pt x="1611086" y="261257"/>
                </a:cubicBezTo>
                <a:cubicBezTo>
                  <a:pt x="1620046" y="254089"/>
                  <a:pt x="1633904" y="256275"/>
                  <a:pt x="1643743" y="250371"/>
                </a:cubicBezTo>
                <a:cubicBezTo>
                  <a:pt x="1652544" y="245091"/>
                  <a:pt x="1656714" y="233880"/>
                  <a:pt x="1665515" y="228600"/>
                </a:cubicBezTo>
                <a:cubicBezTo>
                  <a:pt x="1675354" y="222696"/>
                  <a:pt x="1687909" y="222846"/>
                  <a:pt x="1698172" y="217714"/>
                </a:cubicBezTo>
                <a:cubicBezTo>
                  <a:pt x="1709874" y="211863"/>
                  <a:pt x="1720613" y="204116"/>
                  <a:pt x="1730829" y="195943"/>
                </a:cubicBezTo>
                <a:cubicBezTo>
                  <a:pt x="1738843" y="189532"/>
                  <a:pt x="1743799" y="179451"/>
                  <a:pt x="1752600" y="174171"/>
                </a:cubicBezTo>
                <a:cubicBezTo>
                  <a:pt x="1762440" y="168267"/>
                  <a:pt x="1774372" y="166914"/>
                  <a:pt x="1785258" y="163286"/>
                </a:cubicBezTo>
                <a:cubicBezTo>
                  <a:pt x="1807029" y="148772"/>
                  <a:pt x="1825749" y="128018"/>
                  <a:pt x="1850572" y="119743"/>
                </a:cubicBezTo>
                <a:cubicBezTo>
                  <a:pt x="1861458" y="116114"/>
                  <a:pt x="1872966" y="113989"/>
                  <a:pt x="1883229" y="108857"/>
                </a:cubicBezTo>
                <a:cubicBezTo>
                  <a:pt x="1894931" y="103006"/>
                  <a:pt x="1903931" y="92399"/>
                  <a:pt x="1915886" y="87086"/>
                </a:cubicBezTo>
                <a:cubicBezTo>
                  <a:pt x="1936857" y="77765"/>
                  <a:pt x="1959429" y="72571"/>
                  <a:pt x="1981200" y="65314"/>
                </a:cubicBezTo>
                <a:lnTo>
                  <a:pt x="2046515" y="43543"/>
                </a:lnTo>
                <a:lnTo>
                  <a:pt x="2144486" y="10886"/>
                </a:lnTo>
                <a:lnTo>
                  <a:pt x="2177143" y="0"/>
                </a:lnTo>
                <a:cubicBezTo>
                  <a:pt x="2325915" y="3629"/>
                  <a:pt x="2474944" y="1406"/>
                  <a:pt x="2623458" y="10886"/>
                </a:cubicBezTo>
                <a:cubicBezTo>
                  <a:pt x="2623462" y="10886"/>
                  <a:pt x="2705099" y="38099"/>
                  <a:pt x="2721429" y="43543"/>
                </a:cubicBezTo>
                <a:lnTo>
                  <a:pt x="2754086" y="54429"/>
                </a:lnTo>
                <a:cubicBezTo>
                  <a:pt x="2761343" y="61686"/>
                  <a:pt x="2767057" y="70920"/>
                  <a:pt x="2775858" y="76200"/>
                </a:cubicBezTo>
                <a:cubicBezTo>
                  <a:pt x="2840241" y="114829"/>
                  <a:pt x="2776946" y="53807"/>
                  <a:pt x="2841172" y="108857"/>
                </a:cubicBezTo>
                <a:cubicBezTo>
                  <a:pt x="2906918" y="165210"/>
                  <a:pt x="2857366" y="143283"/>
                  <a:pt x="2917372" y="163286"/>
                </a:cubicBezTo>
                <a:cubicBezTo>
                  <a:pt x="2984381" y="263800"/>
                  <a:pt x="2898870" y="140159"/>
                  <a:pt x="2960915" y="217714"/>
                </a:cubicBezTo>
                <a:cubicBezTo>
                  <a:pt x="2969088" y="227930"/>
                  <a:pt x="2973435" y="241120"/>
                  <a:pt x="2982686" y="250371"/>
                </a:cubicBezTo>
                <a:cubicBezTo>
                  <a:pt x="2991937" y="259622"/>
                  <a:pt x="3005127" y="263970"/>
                  <a:pt x="3015343" y="272143"/>
                </a:cubicBezTo>
                <a:cubicBezTo>
                  <a:pt x="3023357" y="278554"/>
                  <a:pt x="3029858" y="286657"/>
                  <a:pt x="3037115" y="293914"/>
                </a:cubicBezTo>
                <a:cubicBezTo>
                  <a:pt x="3040743" y="304800"/>
                  <a:pt x="3042097" y="316732"/>
                  <a:pt x="3048000" y="326571"/>
                </a:cubicBezTo>
                <a:cubicBezTo>
                  <a:pt x="3053280" y="335372"/>
                  <a:pt x="3063614" y="340132"/>
                  <a:pt x="3069772" y="348343"/>
                </a:cubicBezTo>
                <a:cubicBezTo>
                  <a:pt x="3074640" y="354834"/>
                  <a:pt x="3077029" y="362857"/>
                  <a:pt x="3080658" y="370114"/>
                </a:cubicBezTo>
              </a:path>
            </a:pathLst>
          </a:cu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tr-TR" dirty="0">
              <a:solidFill>
                <a:srgbClr val="000000"/>
              </a:solidFill>
              <a:latin typeface="Cambria"/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282827" y="1716614"/>
            <a:ext cx="3787775" cy="4143375"/>
            <a:chOff x="1219200" y="1037772"/>
            <a:chExt cx="3788229" cy="414382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219200" y="5181600"/>
              <a:ext cx="1066928" cy="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 flipV="1">
              <a:off x="685753" y="3581225"/>
              <a:ext cx="3200750" cy="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2263900" y="1037772"/>
              <a:ext cx="2743529" cy="965306"/>
            </a:xfrm>
            <a:custGeom>
              <a:avLst/>
              <a:gdLst>
                <a:gd name="connsiteX0" fmla="*/ 0 w 2743200"/>
                <a:gd name="connsiteY0" fmla="*/ 965199 h 965199"/>
                <a:gd name="connsiteX1" fmla="*/ 1251857 w 2743200"/>
                <a:gd name="connsiteY1" fmla="*/ 257628 h 965199"/>
                <a:gd name="connsiteX2" fmla="*/ 2351314 w 2743200"/>
                <a:gd name="connsiteY2" fmla="*/ 39914 h 965199"/>
                <a:gd name="connsiteX3" fmla="*/ 2743200 w 2743200"/>
                <a:gd name="connsiteY3" fmla="*/ 497114 h 96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0" h="965199">
                  <a:moveTo>
                    <a:pt x="0" y="965199"/>
                  </a:moveTo>
                  <a:cubicBezTo>
                    <a:pt x="429985" y="688520"/>
                    <a:pt x="859971" y="411842"/>
                    <a:pt x="1251857" y="257628"/>
                  </a:cubicBezTo>
                  <a:cubicBezTo>
                    <a:pt x="1643743" y="103414"/>
                    <a:pt x="2102757" y="0"/>
                    <a:pt x="2351314" y="39914"/>
                  </a:cubicBezTo>
                  <a:cubicBezTo>
                    <a:pt x="2599871" y="79828"/>
                    <a:pt x="2671535" y="288471"/>
                    <a:pt x="2743200" y="497114"/>
                  </a:cubicBezTo>
                </a:path>
              </a:pathLst>
            </a:cu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tr-TR" dirty="0">
                <a:solidFill>
                  <a:srgbClr val="000000"/>
                </a:solidFill>
                <a:latin typeface="Cambria"/>
              </a:endParaRP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2587625" y="2049991"/>
            <a:ext cx="2667000" cy="3571875"/>
            <a:chOff x="1066800" y="1371600"/>
            <a:chExt cx="2667000" cy="3571220"/>
          </a:xfrm>
        </p:grpSpPr>
        <p:sp>
          <p:nvSpPr>
            <p:cNvPr id="55316" name="TextBox 30"/>
            <p:cNvSpPr txBox="1">
              <a:spLocks noChangeArrowheads="1"/>
            </p:cNvSpPr>
            <p:nvPr/>
          </p:nvSpPr>
          <p:spPr bwMode="auto">
            <a:xfrm flipH="1">
              <a:off x="1066800" y="4419600"/>
              <a:ext cx="6096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tr-TR" altLang="en-US" sz="2800" b="1" dirty="0">
                  <a:solidFill>
                    <a:srgbClr val="000000"/>
                  </a:solidFill>
                  <a:latin typeface="Cambria"/>
                </a:rPr>
                <a:t>X</a:t>
              </a:r>
            </a:p>
          </p:txBody>
        </p:sp>
        <p:sp>
          <p:nvSpPr>
            <p:cNvPr id="55317" name="TextBox 31"/>
            <p:cNvSpPr txBox="1">
              <a:spLocks noChangeArrowheads="1"/>
            </p:cNvSpPr>
            <p:nvPr/>
          </p:nvSpPr>
          <p:spPr bwMode="auto">
            <a:xfrm flipH="1">
              <a:off x="1066800" y="3439180"/>
              <a:ext cx="6096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tr-TR" altLang="en-US" sz="2800" b="1" dirty="0">
                  <a:solidFill>
                    <a:srgbClr val="000000"/>
                  </a:solidFill>
                  <a:latin typeface="Cambria"/>
                </a:rPr>
                <a:t>Y</a:t>
              </a:r>
            </a:p>
          </p:txBody>
        </p:sp>
        <p:sp>
          <p:nvSpPr>
            <p:cNvPr id="55318" name="TextBox 32"/>
            <p:cNvSpPr txBox="1">
              <a:spLocks noChangeArrowheads="1"/>
            </p:cNvSpPr>
            <p:nvPr/>
          </p:nvSpPr>
          <p:spPr bwMode="auto">
            <a:xfrm flipH="1">
              <a:off x="3124200" y="1371600"/>
              <a:ext cx="6096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tr-TR" altLang="en-US" sz="2800" b="1" dirty="0">
                  <a:solidFill>
                    <a:srgbClr val="000000"/>
                  </a:solidFill>
                  <a:latin typeface="Cambria"/>
                </a:rPr>
                <a:t>Z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022975" y="1876953"/>
            <a:ext cx="609600" cy="1362075"/>
            <a:chOff x="4495800" y="1371600"/>
            <a:chExt cx="609600" cy="1361420"/>
          </a:xfrm>
        </p:grpSpPr>
        <p:sp>
          <p:nvSpPr>
            <p:cNvPr id="55314" name="TextBox 33"/>
            <p:cNvSpPr txBox="1">
              <a:spLocks noChangeArrowheads="1"/>
            </p:cNvSpPr>
            <p:nvPr/>
          </p:nvSpPr>
          <p:spPr bwMode="auto">
            <a:xfrm flipH="1">
              <a:off x="4495800" y="1371600"/>
              <a:ext cx="6096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tr-TR" altLang="en-US" sz="2800" b="1" dirty="0">
                  <a:solidFill>
                    <a:srgbClr val="000000"/>
                  </a:solidFill>
                  <a:latin typeface="Cambria"/>
                </a:rPr>
                <a:t>A</a:t>
              </a:r>
            </a:p>
          </p:txBody>
        </p:sp>
        <p:sp>
          <p:nvSpPr>
            <p:cNvPr id="55315" name="TextBox 34"/>
            <p:cNvSpPr txBox="1">
              <a:spLocks noChangeArrowheads="1"/>
            </p:cNvSpPr>
            <p:nvPr/>
          </p:nvSpPr>
          <p:spPr bwMode="auto">
            <a:xfrm flipH="1">
              <a:off x="4495800" y="2209800"/>
              <a:ext cx="6096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tr-TR" altLang="en-US" sz="2800" b="1" dirty="0">
                  <a:solidFill>
                    <a:srgbClr val="000000"/>
                  </a:solidFill>
                  <a:latin typeface="Cambria"/>
                </a:rPr>
                <a:t>B</a:t>
              </a:r>
            </a:p>
          </p:txBody>
        </p:sp>
      </p:grp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6403973" y="1889653"/>
            <a:ext cx="2819402" cy="1361420"/>
            <a:chOff x="4800598" y="762000"/>
            <a:chExt cx="2819402" cy="1361420"/>
          </a:xfrm>
        </p:grpSpPr>
        <p:sp>
          <p:nvSpPr>
            <p:cNvPr id="55312" name="TextBox 24"/>
            <p:cNvSpPr txBox="1">
              <a:spLocks noChangeArrowheads="1"/>
            </p:cNvSpPr>
            <p:nvPr/>
          </p:nvSpPr>
          <p:spPr bwMode="auto">
            <a:xfrm flipH="1">
              <a:off x="4800598" y="762000"/>
              <a:ext cx="22876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tr-TR" altLang="en-US" sz="2800" b="1" dirty="0">
                  <a:solidFill>
                    <a:srgbClr val="000000"/>
                  </a:solidFill>
                  <a:latin typeface="Cambria"/>
                </a:rPr>
                <a:t> = Üniversite</a:t>
              </a:r>
            </a:p>
          </p:txBody>
        </p:sp>
        <p:sp>
          <p:nvSpPr>
            <p:cNvPr id="55313" name="TextBox 26"/>
            <p:cNvSpPr txBox="1">
              <a:spLocks noChangeArrowheads="1"/>
            </p:cNvSpPr>
            <p:nvPr/>
          </p:nvSpPr>
          <p:spPr bwMode="auto">
            <a:xfrm flipH="1">
              <a:off x="4800600" y="1600200"/>
              <a:ext cx="2819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tr-TR" altLang="en-US" sz="2800" b="1" dirty="0">
                  <a:solidFill>
                    <a:srgbClr val="000000"/>
                  </a:solidFill>
                  <a:latin typeface="Cambria"/>
                </a:rPr>
                <a:t> = Lise</a:t>
              </a:r>
            </a:p>
          </p:txBody>
        </p:sp>
      </p:grpSp>
      <p:sp>
        <p:nvSpPr>
          <p:cNvPr id="27" name="Content Placeholder 1"/>
          <p:cNvSpPr txBox="1">
            <a:spLocks/>
          </p:cNvSpPr>
          <p:nvPr/>
        </p:nvSpPr>
        <p:spPr bwMode="auto">
          <a:xfrm>
            <a:off x="4165600" y="5235575"/>
            <a:ext cx="6688139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20000"/>
              </a:spcBef>
              <a:spcAft>
                <a:spcPct val="0"/>
              </a:spcAft>
            </a:pPr>
            <a:r>
              <a:rPr lang="tr-TR" altLang="en-US" sz="2000" dirty="0">
                <a:solidFill>
                  <a:srgbClr val="000000"/>
                </a:solidFill>
                <a:latin typeface="Cambria" panose="02040503050406030204" pitchFamily="18" charset="0"/>
                <a:cs typeface="Cambria"/>
              </a:rPr>
              <a:t>Eğer aşağıdaki eşitsizlik doğru ise üniversiteye gitmelisin.</a:t>
            </a:r>
          </a:p>
          <a:p>
            <a:pPr defTabSz="457200" fontAlgn="base">
              <a:spcBef>
                <a:spcPct val="20000"/>
              </a:spcBef>
              <a:spcAft>
                <a:spcPct val="0"/>
              </a:spcAft>
            </a:pPr>
            <a:r>
              <a:rPr lang="tr-TR" altLang="en-US" sz="2000" b="1" dirty="0">
                <a:solidFill>
                  <a:srgbClr val="669900"/>
                </a:solidFill>
                <a:latin typeface="Cambria" panose="02040503050406030204" pitchFamily="18" charset="0"/>
                <a:cs typeface="Cambria"/>
              </a:rPr>
              <a:t> Z &gt; X + Y</a:t>
            </a:r>
          </a:p>
          <a:p>
            <a:pPr defTabSz="457200" fontAlgn="base">
              <a:spcBef>
                <a:spcPct val="20000"/>
              </a:spcBef>
              <a:spcAft>
                <a:spcPct val="0"/>
              </a:spcAft>
            </a:pPr>
            <a:r>
              <a:rPr lang="tr-TR" altLang="en-US" sz="2000" b="1" dirty="0">
                <a:solidFill>
                  <a:srgbClr val="669900"/>
                </a:solidFill>
                <a:latin typeface="Cambria" panose="02040503050406030204" pitchFamily="18" charset="0"/>
                <a:cs typeface="Cambria"/>
              </a:rPr>
              <a:t>Eğer marjinal fayda marjinal maliyetten büyük ise üniversiteye gitmelisin.</a:t>
            </a:r>
          </a:p>
        </p:txBody>
      </p:sp>
    </p:spTree>
    <p:extLst>
      <p:ext uri="{BB962C8B-B14F-4D97-AF65-F5344CB8AC3E}">
        <p14:creationId xmlns:p14="http://schemas.microsoft.com/office/powerpoint/2010/main" val="172934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  <p:bldP spid="2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Üniversiteye Gitmeğe Değer mi?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609600" y="1713168"/>
            <a:ext cx="8557549" cy="4896248"/>
          </a:xfrm>
        </p:spPr>
        <p:txBody>
          <a:bodyPr/>
          <a:lstStyle/>
          <a:p>
            <a:r>
              <a:rPr lang="tr-TR" altLang="en-US" sz="2800" noProof="0" dirty="0">
                <a:latin typeface="Cambria"/>
                <a:cs typeface="Cambria"/>
              </a:rPr>
              <a:t>Zor soru: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Üniversitenin yararları zararlarından herkes için büyük müdür?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Şu şekilde düşün: bazı kişilerin çok büyük direkt maliyeti ya da fırsat maliyeti olabilir mi? Diğerleri için küçük faydalar olabilir mi?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Cevap: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Eğer en son sorulara cevabınız evet ise herkesin üniversiteye gitmesi gerekmez</a:t>
            </a:r>
            <a:r>
              <a:rPr lang="tr-TR" altLang="ja-JP" sz="2400" noProof="0" dirty="0">
                <a:latin typeface="Cambria"/>
                <a:cs typeface="Cambria"/>
              </a:rPr>
              <a:t>.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Ekonomistler rasyonel düşündükleri için </a:t>
            </a:r>
            <a:r>
              <a:rPr lang="tr-TR" altLang="en-US" sz="2400" dirty="0">
                <a:latin typeface="Cambria"/>
                <a:cs typeface="Cambria"/>
              </a:rPr>
              <a:t>"</a:t>
            </a:r>
            <a:r>
              <a:rPr lang="tr-TR" altLang="en-US" sz="2400" noProof="0" dirty="0">
                <a:latin typeface="Cambria"/>
                <a:cs typeface="Cambria"/>
              </a:rPr>
              <a:t>Herkes üniversiteye gitmeli</a:t>
            </a:r>
            <a:r>
              <a:rPr lang="tr-TR" altLang="en-US" sz="2400" dirty="0">
                <a:latin typeface="Cambria"/>
                <a:cs typeface="Cambria"/>
              </a:rPr>
              <a:t>"</a:t>
            </a:r>
            <a:r>
              <a:rPr lang="tr-TR" altLang="en-US" sz="2400" noProof="0" dirty="0">
                <a:latin typeface="Cambria"/>
                <a:cs typeface="Cambria"/>
              </a:rPr>
              <a:t> gibi popüler düşüncelere katılmazlar.</a:t>
            </a:r>
          </a:p>
        </p:txBody>
      </p:sp>
      <p:pic>
        <p:nvPicPr>
          <p:cNvPr id="28676" name="Picture 2" descr="I:\DirkTextbookN\Jpegs(All)\VOLUME_1_MICRO_Class-test\08_PRINECO_CH0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149" y="1735791"/>
            <a:ext cx="1868488" cy="247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3" descr="I:\DirkTextbookN\Jpegs(All)\VOLUME_1_MICRO_Class-test\17_PRINECO_CH0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786" y="4210704"/>
            <a:ext cx="1827213" cy="239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54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0" dirty="0">
                <a:latin typeface="Cambria"/>
                <a:cs typeface="Cambria"/>
              </a:rPr>
              <a:t>Uyarılar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noProof="0" dirty="0">
                <a:latin typeface="Cambria"/>
                <a:cs typeface="Cambria"/>
              </a:rPr>
              <a:t>Lütfen Notlar Hafta #1'e Marjinal Analiz bölümü için bakın.</a:t>
            </a:r>
          </a:p>
          <a:p>
            <a:r>
              <a:rPr lang="tr-TR" noProof="0" dirty="0">
                <a:latin typeface="Cambria"/>
                <a:cs typeface="Cambria"/>
              </a:rPr>
              <a:t>Marjinal Fayda vs. Toplam Fayda</a:t>
            </a:r>
          </a:p>
          <a:p>
            <a:r>
              <a:rPr lang="tr-TR" noProof="0" dirty="0">
                <a:latin typeface="Cambria"/>
                <a:cs typeface="Cambria"/>
              </a:rPr>
              <a:t>Marjinal Maliyet vs. Toplam Maliyet</a:t>
            </a:r>
          </a:p>
          <a:p>
            <a:r>
              <a:rPr lang="tr-TR" noProof="0" dirty="0">
                <a:latin typeface="Cambria"/>
                <a:cs typeface="Cambria"/>
              </a:rPr>
              <a:t>Net Kazanç</a:t>
            </a:r>
          </a:p>
          <a:p>
            <a:r>
              <a:rPr lang="tr-TR" noProof="0" dirty="0">
                <a:latin typeface="Cambria"/>
                <a:cs typeface="Cambria"/>
              </a:rPr>
              <a:t>Rasyonel Davranış</a:t>
            </a:r>
          </a:p>
        </p:txBody>
      </p:sp>
    </p:spTree>
    <p:extLst>
      <p:ext uri="{BB962C8B-B14F-4D97-AF65-F5344CB8AC3E}">
        <p14:creationId xmlns:p14="http://schemas.microsoft.com/office/powerpoint/2010/main" val="983127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>
          <a:xfrm>
            <a:off x="609600" y="11575"/>
            <a:ext cx="10972800" cy="1527337"/>
          </a:xfrm>
        </p:spPr>
        <p:txBody>
          <a:bodyPr/>
          <a:lstStyle/>
          <a:p>
            <a:pPr eaLnBrk="1" hangingPunct="1"/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tr-TR" altLang="en-US" noProof="0" dirty="0">
                <a:latin typeface="Cambria"/>
                <a:cs typeface="Cambria"/>
              </a:rPr>
              <a:t>Kıtlık hakkında hangisi söylenebilir?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Kıtlık bizi tercih etmeye zorlar.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ja-JP" noProof="0" dirty="0">
                <a:latin typeface="Cambria"/>
                <a:cs typeface="Cambria"/>
              </a:rPr>
              <a:t>Kıtlık süper-zenginleri etkilemez.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Kıtlık sadece petrol gibi ürünleri etkiler.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Kıtlık genellikle bizim günlük yaşamımızı etkilemez.</a:t>
            </a:r>
            <a:endParaRPr lang="tr-TR" altLang="ja-JP" noProof="0" dirty="0">
              <a:latin typeface="Cambria"/>
              <a:cs typeface="Cambria"/>
            </a:endParaRP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endParaRPr lang="tr-TR" altLang="en-US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8032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981200" y="3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</a:rPr>
              <a:t>Hafta </a:t>
            </a:r>
            <a:r>
              <a:rPr lang="tr-TR" altLang="en-US" noProof="0" dirty="0">
                <a:latin typeface="Cambria"/>
                <a:cs typeface="Cambria"/>
              </a:rPr>
              <a:t>#1 Konu Başlıkları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096216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tr-TR" sz="2800" cap="none" noProof="0" dirty="0">
                <a:latin typeface="Cambria"/>
                <a:ea typeface="MS PGothic" charset="0"/>
                <a:cs typeface="Cambria"/>
              </a:rPr>
              <a:t>Ekonomi Bilimi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800" noProof="0" dirty="0">
                <a:latin typeface="Cambria"/>
                <a:ea typeface="MS PGothic" charset="0"/>
                <a:cs typeface="Cambria"/>
              </a:rPr>
              <a:t>Kıtlık</a:t>
            </a:r>
            <a:endParaRPr lang="tr-TR" sz="2800" cap="none" noProof="0" dirty="0">
              <a:latin typeface="Cambria"/>
              <a:ea typeface="MS PGothic" charset="0"/>
              <a:cs typeface="Cambria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800" cap="none" noProof="0" dirty="0">
                <a:latin typeface="Cambria"/>
                <a:ea typeface="MS PGothic" charset="0"/>
                <a:cs typeface="Cambria"/>
              </a:rPr>
              <a:t>Mikroekonomi vs. Makroekonomi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800" cap="none" noProof="0" dirty="0">
                <a:latin typeface="Cambria"/>
                <a:ea typeface="MS PGothic" charset="0"/>
                <a:cs typeface="Cambria"/>
              </a:rPr>
              <a:t>Fırsat Maliyeti*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800" cap="none" noProof="0" dirty="0">
                <a:latin typeface="Cambria"/>
                <a:ea typeface="MS PGothic" charset="0"/>
                <a:cs typeface="Cambria"/>
              </a:rPr>
              <a:t>Marjinal Analiz*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800" noProof="0" dirty="0">
                <a:latin typeface="Cambria"/>
                <a:ea typeface="MS PGothic" charset="0"/>
                <a:cs typeface="Cambria"/>
              </a:rPr>
              <a:t>Üretim Olanakları Eğrisi</a:t>
            </a:r>
            <a:r>
              <a:rPr lang="tr-TR" sz="2800" cap="none" noProof="0" dirty="0">
                <a:latin typeface="Cambria"/>
                <a:ea typeface="MS PGothic" charset="0"/>
                <a:cs typeface="Cambria"/>
              </a:rPr>
              <a:t>*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800" cap="none" noProof="0" dirty="0">
                <a:latin typeface="Cambria"/>
                <a:ea typeface="MS PGothic" charset="0"/>
                <a:cs typeface="Cambria"/>
              </a:rPr>
              <a:t>Üretim Süreci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800" noProof="0" dirty="0">
                <a:latin typeface="Cambria"/>
                <a:ea typeface="MS PGothic" charset="0"/>
                <a:cs typeface="Cambria"/>
              </a:rPr>
              <a:t>Artan Maliyetler Yasası</a:t>
            </a:r>
            <a:r>
              <a:rPr lang="tr-TR" sz="2800" cap="none" noProof="0" dirty="0">
                <a:latin typeface="Cambria"/>
                <a:ea typeface="MS PGothic" charset="0"/>
                <a:cs typeface="Cambria"/>
              </a:rPr>
              <a:t>*</a:t>
            </a:r>
          </a:p>
          <a:p>
            <a:pPr marL="0" indent="0" eaLnBrk="1" hangingPunct="1">
              <a:buNone/>
            </a:pPr>
            <a:r>
              <a:rPr lang="tr-TR" altLang="en-US" sz="1800" dirty="0">
                <a:ea typeface="MS PGothic" charset="0"/>
              </a:rPr>
              <a:t>"</a:t>
            </a:r>
            <a:r>
              <a:rPr lang="tr-TR" altLang="en-US" sz="1800" noProof="0" dirty="0">
                <a:latin typeface="Cambria"/>
                <a:ea typeface="MS PGothic" charset="0"/>
                <a:cs typeface="Cambria"/>
              </a:rPr>
              <a:t>*" En önemli konu başlıklarını belirtir. </a:t>
            </a:r>
          </a:p>
          <a:p>
            <a:pPr marL="0" indent="0" eaLnBrk="1" hangingPunct="1">
              <a:buNone/>
            </a:pPr>
            <a:r>
              <a:rPr lang="tr-TR" altLang="en-US" sz="1800" noProof="0" dirty="0" err="1">
                <a:latin typeface="Cambria"/>
                <a:ea typeface="MS PGothic" charset="0"/>
                <a:cs typeface="Cambria"/>
              </a:rPr>
              <a:t>Mateer</a:t>
            </a:r>
            <a:r>
              <a:rPr lang="tr-TR" altLang="en-US" sz="1800" noProof="0" dirty="0">
                <a:latin typeface="Cambria"/>
                <a:ea typeface="MS PGothic" charset="0"/>
                <a:cs typeface="Cambria"/>
              </a:rPr>
              <a:t> ve </a:t>
            </a:r>
            <a:r>
              <a:rPr lang="tr-TR" altLang="en-US" sz="1800" noProof="0" dirty="0" err="1">
                <a:latin typeface="Cambria"/>
                <a:ea typeface="MS PGothic" charset="0"/>
                <a:cs typeface="Cambria"/>
              </a:rPr>
              <a:t>Coppock</a:t>
            </a:r>
            <a:r>
              <a:rPr lang="tr-TR" altLang="en-US" sz="1800" noProof="0" dirty="0">
                <a:latin typeface="Cambria"/>
                <a:ea typeface="MS PGothic" charset="0"/>
                <a:cs typeface="Cambria"/>
              </a:rPr>
              <a:t>: Bölüm #1 ve #2</a:t>
            </a:r>
          </a:p>
        </p:txBody>
      </p:sp>
    </p:spTree>
    <p:extLst>
      <p:ext uri="{BB962C8B-B14F-4D97-AF65-F5344CB8AC3E}">
        <p14:creationId xmlns:p14="http://schemas.microsoft.com/office/powerpoint/2010/main" val="3716856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527337"/>
          </a:xfrm>
        </p:spPr>
        <p:txBody>
          <a:bodyPr/>
          <a:lstStyle/>
          <a:p>
            <a:pPr eaLnBrk="1" hangingPunct="1"/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tr-TR" altLang="en-US" noProof="0" dirty="0">
                <a:latin typeface="Cambria"/>
                <a:cs typeface="Cambria"/>
              </a:rPr>
              <a:t>Bir ürünü satın almanın fırsat maliyeti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alamadığın diğer tüm ürünlerin toplam fiyatına eşittir.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satın alabileceğin sıradaki en iyi alternatifin fiyatına eşittir.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en değerli ürünü satın aldığın için diğer şeylerden bağımsızdır.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dirty="0">
                <a:latin typeface="Cambria"/>
                <a:cs typeface="Cambria"/>
              </a:rPr>
              <a:t>s</a:t>
            </a:r>
            <a:r>
              <a:rPr lang="tr-TR" altLang="en-US" noProof="0" dirty="0">
                <a:latin typeface="Cambria"/>
                <a:cs typeface="Cambria"/>
              </a:rPr>
              <a:t>atın alabileceğin tüm ürünlerin ortalama fiyatına eşittir.</a:t>
            </a:r>
          </a:p>
        </p:txBody>
      </p:sp>
    </p:spTree>
    <p:extLst>
      <p:ext uri="{BB962C8B-B14F-4D97-AF65-F5344CB8AC3E}">
        <p14:creationId xmlns:p14="http://schemas.microsoft.com/office/powerpoint/2010/main" val="257299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0800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527337"/>
          </a:xfrm>
        </p:spPr>
        <p:txBody>
          <a:bodyPr/>
          <a:lstStyle/>
          <a:p>
            <a:pPr eaLnBrk="1" hangingPunct="1"/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tr-TR" altLang="en-US" noProof="0" dirty="0">
                <a:latin typeface="Cambria"/>
                <a:cs typeface="Cambria"/>
              </a:rPr>
              <a:t>Marjinal düşünceye göre birey bir eylemi ancak ne olursa yaparsın?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Başarı oranı %50'den büyükse.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Eylemin pozitif faydaları varsa.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Eylemin maliyeti küçükse.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dirty="0">
                <a:latin typeface="Cambria"/>
                <a:cs typeface="Cambria"/>
              </a:rPr>
              <a:t>M</a:t>
            </a:r>
            <a:r>
              <a:rPr lang="tr-TR" altLang="en-US" noProof="0" dirty="0" err="1">
                <a:latin typeface="Cambria"/>
                <a:cs typeface="Cambria"/>
              </a:rPr>
              <a:t>arjinal</a:t>
            </a:r>
            <a:r>
              <a:rPr lang="tr-TR" altLang="en-US" noProof="0" dirty="0">
                <a:latin typeface="Cambria"/>
                <a:cs typeface="Cambria"/>
              </a:rPr>
              <a:t> fayda ≥ marjinal maliyet.</a:t>
            </a:r>
          </a:p>
        </p:txBody>
      </p:sp>
    </p:spTree>
    <p:extLst>
      <p:ext uri="{BB962C8B-B14F-4D97-AF65-F5344CB8AC3E}">
        <p14:creationId xmlns:p14="http://schemas.microsoft.com/office/powerpoint/2010/main" val="365331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tr-TR" altLang="en-US" noProof="0" dirty="0">
                <a:latin typeface="Cambria"/>
                <a:cs typeface="Cambria"/>
              </a:rPr>
              <a:t>Vali, eğitime ayrılan ödeneği arttırmayı düşünüyor. Halbuki, bu değişiklik altyapı için ayrılan ödeneğin düşmesi anlamına geliyor. Bu durum hangisini tanımlar?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Değiş-tokuş.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Karşılaştırmalı avantaj.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dirty="0">
                <a:latin typeface="Cambria"/>
                <a:cs typeface="Cambria"/>
              </a:rPr>
              <a:t>Teşvikler</a:t>
            </a:r>
            <a:r>
              <a:rPr lang="tr-TR" altLang="en-US" noProof="0" dirty="0">
                <a:latin typeface="Cambria"/>
                <a:cs typeface="Cambria"/>
              </a:rPr>
              <a:t>.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dirty="0">
                <a:latin typeface="Cambria"/>
                <a:cs typeface="Cambria"/>
              </a:rPr>
              <a:t>P</a:t>
            </a:r>
            <a:r>
              <a:rPr lang="tr-TR" altLang="en-US" noProof="0" dirty="0" err="1">
                <a:latin typeface="Cambria"/>
                <a:cs typeface="Cambria"/>
              </a:rPr>
              <a:t>iyasalar</a:t>
            </a:r>
            <a:r>
              <a:rPr lang="tr-TR" altLang="en-US" noProof="0" dirty="0">
                <a:latin typeface="Cambria"/>
                <a:cs typeface="Cambri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838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noProof="0" dirty="0">
                <a:latin typeface="Cambria"/>
                <a:cs typeface="Cambria"/>
              </a:rPr>
              <a:t>Ekonomi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tr-TR" noProof="0" dirty="0">
                <a:latin typeface="Cambria"/>
                <a:cs typeface="Cambria"/>
              </a:rPr>
              <a:t>Ekonomi, toplumda bir arada yaşayan insanların arzularını karşılamak için kaynak kullanımının organize edildiği bir mekanizmadır. </a:t>
            </a:r>
          </a:p>
          <a:p>
            <a:pPr>
              <a:defRPr/>
            </a:pPr>
            <a:r>
              <a:rPr lang="tr-TR" noProof="0" dirty="0">
                <a:latin typeface="Cambria"/>
                <a:cs typeface="Cambria"/>
              </a:rPr>
              <a:t>Herhangi bir ekonomide kararlar aşağıdakileri belirlemek için verilir:</a:t>
            </a:r>
          </a:p>
          <a:p>
            <a:pPr lvl="1">
              <a:defRPr/>
            </a:pPr>
            <a:r>
              <a:rPr lang="tr-TR" sz="2800" noProof="0" dirty="0">
                <a:latin typeface="Cambria"/>
                <a:cs typeface="Cambria"/>
              </a:rPr>
              <a:t>1. NE üretilecek.</a:t>
            </a:r>
          </a:p>
          <a:p>
            <a:pPr lvl="1">
              <a:defRPr/>
            </a:pPr>
            <a:r>
              <a:rPr lang="tr-TR" sz="2800" noProof="0" dirty="0">
                <a:latin typeface="Cambria"/>
                <a:cs typeface="Cambria"/>
              </a:rPr>
              <a:t>2. NASIL üretilecek.</a:t>
            </a:r>
          </a:p>
          <a:p>
            <a:pPr lvl="1">
              <a:defRPr/>
            </a:pPr>
            <a:r>
              <a:rPr lang="tr-TR" sz="2800" noProof="0" dirty="0">
                <a:latin typeface="Cambria"/>
                <a:cs typeface="Cambria"/>
              </a:rPr>
              <a:t>3. Üretilenler KİMLERE dağıtılacak.</a:t>
            </a:r>
          </a:p>
        </p:txBody>
      </p:sp>
    </p:spTree>
    <p:extLst>
      <p:ext uri="{BB962C8B-B14F-4D97-AF65-F5344CB8AC3E}">
        <p14:creationId xmlns:p14="http://schemas.microsoft.com/office/powerpoint/2010/main" val="3933275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736851" y="2319198"/>
            <a:ext cx="2273300" cy="38735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tr-TR" dirty="0">
              <a:effectLst>
                <a:outerShdw blurRad="38100" dist="38100" dir="2700000" algn="tl">
                  <a:srgbClr val="C0C0C0"/>
                </a:outerShdw>
              </a:effectLst>
              <a:latin typeface="Cambria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768602" y="2406511"/>
            <a:ext cx="979987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en-US" sz="2400" b="1" i="0" dirty="0">
                <a:solidFill>
                  <a:srgbClr val="000000"/>
                </a:solidFill>
                <a:latin typeface="Cambria"/>
              </a:rPr>
              <a:t>Emek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2768602" y="3320911"/>
            <a:ext cx="141144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en-US" sz="2400" b="1" i="0" dirty="0">
                <a:solidFill>
                  <a:srgbClr val="000000"/>
                </a:solidFill>
                <a:latin typeface="Cambria"/>
              </a:rPr>
              <a:t>Sermaye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669824" y="4249423"/>
            <a:ext cx="1657506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en-US" sz="2400" b="1" i="0" dirty="0">
                <a:solidFill>
                  <a:srgbClr val="000000"/>
                </a:solidFill>
                <a:latin typeface="Cambria"/>
              </a:rPr>
              <a:t>Doğal</a:t>
            </a:r>
          </a:p>
          <a:p>
            <a:r>
              <a:rPr lang="tr-TR" altLang="en-US" sz="2400" b="1" i="0" dirty="0">
                <a:solidFill>
                  <a:srgbClr val="000000"/>
                </a:solidFill>
                <a:latin typeface="Cambria"/>
              </a:rPr>
              <a:t>Kaynaklar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2698046" y="5581511"/>
            <a:ext cx="184410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en-US" sz="2400" b="1" i="0" dirty="0">
                <a:solidFill>
                  <a:srgbClr val="000000"/>
                </a:solidFill>
                <a:latin typeface="Cambria"/>
              </a:rPr>
              <a:t>Girişimcilik</a:t>
            </a:r>
          </a:p>
        </p:txBody>
      </p:sp>
      <p:sp>
        <p:nvSpPr>
          <p:cNvPr id="8202" name="AutoShape 10"/>
          <p:cNvSpPr>
            <a:spLocks noChangeArrowheads="1"/>
          </p:cNvSpPr>
          <p:nvPr/>
        </p:nvSpPr>
        <p:spPr bwMode="auto">
          <a:xfrm>
            <a:off x="5246688" y="2306498"/>
            <a:ext cx="1930400" cy="901700"/>
          </a:xfrm>
          <a:prstGeom prst="roundRect">
            <a:avLst>
              <a:gd name="adj" fmla="val 18486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tr-TR" dirty="0">
              <a:effectLst>
                <a:outerShdw blurRad="38100" dist="38100" dir="2700000" algn="tl">
                  <a:srgbClr val="C0C0C0"/>
                </a:outerShdw>
              </a:effectLst>
              <a:latin typeface="Cambria"/>
            </a:endParaRP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5283201" y="2406511"/>
            <a:ext cx="1545797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en-US" sz="2400" b="1" i="0" dirty="0">
                <a:solidFill>
                  <a:srgbClr val="000000"/>
                </a:solidFill>
                <a:latin typeface="Cambria"/>
              </a:rPr>
              <a:t>Teknoloji</a:t>
            </a: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7418388" y="2192198"/>
            <a:ext cx="1930400" cy="38735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tr-TR" dirty="0">
              <a:effectLst>
                <a:outerShdw blurRad="38100" dist="38100" dir="2700000" algn="tl">
                  <a:srgbClr val="C0C0C0"/>
                </a:outerShdw>
              </a:effectLst>
              <a:latin typeface="Cambria"/>
            </a:endParaRP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2882901" y="1606411"/>
            <a:ext cx="648179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tr-TR" sz="2400" b="1" dirty="0">
                <a:latin typeface="Cambria" panose="02040503050406030204" pitchFamily="18" charset="0"/>
              </a:rPr>
              <a:t>Girdiler                         Üretim                   Çıktılar</a:t>
            </a: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7683501" y="2978011"/>
            <a:ext cx="1302641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en-US" sz="2400" b="1" i="0" dirty="0">
                <a:solidFill>
                  <a:srgbClr val="000000"/>
                </a:solidFill>
                <a:latin typeface="Cambria"/>
              </a:rPr>
              <a:t>Ürünler</a:t>
            </a:r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7683501" y="3587611"/>
            <a:ext cx="50945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en-US" sz="2400" b="1" i="0" dirty="0">
                <a:solidFill>
                  <a:srgbClr val="000000"/>
                </a:solidFill>
                <a:latin typeface="Cambria"/>
              </a:rPr>
              <a:t>ve</a:t>
            </a: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7683501" y="4502011"/>
            <a:ext cx="159899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en-US" sz="2400" b="1" i="0" dirty="0">
                <a:solidFill>
                  <a:srgbClr val="000000"/>
                </a:solidFill>
                <a:latin typeface="Cambria"/>
              </a:rPr>
              <a:t>Hizmetler</a:t>
            </a:r>
          </a:p>
        </p:txBody>
      </p:sp>
      <p:grpSp>
        <p:nvGrpSpPr>
          <p:cNvPr id="5137" name="Group 35"/>
          <p:cNvGrpSpPr>
            <a:grpSpLocks/>
          </p:cNvGrpSpPr>
          <p:nvPr/>
        </p:nvGrpSpPr>
        <p:grpSpPr bwMode="auto">
          <a:xfrm>
            <a:off x="8348695" y="3018492"/>
            <a:ext cx="1016000" cy="1138238"/>
            <a:chOff x="4289" y="2028"/>
            <a:chExt cx="640" cy="717"/>
          </a:xfrm>
        </p:grpSpPr>
        <p:sp>
          <p:nvSpPr>
            <p:cNvPr id="8209" name="Freeform 17"/>
            <p:cNvSpPr>
              <a:spLocks/>
            </p:cNvSpPr>
            <p:nvPr/>
          </p:nvSpPr>
          <p:spPr bwMode="auto">
            <a:xfrm>
              <a:off x="4837" y="2744"/>
              <a:ext cx="4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34" y="0"/>
                </a:cxn>
                <a:cxn ang="0">
                  <a:pos x="48" y="0"/>
                </a:cxn>
                <a:cxn ang="0">
                  <a:pos x="0" y="0"/>
                </a:cxn>
              </a:cxnLst>
              <a:rect l="0" t="0" r="r" b="b"/>
              <a:pathLst>
                <a:path w="49" h="1">
                  <a:moveTo>
                    <a:pt x="0" y="0"/>
                  </a:moveTo>
                  <a:lnTo>
                    <a:pt x="14" y="0"/>
                  </a:lnTo>
                  <a:lnTo>
                    <a:pt x="34" y="0"/>
                  </a:lnTo>
                  <a:lnTo>
                    <a:pt x="48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10" name="Freeform 18"/>
            <p:cNvSpPr>
              <a:spLocks/>
            </p:cNvSpPr>
            <p:nvPr/>
          </p:nvSpPr>
          <p:spPr bwMode="auto">
            <a:xfrm>
              <a:off x="4333" y="2744"/>
              <a:ext cx="4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34" y="0"/>
                </a:cxn>
                <a:cxn ang="0">
                  <a:pos x="48" y="0"/>
                </a:cxn>
                <a:cxn ang="0">
                  <a:pos x="0" y="0"/>
                </a:cxn>
              </a:cxnLst>
              <a:rect l="0" t="0" r="r" b="b"/>
              <a:pathLst>
                <a:path w="49" h="1">
                  <a:moveTo>
                    <a:pt x="0" y="0"/>
                  </a:moveTo>
                  <a:lnTo>
                    <a:pt x="7" y="0"/>
                  </a:lnTo>
                  <a:lnTo>
                    <a:pt x="34" y="0"/>
                  </a:lnTo>
                  <a:lnTo>
                    <a:pt x="48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11" name="AutoShape 19" descr="20%"/>
            <p:cNvSpPr>
              <a:spLocks noChangeArrowheads="1"/>
            </p:cNvSpPr>
            <p:nvPr/>
          </p:nvSpPr>
          <p:spPr bwMode="auto">
            <a:xfrm>
              <a:off x="4289" y="2412"/>
              <a:ext cx="640" cy="328"/>
            </a:xfrm>
            <a:prstGeom prst="roundRect">
              <a:avLst>
                <a:gd name="adj" fmla="val 20921"/>
              </a:avLst>
            </a:prstGeom>
            <a:pattFill prst="pct2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212" name="AutoShape 20"/>
            <p:cNvSpPr>
              <a:spLocks noChangeArrowheads="1"/>
            </p:cNvSpPr>
            <p:nvPr/>
          </p:nvSpPr>
          <p:spPr bwMode="auto">
            <a:xfrm>
              <a:off x="4305" y="2420"/>
              <a:ext cx="608" cy="304"/>
            </a:xfrm>
            <a:prstGeom prst="roundRect">
              <a:avLst>
                <a:gd name="adj" fmla="val 22495"/>
              </a:avLst>
            </a:prstGeom>
            <a:solidFill>
              <a:srgbClr val="FFFFFF"/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213" name="Rectangle 21"/>
            <p:cNvSpPr>
              <a:spLocks noChangeArrowheads="1"/>
            </p:cNvSpPr>
            <p:nvPr/>
          </p:nvSpPr>
          <p:spPr bwMode="auto">
            <a:xfrm>
              <a:off x="4337" y="2444"/>
              <a:ext cx="416" cy="25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214" name="Rectangle 22"/>
            <p:cNvSpPr>
              <a:spLocks noChangeArrowheads="1"/>
            </p:cNvSpPr>
            <p:nvPr/>
          </p:nvSpPr>
          <p:spPr bwMode="auto">
            <a:xfrm>
              <a:off x="4345" y="2444"/>
              <a:ext cx="392" cy="24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15" name="Rectangle 23"/>
            <p:cNvSpPr>
              <a:spLocks noChangeArrowheads="1"/>
            </p:cNvSpPr>
            <p:nvPr/>
          </p:nvSpPr>
          <p:spPr bwMode="auto">
            <a:xfrm>
              <a:off x="4769" y="2444"/>
              <a:ext cx="120" cy="25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216" name="Rectangle 24"/>
            <p:cNvSpPr>
              <a:spLocks noChangeArrowheads="1"/>
            </p:cNvSpPr>
            <p:nvPr/>
          </p:nvSpPr>
          <p:spPr bwMode="auto">
            <a:xfrm>
              <a:off x="4785" y="2684"/>
              <a:ext cx="16" cy="1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17" name="Rectangle 25"/>
            <p:cNvSpPr>
              <a:spLocks noChangeArrowheads="1"/>
            </p:cNvSpPr>
            <p:nvPr/>
          </p:nvSpPr>
          <p:spPr bwMode="auto">
            <a:xfrm>
              <a:off x="4817" y="2684"/>
              <a:ext cx="16" cy="1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18" name="Rectangle 26"/>
            <p:cNvSpPr>
              <a:spLocks noChangeArrowheads="1"/>
            </p:cNvSpPr>
            <p:nvPr/>
          </p:nvSpPr>
          <p:spPr bwMode="auto">
            <a:xfrm>
              <a:off x="4857" y="2684"/>
              <a:ext cx="16" cy="1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19" name="Oval 27"/>
            <p:cNvSpPr>
              <a:spLocks noChangeArrowheads="1"/>
            </p:cNvSpPr>
            <p:nvPr/>
          </p:nvSpPr>
          <p:spPr bwMode="auto">
            <a:xfrm>
              <a:off x="4801" y="2460"/>
              <a:ext cx="56" cy="48"/>
            </a:xfrm>
            <a:prstGeom prst="ellipse">
              <a:avLst/>
            </a:prstGeom>
            <a:solidFill>
              <a:srgbClr val="FFFFFF"/>
            </a:solidFill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220" name="Oval 28"/>
            <p:cNvSpPr>
              <a:spLocks noChangeArrowheads="1"/>
            </p:cNvSpPr>
            <p:nvPr/>
          </p:nvSpPr>
          <p:spPr bwMode="auto">
            <a:xfrm>
              <a:off x="4809" y="2468"/>
              <a:ext cx="40" cy="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221" name="Oval 29"/>
            <p:cNvSpPr>
              <a:spLocks noChangeArrowheads="1"/>
            </p:cNvSpPr>
            <p:nvPr/>
          </p:nvSpPr>
          <p:spPr bwMode="auto">
            <a:xfrm>
              <a:off x="4801" y="2524"/>
              <a:ext cx="56" cy="48"/>
            </a:xfrm>
            <a:prstGeom prst="ellipse">
              <a:avLst/>
            </a:prstGeom>
            <a:solidFill>
              <a:srgbClr val="FFFFFF"/>
            </a:solidFill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222" name="Oval 30"/>
            <p:cNvSpPr>
              <a:spLocks noChangeArrowheads="1"/>
            </p:cNvSpPr>
            <p:nvPr/>
          </p:nvSpPr>
          <p:spPr bwMode="auto">
            <a:xfrm>
              <a:off x="4809" y="2532"/>
              <a:ext cx="40" cy="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223" name="Arc 31"/>
            <p:cNvSpPr>
              <a:spLocks/>
            </p:cNvSpPr>
            <p:nvPr/>
          </p:nvSpPr>
          <p:spPr bwMode="auto">
            <a:xfrm>
              <a:off x="4578" y="2389"/>
              <a:ext cx="56" cy="1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600 h 21600"/>
                <a:gd name="T2" fmla="*/ 43200 w 43200"/>
                <a:gd name="T3" fmla="*/ 21600 h 21600"/>
                <a:gd name="T4" fmla="*/ 21600 w 432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24" name="AutoShape 32" descr="25%"/>
            <p:cNvSpPr>
              <a:spLocks noChangeArrowheads="1"/>
            </p:cNvSpPr>
            <p:nvPr/>
          </p:nvSpPr>
          <p:spPr bwMode="auto">
            <a:xfrm>
              <a:off x="4361" y="2460"/>
              <a:ext cx="360" cy="224"/>
            </a:xfrm>
            <a:prstGeom prst="roundRect">
              <a:avLst>
                <a:gd name="adj" fmla="val 29995"/>
              </a:avLst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25" name="Oval 33"/>
            <p:cNvSpPr>
              <a:spLocks noChangeArrowheads="1"/>
            </p:cNvSpPr>
            <p:nvPr/>
          </p:nvSpPr>
          <p:spPr bwMode="auto">
            <a:xfrm>
              <a:off x="4337" y="2028"/>
              <a:ext cx="1" cy="1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26" name="Oval 34"/>
            <p:cNvSpPr>
              <a:spLocks noChangeArrowheads="1"/>
            </p:cNvSpPr>
            <p:nvPr/>
          </p:nvSpPr>
          <p:spPr bwMode="auto">
            <a:xfrm>
              <a:off x="4865" y="2032"/>
              <a:ext cx="8" cy="1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</p:grpSp>
      <p:grpSp>
        <p:nvGrpSpPr>
          <p:cNvPr id="5138" name="Group 353"/>
          <p:cNvGrpSpPr>
            <a:grpSpLocks/>
          </p:cNvGrpSpPr>
          <p:nvPr/>
        </p:nvGrpSpPr>
        <p:grpSpPr bwMode="auto">
          <a:xfrm>
            <a:off x="5548875" y="3319884"/>
            <a:ext cx="1601787" cy="1589088"/>
            <a:chOff x="2413" y="1736"/>
            <a:chExt cx="1009" cy="1001"/>
          </a:xfrm>
        </p:grpSpPr>
        <p:sp>
          <p:nvSpPr>
            <p:cNvPr id="8228" name="Freeform 36" descr="25%"/>
            <p:cNvSpPr>
              <a:spLocks/>
            </p:cNvSpPr>
            <p:nvPr/>
          </p:nvSpPr>
          <p:spPr bwMode="auto">
            <a:xfrm>
              <a:off x="2413" y="2248"/>
              <a:ext cx="785" cy="97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63" y="0"/>
                </a:cxn>
                <a:cxn ang="0">
                  <a:pos x="0" y="96"/>
                </a:cxn>
                <a:cxn ang="0">
                  <a:pos x="784" y="96"/>
                </a:cxn>
                <a:cxn ang="0">
                  <a:pos x="729" y="0"/>
                </a:cxn>
                <a:cxn ang="0">
                  <a:pos x="190" y="0"/>
                </a:cxn>
              </a:cxnLst>
              <a:rect l="0" t="0" r="r" b="b"/>
              <a:pathLst>
                <a:path w="785" h="97">
                  <a:moveTo>
                    <a:pt x="190" y="0"/>
                  </a:moveTo>
                  <a:lnTo>
                    <a:pt x="63" y="0"/>
                  </a:lnTo>
                  <a:lnTo>
                    <a:pt x="0" y="96"/>
                  </a:lnTo>
                  <a:lnTo>
                    <a:pt x="784" y="96"/>
                  </a:lnTo>
                  <a:lnTo>
                    <a:pt x="729" y="0"/>
                  </a:lnTo>
                  <a:lnTo>
                    <a:pt x="190" y="0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29" name="Rectangle 37" descr="25%"/>
            <p:cNvSpPr>
              <a:spLocks noChangeArrowheads="1"/>
            </p:cNvSpPr>
            <p:nvPr/>
          </p:nvSpPr>
          <p:spPr bwMode="auto">
            <a:xfrm>
              <a:off x="2413" y="2352"/>
              <a:ext cx="736" cy="88"/>
            </a:xfrm>
            <a:prstGeom prst="rect">
              <a:avLst/>
            </a:pr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230" name="Rectangle 38"/>
            <p:cNvSpPr>
              <a:spLocks noChangeArrowheads="1"/>
            </p:cNvSpPr>
            <p:nvPr/>
          </p:nvSpPr>
          <p:spPr bwMode="auto">
            <a:xfrm>
              <a:off x="2417" y="2356"/>
              <a:ext cx="776" cy="136"/>
            </a:xfrm>
            <a:prstGeom prst="rect">
              <a:avLst/>
            </a:prstGeom>
            <a:noFill/>
            <a:ln w="12700">
              <a:pattFill prst="pct25">
                <a:fgClr>
                  <a:srgbClr val="00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31" name="Rectangle 39"/>
            <p:cNvSpPr>
              <a:spLocks noChangeArrowheads="1"/>
            </p:cNvSpPr>
            <p:nvPr/>
          </p:nvSpPr>
          <p:spPr bwMode="auto">
            <a:xfrm>
              <a:off x="2417" y="2356"/>
              <a:ext cx="784" cy="136"/>
            </a:xfrm>
            <a:prstGeom prst="rect">
              <a:avLst/>
            </a:prstGeom>
            <a:noFill/>
            <a:ln w="12700">
              <a:pattFill prst="pct25">
                <a:fgClr>
                  <a:srgbClr val="00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32" name="Freeform 40" descr="50%"/>
            <p:cNvSpPr>
              <a:spLocks/>
            </p:cNvSpPr>
            <p:nvPr/>
          </p:nvSpPr>
          <p:spPr bwMode="auto">
            <a:xfrm>
              <a:off x="2765" y="2352"/>
              <a:ext cx="433" cy="137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1" y="30"/>
                </a:cxn>
                <a:cxn ang="0">
                  <a:pos x="0" y="68"/>
                </a:cxn>
                <a:cxn ang="0">
                  <a:pos x="31" y="113"/>
                </a:cxn>
                <a:cxn ang="0">
                  <a:pos x="63" y="128"/>
                </a:cxn>
                <a:cxn ang="0">
                  <a:pos x="71" y="136"/>
                </a:cxn>
                <a:cxn ang="0">
                  <a:pos x="79" y="136"/>
                </a:cxn>
                <a:cxn ang="0">
                  <a:pos x="432" y="136"/>
                </a:cxn>
                <a:cxn ang="0">
                  <a:pos x="432" y="0"/>
                </a:cxn>
                <a:cxn ang="0">
                  <a:pos x="39" y="0"/>
                </a:cxn>
              </a:cxnLst>
              <a:rect l="0" t="0" r="r" b="b"/>
              <a:pathLst>
                <a:path w="433" h="137">
                  <a:moveTo>
                    <a:pt x="39" y="0"/>
                  </a:moveTo>
                  <a:lnTo>
                    <a:pt x="31" y="30"/>
                  </a:lnTo>
                  <a:lnTo>
                    <a:pt x="0" y="68"/>
                  </a:lnTo>
                  <a:lnTo>
                    <a:pt x="31" y="113"/>
                  </a:lnTo>
                  <a:lnTo>
                    <a:pt x="63" y="128"/>
                  </a:lnTo>
                  <a:lnTo>
                    <a:pt x="71" y="136"/>
                  </a:lnTo>
                  <a:lnTo>
                    <a:pt x="79" y="136"/>
                  </a:lnTo>
                  <a:lnTo>
                    <a:pt x="432" y="136"/>
                  </a:lnTo>
                  <a:lnTo>
                    <a:pt x="432" y="0"/>
                  </a:lnTo>
                  <a:lnTo>
                    <a:pt x="39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33" name="Oval 41"/>
            <p:cNvSpPr>
              <a:spLocks noChangeArrowheads="1"/>
            </p:cNvSpPr>
            <p:nvPr/>
          </p:nvSpPr>
          <p:spPr bwMode="auto">
            <a:xfrm>
              <a:off x="2441" y="2472"/>
              <a:ext cx="1" cy="1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34" name="Oval 42"/>
            <p:cNvSpPr>
              <a:spLocks noChangeArrowheads="1"/>
            </p:cNvSpPr>
            <p:nvPr/>
          </p:nvSpPr>
          <p:spPr bwMode="auto">
            <a:xfrm>
              <a:off x="2441" y="2476"/>
              <a:ext cx="1" cy="1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35" name="Oval 43"/>
            <p:cNvSpPr>
              <a:spLocks noChangeArrowheads="1"/>
            </p:cNvSpPr>
            <p:nvPr/>
          </p:nvSpPr>
          <p:spPr bwMode="auto">
            <a:xfrm>
              <a:off x="2441" y="2476"/>
              <a:ext cx="8" cy="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36" name="Line 44"/>
            <p:cNvSpPr>
              <a:spLocks noChangeShapeType="1"/>
            </p:cNvSpPr>
            <p:nvPr/>
          </p:nvSpPr>
          <p:spPr bwMode="auto">
            <a:xfrm flipH="1">
              <a:off x="2441" y="2268"/>
              <a:ext cx="64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37" name="Line 45"/>
            <p:cNvSpPr>
              <a:spLocks noChangeShapeType="1"/>
            </p:cNvSpPr>
            <p:nvPr/>
          </p:nvSpPr>
          <p:spPr bwMode="auto">
            <a:xfrm flipH="1">
              <a:off x="2465" y="2268"/>
              <a:ext cx="56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38" name="Line 46"/>
            <p:cNvSpPr>
              <a:spLocks noChangeShapeType="1"/>
            </p:cNvSpPr>
            <p:nvPr/>
          </p:nvSpPr>
          <p:spPr bwMode="auto">
            <a:xfrm flipH="1">
              <a:off x="2489" y="2268"/>
              <a:ext cx="56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39" name="Line 47"/>
            <p:cNvSpPr>
              <a:spLocks noChangeShapeType="1"/>
            </p:cNvSpPr>
            <p:nvPr/>
          </p:nvSpPr>
          <p:spPr bwMode="auto">
            <a:xfrm flipH="1">
              <a:off x="2505" y="2268"/>
              <a:ext cx="56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40" name="Line 48"/>
            <p:cNvSpPr>
              <a:spLocks noChangeShapeType="1"/>
            </p:cNvSpPr>
            <p:nvPr/>
          </p:nvSpPr>
          <p:spPr bwMode="auto">
            <a:xfrm flipH="1">
              <a:off x="2529" y="2268"/>
              <a:ext cx="56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41" name="Line 49"/>
            <p:cNvSpPr>
              <a:spLocks noChangeShapeType="1"/>
            </p:cNvSpPr>
            <p:nvPr/>
          </p:nvSpPr>
          <p:spPr bwMode="auto">
            <a:xfrm flipH="1">
              <a:off x="2553" y="2268"/>
              <a:ext cx="48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42" name="Line 50"/>
            <p:cNvSpPr>
              <a:spLocks noChangeShapeType="1"/>
            </p:cNvSpPr>
            <p:nvPr/>
          </p:nvSpPr>
          <p:spPr bwMode="auto">
            <a:xfrm>
              <a:off x="2473" y="2484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43" name="Line 51"/>
            <p:cNvSpPr>
              <a:spLocks noChangeShapeType="1"/>
            </p:cNvSpPr>
            <p:nvPr/>
          </p:nvSpPr>
          <p:spPr bwMode="auto">
            <a:xfrm>
              <a:off x="2473" y="2476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44" name="Line 52"/>
            <p:cNvSpPr>
              <a:spLocks noChangeShapeType="1"/>
            </p:cNvSpPr>
            <p:nvPr/>
          </p:nvSpPr>
          <p:spPr bwMode="auto">
            <a:xfrm>
              <a:off x="2421" y="2392"/>
              <a:ext cx="776" cy="0"/>
            </a:xfrm>
            <a:prstGeom prst="line">
              <a:avLst/>
            </a:prstGeom>
            <a:noFill/>
            <a:ln w="25400">
              <a:pattFill prst="pct2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45" name="Line 53"/>
            <p:cNvSpPr>
              <a:spLocks noChangeShapeType="1"/>
            </p:cNvSpPr>
            <p:nvPr/>
          </p:nvSpPr>
          <p:spPr bwMode="auto">
            <a:xfrm>
              <a:off x="2421" y="2408"/>
              <a:ext cx="776" cy="0"/>
            </a:xfrm>
            <a:prstGeom prst="line">
              <a:avLst/>
            </a:prstGeom>
            <a:noFill/>
            <a:ln w="25400">
              <a:pattFill prst="pct2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46" name="Freeform 54" descr="50%"/>
            <p:cNvSpPr>
              <a:spLocks/>
            </p:cNvSpPr>
            <p:nvPr/>
          </p:nvSpPr>
          <p:spPr bwMode="auto">
            <a:xfrm>
              <a:off x="2805" y="2256"/>
              <a:ext cx="393" cy="89"/>
            </a:xfrm>
            <a:custGeom>
              <a:avLst/>
              <a:gdLst/>
              <a:ahLst/>
              <a:cxnLst>
                <a:cxn ang="0">
                  <a:pos x="0" y="88"/>
                </a:cxn>
                <a:cxn ang="0">
                  <a:pos x="39" y="59"/>
                </a:cxn>
                <a:cxn ang="0">
                  <a:pos x="94" y="29"/>
                </a:cxn>
                <a:cxn ang="0">
                  <a:pos x="102" y="0"/>
                </a:cxn>
                <a:cxn ang="0">
                  <a:pos x="188" y="0"/>
                </a:cxn>
                <a:cxn ang="0">
                  <a:pos x="282" y="0"/>
                </a:cxn>
                <a:cxn ang="0">
                  <a:pos x="337" y="0"/>
                </a:cxn>
                <a:cxn ang="0">
                  <a:pos x="392" y="88"/>
                </a:cxn>
                <a:cxn ang="0">
                  <a:pos x="0" y="88"/>
                </a:cxn>
              </a:cxnLst>
              <a:rect l="0" t="0" r="r" b="b"/>
              <a:pathLst>
                <a:path w="393" h="89">
                  <a:moveTo>
                    <a:pt x="0" y="88"/>
                  </a:moveTo>
                  <a:lnTo>
                    <a:pt x="39" y="59"/>
                  </a:lnTo>
                  <a:lnTo>
                    <a:pt x="94" y="29"/>
                  </a:lnTo>
                  <a:lnTo>
                    <a:pt x="102" y="0"/>
                  </a:lnTo>
                  <a:lnTo>
                    <a:pt x="188" y="0"/>
                  </a:lnTo>
                  <a:lnTo>
                    <a:pt x="282" y="0"/>
                  </a:lnTo>
                  <a:lnTo>
                    <a:pt x="337" y="0"/>
                  </a:lnTo>
                  <a:lnTo>
                    <a:pt x="392" y="88"/>
                  </a:lnTo>
                  <a:lnTo>
                    <a:pt x="0" y="88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47" name="Line 55"/>
            <p:cNvSpPr>
              <a:spLocks noChangeShapeType="1"/>
            </p:cNvSpPr>
            <p:nvPr/>
          </p:nvSpPr>
          <p:spPr bwMode="auto">
            <a:xfrm>
              <a:off x="3113" y="2260"/>
              <a:ext cx="4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48" name="Line 56"/>
            <p:cNvSpPr>
              <a:spLocks noChangeShapeType="1"/>
            </p:cNvSpPr>
            <p:nvPr/>
          </p:nvSpPr>
          <p:spPr bwMode="auto">
            <a:xfrm>
              <a:off x="3137" y="2260"/>
              <a:ext cx="48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49" name="Line 57"/>
            <p:cNvSpPr>
              <a:spLocks noChangeShapeType="1"/>
            </p:cNvSpPr>
            <p:nvPr/>
          </p:nvSpPr>
          <p:spPr bwMode="auto">
            <a:xfrm>
              <a:off x="3089" y="2260"/>
              <a:ext cx="4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50" name="Line 58"/>
            <p:cNvSpPr>
              <a:spLocks noChangeShapeType="1"/>
            </p:cNvSpPr>
            <p:nvPr/>
          </p:nvSpPr>
          <p:spPr bwMode="auto">
            <a:xfrm>
              <a:off x="3077" y="2260"/>
              <a:ext cx="16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51" name="Line 59"/>
            <p:cNvSpPr>
              <a:spLocks noChangeShapeType="1"/>
            </p:cNvSpPr>
            <p:nvPr/>
          </p:nvSpPr>
          <p:spPr bwMode="auto">
            <a:xfrm>
              <a:off x="3053" y="2260"/>
              <a:ext cx="16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52" name="Rectangle 60"/>
            <p:cNvSpPr>
              <a:spLocks noChangeArrowheads="1"/>
            </p:cNvSpPr>
            <p:nvPr/>
          </p:nvSpPr>
          <p:spPr bwMode="auto">
            <a:xfrm flipV="1">
              <a:off x="2413" y="2496"/>
              <a:ext cx="736" cy="8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253" name="Rectangle 61"/>
            <p:cNvSpPr>
              <a:spLocks noChangeArrowheads="1"/>
            </p:cNvSpPr>
            <p:nvPr/>
          </p:nvSpPr>
          <p:spPr bwMode="auto">
            <a:xfrm>
              <a:off x="2417" y="2508"/>
              <a:ext cx="776" cy="40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54" name="Rectangle 62"/>
            <p:cNvSpPr>
              <a:spLocks noChangeArrowheads="1"/>
            </p:cNvSpPr>
            <p:nvPr/>
          </p:nvSpPr>
          <p:spPr bwMode="auto">
            <a:xfrm>
              <a:off x="2417" y="2508"/>
              <a:ext cx="784" cy="40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55" name="Rectangle 63"/>
            <p:cNvSpPr>
              <a:spLocks noChangeArrowheads="1"/>
            </p:cNvSpPr>
            <p:nvPr/>
          </p:nvSpPr>
          <p:spPr bwMode="auto">
            <a:xfrm>
              <a:off x="2417" y="2508"/>
              <a:ext cx="784" cy="4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56" name="Freeform 64" descr="25%"/>
            <p:cNvSpPr>
              <a:spLocks/>
            </p:cNvSpPr>
            <p:nvPr/>
          </p:nvSpPr>
          <p:spPr bwMode="auto">
            <a:xfrm>
              <a:off x="2837" y="2504"/>
              <a:ext cx="361" cy="41"/>
            </a:xfrm>
            <a:custGeom>
              <a:avLst/>
              <a:gdLst/>
              <a:ahLst/>
              <a:cxnLst>
                <a:cxn ang="0">
                  <a:pos x="360" y="0"/>
                </a:cxn>
                <a:cxn ang="0">
                  <a:pos x="0" y="0"/>
                </a:cxn>
                <a:cxn ang="0">
                  <a:pos x="8" y="27"/>
                </a:cxn>
                <a:cxn ang="0">
                  <a:pos x="8" y="40"/>
                </a:cxn>
                <a:cxn ang="0">
                  <a:pos x="360" y="40"/>
                </a:cxn>
                <a:cxn ang="0">
                  <a:pos x="360" y="0"/>
                </a:cxn>
              </a:cxnLst>
              <a:rect l="0" t="0" r="r" b="b"/>
              <a:pathLst>
                <a:path w="361" h="41">
                  <a:moveTo>
                    <a:pt x="360" y="0"/>
                  </a:moveTo>
                  <a:lnTo>
                    <a:pt x="0" y="0"/>
                  </a:lnTo>
                  <a:lnTo>
                    <a:pt x="8" y="27"/>
                  </a:lnTo>
                  <a:lnTo>
                    <a:pt x="8" y="40"/>
                  </a:lnTo>
                  <a:lnTo>
                    <a:pt x="360" y="40"/>
                  </a:lnTo>
                  <a:lnTo>
                    <a:pt x="360" y="0"/>
                  </a:lnTo>
                </a:path>
              </a:pathLst>
            </a:cu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57" name="Rectangle 65" descr="50%"/>
            <p:cNvSpPr>
              <a:spLocks noChangeArrowheads="1"/>
            </p:cNvSpPr>
            <p:nvPr/>
          </p:nvSpPr>
          <p:spPr bwMode="auto">
            <a:xfrm>
              <a:off x="2413" y="2464"/>
              <a:ext cx="728" cy="32"/>
            </a:xfrm>
            <a:prstGeom prst="rect">
              <a:avLst/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258" name="Rectangle 66"/>
            <p:cNvSpPr>
              <a:spLocks noChangeArrowheads="1"/>
            </p:cNvSpPr>
            <p:nvPr/>
          </p:nvSpPr>
          <p:spPr bwMode="auto">
            <a:xfrm>
              <a:off x="2417" y="2504"/>
              <a:ext cx="768" cy="1"/>
            </a:xfrm>
            <a:prstGeom prst="rect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59" name="Rectangle 67"/>
            <p:cNvSpPr>
              <a:spLocks noChangeArrowheads="1"/>
            </p:cNvSpPr>
            <p:nvPr/>
          </p:nvSpPr>
          <p:spPr bwMode="auto">
            <a:xfrm>
              <a:off x="2417" y="2508"/>
              <a:ext cx="776" cy="1"/>
            </a:xfrm>
            <a:prstGeom prst="rect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60" name="Rectangle 68"/>
            <p:cNvSpPr>
              <a:spLocks noChangeArrowheads="1"/>
            </p:cNvSpPr>
            <p:nvPr/>
          </p:nvSpPr>
          <p:spPr bwMode="auto">
            <a:xfrm>
              <a:off x="2417" y="2356"/>
              <a:ext cx="784" cy="14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61" name="Line 69"/>
            <p:cNvSpPr>
              <a:spLocks noChangeShapeType="1"/>
            </p:cNvSpPr>
            <p:nvPr/>
          </p:nvSpPr>
          <p:spPr bwMode="auto">
            <a:xfrm>
              <a:off x="2425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62" name="Line 70"/>
            <p:cNvSpPr>
              <a:spLocks noChangeShapeType="1"/>
            </p:cNvSpPr>
            <p:nvPr/>
          </p:nvSpPr>
          <p:spPr bwMode="auto">
            <a:xfrm>
              <a:off x="2433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63" name="Line 71"/>
            <p:cNvSpPr>
              <a:spLocks noChangeShapeType="1"/>
            </p:cNvSpPr>
            <p:nvPr/>
          </p:nvSpPr>
          <p:spPr bwMode="auto">
            <a:xfrm>
              <a:off x="2449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64" name="Line 72"/>
            <p:cNvSpPr>
              <a:spLocks noChangeShapeType="1"/>
            </p:cNvSpPr>
            <p:nvPr/>
          </p:nvSpPr>
          <p:spPr bwMode="auto">
            <a:xfrm>
              <a:off x="245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65" name="Line 73"/>
            <p:cNvSpPr>
              <a:spLocks noChangeShapeType="1"/>
            </p:cNvSpPr>
            <p:nvPr/>
          </p:nvSpPr>
          <p:spPr bwMode="auto">
            <a:xfrm>
              <a:off x="248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66" name="Line 74"/>
            <p:cNvSpPr>
              <a:spLocks noChangeShapeType="1"/>
            </p:cNvSpPr>
            <p:nvPr/>
          </p:nvSpPr>
          <p:spPr bwMode="auto">
            <a:xfrm>
              <a:off x="249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67" name="Line 75"/>
            <p:cNvSpPr>
              <a:spLocks noChangeShapeType="1"/>
            </p:cNvSpPr>
            <p:nvPr/>
          </p:nvSpPr>
          <p:spPr bwMode="auto">
            <a:xfrm>
              <a:off x="2505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68" name="Line 76"/>
            <p:cNvSpPr>
              <a:spLocks noChangeShapeType="1"/>
            </p:cNvSpPr>
            <p:nvPr/>
          </p:nvSpPr>
          <p:spPr bwMode="auto">
            <a:xfrm>
              <a:off x="2513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69" name="Line 77"/>
            <p:cNvSpPr>
              <a:spLocks noChangeShapeType="1"/>
            </p:cNvSpPr>
            <p:nvPr/>
          </p:nvSpPr>
          <p:spPr bwMode="auto">
            <a:xfrm>
              <a:off x="2529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70" name="Line 78"/>
            <p:cNvSpPr>
              <a:spLocks noChangeShapeType="1"/>
            </p:cNvSpPr>
            <p:nvPr/>
          </p:nvSpPr>
          <p:spPr bwMode="auto">
            <a:xfrm>
              <a:off x="253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71" name="Line 79"/>
            <p:cNvSpPr>
              <a:spLocks noChangeShapeType="1"/>
            </p:cNvSpPr>
            <p:nvPr/>
          </p:nvSpPr>
          <p:spPr bwMode="auto">
            <a:xfrm>
              <a:off x="2553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72" name="Line 80"/>
            <p:cNvSpPr>
              <a:spLocks noChangeShapeType="1"/>
            </p:cNvSpPr>
            <p:nvPr/>
          </p:nvSpPr>
          <p:spPr bwMode="auto">
            <a:xfrm>
              <a:off x="256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73" name="Line 81"/>
            <p:cNvSpPr>
              <a:spLocks noChangeShapeType="1"/>
            </p:cNvSpPr>
            <p:nvPr/>
          </p:nvSpPr>
          <p:spPr bwMode="auto">
            <a:xfrm>
              <a:off x="256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74" name="Line 82"/>
            <p:cNvSpPr>
              <a:spLocks noChangeShapeType="1"/>
            </p:cNvSpPr>
            <p:nvPr/>
          </p:nvSpPr>
          <p:spPr bwMode="auto">
            <a:xfrm>
              <a:off x="257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75" name="Line 83"/>
            <p:cNvSpPr>
              <a:spLocks noChangeShapeType="1"/>
            </p:cNvSpPr>
            <p:nvPr/>
          </p:nvSpPr>
          <p:spPr bwMode="auto">
            <a:xfrm>
              <a:off x="2585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76" name="Line 84"/>
            <p:cNvSpPr>
              <a:spLocks noChangeShapeType="1"/>
            </p:cNvSpPr>
            <p:nvPr/>
          </p:nvSpPr>
          <p:spPr bwMode="auto">
            <a:xfrm>
              <a:off x="2593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77" name="Line 85"/>
            <p:cNvSpPr>
              <a:spLocks noChangeShapeType="1"/>
            </p:cNvSpPr>
            <p:nvPr/>
          </p:nvSpPr>
          <p:spPr bwMode="auto">
            <a:xfrm>
              <a:off x="2609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78" name="Line 86"/>
            <p:cNvSpPr>
              <a:spLocks noChangeShapeType="1"/>
            </p:cNvSpPr>
            <p:nvPr/>
          </p:nvSpPr>
          <p:spPr bwMode="auto">
            <a:xfrm>
              <a:off x="261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79" name="Line 87"/>
            <p:cNvSpPr>
              <a:spLocks noChangeShapeType="1"/>
            </p:cNvSpPr>
            <p:nvPr/>
          </p:nvSpPr>
          <p:spPr bwMode="auto">
            <a:xfrm>
              <a:off x="2633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80" name="Line 88"/>
            <p:cNvSpPr>
              <a:spLocks noChangeShapeType="1"/>
            </p:cNvSpPr>
            <p:nvPr/>
          </p:nvSpPr>
          <p:spPr bwMode="auto">
            <a:xfrm>
              <a:off x="264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81" name="Line 89"/>
            <p:cNvSpPr>
              <a:spLocks noChangeShapeType="1"/>
            </p:cNvSpPr>
            <p:nvPr/>
          </p:nvSpPr>
          <p:spPr bwMode="auto">
            <a:xfrm>
              <a:off x="265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82" name="Line 90"/>
            <p:cNvSpPr>
              <a:spLocks noChangeShapeType="1"/>
            </p:cNvSpPr>
            <p:nvPr/>
          </p:nvSpPr>
          <p:spPr bwMode="auto">
            <a:xfrm>
              <a:off x="2665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83" name="Line 91"/>
            <p:cNvSpPr>
              <a:spLocks noChangeShapeType="1"/>
            </p:cNvSpPr>
            <p:nvPr/>
          </p:nvSpPr>
          <p:spPr bwMode="auto">
            <a:xfrm>
              <a:off x="2673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84" name="Line 92"/>
            <p:cNvSpPr>
              <a:spLocks noChangeShapeType="1"/>
            </p:cNvSpPr>
            <p:nvPr/>
          </p:nvSpPr>
          <p:spPr bwMode="auto">
            <a:xfrm>
              <a:off x="2689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85" name="Line 93"/>
            <p:cNvSpPr>
              <a:spLocks noChangeShapeType="1"/>
            </p:cNvSpPr>
            <p:nvPr/>
          </p:nvSpPr>
          <p:spPr bwMode="auto">
            <a:xfrm>
              <a:off x="269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86" name="Line 94"/>
            <p:cNvSpPr>
              <a:spLocks noChangeShapeType="1"/>
            </p:cNvSpPr>
            <p:nvPr/>
          </p:nvSpPr>
          <p:spPr bwMode="auto">
            <a:xfrm>
              <a:off x="269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87" name="Line 95"/>
            <p:cNvSpPr>
              <a:spLocks noChangeShapeType="1"/>
            </p:cNvSpPr>
            <p:nvPr/>
          </p:nvSpPr>
          <p:spPr bwMode="auto">
            <a:xfrm>
              <a:off x="2713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88" name="Line 96"/>
            <p:cNvSpPr>
              <a:spLocks noChangeShapeType="1"/>
            </p:cNvSpPr>
            <p:nvPr/>
          </p:nvSpPr>
          <p:spPr bwMode="auto">
            <a:xfrm>
              <a:off x="272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89" name="Line 97"/>
            <p:cNvSpPr>
              <a:spLocks noChangeShapeType="1"/>
            </p:cNvSpPr>
            <p:nvPr/>
          </p:nvSpPr>
          <p:spPr bwMode="auto">
            <a:xfrm>
              <a:off x="273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90" name="Line 98"/>
            <p:cNvSpPr>
              <a:spLocks noChangeShapeType="1"/>
            </p:cNvSpPr>
            <p:nvPr/>
          </p:nvSpPr>
          <p:spPr bwMode="auto">
            <a:xfrm>
              <a:off x="2745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91" name="Line 99"/>
            <p:cNvSpPr>
              <a:spLocks noChangeShapeType="1"/>
            </p:cNvSpPr>
            <p:nvPr/>
          </p:nvSpPr>
          <p:spPr bwMode="auto">
            <a:xfrm>
              <a:off x="2753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92" name="Line 100"/>
            <p:cNvSpPr>
              <a:spLocks noChangeShapeType="1"/>
            </p:cNvSpPr>
            <p:nvPr/>
          </p:nvSpPr>
          <p:spPr bwMode="auto">
            <a:xfrm>
              <a:off x="2769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93" name="Line 101"/>
            <p:cNvSpPr>
              <a:spLocks noChangeShapeType="1"/>
            </p:cNvSpPr>
            <p:nvPr/>
          </p:nvSpPr>
          <p:spPr bwMode="auto">
            <a:xfrm>
              <a:off x="277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94" name="Line 102"/>
            <p:cNvSpPr>
              <a:spLocks noChangeShapeType="1"/>
            </p:cNvSpPr>
            <p:nvPr/>
          </p:nvSpPr>
          <p:spPr bwMode="auto">
            <a:xfrm>
              <a:off x="2793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95" name="Line 103"/>
            <p:cNvSpPr>
              <a:spLocks noChangeShapeType="1"/>
            </p:cNvSpPr>
            <p:nvPr/>
          </p:nvSpPr>
          <p:spPr bwMode="auto">
            <a:xfrm>
              <a:off x="280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96" name="Line 104"/>
            <p:cNvSpPr>
              <a:spLocks noChangeShapeType="1"/>
            </p:cNvSpPr>
            <p:nvPr/>
          </p:nvSpPr>
          <p:spPr bwMode="auto">
            <a:xfrm>
              <a:off x="281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97" name="Line 105"/>
            <p:cNvSpPr>
              <a:spLocks noChangeShapeType="1"/>
            </p:cNvSpPr>
            <p:nvPr/>
          </p:nvSpPr>
          <p:spPr bwMode="auto">
            <a:xfrm>
              <a:off x="2825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98" name="Line 106"/>
            <p:cNvSpPr>
              <a:spLocks noChangeShapeType="1"/>
            </p:cNvSpPr>
            <p:nvPr/>
          </p:nvSpPr>
          <p:spPr bwMode="auto">
            <a:xfrm>
              <a:off x="284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99" name="Line 107"/>
            <p:cNvSpPr>
              <a:spLocks noChangeShapeType="1"/>
            </p:cNvSpPr>
            <p:nvPr/>
          </p:nvSpPr>
          <p:spPr bwMode="auto">
            <a:xfrm>
              <a:off x="284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00" name="Line 108"/>
            <p:cNvSpPr>
              <a:spLocks noChangeShapeType="1"/>
            </p:cNvSpPr>
            <p:nvPr/>
          </p:nvSpPr>
          <p:spPr bwMode="auto">
            <a:xfrm>
              <a:off x="2849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01" name="Line 109"/>
            <p:cNvSpPr>
              <a:spLocks noChangeShapeType="1"/>
            </p:cNvSpPr>
            <p:nvPr/>
          </p:nvSpPr>
          <p:spPr bwMode="auto">
            <a:xfrm>
              <a:off x="285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02" name="Line 110"/>
            <p:cNvSpPr>
              <a:spLocks noChangeShapeType="1"/>
            </p:cNvSpPr>
            <p:nvPr/>
          </p:nvSpPr>
          <p:spPr bwMode="auto">
            <a:xfrm>
              <a:off x="2873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03" name="Line 111"/>
            <p:cNvSpPr>
              <a:spLocks noChangeShapeType="1"/>
            </p:cNvSpPr>
            <p:nvPr/>
          </p:nvSpPr>
          <p:spPr bwMode="auto">
            <a:xfrm>
              <a:off x="288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04" name="Line 112"/>
            <p:cNvSpPr>
              <a:spLocks noChangeShapeType="1"/>
            </p:cNvSpPr>
            <p:nvPr/>
          </p:nvSpPr>
          <p:spPr bwMode="auto">
            <a:xfrm>
              <a:off x="289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05" name="Line 113"/>
            <p:cNvSpPr>
              <a:spLocks noChangeShapeType="1"/>
            </p:cNvSpPr>
            <p:nvPr/>
          </p:nvSpPr>
          <p:spPr bwMode="auto">
            <a:xfrm>
              <a:off x="2905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06" name="Line 114"/>
            <p:cNvSpPr>
              <a:spLocks noChangeShapeType="1"/>
            </p:cNvSpPr>
            <p:nvPr/>
          </p:nvSpPr>
          <p:spPr bwMode="auto">
            <a:xfrm>
              <a:off x="292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07" name="Line 115"/>
            <p:cNvSpPr>
              <a:spLocks noChangeShapeType="1"/>
            </p:cNvSpPr>
            <p:nvPr/>
          </p:nvSpPr>
          <p:spPr bwMode="auto">
            <a:xfrm>
              <a:off x="2929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08" name="Line 116"/>
            <p:cNvSpPr>
              <a:spLocks noChangeShapeType="1"/>
            </p:cNvSpPr>
            <p:nvPr/>
          </p:nvSpPr>
          <p:spPr bwMode="auto">
            <a:xfrm>
              <a:off x="293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09" name="Line 117"/>
            <p:cNvSpPr>
              <a:spLocks noChangeShapeType="1"/>
            </p:cNvSpPr>
            <p:nvPr/>
          </p:nvSpPr>
          <p:spPr bwMode="auto">
            <a:xfrm>
              <a:off x="2953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10" name="Line 118"/>
            <p:cNvSpPr>
              <a:spLocks noChangeShapeType="1"/>
            </p:cNvSpPr>
            <p:nvPr/>
          </p:nvSpPr>
          <p:spPr bwMode="auto">
            <a:xfrm>
              <a:off x="296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11" name="Line 119"/>
            <p:cNvSpPr>
              <a:spLocks noChangeShapeType="1"/>
            </p:cNvSpPr>
            <p:nvPr/>
          </p:nvSpPr>
          <p:spPr bwMode="auto">
            <a:xfrm>
              <a:off x="297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12" name="Line 120"/>
            <p:cNvSpPr>
              <a:spLocks noChangeShapeType="1"/>
            </p:cNvSpPr>
            <p:nvPr/>
          </p:nvSpPr>
          <p:spPr bwMode="auto">
            <a:xfrm>
              <a:off x="297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13" name="Line 121"/>
            <p:cNvSpPr>
              <a:spLocks noChangeShapeType="1"/>
            </p:cNvSpPr>
            <p:nvPr/>
          </p:nvSpPr>
          <p:spPr bwMode="auto">
            <a:xfrm>
              <a:off x="2985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14" name="Line 122"/>
            <p:cNvSpPr>
              <a:spLocks noChangeShapeType="1"/>
            </p:cNvSpPr>
            <p:nvPr/>
          </p:nvSpPr>
          <p:spPr bwMode="auto">
            <a:xfrm>
              <a:off x="300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15" name="Line 123"/>
            <p:cNvSpPr>
              <a:spLocks noChangeShapeType="1"/>
            </p:cNvSpPr>
            <p:nvPr/>
          </p:nvSpPr>
          <p:spPr bwMode="auto">
            <a:xfrm>
              <a:off x="3009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16" name="Line 124"/>
            <p:cNvSpPr>
              <a:spLocks noChangeShapeType="1"/>
            </p:cNvSpPr>
            <p:nvPr/>
          </p:nvSpPr>
          <p:spPr bwMode="auto">
            <a:xfrm>
              <a:off x="301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17" name="Line 125"/>
            <p:cNvSpPr>
              <a:spLocks noChangeShapeType="1"/>
            </p:cNvSpPr>
            <p:nvPr/>
          </p:nvSpPr>
          <p:spPr bwMode="auto">
            <a:xfrm>
              <a:off x="3033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18" name="Line 126"/>
            <p:cNvSpPr>
              <a:spLocks noChangeShapeType="1"/>
            </p:cNvSpPr>
            <p:nvPr/>
          </p:nvSpPr>
          <p:spPr bwMode="auto">
            <a:xfrm>
              <a:off x="304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19" name="Line 127"/>
            <p:cNvSpPr>
              <a:spLocks noChangeShapeType="1"/>
            </p:cNvSpPr>
            <p:nvPr/>
          </p:nvSpPr>
          <p:spPr bwMode="auto">
            <a:xfrm>
              <a:off x="305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20" name="Line 128"/>
            <p:cNvSpPr>
              <a:spLocks noChangeShapeType="1"/>
            </p:cNvSpPr>
            <p:nvPr/>
          </p:nvSpPr>
          <p:spPr bwMode="auto">
            <a:xfrm>
              <a:off x="3065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21" name="Line 129"/>
            <p:cNvSpPr>
              <a:spLocks noChangeShapeType="1"/>
            </p:cNvSpPr>
            <p:nvPr/>
          </p:nvSpPr>
          <p:spPr bwMode="auto">
            <a:xfrm>
              <a:off x="308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22" name="Line 130"/>
            <p:cNvSpPr>
              <a:spLocks noChangeShapeType="1"/>
            </p:cNvSpPr>
            <p:nvPr/>
          </p:nvSpPr>
          <p:spPr bwMode="auto">
            <a:xfrm>
              <a:off x="3089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23" name="Line 131"/>
            <p:cNvSpPr>
              <a:spLocks noChangeShapeType="1"/>
            </p:cNvSpPr>
            <p:nvPr/>
          </p:nvSpPr>
          <p:spPr bwMode="auto">
            <a:xfrm>
              <a:off x="309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24" name="Line 132"/>
            <p:cNvSpPr>
              <a:spLocks noChangeShapeType="1"/>
            </p:cNvSpPr>
            <p:nvPr/>
          </p:nvSpPr>
          <p:spPr bwMode="auto">
            <a:xfrm>
              <a:off x="3113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25" name="Line 133"/>
            <p:cNvSpPr>
              <a:spLocks noChangeShapeType="1"/>
            </p:cNvSpPr>
            <p:nvPr/>
          </p:nvSpPr>
          <p:spPr bwMode="auto">
            <a:xfrm>
              <a:off x="312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26" name="Line 134"/>
            <p:cNvSpPr>
              <a:spLocks noChangeShapeType="1"/>
            </p:cNvSpPr>
            <p:nvPr/>
          </p:nvSpPr>
          <p:spPr bwMode="auto">
            <a:xfrm>
              <a:off x="313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27" name="Line 135"/>
            <p:cNvSpPr>
              <a:spLocks noChangeShapeType="1"/>
            </p:cNvSpPr>
            <p:nvPr/>
          </p:nvSpPr>
          <p:spPr bwMode="auto">
            <a:xfrm>
              <a:off x="3145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28" name="Line 136"/>
            <p:cNvSpPr>
              <a:spLocks noChangeShapeType="1"/>
            </p:cNvSpPr>
            <p:nvPr/>
          </p:nvSpPr>
          <p:spPr bwMode="auto">
            <a:xfrm>
              <a:off x="316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29" name="Line 137"/>
            <p:cNvSpPr>
              <a:spLocks noChangeShapeType="1"/>
            </p:cNvSpPr>
            <p:nvPr/>
          </p:nvSpPr>
          <p:spPr bwMode="auto">
            <a:xfrm>
              <a:off x="3169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30" name="Line 138"/>
            <p:cNvSpPr>
              <a:spLocks noChangeShapeType="1"/>
            </p:cNvSpPr>
            <p:nvPr/>
          </p:nvSpPr>
          <p:spPr bwMode="auto">
            <a:xfrm>
              <a:off x="317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>
              <a:off x="3193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32" name="Line 140"/>
            <p:cNvSpPr>
              <a:spLocks noChangeShapeType="1"/>
            </p:cNvSpPr>
            <p:nvPr/>
          </p:nvSpPr>
          <p:spPr bwMode="auto">
            <a:xfrm>
              <a:off x="320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33" name="Line 141"/>
            <p:cNvSpPr>
              <a:spLocks noChangeShapeType="1"/>
            </p:cNvSpPr>
            <p:nvPr/>
          </p:nvSpPr>
          <p:spPr bwMode="auto">
            <a:xfrm>
              <a:off x="2473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34" name="Line 142"/>
            <p:cNvSpPr>
              <a:spLocks noChangeShapeType="1"/>
            </p:cNvSpPr>
            <p:nvPr/>
          </p:nvSpPr>
          <p:spPr bwMode="auto">
            <a:xfrm>
              <a:off x="2425" y="2508"/>
              <a:ext cx="7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35" name="Freeform 143"/>
            <p:cNvSpPr>
              <a:spLocks/>
            </p:cNvSpPr>
            <p:nvPr/>
          </p:nvSpPr>
          <p:spPr bwMode="auto">
            <a:xfrm>
              <a:off x="3077" y="2568"/>
              <a:ext cx="345" cy="1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0"/>
                </a:cxn>
                <a:cxn ang="0">
                  <a:pos x="120" y="16"/>
                </a:cxn>
                <a:cxn ang="0">
                  <a:pos x="168" y="24"/>
                </a:cxn>
                <a:cxn ang="0">
                  <a:pos x="200" y="48"/>
                </a:cxn>
                <a:cxn ang="0">
                  <a:pos x="184" y="88"/>
                </a:cxn>
                <a:cxn ang="0">
                  <a:pos x="144" y="80"/>
                </a:cxn>
                <a:cxn ang="0">
                  <a:pos x="96" y="64"/>
                </a:cxn>
                <a:cxn ang="0">
                  <a:pos x="80" y="32"/>
                </a:cxn>
                <a:cxn ang="0">
                  <a:pos x="120" y="24"/>
                </a:cxn>
                <a:cxn ang="0">
                  <a:pos x="192" y="8"/>
                </a:cxn>
                <a:cxn ang="0">
                  <a:pos x="272" y="8"/>
                </a:cxn>
                <a:cxn ang="0">
                  <a:pos x="328" y="32"/>
                </a:cxn>
                <a:cxn ang="0">
                  <a:pos x="344" y="80"/>
                </a:cxn>
                <a:cxn ang="0">
                  <a:pos x="272" y="96"/>
                </a:cxn>
                <a:cxn ang="0">
                  <a:pos x="208" y="88"/>
                </a:cxn>
                <a:cxn ang="0">
                  <a:pos x="160" y="96"/>
                </a:cxn>
                <a:cxn ang="0">
                  <a:pos x="120" y="96"/>
                </a:cxn>
                <a:cxn ang="0">
                  <a:pos x="104" y="120"/>
                </a:cxn>
                <a:cxn ang="0">
                  <a:pos x="152" y="136"/>
                </a:cxn>
              </a:cxnLst>
              <a:rect l="0" t="0" r="r" b="b"/>
              <a:pathLst>
                <a:path w="345" h="137">
                  <a:moveTo>
                    <a:pt x="0" y="0"/>
                  </a:moveTo>
                  <a:lnTo>
                    <a:pt x="48" y="0"/>
                  </a:lnTo>
                  <a:lnTo>
                    <a:pt x="120" y="16"/>
                  </a:lnTo>
                  <a:lnTo>
                    <a:pt x="168" y="24"/>
                  </a:lnTo>
                  <a:lnTo>
                    <a:pt x="200" y="48"/>
                  </a:lnTo>
                  <a:lnTo>
                    <a:pt x="184" y="88"/>
                  </a:lnTo>
                  <a:lnTo>
                    <a:pt x="144" y="80"/>
                  </a:lnTo>
                  <a:lnTo>
                    <a:pt x="96" y="64"/>
                  </a:lnTo>
                  <a:lnTo>
                    <a:pt x="80" y="32"/>
                  </a:lnTo>
                  <a:lnTo>
                    <a:pt x="120" y="24"/>
                  </a:lnTo>
                  <a:lnTo>
                    <a:pt x="192" y="8"/>
                  </a:lnTo>
                  <a:lnTo>
                    <a:pt x="272" y="8"/>
                  </a:lnTo>
                  <a:lnTo>
                    <a:pt x="328" y="32"/>
                  </a:lnTo>
                  <a:lnTo>
                    <a:pt x="344" y="80"/>
                  </a:lnTo>
                  <a:lnTo>
                    <a:pt x="272" y="96"/>
                  </a:lnTo>
                  <a:lnTo>
                    <a:pt x="208" y="88"/>
                  </a:lnTo>
                  <a:lnTo>
                    <a:pt x="160" y="96"/>
                  </a:lnTo>
                  <a:lnTo>
                    <a:pt x="120" y="96"/>
                  </a:lnTo>
                  <a:lnTo>
                    <a:pt x="104" y="120"/>
                  </a:lnTo>
                  <a:lnTo>
                    <a:pt x="152" y="136"/>
                  </a:lnTo>
                </a:path>
              </a:pathLst>
            </a:custGeom>
            <a:noFill/>
            <a:ln w="12700" cap="rnd" cmpd="sng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36" name="Freeform 144"/>
            <p:cNvSpPr>
              <a:spLocks/>
            </p:cNvSpPr>
            <p:nvPr/>
          </p:nvSpPr>
          <p:spPr bwMode="auto">
            <a:xfrm>
              <a:off x="3077" y="2568"/>
              <a:ext cx="345" cy="1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0"/>
                </a:cxn>
                <a:cxn ang="0">
                  <a:pos x="120" y="16"/>
                </a:cxn>
                <a:cxn ang="0">
                  <a:pos x="168" y="24"/>
                </a:cxn>
                <a:cxn ang="0">
                  <a:pos x="200" y="48"/>
                </a:cxn>
                <a:cxn ang="0">
                  <a:pos x="184" y="88"/>
                </a:cxn>
                <a:cxn ang="0">
                  <a:pos x="144" y="80"/>
                </a:cxn>
                <a:cxn ang="0">
                  <a:pos x="96" y="64"/>
                </a:cxn>
                <a:cxn ang="0">
                  <a:pos x="80" y="32"/>
                </a:cxn>
                <a:cxn ang="0">
                  <a:pos x="120" y="24"/>
                </a:cxn>
                <a:cxn ang="0">
                  <a:pos x="192" y="8"/>
                </a:cxn>
                <a:cxn ang="0">
                  <a:pos x="272" y="8"/>
                </a:cxn>
                <a:cxn ang="0">
                  <a:pos x="328" y="32"/>
                </a:cxn>
                <a:cxn ang="0">
                  <a:pos x="344" y="80"/>
                </a:cxn>
                <a:cxn ang="0">
                  <a:pos x="272" y="96"/>
                </a:cxn>
                <a:cxn ang="0">
                  <a:pos x="208" y="88"/>
                </a:cxn>
                <a:cxn ang="0">
                  <a:pos x="160" y="96"/>
                </a:cxn>
                <a:cxn ang="0">
                  <a:pos x="120" y="96"/>
                </a:cxn>
                <a:cxn ang="0">
                  <a:pos x="104" y="120"/>
                </a:cxn>
                <a:cxn ang="0">
                  <a:pos x="152" y="136"/>
                </a:cxn>
              </a:cxnLst>
              <a:rect l="0" t="0" r="r" b="b"/>
              <a:pathLst>
                <a:path w="345" h="137">
                  <a:moveTo>
                    <a:pt x="0" y="0"/>
                  </a:moveTo>
                  <a:lnTo>
                    <a:pt x="48" y="0"/>
                  </a:lnTo>
                  <a:lnTo>
                    <a:pt x="120" y="16"/>
                  </a:lnTo>
                  <a:lnTo>
                    <a:pt x="168" y="24"/>
                  </a:lnTo>
                  <a:lnTo>
                    <a:pt x="200" y="48"/>
                  </a:lnTo>
                  <a:lnTo>
                    <a:pt x="184" y="88"/>
                  </a:lnTo>
                  <a:lnTo>
                    <a:pt x="144" y="80"/>
                  </a:lnTo>
                  <a:lnTo>
                    <a:pt x="96" y="64"/>
                  </a:lnTo>
                  <a:lnTo>
                    <a:pt x="80" y="32"/>
                  </a:lnTo>
                  <a:lnTo>
                    <a:pt x="120" y="24"/>
                  </a:lnTo>
                  <a:lnTo>
                    <a:pt x="192" y="8"/>
                  </a:lnTo>
                  <a:lnTo>
                    <a:pt x="272" y="8"/>
                  </a:lnTo>
                  <a:lnTo>
                    <a:pt x="328" y="32"/>
                  </a:lnTo>
                  <a:lnTo>
                    <a:pt x="344" y="80"/>
                  </a:lnTo>
                  <a:lnTo>
                    <a:pt x="272" y="96"/>
                  </a:lnTo>
                  <a:lnTo>
                    <a:pt x="208" y="88"/>
                  </a:lnTo>
                  <a:lnTo>
                    <a:pt x="160" y="96"/>
                  </a:lnTo>
                  <a:lnTo>
                    <a:pt x="120" y="96"/>
                  </a:lnTo>
                  <a:lnTo>
                    <a:pt x="104" y="120"/>
                  </a:lnTo>
                  <a:lnTo>
                    <a:pt x="152" y="136"/>
                  </a:lnTo>
                </a:path>
              </a:pathLst>
            </a:custGeom>
            <a:noFill/>
            <a:ln w="12700" cap="rnd" cmpd="sng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37" name="Freeform 145" descr="25%"/>
            <p:cNvSpPr>
              <a:spLocks/>
            </p:cNvSpPr>
            <p:nvPr/>
          </p:nvSpPr>
          <p:spPr bwMode="auto">
            <a:xfrm>
              <a:off x="3197" y="2680"/>
              <a:ext cx="137" cy="33"/>
            </a:xfrm>
            <a:custGeom>
              <a:avLst/>
              <a:gdLst/>
              <a:ahLst/>
              <a:cxnLst>
                <a:cxn ang="0">
                  <a:pos x="106" y="26"/>
                </a:cxn>
                <a:cxn ang="0">
                  <a:pos x="38" y="6"/>
                </a:cxn>
                <a:cxn ang="0">
                  <a:pos x="0" y="6"/>
                </a:cxn>
                <a:cxn ang="0">
                  <a:pos x="45" y="0"/>
                </a:cxn>
                <a:cxn ang="0">
                  <a:pos x="60" y="0"/>
                </a:cxn>
                <a:cxn ang="0">
                  <a:pos x="136" y="26"/>
                </a:cxn>
                <a:cxn ang="0">
                  <a:pos x="106" y="32"/>
                </a:cxn>
                <a:cxn ang="0">
                  <a:pos x="106" y="26"/>
                </a:cxn>
              </a:cxnLst>
              <a:rect l="0" t="0" r="r" b="b"/>
              <a:pathLst>
                <a:path w="137" h="33">
                  <a:moveTo>
                    <a:pt x="106" y="26"/>
                  </a:moveTo>
                  <a:lnTo>
                    <a:pt x="38" y="6"/>
                  </a:lnTo>
                  <a:lnTo>
                    <a:pt x="0" y="6"/>
                  </a:lnTo>
                  <a:lnTo>
                    <a:pt x="45" y="0"/>
                  </a:lnTo>
                  <a:lnTo>
                    <a:pt x="60" y="0"/>
                  </a:lnTo>
                  <a:lnTo>
                    <a:pt x="136" y="26"/>
                  </a:lnTo>
                  <a:lnTo>
                    <a:pt x="106" y="32"/>
                  </a:lnTo>
                  <a:lnTo>
                    <a:pt x="106" y="26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38" name="Freeform 146" descr="25%"/>
            <p:cNvSpPr>
              <a:spLocks/>
            </p:cNvSpPr>
            <p:nvPr/>
          </p:nvSpPr>
          <p:spPr bwMode="auto">
            <a:xfrm>
              <a:off x="3317" y="2712"/>
              <a:ext cx="17" cy="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18"/>
                </a:cxn>
                <a:cxn ang="0">
                  <a:pos x="0" y="24"/>
                </a:cxn>
                <a:cxn ang="0">
                  <a:pos x="0" y="6"/>
                </a:cxn>
                <a:cxn ang="0">
                  <a:pos x="16" y="0"/>
                </a:cxn>
                <a:cxn ang="0">
                  <a:pos x="16" y="6"/>
                </a:cxn>
              </a:cxnLst>
              <a:rect l="0" t="0" r="r" b="b"/>
              <a:pathLst>
                <a:path w="17" h="25">
                  <a:moveTo>
                    <a:pt x="16" y="6"/>
                  </a:moveTo>
                  <a:lnTo>
                    <a:pt x="16" y="18"/>
                  </a:lnTo>
                  <a:lnTo>
                    <a:pt x="0" y="24"/>
                  </a:lnTo>
                  <a:lnTo>
                    <a:pt x="0" y="6"/>
                  </a:lnTo>
                  <a:lnTo>
                    <a:pt x="16" y="0"/>
                  </a:lnTo>
                  <a:lnTo>
                    <a:pt x="16" y="6"/>
                  </a:lnTo>
                </a:path>
              </a:pathLst>
            </a:cu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39" name="Freeform 147" descr="50%"/>
            <p:cNvSpPr>
              <a:spLocks/>
            </p:cNvSpPr>
            <p:nvPr/>
          </p:nvSpPr>
          <p:spPr bwMode="auto">
            <a:xfrm>
              <a:off x="3189" y="2688"/>
              <a:ext cx="121" cy="49"/>
            </a:xfrm>
            <a:custGeom>
              <a:avLst/>
              <a:gdLst/>
              <a:ahLst/>
              <a:cxnLst>
                <a:cxn ang="0">
                  <a:pos x="120" y="27"/>
                </a:cxn>
                <a:cxn ang="0">
                  <a:pos x="120" y="48"/>
                </a:cxn>
                <a:cxn ang="0">
                  <a:pos x="0" y="27"/>
                </a:cxn>
                <a:cxn ang="0">
                  <a:pos x="8" y="0"/>
                </a:cxn>
                <a:cxn ang="0">
                  <a:pos x="45" y="0"/>
                </a:cxn>
                <a:cxn ang="0">
                  <a:pos x="120" y="27"/>
                </a:cxn>
              </a:cxnLst>
              <a:rect l="0" t="0" r="r" b="b"/>
              <a:pathLst>
                <a:path w="121" h="49">
                  <a:moveTo>
                    <a:pt x="120" y="27"/>
                  </a:moveTo>
                  <a:lnTo>
                    <a:pt x="120" y="48"/>
                  </a:lnTo>
                  <a:lnTo>
                    <a:pt x="0" y="27"/>
                  </a:lnTo>
                  <a:lnTo>
                    <a:pt x="8" y="0"/>
                  </a:lnTo>
                  <a:lnTo>
                    <a:pt x="45" y="0"/>
                  </a:lnTo>
                  <a:lnTo>
                    <a:pt x="120" y="27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40" name="Freeform 148" descr="25%"/>
            <p:cNvSpPr>
              <a:spLocks/>
            </p:cNvSpPr>
            <p:nvPr/>
          </p:nvSpPr>
          <p:spPr bwMode="auto">
            <a:xfrm>
              <a:off x="2469" y="2536"/>
              <a:ext cx="609" cy="17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608" y="0"/>
                </a:cxn>
                <a:cxn ang="0">
                  <a:pos x="608" y="176"/>
                </a:cxn>
                <a:cxn ang="0">
                  <a:pos x="0" y="176"/>
                </a:cxn>
                <a:cxn ang="0">
                  <a:pos x="8" y="0"/>
                </a:cxn>
                <a:cxn ang="0">
                  <a:pos x="24" y="0"/>
                </a:cxn>
              </a:cxnLst>
              <a:rect l="0" t="0" r="r" b="b"/>
              <a:pathLst>
                <a:path w="609" h="177">
                  <a:moveTo>
                    <a:pt x="24" y="0"/>
                  </a:moveTo>
                  <a:lnTo>
                    <a:pt x="608" y="0"/>
                  </a:lnTo>
                  <a:lnTo>
                    <a:pt x="608" y="176"/>
                  </a:lnTo>
                  <a:lnTo>
                    <a:pt x="0" y="176"/>
                  </a:lnTo>
                  <a:lnTo>
                    <a:pt x="8" y="0"/>
                  </a:lnTo>
                  <a:lnTo>
                    <a:pt x="24" y="0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41" name="Freeform 149" descr="50%"/>
            <p:cNvSpPr>
              <a:spLocks/>
            </p:cNvSpPr>
            <p:nvPr/>
          </p:nvSpPr>
          <p:spPr bwMode="auto">
            <a:xfrm>
              <a:off x="2469" y="2720"/>
              <a:ext cx="609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608" y="8"/>
                </a:cxn>
                <a:cxn ang="0">
                  <a:pos x="608" y="0"/>
                </a:cxn>
                <a:cxn ang="0">
                  <a:pos x="0" y="0"/>
                </a:cxn>
              </a:cxnLst>
              <a:rect l="0" t="0" r="r" b="b"/>
              <a:pathLst>
                <a:path w="609" h="9">
                  <a:moveTo>
                    <a:pt x="0" y="0"/>
                  </a:moveTo>
                  <a:lnTo>
                    <a:pt x="0" y="8"/>
                  </a:lnTo>
                  <a:lnTo>
                    <a:pt x="608" y="8"/>
                  </a:lnTo>
                  <a:lnTo>
                    <a:pt x="608" y="0"/>
                  </a:lnTo>
                  <a:lnTo>
                    <a:pt x="0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42" name="Freeform 150"/>
            <p:cNvSpPr>
              <a:spLocks/>
            </p:cNvSpPr>
            <p:nvPr/>
          </p:nvSpPr>
          <p:spPr bwMode="auto">
            <a:xfrm>
              <a:off x="2661" y="2544"/>
              <a:ext cx="41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40" y="8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41" h="9">
                  <a:moveTo>
                    <a:pt x="0" y="0"/>
                  </a:moveTo>
                  <a:lnTo>
                    <a:pt x="0" y="8"/>
                  </a:lnTo>
                  <a:lnTo>
                    <a:pt x="40" y="8"/>
                  </a:lnTo>
                  <a:lnTo>
                    <a:pt x="4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43" name="Freeform 151"/>
            <p:cNvSpPr>
              <a:spLocks/>
            </p:cNvSpPr>
            <p:nvPr/>
          </p:nvSpPr>
          <p:spPr bwMode="auto">
            <a:xfrm>
              <a:off x="2661" y="2544"/>
              <a:ext cx="4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41" h="1">
                  <a:moveTo>
                    <a:pt x="0" y="0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44" name="Freeform 152" descr="90%"/>
            <p:cNvSpPr>
              <a:spLocks/>
            </p:cNvSpPr>
            <p:nvPr/>
          </p:nvSpPr>
          <p:spPr bwMode="auto">
            <a:xfrm>
              <a:off x="2501" y="256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45" name="Freeform 153" descr="90%"/>
            <p:cNvSpPr>
              <a:spLocks/>
            </p:cNvSpPr>
            <p:nvPr/>
          </p:nvSpPr>
          <p:spPr bwMode="auto">
            <a:xfrm>
              <a:off x="2533" y="256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46" name="Freeform 154" descr="90%"/>
            <p:cNvSpPr>
              <a:spLocks/>
            </p:cNvSpPr>
            <p:nvPr/>
          </p:nvSpPr>
          <p:spPr bwMode="auto">
            <a:xfrm>
              <a:off x="2565" y="256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47" name="Freeform 155" descr="90%"/>
            <p:cNvSpPr>
              <a:spLocks/>
            </p:cNvSpPr>
            <p:nvPr/>
          </p:nvSpPr>
          <p:spPr bwMode="auto">
            <a:xfrm>
              <a:off x="2597" y="256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48" name="Freeform 156" descr="90%"/>
            <p:cNvSpPr>
              <a:spLocks/>
            </p:cNvSpPr>
            <p:nvPr/>
          </p:nvSpPr>
          <p:spPr bwMode="auto">
            <a:xfrm>
              <a:off x="2629" y="256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49" name="Freeform 157" descr="90%"/>
            <p:cNvSpPr>
              <a:spLocks/>
            </p:cNvSpPr>
            <p:nvPr/>
          </p:nvSpPr>
          <p:spPr bwMode="auto">
            <a:xfrm>
              <a:off x="2661" y="2568"/>
              <a:ext cx="9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8" y="8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lnTo>
                    <a:pt x="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50" name="Freeform 158" descr="90%"/>
            <p:cNvSpPr>
              <a:spLocks/>
            </p:cNvSpPr>
            <p:nvPr/>
          </p:nvSpPr>
          <p:spPr bwMode="auto">
            <a:xfrm>
              <a:off x="2685" y="256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51" name="Freeform 159" descr="90%"/>
            <p:cNvSpPr>
              <a:spLocks/>
            </p:cNvSpPr>
            <p:nvPr/>
          </p:nvSpPr>
          <p:spPr bwMode="auto">
            <a:xfrm>
              <a:off x="2717" y="256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52" name="Freeform 160" descr="90%"/>
            <p:cNvSpPr>
              <a:spLocks/>
            </p:cNvSpPr>
            <p:nvPr/>
          </p:nvSpPr>
          <p:spPr bwMode="auto">
            <a:xfrm>
              <a:off x="2749" y="256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53" name="Freeform 161" descr="90%"/>
            <p:cNvSpPr>
              <a:spLocks/>
            </p:cNvSpPr>
            <p:nvPr/>
          </p:nvSpPr>
          <p:spPr bwMode="auto">
            <a:xfrm>
              <a:off x="2781" y="256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54" name="Freeform 162" descr="90%"/>
            <p:cNvSpPr>
              <a:spLocks/>
            </p:cNvSpPr>
            <p:nvPr/>
          </p:nvSpPr>
          <p:spPr bwMode="auto">
            <a:xfrm>
              <a:off x="2813" y="256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55" name="Freeform 163" descr="90%"/>
            <p:cNvSpPr>
              <a:spLocks/>
            </p:cNvSpPr>
            <p:nvPr/>
          </p:nvSpPr>
          <p:spPr bwMode="auto">
            <a:xfrm>
              <a:off x="2837" y="256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56" name="Freeform 164" descr="50%"/>
            <p:cNvSpPr>
              <a:spLocks/>
            </p:cNvSpPr>
            <p:nvPr/>
          </p:nvSpPr>
          <p:spPr bwMode="auto">
            <a:xfrm>
              <a:off x="2893" y="2544"/>
              <a:ext cx="185" cy="161"/>
            </a:xfrm>
            <a:custGeom>
              <a:avLst/>
              <a:gdLst/>
              <a:ahLst/>
              <a:cxnLst>
                <a:cxn ang="0">
                  <a:pos x="176" y="0"/>
                </a:cxn>
                <a:cxn ang="0">
                  <a:pos x="0" y="0"/>
                </a:cxn>
                <a:cxn ang="0">
                  <a:pos x="15" y="23"/>
                </a:cxn>
                <a:cxn ang="0">
                  <a:pos x="23" y="61"/>
                </a:cxn>
                <a:cxn ang="0">
                  <a:pos x="23" y="107"/>
                </a:cxn>
                <a:cxn ang="0">
                  <a:pos x="38" y="122"/>
                </a:cxn>
                <a:cxn ang="0">
                  <a:pos x="61" y="137"/>
                </a:cxn>
                <a:cxn ang="0">
                  <a:pos x="84" y="160"/>
                </a:cxn>
                <a:cxn ang="0">
                  <a:pos x="184" y="160"/>
                </a:cxn>
                <a:cxn ang="0">
                  <a:pos x="176" y="0"/>
                </a:cxn>
              </a:cxnLst>
              <a:rect l="0" t="0" r="r" b="b"/>
              <a:pathLst>
                <a:path w="185" h="161">
                  <a:moveTo>
                    <a:pt x="176" y="0"/>
                  </a:moveTo>
                  <a:lnTo>
                    <a:pt x="0" y="0"/>
                  </a:lnTo>
                  <a:lnTo>
                    <a:pt x="15" y="23"/>
                  </a:lnTo>
                  <a:lnTo>
                    <a:pt x="23" y="61"/>
                  </a:lnTo>
                  <a:lnTo>
                    <a:pt x="23" y="107"/>
                  </a:lnTo>
                  <a:lnTo>
                    <a:pt x="38" y="122"/>
                  </a:lnTo>
                  <a:lnTo>
                    <a:pt x="61" y="137"/>
                  </a:lnTo>
                  <a:lnTo>
                    <a:pt x="84" y="160"/>
                  </a:lnTo>
                  <a:lnTo>
                    <a:pt x="184" y="160"/>
                  </a:lnTo>
                  <a:lnTo>
                    <a:pt x="176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57" name="Freeform 165" descr="90%"/>
            <p:cNvSpPr>
              <a:spLocks/>
            </p:cNvSpPr>
            <p:nvPr/>
          </p:nvSpPr>
          <p:spPr bwMode="auto">
            <a:xfrm>
              <a:off x="2949" y="256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58" name="Freeform 166" descr="90%"/>
            <p:cNvSpPr>
              <a:spLocks/>
            </p:cNvSpPr>
            <p:nvPr/>
          </p:nvSpPr>
          <p:spPr bwMode="auto">
            <a:xfrm>
              <a:off x="2981" y="256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59" name="Freeform 167" descr="90%"/>
            <p:cNvSpPr>
              <a:spLocks/>
            </p:cNvSpPr>
            <p:nvPr/>
          </p:nvSpPr>
          <p:spPr bwMode="auto">
            <a:xfrm>
              <a:off x="3005" y="256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60" name="Freeform 168" descr="90%"/>
            <p:cNvSpPr>
              <a:spLocks/>
            </p:cNvSpPr>
            <p:nvPr/>
          </p:nvSpPr>
          <p:spPr bwMode="auto">
            <a:xfrm>
              <a:off x="3037" y="256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61" name="Freeform 169" descr="90%"/>
            <p:cNvSpPr>
              <a:spLocks/>
            </p:cNvSpPr>
            <p:nvPr/>
          </p:nvSpPr>
          <p:spPr bwMode="auto">
            <a:xfrm>
              <a:off x="2949" y="259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62" name="Freeform 170" descr="90%"/>
            <p:cNvSpPr>
              <a:spLocks/>
            </p:cNvSpPr>
            <p:nvPr/>
          </p:nvSpPr>
          <p:spPr bwMode="auto">
            <a:xfrm>
              <a:off x="2981" y="259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63" name="Freeform 171" descr="90%"/>
            <p:cNvSpPr>
              <a:spLocks/>
            </p:cNvSpPr>
            <p:nvPr/>
          </p:nvSpPr>
          <p:spPr bwMode="auto">
            <a:xfrm>
              <a:off x="3005" y="259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64" name="Freeform 172" descr="90%"/>
            <p:cNvSpPr>
              <a:spLocks/>
            </p:cNvSpPr>
            <p:nvPr/>
          </p:nvSpPr>
          <p:spPr bwMode="auto">
            <a:xfrm>
              <a:off x="3037" y="259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65" name="Freeform 173" descr="90%"/>
            <p:cNvSpPr>
              <a:spLocks/>
            </p:cNvSpPr>
            <p:nvPr/>
          </p:nvSpPr>
          <p:spPr bwMode="auto">
            <a:xfrm>
              <a:off x="2949" y="2616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16" y="1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66" name="Freeform 174" descr="90%"/>
            <p:cNvSpPr>
              <a:spLocks/>
            </p:cNvSpPr>
            <p:nvPr/>
          </p:nvSpPr>
          <p:spPr bwMode="auto">
            <a:xfrm>
              <a:off x="2981" y="2616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16" y="1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67" name="Freeform 175" descr="90%"/>
            <p:cNvSpPr>
              <a:spLocks/>
            </p:cNvSpPr>
            <p:nvPr/>
          </p:nvSpPr>
          <p:spPr bwMode="auto">
            <a:xfrm>
              <a:off x="3005" y="2616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16" y="1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68" name="Freeform 176" descr="90%"/>
            <p:cNvSpPr>
              <a:spLocks/>
            </p:cNvSpPr>
            <p:nvPr/>
          </p:nvSpPr>
          <p:spPr bwMode="auto">
            <a:xfrm>
              <a:off x="3037" y="2616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16" y="1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69" name="Freeform 177" descr="90%"/>
            <p:cNvSpPr>
              <a:spLocks/>
            </p:cNvSpPr>
            <p:nvPr/>
          </p:nvSpPr>
          <p:spPr bwMode="auto">
            <a:xfrm>
              <a:off x="2949" y="264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70" name="Freeform 178" descr="90%"/>
            <p:cNvSpPr>
              <a:spLocks/>
            </p:cNvSpPr>
            <p:nvPr/>
          </p:nvSpPr>
          <p:spPr bwMode="auto">
            <a:xfrm>
              <a:off x="2981" y="264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71" name="Freeform 179" descr="90%"/>
            <p:cNvSpPr>
              <a:spLocks/>
            </p:cNvSpPr>
            <p:nvPr/>
          </p:nvSpPr>
          <p:spPr bwMode="auto">
            <a:xfrm>
              <a:off x="3005" y="264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72" name="Freeform 180" descr="90%"/>
            <p:cNvSpPr>
              <a:spLocks/>
            </p:cNvSpPr>
            <p:nvPr/>
          </p:nvSpPr>
          <p:spPr bwMode="auto">
            <a:xfrm>
              <a:off x="3005" y="267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73" name="Freeform 181" descr="90%"/>
            <p:cNvSpPr>
              <a:spLocks/>
            </p:cNvSpPr>
            <p:nvPr/>
          </p:nvSpPr>
          <p:spPr bwMode="auto">
            <a:xfrm>
              <a:off x="2949" y="2672"/>
              <a:ext cx="49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48" y="8"/>
                </a:cxn>
                <a:cxn ang="0">
                  <a:pos x="48" y="0"/>
                </a:cxn>
                <a:cxn ang="0">
                  <a:pos x="0" y="0"/>
                </a:cxn>
              </a:cxnLst>
              <a:rect l="0" t="0" r="r" b="b"/>
              <a:pathLst>
                <a:path w="49" h="9">
                  <a:moveTo>
                    <a:pt x="0" y="0"/>
                  </a:moveTo>
                  <a:lnTo>
                    <a:pt x="0" y="8"/>
                  </a:lnTo>
                  <a:lnTo>
                    <a:pt x="48" y="8"/>
                  </a:lnTo>
                  <a:lnTo>
                    <a:pt x="48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74" name="Freeform 182" descr="90%"/>
            <p:cNvSpPr>
              <a:spLocks/>
            </p:cNvSpPr>
            <p:nvPr/>
          </p:nvSpPr>
          <p:spPr bwMode="auto">
            <a:xfrm>
              <a:off x="3045" y="2648"/>
              <a:ext cx="17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16" y="32"/>
                </a:cxn>
                <a:cxn ang="0">
                  <a:pos x="0" y="32"/>
                </a:cxn>
                <a:cxn ang="0">
                  <a:pos x="0" y="0"/>
                </a:cxn>
              </a:cxnLst>
              <a:rect l="0" t="0" r="r" b="b"/>
              <a:pathLst>
                <a:path w="17" h="33">
                  <a:moveTo>
                    <a:pt x="0" y="0"/>
                  </a:moveTo>
                  <a:lnTo>
                    <a:pt x="16" y="0"/>
                  </a:lnTo>
                  <a:lnTo>
                    <a:pt x="16" y="32"/>
                  </a:ln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75" name="Freeform 183" descr="90%"/>
            <p:cNvSpPr>
              <a:spLocks/>
            </p:cNvSpPr>
            <p:nvPr/>
          </p:nvSpPr>
          <p:spPr bwMode="auto">
            <a:xfrm>
              <a:off x="2549" y="259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76" name="Freeform 184" descr="90%"/>
            <p:cNvSpPr>
              <a:spLocks/>
            </p:cNvSpPr>
            <p:nvPr/>
          </p:nvSpPr>
          <p:spPr bwMode="auto">
            <a:xfrm>
              <a:off x="2581" y="259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77" name="Freeform 185" descr="90%"/>
            <p:cNvSpPr>
              <a:spLocks/>
            </p:cNvSpPr>
            <p:nvPr/>
          </p:nvSpPr>
          <p:spPr bwMode="auto">
            <a:xfrm>
              <a:off x="2613" y="259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78" name="Freeform 186" descr="90%"/>
            <p:cNvSpPr>
              <a:spLocks/>
            </p:cNvSpPr>
            <p:nvPr/>
          </p:nvSpPr>
          <p:spPr bwMode="auto">
            <a:xfrm>
              <a:off x="2645" y="259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79" name="Freeform 187" descr="90%"/>
            <p:cNvSpPr>
              <a:spLocks/>
            </p:cNvSpPr>
            <p:nvPr/>
          </p:nvSpPr>
          <p:spPr bwMode="auto">
            <a:xfrm>
              <a:off x="2669" y="259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80" name="Freeform 188" descr="90%"/>
            <p:cNvSpPr>
              <a:spLocks/>
            </p:cNvSpPr>
            <p:nvPr/>
          </p:nvSpPr>
          <p:spPr bwMode="auto">
            <a:xfrm>
              <a:off x="2701" y="259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81" name="Freeform 189" descr="90%"/>
            <p:cNvSpPr>
              <a:spLocks/>
            </p:cNvSpPr>
            <p:nvPr/>
          </p:nvSpPr>
          <p:spPr bwMode="auto">
            <a:xfrm>
              <a:off x="2733" y="259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82" name="Freeform 190" descr="90%"/>
            <p:cNvSpPr>
              <a:spLocks/>
            </p:cNvSpPr>
            <p:nvPr/>
          </p:nvSpPr>
          <p:spPr bwMode="auto">
            <a:xfrm>
              <a:off x="2765" y="259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83" name="Freeform 191" descr="90%"/>
            <p:cNvSpPr>
              <a:spLocks/>
            </p:cNvSpPr>
            <p:nvPr/>
          </p:nvSpPr>
          <p:spPr bwMode="auto">
            <a:xfrm>
              <a:off x="2797" y="259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84" name="Freeform 192" descr="90%"/>
            <p:cNvSpPr>
              <a:spLocks/>
            </p:cNvSpPr>
            <p:nvPr/>
          </p:nvSpPr>
          <p:spPr bwMode="auto">
            <a:xfrm>
              <a:off x="2829" y="2592"/>
              <a:ext cx="9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8" y="8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lnTo>
                    <a:pt x="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85" name="Freeform 193" descr="90%"/>
            <p:cNvSpPr>
              <a:spLocks/>
            </p:cNvSpPr>
            <p:nvPr/>
          </p:nvSpPr>
          <p:spPr bwMode="auto">
            <a:xfrm>
              <a:off x="2853" y="259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86" name="Freeform 194" descr="90%"/>
            <p:cNvSpPr>
              <a:spLocks/>
            </p:cNvSpPr>
            <p:nvPr/>
          </p:nvSpPr>
          <p:spPr bwMode="auto">
            <a:xfrm>
              <a:off x="2557" y="2616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16" y="1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87" name="Freeform 195" descr="90%"/>
            <p:cNvSpPr>
              <a:spLocks/>
            </p:cNvSpPr>
            <p:nvPr/>
          </p:nvSpPr>
          <p:spPr bwMode="auto">
            <a:xfrm>
              <a:off x="2589" y="2616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16" y="1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88" name="Freeform 196" descr="90%"/>
            <p:cNvSpPr>
              <a:spLocks/>
            </p:cNvSpPr>
            <p:nvPr/>
          </p:nvSpPr>
          <p:spPr bwMode="auto">
            <a:xfrm>
              <a:off x="2621" y="2616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16" y="1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89" name="Freeform 197" descr="90%"/>
            <p:cNvSpPr>
              <a:spLocks/>
            </p:cNvSpPr>
            <p:nvPr/>
          </p:nvSpPr>
          <p:spPr bwMode="auto">
            <a:xfrm>
              <a:off x="2653" y="2616"/>
              <a:ext cx="9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8" y="16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9" h="17">
                  <a:moveTo>
                    <a:pt x="0" y="0"/>
                  </a:moveTo>
                  <a:lnTo>
                    <a:pt x="0" y="16"/>
                  </a:lnTo>
                  <a:lnTo>
                    <a:pt x="8" y="16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90" name="Freeform 198" descr="90%"/>
            <p:cNvSpPr>
              <a:spLocks/>
            </p:cNvSpPr>
            <p:nvPr/>
          </p:nvSpPr>
          <p:spPr bwMode="auto">
            <a:xfrm>
              <a:off x="2677" y="2616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16" y="1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91" name="Freeform 199" descr="90%"/>
            <p:cNvSpPr>
              <a:spLocks/>
            </p:cNvSpPr>
            <p:nvPr/>
          </p:nvSpPr>
          <p:spPr bwMode="auto">
            <a:xfrm>
              <a:off x="2709" y="2616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16" y="1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92" name="Freeform 200" descr="90%"/>
            <p:cNvSpPr>
              <a:spLocks/>
            </p:cNvSpPr>
            <p:nvPr/>
          </p:nvSpPr>
          <p:spPr bwMode="auto">
            <a:xfrm>
              <a:off x="2741" y="2616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16" y="1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93" name="Freeform 201" descr="90%"/>
            <p:cNvSpPr>
              <a:spLocks/>
            </p:cNvSpPr>
            <p:nvPr/>
          </p:nvSpPr>
          <p:spPr bwMode="auto">
            <a:xfrm>
              <a:off x="2773" y="2616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16" y="1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94" name="Freeform 202" descr="90%"/>
            <p:cNvSpPr>
              <a:spLocks/>
            </p:cNvSpPr>
            <p:nvPr/>
          </p:nvSpPr>
          <p:spPr bwMode="auto">
            <a:xfrm>
              <a:off x="2805" y="2616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16" y="1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95" name="Freeform 203" descr="90%"/>
            <p:cNvSpPr>
              <a:spLocks/>
            </p:cNvSpPr>
            <p:nvPr/>
          </p:nvSpPr>
          <p:spPr bwMode="auto">
            <a:xfrm>
              <a:off x="2837" y="2616"/>
              <a:ext cx="9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8" y="16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9" h="17">
                  <a:moveTo>
                    <a:pt x="0" y="0"/>
                  </a:moveTo>
                  <a:lnTo>
                    <a:pt x="0" y="16"/>
                  </a:lnTo>
                  <a:lnTo>
                    <a:pt x="8" y="16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96" name="Freeform 204" descr="90%"/>
            <p:cNvSpPr>
              <a:spLocks/>
            </p:cNvSpPr>
            <p:nvPr/>
          </p:nvSpPr>
          <p:spPr bwMode="auto">
            <a:xfrm>
              <a:off x="2501" y="2616"/>
              <a:ext cx="4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40" y="16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41" h="17">
                  <a:moveTo>
                    <a:pt x="0" y="0"/>
                  </a:moveTo>
                  <a:lnTo>
                    <a:pt x="0" y="16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97" name="Freeform 205" descr="90%"/>
            <p:cNvSpPr>
              <a:spLocks/>
            </p:cNvSpPr>
            <p:nvPr/>
          </p:nvSpPr>
          <p:spPr bwMode="auto">
            <a:xfrm>
              <a:off x="2565" y="264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98" name="Freeform 206" descr="90%"/>
            <p:cNvSpPr>
              <a:spLocks/>
            </p:cNvSpPr>
            <p:nvPr/>
          </p:nvSpPr>
          <p:spPr bwMode="auto">
            <a:xfrm>
              <a:off x="2597" y="264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99" name="Freeform 207" descr="90%"/>
            <p:cNvSpPr>
              <a:spLocks/>
            </p:cNvSpPr>
            <p:nvPr/>
          </p:nvSpPr>
          <p:spPr bwMode="auto">
            <a:xfrm>
              <a:off x="2629" y="264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00" name="Freeform 208" descr="90%"/>
            <p:cNvSpPr>
              <a:spLocks/>
            </p:cNvSpPr>
            <p:nvPr/>
          </p:nvSpPr>
          <p:spPr bwMode="auto">
            <a:xfrm>
              <a:off x="2661" y="2648"/>
              <a:ext cx="9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8" y="8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lnTo>
                    <a:pt x="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01" name="Freeform 209" descr="90%"/>
            <p:cNvSpPr>
              <a:spLocks/>
            </p:cNvSpPr>
            <p:nvPr/>
          </p:nvSpPr>
          <p:spPr bwMode="auto">
            <a:xfrm>
              <a:off x="2685" y="264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02" name="Freeform 210" descr="90%"/>
            <p:cNvSpPr>
              <a:spLocks/>
            </p:cNvSpPr>
            <p:nvPr/>
          </p:nvSpPr>
          <p:spPr bwMode="auto">
            <a:xfrm>
              <a:off x="2717" y="264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03" name="Freeform 211" descr="90%"/>
            <p:cNvSpPr>
              <a:spLocks/>
            </p:cNvSpPr>
            <p:nvPr/>
          </p:nvSpPr>
          <p:spPr bwMode="auto">
            <a:xfrm>
              <a:off x="2749" y="264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04" name="Freeform 212" descr="90%"/>
            <p:cNvSpPr>
              <a:spLocks/>
            </p:cNvSpPr>
            <p:nvPr/>
          </p:nvSpPr>
          <p:spPr bwMode="auto">
            <a:xfrm>
              <a:off x="2781" y="264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05" name="Freeform 213" descr="90%"/>
            <p:cNvSpPr>
              <a:spLocks/>
            </p:cNvSpPr>
            <p:nvPr/>
          </p:nvSpPr>
          <p:spPr bwMode="auto">
            <a:xfrm>
              <a:off x="2813" y="264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06" name="Freeform 214" descr="90%"/>
            <p:cNvSpPr>
              <a:spLocks/>
            </p:cNvSpPr>
            <p:nvPr/>
          </p:nvSpPr>
          <p:spPr bwMode="auto">
            <a:xfrm>
              <a:off x="2893" y="267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07" name="Freeform 215" descr="90%"/>
            <p:cNvSpPr>
              <a:spLocks/>
            </p:cNvSpPr>
            <p:nvPr/>
          </p:nvSpPr>
          <p:spPr bwMode="auto">
            <a:xfrm>
              <a:off x="2501" y="267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08" name="Freeform 216" descr="90%"/>
            <p:cNvSpPr>
              <a:spLocks/>
            </p:cNvSpPr>
            <p:nvPr/>
          </p:nvSpPr>
          <p:spPr bwMode="auto">
            <a:xfrm>
              <a:off x="2533" y="267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09" name="Freeform 217" descr="90%"/>
            <p:cNvSpPr>
              <a:spLocks/>
            </p:cNvSpPr>
            <p:nvPr/>
          </p:nvSpPr>
          <p:spPr bwMode="auto">
            <a:xfrm>
              <a:off x="2765" y="267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10" name="Freeform 218" descr="90%"/>
            <p:cNvSpPr>
              <a:spLocks/>
            </p:cNvSpPr>
            <p:nvPr/>
          </p:nvSpPr>
          <p:spPr bwMode="auto">
            <a:xfrm>
              <a:off x="2797" y="267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11" name="Freeform 219" descr="90%"/>
            <p:cNvSpPr>
              <a:spLocks/>
            </p:cNvSpPr>
            <p:nvPr/>
          </p:nvSpPr>
          <p:spPr bwMode="auto">
            <a:xfrm>
              <a:off x="2829" y="267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12" name="Freeform 220" descr="90%"/>
            <p:cNvSpPr>
              <a:spLocks/>
            </p:cNvSpPr>
            <p:nvPr/>
          </p:nvSpPr>
          <p:spPr bwMode="auto">
            <a:xfrm>
              <a:off x="2861" y="267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13" name="Freeform 221" descr="90%"/>
            <p:cNvSpPr>
              <a:spLocks/>
            </p:cNvSpPr>
            <p:nvPr/>
          </p:nvSpPr>
          <p:spPr bwMode="auto">
            <a:xfrm>
              <a:off x="2501" y="2592"/>
              <a:ext cx="33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32" y="8"/>
                </a:cxn>
                <a:cxn ang="0">
                  <a:pos x="32" y="0"/>
                </a:cxn>
                <a:cxn ang="0">
                  <a:pos x="0" y="0"/>
                </a:cxn>
              </a:cxnLst>
              <a:rect l="0" t="0" r="r" b="b"/>
              <a:pathLst>
                <a:path w="33" h="9">
                  <a:moveTo>
                    <a:pt x="0" y="0"/>
                  </a:moveTo>
                  <a:lnTo>
                    <a:pt x="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14" name="Freeform 222" descr="90%"/>
            <p:cNvSpPr>
              <a:spLocks/>
            </p:cNvSpPr>
            <p:nvPr/>
          </p:nvSpPr>
          <p:spPr bwMode="auto">
            <a:xfrm>
              <a:off x="2501" y="2648"/>
              <a:ext cx="49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48" y="8"/>
                </a:cxn>
                <a:cxn ang="0">
                  <a:pos x="48" y="0"/>
                </a:cxn>
                <a:cxn ang="0">
                  <a:pos x="0" y="0"/>
                </a:cxn>
              </a:cxnLst>
              <a:rect l="0" t="0" r="r" b="b"/>
              <a:pathLst>
                <a:path w="49" h="9">
                  <a:moveTo>
                    <a:pt x="0" y="0"/>
                  </a:moveTo>
                  <a:lnTo>
                    <a:pt x="0" y="8"/>
                  </a:lnTo>
                  <a:lnTo>
                    <a:pt x="48" y="8"/>
                  </a:lnTo>
                  <a:lnTo>
                    <a:pt x="48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15" name="Freeform 223" descr="90%"/>
            <p:cNvSpPr>
              <a:spLocks/>
            </p:cNvSpPr>
            <p:nvPr/>
          </p:nvSpPr>
          <p:spPr bwMode="auto">
            <a:xfrm>
              <a:off x="2869" y="2568"/>
              <a:ext cx="41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40" y="8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41" h="9">
                  <a:moveTo>
                    <a:pt x="0" y="0"/>
                  </a:moveTo>
                  <a:lnTo>
                    <a:pt x="0" y="8"/>
                  </a:lnTo>
                  <a:lnTo>
                    <a:pt x="40" y="8"/>
                  </a:lnTo>
                  <a:lnTo>
                    <a:pt x="40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16" name="Freeform 224" descr="90%"/>
            <p:cNvSpPr>
              <a:spLocks/>
            </p:cNvSpPr>
            <p:nvPr/>
          </p:nvSpPr>
          <p:spPr bwMode="auto">
            <a:xfrm>
              <a:off x="2837" y="2648"/>
              <a:ext cx="65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64" y="8"/>
                </a:cxn>
                <a:cxn ang="0">
                  <a:pos x="64" y="0"/>
                </a:cxn>
                <a:cxn ang="0">
                  <a:pos x="0" y="0"/>
                </a:cxn>
              </a:cxnLst>
              <a:rect l="0" t="0" r="r" b="b"/>
              <a:pathLst>
                <a:path w="65" h="9">
                  <a:moveTo>
                    <a:pt x="0" y="0"/>
                  </a:moveTo>
                  <a:lnTo>
                    <a:pt x="0" y="8"/>
                  </a:lnTo>
                  <a:lnTo>
                    <a:pt x="64" y="8"/>
                  </a:lnTo>
                  <a:lnTo>
                    <a:pt x="64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17" name="Freeform 225" descr="90%"/>
            <p:cNvSpPr>
              <a:spLocks/>
            </p:cNvSpPr>
            <p:nvPr/>
          </p:nvSpPr>
          <p:spPr bwMode="auto">
            <a:xfrm>
              <a:off x="2565" y="2672"/>
              <a:ext cx="49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48" y="8"/>
                </a:cxn>
                <a:cxn ang="0">
                  <a:pos x="48" y="0"/>
                </a:cxn>
                <a:cxn ang="0">
                  <a:pos x="0" y="0"/>
                </a:cxn>
              </a:cxnLst>
              <a:rect l="0" t="0" r="r" b="b"/>
              <a:pathLst>
                <a:path w="49" h="9">
                  <a:moveTo>
                    <a:pt x="0" y="0"/>
                  </a:moveTo>
                  <a:lnTo>
                    <a:pt x="0" y="8"/>
                  </a:lnTo>
                  <a:lnTo>
                    <a:pt x="48" y="8"/>
                  </a:lnTo>
                  <a:lnTo>
                    <a:pt x="48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18" name="Freeform 226" descr="90%"/>
            <p:cNvSpPr>
              <a:spLocks/>
            </p:cNvSpPr>
            <p:nvPr/>
          </p:nvSpPr>
          <p:spPr bwMode="auto">
            <a:xfrm>
              <a:off x="2629" y="2672"/>
              <a:ext cx="121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20" y="8"/>
                </a:cxn>
                <a:cxn ang="0">
                  <a:pos x="120" y="0"/>
                </a:cxn>
                <a:cxn ang="0">
                  <a:pos x="0" y="0"/>
                </a:cxn>
              </a:cxnLst>
              <a:rect l="0" t="0" r="r" b="b"/>
              <a:pathLst>
                <a:path w="121" h="9">
                  <a:moveTo>
                    <a:pt x="0" y="0"/>
                  </a:moveTo>
                  <a:lnTo>
                    <a:pt x="0" y="8"/>
                  </a:lnTo>
                  <a:lnTo>
                    <a:pt x="120" y="8"/>
                  </a:lnTo>
                  <a:lnTo>
                    <a:pt x="120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19" name="Freeform 227" descr="90%"/>
            <p:cNvSpPr>
              <a:spLocks/>
            </p:cNvSpPr>
            <p:nvPr/>
          </p:nvSpPr>
          <p:spPr bwMode="auto">
            <a:xfrm>
              <a:off x="2861" y="2592"/>
              <a:ext cx="49" cy="4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1" y="20"/>
                </a:cxn>
                <a:cxn ang="0">
                  <a:pos x="21" y="0"/>
                </a:cxn>
                <a:cxn ang="0">
                  <a:pos x="48" y="0"/>
                </a:cxn>
                <a:cxn ang="0">
                  <a:pos x="48" y="40"/>
                </a:cxn>
                <a:cxn ang="0">
                  <a:pos x="0" y="40"/>
                </a:cxn>
                <a:cxn ang="0">
                  <a:pos x="0" y="20"/>
                </a:cxn>
              </a:cxnLst>
              <a:rect l="0" t="0" r="r" b="b"/>
              <a:pathLst>
                <a:path w="49" h="41">
                  <a:moveTo>
                    <a:pt x="0" y="20"/>
                  </a:moveTo>
                  <a:lnTo>
                    <a:pt x="21" y="20"/>
                  </a:lnTo>
                  <a:lnTo>
                    <a:pt x="21" y="0"/>
                  </a:lnTo>
                  <a:lnTo>
                    <a:pt x="48" y="0"/>
                  </a:lnTo>
                  <a:lnTo>
                    <a:pt x="48" y="40"/>
                  </a:lnTo>
                  <a:lnTo>
                    <a:pt x="0" y="40"/>
                  </a:lnTo>
                  <a:lnTo>
                    <a:pt x="0" y="2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20" name="Rectangle 228" descr="25%"/>
            <p:cNvSpPr>
              <a:spLocks noChangeArrowheads="1"/>
            </p:cNvSpPr>
            <p:nvPr/>
          </p:nvSpPr>
          <p:spPr bwMode="auto">
            <a:xfrm>
              <a:off x="2617" y="2220"/>
              <a:ext cx="400" cy="16"/>
            </a:xfrm>
            <a:prstGeom prst="rect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421" name="Freeform 229" descr="25%"/>
            <p:cNvSpPr>
              <a:spLocks/>
            </p:cNvSpPr>
            <p:nvPr/>
          </p:nvSpPr>
          <p:spPr bwMode="auto">
            <a:xfrm>
              <a:off x="2573" y="2320"/>
              <a:ext cx="481" cy="17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0" y="16"/>
                </a:cxn>
                <a:cxn ang="0">
                  <a:pos x="480" y="16"/>
                </a:cxn>
                <a:cxn ang="0">
                  <a:pos x="472" y="0"/>
                </a:cxn>
                <a:cxn ang="0">
                  <a:pos x="8" y="5"/>
                </a:cxn>
              </a:cxnLst>
              <a:rect l="0" t="0" r="r" b="b"/>
              <a:pathLst>
                <a:path w="481" h="17">
                  <a:moveTo>
                    <a:pt x="8" y="5"/>
                  </a:moveTo>
                  <a:lnTo>
                    <a:pt x="0" y="16"/>
                  </a:lnTo>
                  <a:lnTo>
                    <a:pt x="480" y="16"/>
                  </a:lnTo>
                  <a:lnTo>
                    <a:pt x="472" y="0"/>
                  </a:lnTo>
                  <a:lnTo>
                    <a:pt x="8" y="5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22" name="Freeform 230" descr="25%"/>
            <p:cNvSpPr>
              <a:spLocks/>
            </p:cNvSpPr>
            <p:nvPr/>
          </p:nvSpPr>
          <p:spPr bwMode="auto">
            <a:xfrm>
              <a:off x="2581" y="2248"/>
              <a:ext cx="465" cy="73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72"/>
                </a:cxn>
                <a:cxn ang="0">
                  <a:pos x="464" y="72"/>
                </a:cxn>
                <a:cxn ang="0">
                  <a:pos x="440" y="0"/>
                </a:cxn>
                <a:cxn ang="0">
                  <a:pos x="16" y="0"/>
                </a:cxn>
              </a:cxnLst>
              <a:rect l="0" t="0" r="r" b="b"/>
              <a:pathLst>
                <a:path w="465" h="73">
                  <a:moveTo>
                    <a:pt x="16" y="0"/>
                  </a:moveTo>
                  <a:lnTo>
                    <a:pt x="0" y="72"/>
                  </a:lnTo>
                  <a:lnTo>
                    <a:pt x="464" y="72"/>
                  </a:lnTo>
                  <a:lnTo>
                    <a:pt x="440" y="0"/>
                  </a:lnTo>
                  <a:lnTo>
                    <a:pt x="16" y="0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23" name="Freeform 231" descr="50%"/>
            <p:cNvSpPr>
              <a:spLocks/>
            </p:cNvSpPr>
            <p:nvPr/>
          </p:nvSpPr>
          <p:spPr bwMode="auto">
            <a:xfrm>
              <a:off x="2829" y="2256"/>
              <a:ext cx="217" cy="65"/>
            </a:xfrm>
            <a:custGeom>
              <a:avLst/>
              <a:gdLst/>
              <a:ahLst/>
              <a:cxnLst>
                <a:cxn ang="0">
                  <a:pos x="8" y="36"/>
                </a:cxn>
                <a:cxn ang="0">
                  <a:pos x="0" y="64"/>
                </a:cxn>
                <a:cxn ang="0">
                  <a:pos x="216" y="64"/>
                </a:cxn>
                <a:cxn ang="0">
                  <a:pos x="193" y="0"/>
                </a:cxn>
                <a:cxn ang="0">
                  <a:pos x="123" y="0"/>
                </a:cxn>
                <a:cxn ang="0">
                  <a:pos x="23" y="0"/>
                </a:cxn>
                <a:cxn ang="0">
                  <a:pos x="8" y="36"/>
                </a:cxn>
              </a:cxnLst>
              <a:rect l="0" t="0" r="r" b="b"/>
              <a:pathLst>
                <a:path w="217" h="65">
                  <a:moveTo>
                    <a:pt x="8" y="36"/>
                  </a:moveTo>
                  <a:lnTo>
                    <a:pt x="0" y="64"/>
                  </a:lnTo>
                  <a:lnTo>
                    <a:pt x="216" y="64"/>
                  </a:lnTo>
                  <a:lnTo>
                    <a:pt x="193" y="0"/>
                  </a:lnTo>
                  <a:lnTo>
                    <a:pt x="123" y="0"/>
                  </a:lnTo>
                  <a:lnTo>
                    <a:pt x="23" y="0"/>
                  </a:lnTo>
                  <a:lnTo>
                    <a:pt x="8" y="36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24" name="Freeform 232" descr="50%"/>
            <p:cNvSpPr>
              <a:spLocks/>
            </p:cNvSpPr>
            <p:nvPr/>
          </p:nvSpPr>
          <p:spPr bwMode="auto">
            <a:xfrm>
              <a:off x="2813" y="2336"/>
              <a:ext cx="241" cy="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240" y="0"/>
                </a:cxn>
                <a:cxn ang="0">
                  <a:pos x="232" y="0"/>
                </a:cxn>
                <a:cxn ang="0">
                  <a:pos x="8" y="0"/>
                </a:cxn>
              </a:cxnLst>
              <a:rect l="0" t="0" r="r" b="b"/>
              <a:pathLst>
                <a:path w="241" h="1">
                  <a:moveTo>
                    <a:pt x="8" y="0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232" y="0"/>
                  </a:lnTo>
                  <a:lnTo>
                    <a:pt x="8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25" name="Freeform 233" descr="50%"/>
            <p:cNvSpPr>
              <a:spLocks/>
            </p:cNvSpPr>
            <p:nvPr/>
          </p:nvSpPr>
          <p:spPr bwMode="auto">
            <a:xfrm>
              <a:off x="2613" y="2248"/>
              <a:ext cx="401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40"/>
                </a:cxn>
                <a:cxn ang="0">
                  <a:pos x="376" y="40"/>
                </a:cxn>
                <a:cxn ang="0">
                  <a:pos x="400" y="0"/>
                </a:cxn>
                <a:cxn ang="0">
                  <a:pos x="0" y="0"/>
                </a:cxn>
              </a:cxnLst>
              <a:rect l="0" t="0" r="r" b="b"/>
              <a:pathLst>
                <a:path w="401" h="41">
                  <a:moveTo>
                    <a:pt x="0" y="0"/>
                  </a:moveTo>
                  <a:lnTo>
                    <a:pt x="24" y="40"/>
                  </a:lnTo>
                  <a:lnTo>
                    <a:pt x="376" y="40"/>
                  </a:lnTo>
                  <a:lnTo>
                    <a:pt x="400" y="0"/>
                  </a:lnTo>
                  <a:lnTo>
                    <a:pt x="0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26" name="Freeform 234" descr="25%"/>
            <p:cNvSpPr>
              <a:spLocks/>
            </p:cNvSpPr>
            <p:nvPr/>
          </p:nvSpPr>
          <p:spPr bwMode="auto">
            <a:xfrm>
              <a:off x="2837" y="2248"/>
              <a:ext cx="169" cy="33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8" y="19"/>
                </a:cxn>
                <a:cxn ang="0">
                  <a:pos x="0" y="32"/>
                </a:cxn>
                <a:cxn ang="0">
                  <a:pos x="76" y="32"/>
                </a:cxn>
                <a:cxn ang="0">
                  <a:pos x="107" y="32"/>
                </a:cxn>
                <a:cxn ang="0">
                  <a:pos x="145" y="32"/>
                </a:cxn>
                <a:cxn ang="0">
                  <a:pos x="168" y="6"/>
                </a:cxn>
                <a:cxn ang="0">
                  <a:pos x="23" y="0"/>
                </a:cxn>
              </a:cxnLst>
              <a:rect l="0" t="0" r="r" b="b"/>
              <a:pathLst>
                <a:path w="169" h="33">
                  <a:moveTo>
                    <a:pt x="23" y="0"/>
                  </a:moveTo>
                  <a:lnTo>
                    <a:pt x="8" y="19"/>
                  </a:lnTo>
                  <a:lnTo>
                    <a:pt x="0" y="32"/>
                  </a:lnTo>
                  <a:lnTo>
                    <a:pt x="76" y="32"/>
                  </a:lnTo>
                  <a:lnTo>
                    <a:pt x="107" y="32"/>
                  </a:lnTo>
                  <a:lnTo>
                    <a:pt x="145" y="32"/>
                  </a:lnTo>
                  <a:lnTo>
                    <a:pt x="168" y="6"/>
                  </a:lnTo>
                  <a:lnTo>
                    <a:pt x="23" y="0"/>
                  </a:lnTo>
                </a:path>
              </a:pathLst>
            </a:cu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27" name="Rectangle 235" descr="25%"/>
            <p:cNvSpPr>
              <a:spLocks noChangeArrowheads="1"/>
            </p:cNvSpPr>
            <p:nvPr/>
          </p:nvSpPr>
          <p:spPr bwMode="auto">
            <a:xfrm>
              <a:off x="2585" y="2236"/>
              <a:ext cx="464" cy="16"/>
            </a:xfrm>
            <a:prstGeom prst="rect">
              <a:avLst/>
            </a:pr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428" name="Rectangle 236" descr="50%"/>
            <p:cNvSpPr>
              <a:spLocks noChangeArrowheads="1"/>
            </p:cNvSpPr>
            <p:nvPr/>
          </p:nvSpPr>
          <p:spPr bwMode="auto">
            <a:xfrm>
              <a:off x="2865" y="2244"/>
              <a:ext cx="176" cy="1"/>
            </a:xfrm>
            <a:prstGeom prst="rect">
              <a:avLst/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429" name="Rectangle 237" descr="25%"/>
            <p:cNvSpPr>
              <a:spLocks noChangeArrowheads="1"/>
            </p:cNvSpPr>
            <p:nvPr/>
          </p:nvSpPr>
          <p:spPr bwMode="auto">
            <a:xfrm>
              <a:off x="2633" y="2284"/>
              <a:ext cx="368" cy="16"/>
            </a:xfrm>
            <a:prstGeom prst="rect">
              <a:avLst/>
            </a:pr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430" name="Freeform 238" descr="50%"/>
            <p:cNvSpPr>
              <a:spLocks/>
            </p:cNvSpPr>
            <p:nvPr/>
          </p:nvSpPr>
          <p:spPr bwMode="auto">
            <a:xfrm>
              <a:off x="2837" y="2280"/>
              <a:ext cx="153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52" y="8"/>
                </a:cxn>
                <a:cxn ang="0">
                  <a:pos x="152" y="0"/>
                </a:cxn>
                <a:cxn ang="0">
                  <a:pos x="0" y="0"/>
                </a:cxn>
              </a:cxnLst>
              <a:rect l="0" t="0" r="r" b="b"/>
              <a:pathLst>
                <a:path w="153" h="9">
                  <a:moveTo>
                    <a:pt x="0" y="0"/>
                  </a:moveTo>
                  <a:lnTo>
                    <a:pt x="0" y="8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0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31" name="Rectangle 239"/>
            <p:cNvSpPr>
              <a:spLocks noChangeArrowheads="1"/>
            </p:cNvSpPr>
            <p:nvPr/>
          </p:nvSpPr>
          <p:spPr bwMode="auto">
            <a:xfrm>
              <a:off x="2633" y="2284"/>
              <a:ext cx="368" cy="1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432" name="Line 240"/>
            <p:cNvSpPr>
              <a:spLocks noChangeShapeType="1"/>
            </p:cNvSpPr>
            <p:nvPr/>
          </p:nvSpPr>
          <p:spPr bwMode="auto">
            <a:xfrm>
              <a:off x="2641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33" name="Line 241"/>
            <p:cNvSpPr>
              <a:spLocks noChangeShapeType="1"/>
            </p:cNvSpPr>
            <p:nvPr/>
          </p:nvSpPr>
          <p:spPr bwMode="auto">
            <a:xfrm>
              <a:off x="2657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34" name="Line 242"/>
            <p:cNvSpPr>
              <a:spLocks noChangeShapeType="1"/>
            </p:cNvSpPr>
            <p:nvPr/>
          </p:nvSpPr>
          <p:spPr bwMode="auto">
            <a:xfrm>
              <a:off x="2665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35" name="Line 243"/>
            <p:cNvSpPr>
              <a:spLocks noChangeShapeType="1"/>
            </p:cNvSpPr>
            <p:nvPr/>
          </p:nvSpPr>
          <p:spPr bwMode="auto">
            <a:xfrm>
              <a:off x="2673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36" name="Line 244"/>
            <p:cNvSpPr>
              <a:spLocks noChangeShapeType="1"/>
            </p:cNvSpPr>
            <p:nvPr/>
          </p:nvSpPr>
          <p:spPr bwMode="auto">
            <a:xfrm>
              <a:off x="2689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37" name="Line 245"/>
            <p:cNvSpPr>
              <a:spLocks noChangeShapeType="1"/>
            </p:cNvSpPr>
            <p:nvPr/>
          </p:nvSpPr>
          <p:spPr bwMode="auto">
            <a:xfrm>
              <a:off x="2697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38" name="Line 246"/>
            <p:cNvSpPr>
              <a:spLocks noChangeShapeType="1"/>
            </p:cNvSpPr>
            <p:nvPr/>
          </p:nvSpPr>
          <p:spPr bwMode="auto">
            <a:xfrm>
              <a:off x="2713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39" name="Line 247"/>
            <p:cNvSpPr>
              <a:spLocks noChangeShapeType="1"/>
            </p:cNvSpPr>
            <p:nvPr/>
          </p:nvSpPr>
          <p:spPr bwMode="auto">
            <a:xfrm>
              <a:off x="2721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40" name="Line 248"/>
            <p:cNvSpPr>
              <a:spLocks noChangeShapeType="1"/>
            </p:cNvSpPr>
            <p:nvPr/>
          </p:nvSpPr>
          <p:spPr bwMode="auto">
            <a:xfrm>
              <a:off x="2737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41" name="Line 249"/>
            <p:cNvSpPr>
              <a:spLocks noChangeShapeType="1"/>
            </p:cNvSpPr>
            <p:nvPr/>
          </p:nvSpPr>
          <p:spPr bwMode="auto">
            <a:xfrm>
              <a:off x="2745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42" name="Line 250"/>
            <p:cNvSpPr>
              <a:spLocks noChangeShapeType="1"/>
            </p:cNvSpPr>
            <p:nvPr/>
          </p:nvSpPr>
          <p:spPr bwMode="auto">
            <a:xfrm>
              <a:off x="2753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43" name="Line 251"/>
            <p:cNvSpPr>
              <a:spLocks noChangeShapeType="1"/>
            </p:cNvSpPr>
            <p:nvPr/>
          </p:nvSpPr>
          <p:spPr bwMode="auto">
            <a:xfrm>
              <a:off x="2769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44" name="Line 252"/>
            <p:cNvSpPr>
              <a:spLocks noChangeShapeType="1"/>
            </p:cNvSpPr>
            <p:nvPr/>
          </p:nvSpPr>
          <p:spPr bwMode="auto">
            <a:xfrm>
              <a:off x="2777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45" name="Line 253"/>
            <p:cNvSpPr>
              <a:spLocks noChangeShapeType="1"/>
            </p:cNvSpPr>
            <p:nvPr/>
          </p:nvSpPr>
          <p:spPr bwMode="auto">
            <a:xfrm>
              <a:off x="2793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46" name="Line 254"/>
            <p:cNvSpPr>
              <a:spLocks noChangeShapeType="1"/>
            </p:cNvSpPr>
            <p:nvPr/>
          </p:nvSpPr>
          <p:spPr bwMode="auto">
            <a:xfrm>
              <a:off x="2801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47" name="Line 255"/>
            <p:cNvSpPr>
              <a:spLocks noChangeShapeType="1"/>
            </p:cNvSpPr>
            <p:nvPr/>
          </p:nvSpPr>
          <p:spPr bwMode="auto">
            <a:xfrm>
              <a:off x="2817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48" name="Line 256"/>
            <p:cNvSpPr>
              <a:spLocks noChangeShapeType="1"/>
            </p:cNvSpPr>
            <p:nvPr/>
          </p:nvSpPr>
          <p:spPr bwMode="auto">
            <a:xfrm>
              <a:off x="2825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49" name="Line 257"/>
            <p:cNvSpPr>
              <a:spLocks noChangeShapeType="1"/>
            </p:cNvSpPr>
            <p:nvPr/>
          </p:nvSpPr>
          <p:spPr bwMode="auto">
            <a:xfrm>
              <a:off x="2841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50" name="Line 258"/>
            <p:cNvSpPr>
              <a:spLocks noChangeShapeType="1"/>
            </p:cNvSpPr>
            <p:nvPr/>
          </p:nvSpPr>
          <p:spPr bwMode="auto">
            <a:xfrm>
              <a:off x="2849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51" name="Line 259"/>
            <p:cNvSpPr>
              <a:spLocks noChangeShapeType="1"/>
            </p:cNvSpPr>
            <p:nvPr/>
          </p:nvSpPr>
          <p:spPr bwMode="auto">
            <a:xfrm>
              <a:off x="2857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52" name="Line 260"/>
            <p:cNvSpPr>
              <a:spLocks noChangeShapeType="1"/>
            </p:cNvSpPr>
            <p:nvPr/>
          </p:nvSpPr>
          <p:spPr bwMode="auto">
            <a:xfrm>
              <a:off x="2873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53" name="Line 261"/>
            <p:cNvSpPr>
              <a:spLocks noChangeShapeType="1"/>
            </p:cNvSpPr>
            <p:nvPr/>
          </p:nvSpPr>
          <p:spPr bwMode="auto">
            <a:xfrm>
              <a:off x="2881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54" name="Line 262"/>
            <p:cNvSpPr>
              <a:spLocks noChangeShapeType="1"/>
            </p:cNvSpPr>
            <p:nvPr/>
          </p:nvSpPr>
          <p:spPr bwMode="auto">
            <a:xfrm>
              <a:off x="2897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55" name="Line 263"/>
            <p:cNvSpPr>
              <a:spLocks noChangeShapeType="1"/>
            </p:cNvSpPr>
            <p:nvPr/>
          </p:nvSpPr>
          <p:spPr bwMode="auto">
            <a:xfrm>
              <a:off x="2905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56" name="Line 264"/>
            <p:cNvSpPr>
              <a:spLocks noChangeShapeType="1"/>
            </p:cNvSpPr>
            <p:nvPr/>
          </p:nvSpPr>
          <p:spPr bwMode="auto">
            <a:xfrm>
              <a:off x="2921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57" name="Line 265"/>
            <p:cNvSpPr>
              <a:spLocks noChangeShapeType="1"/>
            </p:cNvSpPr>
            <p:nvPr/>
          </p:nvSpPr>
          <p:spPr bwMode="auto">
            <a:xfrm>
              <a:off x="2929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58" name="Line 266"/>
            <p:cNvSpPr>
              <a:spLocks noChangeShapeType="1"/>
            </p:cNvSpPr>
            <p:nvPr/>
          </p:nvSpPr>
          <p:spPr bwMode="auto">
            <a:xfrm>
              <a:off x="2937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59" name="Line 267"/>
            <p:cNvSpPr>
              <a:spLocks noChangeShapeType="1"/>
            </p:cNvSpPr>
            <p:nvPr/>
          </p:nvSpPr>
          <p:spPr bwMode="auto">
            <a:xfrm>
              <a:off x="2953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60" name="Line 268"/>
            <p:cNvSpPr>
              <a:spLocks noChangeShapeType="1"/>
            </p:cNvSpPr>
            <p:nvPr/>
          </p:nvSpPr>
          <p:spPr bwMode="auto">
            <a:xfrm>
              <a:off x="2961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61" name="Line 269"/>
            <p:cNvSpPr>
              <a:spLocks noChangeShapeType="1"/>
            </p:cNvSpPr>
            <p:nvPr/>
          </p:nvSpPr>
          <p:spPr bwMode="auto">
            <a:xfrm>
              <a:off x="2977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62" name="Line 270"/>
            <p:cNvSpPr>
              <a:spLocks noChangeShapeType="1"/>
            </p:cNvSpPr>
            <p:nvPr/>
          </p:nvSpPr>
          <p:spPr bwMode="auto">
            <a:xfrm>
              <a:off x="2985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63" name="Line 271"/>
            <p:cNvSpPr>
              <a:spLocks noChangeShapeType="1"/>
            </p:cNvSpPr>
            <p:nvPr/>
          </p:nvSpPr>
          <p:spPr bwMode="auto">
            <a:xfrm>
              <a:off x="3001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64" name="AutoShape 272" descr="50%"/>
            <p:cNvSpPr>
              <a:spLocks noChangeArrowheads="1"/>
            </p:cNvSpPr>
            <p:nvPr/>
          </p:nvSpPr>
          <p:spPr bwMode="auto">
            <a:xfrm>
              <a:off x="2521" y="1740"/>
              <a:ext cx="576" cy="480"/>
            </a:xfrm>
            <a:prstGeom prst="roundRect">
              <a:avLst>
                <a:gd name="adj" fmla="val 14509"/>
              </a:avLst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465" name="AutoShape 273" descr="25%"/>
            <p:cNvSpPr>
              <a:spLocks noChangeArrowheads="1"/>
            </p:cNvSpPr>
            <p:nvPr/>
          </p:nvSpPr>
          <p:spPr bwMode="auto">
            <a:xfrm>
              <a:off x="2529" y="1740"/>
              <a:ext cx="560" cy="472"/>
            </a:xfrm>
            <a:prstGeom prst="roundRect">
              <a:avLst>
                <a:gd name="adj" fmla="val 14745"/>
              </a:avLst>
            </a:pr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466" name="Rectangle 274"/>
            <p:cNvSpPr>
              <a:spLocks noChangeArrowheads="1"/>
            </p:cNvSpPr>
            <p:nvPr/>
          </p:nvSpPr>
          <p:spPr bwMode="auto">
            <a:xfrm>
              <a:off x="2601" y="1820"/>
              <a:ext cx="416" cy="32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467" name="Freeform 275" descr="50%"/>
            <p:cNvSpPr>
              <a:spLocks/>
            </p:cNvSpPr>
            <p:nvPr/>
          </p:nvSpPr>
          <p:spPr bwMode="auto">
            <a:xfrm>
              <a:off x="2829" y="1736"/>
              <a:ext cx="257" cy="4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71"/>
                </a:cxn>
                <a:cxn ang="0">
                  <a:pos x="194" y="71"/>
                </a:cxn>
                <a:cxn ang="0">
                  <a:pos x="202" y="409"/>
                </a:cxn>
                <a:cxn ang="0">
                  <a:pos x="31" y="409"/>
                </a:cxn>
                <a:cxn ang="0">
                  <a:pos x="39" y="472"/>
                </a:cxn>
                <a:cxn ang="0">
                  <a:pos x="240" y="472"/>
                </a:cxn>
                <a:cxn ang="0">
                  <a:pos x="256" y="456"/>
                </a:cxn>
                <a:cxn ang="0">
                  <a:pos x="256" y="24"/>
                </a:cxn>
                <a:cxn ang="0">
                  <a:pos x="240" y="0"/>
                </a:cxn>
                <a:cxn ang="0">
                  <a:pos x="0" y="0"/>
                </a:cxn>
              </a:cxnLst>
              <a:rect l="0" t="0" r="r" b="b"/>
              <a:pathLst>
                <a:path w="257" h="473">
                  <a:moveTo>
                    <a:pt x="0" y="0"/>
                  </a:moveTo>
                  <a:lnTo>
                    <a:pt x="8" y="71"/>
                  </a:lnTo>
                  <a:lnTo>
                    <a:pt x="194" y="71"/>
                  </a:lnTo>
                  <a:lnTo>
                    <a:pt x="202" y="409"/>
                  </a:lnTo>
                  <a:lnTo>
                    <a:pt x="31" y="409"/>
                  </a:lnTo>
                  <a:lnTo>
                    <a:pt x="39" y="472"/>
                  </a:lnTo>
                  <a:lnTo>
                    <a:pt x="240" y="472"/>
                  </a:lnTo>
                  <a:lnTo>
                    <a:pt x="256" y="456"/>
                  </a:lnTo>
                  <a:lnTo>
                    <a:pt x="256" y="24"/>
                  </a:lnTo>
                  <a:lnTo>
                    <a:pt x="240" y="0"/>
                  </a:lnTo>
                  <a:lnTo>
                    <a:pt x="0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68" name="Rectangle 276"/>
            <p:cNvSpPr>
              <a:spLocks noChangeArrowheads="1"/>
            </p:cNvSpPr>
            <p:nvPr/>
          </p:nvSpPr>
          <p:spPr bwMode="auto">
            <a:xfrm>
              <a:off x="2613" y="1824"/>
              <a:ext cx="384" cy="29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469" name="Rectangle 277" descr="50%"/>
            <p:cNvSpPr>
              <a:spLocks noChangeArrowheads="1"/>
            </p:cNvSpPr>
            <p:nvPr/>
          </p:nvSpPr>
          <p:spPr bwMode="auto">
            <a:xfrm>
              <a:off x="2613" y="2120"/>
              <a:ext cx="376" cy="8"/>
            </a:xfrm>
            <a:prstGeom prst="rect">
              <a:avLst/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470" name="Rectangle 278"/>
            <p:cNvSpPr>
              <a:spLocks noChangeArrowheads="1"/>
            </p:cNvSpPr>
            <p:nvPr/>
          </p:nvSpPr>
          <p:spPr bwMode="auto">
            <a:xfrm>
              <a:off x="2625" y="1860"/>
              <a:ext cx="168" cy="25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471" name="Line 279"/>
            <p:cNvSpPr>
              <a:spLocks noChangeShapeType="1"/>
            </p:cNvSpPr>
            <p:nvPr/>
          </p:nvSpPr>
          <p:spPr bwMode="auto">
            <a:xfrm>
              <a:off x="2633" y="1900"/>
              <a:ext cx="152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72" name="Line 280"/>
            <p:cNvSpPr>
              <a:spLocks noChangeShapeType="1"/>
            </p:cNvSpPr>
            <p:nvPr/>
          </p:nvSpPr>
          <p:spPr bwMode="auto">
            <a:xfrm>
              <a:off x="2713" y="1908"/>
              <a:ext cx="0" cy="20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73" name="Line 281"/>
            <p:cNvSpPr>
              <a:spLocks noChangeShapeType="1"/>
            </p:cNvSpPr>
            <p:nvPr/>
          </p:nvSpPr>
          <p:spPr bwMode="auto">
            <a:xfrm>
              <a:off x="2633" y="1916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74" name="Line 282"/>
            <p:cNvSpPr>
              <a:spLocks noChangeShapeType="1"/>
            </p:cNvSpPr>
            <p:nvPr/>
          </p:nvSpPr>
          <p:spPr bwMode="auto">
            <a:xfrm>
              <a:off x="2633" y="1924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75" name="Line 283"/>
            <p:cNvSpPr>
              <a:spLocks noChangeShapeType="1"/>
            </p:cNvSpPr>
            <p:nvPr/>
          </p:nvSpPr>
          <p:spPr bwMode="auto">
            <a:xfrm>
              <a:off x="2633" y="1948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76" name="Line 284"/>
            <p:cNvSpPr>
              <a:spLocks noChangeShapeType="1"/>
            </p:cNvSpPr>
            <p:nvPr/>
          </p:nvSpPr>
          <p:spPr bwMode="auto">
            <a:xfrm>
              <a:off x="2633" y="1956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77" name="Line 285"/>
            <p:cNvSpPr>
              <a:spLocks noChangeShapeType="1"/>
            </p:cNvSpPr>
            <p:nvPr/>
          </p:nvSpPr>
          <p:spPr bwMode="auto">
            <a:xfrm>
              <a:off x="2633" y="1972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78" name="Line 286"/>
            <p:cNvSpPr>
              <a:spLocks noChangeShapeType="1"/>
            </p:cNvSpPr>
            <p:nvPr/>
          </p:nvSpPr>
          <p:spPr bwMode="auto">
            <a:xfrm>
              <a:off x="2633" y="1988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79" name="Line 287"/>
            <p:cNvSpPr>
              <a:spLocks noChangeShapeType="1"/>
            </p:cNvSpPr>
            <p:nvPr/>
          </p:nvSpPr>
          <p:spPr bwMode="auto">
            <a:xfrm>
              <a:off x="2633" y="2004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80" name="Line 288"/>
            <p:cNvSpPr>
              <a:spLocks noChangeShapeType="1"/>
            </p:cNvSpPr>
            <p:nvPr/>
          </p:nvSpPr>
          <p:spPr bwMode="auto">
            <a:xfrm>
              <a:off x="2633" y="2012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81" name="Line 289"/>
            <p:cNvSpPr>
              <a:spLocks noChangeShapeType="1"/>
            </p:cNvSpPr>
            <p:nvPr/>
          </p:nvSpPr>
          <p:spPr bwMode="auto">
            <a:xfrm>
              <a:off x="2633" y="2020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82" name="Line 290"/>
            <p:cNvSpPr>
              <a:spLocks noChangeShapeType="1"/>
            </p:cNvSpPr>
            <p:nvPr/>
          </p:nvSpPr>
          <p:spPr bwMode="auto">
            <a:xfrm>
              <a:off x="2633" y="2036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83" name="Line 291"/>
            <p:cNvSpPr>
              <a:spLocks noChangeShapeType="1"/>
            </p:cNvSpPr>
            <p:nvPr/>
          </p:nvSpPr>
          <p:spPr bwMode="auto">
            <a:xfrm>
              <a:off x="2729" y="2004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84" name="Line 292"/>
            <p:cNvSpPr>
              <a:spLocks noChangeShapeType="1"/>
            </p:cNvSpPr>
            <p:nvPr/>
          </p:nvSpPr>
          <p:spPr bwMode="auto">
            <a:xfrm>
              <a:off x="2729" y="2012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85" name="Line 293"/>
            <p:cNvSpPr>
              <a:spLocks noChangeShapeType="1"/>
            </p:cNvSpPr>
            <p:nvPr/>
          </p:nvSpPr>
          <p:spPr bwMode="auto">
            <a:xfrm>
              <a:off x="2729" y="2020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86" name="Line 294"/>
            <p:cNvSpPr>
              <a:spLocks noChangeShapeType="1"/>
            </p:cNvSpPr>
            <p:nvPr/>
          </p:nvSpPr>
          <p:spPr bwMode="auto">
            <a:xfrm>
              <a:off x="2729" y="2036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87" name="Line 295"/>
            <p:cNvSpPr>
              <a:spLocks noChangeShapeType="1"/>
            </p:cNvSpPr>
            <p:nvPr/>
          </p:nvSpPr>
          <p:spPr bwMode="auto">
            <a:xfrm>
              <a:off x="2729" y="2044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88" name="Line 296"/>
            <p:cNvSpPr>
              <a:spLocks noChangeShapeType="1"/>
            </p:cNvSpPr>
            <p:nvPr/>
          </p:nvSpPr>
          <p:spPr bwMode="auto">
            <a:xfrm>
              <a:off x="2729" y="2068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89" name="Line 297"/>
            <p:cNvSpPr>
              <a:spLocks noChangeShapeType="1"/>
            </p:cNvSpPr>
            <p:nvPr/>
          </p:nvSpPr>
          <p:spPr bwMode="auto">
            <a:xfrm>
              <a:off x="2729" y="2076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90" name="Line 298"/>
            <p:cNvSpPr>
              <a:spLocks noChangeShapeType="1"/>
            </p:cNvSpPr>
            <p:nvPr/>
          </p:nvSpPr>
          <p:spPr bwMode="auto">
            <a:xfrm>
              <a:off x="2729" y="2084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91" name="Line 299"/>
            <p:cNvSpPr>
              <a:spLocks noChangeShapeType="1"/>
            </p:cNvSpPr>
            <p:nvPr/>
          </p:nvSpPr>
          <p:spPr bwMode="auto">
            <a:xfrm>
              <a:off x="2729" y="2100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92" name="Line 300"/>
            <p:cNvSpPr>
              <a:spLocks noChangeShapeType="1"/>
            </p:cNvSpPr>
            <p:nvPr/>
          </p:nvSpPr>
          <p:spPr bwMode="auto">
            <a:xfrm>
              <a:off x="2729" y="2108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93" name="Rectangle 301" descr="50%"/>
            <p:cNvSpPr>
              <a:spLocks noChangeArrowheads="1"/>
            </p:cNvSpPr>
            <p:nvPr/>
          </p:nvSpPr>
          <p:spPr bwMode="auto">
            <a:xfrm>
              <a:off x="2733" y="1928"/>
              <a:ext cx="16" cy="40"/>
            </a:xfrm>
            <a:prstGeom prst="rect">
              <a:avLst/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494" name="Rectangle 302"/>
            <p:cNvSpPr>
              <a:spLocks noChangeArrowheads="1"/>
            </p:cNvSpPr>
            <p:nvPr/>
          </p:nvSpPr>
          <p:spPr bwMode="auto">
            <a:xfrm>
              <a:off x="2721" y="1908"/>
              <a:ext cx="56" cy="88"/>
            </a:xfrm>
            <a:prstGeom prst="rect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495" name="Rectangle 303"/>
            <p:cNvSpPr>
              <a:spLocks noChangeArrowheads="1"/>
            </p:cNvSpPr>
            <p:nvPr/>
          </p:nvSpPr>
          <p:spPr bwMode="auto">
            <a:xfrm>
              <a:off x="2721" y="1908"/>
              <a:ext cx="64" cy="96"/>
            </a:xfrm>
            <a:prstGeom prst="rect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496" name="Rectangle 304"/>
            <p:cNvSpPr>
              <a:spLocks noChangeArrowheads="1"/>
            </p:cNvSpPr>
            <p:nvPr/>
          </p:nvSpPr>
          <p:spPr bwMode="auto">
            <a:xfrm>
              <a:off x="2721" y="1908"/>
              <a:ext cx="64" cy="96"/>
            </a:xfrm>
            <a:prstGeom prst="rect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497" name="Line 305"/>
            <p:cNvSpPr>
              <a:spLocks noChangeShapeType="1"/>
            </p:cNvSpPr>
            <p:nvPr/>
          </p:nvSpPr>
          <p:spPr bwMode="auto">
            <a:xfrm>
              <a:off x="2641" y="1868"/>
              <a:ext cx="0" cy="8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98" name="Line 306"/>
            <p:cNvSpPr>
              <a:spLocks noChangeShapeType="1"/>
            </p:cNvSpPr>
            <p:nvPr/>
          </p:nvSpPr>
          <p:spPr bwMode="auto">
            <a:xfrm>
              <a:off x="2657" y="1868"/>
              <a:ext cx="0" cy="8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99" name="Line 307"/>
            <p:cNvSpPr>
              <a:spLocks noChangeShapeType="1"/>
            </p:cNvSpPr>
            <p:nvPr/>
          </p:nvSpPr>
          <p:spPr bwMode="auto">
            <a:xfrm>
              <a:off x="2665" y="1868"/>
              <a:ext cx="0" cy="8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00" name="Line 308"/>
            <p:cNvSpPr>
              <a:spLocks noChangeShapeType="1"/>
            </p:cNvSpPr>
            <p:nvPr/>
          </p:nvSpPr>
          <p:spPr bwMode="auto">
            <a:xfrm>
              <a:off x="2673" y="1868"/>
              <a:ext cx="0" cy="8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01" name="Line 309"/>
            <p:cNvSpPr>
              <a:spLocks noChangeShapeType="1"/>
            </p:cNvSpPr>
            <p:nvPr/>
          </p:nvSpPr>
          <p:spPr bwMode="auto">
            <a:xfrm>
              <a:off x="2681" y="1868"/>
              <a:ext cx="0" cy="8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02" name="Line 310"/>
            <p:cNvSpPr>
              <a:spLocks noChangeShapeType="1"/>
            </p:cNvSpPr>
            <p:nvPr/>
          </p:nvSpPr>
          <p:spPr bwMode="auto">
            <a:xfrm>
              <a:off x="2697" y="1868"/>
              <a:ext cx="0" cy="8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03" name="Line 311"/>
            <p:cNvSpPr>
              <a:spLocks noChangeShapeType="1"/>
            </p:cNvSpPr>
            <p:nvPr/>
          </p:nvSpPr>
          <p:spPr bwMode="auto">
            <a:xfrm>
              <a:off x="2721" y="1868"/>
              <a:ext cx="0" cy="8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04" name="Line 312"/>
            <p:cNvSpPr>
              <a:spLocks noChangeShapeType="1"/>
            </p:cNvSpPr>
            <p:nvPr/>
          </p:nvSpPr>
          <p:spPr bwMode="auto">
            <a:xfrm>
              <a:off x="2729" y="1868"/>
              <a:ext cx="0" cy="8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05" name="Line 313"/>
            <p:cNvSpPr>
              <a:spLocks noChangeShapeType="1"/>
            </p:cNvSpPr>
            <p:nvPr/>
          </p:nvSpPr>
          <p:spPr bwMode="auto">
            <a:xfrm>
              <a:off x="2745" y="1868"/>
              <a:ext cx="0" cy="8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06" name="Line 314"/>
            <p:cNvSpPr>
              <a:spLocks noChangeShapeType="1"/>
            </p:cNvSpPr>
            <p:nvPr/>
          </p:nvSpPr>
          <p:spPr bwMode="auto">
            <a:xfrm>
              <a:off x="2753" y="1868"/>
              <a:ext cx="0" cy="8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07" name="Line 315"/>
            <p:cNvSpPr>
              <a:spLocks noChangeShapeType="1"/>
            </p:cNvSpPr>
            <p:nvPr/>
          </p:nvSpPr>
          <p:spPr bwMode="auto">
            <a:xfrm>
              <a:off x="2761" y="1868"/>
              <a:ext cx="0" cy="8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08" name="Line 316"/>
            <p:cNvSpPr>
              <a:spLocks noChangeShapeType="1"/>
            </p:cNvSpPr>
            <p:nvPr/>
          </p:nvSpPr>
          <p:spPr bwMode="auto">
            <a:xfrm>
              <a:off x="2785" y="1868"/>
              <a:ext cx="0" cy="8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09" name="Rectangle 317"/>
            <p:cNvSpPr>
              <a:spLocks noChangeArrowheads="1"/>
            </p:cNvSpPr>
            <p:nvPr/>
          </p:nvSpPr>
          <p:spPr bwMode="auto">
            <a:xfrm>
              <a:off x="2825" y="1860"/>
              <a:ext cx="176" cy="25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510" name="Rectangle 318" descr="50%"/>
            <p:cNvSpPr>
              <a:spLocks noChangeArrowheads="1"/>
            </p:cNvSpPr>
            <p:nvPr/>
          </p:nvSpPr>
          <p:spPr bwMode="auto">
            <a:xfrm>
              <a:off x="2845" y="2024"/>
              <a:ext cx="112" cy="56"/>
            </a:xfrm>
            <a:prstGeom prst="rect">
              <a:avLst/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511" name="Line 319"/>
            <p:cNvSpPr>
              <a:spLocks noChangeShapeType="1"/>
            </p:cNvSpPr>
            <p:nvPr/>
          </p:nvSpPr>
          <p:spPr bwMode="auto">
            <a:xfrm>
              <a:off x="2913" y="1868"/>
              <a:ext cx="0" cy="1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12" name="Line 320"/>
            <p:cNvSpPr>
              <a:spLocks noChangeShapeType="1"/>
            </p:cNvSpPr>
            <p:nvPr/>
          </p:nvSpPr>
          <p:spPr bwMode="auto">
            <a:xfrm>
              <a:off x="2833" y="1876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13" name="Line 321"/>
            <p:cNvSpPr>
              <a:spLocks noChangeShapeType="1"/>
            </p:cNvSpPr>
            <p:nvPr/>
          </p:nvSpPr>
          <p:spPr bwMode="auto">
            <a:xfrm>
              <a:off x="2833" y="1884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14" name="Line 322"/>
            <p:cNvSpPr>
              <a:spLocks noChangeShapeType="1"/>
            </p:cNvSpPr>
            <p:nvPr/>
          </p:nvSpPr>
          <p:spPr bwMode="auto">
            <a:xfrm>
              <a:off x="2833" y="1892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15" name="Line 323"/>
            <p:cNvSpPr>
              <a:spLocks noChangeShapeType="1"/>
            </p:cNvSpPr>
            <p:nvPr/>
          </p:nvSpPr>
          <p:spPr bwMode="auto">
            <a:xfrm>
              <a:off x="2833" y="1908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16" name="Line 324"/>
            <p:cNvSpPr>
              <a:spLocks noChangeShapeType="1"/>
            </p:cNvSpPr>
            <p:nvPr/>
          </p:nvSpPr>
          <p:spPr bwMode="auto">
            <a:xfrm>
              <a:off x="2833" y="1916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17" name="Line 325"/>
            <p:cNvSpPr>
              <a:spLocks noChangeShapeType="1"/>
            </p:cNvSpPr>
            <p:nvPr/>
          </p:nvSpPr>
          <p:spPr bwMode="auto">
            <a:xfrm>
              <a:off x="2833" y="1932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18" name="Line 326"/>
            <p:cNvSpPr>
              <a:spLocks noChangeShapeType="1"/>
            </p:cNvSpPr>
            <p:nvPr/>
          </p:nvSpPr>
          <p:spPr bwMode="auto">
            <a:xfrm>
              <a:off x="2833" y="1940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19" name="Line 327"/>
            <p:cNvSpPr>
              <a:spLocks noChangeShapeType="1"/>
            </p:cNvSpPr>
            <p:nvPr/>
          </p:nvSpPr>
          <p:spPr bwMode="auto">
            <a:xfrm>
              <a:off x="2833" y="1948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20" name="Line 328"/>
            <p:cNvSpPr>
              <a:spLocks noChangeShapeType="1"/>
            </p:cNvSpPr>
            <p:nvPr/>
          </p:nvSpPr>
          <p:spPr bwMode="auto">
            <a:xfrm>
              <a:off x="2833" y="1972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21" name="Line 329"/>
            <p:cNvSpPr>
              <a:spLocks noChangeShapeType="1"/>
            </p:cNvSpPr>
            <p:nvPr/>
          </p:nvSpPr>
          <p:spPr bwMode="auto">
            <a:xfrm>
              <a:off x="2833" y="1996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22" name="Line 330"/>
            <p:cNvSpPr>
              <a:spLocks noChangeShapeType="1"/>
            </p:cNvSpPr>
            <p:nvPr/>
          </p:nvSpPr>
          <p:spPr bwMode="auto">
            <a:xfrm>
              <a:off x="2929" y="1876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23" name="Line 331"/>
            <p:cNvSpPr>
              <a:spLocks noChangeShapeType="1"/>
            </p:cNvSpPr>
            <p:nvPr/>
          </p:nvSpPr>
          <p:spPr bwMode="auto">
            <a:xfrm>
              <a:off x="2929" y="1884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24" name="Line 332"/>
            <p:cNvSpPr>
              <a:spLocks noChangeShapeType="1"/>
            </p:cNvSpPr>
            <p:nvPr/>
          </p:nvSpPr>
          <p:spPr bwMode="auto">
            <a:xfrm>
              <a:off x="2929" y="1892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25" name="Line 333"/>
            <p:cNvSpPr>
              <a:spLocks noChangeShapeType="1"/>
            </p:cNvSpPr>
            <p:nvPr/>
          </p:nvSpPr>
          <p:spPr bwMode="auto">
            <a:xfrm>
              <a:off x="2929" y="1908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26" name="Line 334"/>
            <p:cNvSpPr>
              <a:spLocks noChangeShapeType="1"/>
            </p:cNvSpPr>
            <p:nvPr/>
          </p:nvSpPr>
          <p:spPr bwMode="auto">
            <a:xfrm>
              <a:off x="2929" y="1916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27" name="Line 335"/>
            <p:cNvSpPr>
              <a:spLocks noChangeShapeType="1"/>
            </p:cNvSpPr>
            <p:nvPr/>
          </p:nvSpPr>
          <p:spPr bwMode="auto">
            <a:xfrm>
              <a:off x="2929" y="1940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28" name="Line 336"/>
            <p:cNvSpPr>
              <a:spLocks noChangeShapeType="1"/>
            </p:cNvSpPr>
            <p:nvPr/>
          </p:nvSpPr>
          <p:spPr bwMode="auto">
            <a:xfrm>
              <a:off x="2929" y="1948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29" name="Line 337"/>
            <p:cNvSpPr>
              <a:spLocks noChangeShapeType="1"/>
            </p:cNvSpPr>
            <p:nvPr/>
          </p:nvSpPr>
          <p:spPr bwMode="auto">
            <a:xfrm>
              <a:off x="2929" y="1964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30" name="Line 338"/>
            <p:cNvSpPr>
              <a:spLocks noChangeShapeType="1"/>
            </p:cNvSpPr>
            <p:nvPr/>
          </p:nvSpPr>
          <p:spPr bwMode="auto">
            <a:xfrm>
              <a:off x="2929" y="1980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31" name="Line 339"/>
            <p:cNvSpPr>
              <a:spLocks noChangeShapeType="1"/>
            </p:cNvSpPr>
            <p:nvPr/>
          </p:nvSpPr>
          <p:spPr bwMode="auto">
            <a:xfrm>
              <a:off x="2929" y="1996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32" name="Rectangle 340"/>
            <p:cNvSpPr>
              <a:spLocks noChangeArrowheads="1"/>
            </p:cNvSpPr>
            <p:nvPr/>
          </p:nvSpPr>
          <p:spPr bwMode="auto">
            <a:xfrm>
              <a:off x="2609" y="2124"/>
              <a:ext cx="400" cy="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533" name="Rectangle 341"/>
            <p:cNvSpPr>
              <a:spLocks noChangeArrowheads="1"/>
            </p:cNvSpPr>
            <p:nvPr/>
          </p:nvSpPr>
          <p:spPr bwMode="auto">
            <a:xfrm>
              <a:off x="2609" y="1828"/>
              <a:ext cx="400" cy="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534" name="Line 342"/>
            <p:cNvSpPr>
              <a:spLocks noChangeShapeType="1"/>
            </p:cNvSpPr>
            <p:nvPr/>
          </p:nvSpPr>
          <p:spPr bwMode="auto">
            <a:xfrm>
              <a:off x="2625" y="1836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35" name="Line 343"/>
            <p:cNvSpPr>
              <a:spLocks noChangeShapeType="1"/>
            </p:cNvSpPr>
            <p:nvPr/>
          </p:nvSpPr>
          <p:spPr bwMode="auto">
            <a:xfrm>
              <a:off x="2665" y="1836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36" name="Line 344"/>
            <p:cNvSpPr>
              <a:spLocks noChangeShapeType="1"/>
            </p:cNvSpPr>
            <p:nvPr/>
          </p:nvSpPr>
          <p:spPr bwMode="auto">
            <a:xfrm>
              <a:off x="2697" y="1836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37" name="Line 345"/>
            <p:cNvSpPr>
              <a:spLocks noChangeShapeType="1"/>
            </p:cNvSpPr>
            <p:nvPr/>
          </p:nvSpPr>
          <p:spPr bwMode="auto">
            <a:xfrm>
              <a:off x="2753" y="183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38" name="Line 346"/>
            <p:cNvSpPr>
              <a:spLocks noChangeShapeType="1"/>
            </p:cNvSpPr>
            <p:nvPr/>
          </p:nvSpPr>
          <p:spPr bwMode="auto">
            <a:xfrm>
              <a:off x="2809" y="183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39" name="Line 347"/>
            <p:cNvSpPr>
              <a:spLocks noChangeShapeType="1"/>
            </p:cNvSpPr>
            <p:nvPr/>
          </p:nvSpPr>
          <p:spPr bwMode="auto">
            <a:xfrm>
              <a:off x="2865" y="183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40" name="Rectangle 348"/>
            <p:cNvSpPr>
              <a:spLocks noChangeArrowheads="1"/>
            </p:cNvSpPr>
            <p:nvPr/>
          </p:nvSpPr>
          <p:spPr bwMode="auto">
            <a:xfrm>
              <a:off x="3009" y="1852"/>
              <a:ext cx="1" cy="26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541" name="Rectangle 349"/>
            <p:cNvSpPr>
              <a:spLocks noChangeArrowheads="1"/>
            </p:cNvSpPr>
            <p:nvPr/>
          </p:nvSpPr>
          <p:spPr bwMode="auto">
            <a:xfrm>
              <a:off x="2597" y="1808"/>
              <a:ext cx="424" cy="336"/>
            </a:xfrm>
            <a:prstGeom prst="rect">
              <a:avLst/>
            </a:prstGeom>
            <a:noFill/>
            <a:ln w="25400">
              <a:pattFill prst="pct25">
                <a:fgClr>
                  <a:srgbClr val="FFFFFF"/>
                </a:fgClr>
                <a:bgClr>
                  <a:srgbClr val="000000"/>
                </a:bgClr>
              </a:patt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542" name="Rectangle 350"/>
            <p:cNvSpPr>
              <a:spLocks noChangeArrowheads="1"/>
            </p:cNvSpPr>
            <p:nvPr/>
          </p:nvSpPr>
          <p:spPr bwMode="auto">
            <a:xfrm>
              <a:off x="2593" y="1804"/>
              <a:ext cx="440" cy="34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543" name="Rectangle 351"/>
            <p:cNvSpPr>
              <a:spLocks noChangeArrowheads="1"/>
            </p:cNvSpPr>
            <p:nvPr/>
          </p:nvSpPr>
          <p:spPr bwMode="auto">
            <a:xfrm>
              <a:off x="2833" y="2396"/>
              <a:ext cx="152" cy="1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544" name="Rectangle 352"/>
            <p:cNvSpPr>
              <a:spLocks noChangeArrowheads="1"/>
            </p:cNvSpPr>
            <p:nvPr/>
          </p:nvSpPr>
          <p:spPr bwMode="auto">
            <a:xfrm>
              <a:off x="3009" y="2396"/>
              <a:ext cx="152" cy="1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</p:grpSp>
      <p:grpSp>
        <p:nvGrpSpPr>
          <p:cNvPr id="5139" name="Group 396"/>
          <p:cNvGrpSpPr>
            <a:grpSpLocks/>
          </p:cNvGrpSpPr>
          <p:nvPr/>
        </p:nvGrpSpPr>
        <p:grpSpPr bwMode="auto">
          <a:xfrm>
            <a:off x="3754441" y="2528748"/>
            <a:ext cx="1131887" cy="692150"/>
            <a:chOff x="1405" y="1520"/>
            <a:chExt cx="713" cy="436"/>
          </a:xfrm>
        </p:grpSpPr>
        <p:sp>
          <p:nvSpPr>
            <p:cNvPr id="8546" name="Freeform 354" descr="50%"/>
            <p:cNvSpPr>
              <a:spLocks/>
            </p:cNvSpPr>
            <p:nvPr/>
          </p:nvSpPr>
          <p:spPr bwMode="auto">
            <a:xfrm>
              <a:off x="1853" y="1576"/>
              <a:ext cx="193" cy="1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7"/>
                </a:cxn>
                <a:cxn ang="0">
                  <a:pos x="192" y="184"/>
                </a:cxn>
                <a:cxn ang="0">
                  <a:pos x="192" y="54"/>
                </a:cxn>
                <a:cxn ang="0">
                  <a:pos x="0" y="0"/>
                </a:cxn>
              </a:cxnLst>
              <a:rect l="0" t="0" r="r" b="b"/>
              <a:pathLst>
                <a:path w="193" h="185">
                  <a:moveTo>
                    <a:pt x="0" y="0"/>
                  </a:moveTo>
                  <a:lnTo>
                    <a:pt x="0" y="107"/>
                  </a:lnTo>
                  <a:lnTo>
                    <a:pt x="192" y="184"/>
                  </a:lnTo>
                  <a:lnTo>
                    <a:pt x="192" y="54"/>
                  </a:lnTo>
                  <a:lnTo>
                    <a:pt x="0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47" name="Freeform 355" descr="50%"/>
            <p:cNvSpPr>
              <a:spLocks/>
            </p:cNvSpPr>
            <p:nvPr/>
          </p:nvSpPr>
          <p:spPr bwMode="auto">
            <a:xfrm>
              <a:off x="1773" y="1600"/>
              <a:ext cx="193" cy="153"/>
            </a:xfrm>
            <a:custGeom>
              <a:avLst/>
              <a:gdLst/>
              <a:ahLst/>
              <a:cxnLst>
                <a:cxn ang="0">
                  <a:pos x="192" y="152"/>
                </a:cxn>
                <a:cxn ang="0">
                  <a:pos x="0" y="76"/>
                </a:cxn>
                <a:cxn ang="0">
                  <a:pos x="0" y="0"/>
                </a:cxn>
                <a:cxn ang="0">
                  <a:pos x="184" y="53"/>
                </a:cxn>
                <a:cxn ang="0">
                  <a:pos x="192" y="152"/>
                </a:cxn>
              </a:cxnLst>
              <a:rect l="0" t="0" r="r" b="b"/>
              <a:pathLst>
                <a:path w="193" h="153">
                  <a:moveTo>
                    <a:pt x="192" y="152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84" y="53"/>
                  </a:lnTo>
                  <a:lnTo>
                    <a:pt x="192" y="152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48" name="Freeform 356" descr="50%"/>
            <p:cNvSpPr>
              <a:spLocks/>
            </p:cNvSpPr>
            <p:nvPr/>
          </p:nvSpPr>
          <p:spPr bwMode="auto">
            <a:xfrm>
              <a:off x="1405" y="1632"/>
              <a:ext cx="249" cy="2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0"/>
                </a:cxn>
                <a:cxn ang="0">
                  <a:pos x="248" y="264"/>
                </a:cxn>
                <a:cxn ang="0">
                  <a:pos x="248" y="101"/>
                </a:cxn>
                <a:cxn ang="0">
                  <a:pos x="0" y="0"/>
                </a:cxn>
              </a:cxnLst>
              <a:rect l="0" t="0" r="r" b="b"/>
              <a:pathLst>
                <a:path w="249" h="265">
                  <a:moveTo>
                    <a:pt x="0" y="0"/>
                  </a:moveTo>
                  <a:lnTo>
                    <a:pt x="0" y="140"/>
                  </a:lnTo>
                  <a:lnTo>
                    <a:pt x="248" y="264"/>
                  </a:lnTo>
                  <a:lnTo>
                    <a:pt x="248" y="101"/>
                  </a:lnTo>
                  <a:lnTo>
                    <a:pt x="0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49" name="Freeform 357" descr="50%"/>
            <p:cNvSpPr>
              <a:spLocks/>
            </p:cNvSpPr>
            <p:nvPr/>
          </p:nvSpPr>
          <p:spPr bwMode="auto">
            <a:xfrm>
              <a:off x="1661" y="1712"/>
              <a:ext cx="97" cy="145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96" y="0"/>
                </a:cxn>
                <a:cxn ang="0">
                  <a:pos x="96" y="106"/>
                </a:cxn>
                <a:cxn ang="0">
                  <a:pos x="0" y="144"/>
                </a:cxn>
                <a:cxn ang="0">
                  <a:pos x="0" y="23"/>
                </a:cxn>
              </a:cxnLst>
              <a:rect l="0" t="0" r="r" b="b"/>
              <a:pathLst>
                <a:path w="97" h="145">
                  <a:moveTo>
                    <a:pt x="0" y="23"/>
                  </a:moveTo>
                  <a:lnTo>
                    <a:pt x="96" y="0"/>
                  </a:lnTo>
                  <a:lnTo>
                    <a:pt x="96" y="106"/>
                  </a:lnTo>
                  <a:lnTo>
                    <a:pt x="0" y="144"/>
                  </a:lnTo>
                  <a:lnTo>
                    <a:pt x="0" y="23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50" name="Freeform 358" descr="50%"/>
            <p:cNvSpPr>
              <a:spLocks/>
            </p:cNvSpPr>
            <p:nvPr/>
          </p:nvSpPr>
          <p:spPr bwMode="auto">
            <a:xfrm>
              <a:off x="1661" y="1856"/>
              <a:ext cx="17" cy="4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6" y="0"/>
                </a:cxn>
                <a:cxn ang="0">
                  <a:pos x="16" y="34"/>
                </a:cxn>
                <a:cxn ang="0">
                  <a:pos x="0" y="48"/>
                </a:cxn>
                <a:cxn ang="0">
                  <a:pos x="0" y="7"/>
                </a:cxn>
              </a:cxnLst>
              <a:rect l="0" t="0" r="r" b="b"/>
              <a:pathLst>
                <a:path w="17" h="49">
                  <a:moveTo>
                    <a:pt x="0" y="7"/>
                  </a:moveTo>
                  <a:lnTo>
                    <a:pt x="16" y="0"/>
                  </a:lnTo>
                  <a:lnTo>
                    <a:pt x="16" y="34"/>
                  </a:lnTo>
                  <a:lnTo>
                    <a:pt x="0" y="48"/>
                  </a:lnTo>
                  <a:lnTo>
                    <a:pt x="0" y="7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51" name="Freeform 359" descr="50%"/>
            <p:cNvSpPr>
              <a:spLocks/>
            </p:cNvSpPr>
            <p:nvPr/>
          </p:nvSpPr>
          <p:spPr bwMode="auto">
            <a:xfrm>
              <a:off x="1405" y="1576"/>
              <a:ext cx="641" cy="15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253" y="152"/>
                </a:cxn>
                <a:cxn ang="0">
                  <a:pos x="640" y="53"/>
                </a:cxn>
                <a:cxn ang="0">
                  <a:pos x="442" y="0"/>
                </a:cxn>
                <a:cxn ang="0">
                  <a:pos x="0" y="53"/>
                </a:cxn>
              </a:cxnLst>
              <a:rect l="0" t="0" r="r" b="b"/>
              <a:pathLst>
                <a:path w="641" h="153">
                  <a:moveTo>
                    <a:pt x="0" y="53"/>
                  </a:moveTo>
                  <a:lnTo>
                    <a:pt x="253" y="152"/>
                  </a:lnTo>
                  <a:lnTo>
                    <a:pt x="640" y="53"/>
                  </a:lnTo>
                  <a:lnTo>
                    <a:pt x="442" y="0"/>
                  </a:lnTo>
                  <a:lnTo>
                    <a:pt x="0" y="53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52" name="Freeform 360" descr="50%"/>
            <p:cNvSpPr>
              <a:spLocks/>
            </p:cNvSpPr>
            <p:nvPr/>
          </p:nvSpPr>
          <p:spPr bwMode="auto">
            <a:xfrm>
              <a:off x="1765" y="1656"/>
              <a:ext cx="201" cy="7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0" y="72"/>
                </a:cxn>
                <a:cxn ang="0">
                  <a:pos x="200" y="22"/>
                </a:cxn>
                <a:cxn ang="0">
                  <a:pos x="200" y="0"/>
                </a:cxn>
                <a:cxn ang="0">
                  <a:pos x="0" y="43"/>
                </a:cxn>
              </a:cxnLst>
              <a:rect l="0" t="0" r="r" b="b"/>
              <a:pathLst>
                <a:path w="201" h="73">
                  <a:moveTo>
                    <a:pt x="0" y="43"/>
                  </a:moveTo>
                  <a:lnTo>
                    <a:pt x="0" y="72"/>
                  </a:lnTo>
                  <a:lnTo>
                    <a:pt x="200" y="22"/>
                  </a:lnTo>
                  <a:lnTo>
                    <a:pt x="200" y="0"/>
                  </a:lnTo>
                  <a:lnTo>
                    <a:pt x="0" y="43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53" name="Freeform 361"/>
            <p:cNvSpPr>
              <a:spLocks/>
            </p:cNvSpPr>
            <p:nvPr/>
          </p:nvSpPr>
          <p:spPr bwMode="auto">
            <a:xfrm>
              <a:off x="1757" y="1560"/>
              <a:ext cx="57" cy="3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32"/>
                </a:cxn>
                <a:cxn ang="0">
                  <a:pos x="56" y="32"/>
                </a:cxn>
                <a:cxn ang="0">
                  <a:pos x="42" y="0"/>
                </a:cxn>
                <a:cxn ang="0">
                  <a:pos x="21" y="0"/>
                </a:cxn>
                <a:cxn ang="0">
                  <a:pos x="14" y="0"/>
                </a:cxn>
              </a:cxnLst>
              <a:rect l="0" t="0" r="r" b="b"/>
              <a:pathLst>
                <a:path w="57" h="33">
                  <a:moveTo>
                    <a:pt x="14" y="0"/>
                  </a:moveTo>
                  <a:lnTo>
                    <a:pt x="0" y="32"/>
                  </a:lnTo>
                  <a:lnTo>
                    <a:pt x="56" y="32"/>
                  </a:lnTo>
                  <a:lnTo>
                    <a:pt x="42" y="0"/>
                  </a:lnTo>
                  <a:lnTo>
                    <a:pt x="21" y="0"/>
                  </a:lnTo>
                  <a:lnTo>
                    <a:pt x="14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54" name="Freeform 362"/>
            <p:cNvSpPr>
              <a:spLocks/>
            </p:cNvSpPr>
            <p:nvPr/>
          </p:nvSpPr>
          <p:spPr bwMode="auto">
            <a:xfrm>
              <a:off x="1773" y="1552"/>
              <a:ext cx="9" cy="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8" y="8"/>
                </a:cxn>
                <a:cxn ang="0">
                  <a:pos x="0" y="8"/>
                </a:cxn>
              </a:cxnLst>
              <a:rect l="0" t="0" r="r" b="b"/>
              <a:pathLst>
                <a:path w="9" h="9">
                  <a:moveTo>
                    <a:pt x="0" y="8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8" y="8"/>
                  </a:lnTo>
                  <a:lnTo>
                    <a:pt x="0" y="8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55" name="Freeform 363"/>
            <p:cNvSpPr>
              <a:spLocks/>
            </p:cNvSpPr>
            <p:nvPr/>
          </p:nvSpPr>
          <p:spPr bwMode="auto">
            <a:xfrm>
              <a:off x="1797" y="1552"/>
              <a:ext cx="1" cy="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" h="9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56" name="Freeform 364" descr="25%"/>
            <p:cNvSpPr>
              <a:spLocks/>
            </p:cNvSpPr>
            <p:nvPr/>
          </p:nvSpPr>
          <p:spPr bwMode="auto">
            <a:xfrm>
              <a:off x="1773" y="1568"/>
              <a:ext cx="25" cy="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8" y="0"/>
                </a:cxn>
                <a:cxn ang="0">
                  <a:pos x="24" y="8"/>
                </a:cxn>
                <a:cxn ang="0">
                  <a:pos x="0" y="8"/>
                </a:cxn>
                <a:cxn ang="0">
                  <a:pos x="6" y="0"/>
                </a:cxn>
              </a:cxnLst>
              <a:rect l="0" t="0" r="r" b="b"/>
              <a:pathLst>
                <a:path w="25" h="9">
                  <a:moveTo>
                    <a:pt x="6" y="0"/>
                  </a:moveTo>
                  <a:lnTo>
                    <a:pt x="18" y="0"/>
                  </a:lnTo>
                  <a:lnTo>
                    <a:pt x="24" y="8"/>
                  </a:lnTo>
                  <a:lnTo>
                    <a:pt x="0" y="8"/>
                  </a:lnTo>
                  <a:lnTo>
                    <a:pt x="6" y="0"/>
                  </a:lnTo>
                </a:path>
              </a:pathLst>
            </a:cu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57" name="Freeform 365"/>
            <p:cNvSpPr>
              <a:spLocks/>
            </p:cNvSpPr>
            <p:nvPr/>
          </p:nvSpPr>
          <p:spPr bwMode="auto">
            <a:xfrm>
              <a:off x="1589" y="1608"/>
              <a:ext cx="177" cy="57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84" y="0"/>
                </a:cxn>
                <a:cxn ang="0">
                  <a:pos x="176" y="28"/>
                </a:cxn>
                <a:cxn ang="0">
                  <a:pos x="99" y="56"/>
                </a:cxn>
                <a:cxn ang="0">
                  <a:pos x="0" y="14"/>
                </a:cxn>
              </a:cxnLst>
              <a:rect l="0" t="0" r="r" b="b"/>
              <a:pathLst>
                <a:path w="177" h="57">
                  <a:moveTo>
                    <a:pt x="0" y="14"/>
                  </a:moveTo>
                  <a:lnTo>
                    <a:pt x="84" y="0"/>
                  </a:lnTo>
                  <a:lnTo>
                    <a:pt x="176" y="28"/>
                  </a:lnTo>
                  <a:lnTo>
                    <a:pt x="99" y="56"/>
                  </a:lnTo>
                  <a:lnTo>
                    <a:pt x="0" y="14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58" name="Freeform 366"/>
            <p:cNvSpPr>
              <a:spLocks/>
            </p:cNvSpPr>
            <p:nvPr/>
          </p:nvSpPr>
          <p:spPr bwMode="auto">
            <a:xfrm>
              <a:off x="1501" y="1616"/>
              <a:ext cx="129" cy="41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0" y="13"/>
                </a:cxn>
                <a:cxn ang="0">
                  <a:pos x="68" y="40"/>
                </a:cxn>
                <a:cxn ang="0">
                  <a:pos x="128" y="27"/>
                </a:cxn>
                <a:cxn ang="0">
                  <a:pos x="75" y="0"/>
                </a:cxn>
                <a:cxn ang="0">
                  <a:pos x="60" y="0"/>
                </a:cxn>
              </a:cxnLst>
              <a:rect l="0" t="0" r="r" b="b"/>
              <a:pathLst>
                <a:path w="129" h="41">
                  <a:moveTo>
                    <a:pt x="60" y="0"/>
                  </a:moveTo>
                  <a:lnTo>
                    <a:pt x="0" y="13"/>
                  </a:lnTo>
                  <a:lnTo>
                    <a:pt x="68" y="40"/>
                  </a:lnTo>
                  <a:lnTo>
                    <a:pt x="128" y="27"/>
                  </a:lnTo>
                  <a:lnTo>
                    <a:pt x="75" y="0"/>
                  </a:lnTo>
                  <a:lnTo>
                    <a:pt x="60" y="0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59" name="Line 367"/>
            <p:cNvSpPr>
              <a:spLocks noChangeShapeType="1"/>
            </p:cNvSpPr>
            <p:nvPr/>
          </p:nvSpPr>
          <p:spPr bwMode="auto">
            <a:xfrm flipH="1">
              <a:off x="1657" y="1768"/>
              <a:ext cx="104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60" name="Freeform 368" descr="50%"/>
            <p:cNvSpPr>
              <a:spLocks/>
            </p:cNvSpPr>
            <p:nvPr/>
          </p:nvSpPr>
          <p:spPr bwMode="auto">
            <a:xfrm>
              <a:off x="2029" y="1720"/>
              <a:ext cx="17" cy="49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16" y="41"/>
                </a:cxn>
                <a:cxn ang="0">
                  <a:pos x="16" y="0"/>
                </a:cxn>
              </a:cxnLst>
              <a:rect l="0" t="0" r="r" b="b"/>
              <a:pathLst>
                <a:path w="17" h="49">
                  <a:moveTo>
                    <a:pt x="16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16" y="41"/>
                  </a:lnTo>
                  <a:lnTo>
                    <a:pt x="16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61" name="Freeform 369" descr="50%"/>
            <p:cNvSpPr>
              <a:spLocks/>
            </p:cNvSpPr>
            <p:nvPr/>
          </p:nvSpPr>
          <p:spPr bwMode="auto">
            <a:xfrm>
              <a:off x="1973" y="1632"/>
              <a:ext cx="73" cy="121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72" y="0"/>
                </a:cxn>
                <a:cxn ang="0">
                  <a:pos x="72" y="90"/>
                </a:cxn>
                <a:cxn ang="0">
                  <a:pos x="0" y="120"/>
                </a:cxn>
                <a:cxn ang="0">
                  <a:pos x="0" y="23"/>
                </a:cxn>
              </a:cxnLst>
              <a:rect l="0" t="0" r="r" b="b"/>
              <a:pathLst>
                <a:path w="73" h="121">
                  <a:moveTo>
                    <a:pt x="0" y="23"/>
                  </a:moveTo>
                  <a:lnTo>
                    <a:pt x="72" y="0"/>
                  </a:lnTo>
                  <a:lnTo>
                    <a:pt x="72" y="90"/>
                  </a:lnTo>
                  <a:lnTo>
                    <a:pt x="0" y="120"/>
                  </a:lnTo>
                  <a:lnTo>
                    <a:pt x="0" y="23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62" name="Freeform 370"/>
            <p:cNvSpPr>
              <a:spLocks/>
            </p:cNvSpPr>
            <p:nvPr/>
          </p:nvSpPr>
          <p:spPr bwMode="auto">
            <a:xfrm>
              <a:off x="1885" y="1848"/>
              <a:ext cx="65" cy="49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0" y="24"/>
                </a:cxn>
                <a:cxn ang="0">
                  <a:pos x="32" y="48"/>
                </a:cxn>
                <a:cxn ang="0">
                  <a:pos x="56" y="40"/>
                </a:cxn>
                <a:cxn ang="0">
                  <a:pos x="64" y="24"/>
                </a:cxn>
                <a:cxn ang="0">
                  <a:pos x="56" y="0"/>
                </a:cxn>
                <a:cxn ang="0">
                  <a:pos x="16" y="16"/>
                </a:cxn>
              </a:cxnLst>
              <a:rect l="0" t="0" r="r" b="b"/>
              <a:pathLst>
                <a:path w="65" h="49">
                  <a:moveTo>
                    <a:pt x="16" y="16"/>
                  </a:moveTo>
                  <a:lnTo>
                    <a:pt x="0" y="24"/>
                  </a:lnTo>
                  <a:lnTo>
                    <a:pt x="32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56" y="0"/>
                  </a:lnTo>
                  <a:lnTo>
                    <a:pt x="16" y="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63" name="Freeform 371"/>
            <p:cNvSpPr>
              <a:spLocks/>
            </p:cNvSpPr>
            <p:nvPr/>
          </p:nvSpPr>
          <p:spPr bwMode="auto">
            <a:xfrm>
              <a:off x="1885" y="1848"/>
              <a:ext cx="65" cy="49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0" y="24"/>
                </a:cxn>
                <a:cxn ang="0">
                  <a:pos x="32" y="48"/>
                </a:cxn>
                <a:cxn ang="0">
                  <a:pos x="56" y="40"/>
                </a:cxn>
                <a:cxn ang="0">
                  <a:pos x="64" y="24"/>
                </a:cxn>
                <a:cxn ang="0">
                  <a:pos x="56" y="0"/>
                </a:cxn>
                <a:cxn ang="0">
                  <a:pos x="16" y="16"/>
                </a:cxn>
              </a:cxnLst>
              <a:rect l="0" t="0" r="r" b="b"/>
              <a:pathLst>
                <a:path w="65" h="49">
                  <a:moveTo>
                    <a:pt x="16" y="16"/>
                  </a:moveTo>
                  <a:lnTo>
                    <a:pt x="0" y="24"/>
                  </a:lnTo>
                  <a:lnTo>
                    <a:pt x="32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56" y="0"/>
                  </a:lnTo>
                  <a:lnTo>
                    <a:pt x="16" y="16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64" name="Freeform 372" descr="50%"/>
            <p:cNvSpPr>
              <a:spLocks/>
            </p:cNvSpPr>
            <p:nvPr/>
          </p:nvSpPr>
          <p:spPr bwMode="auto">
            <a:xfrm>
              <a:off x="1885" y="1720"/>
              <a:ext cx="81" cy="145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32" y="8"/>
                </a:cxn>
                <a:cxn ang="0">
                  <a:pos x="0" y="24"/>
                </a:cxn>
                <a:cxn ang="0">
                  <a:pos x="0" y="88"/>
                </a:cxn>
                <a:cxn ang="0">
                  <a:pos x="16" y="136"/>
                </a:cxn>
                <a:cxn ang="0">
                  <a:pos x="40" y="144"/>
                </a:cxn>
                <a:cxn ang="0">
                  <a:pos x="56" y="136"/>
                </a:cxn>
                <a:cxn ang="0">
                  <a:pos x="72" y="128"/>
                </a:cxn>
                <a:cxn ang="0">
                  <a:pos x="64" y="72"/>
                </a:cxn>
                <a:cxn ang="0">
                  <a:pos x="80" y="64"/>
                </a:cxn>
                <a:cxn ang="0">
                  <a:pos x="56" y="0"/>
                </a:cxn>
              </a:cxnLst>
              <a:rect l="0" t="0" r="r" b="b"/>
              <a:pathLst>
                <a:path w="81" h="145">
                  <a:moveTo>
                    <a:pt x="56" y="0"/>
                  </a:moveTo>
                  <a:lnTo>
                    <a:pt x="32" y="8"/>
                  </a:lnTo>
                  <a:lnTo>
                    <a:pt x="0" y="24"/>
                  </a:lnTo>
                  <a:lnTo>
                    <a:pt x="0" y="88"/>
                  </a:lnTo>
                  <a:lnTo>
                    <a:pt x="16" y="136"/>
                  </a:lnTo>
                  <a:lnTo>
                    <a:pt x="40" y="144"/>
                  </a:lnTo>
                  <a:lnTo>
                    <a:pt x="56" y="136"/>
                  </a:lnTo>
                  <a:lnTo>
                    <a:pt x="72" y="128"/>
                  </a:lnTo>
                  <a:lnTo>
                    <a:pt x="64" y="72"/>
                  </a:lnTo>
                  <a:lnTo>
                    <a:pt x="80" y="64"/>
                  </a:lnTo>
                  <a:lnTo>
                    <a:pt x="56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65" name="Freeform 373"/>
            <p:cNvSpPr>
              <a:spLocks/>
            </p:cNvSpPr>
            <p:nvPr/>
          </p:nvSpPr>
          <p:spPr bwMode="auto">
            <a:xfrm>
              <a:off x="1885" y="1720"/>
              <a:ext cx="81" cy="145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32" y="8"/>
                </a:cxn>
                <a:cxn ang="0">
                  <a:pos x="0" y="24"/>
                </a:cxn>
                <a:cxn ang="0">
                  <a:pos x="0" y="88"/>
                </a:cxn>
                <a:cxn ang="0">
                  <a:pos x="16" y="136"/>
                </a:cxn>
                <a:cxn ang="0">
                  <a:pos x="40" y="144"/>
                </a:cxn>
                <a:cxn ang="0">
                  <a:pos x="56" y="136"/>
                </a:cxn>
                <a:cxn ang="0">
                  <a:pos x="72" y="128"/>
                </a:cxn>
                <a:cxn ang="0">
                  <a:pos x="64" y="72"/>
                </a:cxn>
                <a:cxn ang="0">
                  <a:pos x="80" y="64"/>
                </a:cxn>
              </a:cxnLst>
              <a:rect l="0" t="0" r="r" b="b"/>
              <a:pathLst>
                <a:path w="81" h="145">
                  <a:moveTo>
                    <a:pt x="56" y="0"/>
                  </a:moveTo>
                  <a:lnTo>
                    <a:pt x="32" y="8"/>
                  </a:lnTo>
                  <a:lnTo>
                    <a:pt x="0" y="24"/>
                  </a:lnTo>
                  <a:lnTo>
                    <a:pt x="0" y="88"/>
                  </a:lnTo>
                  <a:lnTo>
                    <a:pt x="16" y="136"/>
                  </a:lnTo>
                  <a:lnTo>
                    <a:pt x="40" y="144"/>
                  </a:lnTo>
                  <a:lnTo>
                    <a:pt x="56" y="136"/>
                  </a:lnTo>
                  <a:lnTo>
                    <a:pt x="72" y="128"/>
                  </a:lnTo>
                  <a:lnTo>
                    <a:pt x="64" y="72"/>
                  </a:lnTo>
                  <a:lnTo>
                    <a:pt x="80" y="6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66" name="Arc 374"/>
            <p:cNvSpPr>
              <a:spLocks/>
            </p:cNvSpPr>
            <p:nvPr/>
          </p:nvSpPr>
          <p:spPr bwMode="auto">
            <a:xfrm>
              <a:off x="1987" y="1548"/>
              <a:ext cx="14" cy="45"/>
            </a:xfrm>
            <a:custGeom>
              <a:avLst/>
              <a:gdLst>
                <a:gd name="G0" fmla="+- 17181 0 0"/>
                <a:gd name="G1" fmla="+- 21600 0 0"/>
                <a:gd name="G2" fmla="+- 21600 0 0"/>
                <a:gd name="T0" fmla="*/ 0 w 38781"/>
                <a:gd name="T1" fmla="*/ 8509 h 40122"/>
                <a:gd name="T2" fmla="*/ 28294 w 38781"/>
                <a:gd name="T3" fmla="*/ 40122 h 40122"/>
                <a:gd name="T4" fmla="*/ 17181 w 38781"/>
                <a:gd name="T5" fmla="*/ 21600 h 40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781" h="40122" fill="none" extrusionOk="0">
                  <a:moveTo>
                    <a:pt x="0" y="8509"/>
                  </a:moveTo>
                  <a:cubicBezTo>
                    <a:pt x="4085" y="3147"/>
                    <a:pt x="10440" y="-1"/>
                    <a:pt x="17181" y="0"/>
                  </a:cubicBezTo>
                  <a:cubicBezTo>
                    <a:pt x="29110" y="0"/>
                    <a:pt x="38781" y="9670"/>
                    <a:pt x="38781" y="21600"/>
                  </a:cubicBezTo>
                  <a:cubicBezTo>
                    <a:pt x="38781" y="29187"/>
                    <a:pt x="34800" y="36218"/>
                    <a:pt x="28293" y="40121"/>
                  </a:cubicBezTo>
                </a:path>
                <a:path w="38781" h="40122" stroke="0" extrusionOk="0">
                  <a:moveTo>
                    <a:pt x="0" y="8509"/>
                  </a:moveTo>
                  <a:cubicBezTo>
                    <a:pt x="4085" y="3147"/>
                    <a:pt x="10440" y="-1"/>
                    <a:pt x="17181" y="0"/>
                  </a:cubicBezTo>
                  <a:cubicBezTo>
                    <a:pt x="29110" y="0"/>
                    <a:pt x="38781" y="9670"/>
                    <a:pt x="38781" y="21600"/>
                  </a:cubicBezTo>
                  <a:cubicBezTo>
                    <a:pt x="38781" y="29187"/>
                    <a:pt x="34800" y="36218"/>
                    <a:pt x="28293" y="40121"/>
                  </a:cubicBezTo>
                  <a:lnTo>
                    <a:pt x="17181" y="21600"/>
                  </a:lnTo>
                  <a:close/>
                </a:path>
              </a:pathLst>
            </a:custGeom>
            <a:solidFill>
              <a:srgbClr val="000000"/>
            </a:solidFill>
            <a:ln w="12700" cap="rnd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67" name="Arc 375"/>
            <p:cNvSpPr>
              <a:spLocks/>
            </p:cNvSpPr>
            <p:nvPr/>
          </p:nvSpPr>
          <p:spPr bwMode="auto">
            <a:xfrm>
              <a:off x="1909" y="1532"/>
              <a:ext cx="29" cy="72"/>
            </a:xfrm>
            <a:custGeom>
              <a:avLst/>
              <a:gdLst>
                <a:gd name="G0" fmla="+- 19510 0 0"/>
                <a:gd name="G1" fmla="+- 0 0 0"/>
                <a:gd name="G2" fmla="+- 21600 0 0"/>
                <a:gd name="T0" fmla="*/ 19510 w 19510"/>
                <a:gd name="T1" fmla="*/ 21600 h 21600"/>
                <a:gd name="T2" fmla="*/ 0 w 19510"/>
                <a:gd name="T3" fmla="*/ 9269 h 21600"/>
                <a:gd name="T4" fmla="*/ 19510 w 1951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10" h="21600" fill="none" extrusionOk="0">
                  <a:moveTo>
                    <a:pt x="19510" y="21600"/>
                  </a:moveTo>
                  <a:cubicBezTo>
                    <a:pt x="11171" y="21600"/>
                    <a:pt x="3578" y="16800"/>
                    <a:pt x="-1" y="9269"/>
                  </a:cubicBezTo>
                </a:path>
                <a:path w="19510" h="21600" stroke="0" extrusionOk="0">
                  <a:moveTo>
                    <a:pt x="19510" y="21600"/>
                  </a:moveTo>
                  <a:cubicBezTo>
                    <a:pt x="11171" y="21600"/>
                    <a:pt x="3578" y="16800"/>
                    <a:pt x="-1" y="9269"/>
                  </a:cubicBezTo>
                  <a:lnTo>
                    <a:pt x="1951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68" name="Freeform 376"/>
            <p:cNvSpPr>
              <a:spLocks/>
            </p:cNvSpPr>
            <p:nvPr/>
          </p:nvSpPr>
          <p:spPr bwMode="auto">
            <a:xfrm>
              <a:off x="1901" y="1520"/>
              <a:ext cx="89" cy="81"/>
            </a:xfrm>
            <a:custGeom>
              <a:avLst/>
              <a:gdLst/>
              <a:ahLst/>
              <a:cxnLst>
                <a:cxn ang="0">
                  <a:pos x="32" y="80"/>
                </a:cxn>
                <a:cxn ang="0">
                  <a:pos x="16" y="64"/>
                </a:cxn>
                <a:cxn ang="0">
                  <a:pos x="8" y="56"/>
                </a:cxn>
                <a:cxn ang="0">
                  <a:pos x="0" y="48"/>
                </a:cxn>
                <a:cxn ang="0">
                  <a:pos x="0" y="40"/>
                </a:cxn>
                <a:cxn ang="0">
                  <a:pos x="0" y="24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32" y="0"/>
                </a:cxn>
                <a:cxn ang="0">
                  <a:pos x="40" y="0"/>
                </a:cxn>
                <a:cxn ang="0">
                  <a:pos x="56" y="0"/>
                </a:cxn>
                <a:cxn ang="0">
                  <a:pos x="64" y="8"/>
                </a:cxn>
                <a:cxn ang="0">
                  <a:pos x="80" y="16"/>
                </a:cxn>
                <a:cxn ang="0">
                  <a:pos x="88" y="24"/>
                </a:cxn>
                <a:cxn ang="0">
                  <a:pos x="88" y="40"/>
                </a:cxn>
                <a:cxn ang="0">
                  <a:pos x="88" y="48"/>
                </a:cxn>
                <a:cxn ang="0">
                  <a:pos x="80" y="64"/>
                </a:cxn>
                <a:cxn ang="0">
                  <a:pos x="80" y="72"/>
                </a:cxn>
                <a:cxn ang="0">
                  <a:pos x="64" y="72"/>
                </a:cxn>
                <a:cxn ang="0">
                  <a:pos x="56" y="80"/>
                </a:cxn>
                <a:cxn ang="0">
                  <a:pos x="40" y="80"/>
                </a:cxn>
                <a:cxn ang="0">
                  <a:pos x="32" y="80"/>
                </a:cxn>
              </a:cxnLst>
              <a:rect l="0" t="0" r="r" b="b"/>
              <a:pathLst>
                <a:path w="89" h="81">
                  <a:moveTo>
                    <a:pt x="32" y="80"/>
                  </a:moveTo>
                  <a:lnTo>
                    <a:pt x="16" y="64"/>
                  </a:lnTo>
                  <a:lnTo>
                    <a:pt x="8" y="56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56" y="0"/>
                  </a:lnTo>
                  <a:lnTo>
                    <a:pt x="64" y="8"/>
                  </a:lnTo>
                  <a:lnTo>
                    <a:pt x="80" y="16"/>
                  </a:lnTo>
                  <a:lnTo>
                    <a:pt x="88" y="24"/>
                  </a:lnTo>
                  <a:lnTo>
                    <a:pt x="88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80" y="72"/>
                  </a:lnTo>
                  <a:lnTo>
                    <a:pt x="64" y="72"/>
                  </a:lnTo>
                  <a:lnTo>
                    <a:pt x="56" y="80"/>
                  </a:lnTo>
                  <a:lnTo>
                    <a:pt x="40" y="80"/>
                  </a:lnTo>
                  <a:lnTo>
                    <a:pt x="32" y="8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69" name="Freeform 377" descr="25%"/>
            <p:cNvSpPr>
              <a:spLocks/>
            </p:cNvSpPr>
            <p:nvPr/>
          </p:nvSpPr>
          <p:spPr bwMode="auto">
            <a:xfrm>
              <a:off x="1901" y="1520"/>
              <a:ext cx="89" cy="81"/>
            </a:xfrm>
            <a:custGeom>
              <a:avLst/>
              <a:gdLst/>
              <a:ahLst/>
              <a:cxnLst>
                <a:cxn ang="0">
                  <a:pos x="32" y="80"/>
                </a:cxn>
                <a:cxn ang="0">
                  <a:pos x="16" y="64"/>
                </a:cxn>
                <a:cxn ang="0">
                  <a:pos x="8" y="56"/>
                </a:cxn>
                <a:cxn ang="0">
                  <a:pos x="0" y="48"/>
                </a:cxn>
                <a:cxn ang="0">
                  <a:pos x="0" y="40"/>
                </a:cxn>
                <a:cxn ang="0">
                  <a:pos x="0" y="24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32" y="0"/>
                </a:cxn>
                <a:cxn ang="0">
                  <a:pos x="40" y="0"/>
                </a:cxn>
                <a:cxn ang="0">
                  <a:pos x="56" y="0"/>
                </a:cxn>
                <a:cxn ang="0">
                  <a:pos x="64" y="8"/>
                </a:cxn>
                <a:cxn ang="0">
                  <a:pos x="80" y="16"/>
                </a:cxn>
                <a:cxn ang="0">
                  <a:pos x="88" y="24"/>
                </a:cxn>
                <a:cxn ang="0">
                  <a:pos x="88" y="40"/>
                </a:cxn>
                <a:cxn ang="0">
                  <a:pos x="88" y="48"/>
                </a:cxn>
                <a:cxn ang="0">
                  <a:pos x="80" y="64"/>
                </a:cxn>
                <a:cxn ang="0">
                  <a:pos x="80" y="72"/>
                </a:cxn>
                <a:cxn ang="0">
                  <a:pos x="64" y="72"/>
                </a:cxn>
                <a:cxn ang="0">
                  <a:pos x="56" y="80"/>
                </a:cxn>
                <a:cxn ang="0">
                  <a:pos x="40" y="80"/>
                </a:cxn>
                <a:cxn ang="0">
                  <a:pos x="32" y="80"/>
                </a:cxn>
              </a:cxnLst>
              <a:rect l="0" t="0" r="r" b="b"/>
              <a:pathLst>
                <a:path w="89" h="81">
                  <a:moveTo>
                    <a:pt x="32" y="80"/>
                  </a:moveTo>
                  <a:lnTo>
                    <a:pt x="16" y="64"/>
                  </a:lnTo>
                  <a:lnTo>
                    <a:pt x="8" y="56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56" y="0"/>
                  </a:lnTo>
                  <a:lnTo>
                    <a:pt x="64" y="8"/>
                  </a:lnTo>
                  <a:lnTo>
                    <a:pt x="80" y="16"/>
                  </a:lnTo>
                  <a:lnTo>
                    <a:pt x="88" y="24"/>
                  </a:lnTo>
                  <a:lnTo>
                    <a:pt x="88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80" y="72"/>
                  </a:lnTo>
                  <a:lnTo>
                    <a:pt x="64" y="72"/>
                  </a:lnTo>
                  <a:lnTo>
                    <a:pt x="56" y="80"/>
                  </a:lnTo>
                  <a:lnTo>
                    <a:pt x="40" y="80"/>
                  </a:lnTo>
                  <a:lnTo>
                    <a:pt x="32" y="80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70" name="Line 378"/>
            <p:cNvSpPr>
              <a:spLocks noChangeShapeType="1"/>
            </p:cNvSpPr>
            <p:nvPr/>
          </p:nvSpPr>
          <p:spPr bwMode="auto">
            <a:xfrm>
              <a:off x="1685" y="1600"/>
              <a:ext cx="32" cy="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71" name="Freeform 379"/>
            <p:cNvSpPr>
              <a:spLocks/>
            </p:cNvSpPr>
            <p:nvPr/>
          </p:nvSpPr>
          <p:spPr bwMode="auto">
            <a:xfrm>
              <a:off x="1685" y="1624"/>
              <a:ext cx="41" cy="41"/>
            </a:xfrm>
            <a:custGeom>
              <a:avLst/>
              <a:gdLst/>
              <a:ahLst/>
              <a:cxnLst>
                <a:cxn ang="0">
                  <a:pos x="24" y="40"/>
                </a:cxn>
                <a:cxn ang="0">
                  <a:pos x="8" y="32"/>
                </a:cxn>
                <a:cxn ang="0">
                  <a:pos x="0" y="16"/>
                </a:cxn>
                <a:cxn ang="0">
                  <a:pos x="8" y="8"/>
                </a:cxn>
                <a:cxn ang="0">
                  <a:pos x="24" y="0"/>
                </a:cxn>
                <a:cxn ang="0">
                  <a:pos x="40" y="24"/>
                </a:cxn>
                <a:cxn ang="0">
                  <a:pos x="32" y="40"/>
                </a:cxn>
                <a:cxn ang="0">
                  <a:pos x="24" y="40"/>
                </a:cxn>
              </a:cxnLst>
              <a:rect l="0" t="0" r="r" b="b"/>
              <a:pathLst>
                <a:path w="41" h="41">
                  <a:moveTo>
                    <a:pt x="24" y="40"/>
                  </a:moveTo>
                  <a:lnTo>
                    <a:pt x="8" y="32"/>
                  </a:lnTo>
                  <a:lnTo>
                    <a:pt x="0" y="16"/>
                  </a:lnTo>
                  <a:lnTo>
                    <a:pt x="8" y="8"/>
                  </a:lnTo>
                  <a:lnTo>
                    <a:pt x="24" y="0"/>
                  </a:lnTo>
                  <a:lnTo>
                    <a:pt x="40" y="24"/>
                  </a:lnTo>
                  <a:lnTo>
                    <a:pt x="32" y="40"/>
                  </a:lnTo>
                  <a:lnTo>
                    <a:pt x="24" y="4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72" name="Freeform 380"/>
            <p:cNvSpPr>
              <a:spLocks/>
            </p:cNvSpPr>
            <p:nvPr/>
          </p:nvSpPr>
          <p:spPr bwMode="auto">
            <a:xfrm>
              <a:off x="1685" y="1624"/>
              <a:ext cx="41" cy="41"/>
            </a:xfrm>
            <a:custGeom>
              <a:avLst/>
              <a:gdLst/>
              <a:ahLst/>
              <a:cxnLst>
                <a:cxn ang="0">
                  <a:pos x="24" y="40"/>
                </a:cxn>
                <a:cxn ang="0">
                  <a:pos x="8" y="32"/>
                </a:cxn>
                <a:cxn ang="0">
                  <a:pos x="0" y="16"/>
                </a:cxn>
                <a:cxn ang="0">
                  <a:pos x="8" y="8"/>
                </a:cxn>
                <a:cxn ang="0">
                  <a:pos x="24" y="0"/>
                </a:cxn>
                <a:cxn ang="0">
                  <a:pos x="40" y="24"/>
                </a:cxn>
                <a:cxn ang="0">
                  <a:pos x="32" y="40"/>
                </a:cxn>
                <a:cxn ang="0">
                  <a:pos x="24" y="40"/>
                </a:cxn>
              </a:cxnLst>
              <a:rect l="0" t="0" r="r" b="b"/>
              <a:pathLst>
                <a:path w="41" h="41">
                  <a:moveTo>
                    <a:pt x="24" y="40"/>
                  </a:moveTo>
                  <a:lnTo>
                    <a:pt x="8" y="32"/>
                  </a:lnTo>
                  <a:lnTo>
                    <a:pt x="0" y="16"/>
                  </a:lnTo>
                  <a:lnTo>
                    <a:pt x="8" y="8"/>
                  </a:lnTo>
                  <a:lnTo>
                    <a:pt x="24" y="0"/>
                  </a:lnTo>
                  <a:lnTo>
                    <a:pt x="40" y="24"/>
                  </a:lnTo>
                  <a:lnTo>
                    <a:pt x="32" y="40"/>
                  </a:lnTo>
                  <a:lnTo>
                    <a:pt x="24" y="4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73" name="Freeform 381"/>
            <p:cNvSpPr>
              <a:spLocks/>
            </p:cNvSpPr>
            <p:nvPr/>
          </p:nvSpPr>
          <p:spPr bwMode="auto">
            <a:xfrm>
              <a:off x="1709" y="1584"/>
              <a:ext cx="329" cy="153"/>
            </a:xfrm>
            <a:custGeom>
              <a:avLst/>
              <a:gdLst/>
              <a:ahLst/>
              <a:cxnLst>
                <a:cxn ang="0">
                  <a:pos x="234" y="137"/>
                </a:cxn>
                <a:cxn ang="0">
                  <a:pos x="195" y="99"/>
                </a:cxn>
                <a:cxn ang="0">
                  <a:pos x="187" y="84"/>
                </a:cxn>
                <a:cxn ang="0">
                  <a:pos x="164" y="76"/>
                </a:cxn>
                <a:cxn ang="0">
                  <a:pos x="117" y="99"/>
                </a:cxn>
                <a:cxn ang="0">
                  <a:pos x="94" y="99"/>
                </a:cxn>
                <a:cxn ang="0">
                  <a:pos x="62" y="91"/>
                </a:cxn>
                <a:cxn ang="0">
                  <a:pos x="23" y="84"/>
                </a:cxn>
                <a:cxn ang="0">
                  <a:pos x="0" y="76"/>
                </a:cxn>
                <a:cxn ang="0">
                  <a:pos x="16" y="53"/>
                </a:cxn>
                <a:cxn ang="0">
                  <a:pos x="39" y="53"/>
                </a:cxn>
                <a:cxn ang="0">
                  <a:pos x="86" y="61"/>
                </a:cxn>
                <a:cxn ang="0">
                  <a:pos x="109" y="46"/>
                </a:cxn>
                <a:cxn ang="0">
                  <a:pos x="148" y="30"/>
                </a:cxn>
                <a:cxn ang="0">
                  <a:pos x="180" y="15"/>
                </a:cxn>
                <a:cxn ang="0">
                  <a:pos x="211" y="15"/>
                </a:cxn>
                <a:cxn ang="0">
                  <a:pos x="258" y="8"/>
                </a:cxn>
                <a:cxn ang="0">
                  <a:pos x="281" y="0"/>
                </a:cxn>
                <a:cxn ang="0">
                  <a:pos x="297" y="15"/>
                </a:cxn>
                <a:cxn ang="0">
                  <a:pos x="312" y="53"/>
                </a:cxn>
                <a:cxn ang="0">
                  <a:pos x="320" y="84"/>
                </a:cxn>
                <a:cxn ang="0">
                  <a:pos x="328" y="99"/>
                </a:cxn>
                <a:cxn ang="0">
                  <a:pos x="320" y="137"/>
                </a:cxn>
                <a:cxn ang="0">
                  <a:pos x="305" y="152"/>
                </a:cxn>
                <a:cxn ang="0">
                  <a:pos x="281" y="144"/>
                </a:cxn>
                <a:cxn ang="0">
                  <a:pos x="266" y="137"/>
                </a:cxn>
                <a:cxn ang="0">
                  <a:pos x="242" y="137"/>
                </a:cxn>
                <a:cxn ang="0">
                  <a:pos x="219" y="122"/>
                </a:cxn>
                <a:cxn ang="0">
                  <a:pos x="234" y="137"/>
                </a:cxn>
              </a:cxnLst>
              <a:rect l="0" t="0" r="r" b="b"/>
              <a:pathLst>
                <a:path w="329" h="153">
                  <a:moveTo>
                    <a:pt x="234" y="137"/>
                  </a:moveTo>
                  <a:lnTo>
                    <a:pt x="195" y="99"/>
                  </a:lnTo>
                  <a:lnTo>
                    <a:pt x="187" y="84"/>
                  </a:lnTo>
                  <a:lnTo>
                    <a:pt x="164" y="76"/>
                  </a:lnTo>
                  <a:lnTo>
                    <a:pt x="117" y="99"/>
                  </a:lnTo>
                  <a:lnTo>
                    <a:pt x="94" y="99"/>
                  </a:lnTo>
                  <a:lnTo>
                    <a:pt x="62" y="91"/>
                  </a:lnTo>
                  <a:lnTo>
                    <a:pt x="23" y="84"/>
                  </a:lnTo>
                  <a:lnTo>
                    <a:pt x="0" y="76"/>
                  </a:lnTo>
                  <a:lnTo>
                    <a:pt x="16" y="53"/>
                  </a:lnTo>
                  <a:lnTo>
                    <a:pt x="39" y="53"/>
                  </a:lnTo>
                  <a:lnTo>
                    <a:pt x="86" y="61"/>
                  </a:lnTo>
                  <a:lnTo>
                    <a:pt x="109" y="46"/>
                  </a:lnTo>
                  <a:lnTo>
                    <a:pt x="148" y="30"/>
                  </a:lnTo>
                  <a:lnTo>
                    <a:pt x="180" y="15"/>
                  </a:lnTo>
                  <a:lnTo>
                    <a:pt x="211" y="15"/>
                  </a:lnTo>
                  <a:lnTo>
                    <a:pt x="258" y="8"/>
                  </a:lnTo>
                  <a:lnTo>
                    <a:pt x="281" y="0"/>
                  </a:lnTo>
                  <a:lnTo>
                    <a:pt x="297" y="15"/>
                  </a:lnTo>
                  <a:lnTo>
                    <a:pt x="312" y="53"/>
                  </a:lnTo>
                  <a:lnTo>
                    <a:pt x="320" y="84"/>
                  </a:lnTo>
                  <a:lnTo>
                    <a:pt x="328" y="99"/>
                  </a:lnTo>
                  <a:lnTo>
                    <a:pt x="320" y="137"/>
                  </a:lnTo>
                  <a:lnTo>
                    <a:pt x="305" y="152"/>
                  </a:lnTo>
                  <a:lnTo>
                    <a:pt x="281" y="144"/>
                  </a:lnTo>
                  <a:lnTo>
                    <a:pt x="266" y="137"/>
                  </a:lnTo>
                  <a:lnTo>
                    <a:pt x="242" y="137"/>
                  </a:lnTo>
                  <a:lnTo>
                    <a:pt x="219" y="122"/>
                  </a:lnTo>
                  <a:lnTo>
                    <a:pt x="234" y="137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74" name="Line 382"/>
            <p:cNvSpPr>
              <a:spLocks noChangeShapeType="1"/>
            </p:cNvSpPr>
            <p:nvPr/>
          </p:nvSpPr>
          <p:spPr bwMode="auto">
            <a:xfrm flipH="1">
              <a:off x="1729" y="1652"/>
              <a:ext cx="24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75" name="Oval 383" descr="25%"/>
            <p:cNvSpPr>
              <a:spLocks noChangeArrowheads="1"/>
            </p:cNvSpPr>
            <p:nvPr/>
          </p:nvSpPr>
          <p:spPr bwMode="auto">
            <a:xfrm>
              <a:off x="1945" y="1900"/>
              <a:ext cx="112" cy="56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576" name="Rectangle 384" descr="50%"/>
            <p:cNvSpPr>
              <a:spLocks noChangeArrowheads="1"/>
            </p:cNvSpPr>
            <p:nvPr/>
          </p:nvSpPr>
          <p:spPr bwMode="auto">
            <a:xfrm>
              <a:off x="1993" y="1828"/>
              <a:ext cx="8" cy="96"/>
            </a:xfrm>
            <a:prstGeom prst="rect">
              <a:avLst/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577" name="Oval 385" descr="25%"/>
            <p:cNvSpPr>
              <a:spLocks noChangeArrowheads="1"/>
            </p:cNvSpPr>
            <p:nvPr/>
          </p:nvSpPr>
          <p:spPr bwMode="auto">
            <a:xfrm>
              <a:off x="1929" y="1764"/>
              <a:ext cx="144" cy="88"/>
            </a:xfrm>
            <a:prstGeom prst="ellipse">
              <a:avLst/>
            </a:pr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578" name="Oval 386" descr="20%"/>
            <p:cNvSpPr>
              <a:spLocks noChangeArrowheads="1"/>
            </p:cNvSpPr>
            <p:nvPr/>
          </p:nvSpPr>
          <p:spPr bwMode="auto">
            <a:xfrm>
              <a:off x="1929" y="1748"/>
              <a:ext cx="144" cy="80"/>
            </a:xfrm>
            <a:prstGeom prst="ellipse">
              <a:avLst/>
            </a:prstGeom>
            <a:pattFill prst="pct2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579" name="Freeform 387"/>
            <p:cNvSpPr>
              <a:spLocks/>
            </p:cNvSpPr>
            <p:nvPr/>
          </p:nvSpPr>
          <p:spPr bwMode="auto">
            <a:xfrm>
              <a:off x="1701" y="1864"/>
              <a:ext cx="105" cy="5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0" y="16"/>
                </a:cxn>
                <a:cxn ang="0">
                  <a:pos x="24" y="16"/>
                </a:cxn>
                <a:cxn ang="0">
                  <a:pos x="16" y="16"/>
                </a:cxn>
                <a:cxn ang="0">
                  <a:pos x="0" y="16"/>
                </a:cxn>
                <a:cxn ang="0">
                  <a:pos x="0" y="32"/>
                </a:cxn>
                <a:cxn ang="0">
                  <a:pos x="8" y="40"/>
                </a:cxn>
                <a:cxn ang="0">
                  <a:pos x="24" y="40"/>
                </a:cxn>
                <a:cxn ang="0">
                  <a:pos x="32" y="48"/>
                </a:cxn>
                <a:cxn ang="0">
                  <a:pos x="48" y="48"/>
                </a:cxn>
                <a:cxn ang="0">
                  <a:pos x="64" y="40"/>
                </a:cxn>
                <a:cxn ang="0">
                  <a:pos x="80" y="56"/>
                </a:cxn>
                <a:cxn ang="0">
                  <a:pos x="88" y="56"/>
                </a:cxn>
                <a:cxn ang="0">
                  <a:pos x="104" y="48"/>
                </a:cxn>
                <a:cxn ang="0">
                  <a:pos x="104" y="32"/>
                </a:cxn>
                <a:cxn ang="0">
                  <a:pos x="104" y="16"/>
                </a:cxn>
                <a:cxn ang="0">
                  <a:pos x="64" y="0"/>
                </a:cxn>
              </a:cxnLst>
              <a:rect l="0" t="0" r="r" b="b"/>
              <a:pathLst>
                <a:path w="105" h="57">
                  <a:moveTo>
                    <a:pt x="64" y="0"/>
                  </a:moveTo>
                  <a:lnTo>
                    <a:pt x="40" y="16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64" y="40"/>
                  </a:lnTo>
                  <a:lnTo>
                    <a:pt x="80" y="56"/>
                  </a:lnTo>
                  <a:lnTo>
                    <a:pt x="88" y="56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104" y="16"/>
                  </a:lnTo>
                  <a:lnTo>
                    <a:pt x="6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80" name="Freeform 388"/>
            <p:cNvSpPr>
              <a:spLocks/>
            </p:cNvSpPr>
            <p:nvPr/>
          </p:nvSpPr>
          <p:spPr bwMode="auto">
            <a:xfrm>
              <a:off x="1701" y="1864"/>
              <a:ext cx="105" cy="5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0" y="16"/>
                </a:cxn>
                <a:cxn ang="0">
                  <a:pos x="24" y="16"/>
                </a:cxn>
                <a:cxn ang="0">
                  <a:pos x="16" y="16"/>
                </a:cxn>
                <a:cxn ang="0">
                  <a:pos x="0" y="16"/>
                </a:cxn>
                <a:cxn ang="0">
                  <a:pos x="0" y="32"/>
                </a:cxn>
                <a:cxn ang="0">
                  <a:pos x="8" y="40"/>
                </a:cxn>
                <a:cxn ang="0">
                  <a:pos x="24" y="40"/>
                </a:cxn>
                <a:cxn ang="0">
                  <a:pos x="32" y="48"/>
                </a:cxn>
                <a:cxn ang="0">
                  <a:pos x="48" y="48"/>
                </a:cxn>
                <a:cxn ang="0">
                  <a:pos x="64" y="40"/>
                </a:cxn>
                <a:cxn ang="0">
                  <a:pos x="80" y="56"/>
                </a:cxn>
                <a:cxn ang="0">
                  <a:pos x="88" y="56"/>
                </a:cxn>
                <a:cxn ang="0">
                  <a:pos x="104" y="48"/>
                </a:cxn>
                <a:cxn ang="0">
                  <a:pos x="104" y="32"/>
                </a:cxn>
                <a:cxn ang="0">
                  <a:pos x="104" y="16"/>
                </a:cxn>
              </a:cxnLst>
              <a:rect l="0" t="0" r="r" b="b"/>
              <a:pathLst>
                <a:path w="105" h="57">
                  <a:moveTo>
                    <a:pt x="64" y="0"/>
                  </a:moveTo>
                  <a:lnTo>
                    <a:pt x="40" y="16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64" y="40"/>
                  </a:lnTo>
                  <a:lnTo>
                    <a:pt x="80" y="56"/>
                  </a:lnTo>
                  <a:lnTo>
                    <a:pt x="88" y="56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104" y="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81" name="Freeform 389"/>
            <p:cNvSpPr>
              <a:spLocks/>
            </p:cNvSpPr>
            <p:nvPr/>
          </p:nvSpPr>
          <p:spPr bwMode="auto">
            <a:xfrm>
              <a:off x="1741" y="1704"/>
              <a:ext cx="321" cy="185"/>
            </a:xfrm>
            <a:custGeom>
              <a:avLst/>
              <a:gdLst/>
              <a:ahLst/>
              <a:cxnLst>
                <a:cxn ang="0">
                  <a:pos x="312" y="16"/>
                </a:cxn>
                <a:cxn ang="0">
                  <a:pos x="320" y="40"/>
                </a:cxn>
                <a:cxn ang="0">
                  <a:pos x="312" y="80"/>
                </a:cxn>
                <a:cxn ang="0">
                  <a:pos x="296" y="96"/>
                </a:cxn>
                <a:cxn ang="0">
                  <a:pos x="248" y="104"/>
                </a:cxn>
                <a:cxn ang="0">
                  <a:pos x="216" y="104"/>
                </a:cxn>
                <a:cxn ang="0">
                  <a:pos x="176" y="96"/>
                </a:cxn>
                <a:cxn ang="0">
                  <a:pos x="120" y="96"/>
                </a:cxn>
                <a:cxn ang="0">
                  <a:pos x="96" y="128"/>
                </a:cxn>
                <a:cxn ang="0">
                  <a:pos x="64" y="184"/>
                </a:cxn>
                <a:cxn ang="0">
                  <a:pos x="40" y="176"/>
                </a:cxn>
                <a:cxn ang="0">
                  <a:pos x="8" y="168"/>
                </a:cxn>
                <a:cxn ang="0">
                  <a:pos x="0" y="160"/>
                </a:cxn>
                <a:cxn ang="0">
                  <a:pos x="32" y="120"/>
                </a:cxn>
                <a:cxn ang="0">
                  <a:pos x="56" y="88"/>
                </a:cxn>
                <a:cxn ang="0">
                  <a:pos x="72" y="72"/>
                </a:cxn>
                <a:cxn ang="0">
                  <a:pos x="96" y="48"/>
                </a:cxn>
                <a:cxn ang="0">
                  <a:pos x="136" y="40"/>
                </a:cxn>
                <a:cxn ang="0">
                  <a:pos x="184" y="32"/>
                </a:cxn>
                <a:cxn ang="0">
                  <a:pos x="200" y="24"/>
                </a:cxn>
                <a:cxn ang="0">
                  <a:pos x="208" y="16"/>
                </a:cxn>
                <a:cxn ang="0">
                  <a:pos x="248" y="8"/>
                </a:cxn>
                <a:cxn ang="0">
                  <a:pos x="272" y="8"/>
                </a:cxn>
                <a:cxn ang="0">
                  <a:pos x="304" y="0"/>
                </a:cxn>
                <a:cxn ang="0">
                  <a:pos x="312" y="16"/>
                </a:cxn>
              </a:cxnLst>
              <a:rect l="0" t="0" r="r" b="b"/>
              <a:pathLst>
                <a:path w="321" h="185">
                  <a:moveTo>
                    <a:pt x="312" y="16"/>
                  </a:moveTo>
                  <a:lnTo>
                    <a:pt x="320" y="40"/>
                  </a:lnTo>
                  <a:lnTo>
                    <a:pt x="312" y="80"/>
                  </a:lnTo>
                  <a:lnTo>
                    <a:pt x="296" y="96"/>
                  </a:lnTo>
                  <a:lnTo>
                    <a:pt x="248" y="104"/>
                  </a:lnTo>
                  <a:lnTo>
                    <a:pt x="216" y="104"/>
                  </a:lnTo>
                  <a:lnTo>
                    <a:pt x="176" y="96"/>
                  </a:lnTo>
                  <a:lnTo>
                    <a:pt x="120" y="96"/>
                  </a:lnTo>
                  <a:lnTo>
                    <a:pt x="96" y="128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8" y="168"/>
                  </a:lnTo>
                  <a:lnTo>
                    <a:pt x="0" y="160"/>
                  </a:lnTo>
                  <a:lnTo>
                    <a:pt x="32" y="120"/>
                  </a:lnTo>
                  <a:lnTo>
                    <a:pt x="56" y="88"/>
                  </a:lnTo>
                  <a:lnTo>
                    <a:pt x="72" y="72"/>
                  </a:lnTo>
                  <a:lnTo>
                    <a:pt x="96" y="48"/>
                  </a:lnTo>
                  <a:lnTo>
                    <a:pt x="136" y="40"/>
                  </a:lnTo>
                  <a:lnTo>
                    <a:pt x="184" y="32"/>
                  </a:lnTo>
                  <a:lnTo>
                    <a:pt x="200" y="24"/>
                  </a:lnTo>
                  <a:lnTo>
                    <a:pt x="208" y="16"/>
                  </a:lnTo>
                  <a:lnTo>
                    <a:pt x="248" y="8"/>
                  </a:lnTo>
                  <a:lnTo>
                    <a:pt x="272" y="8"/>
                  </a:lnTo>
                  <a:lnTo>
                    <a:pt x="304" y="0"/>
                  </a:lnTo>
                  <a:lnTo>
                    <a:pt x="312" y="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82" name="Freeform 390" descr="50%"/>
            <p:cNvSpPr>
              <a:spLocks/>
            </p:cNvSpPr>
            <p:nvPr/>
          </p:nvSpPr>
          <p:spPr bwMode="auto">
            <a:xfrm>
              <a:off x="1741" y="1704"/>
              <a:ext cx="321" cy="185"/>
            </a:xfrm>
            <a:custGeom>
              <a:avLst/>
              <a:gdLst/>
              <a:ahLst/>
              <a:cxnLst>
                <a:cxn ang="0">
                  <a:pos x="312" y="16"/>
                </a:cxn>
                <a:cxn ang="0">
                  <a:pos x="320" y="40"/>
                </a:cxn>
                <a:cxn ang="0">
                  <a:pos x="312" y="80"/>
                </a:cxn>
                <a:cxn ang="0">
                  <a:pos x="296" y="96"/>
                </a:cxn>
                <a:cxn ang="0">
                  <a:pos x="248" y="104"/>
                </a:cxn>
                <a:cxn ang="0">
                  <a:pos x="216" y="104"/>
                </a:cxn>
                <a:cxn ang="0">
                  <a:pos x="176" y="96"/>
                </a:cxn>
                <a:cxn ang="0">
                  <a:pos x="120" y="96"/>
                </a:cxn>
                <a:cxn ang="0">
                  <a:pos x="96" y="128"/>
                </a:cxn>
                <a:cxn ang="0">
                  <a:pos x="64" y="184"/>
                </a:cxn>
                <a:cxn ang="0">
                  <a:pos x="40" y="176"/>
                </a:cxn>
                <a:cxn ang="0">
                  <a:pos x="8" y="168"/>
                </a:cxn>
                <a:cxn ang="0">
                  <a:pos x="0" y="160"/>
                </a:cxn>
                <a:cxn ang="0">
                  <a:pos x="32" y="120"/>
                </a:cxn>
                <a:cxn ang="0">
                  <a:pos x="56" y="88"/>
                </a:cxn>
                <a:cxn ang="0">
                  <a:pos x="72" y="72"/>
                </a:cxn>
                <a:cxn ang="0">
                  <a:pos x="96" y="48"/>
                </a:cxn>
                <a:cxn ang="0">
                  <a:pos x="136" y="40"/>
                </a:cxn>
                <a:cxn ang="0">
                  <a:pos x="184" y="32"/>
                </a:cxn>
                <a:cxn ang="0">
                  <a:pos x="200" y="24"/>
                </a:cxn>
                <a:cxn ang="0">
                  <a:pos x="208" y="16"/>
                </a:cxn>
                <a:cxn ang="0">
                  <a:pos x="248" y="8"/>
                </a:cxn>
                <a:cxn ang="0">
                  <a:pos x="272" y="8"/>
                </a:cxn>
                <a:cxn ang="0">
                  <a:pos x="304" y="0"/>
                </a:cxn>
                <a:cxn ang="0">
                  <a:pos x="312" y="16"/>
                </a:cxn>
              </a:cxnLst>
              <a:rect l="0" t="0" r="r" b="b"/>
              <a:pathLst>
                <a:path w="321" h="185">
                  <a:moveTo>
                    <a:pt x="312" y="16"/>
                  </a:moveTo>
                  <a:lnTo>
                    <a:pt x="320" y="40"/>
                  </a:lnTo>
                  <a:lnTo>
                    <a:pt x="312" y="80"/>
                  </a:lnTo>
                  <a:lnTo>
                    <a:pt x="296" y="96"/>
                  </a:lnTo>
                  <a:lnTo>
                    <a:pt x="248" y="104"/>
                  </a:lnTo>
                  <a:lnTo>
                    <a:pt x="216" y="104"/>
                  </a:lnTo>
                  <a:lnTo>
                    <a:pt x="176" y="96"/>
                  </a:lnTo>
                  <a:lnTo>
                    <a:pt x="120" y="96"/>
                  </a:lnTo>
                  <a:lnTo>
                    <a:pt x="96" y="128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8" y="168"/>
                  </a:lnTo>
                  <a:lnTo>
                    <a:pt x="0" y="160"/>
                  </a:lnTo>
                  <a:lnTo>
                    <a:pt x="32" y="120"/>
                  </a:lnTo>
                  <a:lnTo>
                    <a:pt x="56" y="88"/>
                  </a:lnTo>
                  <a:lnTo>
                    <a:pt x="72" y="72"/>
                  </a:lnTo>
                  <a:lnTo>
                    <a:pt x="96" y="48"/>
                  </a:lnTo>
                  <a:lnTo>
                    <a:pt x="136" y="40"/>
                  </a:lnTo>
                  <a:lnTo>
                    <a:pt x="184" y="32"/>
                  </a:lnTo>
                  <a:lnTo>
                    <a:pt x="200" y="24"/>
                  </a:lnTo>
                  <a:lnTo>
                    <a:pt x="208" y="16"/>
                  </a:lnTo>
                  <a:lnTo>
                    <a:pt x="248" y="8"/>
                  </a:lnTo>
                  <a:lnTo>
                    <a:pt x="272" y="8"/>
                  </a:lnTo>
                  <a:lnTo>
                    <a:pt x="304" y="0"/>
                  </a:lnTo>
                  <a:lnTo>
                    <a:pt x="312" y="16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83" name="Freeform 391"/>
            <p:cNvSpPr>
              <a:spLocks/>
            </p:cNvSpPr>
            <p:nvPr/>
          </p:nvSpPr>
          <p:spPr bwMode="auto">
            <a:xfrm>
              <a:off x="1973" y="1688"/>
              <a:ext cx="145" cy="129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64" y="8"/>
                </a:cxn>
                <a:cxn ang="0">
                  <a:pos x="40" y="16"/>
                </a:cxn>
                <a:cxn ang="0">
                  <a:pos x="16" y="16"/>
                </a:cxn>
                <a:cxn ang="0">
                  <a:pos x="0" y="32"/>
                </a:cxn>
                <a:cxn ang="0">
                  <a:pos x="0" y="64"/>
                </a:cxn>
                <a:cxn ang="0">
                  <a:pos x="8" y="88"/>
                </a:cxn>
                <a:cxn ang="0">
                  <a:pos x="16" y="112"/>
                </a:cxn>
                <a:cxn ang="0">
                  <a:pos x="64" y="120"/>
                </a:cxn>
                <a:cxn ang="0">
                  <a:pos x="96" y="128"/>
                </a:cxn>
                <a:cxn ang="0">
                  <a:pos x="128" y="96"/>
                </a:cxn>
                <a:cxn ang="0">
                  <a:pos x="136" y="80"/>
                </a:cxn>
                <a:cxn ang="0">
                  <a:pos x="144" y="40"/>
                </a:cxn>
                <a:cxn ang="0">
                  <a:pos x="136" y="8"/>
                </a:cxn>
                <a:cxn ang="0">
                  <a:pos x="112" y="0"/>
                </a:cxn>
                <a:cxn ang="0">
                  <a:pos x="96" y="0"/>
                </a:cxn>
              </a:cxnLst>
              <a:rect l="0" t="0" r="r" b="b"/>
              <a:pathLst>
                <a:path w="145" h="129">
                  <a:moveTo>
                    <a:pt x="96" y="0"/>
                  </a:moveTo>
                  <a:lnTo>
                    <a:pt x="64" y="8"/>
                  </a:lnTo>
                  <a:lnTo>
                    <a:pt x="40" y="16"/>
                  </a:lnTo>
                  <a:lnTo>
                    <a:pt x="16" y="16"/>
                  </a:lnTo>
                  <a:lnTo>
                    <a:pt x="0" y="32"/>
                  </a:lnTo>
                  <a:lnTo>
                    <a:pt x="0" y="64"/>
                  </a:lnTo>
                  <a:lnTo>
                    <a:pt x="8" y="88"/>
                  </a:lnTo>
                  <a:lnTo>
                    <a:pt x="16" y="112"/>
                  </a:lnTo>
                  <a:lnTo>
                    <a:pt x="64" y="120"/>
                  </a:lnTo>
                  <a:lnTo>
                    <a:pt x="96" y="128"/>
                  </a:lnTo>
                  <a:lnTo>
                    <a:pt x="128" y="96"/>
                  </a:lnTo>
                  <a:lnTo>
                    <a:pt x="136" y="80"/>
                  </a:lnTo>
                  <a:lnTo>
                    <a:pt x="144" y="40"/>
                  </a:lnTo>
                  <a:lnTo>
                    <a:pt x="136" y="8"/>
                  </a:lnTo>
                  <a:lnTo>
                    <a:pt x="112" y="0"/>
                  </a:lnTo>
                  <a:lnTo>
                    <a:pt x="9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84" name="Freeform 392" descr="25%"/>
            <p:cNvSpPr>
              <a:spLocks/>
            </p:cNvSpPr>
            <p:nvPr/>
          </p:nvSpPr>
          <p:spPr bwMode="auto">
            <a:xfrm>
              <a:off x="1973" y="1688"/>
              <a:ext cx="145" cy="129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64" y="8"/>
                </a:cxn>
                <a:cxn ang="0">
                  <a:pos x="40" y="16"/>
                </a:cxn>
                <a:cxn ang="0">
                  <a:pos x="16" y="16"/>
                </a:cxn>
                <a:cxn ang="0">
                  <a:pos x="0" y="32"/>
                </a:cxn>
                <a:cxn ang="0">
                  <a:pos x="0" y="64"/>
                </a:cxn>
                <a:cxn ang="0">
                  <a:pos x="8" y="88"/>
                </a:cxn>
                <a:cxn ang="0">
                  <a:pos x="16" y="112"/>
                </a:cxn>
                <a:cxn ang="0">
                  <a:pos x="64" y="120"/>
                </a:cxn>
                <a:cxn ang="0">
                  <a:pos x="96" y="128"/>
                </a:cxn>
                <a:cxn ang="0">
                  <a:pos x="128" y="96"/>
                </a:cxn>
                <a:cxn ang="0">
                  <a:pos x="136" y="80"/>
                </a:cxn>
                <a:cxn ang="0">
                  <a:pos x="144" y="40"/>
                </a:cxn>
                <a:cxn ang="0">
                  <a:pos x="136" y="8"/>
                </a:cxn>
                <a:cxn ang="0">
                  <a:pos x="112" y="0"/>
                </a:cxn>
                <a:cxn ang="0">
                  <a:pos x="96" y="0"/>
                </a:cxn>
              </a:cxnLst>
              <a:rect l="0" t="0" r="r" b="b"/>
              <a:pathLst>
                <a:path w="145" h="129">
                  <a:moveTo>
                    <a:pt x="96" y="0"/>
                  </a:moveTo>
                  <a:lnTo>
                    <a:pt x="64" y="8"/>
                  </a:lnTo>
                  <a:lnTo>
                    <a:pt x="40" y="16"/>
                  </a:lnTo>
                  <a:lnTo>
                    <a:pt x="16" y="16"/>
                  </a:lnTo>
                  <a:lnTo>
                    <a:pt x="0" y="32"/>
                  </a:lnTo>
                  <a:lnTo>
                    <a:pt x="0" y="64"/>
                  </a:lnTo>
                  <a:lnTo>
                    <a:pt x="8" y="88"/>
                  </a:lnTo>
                  <a:lnTo>
                    <a:pt x="16" y="112"/>
                  </a:lnTo>
                  <a:lnTo>
                    <a:pt x="64" y="120"/>
                  </a:lnTo>
                  <a:lnTo>
                    <a:pt x="96" y="128"/>
                  </a:lnTo>
                  <a:lnTo>
                    <a:pt x="128" y="96"/>
                  </a:lnTo>
                  <a:lnTo>
                    <a:pt x="136" y="80"/>
                  </a:lnTo>
                  <a:lnTo>
                    <a:pt x="144" y="40"/>
                  </a:lnTo>
                  <a:lnTo>
                    <a:pt x="136" y="8"/>
                  </a:lnTo>
                  <a:lnTo>
                    <a:pt x="112" y="0"/>
                  </a:lnTo>
                  <a:lnTo>
                    <a:pt x="96" y="0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85" name="Freeform 393"/>
            <p:cNvSpPr>
              <a:spLocks/>
            </p:cNvSpPr>
            <p:nvPr/>
          </p:nvSpPr>
          <p:spPr bwMode="auto">
            <a:xfrm>
              <a:off x="2013" y="1720"/>
              <a:ext cx="73" cy="129"/>
            </a:xfrm>
            <a:custGeom>
              <a:avLst/>
              <a:gdLst/>
              <a:ahLst/>
              <a:cxnLst>
                <a:cxn ang="0">
                  <a:pos x="40" y="8"/>
                </a:cxn>
                <a:cxn ang="0">
                  <a:pos x="56" y="0"/>
                </a:cxn>
                <a:cxn ang="0">
                  <a:pos x="72" y="8"/>
                </a:cxn>
                <a:cxn ang="0">
                  <a:pos x="72" y="32"/>
                </a:cxn>
                <a:cxn ang="0">
                  <a:pos x="72" y="64"/>
                </a:cxn>
                <a:cxn ang="0">
                  <a:pos x="72" y="88"/>
                </a:cxn>
                <a:cxn ang="0">
                  <a:pos x="64" y="104"/>
                </a:cxn>
                <a:cxn ang="0">
                  <a:pos x="40" y="120"/>
                </a:cxn>
                <a:cxn ang="0">
                  <a:pos x="16" y="128"/>
                </a:cxn>
                <a:cxn ang="0">
                  <a:pos x="0" y="112"/>
                </a:cxn>
                <a:cxn ang="0">
                  <a:pos x="24" y="96"/>
                </a:cxn>
                <a:cxn ang="0">
                  <a:pos x="32" y="80"/>
                </a:cxn>
                <a:cxn ang="0">
                  <a:pos x="40" y="56"/>
                </a:cxn>
                <a:cxn ang="0">
                  <a:pos x="40" y="8"/>
                </a:cxn>
              </a:cxnLst>
              <a:rect l="0" t="0" r="r" b="b"/>
              <a:pathLst>
                <a:path w="73" h="129">
                  <a:moveTo>
                    <a:pt x="40" y="8"/>
                  </a:moveTo>
                  <a:lnTo>
                    <a:pt x="56" y="0"/>
                  </a:lnTo>
                  <a:lnTo>
                    <a:pt x="72" y="8"/>
                  </a:lnTo>
                  <a:lnTo>
                    <a:pt x="72" y="32"/>
                  </a:lnTo>
                  <a:lnTo>
                    <a:pt x="72" y="64"/>
                  </a:lnTo>
                  <a:lnTo>
                    <a:pt x="72" y="88"/>
                  </a:lnTo>
                  <a:lnTo>
                    <a:pt x="64" y="104"/>
                  </a:lnTo>
                  <a:lnTo>
                    <a:pt x="40" y="120"/>
                  </a:lnTo>
                  <a:lnTo>
                    <a:pt x="16" y="128"/>
                  </a:lnTo>
                  <a:lnTo>
                    <a:pt x="0" y="112"/>
                  </a:lnTo>
                  <a:lnTo>
                    <a:pt x="24" y="96"/>
                  </a:lnTo>
                  <a:lnTo>
                    <a:pt x="32" y="80"/>
                  </a:lnTo>
                  <a:lnTo>
                    <a:pt x="40" y="56"/>
                  </a:lnTo>
                  <a:lnTo>
                    <a:pt x="40" y="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86" name="Freeform 394" descr="50%"/>
            <p:cNvSpPr>
              <a:spLocks/>
            </p:cNvSpPr>
            <p:nvPr/>
          </p:nvSpPr>
          <p:spPr bwMode="auto">
            <a:xfrm>
              <a:off x="2013" y="1720"/>
              <a:ext cx="73" cy="129"/>
            </a:xfrm>
            <a:custGeom>
              <a:avLst/>
              <a:gdLst/>
              <a:ahLst/>
              <a:cxnLst>
                <a:cxn ang="0">
                  <a:pos x="40" y="8"/>
                </a:cxn>
                <a:cxn ang="0">
                  <a:pos x="56" y="0"/>
                </a:cxn>
                <a:cxn ang="0">
                  <a:pos x="72" y="8"/>
                </a:cxn>
                <a:cxn ang="0">
                  <a:pos x="72" y="32"/>
                </a:cxn>
                <a:cxn ang="0">
                  <a:pos x="72" y="64"/>
                </a:cxn>
                <a:cxn ang="0">
                  <a:pos x="72" y="88"/>
                </a:cxn>
                <a:cxn ang="0">
                  <a:pos x="64" y="104"/>
                </a:cxn>
                <a:cxn ang="0">
                  <a:pos x="40" y="120"/>
                </a:cxn>
                <a:cxn ang="0">
                  <a:pos x="16" y="128"/>
                </a:cxn>
                <a:cxn ang="0">
                  <a:pos x="0" y="112"/>
                </a:cxn>
                <a:cxn ang="0">
                  <a:pos x="24" y="96"/>
                </a:cxn>
                <a:cxn ang="0">
                  <a:pos x="32" y="80"/>
                </a:cxn>
                <a:cxn ang="0">
                  <a:pos x="40" y="56"/>
                </a:cxn>
                <a:cxn ang="0">
                  <a:pos x="40" y="8"/>
                </a:cxn>
              </a:cxnLst>
              <a:rect l="0" t="0" r="r" b="b"/>
              <a:pathLst>
                <a:path w="73" h="129">
                  <a:moveTo>
                    <a:pt x="40" y="8"/>
                  </a:moveTo>
                  <a:lnTo>
                    <a:pt x="56" y="0"/>
                  </a:lnTo>
                  <a:lnTo>
                    <a:pt x="72" y="8"/>
                  </a:lnTo>
                  <a:lnTo>
                    <a:pt x="72" y="32"/>
                  </a:lnTo>
                  <a:lnTo>
                    <a:pt x="72" y="64"/>
                  </a:lnTo>
                  <a:lnTo>
                    <a:pt x="72" y="88"/>
                  </a:lnTo>
                  <a:lnTo>
                    <a:pt x="64" y="104"/>
                  </a:lnTo>
                  <a:lnTo>
                    <a:pt x="40" y="120"/>
                  </a:lnTo>
                  <a:lnTo>
                    <a:pt x="16" y="128"/>
                  </a:lnTo>
                  <a:lnTo>
                    <a:pt x="0" y="112"/>
                  </a:lnTo>
                  <a:lnTo>
                    <a:pt x="24" y="96"/>
                  </a:lnTo>
                  <a:lnTo>
                    <a:pt x="32" y="80"/>
                  </a:lnTo>
                  <a:lnTo>
                    <a:pt x="40" y="56"/>
                  </a:lnTo>
                  <a:lnTo>
                    <a:pt x="40" y="8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87" name="Oval 395" descr="25%"/>
            <p:cNvSpPr>
              <a:spLocks noChangeArrowheads="1"/>
            </p:cNvSpPr>
            <p:nvPr/>
          </p:nvSpPr>
          <p:spPr bwMode="auto">
            <a:xfrm>
              <a:off x="2065" y="1732"/>
              <a:ext cx="16" cy="8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</p:grpSp>
      <p:grpSp>
        <p:nvGrpSpPr>
          <p:cNvPr id="5140" name="Group 421"/>
          <p:cNvGrpSpPr>
            <a:grpSpLocks/>
          </p:cNvGrpSpPr>
          <p:nvPr/>
        </p:nvGrpSpPr>
        <p:grpSpPr bwMode="auto">
          <a:xfrm>
            <a:off x="3525837" y="3792398"/>
            <a:ext cx="1263651" cy="469900"/>
            <a:chOff x="1261" y="2316"/>
            <a:chExt cx="796" cy="296"/>
          </a:xfrm>
        </p:grpSpPr>
        <p:sp>
          <p:nvSpPr>
            <p:cNvPr id="8589" name="Freeform 397" descr="50%"/>
            <p:cNvSpPr>
              <a:spLocks/>
            </p:cNvSpPr>
            <p:nvPr/>
          </p:nvSpPr>
          <p:spPr bwMode="auto">
            <a:xfrm>
              <a:off x="1261" y="2408"/>
              <a:ext cx="321" cy="153"/>
            </a:xfrm>
            <a:custGeom>
              <a:avLst/>
              <a:gdLst/>
              <a:ahLst/>
              <a:cxnLst>
                <a:cxn ang="0">
                  <a:pos x="8" y="122"/>
                </a:cxn>
                <a:cxn ang="0">
                  <a:pos x="8" y="61"/>
                </a:cxn>
                <a:cxn ang="0">
                  <a:pos x="125" y="46"/>
                </a:cxn>
                <a:cxn ang="0">
                  <a:pos x="156" y="0"/>
                </a:cxn>
                <a:cxn ang="0">
                  <a:pos x="258" y="0"/>
                </a:cxn>
                <a:cxn ang="0">
                  <a:pos x="258" y="129"/>
                </a:cxn>
                <a:cxn ang="0">
                  <a:pos x="320" y="129"/>
                </a:cxn>
                <a:cxn ang="0">
                  <a:pos x="289" y="152"/>
                </a:cxn>
                <a:cxn ang="0">
                  <a:pos x="0" y="152"/>
                </a:cxn>
                <a:cxn ang="0">
                  <a:pos x="8" y="122"/>
                </a:cxn>
              </a:cxnLst>
              <a:rect l="0" t="0" r="r" b="b"/>
              <a:pathLst>
                <a:path w="321" h="153">
                  <a:moveTo>
                    <a:pt x="8" y="122"/>
                  </a:moveTo>
                  <a:lnTo>
                    <a:pt x="8" y="61"/>
                  </a:lnTo>
                  <a:lnTo>
                    <a:pt x="125" y="46"/>
                  </a:lnTo>
                  <a:lnTo>
                    <a:pt x="156" y="0"/>
                  </a:lnTo>
                  <a:lnTo>
                    <a:pt x="258" y="0"/>
                  </a:lnTo>
                  <a:lnTo>
                    <a:pt x="258" y="129"/>
                  </a:lnTo>
                  <a:lnTo>
                    <a:pt x="320" y="129"/>
                  </a:lnTo>
                  <a:lnTo>
                    <a:pt x="289" y="152"/>
                  </a:lnTo>
                  <a:lnTo>
                    <a:pt x="0" y="152"/>
                  </a:lnTo>
                  <a:lnTo>
                    <a:pt x="8" y="122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90" name="Line 398"/>
            <p:cNvSpPr>
              <a:spLocks noChangeShapeType="1"/>
            </p:cNvSpPr>
            <p:nvPr/>
          </p:nvSpPr>
          <p:spPr bwMode="auto">
            <a:xfrm>
              <a:off x="1281" y="2496"/>
              <a:ext cx="4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91" name="Line 399"/>
            <p:cNvSpPr>
              <a:spLocks noChangeShapeType="1"/>
            </p:cNvSpPr>
            <p:nvPr/>
          </p:nvSpPr>
          <p:spPr bwMode="auto">
            <a:xfrm>
              <a:off x="1281" y="2484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92" name="Rectangle 400"/>
            <p:cNvSpPr>
              <a:spLocks noChangeArrowheads="1"/>
            </p:cNvSpPr>
            <p:nvPr/>
          </p:nvSpPr>
          <p:spPr bwMode="auto">
            <a:xfrm>
              <a:off x="1569" y="2532"/>
              <a:ext cx="456" cy="16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593" name="Rectangle 401"/>
            <p:cNvSpPr>
              <a:spLocks noChangeArrowheads="1"/>
            </p:cNvSpPr>
            <p:nvPr/>
          </p:nvSpPr>
          <p:spPr bwMode="auto">
            <a:xfrm>
              <a:off x="1265" y="2548"/>
              <a:ext cx="64" cy="2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594" name="Rectangle 402" descr="25%"/>
            <p:cNvSpPr>
              <a:spLocks noChangeArrowheads="1"/>
            </p:cNvSpPr>
            <p:nvPr/>
          </p:nvSpPr>
          <p:spPr bwMode="auto">
            <a:xfrm>
              <a:off x="1545" y="2316"/>
              <a:ext cx="512" cy="216"/>
            </a:xfrm>
            <a:prstGeom prst="rect">
              <a:avLst/>
            </a:pr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595" name="Line 403"/>
            <p:cNvSpPr>
              <a:spLocks noChangeShapeType="1"/>
            </p:cNvSpPr>
            <p:nvPr/>
          </p:nvSpPr>
          <p:spPr bwMode="auto">
            <a:xfrm>
              <a:off x="1545" y="2348"/>
              <a:ext cx="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96" name="Line 404"/>
            <p:cNvSpPr>
              <a:spLocks noChangeShapeType="1"/>
            </p:cNvSpPr>
            <p:nvPr/>
          </p:nvSpPr>
          <p:spPr bwMode="auto">
            <a:xfrm>
              <a:off x="1545" y="2372"/>
              <a:ext cx="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97" name="Line 405"/>
            <p:cNvSpPr>
              <a:spLocks noChangeShapeType="1"/>
            </p:cNvSpPr>
            <p:nvPr/>
          </p:nvSpPr>
          <p:spPr bwMode="auto">
            <a:xfrm>
              <a:off x="1545" y="2396"/>
              <a:ext cx="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98" name="Line 406"/>
            <p:cNvSpPr>
              <a:spLocks noChangeShapeType="1"/>
            </p:cNvSpPr>
            <p:nvPr/>
          </p:nvSpPr>
          <p:spPr bwMode="auto">
            <a:xfrm>
              <a:off x="1545" y="2420"/>
              <a:ext cx="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99" name="Line 407"/>
            <p:cNvSpPr>
              <a:spLocks noChangeShapeType="1"/>
            </p:cNvSpPr>
            <p:nvPr/>
          </p:nvSpPr>
          <p:spPr bwMode="auto">
            <a:xfrm>
              <a:off x="1545" y="2444"/>
              <a:ext cx="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00" name="Line 408"/>
            <p:cNvSpPr>
              <a:spLocks noChangeShapeType="1"/>
            </p:cNvSpPr>
            <p:nvPr/>
          </p:nvSpPr>
          <p:spPr bwMode="auto">
            <a:xfrm>
              <a:off x="1545" y="2468"/>
              <a:ext cx="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01" name="Line 409"/>
            <p:cNvSpPr>
              <a:spLocks noChangeShapeType="1"/>
            </p:cNvSpPr>
            <p:nvPr/>
          </p:nvSpPr>
          <p:spPr bwMode="auto">
            <a:xfrm>
              <a:off x="1545" y="2492"/>
              <a:ext cx="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02" name="Rectangle 410"/>
            <p:cNvSpPr>
              <a:spLocks noChangeArrowheads="1"/>
            </p:cNvSpPr>
            <p:nvPr/>
          </p:nvSpPr>
          <p:spPr bwMode="auto">
            <a:xfrm>
              <a:off x="1433" y="2428"/>
              <a:ext cx="72" cy="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603" name="Rectangle 411" descr="25%"/>
            <p:cNvSpPr>
              <a:spLocks noChangeArrowheads="1"/>
            </p:cNvSpPr>
            <p:nvPr/>
          </p:nvSpPr>
          <p:spPr bwMode="auto">
            <a:xfrm>
              <a:off x="1329" y="2516"/>
              <a:ext cx="1" cy="24"/>
            </a:xfrm>
            <a:prstGeom prst="rect">
              <a:avLst/>
            </a:pr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604" name="Freeform 412"/>
            <p:cNvSpPr>
              <a:spLocks/>
            </p:cNvSpPr>
            <p:nvPr/>
          </p:nvSpPr>
          <p:spPr bwMode="auto">
            <a:xfrm>
              <a:off x="1333" y="2512"/>
              <a:ext cx="129" cy="41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0" y="40"/>
                </a:cxn>
                <a:cxn ang="0">
                  <a:pos x="128" y="40"/>
                </a:cxn>
                <a:cxn ang="0">
                  <a:pos x="98" y="20"/>
                </a:cxn>
                <a:cxn ang="0">
                  <a:pos x="75" y="0"/>
                </a:cxn>
                <a:cxn ang="0">
                  <a:pos x="0" y="7"/>
                </a:cxn>
                <a:cxn ang="0">
                  <a:pos x="0" y="40"/>
                </a:cxn>
                <a:cxn ang="0">
                  <a:pos x="0" y="13"/>
                </a:cxn>
              </a:cxnLst>
              <a:rect l="0" t="0" r="r" b="b"/>
              <a:pathLst>
                <a:path w="129" h="41">
                  <a:moveTo>
                    <a:pt x="0" y="13"/>
                  </a:moveTo>
                  <a:lnTo>
                    <a:pt x="0" y="40"/>
                  </a:lnTo>
                  <a:lnTo>
                    <a:pt x="128" y="40"/>
                  </a:lnTo>
                  <a:lnTo>
                    <a:pt x="98" y="20"/>
                  </a:lnTo>
                  <a:lnTo>
                    <a:pt x="75" y="0"/>
                  </a:lnTo>
                  <a:lnTo>
                    <a:pt x="0" y="7"/>
                  </a:lnTo>
                  <a:lnTo>
                    <a:pt x="0" y="40"/>
                  </a:lnTo>
                  <a:lnTo>
                    <a:pt x="0" y="13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05" name="Freeform 413" descr="50%"/>
            <p:cNvSpPr>
              <a:spLocks/>
            </p:cNvSpPr>
            <p:nvPr/>
          </p:nvSpPr>
          <p:spPr bwMode="auto">
            <a:xfrm>
              <a:off x="1333" y="2512"/>
              <a:ext cx="241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5" y="0"/>
                </a:cxn>
                <a:cxn ang="0">
                  <a:pos x="132" y="27"/>
                </a:cxn>
                <a:cxn ang="0">
                  <a:pos x="225" y="27"/>
                </a:cxn>
                <a:cxn ang="0">
                  <a:pos x="240" y="34"/>
                </a:cxn>
                <a:cxn ang="0">
                  <a:pos x="217" y="48"/>
                </a:cxn>
                <a:cxn ang="0">
                  <a:pos x="124" y="48"/>
                </a:cxn>
                <a:cxn ang="0">
                  <a:pos x="77" y="14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41" h="49">
                  <a:moveTo>
                    <a:pt x="0" y="0"/>
                  </a:moveTo>
                  <a:lnTo>
                    <a:pt x="85" y="0"/>
                  </a:lnTo>
                  <a:lnTo>
                    <a:pt x="132" y="27"/>
                  </a:lnTo>
                  <a:lnTo>
                    <a:pt x="225" y="27"/>
                  </a:lnTo>
                  <a:lnTo>
                    <a:pt x="240" y="34"/>
                  </a:lnTo>
                  <a:lnTo>
                    <a:pt x="217" y="48"/>
                  </a:lnTo>
                  <a:lnTo>
                    <a:pt x="124" y="48"/>
                  </a:lnTo>
                  <a:lnTo>
                    <a:pt x="77" y="14"/>
                  </a:lnTo>
                  <a:lnTo>
                    <a:pt x="0" y="14"/>
                  </a:lnTo>
                  <a:lnTo>
                    <a:pt x="0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06" name="Freeform 414"/>
            <p:cNvSpPr>
              <a:spLocks/>
            </p:cNvSpPr>
            <p:nvPr/>
          </p:nvSpPr>
          <p:spPr bwMode="auto">
            <a:xfrm>
              <a:off x="1389" y="2416"/>
              <a:ext cx="17" cy="4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33"/>
                </a:cxn>
                <a:cxn ang="0">
                  <a:pos x="16" y="40"/>
                </a:cxn>
                <a:cxn ang="0">
                  <a:pos x="16" y="0"/>
                </a:cxn>
              </a:cxnLst>
              <a:rect l="0" t="0" r="r" b="b"/>
              <a:pathLst>
                <a:path w="17" h="41">
                  <a:moveTo>
                    <a:pt x="16" y="0"/>
                  </a:moveTo>
                  <a:lnTo>
                    <a:pt x="0" y="33"/>
                  </a:lnTo>
                  <a:lnTo>
                    <a:pt x="16" y="40"/>
                  </a:lnTo>
                  <a:lnTo>
                    <a:pt x="16" y="0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07" name="Oval 415" descr="25%"/>
            <p:cNvSpPr>
              <a:spLocks noChangeArrowheads="1"/>
            </p:cNvSpPr>
            <p:nvPr/>
          </p:nvSpPr>
          <p:spPr bwMode="auto">
            <a:xfrm>
              <a:off x="1345" y="2532"/>
              <a:ext cx="96" cy="80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608" name="Oval 416"/>
            <p:cNvSpPr>
              <a:spLocks noChangeArrowheads="1"/>
            </p:cNvSpPr>
            <p:nvPr/>
          </p:nvSpPr>
          <p:spPr bwMode="auto">
            <a:xfrm>
              <a:off x="1361" y="2548"/>
              <a:ext cx="64" cy="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609" name="Oval 417" descr="50%"/>
            <p:cNvSpPr>
              <a:spLocks noChangeArrowheads="1"/>
            </p:cNvSpPr>
            <p:nvPr/>
          </p:nvSpPr>
          <p:spPr bwMode="auto">
            <a:xfrm>
              <a:off x="1369" y="2556"/>
              <a:ext cx="48" cy="32"/>
            </a:xfrm>
            <a:prstGeom prst="ellipse">
              <a:avLst/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610" name="Oval 418" descr="25%"/>
            <p:cNvSpPr>
              <a:spLocks noChangeArrowheads="1"/>
            </p:cNvSpPr>
            <p:nvPr/>
          </p:nvSpPr>
          <p:spPr bwMode="auto">
            <a:xfrm>
              <a:off x="1857" y="2532"/>
              <a:ext cx="104" cy="80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611" name="Oval 419"/>
            <p:cNvSpPr>
              <a:spLocks noChangeArrowheads="1"/>
            </p:cNvSpPr>
            <p:nvPr/>
          </p:nvSpPr>
          <p:spPr bwMode="auto">
            <a:xfrm>
              <a:off x="1881" y="2548"/>
              <a:ext cx="56" cy="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612" name="Oval 420" descr="50%"/>
            <p:cNvSpPr>
              <a:spLocks noChangeArrowheads="1"/>
            </p:cNvSpPr>
            <p:nvPr/>
          </p:nvSpPr>
          <p:spPr bwMode="auto">
            <a:xfrm>
              <a:off x="1881" y="2556"/>
              <a:ext cx="48" cy="32"/>
            </a:xfrm>
            <a:prstGeom prst="ellipse">
              <a:avLst/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</p:grpSp>
      <p:grpSp>
        <p:nvGrpSpPr>
          <p:cNvPr id="5141" name="Group 474"/>
          <p:cNvGrpSpPr>
            <a:grpSpLocks/>
          </p:cNvGrpSpPr>
          <p:nvPr/>
        </p:nvGrpSpPr>
        <p:grpSpPr bwMode="auto">
          <a:xfrm>
            <a:off x="1302987" y="4255948"/>
            <a:ext cx="1246187" cy="788988"/>
            <a:chOff x="1621" y="2960"/>
            <a:chExt cx="785" cy="497"/>
          </a:xfrm>
        </p:grpSpPr>
        <p:sp>
          <p:nvSpPr>
            <p:cNvPr id="8614" name="Freeform 422" descr="50%"/>
            <p:cNvSpPr>
              <a:spLocks/>
            </p:cNvSpPr>
            <p:nvPr/>
          </p:nvSpPr>
          <p:spPr bwMode="auto">
            <a:xfrm>
              <a:off x="2181" y="3328"/>
              <a:ext cx="137" cy="9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45" y="7"/>
                </a:cxn>
                <a:cxn ang="0">
                  <a:pos x="53" y="7"/>
                </a:cxn>
                <a:cxn ang="0">
                  <a:pos x="83" y="7"/>
                </a:cxn>
                <a:cxn ang="0">
                  <a:pos x="91" y="22"/>
                </a:cxn>
                <a:cxn ang="0">
                  <a:pos x="91" y="0"/>
                </a:cxn>
                <a:cxn ang="0">
                  <a:pos x="91" y="7"/>
                </a:cxn>
                <a:cxn ang="0">
                  <a:pos x="106" y="22"/>
                </a:cxn>
                <a:cxn ang="0">
                  <a:pos x="106" y="30"/>
                </a:cxn>
                <a:cxn ang="0">
                  <a:pos x="121" y="44"/>
                </a:cxn>
                <a:cxn ang="0">
                  <a:pos x="121" y="52"/>
                </a:cxn>
                <a:cxn ang="0">
                  <a:pos x="128" y="52"/>
                </a:cxn>
                <a:cxn ang="0">
                  <a:pos x="128" y="66"/>
                </a:cxn>
                <a:cxn ang="0">
                  <a:pos x="136" y="66"/>
                </a:cxn>
                <a:cxn ang="0">
                  <a:pos x="136" y="74"/>
                </a:cxn>
                <a:cxn ang="0">
                  <a:pos x="136" y="81"/>
                </a:cxn>
                <a:cxn ang="0">
                  <a:pos x="128" y="96"/>
                </a:cxn>
                <a:cxn ang="0">
                  <a:pos x="121" y="96"/>
                </a:cxn>
                <a:cxn ang="0">
                  <a:pos x="121" y="89"/>
                </a:cxn>
                <a:cxn ang="0">
                  <a:pos x="113" y="89"/>
                </a:cxn>
                <a:cxn ang="0">
                  <a:pos x="106" y="81"/>
                </a:cxn>
                <a:cxn ang="0">
                  <a:pos x="98" y="66"/>
                </a:cxn>
                <a:cxn ang="0">
                  <a:pos x="91" y="66"/>
                </a:cxn>
                <a:cxn ang="0">
                  <a:pos x="91" y="59"/>
                </a:cxn>
                <a:cxn ang="0">
                  <a:pos x="98" y="59"/>
                </a:cxn>
                <a:cxn ang="0">
                  <a:pos x="91" y="59"/>
                </a:cxn>
                <a:cxn ang="0">
                  <a:pos x="83" y="52"/>
                </a:cxn>
                <a:cxn ang="0">
                  <a:pos x="91" y="37"/>
                </a:cxn>
                <a:cxn ang="0">
                  <a:pos x="76" y="30"/>
                </a:cxn>
                <a:cxn ang="0">
                  <a:pos x="68" y="30"/>
                </a:cxn>
                <a:cxn ang="0">
                  <a:pos x="60" y="22"/>
                </a:cxn>
                <a:cxn ang="0">
                  <a:pos x="53" y="22"/>
                </a:cxn>
                <a:cxn ang="0">
                  <a:pos x="45" y="30"/>
                </a:cxn>
                <a:cxn ang="0">
                  <a:pos x="30" y="22"/>
                </a:cxn>
                <a:cxn ang="0">
                  <a:pos x="23" y="22"/>
                </a:cxn>
                <a:cxn ang="0">
                  <a:pos x="15" y="22"/>
                </a:cxn>
                <a:cxn ang="0">
                  <a:pos x="8" y="22"/>
                </a:cxn>
                <a:cxn ang="0">
                  <a:pos x="0" y="22"/>
                </a:cxn>
                <a:cxn ang="0">
                  <a:pos x="8" y="22"/>
                </a:cxn>
                <a:cxn ang="0">
                  <a:pos x="0" y="7"/>
                </a:cxn>
              </a:cxnLst>
              <a:rect l="0" t="0" r="r" b="b"/>
              <a:pathLst>
                <a:path w="137" h="97">
                  <a:moveTo>
                    <a:pt x="0" y="7"/>
                  </a:moveTo>
                  <a:lnTo>
                    <a:pt x="45" y="7"/>
                  </a:lnTo>
                  <a:lnTo>
                    <a:pt x="53" y="7"/>
                  </a:lnTo>
                  <a:lnTo>
                    <a:pt x="83" y="7"/>
                  </a:lnTo>
                  <a:lnTo>
                    <a:pt x="91" y="22"/>
                  </a:lnTo>
                  <a:lnTo>
                    <a:pt x="91" y="0"/>
                  </a:lnTo>
                  <a:lnTo>
                    <a:pt x="91" y="7"/>
                  </a:lnTo>
                  <a:lnTo>
                    <a:pt x="106" y="22"/>
                  </a:lnTo>
                  <a:lnTo>
                    <a:pt x="106" y="30"/>
                  </a:lnTo>
                  <a:lnTo>
                    <a:pt x="121" y="44"/>
                  </a:lnTo>
                  <a:lnTo>
                    <a:pt x="121" y="52"/>
                  </a:lnTo>
                  <a:lnTo>
                    <a:pt x="128" y="52"/>
                  </a:lnTo>
                  <a:lnTo>
                    <a:pt x="128" y="66"/>
                  </a:lnTo>
                  <a:lnTo>
                    <a:pt x="136" y="66"/>
                  </a:lnTo>
                  <a:lnTo>
                    <a:pt x="136" y="74"/>
                  </a:lnTo>
                  <a:lnTo>
                    <a:pt x="136" y="81"/>
                  </a:lnTo>
                  <a:lnTo>
                    <a:pt x="128" y="96"/>
                  </a:lnTo>
                  <a:lnTo>
                    <a:pt x="121" y="96"/>
                  </a:lnTo>
                  <a:lnTo>
                    <a:pt x="121" y="89"/>
                  </a:lnTo>
                  <a:lnTo>
                    <a:pt x="113" y="89"/>
                  </a:lnTo>
                  <a:lnTo>
                    <a:pt x="106" y="81"/>
                  </a:lnTo>
                  <a:lnTo>
                    <a:pt x="98" y="66"/>
                  </a:lnTo>
                  <a:lnTo>
                    <a:pt x="91" y="66"/>
                  </a:lnTo>
                  <a:lnTo>
                    <a:pt x="91" y="59"/>
                  </a:lnTo>
                  <a:lnTo>
                    <a:pt x="98" y="59"/>
                  </a:lnTo>
                  <a:lnTo>
                    <a:pt x="91" y="59"/>
                  </a:lnTo>
                  <a:lnTo>
                    <a:pt x="83" y="52"/>
                  </a:lnTo>
                  <a:lnTo>
                    <a:pt x="91" y="37"/>
                  </a:lnTo>
                  <a:lnTo>
                    <a:pt x="76" y="30"/>
                  </a:lnTo>
                  <a:lnTo>
                    <a:pt x="68" y="30"/>
                  </a:lnTo>
                  <a:lnTo>
                    <a:pt x="60" y="22"/>
                  </a:lnTo>
                  <a:lnTo>
                    <a:pt x="53" y="22"/>
                  </a:lnTo>
                  <a:lnTo>
                    <a:pt x="45" y="30"/>
                  </a:lnTo>
                  <a:lnTo>
                    <a:pt x="30" y="22"/>
                  </a:lnTo>
                  <a:lnTo>
                    <a:pt x="23" y="22"/>
                  </a:lnTo>
                  <a:lnTo>
                    <a:pt x="15" y="22"/>
                  </a:lnTo>
                  <a:lnTo>
                    <a:pt x="8" y="22"/>
                  </a:lnTo>
                  <a:lnTo>
                    <a:pt x="0" y="22"/>
                  </a:lnTo>
                  <a:lnTo>
                    <a:pt x="8" y="22"/>
                  </a:lnTo>
                  <a:lnTo>
                    <a:pt x="0" y="7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15" name="Freeform 423" descr="50%"/>
            <p:cNvSpPr>
              <a:spLocks/>
            </p:cNvSpPr>
            <p:nvPr/>
          </p:nvSpPr>
          <p:spPr bwMode="auto">
            <a:xfrm>
              <a:off x="2365" y="2960"/>
              <a:ext cx="41" cy="81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20" y="80"/>
                </a:cxn>
                <a:cxn ang="0">
                  <a:pos x="20" y="65"/>
                </a:cxn>
                <a:cxn ang="0">
                  <a:pos x="20" y="58"/>
                </a:cxn>
                <a:cxn ang="0">
                  <a:pos x="27" y="51"/>
                </a:cxn>
                <a:cxn ang="0">
                  <a:pos x="33" y="44"/>
                </a:cxn>
                <a:cxn ang="0">
                  <a:pos x="40" y="44"/>
                </a:cxn>
                <a:cxn ang="0">
                  <a:pos x="40" y="36"/>
                </a:cxn>
                <a:cxn ang="0">
                  <a:pos x="40" y="29"/>
                </a:cxn>
                <a:cxn ang="0">
                  <a:pos x="33" y="29"/>
                </a:cxn>
                <a:cxn ang="0">
                  <a:pos x="33" y="22"/>
                </a:cxn>
                <a:cxn ang="0">
                  <a:pos x="27" y="15"/>
                </a:cxn>
                <a:cxn ang="0">
                  <a:pos x="27" y="7"/>
                </a:cxn>
                <a:cxn ang="0">
                  <a:pos x="20" y="0"/>
                </a:cxn>
                <a:cxn ang="0">
                  <a:pos x="20" y="7"/>
                </a:cxn>
                <a:cxn ang="0">
                  <a:pos x="13" y="7"/>
                </a:cxn>
                <a:cxn ang="0">
                  <a:pos x="7" y="0"/>
                </a:cxn>
                <a:cxn ang="0">
                  <a:pos x="7" y="7"/>
                </a:cxn>
                <a:cxn ang="0">
                  <a:pos x="7" y="15"/>
                </a:cxn>
                <a:cxn ang="0">
                  <a:pos x="7" y="22"/>
                </a:cxn>
                <a:cxn ang="0">
                  <a:pos x="7" y="29"/>
                </a:cxn>
                <a:cxn ang="0">
                  <a:pos x="0" y="36"/>
                </a:cxn>
              </a:cxnLst>
              <a:rect l="0" t="0" r="r" b="b"/>
              <a:pathLst>
                <a:path w="41" h="81">
                  <a:moveTo>
                    <a:pt x="0" y="36"/>
                  </a:moveTo>
                  <a:lnTo>
                    <a:pt x="20" y="80"/>
                  </a:lnTo>
                  <a:lnTo>
                    <a:pt x="20" y="65"/>
                  </a:lnTo>
                  <a:lnTo>
                    <a:pt x="20" y="58"/>
                  </a:lnTo>
                  <a:lnTo>
                    <a:pt x="27" y="51"/>
                  </a:lnTo>
                  <a:lnTo>
                    <a:pt x="33" y="44"/>
                  </a:lnTo>
                  <a:lnTo>
                    <a:pt x="40" y="44"/>
                  </a:lnTo>
                  <a:lnTo>
                    <a:pt x="40" y="36"/>
                  </a:lnTo>
                  <a:lnTo>
                    <a:pt x="40" y="29"/>
                  </a:lnTo>
                  <a:lnTo>
                    <a:pt x="33" y="29"/>
                  </a:lnTo>
                  <a:lnTo>
                    <a:pt x="33" y="22"/>
                  </a:lnTo>
                  <a:lnTo>
                    <a:pt x="27" y="15"/>
                  </a:lnTo>
                  <a:lnTo>
                    <a:pt x="27" y="7"/>
                  </a:lnTo>
                  <a:lnTo>
                    <a:pt x="20" y="0"/>
                  </a:lnTo>
                  <a:lnTo>
                    <a:pt x="20" y="7"/>
                  </a:lnTo>
                  <a:lnTo>
                    <a:pt x="13" y="7"/>
                  </a:lnTo>
                  <a:lnTo>
                    <a:pt x="7" y="0"/>
                  </a:lnTo>
                  <a:lnTo>
                    <a:pt x="7" y="7"/>
                  </a:lnTo>
                  <a:lnTo>
                    <a:pt x="7" y="15"/>
                  </a:lnTo>
                  <a:lnTo>
                    <a:pt x="7" y="22"/>
                  </a:lnTo>
                  <a:lnTo>
                    <a:pt x="7" y="29"/>
                  </a:lnTo>
                  <a:lnTo>
                    <a:pt x="0" y="36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16" name="Freeform 424" descr="50%"/>
            <p:cNvSpPr>
              <a:spLocks/>
            </p:cNvSpPr>
            <p:nvPr/>
          </p:nvSpPr>
          <p:spPr bwMode="auto">
            <a:xfrm>
              <a:off x="2205" y="3248"/>
              <a:ext cx="73" cy="89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22" y="59"/>
                </a:cxn>
                <a:cxn ang="0">
                  <a:pos x="14" y="73"/>
                </a:cxn>
                <a:cxn ang="0">
                  <a:pos x="22" y="81"/>
                </a:cxn>
                <a:cxn ang="0">
                  <a:pos x="58" y="81"/>
                </a:cxn>
                <a:cxn ang="0">
                  <a:pos x="65" y="88"/>
                </a:cxn>
                <a:cxn ang="0">
                  <a:pos x="65" y="73"/>
                </a:cxn>
                <a:cxn ang="0">
                  <a:pos x="72" y="73"/>
                </a:cxn>
                <a:cxn ang="0">
                  <a:pos x="72" y="51"/>
                </a:cxn>
                <a:cxn ang="0">
                  <a:pos x="72" y="44"/>
                </a:cxn>
                <a:cxn ang="0">
                  <a:pos x="58" y="29"/>
                </a:cxn>
                <a:cxn ang="0">
                  <a:pos x="36" y="7"/>
                </a:cxn>
                <a:cxn ang="0">
                  <a:pos x="36" y="0"/>
                </a:cxn>
                <a:cxn ang="0">
                  <a:pos x="29" y="7"/>
                </a:cxn>
                <a:cxn ang="0">
                  <a:pos x="14" y="7"/>
                </a:cxn>
                <a:cxn ang="0">
                  <a:pos x="0" y="15"/>
                </a:cxn>
              </a:cxnLst>
              <a:rect l="0" t="0" r="r" b="b"/>
              <a:pathLst>
                <a:path w="73" h="89">
                  <a:moveTo>
                    <a:pt x="0" y="15"/>
                  </a:moveTo>
                  <a:lnTo>
                    <a:pt x="22" y="59"/>
                  </a:lnTo>
                  <a:lnTo>
                    <a:pt x="14" y="73"/>
                  </a:lnTo>
                  <a:lnTo>
                    <a:pt x="22" y="81"/>
                  </a:lnTo>
                  <a:lnTo>
                    <a:pt x="58" y="81"/>
                  </a:lnTo>
                  <a:lnTo>
                    <a:pt x="65" y="88"/>
                  </a:lnTo>
                  <a:lnTo>
                    <a:pt x="65" y="73"/>
                  </a:lnTo>
                  <a:lnTo>
                    <a:pt x="72" y="73"/>
                  </a:lnTo>
                  <a:lnTo>
                    <a:pt x="72" y="51"/>
                  </a:lnTo>
                  <a:lnTo>
                    <a:pt x="72" y="44"/>
                  </a:lnTo>
                  <a:lnTo>
                    <a:pt x="58" y="29"/>
                  </a:lnTo>
                  <a:lnTo>
                    <a:pt x="36" y="7"/>
                  </a:lnTo>
                  <a:lnTo>
                    <a:pt x="36" y="0"/>
                  </a:lnTo>
                  <a:lnTo>
                    <a:pt x="29" y="7"/>
                  </a:lnTo>
                  <a:lnTo>
                    <a:pt x="14" y="7"/>
                  </a:lnTo>
                  <a:lnTo>
                    <a:pt x="0" y="15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17" name="Freeform 425" descr="50%"/>
            <p:cNvSpPr>
              <a:spLocks/>
            </p:cNvSpPr>
            <p:nvPr/>
          </p:nvSpPr>
          <p:spPr bwMode="auto">
            <a:xfrm>
              <a:off x="2165" y="3256"/>
              <a:ext cx="57" cy="89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0" y="7"/>
                </a:cxn>
                <a:cxn ang="0">
                  <a:pos x="0" y="51"/>
                </a:cxn>
                <a:cxn ang="0">
                  <a:pos x="7" y="88"/>
                </a:cxn>
                <a:cxn ang="0">
                  <a:pos x="14" y="88"/>
                </a:cxn>
                <a:cxn ang="0">
                  <a:pos x="21" y="88"/>
                </a:cxn>
                <a:cxn ang="0">
                  <a:pos x="14" y="73"/>
                </a:cxn>
                <a:cxn ang="0">
                  <a:pos x="56" y="73"/>
                </a:cxn>
                <a:cxn ang="0">
                  <a:pos x="49" y="66"/>
                </a:cxn>
                <a:cxn ang="0">
                  <a:pos x="56" y="51"/>
                </a:cxn>
                <a:cxn ang="0">
                  <a:pos x="35" y="0"/>
                </a:cxn>
              </a:cxnLst>
              <a:rect l="0" t="0" r="r" b="b"/>
              <a:pathLst>
                <a:path w="57" h="89">
                  <a:moveTo>
                    <a:pt x="35" y="0"/>
                  </a:moveTo>
                  <a:lnTo>
                    <a:pt x="0" y="7"/>
                  </a:lnTo>
                  <a:lnTo>
                    <a:pt x="0" y="51"/>
                  </a:lnTo>
                  <a:lnTo>
                    <a:pt x="7" y="88"/>
                  </a:lnTo>
                  <a:lnTo>
                    <a:pt x="14" y="88"/>
                  </a:lnTo>
                  <a:lnTo>
                    <a:pt x="21" y="88"/>
                  </a:lnTo>
                  <a:lnTo>
                    <a:pt x="14" y="73"/>
                  </a:lnTo>
                  <a:lnTo>
                    <a:pt x="56" y="73"/>
                  </a:lnTo>
                  <a:lnTo>
                    <a:pt x="49" y="66"/>
                  </a:lnTo>
                  <a:lnTo>
                    <a:pt x="56" y="51"/>
                  </a:lnTo>
                  <a:lnTo>
                    <a:pt x="35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18" name="Freeform 426" descr="50%"/>
            <p:cNvSpPr>
              <a:spLocks/>
            </p:cNvSpPr>
            <p:nvPr/>
          </p:nvSpPr>
          <p:spPr bwMode="auto">
            <a:xfrm>
              <a:off x="2117" y="3264"/>
              <a:ext cx="49" cy="89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7" y="15"/>
                </a:cxn>
                <a:cxn ang="0">
                  <a:pos x="7" y="22"/>
                </a:cxn>
                <a:cxn ang="0">
                  <a:pos x="0" y="29"/>
                </a:cxn>
                <a:cxn ang="0">
                  <a:pos x="0" y="44"/>
                </a:cxn>
                <a:cxn ang="0">
                  <a:pos x="14" y="59"/>
                </a:cxn>
                <a:cxn ang="0">
                  <a:pos x="7" y="66"/>
                </a:cxn>
                <a:cxn ang="0">
                  <a:pos x="0" y="73"/>
                </a:cxn>
                <a:cxn ang="0">
                  <a:pos x="0" y="81"/>
                </a:cxn>
                <a:cxn ang="0">
                  <a:pos x="27" y="81"/>
                </a:cxn>
                <a:cxn ang="0">
                  <a:pos x="27" y="88"/>
                </a:cxn>
                <a:cxn ang="0">
                  <a:pos x="48" y="81"/>
                </a:cxn>
                <a:cxn ang="0">
                  <a:pos x="48" y="59"/>
                </a:cxn>
                <a:cxn ang="0">
                  <a:pos x="41" y="51"/>
                </a:cxn>
                <a:cxn ang="0">
                  <a:pos x="41" y="0"/>
                </a:cxn>
              </a:cxnLst>
              <a:rect l="0" t="0" r="r" b="b"/>
              <a:pathLst>
                <a:path w="49" h="89">
                  <a:moveTo>
                    <a:pt x="41" y="0"/>
                  </a:moveTo>
                  <a:lnTo>
                    <a:pt x="14" y="0"/>
                  </a:lnTo>
                  <a:lnTo>
                    <a:pt x="14" y="7"/>
                  </a:lnTo>
                  <a:lnTo>
                    <a:pt x="7" y="15"/>
                  </a:lnTo>
                  <a:lnTo>
                    <a:pt x="7" y="22"/>
                  </a:lnTo>
                  <a:lnTo>
                    <a:pt x="0" y="29"/>
                  </a:lnTo>
                  <a:lnTo>
                    <a:pt x="0" y="44"/>
                  </a:lnTo>
                  <a:lnTo>
                    <a:pt x="14" y="59"/>
                  </a:lnTo>
                  <a:lnTo>
                    <a:pt x="7" y="66"/>
                  </a:lnTo>
                  <a:lnTo>
                    <a:pt x="0" y="73"/>
                  </a:lnTo>
                  <a:lnTo>
                    <a:pt x="0" y="81"/>
                  </a:lnTo>
                  <a:lnTo>
                    <a:pt x="27" y="81"/>
                  </a:lnTo>
                  <a:lnTo>
                    <a:pt x="27" y="88"/>
                  </a:lnTo>
                  <a:lnTo>
                    <a:pt x="48" y="81"/>
                  </a:lnTo>
                  <a:lnTo>
                    <a:pt x="48" y="59"/>
                  </a:lnTo>
                  <a:lnTo>
                    <a:pt x="41" y="51"/>
                  </a:lnTo>
                  <a:lnTo>
                    <a:pt x="41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19" name="Freeform 427" descr="50%"/>
            <p:cNvSpPr>
              <a:spLocks/>
            </p:cNvSpPr>
            <p:nvPr/>
          </p:nvSpPr>
          <p:spPr bwMode="auto">
            <a:xfrm>
              <a:off x="2245" y="3248"/>
              <a:ext cx="65" cy="41"/>
            </a:xfrm>
            <a:custGeom>
              <a:avLst/>
              <a:gdLst/>
              <a:ahLst/>
              <a:cxnLst>
                <a:cxn ang="0">
                  <a:pos x="43" y="40"/>
                </a:cxn>
                <a:cxn ang="0">
                  <a:pos x="43" y="33"/>
                </a:cxn>
                <a:cxn ang="0">
                  <a:pos x="50" y="40"/>
                </a:cxn>
                <a:cxn ang="0">
                  <a:pos x="50" y="27"/>
                </a:cxn>
                <a:cxn ang="0">
                  <a:pos x="57" y="27"/>
                </a:cxn>
                <a:cxn ang="0">
                  <a:pos x="64" y="7"/>
                </a:cxn>
                <a:cxn ang="0">
                  <a:pos x="50" y="0"/>
                </a:cxn>
                <a:cxn ang="0">
                  <a:pos x="43" y="0"/>
                </a:cxn>
                <a:cxn ang="0">
                  <a:pos x="28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14" y="20"/>
                </a:cxn>
                <a:cxn ang="0">
                  <a:pos x="21" y="27"/>
                </a:cxn>
                <a:cxn ang="0">
                  <a:pos x="36" y="40"/>
                </a:cxn>
                <a:cxn ang="0">
                  <a:pos x="43" y="40"/>
                </a:cxn>
              </a:cxnLst>
              <a:rect l="0" t="0" r="r" b="b"/>
              <a:pathLst>
                <a:path w="65" h="41">
                  <a:moveTo>
                    <a:pt x="43" y="40"/>
                  </a:moveTo>
                  <a:lnTo>
                    <a:pt x="43" y="33"/>
                  </a:lnTo>
                  <a:lnTo>
                    <a:pt x="50" y="40"/>
                  </a:lnTo>
                  <a:lnTo>
                    <a:pt x="50" y="27"/>
                  </a:lnTo>
                  <a:lnTo>
                    <a:pt x="57" y="27"/>
                  </a:lnTo>
                  <a:lnTo>
                    <a:pt x="64" y="7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28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14" y="20"/>
                  </a:lnTo>
                  <a:lnTo>
                    <a:pt x="21" y="27"/>
                  </a:lnTo>
                  <a:lnTo>
                    <a:pt x="36" y="40"/>
                  </a:lnTo>
                  <a:lnTo>
                    <a:pt x="43" y="4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20" name="Freeform 428" descr="50%"/>
            <p:cNvSpPr>
              <a:spLocks/>
            </p:cNvSpPr>
            <p:nvPr/>
          </p:nvSpPr>
          <p:spPr bwMode="auto">
            <a:xfrm>
              <a:off x="2221" y="3192"/>
              <a:ext cx="121" cy="57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120" y="0"/>
                </a:cxn>
                <a:cxn ang="0">
                  <a:pos x="120" y="7"/>
                </a:cxn>
                <a:cxn ang="0">
                  <a:pos x="113" y="7"/>
                </a:cxn>
                <a:cxn ang="0">
                  <a:pos x="105" y="7"/>
                </a:cxn>
                <a:cxn ang="0">
                  <a:pos x="105" y="14"/>
                </a:cxn>
                <a:cxn ang="0">
                  <a:pos x="113" y="14"/>
                </a:cxn>
                <a:cxn ang="0">
                  <a:pos x="113" y="21"/>
                </a:cxn>
                <a:cxn ang="0">
                  <a:pos x="120" y="14"/>
                </a:cxn>
                <a:cxn ang="0">
                  <a:pos x="120" y="21"/>
                </a:cxn>
                <a:cxn ang="0">
                  <a:pos x="113" y="21"/>
                </a:cxn>
                <a:cxn ang="0">
                  <a:pos x="105" y="28"/>
                </a:cxn>
                <a:cxn ang="0">
                  <a:pos x="120" y="28"/>
                </a:cxn>
                <a:cxn ang="0">
                  <a:pos x="105" y="35"/>
                </a:cxn>
                <a:cxn ang="0">
                  <a:pos x="98" y="49"/>
                </a:cxn>
                <a:cxn ang="0">
                  <a:pos x="98" y="56"/>
                </a:cxn>
                <a:cxn ang="0">
                  <a:pos x="90" y="56"/>
                </a:cxn>
                <a:cxn ang="0">
                  <a:pos x="75" y="49"/>
                </a:cxn>
                <a:cxn ang="0">
                  <a:pos x="30" y="49"/>
                </a:cxn>
                <a:cxn ang="0">
                  <a:pos x="15" y="56"/>
                </a:cxn>
                <a:cxn ang="0">
                  <a:pos x="0" y="56"/>
                </a:cxn>
                <a:cxn ang="0">
                  <a:pos x="8" y="49"/>
                </a:cxn>
                <a:cxn ang="0">
                  <a:pos x="15" y="42"/>
                </a:cxn>
                <a:cxn ang="0">
                  <a:pos x="15" y="35"/>
                </a:cxn>
                <a:cxn ang="0">
                  <a:pos x="30" y="35"/>
                </a:cxn>
                <a:cxn ang="0">
                  <a:pos x="30" y="28"/>
                </a:cxn>
                <a:cxn ang="0">
                  <a:pos x="113" y="0"/>
                </a:cxn>
              </a:cxnLst>
              <a:rect l="0" t="0" r="r" b="b"/>
              <a:pathLst>
                <a:path w="121" h="57">
                  <a:moveTo>
                    <a:pt x="113" y="0"/>
                  </a:moveTo>
                  <a:lnTo>
                    <a:pt x="120" y="0"/>
                  </a:lnTo>
                  <a:lnTo>
                    <a:pt x="120" y="7"/>
                  </a:lnTo>
                  <a:lnTo>
                    <a:pt x="113" y="7"/>
                  </a:lnTo>
                  <a:lnTo>
                    <a:pt x="105" y="7"/>
                  </a:lnTo>
                  <a:lnTo>
                    <a:pt x="105" y="14"/>
                  </a:lnTo>
                  <a:lnTo>
                    <a:pt x="113" y="14"/>
                  </a:lnTo>
                  <a:lnTo>
                    <a:pt x="113" y="21"/>
                  </a:lnTo>
                  <a:lnTo>
                    <a:pt x="120" y="14"/>
                  </a:lnTo>
                  <a:lnTo>
                    <a:pt x="120" y="21"/>
                  </a:lnTo>
                  <a:lnTo>
                    <a:pt x="113" y="21"/>
                  </a:lnTo>
                  <a:lnTo>
                    <a:pt x="105" y="28"/>
                  </a:lnTo>
                  <a:lnTo>
                    <a:pt x="120" y="28"/>
                  </a:lnTo>
                  <a:lnTo>
                    <a:pt x="105" y="35"/>
                  </a:lnTo>
                  <a:lnTo>
                    <a:pt x="98" y="49"/>
                  </a:lnTo>
                  <a:lnTo>
                    <a:pt x="98" y="56"/>
                  </a:lnTo>
                  <a:lnTo>
                    <a:pt x="90" y="56"/>
                  </a:lnTo>
                  <a:lnTo>
                    <a:pt x="75" y="49"/>
                  </a:lnTo>
                  <a:lnTo>
                    <a:pt x="30" y="49"/>
                  </a:lnTo>
                  <a:lnTo>
                    <a:pt x="15" y="56"/>
                  </a:lnTo>
                  <a:lnTo>
                    <a:pt x="0" y="56"/>
                  </a:lnTo>
                  <a:lnTo>
                    <a:pt x="8" y="49"/>
                  </a:lnTo>
                  <a:lnTo>
                    <a:pt x="15" y="42"/>
                  </a:lnTo>
                  <a:lnTo>
                    <a:pt x="15" y="35"/>
                  </a:lnTo>
                  <a:lnTo>
                    <a:pt x="30" y="35"/>
                  </a:lnTo>
                  <a:lnTo>
                    <a:pt x="30" y="28"/>
                  </a:lnTo>
                  <a:lnTo>
                    <a:pt x="113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21" name="Freeform 429" descr="50%"/>
            <p:cNvSpPr>
              <a:spLocks/>
            </p:cNvSpPr>
            <p:nvPr/>
          </p:nvSpPr>
          <p:spPr bwMode="auto">
            <a:xfrm>
              <a:off x="2133" y="3224"/>
              <a:ext cx="113" cy="33"/>
            </a:xfrm>
            <a:custGeom>
              <a:avLst/>
              <a:gdLst/>
              <a:ahLst/>
              <a:cxnLst>
                <a:cxn ang="0">
                  <a:pos x="112" y="0"/>
                </a:cxn>
                <a:cxn ang="0">
                  <a:pos x="112" y="0"/>
                </a:cxn>
                <a:cxn ang="0">
                  <a:pos x="105" y="0"/>
                </a:cxn>
                <a:cxn ang="0">
                  <a:pos x="22" y="6"/>
                </a:cxn>
                <a:cxn ang="0">
                  <a:pos x="7" y="6"/>
                </a:cxn>
                <a:cxn ang="0">
                  <a:pos x="7" y="19"/>
                </a:cxn>
                <a:cxn ang="0">
                  <a:pos x="0" y="26"/>
                </a:cxn>
                <a:cxn ang="0">
                  <a:pos x="0" y="32"/>
                </a:cxn>
                <a:cxn ang="0">
                  <a:pos x="30" y="32"/>
                </a:cxn>
                <a:cxn ang="0">
                  <a:pos x="67" y="26"/>
                </a:cxn>
                <a:cxn ang="0">
                  <a:pos x="67" y="32"/>
                </a:cxn>
                <a:cxn ang="0">
                  <a:pos x="82" y="26"/>
                </a:cxn>
                <a:cxn ang="0">
                  <a:pos x="90" y="19"/>
                </a:cxn>
                <a:cxn ang="0">
                  <a:pos x="97" y="13"/>
                </a:cxn>
                <a:cxn ang="0">
                  <a:pos x="97" y="6"/>
                </a:cxn>
                <a:cxn ang="0">
                  <a:pos x="112" y="6"/>
                </a:cxn>
                <a:cxn ang="0">
                  <a:pos x="112" y="0"/>
                </a:cxn>
              </a:cxnLst>
              <a:rect l="0" t="0" r="r" b="b"/>
              <a:pathLst>
                <a:path w="113" h="33">
                  <a:moveTo>
                    <a:pt x="112" y="0"/>
                  </a:moveTo>
                  <a:lnTo>
                    <a:pt x="112" y="0"/>
                  </a:lnTo>
                  <a:lnTo>
                    <a:pt x="105" y="0"/>
                  </a:lnTo>
                  <a:lnTo>
                    <a:pt x="22" y="6"/>
                  </a:lnTo>
                  <a:lnTo>
                    <a:pt x="7" y="6"/>
                  </a:lnTo>
                  <a:lnTo>
                    <a:pt x="7" y="19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30" y="32"/>
                  </a:lnTo>
                  <a:lnTo>
                    <a:pt x="67" y="26"/>
                  </a:lnTo>
                  <a:lnTo>
                    <a:pt x="67" y="32"/>
                  </a:lnTo>
                  <a:lnTo>
                    <a:pt x="82" y="26"/>
                  </a:lnTo>
                  <a:lnTo>
                    <a:pt x="90" y="19"/>
                  </a:lnTo>
                  <a:lnTo>
                    <a:pt x="97" y="13"/>
                  </a:lnTo>
                  <a:lnTo>
                    <a:pt x="97" y="6"/>
                  </a:lnTo>
                  <a:lnTo>
                    <a:pt x="112" y="6"/>
                  </a:lnTo>
                  <a:lnTo>
                    <a:pt x="112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22" name="Freeform 430" descr="50%"/>
            <p:cNvSpPr>
              <a:spLocks/>
            </p:cNvSpPr>
            <p:nvPr/>
          </p:nvSpPr>
          <p:spPr bwMode="auto">
            <a:xfrm>
              <a:off x="2141" y="3168"/>
              <a:ext cx="105" cy="57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15" y="56"/>
                </a:cxn>
                <a:cxn ang="0">
                  <a:pos x="82" y="49"/>
                </a:cxn>
                <a:cxn ang="0">
                  <a:pos x="104" y="35"/>
                </a:cxn>
                <a:cxn ang="0">
                  <a:pos x="89" y="21"/>
                </a:cxn>
                <a:cxn ang="0">
                  <a:pos x="82" y="21"/>
                </a:cxn>
                <a:cxn ang="0">
                  <a:pos x="82" y="7"/>
                </a:cxn>
                <a:cxn ang="0">
                  <a:pos x="74" y="7"/>
                </a:cxn>
                <a:cxn ang="0">
                  <a:pos x="59" y="0"/>
                </a:cxn>
                <a:cxn ang="0">
                  <a:pos x="59" y="7"/>
                </a:cxn>
                <a:cxn ang="0">
                  <a:pos x="52" y="14"/>
                </a:cxn>
                <a:cxn ang="0">
                  <a:pos x="52" y="21"/>
                </a:cxn>
                <a:cxn ang="0">
                  <a:pos x="37" y="28"/>
                </a:cxn>
                <a:cxn ang="0">
                  <a:pos x="22" y="28"/>
                </a:cxn>
                <a:cxn ang="0">
                  <a:pos x="22" y="35"/>
                </a:cxn>
                <a:cxn ang="0">
                  <a:pos x="15" y="42"/>
                </a:cxn>
                <a:cxn ang="0">
                  <a:pos x="15" y="49"/>
                </a:cxn>
                <a:cxn ang="0">
                  <a:pos x="7" y="49"/>
                </a:cxn>
                <a:cxn ang="0">
                  <a:pos x="0" y="56"/>
                </a:cxn>
              </a:cxnLst>
              <a:rect l="0" t="0" r="r" b="b"/>
              <a:pathLst>
                <a:path w="105" h="57">
                  <a:moveTo>
                    <a:pt x="0" y="56"/>
                  </a:moveTo>
                  <a:lnTo>
                    <a:pt x="15" y="56"/>
                  </a:lnTo>
                  <a:lnTo>
                    <a:pt x="82" y="49"/>
                  </a:lnTo>
                  <a:lnTo>
                    <a:pt x="104" y="35"/>
                  </a:lnTo>
                  <a:lnTo>
                    <a:pt x="89" y="21"/>
                  </a:lnTo>
                  <a:lnTo>
                    <a:pt x="82" y="21"/>
                  </a:lnTo>
                  <a:lnTo>
                    <a:pt x="82" y="7"/>
                  </a:lnTo>
                  <a:lnTo>
                    <a:pt x="74" y="7"/>
                  </a:lnTo>
                  <a:lnTo>
                    <a:pt x="59" y="0"/>
                  </a:lnTo>
                  <a:lnTo>
                    <a:pt x="59" y="7"/>
                  </a:lnTo>
                  <a:lnTo>
                    <a:pt x="52" y="14"/>
                  </a:lnTo>
                  <a:lnTo>
                    <a:pt x="52" y="21"/>
                  </a:lnTo>
                  <a:lnTo>
                    <a:pt x="37" y="28"/>
                  </a:lnTo>
                  <a:lnTo>
                    <a:pt x="22" y="28"/>
                  </a:lnTo>
                  <a:lnTo>
                    <a:pt x="22" y="35"/>
                  </a:lnTo>
                  <a:lnTo>
                    <a:pt x="15" y="42"/>
                  </a:lnTo>
                  <a:lnTo>
                    <a:pt x="15" y="49"/>
                  </a:lnTo>
                  <a:lnTo>
                    <a:pt x="7" y="49"/>
                  </a:lnTo>
                  <a:lnTo>
                    <a:pt x="0" y="56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23" name="Freeform 431" descr="50%"/>
            <p:cNvSpPr>
              <a:spLocks/>
            </p:cNvSpPr>
            <p:nvPr/>
          </p:nvSpPr>
          <p:spPr bwMode="auto">
            <a:xfrm>
              <a:off x="2229" y="3152"/>
              <a:ext cx="105" cy="65"/>
            </a:xfrm>
            <a:custGeom>
              <a:avLst/>
              <a:gdLst/>
              <a:ahLst/>
              <a:cxnLst>
                <a:cxn ang="0">
                  <a:pos x="22" y="64"/>
                </a:cxn>
                <a:cxn ang="0">
                  <a:pos x="104" y="36"/>
                </a:cxn>
                <a:cxn ang="0">
                  <a:pos x="89" y="21"/>
                </a:cxn>
                <a:cxn ang="0">
                  <a:pos x="97" y="21"/>
                </a:cxn>
                <a:cxn ang="0">
                  <a:pos x="97" y="14"/>
                </a:cxn>
                <a:cxn ang="0">
                  <a:pos x="74" y="7"/>
                </a:cxn>
                <a:cxn ang="0">
                  <a:pos x="89" y="7"/>
                </a:cxn>
                <a:cxn ang="0">
                  <a:pos x="89" y="0"/>
                </a:cxn>
                <a:cxn ang="0">
                  <a:pos x="82" y="0"/>
                </a:cxn>
                <a:cxn ang="0">
                  <a:pos x="74" y="0"/>
                </a:cxn>
                <a:cxn ang="0">
                  <a:pos x="67" y="0"/>
                </a:cxn>
                <a:cxn ang="0">
                  <a:pos x="59" y="0"/>
                </a:cxn>
                <a:cxn ang="0">
                  <a:pos x="59" y="7"/>
                </a:cxn>
                <a:cxn ang="0">
                  <a:pos x="52" y="7"/>
                </a:cxn>
                <a:cxn ang="0">
                  <a:pos x="52" y="14"/>
                </a:cxn>
                <a:cxn ang="0">
                  <a:pos x="52" y="21"/>
                </a:cxn>
                <a:cxn ang="0">
                  <a:pos x="45" y="21"/>
                </a:cxn>
                <a:cxn ang="0">
                  <a:pos x="45" y="36"/>
                </a:cxn>
                <a:cxn ang="0">
                  <a:pos x="37" y="43"/>
                </a:cxn>
                <a:cxn ang="0">
                  <a:pos x="22" y="50"/>
                </a:cxn>
                <a:cxn ang="0">
                  <a:pos x="15" y="43"/>
                </a:cxn>
                <a:cxn ang="0">
                  <a:pos x="22" y="50"/>
                </a:cxn>
                <a:cxn ang="0">
                  <a:pos x="0" y="64"/>
                </a:cxn>
                <a:cxn ang="0">
                  <a:pos x="22" y="64"/>
                </a:cxn>
              </a:cxnLst>
              <a:rect l="0" t="0" r="r" b="b"/>
              <a:pathLst>
                <a:path w="105" h="65">
                  <a:moveTo>
                    <a:pt x="22" y="64"/>
                  </a:moveTo>
                  <a:lnTo>
                    <a:pt x="104" y="36"/>
                  </a:lnTo>
                  <a:lnTo>
                    <a:pt x="89" y="21"/>
                  </a:lnTo>
                  <a:lnTo>
                    <a:pt x="97" y="21"/>
                  </a:lnTo>
                  <a:lnTo>
                    <a:pt x="97" y="14"/>
                  </a:lnTo>
                  <a:lnTo>
                    <a:pt x="74" y="7"/>
                  </a:lnTo>
                  <a:lnTo>
                    <a:pt x="89" y="7"/>
                  </a:lnTo>
                  <a:lnTo>
                    <a:pt x="89" y="0"/>
                  </a:lnTo>
                  <a:lnTo>
                    <a:pt x="82" y="0"/>
                  </a:lnTo>
                  <a:lnTo>
                    <a:pt x="74" y="0"/>
                  </a:lnTo>
                  <a:lnTo>
                    <a:pt x="67" y="0"/>
                  </a:lnTo>
                  <a:lnTo>
                    <a:pt x="59" y="0"/>
                  </a:lnTo>
                  <a:lnTo>
                    <a:pt x="59" y="7"/>
                  </a:lnTo>
                  <a:lnTo>
                    <a:pt x="52" y="7"/>
                  </a:lnTo>
                  <a:lnTo>
                    <a:pt x="52" y="14"/>
                  </a:lnTo>
                  <a:lnTo>
                    <a:pt x="52" y="21"/>
                  </a:lnTo>
                  <a:lnTo>
                    <a:pt x="45" y="21"/>
                  </a:lnTo>
                  <a:lnTo>
                    <a:pt x="45" y="36"/>
                  </a:lnTo>
                  <a:lnTo>
                    <a:pt x="37" y="43"/>
                  </a:lnTo>
                  <a:lnTo>
                    <a:pt x="22" y="50"/>
                  </a:lnTo>
                  <a:lnTo>
                    <a:pt x="15" y="43"/>
                  </a:lnTo>
                  <a:lnTo>
                    <a:pt x="22" y="50"/>
                  </a:lnTo>
                  <a:lnTo>
                    <a:pt x="0" y="64"/>
                  </a:lnTo>
                  <a:lnTo>
                    <a:pt x="22" y="64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24" name="Line 432"/>
            <p:cNvSpPr>
              <a:spLocks noChangeShapeType="1"/>
            </p:cNvSpPr>
            <p:nvPr/>
          </p:nvSpPr>
          <p:spPr bwMode="auto">
            <a:xfrm flipH="1">
              <a:off x="2225" y="3228"/>
              <a:ext cx="32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25" name="Freeform 433" descr="50%"/>
            <p:cNvSpPr>
              <a:spLocks/>
            </p:cNvSpPr>
            <p:nvPr/>
          </p:nvSpPr>
          <p:spPr bwMode="auto">
            <a:xfrm>
              <a:off x="2229" y="3128"/>
              <a:ext cx="65" cy="73"/>
            </a:xfrm>
            <a:custGeom>
              <a:avLst/>
              <a:gdLst/>
              <a:ahLst/>
              <a:cxnLst>
                <a:cxn ang="0">
                  <a:pos x="64" y="22"/>
                </a:cxn>
                <a:cxn ang="0">
                  <a:pos x="64" y="14"/>
                </a:cxn>
                <a:cxn ang="0">
                  <a:pos x="57" y="14"/>
                </a:cxn>
                <a:cxn ang="0">
                  <a:pos x="43" y="22"/>
                </a:cxn>
                <a:cxn ang="0">
                  <a:pos x="43" y="14"/>
                </a:cxn>
                <a:cxn ang="0">
                  <a:pos x="28" y="14"/>
                </a:cxn>
                <a:cxn ang="0">
                  <a:pos x="28" y="0"/>
                </a:cxn>
                <a:cxn ang="0">
                  <a:pos x="21" y="7"/>
                </a:cxn>
                <a:cxn ang="0">
                  <a:pos x="21" y="14"/>
                </a:cxn>
                <a:cxn ang="0">
                  <a:pos x="21" y="22"/>
                </a:cxn>
                <a:cxn ang="0">
                  <a:pos x="14" y="29"/>
                </a:cxn>
                <a:cxn ang="0">
                  <a:pos x="7" y="36"/>
                </a:cxn>
                <a:cxn ang="0">
                  <a:pos x="0" y="43"/>
                </a:cxn>
                <a:cxn ang="0">
                  <a:pos x="0" y="50"/>
                </a:cxn>
                <a:cxn ang="0">
                  <a:pos x="7" y="58"/>
                </a:cxn>
                <a:cxn ang="0">
                  <a:pos x="21" y="72"/>
                </a:cxn>
                <a:cxn ang="0">
                  <a:pos x="21" y="65"/>
                </a:cxn>
                <a:cxn ang="0">
                  <a:pos x="36" y="65"/>
                </a:cxn>
                <a:cxn ang="0">
                  <a:pos x="43" y="58"/>
                </a:cxn>
                <a:cxn ang="0">
                  <a:pos x="43" y="43"/>
                </a:cxn>
                <a:cxn ang="0">
                  <a:pos x="50" y="36"/>
                </a:cxn>
                <a:cxn ang="0">
                  <a:pos x="50" y="29"/>
                </a:cxn>
                <a:cxn ang="0">
                  <a:pos x="57" y="22"/>
                </a:cxn>
                <a:cxn ang="0">
                  <a:pos x="64" y="22"/>
                </a:cxn>
              </a:cxnLst>
              <a:rect l="0" t="0" r="r" b="b"/>
              <a:pathLst>
                <a:path w="65" h="73">
                  <a:moveTo>
                    <a:pt x="64" y="22"/>
                  </a:moveTo>
                  <a:lnTo>
                    <a:pt x="64" y="14"/>
                  </a:lnTo>
                  <a:lnTo>
                    <a:pt x="57" y="14"/>
                  </a:lnTo>
                  <a:lnTo>
                    <a:pt x="43" y="22"/>
                  </a:lnTo>
                  <a:lnTo>
                    <a:pt x="43" y="14"/>
                  </a:lnTo>
                  <a:lnTo>
                    <a:pt x="28" y="14"/>
                  </a:lnTo>
                  <a:lnTo>
                    <a:pt x="28" y="0"/>
                  </a:lnTo>
                  <a:lnTo>
                    <a:pt x="21" y="7"/>
                  </a:lnTo>
                  <a:lnTo>
                    <a:pt x="21" y="14"/>
                  </a:lnTo>
                  <a:lnTo>
                    <a:pt x="21" y="22"/>
                  </a:lnTo>
                  <a:lnTo>
                    <a:pt x="14" y="29"/>
                  </a:lnTo>
                  <a:lnTo>
                    <a:pt x="7" y="36"/>
                  </a:lnTo>
                  <a:lnTo>
                    <a:pt x="0" y="43"/>
                  </a:lnTo>
                  <a:lnTo>
                    <a:pt x="0" y="50"/>
                  </a:lnTo>
                  <a:lnTo>
                    <a:pt x="7" y="58"/>
                  </a:lnTo>
                  <a:lnTo>
                    <a:pt x="21" y="72"/>
                  </a:lnTo>
                  <a:lnTo>
                    <a:pt x="21" y="65"/>
                  </a:lnTo>
                  <a:lnTo>
                    <a:pt x="36" y="65"/>
                  </a:lnTo>
                  <a:lnTo>
                    <a:pt x="43" y="58"/>
                  </a:lnTo>
                  <a:lnTo>
                    <a:pt x="43" y="43"/>
                  </a:lnTo>
                  <a:lnTo>
                    <a:pt x="50" y="36"/>
                  </a:lnTo>
                  <a:lnTo>
                    <a:pt x="50" y="29"/>
                  </a:lnTo>
                  <a:lnTo>
                    <a:pt x="57" y="22"/>
                  </a:lnTo>
                  <a:lnTo>
                    <a:pt x="64" y="22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26" name="Freeform 434" descr="50%"/>
            <p:cNvSpPr>
              <a:spLocks/>
            </p:cNvSpPr>
            <p:nvPr/>
          </p:nvSpPr>
          <p:spPr bwMode="auto">
            <a:xfrm>
              <a:off x="2253" y="3088"/>
              <a:ext cx="81" cy="49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73" y="34"/>
                </a:cxn>
                <a:cxn ang="0">
                  <a:pos x="80" y="27"/>
                </a:cxn>
                <a:cxn ang="0">
                  <a:pos x="73" y="21"/>
                </a:cxn>
                <a:cxn ang="0">
                  <a:pos x="80" y="14"/>
                </a:cxn>
                <a:cxn ang="0">
                  <a:pos x="73" y="7"/>
                </a:cxn>
                <a:cxn ang="0">
                  <a:pos x="58" y="0"/>
                </a:cxn>
                <a:cxn ang="0">
                  <a:pos x="15" y="14"/>
                </a:cxn>
                <a:cxn ang="0">
                  <a:pos x="15" y="7"/>
                </a:cxn>
                <a:cxn ang="0">
                  <a:pos x="0" y="14"/>
                </a:cxn>
                <a:cxn ang="0">
                  <a:pos x="7" y="48"/>
                </a:cxn>
                <a:cxn ang="0">
                  <a:pos x="22" y="48"/>
                </a:cxn>
              </a:cxnLst>
              <a:rect l="0" t="0" r="r" b="b"/>
              <a:pathLst>
                <a:path w="81" h="49">
                  <a:moveTo>
                    <a:pt x="22" y="48"/>
                  </a:moveTo>
                  <a:lnTo>
                    <a:pt x="73" y="34"/>
                  </a:lnTo>
                  <a:lnTo>
                    <a:pt x="80" y="27"/>
                  </a:lnTo>
                  <a:lnTo>
                    <a:pt x="73" y="21"/>
                  </a:lnTo>
                  <a:lnTo>
                    <a:pt x="80" y="14"/>
                  </a:lnTo>
                  <a:lnTo>
                    <a:pt x="73" y="7"/>
                  </a:lnTo>
                  <a:lnTo>
                    <a:pt x="58" y="0"/>
                  </a:lnTo>
                  <a:lnTo>
                    <a:pt x="15" y="14"/>
                  </a:lnTo>
                  <a:lnTo>
                    <a:pt x="15" y="7"/>
                  </a:lnTo>
                  <a:lnTo>
                    <a:pt x="0" y="14"/>
                  </a:lnTo>
                  <a:lnTo>
                    <a:pt x="7" y="48"/>
                  </a:lnTo>
                  <a:lnTo>
                    <a:pt x="22" y="48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27" name="Freeform 435" descr="50%"/>
            <p:cNvSpPr>
              <a:spLocks/>
            </p:cNvSpPr>
            <p:nvPr/>
          </p:nvSpPr>
          <p:spPr bwMode="auto">
            <a:xfrm>
              <a:off x="2333" y="3120"/>
              <a:ext cx="9" cy="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24"/>
                </a:cxn>
                <a:cxn ang="0">
                  <a:pos x="8" y="24"/>
                </a:cxn>
                <a:cxn ang="0">
                  <a:pos x="0" y="18"/>
                </a:cxn>
                <a:cxn ang="0">
                  <a:pos x="0" y="0"/>
                </a:cxn>
                <a:cxn ang="0">
                  <a:pos x="0" y="6"/>
                </a:cxn>
              </a:cxnLst>
              <a:rect l="0" t="0" r="r" b="b"/>
              <a:pathLst>
                <a:path w="9" h="25">
                  <a:moveTo>
                    <a:pt x="0" y="6"/>
                  </a:moveTo>
                  <a:lnTo>
                    <a:pt x="0" y="24"/>
                  </a:lnTo>
                  <a:lnTo>
                    <a:pt x="8" y="24"/>
                  </a:lnTo>
                  <a:lnTo>
                    <a:pt x="0" y="18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28" name="Freeform 436" descr="50%"/>
            <p:cNvSpPr>
              <a:spLocks/>
            </p:cNvSpPr>
            <p:nvPr/>
          </p:nvSpPr>
          <p:spPr bwMode="auto">
            <a:xfrm>
              <a:off x="2277" y="3128"/>
              <a:ext cx="65" cy="49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21"/>
                </a:cxn>
                <a:cxn ang="0">
                  <a:pos x="14" y="14"/>
                </a:cxn>
                <a:cxn ang="0">
                  <a:pos x="21" y="14"/>
                </a:cxn>
                <a:cxn ang="0">
                  <a:pos x="21" y="21"/>
                </a:cxn>
                <a:cxn ang="0">
                  <a:pos x="28" y="14"/>
                </a:cxn>
                <a:cxn ang="0">
                  <a:pos x="36" y="21"/>
                </a:cxn>
                <a:cxn ang="0">
                  <a:pos x="43" y="21"/>
                </a:cxn>
                <a:cxn ang="0">
                  <a:pos x="43" y="14"/>
                </a:cxn>
                <a:cxn ang="0">
                  <a:pos x="50" y="27"/>
                </a:cxn>
                <a:cxn ang="0">
                  <a:pos x="57" y="34"/>
                </a:cxn>
                <a:cxn ang="0">
                  <a:pos x="50" y="41"/>
                </a:cxn>
                <a:cxn ang="0">
                  <a:pos x="57" y="48"/>
                </a:cxn>
                <a:cxn ang="0">
                  <a:pos x="64" y="34"/>
                </a:cxn>
                <a:cxn ang="0">
                  <a:pos x="64" y="21"/>
                </a:cxn>
                <a:cxn ang="0">
                  <a:pos x="50" y="21"/>
                </a:cxn>
                <a:cxn ang="0">
                  <a:pos x="50" y="0"/>
                </a:cxn>
                <a:cxn ang="0">
                  <a:pos x="0" y="14"/>
                </a:cxn>
              </a:cxnLst>
              <a:rect l="0" t="0" r="r" b="b"/>
              <a:pathLst>
                <a:path w="65" h="49">
                  <a:moveTo>
                    <a:pt x="0" y="14"/>
                  </a:moveTo>
                  <a:lnTo>
                    <a:pt x="0" y="21"/>
                  </a:lnTo>
                  <a:lnTo>
                    <a:pt x="14" y="14"/>
                  </a:lnTo>
                  <a:lnTo>
                    <a:pt x="21" y="14"/>
                  </a:lnTo>
                  <a:lnTo>
                    <a:pt x="21" y="21"/>
                  </a:lnTo>
                  <a:lnTo>
                    <a:pt x="28" y="14"/>
                  </a:lnTo>
                  <a:lnTo>
                    <a:pt x="36" y="21"/>
                  </a:lnTo>
                  <a:lnTo>
                    <a:pt x="43" y="21"/>
                  </a:lnTo>
                  <a:lnTo>
                    <a:pt x="43" y="14"/>
                  </a:lnTo>
                  <a:lnTo>
                    <a:pt x="50" y="27"/>
                  </a:lnTo>
                  <a:lnTo>
                    <a:pt x="57" y="34"/>
                  </a:lnTo>
                  <a:lnTo>
                    <a:pt x="50" y="41"/>
                  </a:lnTo>
                  <a:lnTo>
                    <a:pt x="57" y="48"/>
                  </a:lnTo>
                  <a:lnTo>
                    <a:pt x="64" y="34"/>
                  </a:lnTo>
                  <a:lnTo>
                    <a:pt x="64" y="21"/>
                  </a:lnTo>
                  <a:lnTo>
                    <a:pt x="50" y="21"/>
                  </a:lnTo>
                  <a:lnTo>
                    <a:pt x="50" y="0"/>
                  </a:lnTo>
                  <a:lnTo>
                    <a:pt x="0" y="14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29" name="Freeform 437" descr="50%"/>
            <p:cNvSpPr>
              <a:spLocks/>
            </p:cNvSpPr>
            <p:nvPr/>
          </p:nvSpPr>
          <p:spPr bwMode="auto">
            <a:xfrm>
              <a:off x="2333" y="3104"/>
              <a:ext cx="17" cy="25"/>
            </a:xfrm>
            <a:custGeom>
              <a:avLst/>
              <a:gdLst/>
              <a:ahLst/>
              <a:cxnLst>
                <a:cxn ang="0">
                  <a:pos x="5" y="18"/>
                </a:cxn>
                <a:cxn ang="0">
                  <a:pos x="5" y="18"/>
                </a:cxn>
                <a:cxn ang="0">
                  <a:pos x="5" y="24"/>
                </a:cxn>
                <a:cxn ang="0">
                  <a:pos x="16" y="12"/>
                </a:cxn>
                <a:cxn ang="0">
                  <a:pos x="11" y="12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5" y="12"/>
                </a:cxn>
                <a:cxn ang="0">
                  <a:pos x="0" y="12"/>
                </a:cxn>
                <a:cxn ang="0">
                  <a:pos x="5" y="18"/>
                </a:cxn>
              </a:cxnLst>
              <a:rect l="0" t="0" r="r" b="b"/>
              <a:pathLst>
                <a:path w="17" h="25">
                  <a:moveTo>
                    <a:pt x="5" y="18"/>
                  </a:moveTo>
                  <a:lnTo>
                    <a:pt x="5" y="18"/>
                  </a:lnTo>
                  <a:lnTo>
                    <a:pt x="5" y="24"/>
                  </a:lnTo>
                  <a:lnTo>
                    <a:pt x="16" y="12"/>
                  </a:lnTo>
                  <a:lnTo>
                    <a:pt x="11" y="12"/>
                  </a:lnTo>
                  <a:lnTo>
                    <a:pt x="16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5" y="18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30" name="Freeform 438" descr="50%"/>
            <p:cNvSpPr>
              <a:spLocks/>
            </p:cNvSpPr>
            <p:nvPr/>
          </p:nvSpPr>
          <p:spPr bwMode="auto">
            <a:xfrm>
              <a:off x="2269" y="3016"/>
              <a:ext cx="105" cy="89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0" y="81"/>
                </a:cxn>
                <a:cxn ang="0">
                  <a:pos x="52" y="66"/>
                </a:cxn>
                <a:cxn ang="0">
                  <a:pos x="67" y="81"/>
                </a:cxn>
                <a:cxn ang="0">
                  <a:pos x="74" y="81"/>
                </a:cxn>
                <a:cxn ang="0">
                  <a:pos x="82" y="88"/>
                </a:cxn>
                <a:cxn ang="0">
                  <a:pos x="104" y="73"/>
                </a:cxn>
                <a:cxn ang="0">
                  <a:pos x="97" y="73"/>
                </a:cxn>
                <a:cxn ang="0">
                  <a:pos x="82" y="81"/>
                </a:cxn>
                <a:cxn ang="0">
                  <a:pos x="82" y="73"/>
                </a:cxn>
                <a:cxn ang="0">
                  <a:pos x="74" y="66"/>
                </a:cxn>
                <a:cxn ang="0">
                  <a:pos x="74" y="44"/>
                </a:cxn>
                <a:cxn ang="0">
                  <a:pos x="74" y="22"/>
                </a:cxn>
                <a:cxn ang="0">
                  <a:pos x="67" y="15"/>
                </a:cxn>
                <a:cxn ang="0">
                  <a:pos x="67" y="0"/>
                </a:cxn>
                <a:cxn ang="0">
                  <a:pos x="59" y="0"/>
                </a:cxn>
                <a:cxn ang="0">
                  <a:pos x="52" y="7"/>
                </a:cxn>
                <a:cxn ang="0">
                  <a:pos x="45" y="7"/>
                </a:cxn>
                <a:cxn ang="0">
                  <a:pos x="37" y="22"/>
                </a:cxn>
                <a:cxn ang="0">
                  <a:pos x="37" y="29"/>
                </a:cxn>
                <a:cxn ang="0">
                  <a:pos x="37" y="37"/>
                </a:cxn>
                <a:cxn ang="0">
                  <a:pos x="30" y="44"/>
                </a:cxn>
                <a:cxn ang="0">
                  <a:pos x="7" y="51"/>
                </a:cxn>
                <a:cxn ang="0">
                  <a:pos x="7" y="59"/>
                </a:cxn>
                <a:cxn ang="0">
                  <a:pos x="7" y="66"/>
                </a:cxn>
                <a:cxn ang="0">
                  <a:pos x="0" y="73"/>
                </a:cxn>
              </a:cxnLst>
              <a:rect l="0" t="0" r="r" b="b"/>
              <a:pathLst>
                <a:path w="105" h="89">
                  <a:moveTo>
                    <a:pt x="0" y="73"/>
                  </a:moveTo>
                  <a:lnTo>
                    <a:pt x="0" y="81"/>
                  </a:lnTo>
                  <a:lnTo>
                    <a:pt x="52" y="66"/>
                  </a:lnTo>
                  <a:lnTo>
                    <a:pt x="67" y="81"/>
                  </a:lnTo>
                  <a:lnTo>
                    <a:pt x="74" y="81"/>
                  </a:lnTo>
                  <a:lnTo>
                    <a:pt x="82" y="88"/>
                  </a:lnTo>
                  <a:lnTo>
                    <a:pt x="104" y="73"/>
                  </a:lnTo>
                  <a:lnTo>
                    <a:pt x="97" y="73"/>
                  </a:lnTo>
                  <a:lnTo>
                    <a:pt x="82" y="81"/>
                  </a:lnTo>
                  <a:lnTo>
                    <a:pt x="82" y="73"/>
                  </a:lnTo>
                  <a:lnTo>
                    <a:pt x="74" y="66"/>
                  </a:lnTo>
                  <a:lnTo>
                    <a:pt x="74" y="44"/>
                  </a:lnTo>
                  <a:lnTo>
                    <a:pt x="74" y="22"/>
                  </a:lnTo>
                  <a:lnTo>
                    <a:pt x="67" y="15"/>
                  </a:lnTo>
                  <a:lnTo>
                    <a:pt x="67" y="0"/>
                  </a:lnTo>
                  <a:lnTo>
                    <a:pt x="59" y="0"/>
                  </a:lnTo>
                  <a:lnTo>
                    <a:pt x="52" y="7"/>
                  </a:lnTo>
                  <a:lnTo>
                    <a:pt x="45" y="7"/>
                  </a:lnTo>
                  <a:lnTo>
                    <a:pt x="37" y="22"/>
                  </a:lnTo>
                  <a:lnTo>
                    <a:pt x="37" y="29"/>
                  </a:lnTo>
                  <a:lnTo>
                    <a:pt x="37" y="37"/>
                  </a:lnTo>
                  <a:lnTo>
                    <a:pt x="30" y="44"/>
                  </a:lnTo>
                  <a:lnTo>
                    <a:pt x="7" y="51"/>
                  </a:lnTo>
                  <a:lnTo>
                    <a:pt x="7" y="59"/>
                  </a:lnTo>
                  <a:lnTo>
                    <a:pt x="7" y="66"/>
                  </a:lnTo>
                  <a:lnTo>
                    <a:pt x="0" y="73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31" name="Freeform 439" descr="50%"/>
            <p:cNvSpPr>
              <a:spLocks/>
            </p:cNvSpPr>
            <p:nvPr/>
          </p:nvSpPr>
          <p:spPr bwMode="auto">
            <a:xfrm>
              <a:off x="2341" y="3016"/>
              <a:ext cx="17" cy="41"/>
            </a:xfrm>
            <a:custGeom>
              <a:avLst/>
              <a:gdLst/>
              <a:ahLst/>
              <a:cxnLst>
                <a:cxn ang="0">
                  <a:pos x="5" y="40"/>
                </a:cxn>
                <a:cxn ang="0">
                  <a:pos x="11" y="40"/>
                </a:cxn>
                <a:cxn ang="0">
                  <a:pos x="11" y="20"/>
                </a:cxn>
                <a:cxn ang="0">
                  <a:pos x="16" y="7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20"/>
                </a:cxn>
                <a:cxn ang="0">
                  <a:pos x="5" y="20"/>
                </a:cxn>
                <a:cxn ang="0">
                  <a:pos x="5" y="27"/>
                </a:cxn>
                <a:cxn ang="0">
                  <a:pos x="5" y="40"/>
                </a:cxn>
              </a:cxnLst>
              <a:rect l="0" t="0" r="r" b="b"/>
              <a:pathLst>
                <a:path w="17" h="41">
                  <a:moveTo>
                    <a:pt x="5" y="40"/>
                  </a:moveTo>
                  <a:lnTo>
                    <a:pt x="11" y="40"/>
                  </a:lnTo>
                  <a:lnTo>
                    <a:pt x="11" y="20"/>
                  </a:lnTo>
                  <a:lnTo>
                    <a:pt x="16" y="7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20"/>
                  </a:lnTo>
                  <a:lnTo>
                    <a:pt x="5" y="20"/>
                  </a:lnTo>
                  <a:lnTo>
                    <a:pt x="5" y="27"/>
                  </a:lnTo>
                  <a:lnTo>
                    <a:pt x="5" y="4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32" name="Freeform 440" descr="50%"/>
            <p:cNvSpPr>
              <a:spLocks/>
            </p:cNvSpPr>
            <p:nvPr/>
          </p:nvSpPr>
          <p:spPr bwMode="auto">
            <a:xfrm>
              <a:off x="2349" y="3072"/>
              <a:ext cx="25" cy="17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12" y="11"/>
                </a:cxn>
                <a:cxn ang="0">
                  <a:pos x="18" y="11"/>
                </a:cxn>
                <a:cxn ang="0">
                  <a:pos x="24" y="5"/>
                </a:cxn>
                <a:cxn ang="0">
                  <a:pos x="24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6" y="16"/>
                </a:cxn>
              </a:cxnLst>
              <a:rect l="0" t="0" r="r" b="b"/>
              <a:pathLst>
                <a:path w="25" h="17">
                  <a:moveTo>
                    <a:pt x="6" y="16"/>
                  </a:moveTo>
                  <a:lnTo>
                    <a:pt x="12" y="11"/>
                  </a:lnTo>
                  <a:lnTo>
                    <a:pt x="18" y="11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6" y="16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33" name="Rectangle 441" descr="50%"/>
            <p:cNvSpPr>
              <a:spLocks noChangeArrowheads="1"/>
            </p:cNvSpPr>
            <p:nvPr/>
          </p:nvSpPr>
          <p:spPr bwMode="auto">
            <a:xfrm>
              <a:off x="2385" y="3076"/>
              <a:ext cx="1" cy="1"/>
            </a:xfrm>
            <a:prstGeom prst="rect">
              <a:avLst/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634" name="Freeform 442" descr="50%"/>
            <p:cNvSpPr>
              <a:spLocks/>
            </p:cNvSpPr>
            <p:nvPr/>
          </p:nvSpPr>
          <p:spPr bwMode="auto">
            <a:xfrm>
              <a:off x="2349" y="3048"/>
              <a:ext cx="57" cy="25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" y="0"/>
                </a:cxn>
                <a:cxn ang="0">
                  <a:pos x="56" y="12"/>
                </a:cxn>
                <a:cxn ang="0">
                  <a:pos x="49" y="18"/>
                </a:cxn>
                <a:cxn ang="0">
                  <a:pos x="42" y="24"/>
                </a:cxn>
                <a:cxn ang="0">
                  <a:pos x="35" y="24"/>
                </a:cxn>
                <a:cxn ang="0">
                  <a:pos x="42" y="18"/>
                </a:cxn>
                <a:cxn ang="0">
                  <a:pos x="35" y="24"/>
                </a:cxn>
                <a:cxn ang="0">
                  <a:pos x="35" y="18"/>
                </a:cxn>
                <a:cxn ang="0">
                  <a:pos x="14" y="18"/>
                </a:cxn>
                <a:cxn ang="0">
                  <a:pos x="7" y="18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7" y="12"/>
                </a:cxn>
                <a:cxn ang="0">
                  <a:pos x="35" y="0"/>
                </a:cxn>
                <a:cxn ang="0">
                  <a:pos x="35" y="6"/>
                </a:cxn>
                <a:cxn ang="0">
                  <a:pos x="42" y="12"/>
                </a:cxn>
                <a:cxn ang="0">
                  <a:pos x="49" y="12"/>
                </a:cxn>
                <a:cxn ang="0">
                  <a:pos x="49" y="6"/>
                </a:cxn>
                <a:cxn ang="0">
                  <a:pos x="49" y="0"/>
                </a:cxn>
              </a:cxnLst>
              <a:rect l="0" t="0" r="r" b="b"/>
              <a:pathLst>
                <a:path w="57" h="25">
                  <a:moveTo>
                    <a:pt x="49" y="0"/>
                  </a:moveTo>
                  <a:lnTo>
                    <a:pt x="56" y="0"/>
                  </a:lnTo>
                  <a:lnTo>
                    <a:pt x="56" y="12"/>
                  </a:lnTo>
                  <a:lnTo>
                    <a:pt x="49" y="18"/>
                  </a:lnTo>
                  <a:lnTo>
                    <a:pt x="42" y="24"/>
                  </a:lnTo>
                  <a:lnTo>
                    <a:pt x="35" y="24"/>
                  </a:lnTo>
                  <a:lnTo>
                    <a:pt x="42" y="18"/>
                  </a:lnTo>
                  <a:lnTo>
                    <a:pt x="35" y="24"/>
                  </a:lnTo>
                  <a:lnTo>
                    <a:pt x="35" y="18"/>
                  </a:lnTo>
                  <a:lnTo>
                    <a:pt x="14" y="18"/>
                  </a:lnTo>
                  <a:lnTo>
                    <a:pt x="7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7" y="12"/>
                  </a:lnTo>
                  <a:lnTo>
                    <a:pt x="35" y="0"/>
                  </a:lnTo>
                  <a:lnTo>
                    <a:pt x="35" y="6"/>
                  </a:lnTo>
                  <a:lnTo>
                    <a:pt x="42" y="12"/>
                  </a:lnTo>
                  <a:lnTo>
                    <a:pt x="49" y="12"/>
                  </a:lnTo>
                  <a:lnTo>
                    <a:pt x="49" y="6"/>
                  </a:lnTo>
                  <a:lnTo>
                    <a:pt x="49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35" name="Freeform 443" descr="50%"/>
            <p:cNvSpPr>
              <a:spLocks/>
            </p:cNvSpPr>
            <p:nvPr/>
          </p:nvSpPr>
          <p:spPr bwMode="auto">
            <a:xfrm>
              <a:off x="2357" y="3000"/>
              <a:ext cx="25" cy="57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6" y="7"/>
                </a:cxn>
                <a:cxn ang="0">
                  <a:pos x="12" y="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18" y="49"/>
                </a:cxn>
                <a:cxn ang="0">
                  <a:pos x="0" y="56"/>
                </a:cxn>
                <a:cxn ang="0">
                  <a:pos x="0" y="35"/>
                </a:cxn>
                <a:cxn ang="0">
                  <a:pos x="6" y="21"/>
                </a:cxn>
                <a:cxn ang="0">
                  <a:pos x="0" y="14"/>
                </a:cxn>
              </a:cxnLst>
              <a:rect l="0" t="0" r="r" b="b"/>
              <a:pathLst>
                <a:path w="25" h="57">
                  <a:moveTo>
                    <a:pt x="0" y="14"/>
                  </a:moveTo>
                  <a:lnTo>
                    <a:pt x="6" y="7"/>
                  </a:lnTo>
                  <a:lnTo>
                    <a:pt x="12" y="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18" y="49"/>
                  </a:lnTo>
                  <a:lnTo>
                    <a:pt x="0" y="56"/>
                  </a:lnTo>
                  <a:lnTo>
                    <a:pt x="0" y="35"/>
                  </a:lnTo>
                  <a:lnTo>
                    <a:pt x="6" y="21"/>
                  </a:lnTo>
                  <a:lnTo>
                    <a:pt x="0" y="14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36" name="Freeform 444" descr="50%"/>
            <p:cNvSpPr>
              <a:spLocks/>
            </p:cNvSpPr>
            <p:nvPr/>
          </p:nvSpPr>
          <p:spPr bwMode="auto">
            <a:xfrm>
              <a:off x="2197" y="3104"/>
              <a:ext cx="57" cy="6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7" y="57"/>
                </a:cxn>
                <a:cxn ang="0">
                  <a:pos x="21" y="64"/>
                </a:cxn>
                <a:cxn ang="0">
                  <a:pos x="28" y="64"/>
                </a:cxn>
                <a:cxn ang="0">
                  <a:pos x="35" y="57"/>
                </a:cxn>
                <a:cxn ang="0">
                  <a:pos x="42" y="57"/>
                </a:cxn>
                <a:cxn ang="0">
                  <a:pos x="49" y="43"/>
                </a:cxn>
                <a:cxn ang="0">
                  <a:pos x="49" y="36"/>
                </a:cxn>
                <a:cxn ang="0">
                  <a:pos x="49" y="21"/>
                </a:cxn>
                <a:cxn ang="0">
                  <a:pos x="56" y="21"/>
                </a:cxn>
                <a:cxn ang="0">
                  <a:pos x="49" y="0"/>
                </a:cxn>
                <a:cxn ang="0">
                  <a:pos x="28" y="21"/>
                </a:cxn>
                <a:cxn ang="0">
                  <a:pos x="21" y="14"/>
                </a:cxn>
                <a:cxn ang="0">
                  <a:pos x="14" y="14"/>
                </a:cxn>
                <a:cxn ang="0">
                  <a:pos x="0" y="21"/>
                </a:cxn>
                <a:cxn ang="0">
                  <a:pos x="0" y="14"/>
                </a:cxn>
              </a:cxnLst>
              <a:rect l="0" t="0" r="r" b="b"/>
              <a:pathLst>
                <a:path w="57" h="65">
                  <a:moveTo>
                    <a:pt x="0" y="14"/>
                  </a:moveTo>
                  <a:lnTo>
                    <a:pt x="7" y="57"/>
                  </a:lnTo>
                  <a:lnTo>
                    <a:pt x="21" y="64"/>
                  </a:lnTo>
                  <a:lnTo>
                    <a:pt x="28" y="64"/>
                  </a:lnTo>
                  <a:lnTo>
                    <a:pt x="35" y="57"/>
                  </a:lnTo>
                  <a:lnTo>
                    <a:pt x="42" y="57"/>
                  </a:lnTo>
                  <a:lnTo>
                    <a:pt x="49" y="43"/>
                  </a:lnTo>
                  <a:lnTo>
                    <a:pt x="49" y="36"/>
                  </a:lnTo>
                  <a:lnTo>
                    <a:pt x="49" y="21"/>
                  </a:lnTo>
                  <a:lnTo>
                    <a:pt x="56" y="21"/>
                  </a:lnTo>
                  <a:lnTo>
                    <a:pt x="49" y="0"/>
                  </a:lnTo>
                  <a:lnTo>
                    <a:pt x="28" y="21"/>
                  </a:lnTo>
                  <a:lnTo>
                    <a:pt x="21" y="14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14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37" name="Freeform 445" descr="50%"/>
            <p:cNvSpPr>
              <a:spLocks/>
            </p:cNvSpPr>
            <p:nvPr/>
          </p:nvSpPr>
          <p:spPr bwMode="auto">
            <a:xfrm>
              <a:off x="2165" y="3128"/>
              <a:ext cx="33" cy="6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2" y="36"/>
                </a:cxn>
                <a:cxn ang="0">
                  <a:pos x="32" y="43"/>
                </a:cxn>
                <a:cxn ang="0">
                  <a:pos x="26" y="50"/>
                </a:cxn>
                <a:cxn ang="0">
                  <a:pos x="26" y="57"/>
                </a:cxn>
                <a:cxn ang="0">
                  <a:pos x="13" y="64"/>
                </a:cxn>
                <a:cxn ang="0">
                  <a:pos x="0" y="64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26" y="0"/>
                </a:cxn>
              </a:cxnLst>
              <a:rect l="0" t="0" r="r" b="b"/>
              <a:pathLst>
                <a:path w="33" h="65">
                  <a:moveTo>
                    <a:pt x="26" y="0"/>
                  </a:moveTo>
                  <a:lnTo>
                    <a:pt x="32" y="36"/>
                  </a:lnTo>
                  <a:lnTo>
                    <a:pt x="32" y="43"/>
                  </a:lnTo>
                  <a:lnTo>
                    <a:pt x="26" y="50"/>
                  </a:lnTo>
                  <a:lnTo>
                    <a:pt x="26" y="57"/>
                  </a:lnTo>
                  <a:lnTo>
                    <a:pt x="13" y="64"/>
                  </a:lnTo>
                  <a:lnTo>
                    <a:pt x="0" y="64"/>
                  </a:lnTo>
                  <a:lnTo>
                    <a:pt x="0" y="43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38" name="Freeform 446" descr="50%"/>
            <p:cNvSpPr>
              <a:spLocks/>
            </p:cNvSpPr>
            <p:nvPr/>
          </p:nvSpPr>
          <p:spPr bwMode="auto">
            <a:xfrm>
              <a:off x="2077" y="3312"/>
              <a:ext cx="73" cy="7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50" y="14"/>
                </a:cxn>
                <a:cxn ang="0">
                  <a:pos x="43" y="22"/>
                </a:cxn>
                <a:cxn ang="0">
                  <a:pos x="36" y="29"/>
                </a:cxn>
                <a:cxn ang="0">
                  <a:pos x="36" y="36"/>
                </a:cxn>
                <a:cxn ang="0">
                  <a:pos x="65" y="36"/>
                </a:cxn>
                <a:cxn ang="0">
                  <a:pos x="65" y="43"/>
                </a:cxn>
                <a:cxn ang="0">
                  <a:pos x="58" y="50"/>
                </a:cxn>
                <a:cxn ang="0">
                  <a:pos x="65" y="58"/>
                </a:cxn>
                <a:cxn ang="0">
                  <a:pos x="65" y="50"/>
                </a:cxn>
                <a:cxn ang="0">
                  <a:pos x="72" y="50"/>
                </a:cxn>
                <a:cxn ang="0">
                  <a:pos x="72" y="65"/>
                </a:cxn>
                <a:cxn ang="0">
                  <a:pos x="72" y="72"/>
                </a:cxn>
                <a:cxn ang="0">
                  <a:pos x="65" y="65"/>
                </a:cxn>
                <a:cxn ang="0">
                  <a:pos x="58" y="65"/>
                </a:cxn>
                <a:cxn ang="0">
                  <a:pos x="50" y="65"/>
                </a:cxn>
                <a:cxn ang="0">
                  <a:pos x="43" y="65"/>
                </a:cxn>
                <a:cxn ang="0">
                  <a:pos x="36" y="65"/>
                </a:cxn>
                <a:cxn ang="0">
                  <a:pos x="29" y="65"/>
                </a:cxn>
                <a:cxn ang="0">
                  <a:pos x="22" y="65"/>
                </a:cxn>
                <a:cxn ang="0">
                  <a:pos x="14" y="65"/>
                </a:cxn>
                <a:cxn ang="0">
                  <a:pos x="7" y="65"/>
                </a:cxn>
                <a:cxn ang="0">
                  <a:pos x="7" y="50"/>
                </a:cxn>
                <a:cxn ang="0">
                  <a:pos x="7" y="43"/>
                </a:cxn>
                <a:cxn ang="0">
                  <a:pos x="7" y="36"/>
                </a:cxn>
                <a:cxn ang="0">
                  <a:pos x="0" y="22"/>
                </a:cxn>
                <a:cxn ang="0">
                  <a:pos x="0" y="0"/>
                </a:cxn>
                <a:cxn ang="0">
                  <a:pos x="36" y="0"/>
                </a:cxn>
              </a:cxnLst>
              <a:rect l="0" t="0" r="r" b="b"/>
              <a:pathLst>
                <a:path w="73" h="73">
                  <a:moveTo>
                    <a:pt x="36" y="0"/>
                  </a:moveTo>
                  <a:lnTo>
                    <a:pt x="50" y="14"/>
                  </a:lnTo>
                  <a:lnTo>
                    <a:pt x="43" y="22"/>
                  </a:lnTo>
                  <a:lnTo>
                    <a:pt x="36" y="29"/>
                  </a:lnTo>
                  <a:lnTo>
                    <a:pt x="36" y="36"/>
                  </a:lnTo>
                  <a:lnTo>
                    <a:pt x="65" y="36"/>
                  </a:lnTo>
                  <a:lnTo>
                    <a:pt x="65" y="43"/>
                  </a:lnTo>
                  <a:lnTo>
                    <a:pt x="58" y="50"/>
                  </a:lnTo>
                  <a:lnTo>
                    <a:pt x="65" y="58"/>
                  </a:lnTo>
                  <a:lnTo>
                    <a:pt x="65" y="50"/>
                  </a:lnTo>
                  <a:lnTo>
                    <a:pt x="72" y="50"/>
                  </a:lnTo>
                  <a:lnTo>
                    <a:pt x="72" y="65"/>
                  </a:lnTo>
                  <a:lnTo>
                    <a:pt x="72" y="72"/>
                  </a:lnTo>
                  <a:lnTo>
                    <a:pt x="65" y="65"/>
                  </a:lnTo>
                  <a:lnTo>
                    <a:pt x="58" y="65"/>
                  </a:lnTo>
                  <a:lnTo>
                    <a:pt x="50" y="65"/>
                  </a:lnTo>
                  <a:lnTo>
                    <a:pt x="43" y="65"/>
                  </a:lnTo>
                  <a:lnTo>
                    <a:pt x="36" y="65"/>
                  </a:lnTo>
                  <a:lnTo>
                    <a:pt x="29" y="65"/>
                  </a:lnTo>
                  <a:lnTo>
                    <a:pt x="22" y="65"/>
                  </a:lnTo>
                  <a:lnTo>
                    <a:pt x="14" y="65"/>
                  </a:lnTo>
                  <a:lnTo>
                    <a:pt x="7" y="65"/>
                  </a:lnTo>
                  <a:lnTo>
                    <a:pt x="7" y="50"/>
                  </a:lnTo>
                  <a:lnTo>
                    <a:pt x="7" y="43"/>
                  </a:lnTo>
                  <a:lnTo>
                    <a:pt x="7" y="36"/>
                  </a:ln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39" name="Line 447"/>
            <p:cNvSpPr>
              <a:spLocks noChangeShapeType="1"/>
            </p:cNvSpPr>
            <p:nvPr/>
          </p:nvSpPr>
          <p:spPr bwMode="auto">
            <a:xfrm>
              <a:off x="2081" y="3316"/>
              <a:ext cx="4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40" name="Freeform 448" descr="50%"/>
            <p:cNvSpPr>
              <a:spLocks/>
            </p:cNvSpPr>
            <p:nvPr/>
          </p:nvSpPr>
          <p:spPr bwMode="auto">
            <a:xfrm>
              <a:off x="2021" y="3104"/>
              <a:ext cx="89" cy="49"/>
            </a:xfrm>
            <a:custGeom>
              <a:avLst/>
              <a:gdLst/>
              <a:ahLst/>
              <a:cxnLst>
                <a:cxn ang="0">
                  <a:pos x="15" y="48"/>
                </a:cxn>
                <a:cxn ang="0">
                  <a:pos x="81" y="48"/>
                </a:cxn>
                <a:cxn ang="0">
                  <a:pos x="81" y="41"/>
                </a:cxn>
                <a:cxn ang="0">
                  <a:pos x="81" y="34"/>
                </a:cxn>
                <a:cxn ang="0">
                  <a:pos x="88" y="34"/>
                </a:cxn>
                <a:cxn ang="0">
                  <a:pos x="88" y="21"/>
                </a:cxn>
                <a:cxn ang="0">
                  <a:pos x="73" y="7"/>
                </a:cxn>
                <a:cxn ang="0">
                  <a:pos x="73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  <a:cxn ang="0">
                  <a:pos x="0" y="14"/>
                </a:cxn>
                <a:cxn ang="0">
                  <a:pos x="7" y="21"/>
                </a:cxn>
                <a:cxn ang="0">
                  <a:pos x="7" y="34"/>
                </a:cxn>
                <a:cxn ang="0">
                  <a:pos x="15" y="34"/>
                </a:cxn>
                <a:cxn ang="0">
                  <a:pos x="15" y="41"/>
                </a:cxn>
                <a:cxn ang="0">
                  <a:pos x="15" y="48"/>
                </a:cxn>
              </a:cxnLst>
              <a:rect l="0" t="0" r="r" b="b"/>
              <a:pathLst>
                <a:path w="89" h="49">
                  <a:moveTo>
                    <a:pt x="15" y="48"/>
                  </a:moveTo>
                  <a:lnTo>
                    <a:pt x="81" y="48"/>
                  </a:lnTo>
                  <a:lnTo>
                    <a:pt x="81" y="41"/>
                  </a:lnTo>
                  <a:lnTo>
                    <a:pt x="81" y="34"/>
                  </a:lnTo>
                  <a:lnTo>
                    <a:pt x="88" y="34"/>
                  </a:lnTo>
                  <a:lnTo>
                    <a:pt x="88" y="21"/>
                  </a:lnTo>
                  <a:lnTo>
                    <a:pt x="73" y="7"/>
                  </a:lnTo>
                  <a:lnTo>
                    <a:pt x="73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0" y="14"/>
                  </a:lnTo>
                  <a:lnTo>
                    <a:pt x="7" y="21"/>
                  </a:lnTo>
                  <a:lnTo>
                    <a:pt x="7" y="34"/>
                  </a:lnTo>
                  <a:lnTo>
                    <a:pt x="15" y="34"/>
                  </a:lnTo>
                  <a:lnTo>
                    <a:pt x="15" y="41"/>
                  </a:lnTo>
                  <a:lnTo>
                    <a:pt x="15" y="48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41" name="Freeform 449" descr="50%"/>
            <p:cNvSpPr>
              <a:spLocks/>
            </p:cNvSpPr>
            <p:nvPr/>
          </p:nvSpPr>
          <p:spPr bwMode="auto">
            <a:xfrm>
              <a:off x="1917" y="3120"/>
              <a:ext cx="121" cy="49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83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34"/>
                </a:cxn>
                <a:cxn ang="0">
                  <a:pos x="30" y="34"/>
                </a:cxn>
                <a:cxn ang="0">
                  <a:pos x="30" y="48"/>
                </a:cxn>
                <a:cxn ang="0">
                  <a:pos x="120" y="48"/>
                </a:cxn>
                <a:cxn ang="0">
                  <a:pos x="120" y="41"/>
                </a:cxn>
                <a:cxn ang="0">
                  <a:pos x="113" y="34"/>
                </a:cxn>
                <a:cxn ang="0">
                  <a:pos x="113" y="27"/>
                </a:cxn>
                <a:cxn ang="0">
                  <a:pos x="113" y="21"/>
                </a:cxn>
                <a:cxn ang="0">
                  <a:pos x="105" y="21"/>
                </a:cxn>
                <a:cxn ang="0">
                  <a:pos x="105" y="7"/>
                </a:cxn>
                <a:cxn ang="0">
                  <a:pos x="98" y="0"/>
                </a:cxn>
              </a:cxnLst>
              <a:rect l="0" t="0" r="r" b="b"/>
              <a:pathLst>
                <a:path w="121" h="49">
                  <a:moveTo>
                    <a:pt x="98" y="0"/>
                  </a:moveTo>
                  <a:lnTo>
                    <a:pt x="83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30" y="34"/>
                  </a:lnTo>
                  <a:lnTo>
                    <a:pt x="30" y="48"/>
                  </a:lnTo>
                  <a:lnTo>
                    <a:pt x="120" y="48"/>
                  </a:lnTo>
                  <a:lnTo>
                    <a:pt x="120" y="41"/>
                  </a:lnTo>
                  <a:lnTo>
                    <a:pt x="113" y="34"/>
                  </a:lnTo>
                  <a:lnTo>
                    <a:pt x="113" y="27"/>
                  </a:lnTo>
                  <a:lnTo>
                    <a:pt x="113" y="21"/>
                  </a:lnTo>
                  <a:lnTo>
                    <a:pt x="105" y="21"/>
                  </a:lnTo>
                  <a:lnTo>
                    <a:pt x="105" y="7"/>
                  </a:lnTo>
                  <a:lnTo>
                    <a:pt x="98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42" name="Freeform 450" descr="50%"/>
            <p:cNvSpPr>
              <a:spLocks/>
            </p:cNvSpPr>
            <p:nvPr/>
          </p:nvSpPr>
          <p:spPr bwMode="auto">
            <a:xfrm>
              <a:off x="1917" y="3056"/>
              <a:ext cx="105" cy="57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74" y="56"/>
                </a:cxn>
                <a:cxn ang="0">
                  <a:pos x="82" y="56"/>
                </a:cxn>
                <a:cxn ang="0">
                  <a:pos x="97" y="56"/>
                </a:cxn>
                <a:cxn ang="0">
                  <a:pos x="104" y="49"/>
                </a:cxn>
                <a:cxn ang="0">
                  <a:pos x="97" y="49"/>
                </a:cxn>
                <a:cxn ang="0">
                  <a:pos x="104" y="42"/>
                </a:cxn>
                <a:cxn ang="0">
                  <a:pos x="104" y="14"/>
                </a:cxn>
                <a:cxn ang="0">
                  <a:pos x="89" y="7"/>
                </a:cxn>
                <a:cxn ang="0">
                  <a:pos x="97" y="7"/>
                </a:cxn>
                <a:cxn ang="0">
                  <a:pos x="97" y="0"/>
                </a:cxn>
                <a:cxn ang="0">
                  <a:pos x="0" y="0"/>
                </a:cxn>
                <a:cxn ang="0">
                  <a:pos x="0" y="56"/>
                </a:cxn>
              </a:cxnLst>
              <a:rect l="0" t="0" r="r" b="b"/>
              <a:pathLst>
                <a:path w="105" h="57">
                  <a:moveTo>
                    <a:pt x="0" y="56"/>
                  </a:moveTo>
                  <a:lnTo>
                    <a:pt x="74" y="56"/>
                  </a:lnTo>
                  <a:lnTo>
                    <a:pt x="82" y="56"/>
                  </a:lnTo>
                  <a:lnTo>
                    <a:pt x="97" y="56"/>
                  </a:lnTo>
                  <a:lnTo>
                    <a:pt x="104" y="49"/>
                  </a:lnTo>
                  <a:lnTo>
                    <a:pt x="97" y="49"/>
                  </a:lnTo>
                  <a:lnTo>
                    <a:pt x="104" y="42"/>
                  </a:lnTo>
                  <a:lnTo>
                    <a:pt x="104" y="14"/>
                  </a:lnTo>
                  <a:lnTo>
                    <a:pt x="89" y="7"/>
                  </a:lnTo>
                  <a:lnTo>
                    <a:pt x="97" y="7"/>
                  </a:lnTo>
                  <a:lnTo>
                    <a:pt x="97" y="0"/>
                  </a:lnTo>
                  <a:lnTo>
                    <a:pt x="0" y="0"/>
                  </a:lnTo>
                  <a:lnTo>
                    <a:pt x="0" y="56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43" name="Freeform 451" descr="50%"/>
            <p:cNvSpPr>
              <a:spLocks/>
            </p:cNvSpPr>
            <p:nvPr/>
          </p:nvSpPr>
          <p:spPr bwMode="auto">
            <a:xfrm>
              <a:off x="1917" y="3000"/>
              <a:ext cx="97" cy="49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89" y="14"/>
                </a:cxn>
                <a:cxn ang="0">
                  <a:pos x="89" y="34"/>
                </a:cxn>
                <a:cxn ang="0">
                  <a:pos x="96" y="41"/>
                </a:cxn>
                <a:cxn ang="0">
                  <a:pos x="96" y="48"/>
                </a:cxn>
                <a:cxn ang="0">
                  <a:pos x="0" y="48"/>
                </a:cxn>
              </a:cxnLst>
              <a:rect l="0" t="0" r="r" b="b"/>
              <a:pathLst>
                <a:path w="97" h="49">
                  <a:moveTo>
                    <a:pt x="0" y="48"/>
                  </a:moveTo>
                  <a:lnTo>
                    <a:pt x="0" y="0"/>
                  </a:lnTo>
                  <a:lnTo>
                    <a:pt x="89" y="0"/>
                  </a:lnTo>
                  <a:lnTo>
                    <a:pt x="89" y="14"/>
                  </a:lnTo>
                  <a:lnTo>
                    <a:pt x="89" y="34"/>
                  </a:lnTo>
                  <a:lnTo>
                    <a:pt x="96" y="41"/>
                  </a:lnTo>
                  <a:lnTo>
                    <a:pt x="96" y="48"/>
                  </a:lnTo>
                  <a:lnTo>
                    <a:pt x="0" y="48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44" name="Freeform 452" descr="50%"/>
            <p:cNvSpPr>
              <a:spLocks/>
            </p:cNvSpPr>
            <p:nvPr/>
          </p:nvSpPr>
          <p:spPr bwMode="auto">
            <a:xfrm>
              <a:off x="2013" y="2992"/>
              <a:ext cx="89" cy="105"/>
            </a:xfrm>
            <a:custGeom>
              <a:avLst/>
              <a:gdLst/>
              <a:ahLst/>
              <a:cxnLst>
                <a:cxn ang="0">
                  <a:pos x="15" y="74"/>
                </a:cxn>
                <a:cxn ang="0">
                  <a:pos x="15" y="104"/>
                </a:cxn>
                <a:cxn ang="0">
                  <a:pos x="81" y="104"/>
                </a:cxn>
                <a:cxn ang="0">
                  <a:pos x="81" y="97"/>
                </a:cxn>
                <a:cxn ang="0">
                  <a:pos x="66" y="89"/>
                </a:cxn>
                <a:cxn ang="0">
                  <a:pos x="59" y="74"/>
                </a:cxn>
                <a:cxn ang="0">
                  <a:pos x="59" y="59"/>
                </a:cxn>
                <a:cxn ang="0">
                  <a:pos x="66" y="37"/>
                </a:cxn>
                <a:cxn ang="0">
                  <a:pos x="73" y="30"/>
                </a:cxn>
                <a:cxn ang="0">
                  <a:pos x="88" y="15"/>
                </a:cxn>
                <a:cxn ang="0">
                  <a:pos x="73" y="15"/>
                </a:cxn>
                <a:cxn ang="0">
                  <a:pos x="73" y="22"/>
                </a:cxn>
                <a:cxn ang="0">
                  <a:pos x="66" y="15"/>
                </a:cxn>
                <a:cxn ang="0">
                  <a:pos x="51" y="15"/>
                </a:cxn>
                <a:cxn ang="0">
                  <a:pos x="44" y="15"/>
                </a:cxn>
                <a:cxn ang="0">
                  <a:pos x="29" y="7"/>
                </a:cxn>
                <a:cxn ang="0">
                  <a:pos x="22" y="0"/>
                </a:cxn>
                <a:cxn ang="0">
                  <a:pos x="22" y="7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0" y="37"/>
                </a:cxn>
                <a:cxn ang="0">
                  <a:pos x="7" y="52"/>
                </a:cxn>
                <a:cxn ang="0">
                  <a:pos x="7" y="67"/>
                </a:cxn>
                <a:cxn ang="0">
                  <a:pos x="0" y="67"/>
                </a:cxn>
                <a:cxn ang="0">
                  <a:pos x="15" y="74"/>
                </a:cxn>
              </a:cxnLst>
              <a:rect l="0" t="0" r="r" b="b"/>
              <a:pathLst>
                <a:path w="89" h="105">
                  <a:moveTo>
                    <a:pt x="15" y="74"/>
                  </a:moveTo>
                  <a:lnTo>
                    <a:pt x="15" y="104"/>
                  </a:lnTo>
                  <a:lnTo>
                    <a:pt x="81" y="104"/>
                  </a:lnTo>
                  <a:lnTo>
                    <a:pt x="81" y="97"/>
                  </a:lnTo>
                  <a:lnTo>
                    <a:pt x="66" y="89"/>
                  </a:lnTo>
                  <a:lnTo>
                    <a:pt x="59" y="74"/>
                  </a:lnTo>
                  <a:lnTo>
                    <a:pt x="59" y="59"/>
                  </a:lnTo>
                  <a:lnTo>
                    <a:pt x="66" y="37"/>
                  </a:lnTo>
                  <a:lnTo>
                    <a:pt x="73" y="30"/>
                  </a:lnTo>
                  <a:lnTo>
                    <a:pt x="88" y="15"/>
                  </a:lnTo>
                  <a:lnTo>
                    <a:pt x="73" y="15"/>
                  </a:lnTo>
                  <a:lnTo>
                    <a:pt x="73" y="22"/>
                  </a:lnTo>
                  <a:lnTo>
                    <a:pt x="66" y="15"/>
                  </a:lnTo>
                  <a:lnTo>
                    <a:pt x="51" y="15"/>
                  </a:lnTo>
                  <a:lnTo>
                    <a:pt x="44" y="15"/>
                  </a:lnTo>
                  <a:lnTo>
                    <a:pt x="29" y="7"/>
                  </a:lnTo>
                  <a:lnTo>
                    <a:pt x="22" y="0"/>
                  </a:lnTo>
                  <a:lnTo>
                    <a:pt x="22" y="7"/>
                  </a:lnTo>
                  <a:lnTo>
                    <a:pt x="0" y="7"/>
                  </a:lnTo>
                  <a:lnTo>
                    <a:pt x="0" y="22"/>
                  </a:lnTo>
                  <a:lnTo>
                    <a:pt x="0" y="37"/>
                  </a:lnTo>
                  <a:lnTo>
                    <a:pt x="7" y="52"/>
                  </a:lnTo>
                  <a:lnTo>
                    <a:pt x="7" y="67"/>
                  </a:lnTo>
                  <a:lnTo>
                    <a:pt x="0" y="67"/>
                  </a:lnTo>
                  <a:lnTo>
                    <a:pt x="15" y="74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45" name="Line 453"/>
            <p:cNvSpPr>
              <a:spLocks noChangeShapeType="1"/>
            </p:cNvSpPr>
            <p:nvPr/>
          </p:nvSpPr>
          <p:spPr bwMode="auto">
            <a:xfrm>
              <a:off x="2025" y="3068"/>
              <a:ext cx="8" cy="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46" name="Freeform 454" descr="50%"/>
            <p:cNvSpPr>
              <a:spLocks/>
            </p:cNvSpPr>
            <p:nvPr/>
          </p:nvSpPr>
          <p:spPr bwMode="auto">
            <a:xfrm>
              <a:off x="1765" y="2984"/>
              <a:ext cx="145" cy="97"/>
            </a:xfrm>
            <a:custGeom>
              <a:avLst/>
              <a:gdLst/>
              <a:ahLst/>
              <a:cxnLst>
                <a:cxn ang="0">
                  <a:pos x="53" y="89"/>
                </a:cxn>
                <a:cxn ang="0">
                  <a:pos x="144" y="89"/>
                </a:cxn>
                <a:cxn ang="0">
                  <a:pos x="144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8" y="22"/>
                </a:cxn>
                <a:cxn ang="0">
                  <a:pos x="15" y="37"/>
                </a:cxn>
                <a:cxn ang="0">
                  <a:pos x="15" y="44"/>
                </a:cxn>
                <a:cxn ang="0">
                  <a:pos x="15" y="52"/>
                </a:cxn>
                <a:cxn ang="0">
                  <a:pos x="15" y="59"/>
                </a:cxn>
                <a:cxn ang="0">
                  <a:pos x="23" y="81"/>
                </a:cxn>
                <a:cxn ang="0">
                  <a:pos x="30" y="96"/>
                </a:cxn>
                <a:cxn ang="0">
                  <a:pos x="38" y="96"/>
                </a:cxn>
                <a:cxn ang="0">
                  <a:pos x="45" y="96"/>
                </a:cxn>
                <a:cxn ang="0">
                  <a:pos x="45" y="89"/>
                </a:cxn>
                <a:cxn ang="0">
                  <a:pos x="53" y="96"/>
                </a:cxn>
                <a:cxn ang="0">
                  <a:pos x="53" y="89"/>
                </a:cxn>
              </a:cxnLst>
              <a:rect l="0" t="0" r="r" b="b"/>
              <a:pathLst>
                <a:path w="145" h="97">
                  <a:moveTo>
                    <a:pt x="53" y="89"/>
                  </a:moveTo>
                  <a:lnTo>
                    <a:pt x="144" y="89"/>
                  </a:lnTo>
                  <a:lnTo>
                    <a:pt x="144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8" y="22"/>
                  </a:lnTo>
                  <a:lnTo>
                    <a:pt x="15" y="37"/>
                  </a:lnTo>
                  <a:lnTo>
                    <a:pt x="15" y="44"/>
                  </a:lnTo>
                  <a:lnTo>
                    <a:pt x="15" y="52"/>
                  </a:lnTo>
                  <a:lnTo>
                    <a:pt x="15" y="59"/>
                  </a:lnTo>
                  <a:lnTo>
                    <a:pt x="23" y="81"/>
                  </a:lnTo>
                  <a:lnTo>
                    <a:pt x="30" y="96"/>
                  </a:lnTo>
                  <a:lnTo>
                    <a:pt x="38" y="96"/>
                  </a:lnTo>
                  <a:lnTo>
                    <a:pt x="45" y="96"/>
                  </a:lnTo>
                  <a:lnTo>
                    <a:pt x="45" y="89"/>
                  </a:lnTo>
                  <a:lnTo>
                    <a:pt x="53" y="96"/>
                  </a:lnTo>
                  <a:lnTo>
                    <a:pt x="53" y="89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47" name="Freeform 455" descr="50%"/>
            <p:cNvSpPr>
              <a:spLocks/>
            </p:cNvSpPr>
            <p:nvPr/>
          </p:nvSpPr>
          <p:spPr bwMode="auto">
            <a:xfrm>
              <a:off x="1813" y="3080"/>
              <a:ext cx="97" cy="73"/>
            </a:xfrm>
            <a:custGeom>
              <a:avLst/>
              <a:gdLst/>
              <a:ahLst/>
              <a:cxnLst>
                <a:cxn ang="0">
                  <a:pos x="96" y="72"/>
                </a:cxn>
                <a:cxn ang="0">
                  <a:pos x="96" y="0"/>
                </a:cxn>
                <a:cxn ang="0">
                  <a:pos x="7" y="0"/>
                </a:cxn>
                <a:cxn ang="0">
                  <a:pos x="0" y="43"/>
                </a:cxn>
                <a:cxn ang="0">
                  <a:pos x="0" y="65"/>
                </a:cxn>
                <a:cxn ang="0">
                  <a:pos x="96" y="72"/>
                </a:cxn>
              </a:cxnLst>
              <a:rect l="0" t="0" r="r" b="b"/>
              <a:pathLst>
                <a:path w="97" h="73">
                  <a:moveTo>
                    <a:pt x="96" y="72"/>
                  </a:moveTo>
                  <a:lnTo>
                    <a:pt x="96" y="0"/>
                  </a:lnTo>
                  <a:lnTo>
                    <a:pt x="7" y="0"/>
                  </a:lnTo>
                  <a:lnTo>
                    <a:pt x="0" y="43"/>
                  </a:lnTo>
                  <a:lnTo>
                    <a:pt x="0" y="65"/>
                  </a:lnTo>
                  <a:lnTo>
                    <a:pt x="96" y="72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48" name="Freeform 456" descr="50%"/>
            <p:cNvSpPr>
              <a:spLocks/>
            </p:cNvSpPr>
            <p:nvPr/>
          </p:nvSpPr>
          <p:spPr bwMode="auto">
            <a:xfrm>
              <a:off x="1757" y="3128"/>
              <a:ext cx="81" cy="105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51" y="22"/>
                </a:cxn>
                <a:cxn ang="0">
                  <a:pos x="80" y="22"/>
                </a:cxn>
                <a:cxn ang="0">
                  <a:pos x="73" y="104"/>
                </a:cxn>
                <a:cxn ang="0">
                  <a:pos x="0" y="104"/>
                </a:cxn>
                <a:cxn ang="0">
                  <a:pos x="7" y="0"/>
                </a:cxn>
                <a:cxn ang="0">
                  <a:pos x="51" y="0"/>
                </a:cxn>
              </a:cxnLst>
              <a:rect l="0" t="0" r="r" b="b"/>
              <a:pathLst>
                <a:path w="81" h="105">
                  <a:moveTo>
                    <a:pt x="51" y="0"/>
                  </a:moveTo>
                  <a:lnTo>
                    <a:pt x="51" y="22"/>
                  </a:lnTo>
                  <a:lnTo>
                    <a:pt x="80" y="22"/>
                  </a:lnTo>
                  <a:lnTo>
                    <a:pt x="73" y="104"/>
                  </a:lnTo>
                  <a:lnTo>
                    <a:pt x="0" y="104"/>
                  </a:lnTo>
                  <a:lnTo>
                    <a:pt x="7" y="0"/>
                  </a:lnTo>
                  <a:lnTo>
                    <a:pt x="51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49" name="Freeform 457" descr="50%"/>
            <p:cNvSpPr>
              <a:spLocks/>
            </p:cNvSpPr>
            <p:nvPr/>
          </p:nvSpPr>
          <p:spPr bwMode="auto">
            <a:xfrm>
              <a:off x="1677" y="3120"/>
              <a:ext cx="81" cy="145"/>
            </a:xfrm>
            <a:custGeom>
              <a:avLst/>
              <a:gdLst/>
              <a:ahLst/>
              <a:cxnLst>
                <a:cxn ang="0">
                  <a:pos x="80" y="8"/>
                </a:cxn>
                <a:cxn ang="0">
                  <a:pos x="73" y="129"/>
                </a:cxn>
                <a:cxn ang="0">
                  <a:pos x="65" y="129"/>
                </a:cxn>
                <a:cxn ang="0">
                  <a:pos x="65" y="136"/>
                </a:cxn>
                <a:cxn ang="0">
                  <a:pos x="65" y="144"/>
                </a:cxn>
                <a:cxn ang="0">
                  <a:pos x="0" y="61"/>
                </a:cxn>
                <a:cxn ang="0">
                  <a:pos x="7" y="0"/>
                </a:cxn>
                <a:cxn ang="0">
                  <a:pos x="29" y="8"/>
                </a:cxn>
                <a:cxn ang="0">
                  <a:pos x="80" y="8"/>
                </a:cxn>
              </a:cxnLst>
              <a:rect l="0" t="0" r="r" b="b"/>
              <a:pathLst>
                <a:path w="81" h="145">
                  <a:moveTo>
                    <a:pt x="80" y="8"/>
                  </a:moveTo>
                  <a:lnTo>
                    <a:pt x="73" y="129"/>
                  </a:lnTo>
                  <a:lnTo>
                    <a:pt x="65" y="129"/>
                  </a:lnTo>
                  <a:lnTo>
                    <a:pt x="65" y="136"/>
                  </a:lnTo>
                  <a:lnTo>
                    <a:pt x="65" y="144"/>
                  </a:lnTo>
                  <a:lnTo>
                    <a:pt x="0" y="61"/>
                  </a:lnTo>
                  <a:lnTo>
                    <a:pt x="7" y="0"/>
                  </a:lnTo>
                  <a:lnTo>
                    <a:pt x="29" y="8"/>
                  </a:lnTo>
                  <a:lnTo>
                    <a:pt x="80" y="8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50" name="Freeform 458" descr="50%"/>
            <p:cNvSpPr>
              <a:spLocks/>
            </p:cNvSpPr>
            <p:nvPr/>
          </p:nvSpPr>
          <p:spPr bwMode="auto">
            <a:xfrm>
              <a:off x="1741" y="3240"/>
              <a:ext cx="89" cy="105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15"/>
                </a:cxn>
                <a:cxn ang="0">
                  <a:pos x="7" y="15"/>
                </a:cxn>
                <a:cxn ang="0">
                  <a:pos x="7" y="22"/>
                </a:cxn>
                <a:cxn ang="0">
                  <a:pos x="7" y="30"/>
                </a:cxn>
                <a:cxn ang="0">
                  <a:pos x="7" y="37"/>
                </a:cxn>
                <a:cxn ang="0">
                  <a:pos x="15" y="37"/>
                </a:cxn>
                <a:cxn ang="0">
                  <a:pos x="15" y="45"/>
                </a:cxn>
                <a:cxn ang="0">
                  <a:pos x="7" y="52"/>
                </a:cxn>
                <a:cxn ang="0">
                  <a:pos x="7" y="59"/>
                </a:cxn>
                <a:cxn ang="0">
                  <a:pos x="0" y="67"/>
                </a:cxn>
                <a:cxn ang="0">
                  <a:pos x="51" y="104"/>
                </a:cxn>
                <a:cxn ang="0">
                  <a:pos x="59" y="104"/>
                </a:cxn>
                <a:cxn ang="0">
                  <a:pos x="81" y="104"/>
                </a:cxn>
                <a:cxn ang="0">
                  <a:pos x="88" y="0"/>
                </a:cxn>
                <a:cxn ang="0">
                  <a:pos x="37" y="0"/>
                </a:cxn>
                <a:cxn ang="0">
                  <a:pos x="15" y="0"/>
                </a:cxn>
              </a:cxnLst>
              <a:rect l="0" t="0" r="r" b="b"/>
              <a:pathLst>
                <a:path w="89" h="105">
                  <a:moveTo>
                    <a:pt x="15" y="0"/>
                  </a:moveTo>
                  <a:lnTo>
                    <a:pt x="15" y="15"/>
                  </a:lnTo>
                  <a:lnTo>
                    <a:pt x="7" y="15"/>
                  </a:lnTo>
                  <a:lnTo>
                    <a:pt x="7" y="22"/>
                  </a:lnTo>
                  <a:lnTo>
                    <a:pt x="7" y="30"/>
                  </a:lnTo>
                  <a:lnTo>
                    <a:pt x="7" y="37"/>
                  </a:lnTo>
                  <a:lnTo>
                    <a:pt x="15" y="37"/>
                  </a:lnTo>
                  <a:lnTo>
                    <a:pt x="15" y="45"/>
                  </a:lnTo>
                  <a:lnTo>
                    <a:pt x="7" y="52"/>
                  </a:lnTo>
                  <a:lnTo>
                    <a:pt x="7" y="59"/>
                  </a:lnTo>
                  <a:lnTo>
                    <a:pt x="0" y="67"/>
                  </a:lnTo>
                  <a:lnTo>
                    <a:pt x="51" y="104"/>
                  </a:lnTo>
                  <a:lnTo>
                    <a:pt x="59" y="104"/>
                  </a:lnTo>
                  <a:lnTo>
                    <a:pt x="81" y="104"/>
                  </a:lnTo>
                  <a:lnTo>
                    <a:pt x="88" y="0"/>
                  </a:lnTo>
                  <a:lnTo>
                    <a:pt x="37" y="0"/>
                  </a:lnTo>
                  <a:lnTo>
                    <a:pt x="15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51" name="Freeform 459" descr="50%"/>
            <p:cNvSpPr>
              <a:spLocks/>
            </p:cNvSpPr>
            <p:nvPr/>
          </p:nvSpPr>
          <p:spPr bwMode="auto">
            <a:xfrm>
              <a:off x="1829" y="3240"/>
              <a:ext cx="97" cy="10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04"/>
                </a:cxn>
                <a:cxn ang="0">
                  <a:pos x="15" y="104"/>
                </a:cxn>
                <a:cxn ang="0">
                  <a:pos x="15" y="97"/>
                </a:cxn>
                <a:cxn ang="0">
                  <a:pos x="44" y="97"/>
                </a:cxn>
                <a:cxn ang="0">
                  <a:pos x="37" y="89"/>
                </a:cxn>
                <a:cxn ang="0">
                  <a:pos x="96" y="89"/>
                </a:cxn>
                <a:cxn ang="0">
                  <a:pos x="96" y="0"/>
                </a:cxn>
                <a:cxn ang="0">
                  <a:pos x="7" y="0"/>
                </a:cxn>
              </a:cxnLst>
              <a:rect l="0" t="0" r="r" b="b"/>
              <a:pathLst>
                <a:path w="97" h="105">
                  <a:moveTo>
                    <a:pt x="7" y="0"/>
                  </a:moveTo>
                  <a:lnTo>
                    <a:pt x="0" y="104"/>
                  </a:lnTo>
                  <a:lnTo>
                    <a:pt x="15" y="104"/>
                  </a:lnTo>
                  <a:lnTo>
                    <a:pt x="15" y="97"/>
                  </a:lnTo>
                  <a:lnTo>
                    <a:pt x="44" y="97"/>
                  </a:lnTo>
                  <a:lnTo>
                    <a:pt x="37" y="89"/>
                  </a:lnTo>
                  <a:lnTo>
                    <a:pt x="96" y="89"/>
                  </a:lnTo>
                  <a:lnTo>
                    <a:pt x="96" y="0"/>
                  </a:lnTo>
                  <a:lnTo>
                    <a:pt x="7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52" name="Freeform 460" descr="50%"/>
            <p:cNvSpPr>
              <a:spLocks/>
            </p:cNvSpPr>
            <p:nvPr/>
          </p:nvSpPr>
          <p:spPr bwMode="auto">
            <a:xfrm>
              <a:off x="1837" y="3160"/>
              <a:ext cx="105" cy="73"/>
            </a:xfrm>
            <a:custGeom>
              <a:avLst/>
              <a:gdLst/>
              <a:ahLst/>
              <a:cxnLst>
                <a:cxn ang="0">
                  <a:pos x="104" y="72"/>
                </a:cxn>
                <a:cxn ang="0">
                  <a:pos x="104" y="0"/>
                </a:cxn>
                <a:cxn ang="0">
                  <a:pos x="7" y="0"/>
                </a:cxn>
                <a:cxn ang="0">
                  <a:pos x="0" y="72"/>
                </a:cxn>
                <a:cxn ang="0">
                  <a:pos x="104" y="72"/>
                </a:cxn>
              </a:cxnLst>
              <a:rect l="0" t="0" r="r" b="b"/>
              <a:pathLst>
                <a:path w="105" h="73">
                  <a:moveTo>
                    <a:pt x="104" y="72"/>
                  </a:moveTo>
                  <a:lnTo>
                    <a:pt x="104" y="0"/>
                  </a:lnTo>
                  <a:lnTo>
                    <a:pt x="7" y="0"/>
                  </a:lnTo>
                  <a:lnTo>
                    <a:pt x="0" y="72"/>
                  </a:lnTo>
                  <a:lnTo>
                    <a:pt x="104" y="72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53" name="Freeform 461" descr="50%"/>
            <p:cNvSpPr>
              <a:spLocks/>
            </p:cNvSpPr>
            <p:nvPr/>
          </p:nvSpPr>
          <p:spPr bwMode="auto">
            <a:xfrm>
              <a:off x="1949" y="3176"/>
              <a:ext cx="105" cy="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6"/>
                </a:cxn>
                <a:cxn ang="0">
                  <a:pos x="104" y="56"/>
                </a:cxn>
                <a:cxn ang="0">
                  <a:pos x="104" y="21"/>
                </a:cxn>
                <a:cxn ang="0">
                  <a:pos x="104" y="14"/>
                </a:cxn>
                <a:cxn ang="0">
                  <a:pos x="97" y="7"/>
                </a:cxn>
                <a:cxn ang="0">
                  <a:pos x="0" y="0"/>
                </a:cxn>
              </a:cxnLst>
              <a:rect l="0" t="0" r="r" b="b"/>
              <a:pathLst>
                <a:path w="105" h="57">
                  <a:moveTo>
                    <a:pt x="0" y="0"/>
                  </a:moveTo>
                  <a:lnTo>
                    <a:pt x="0" y="56"/>
                  </a:lnTo>
                  <a:lnTo>
                    <a:pt x="104" y="56"/>
                  </a:lnTo>
                  <a:lnTo>
                    <a:pt x="104" y="21"/>
                  </a:lnTo>
                  <a:lnTo>
                    <a:pt x="104" y="14"/>
                  </a:lnTo>
                  <a:lnTo>
                    <a:pt x="97" y="7"/>
                  </a:lnTo>
                  <a:lnTo>
                    <a:pt x="0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54" name="Freeform 462" descr="50%"/>
            <p:cNvSpPr>
              <a:spLocks/>
            </p:cNvSpPr>
            <p:nvPr/>
          </p:nvSpPr>
          <p:spPr bwMode="auto">
            <a:xfrm>
              <a:off x="1949" y="3176"/>
              <a:ext cx="105" cy="57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97" y="7"/>
                </a:cxn>
                <a:cxn ang="0">
                  <a:pos x="104" y="14"/>
                </a:cxn>
                <a:cxn ang="0">
                  <a:pos x="104" y="21"/>
                </a:cxn>
                <a:cxn ang="0">
                  <a:pos x="104" y="56"/>
                </a:cxn>
                <a:cxn ang="0">
                  <a:pos x="0" y="56"/>
                </a:cxn>
                <a:cxn ang="0">
                  <a:pos x="0" y="0"/>
                </a:cxn>
                <a:cxn ang="0">
                  <a:pos x="89" y="0"/>
                </a:cxn>
              </a:cxnLst>
              <a:rect l="0" t="0" r="r" b="b"/>
              <a:pathLst>
                <a:path w="105" h="57">
                  <a:moveTo>
                    <a:pt x="89" y="0"/>
                  </a:moveTo>
                  <a:lnTo>
                    <a:pt x="97" y="7"/>
                  </a:lnTo>
                  <a:lnTo>
                    <a:pt x="104" y="14"/>
                  </a:lnTo>
                  <a:lnTo>
                    <a:pt x="104" y="21"/>
                  </a:lnTo>
                  <a:lnTo>
                    <a:pt x="104" y="56"/>
                  </a:lnTo>
                  <a:lnTo>
                    <a:pt x="0" y="56"/>
                  </a:lnTo>
                  <a:lnTo>
                    <a:pt x="0" y="0"/>
                  </a:lnTo>
                  <a:lnTo>
                    <a:pt x="89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55" name="Freeform 463" descr="50%"/>
            <p:cNvSpPr>
              <a:spLocks/>
            </p:cNvSpPr>
            <p:nvPr/>
          </p:nvSpPr>
          <p:spPr bwMode="auto">
            <a:xfrm>
              <a:off x="1933" y="3240"/>
              <a:ext cx="129" cy="6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20" y="0"/>
                </a:cxn>
                <a:cxn ang="0">
                  <a:pos x="120" y="7"/>
                </a:cxn>
                <a:cxn ang="0">
                  <a:pos x="128" y="14"/>
                </a:cxn>
                <a:cxn ang="0">
                  <a:pos x="128" y="57"/>
                </a:cxn>
                <a:cxn ang="0">
                  <a:pos x="105" y="57"/>
                </a:cxn>
                <a:cxn ang="0">
                  <a:pos x="98" y="64"/>
                </a:cxn>
                <a:cxn ang="0">
                  <a:pos x="90" y="57"/>
                </a:cxn>
                <a:cxn ang="0">
                  <a:pos x="83" y="64"/>
                </a:cxn>
                <a:cxn ang="0">
                  <a:pos x="75" y="57"/>
                </a:cxn>
                <a:cxn ang="0">
                  <a:pos x="45" y="50"/>
                </a:cxn>
                <a:cxn ang="0">
                  <a:pos x="45" y="14"/>
                </a:cxn>
                <a:cxn ang="0">
                  <a:pos x="0" y="14"/>
                </a:cxn>
                <a:cxn ang="0">
                  <a:pos x="8" y="0"/>
                </a:cxn>
              </a:cxnLst>
              <a:rect l="0" t="0" r="r" b="b"/>
              <a:pathLst>
                <a:path w="129" h="65">
                  <a:moveTo>
                    <a:pt x="8" y="0"/>
                  </a:moveTo>
                  <a:lnTo>
                    <a:pt x="120" y="0"/>
                  </a:lnTo>
                  <a:lnTo>
                    <a:pt x="120" y="7"/>
                  </a:lnTo>
                  <a:lnTo>
                    <a:pt x="128" y="14"/>
                  </a:lnTo>
                  <a:lnTo>
                    <a:pt x="128" y="57"/>
                  </a:lnTo>
                  <a:lnTo>
                    <a:pt x="105" y="57"/>
                  </a:lnTo>
                  <a:lnTo>
                    <a:pt x="98" y="64"/>
                  </a:lnTo>
                  <a:lnTo>
                    <a:pt x="90" y="57"/>
                  </a:lnTo>
                  <a:lnTo>
                    <a:pt x="83" y="64"/>
                  </a:lnTo>
                  <a:lnTo>
                    <a:pt x="75" y="57"/>
                  </a:lnTo>
                  <a:lnTo>
                    <a:pt x="45" y="50"/>
                  </a:lnTo>
                  <a:lnTo>
                    <a:pt x="45" y="14"/>
                  </a:lnTo>
                  <a:lnTo>
                    <a:pt x="0" y="14"/>
                  </a:lnTo>
                  <a:lnTo>
                    <a:pt x="8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56" name="Freeform 464" descr="50%"/>
            <p:cNvSpPr>
              <a:spLocks/>
            </p:cNvSpPr>
            <p:nvPr/>
          </p:nvSpPr>
          <p:spPr bwMode="auto">
            <a:xfrm>
              <a:off x="2061" y="3240"/>
              <a:ext cx="65" cy="65"/>
            </a:xfrm>
            <a:custGeom>
              <a:avLst/>
              <a:gdLst/>
              <a:ahLst/>
              <a:cxnLst>
                <a:cxn ang="0">
                  <a:pos x="64" y="7"/>
                </a:cxn>
                <a:cxn ang="0">
                  <a:pos x="64" y="14"/>
                </a:cxn>
                <a:cxn ang="0">
                  <a:pos x="64" y="21"/>
                </a:cxn>
                <a:cxn ang="0">
                  <a:pos x="64" y="28"/>
                </a:cxn>
                <a:cxn ang="0">
                  <a:pos x="57" y="36"/>
                </a:cxn>
                <a:cxn ang="0">
                  <a:pos x="57" y="43"/>
                </a:cxn>
                <a:cxn ang="0">
                  <a:pos x="50" y="50"/>
                </a:cxn>
                <a:cxn ang="0">
                  <a:pos x="50" y="64"/>
                </a:cxn>
                <a:cxn ang="0">
                  <a:pos x="57" y="64"/>
                </a:cxn>
                <a:cxn ang="0">
                  <a:pos x="14" y="64"/>
                </a:cxn>
                <a:cxn ang="0">
                  <a:pos x="14" y="57"/>
                </a:cxn>
                <a:cxn ang="0">
                  <a:pos x="7" y="57"/>
                </a:cxn>
                <a:cxn ang="0">
                  <a:pos x="7" y="21"/>
                </a:cxn>
                <a:cxn ang="0">
                  <a:pos x="0" y="7"/>
                </a:cxn>
                <a:cxn ang="0">
                  <a:pos x="43" y="7"/>
                </a:cxn>
                <a:cxn ang="0">
                  <a:pos x="64" y="0"/>
                </a:cxn>
                <a:cxn ang="0">
                  <a:pos x="64" y="7"/>
                </a:cxn>
              </a:cxnLst>
              <a:rect l="0" t="0" r="r" b="b"/>
              <a:pathLst>
                <a:path w="65" h="65">
                  <a:moveTo>
                    <a:pt x="64" y="7"/>
                  </a:moveTo>
                  <a:lnTo>
                    <a:pt x="64" y="14"/>
                  </a:lnTo>
                  <a:lnTo>
                    <a:pt x="64" y="21"/>
                  </a:lnTo>
                  <a:lnTo>
                    <a:pt x="64" y="28"/>
                  </a:lnTo>
                  <a:lnTo>
                    <a:pt x="57" y="36"/>
                  </a:lnTo>
                  <a:lnTo>
                    <a:pt x="57" y="43"/>
                  </a:lnTo>
                  <a:lnTo>
                    <a:pt x="50" y="50"/>
                  </a:lnTo>
                  <a:lnTo>
                    <a:pt x="50" y="64"/>
                  </a:lnTo>
                  <a:lnTo>
                    <a:pt x="57" y="64"/>
                  </a:lnTo>
                  <a:lnTo>
                    <a:pt x="14" y="64"/>
                  </a:lnTo>
                  <a:lnTo>
                    <a:pt x="14" y="57"/>
                  </a:lnTo>
                  <a:lnTo>
                    <a:pt x="7" y="57"/>
                  </a:lnTo>
                  <a:lnTo>
                    <a:pt x="7" y="21"/>
                  </a:lnTo>
                  <a:lnTo>
                    <a:pt x="0" y="7"/>
                  </a:lnTo>
                  <a:lnTo>
                    <a:pt x="43" y="7"/>
                  </a:lnTo>
                  <a:lnTo>
                    <a:pt x="64" y="0"/>
                  </a:lnTo>
                  <a:lnTo>
                    <a:pt x="64" y="7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57" name="Freeform 465" descr="50%"/>
            <p:cNvSpPr>
              <a:spLocks/>
            </p:cNvSpPr>
            <p:nvPr/>
          </p:nvSpPr>
          <p:spPr bwMode="auto">
            <a:xfrm>
              <a:off x="2077" y="3032"/>
              <a:ext cx="73" cy="73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0" y="14"/>
                </a:cxn>
                <a:cxn ang="0">
                  <a:pos x="0" y="36"/>
                </a:cxn>
                <a:cxn ang="0">
                  <a:pos x="7" y="50"/>
                </a:cxn>
                <a:cxn ang="0">
                  <a:pos x="22" y="58"/>
                </a:cxn>
                <a:cxn ang="0">
                  <a:pos x="22" y="65"/>
                </a:cxn>
                <a:cxn ang="0">
                  <a:pos x="22" y="72"/>
                </a:cxn>
                <a:cxn ang="0">
                  <a:pos x="65" y="72"/>
                </a:cxn>
                <a:cxn ang="0">
                  <a:pos x="65" y="65"/>
                </a:cxn>
                <a:cxn ang="0">
                  <a:pos x="65" y="58"/>
                </a:cxn>
                <a:cxn ang="0">
                  <a:pos x="65" y="50"/>
                </a:cxn>
                <a:cxn ang="0">
                  <a:pos x="72" y="36"/>
                </a:cxn>
                <a:cxn ang="0">
                  <a:pos x="72" y="29"/>
                </a:cxn>
                <a:cxn ang="0">
                  <a:pos x="65" y="36"/>
                </a:cxn>
                <a:cxn ang="0">
                  <a:pos x="58" y="36"/>
                </a:cxn>
                <a:cxn ang="0">
                  <a:pos x="65" y="29"/>
                </a:cxn>
                <a:cxn ang="0">
                  <a:pos x="65" y="14"/>
                </a:cxn>
                <a:cxn ang="0">
                  <a:pos x="36" y="7"/>
                </a:cxn>
                <a:cxn ang="0">
                  <a:pos x="29" y="7"/>
                </a:cxn>
                <a:cxn ang="0">
                  <a:pos x="22" y="0"/>
                </a:cxn>
                <a:cxn ang="0">
                  <a:pos x="14" y="7"/>
                </a:cxn>
                <a:cxn ang="0">
                  <a:pos x="7" y="7"/>
                </a:cxn>
              </a:cxnLst>
              <a:rect l="0" t="0" r="r" b="b"/>
              <a:pathLst>
                <a:path w="73" h="73">
                  <a:moveTo>
                    <a:pt x="7" y="7"/>
                  </a:moveTo>
                  <a:lnTo>
                    <a:pt x="0" y="14"/>
                  </a:lnTo>
                  <a:lnTo>
                    <a:pt x="0" y="36"/>
                  </a:lnTo>
                  <a:lnTo>
                    <a:pt x="7" y="50"/>
                  </a:lnTo>
                  <a:lnTo>
                    <a:pt x="22" y="58"/>
                  </a:lnTo>
                  <a:lnTo>
                    <a:pt x="22" y="65"/>
                  </a:lnTo>
                  <a:lnTo>
                    <a:pt x="22" y="72"/>
                  </a:lnTo>
                  <a:lnTo>
                    <a:pt x="65" y="72"/>
                  </a:lnTo>
                  <a:lnTo>
                    <a:pt x="65" y="65"/>
                  </a:lnTo>
                  <a:lnTo>
                    <a:pt x="65" y="58"/>
                  </a:lnTo>
                  <a:lnTo>
                    <a:pt x="65" y="50"/>
                  </a:lnTo>
                  <a:lnTo>
                    <a:pt x="72" y="36"/>
                  </a:lnTo>
                  <a:lnTo>
                    <a:pt x="72" y="29"/>
                  </a:lnTo>
                  <a:lnTo>
                    <a:pt x="65" y="36"/>
                  </a:lnTo>
                  <a:lnTo>
                    <a:pt x="58" y="36"/>
                  </a:lnTo>
                  <a:lnTo>
                    <a:pt x="65" y="29"/>
                  </a:lnTo>
                  <a:lnTo>
                    <a:pt x="65" y="14"/>
                  </a:lnTo>
                  <a:lnTo>
                    <a:pt x="36" y="7"/>
                  </a:lnTo>
                  <a:lnTo>
                    <a:pt x="29" y="7"/>
                  </a:lnTo>
                  <a:lnTo>
                    <a:pt x="22" y="0"/>
                  </a:lnTo>
                  <a:lnTo>
                    <a:pt x="14" y="7"/>
                  </a:lnTo>
                  <a:lnTo>
                    <a:pt x="7" y="7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58" name="Freeform 466" descr="50%"/>
            <p:cNvSpPr>
              <a:spLocks/>
            </p:cNvSpPr>
            <p:nvPr/>
          </p:nvSpPr>
          <p:spPr bwMode="auto">
            <a:xfrm>
              <a:off x="2109" y="3024"/>
              <a:ext cx="105" cy="97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7" y="7"/>
                </a:cxn>
                <a:cxn ang="0">
                  <a:pos x="22" y="0"/>
                </a:cxn>
                <a:cxn ang="0">
                  <a:pos x="22" y="7"/>
                </a:cxn>
                <a:cxn ang="0">
                  <a:pos x="30" y="7"/>
                </a:cxn>
                <a:cxn ang="0">
                  <a:pos x="37" y="7"/>
                </a:cxn>
                <a:cxn ang="0">
                  <a:pos x="45" y="7"/>
                </a:cxn>
                <a:cxn ang="0">
                  <a:pos x="45" y="15"/>
                </a:cxn>
                <a:cxn ang="0">
                  <a:pos x="52" y="7"/>
                </a:cxn>
                <a:cxn ang="0">
                  <a:pos x="59" y="7"/>
                </a:cxn>
                <a:cxn ang="0">
                  <a:pos x="59" y="0"/>
                </a:cxn>
                <a:cxn ang="0">
                  <a:pos x="67" y="7"/>
                </a:cxn>
                <a:cxn ang="0">
                  <a:pos x="74" y="7"/>
                </a:cxn>
                <a:cxn ang="0">
                  <a:pos x="67" y="15"/>
                </a:cxn>
                <a:cxn ang="0">
                  <a:pos x="74" y="22"/>
                </a:cxn>
                <a:cxn ang="0">
                  <a:pos x="82" y="22"/>
                </a:cxn>
                <a:cxn ang="0">
                  <a:pos x="89" y="30"/>
                </a:cxn>
                <a:cxn ang="0">
                  <a:pos x="89" y="37"/>
                </a:cxn>
                <a:cxn ang="0">
                  <a:pos x="82" y="44"/>
                </a:cxn>
                <a:cxn ang="0">
                  <a:pos x="82" y="52"/>
                </a:cxn>
                <a:cxn ang="0">
                  <a:pos x="89" y="52"/>
                </a:cxn>
                <a:cxn ang="0">
                  <a:pos x="89" y="44"/>
                </a:cxn>
                <a:cxn ang="0">
                  <a:pos x="97" y="44"/>
                </a:cxn>
                <a:cxn ang="0">
                  <a:pos x="104" y="59"/>
                </a:cxn>
                <a:cxn ang="0">
                  <a:pos x="104" y="66"/>
                </a:cxn>
                <a:cxn ang="0">
                  <a:pos x="104" y="74"/>
                </a:cxn>
                <a:cxn ang="0">
                  <a:pos x="97" y="81"/>
                </a:cxn>
                <a:cxn ang="0">
                  <a:pos x="97" y="89"/>
                </a:cxn>
                <a:cxn ang="0">
                  <a:pos x="82" y="96"/>
                </a:cxn>
                <a:cxn ang="0">
                  <a:pos x="59" y="96"/>
                </a:cxn>
                <a:cxn ang="0">
                  <a:pos x="59" y="74"/>
                </a:cxn>
                <a:cxn ang="0">
                  <a:pos x="52" y="59"/>
                </a:cxn>
                <a:cxn ang="0">
                  <a:pos x="52" y="52"/>
                </a:cxn>
                <a:cxn ang="0">
                  <a:pos x="52" y="44"/>
                </a:cxn>
                <a:cxn ang="0">
                  <a:pos x="52" y="37"/>
                </a:cxn>
                <a:cxn ang="0">
                  <a:pos x="59" y="37"/>
                </a:cxn>
                <a:cxn ang="0">
                  <a:pos x="59" y="30"/>
                </a:cxn>
                <a:cxn ang="0">
                  <a:pos x="67" y="22"/>
                </a:cxn>
                <a:cxn ang="0">
                  <a:pos x="67" y="15"/>
                </a:cxn>
                <a:cxn ang="0">
                  <a:pos x="59" y="15"/>
                </a:cxn>
                <a:cxn ang="0">
                  <a:pos x="52" y="15"/>
                </a:cxn>
                <a:cxn ang="0">
                  <a:pos x="45" y="22"/>
                </a:cxn>
                <a:cxn ang="0">
                  <a:pos x="37" y="22"/>
                </a:cxn>
                <a:cxn ang="0">
                  <a:pos x="37" y="30"/>
                </a:cxn>
                <a:cxn ang="0">
                  <a:pos x="30" y="37"/>
                </a:cxn>
                <a:cxn ang="0">
                  <a:pos x="30" y="22"/>
                </a:cxn>
                <a:cxn ang="0">
                  <a:pos x="7" y="15"/>
                </a:cxn>
                <a:cxn ang="0">
                  <a:pos x="0" y="15"/>
                </a:cxn>
              </a:cxnLst>
              <a:rect l="0" t="0" r="r" b="b"/>
              <a:pathLst>
                <a:path w="105" h="97">
                  <a:moveTo>
                    <a:pt x="0" y="15"/>
                  </a:moveTo>
                  <a:lnTo>
                    <a:pt x="7" y="7"/>
                  </a:lnTo>
                  <a:lnTo>
                    <a:pt x="22" y="0"/>
                  </a:lnTo>
                  <a:lnTo>
                    <a:pt x="22" y="7"/>
                  </a:lnTo>
                  <a:lnTo>
                    <a:pt x="30" y="7"/>
                  </a:lnTo>
                  <a:lnTo>
                    <a:pt x="37" y="7"/>
                  </a:lnTo>
                  <a:lnTo>
                    <a:pt x="45" y="7"/>
                  </a:lnTo>
                  <a:lnTo>
                    <a:pt x="45" y="15"/>
                  </a:lnTo>
                  <a:lnTo>
                    <a:pt x="52" y="7"/>
                  </a:lnTo>
                  <a:lnTo>
                    <a:pt x="59" y="7"/>
                  </a:lnTo>
                  <a:lnTo>
                    <a:pt x="59" y="0"/>
                  </a:lnTo>
                  <a:lnTo>
                    <a:pt x="67" y="7"/>
                  </a:lnTo>
                  <a:lnTo>
                    <a:pt x="74" y="7"/>
                  </a:lnTo>
                  <a:lnTo>
                    <a:pt x="67" y="15"/>
                  </a:lnTo>
                  <a:lnTo>
                    <a:pt x="74" y="22"/>
                  </a:lnTo>
                  <a:lnTo>
                    <a:pt x="82" y="22"/>
                  </a:lnTo>
                  <a:lnTo>
                    <a:pt x="89" y="30"/>
                  </a:lnTo>
                  <a:lnTo>
                    <a:pt x="89" y="37"/>
                  </a:lnTo>
                  <a:lnTo>
                    <a:pt x="82" y="44"/>
                  </a:lnTo>
                  <a:lnTo>
                    <a:pt x="82" y="52"/>
                  </a:lnTo>
                  <a:lnTo>
                    <a:pt x="89" y="52"/>
                  </a:lnTo>
                  <a:lnTo>
                    <a:pt x="89" y="44"/>
                  </a:lnTo>
                  <a:lnTo>
                    <a:pt x="97" y="44"/>
                  </a:lnTo>
                  <a:lnTo>
                    <a:pt x="104" y="59"/>
                  </a:lnTo>
                  <a:lnTo>
                    <a:pt x="104" y="66"/>
                  </a:lnTo>
                  <a:lnTo>
                    <a:pt x="104" y="74"/>
                  </a:lnTo>
                  <a:lnTo>
                    <a:pt x="97" y="81"/>
                  </a:lnTo>
                  <a:lnTo>
                    <a:pt x="97" y="89"/>
                  </a:lnTo>
                  <a:lnTo>
                    <a:pt x="82" y="96"/>
                  </a:lnTo>
                  <a:lnTo>
                    <a:pt x="59" y="96"/>
                  </a:lnTo>
                  <a:lnTo>
                    <a:pt x="59" y="74"/>
                  </a:lnTo>
                  <a:lnTo>
                    <a:pt x="52" y="59"/>
                  </a:lnTo>
                  <a:lnTo>
                    <a:pt x="52" y="52"/>
                  </a:lnTo>
                  <a:lnTo>
                    <a:pt x="52" y="44"/>
                  </a:lnTo>
                  <a:lnTo>
                    <a:pt x="52" y="37"/>
                  </a:lnTo>
                  <a:lnTo>
                    <a:pt x="59" y="37"/>
                  </a:lnTo>
                  <a:lnTo>
                    <a:pt x="59" y="30"/>
                  </a:lnTo>
                  <a:lnTo>
                    <a:pt x="67" y="22"/>
                  </a:lnTo>
                  <a:lnTo>
                    <a:pt x="67" y="15"/>
                  </a:lnTo>
                  <a:lnTo>
                    <a:pt x="59" y="15"/>
                  </a:lnTo>
                  <a:lnTo>
                    <a:pt x="52" y="15"/>
                  </a:lnTo>
                  <a:lnTo>
                    <a:pt x="45" y="22"/>
                  </a:lnTo>
                  <a:lnTo>
                    <a:pt x="37" y="22"/>
                  </a:lnTo>
                  <a:lnTo>
                    <a:pt x="37" y="30"/>
                  </a:lnTo>
                  <a:lnTo>
                    <a:pt x="30" y="37"/>
                  </a:lnTo>
                  <a:lnTo>
                    <a:pt x="30" y="22"/>
                  </a:lnTo>
                  <a:lnTo>
                    <a:pt x="7" y="15"/>
                  </a:lnTo>
                  <a:lnTo>
                    <a:pt x="0" y="15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59" name="Freeform 467" descr="50%"/>
            <p:cNvSpPr>
              <a:spLocks/>
            </p:cNvSpPr>
            <p:nvPr/>
          </p:nvSpPr>
          <p:spPr bwMode="auto">
            <a:xfrm>
              <a:off x="1733" y="2984"/>
              <a:ext cx="73" cy="137"/>
            </a:xfrm>
            <a:custGeom>
              <a:avLst/>
              <a:gdLst/>
              <a:ahLst/>
              <a:cxnLst>
                <a:cxn ang="0">
                  <a:pos x="29" y="15"/>
                </a:cxn>
                <a:cxn ang="0">
                  <a:pos x="43" y="38"/>
                </a:cxn>
                <a:cxn ang="0">
                  <a:pos x="43" y="45"/>
                </a:cxn>
                <a:cxn ang="0">
                  <a:pos x="43" y="53"/>
                </a:cxn>
                <a:cxn ang="0">
                  <a:pos x="43" y="60"/>
                </a:cxn>
                <a:cxn ang="0">
                  <a:pos x="50" y="60"/>
                </a:cxn>
                <a:cxn ang="0">
                  <a:pos x="50" y="83"/>
                </a:cxn>
                <a:cxn ang="0">
                  <a:pos x="58" y="98"/>
                </a:cxn>
                <a:cxn ang="0">
                  <a:pos x="65" y="98"/>
                </a:cxn>
                <a:cxn ang="0">
                  <a:pos x="72" y="91"/>
                </a:cxn>
                <a:cxn ang="0">
                  <a:pos x="72" y="98"/>
                </a:cxn>
                <a:cxn ang="0">
                  <a:pos x="72" y="136"/>
                </a:cxn>
                <a:cxn ang="0">
                  <a:pos x="0" y="136"/>
                </a:cxn>
                <a:cxn ang="0">
                  <a:pos x="0" y="106"/>
                </a:cxn>
                <a:cxn ang="0">
                  <a:pos x="0" y="98"/>
                </a:cxn>
                <a:cxn ang="0">
                  <a:pos x="7" y="91"/>
                </a:cxn>
                <a:cxn ang="0">
                  <a:pos x="0" y="83"/>
                </a:cxn>
                <a:cxn ang="0">
                  <a:pos x="7" y="76"/>
                </a:cxn>
                <a:cxn ang="0">
                  <a:pos x="14" y="76"/>
                </a:cxn>
                <a:cxn ang="0">
                  <a:pos x="14" y="60"/>
                </a:cxn>
                <a:cxn ang="0">
                  <a:pos x="14" y="53"/>
                </a:cxn>
                <a:cxn ang="0">
                  <a:pos x="14" y="0"/>
                </a:cxn>
                <a:cxn ang="0">
                  <a:pos x="29" y="0"/>
                </a:cxn>
                <a:cxn ang="0">
                  <a:pos x="29" y="15"/>
                </a:cxn>
              </a:cxnLst>
              <a:rect l="0" t="0" r="r" b="b"/>
              <a:pathLst>
                <a:path w="73" h="137">
                  <a:moveTo>
                    <a:pt x="29" y="15"/>
                  </a:moveTo>
                  <a:lnTo>
                    <a:pt x="43" y="38"/>
                  </a:lnTo>
                  <a:lnTo>
                    <a:pt x="43" y="45"/>
                  </a:lnTo>
                  <a:lnTo>
                    <a:pt x="43" y="53"/>
                  </a:lnTo>
                  <a:lnTo>
                    <a:pt x="43" y="60"/>
                  </a:lnTo>
                  <a:lnTo>
                    <a:pt x="50" y="60"/>
                  </a:lnTo>
                  <a:lnTo>
                    <a:pt x="50" y="83"/>
                  </a:lnTo>
                  <a:lnTo>
                    <a:pt x="58" y="98"/>
                  </a:lnTo>
                  <a:lnTo>
                    <a:pt x="65" y="98"/>
                  </a:lnTo>
                  <a:lnTo>
                    <a:pt x="72" y="91"/>
                  </a:lnTo>
                  <a:lnTo>
                    <a:pt x="72" y="98"/>
                  </a:lnTo>
                  <a:lnTo>
                    <a:pt x="72" y="136"/>
                  </a:lnTo>
                  <a:lnTo>
                    <a:pt x="0" y="136"/>
                  </a:lnTo>
                  <a:lnTo>
                    <a:pt x="0" y="106"/>
                  </a:lnTo>
                  <a:lnTo>
                    <a:pt x="0" y="98"/>
                  </a:lnTo>
                  <a:lnTo>
                    <a:pt x="7" y="91"/>
                  </a:lnTo>
                  <a:lnTo>
                    <a:pt x="0" y="83"/>
                  </a:lnTo>
                  <a:lnTo>
                    <a:pt x="7" y="76"/>
                  </a:lnTo>
                  <a:lnTo>
                    <a:pt x="14" y="76"/>
                  </a:lnTo>
                  <a:lnTo>
                    <a:pt x="14" y="60"/>
                  </a:lnTo>
                  <a:lnTo>
                    <a:pt x="14" y="53"/>
                  </a:lnTo>
                  <a:lnTo>
                    <a:pt x="14" y="0"/>
                  </a:lnTo>
                  <a:lnTo>
                    <a:pt x="29" y="0"/>
                  </a:lnTo>
                  <a:lnTo>
                    <a:pt x="29" y="15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60" name="Freeform 468" descr="50%"/>
            <p:cNvSpPr>
              <a:spLocks/>
            </p:cNvSpPr>
            <p:nvPr/>
          </p:nvSpPr>
          <p:spPr bwMode="auto">
            <a:xfrm>
              <a:off x="1629" y="3024"/>
              <a:ext cx="121" cy="97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83" y="96"/>
                </a:cxn>
                <a:cxn ang="0">
                  <a:pos x="98" y="96"/>
                </a:cxn>
                <a:cxn ang="0">
                  <a:pos x="105" y="52"/>
                </a:cxn>
                <a:cxn ang="0">
                  <a:pos x="98" y="44"/>
                </a:cxn>
                <a:cxn ang="0">
                  <a:pos x="105" y="37"/>
                </a:cxn>
                <a:cxn ang="0">
                  <a:pos x="113" y="37"/>
                </a:cxn>
                <a:cxn ang="0">
                  <a:pos x="120" y="22"/>
                </a:cxn>
                <a:cxn ang="0">
                  <a:pos x="113" y="15"/>
                </a:cxn>
                <a:cxn ang="0">
                  <a:pos x="53" y="15"/>
                </a:cxn>
                <a:cxn ang="0">
                  <a:pos x="38" y="15"/>
                </a:cxn>
                <a:cxn ang="0">
                  <a:pos x="38" y="7"/>
                </a:cxn>
                <a:cxn ang="0">
                  <a:pos x="30" y="0"/>
                </a:cxn>
                <a:cxn ang="0">
                  <a:pos x="23" y="7"/>
                </a:cxn>
                <a:cxn ang="0">
                  <a:pos x="15" y="7"/>
                </a:cxn>
                <a:cxn ang="0">
                  <a:pos x="15" y="22"/>
                </a:cxn>
                <a:cxn ang="0">
                  <a:pos x="8" y="30"/>
                </a:cxn>
                <a:cxn ang="0">
                  <a:pos x="8" y="37"/>
                </a:cxn>
                <a:cxn ang="0">
                  <a:pos x="8" y="44"/>
                </a:cxn>
                <a:cxn ang="0">
                  <a:pos x="0" y="59"/>
                </a:cxn>
                <a:cxn ang="0">
                  <a:pos x="0" y="81"/>
                </a:cxn>
              </a:cxnLst>
              <a:rect l="0" t="0" r="r" b="b"/>
              <a:pathLst>
                <a:path w="121" h="97">
                  <a:moveTo>
                    <a:pt x="0" y="81"/>
                  </a:moveTo>
                  <a:lnTo>
                    <a:pt x="83" y="96"/>
                  </a:lnTo>
                  <a:lnTo>
                    <a:pt x="98" y="96"/>
                  </a:lnTo>
                  <a:lnTo>
                    <a:pt x="105" y="52"/>
                  </a:lnTo>
                  <a:lnTo>
                    <a:pt x="98" y="44"/>
                  </a:lnTo>
                  <a:lnTo>
                    <a:pt x="105" y="37"/>
                  </a:lnTo>
                  <a:lnTo>
                    <a:pt x="113" y="37"/>
                  </a:lnTo>
                  <a:lnTo>
                    <a:pt x="120" y="22"/>
                  </a:lnTo>
                  <a:lnTo>
                    <a:pt x="113" y="15"/>
                  </a:lnTo>
                  <a:lnTo>
                    <a:pt x="53" y="15"/>
                  </a:lnTo>
                  <a:lnTo>
                    <a:pt x="38" y="15"/>
                  </a:lnTo>
                  <a:lnTo>
                    <a:pt x="38" y="7"/>
                  </a:lnTo>
                  <a:lnTo>
                    <a:pt x="30" y="0"/>
                  </a:lnTo>
                  <a:lnTo>
                    <a:pt x="23" y="7"/>
                  </a:lnTo>
                  <a:lnTo>
                    <a:pt x="15" y="7"/>
                  </a:lnTo>
                  <a:lnTo>
                    <a:pt x="15" y="22"/>
                  </a:lnTo>
                  <a:lnTo>
                    <a:pt x="8" y="30"/>
                  </a:lnTo>
                  <a:lnTo>
                    <a:pt x="8" y="37"/>
                  </a:lnTo>
                  <a:lnTo>
                    <a:pt x="8" y="44"/>
                  </a:lnTo>
                  <a:lnTo>
                    <a:pt x="0" y="59"/>
                  </a:lnTo>
                  <a:lnTo>
                    <a:pt x="0" y="81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61" name="Freeform 469" descr="50%"/>
            <p:cNvSpPr>
              <a:spLocks/>
            </p:cNvSpPr>
            <p:nvPr/>
          </p:nvSpPr>
          <p:spPr bwMode="auto">
            <a:xfrm>
              <a:off x="1645" y="2968"/>
              <a:ext cx="105" cy="65"/>
            </a:xfrm>
            <a:custGeom>
              <a:avLst/>
              <a:gdLst/>
              <a:ahLst/>
              <a:cxnLst>
                <a:cxn ang="0">
                  <a:pos x="15" y="50"/>
                </a:cxn>
                <a:cxn ang="0">
                  <a:pos x="22" y="50"/>
                </a:cxn>
                <a:cxn ang="0">
                  <a:pos x="22" y="64"/>
                </a:cxn>
                <a:cxn ang="0">
                  <a:pos x="37" y="64"/>
                </a:cxn>
                <a:cxn ang="0">
                  <a:pos x="97" y="64"/>
                </a:cxn>
                <a:cxn ang="0">
                  <a:pos x="104" y="14"/>
                </a:cxn>
                <a:cxn ang="0">
                  <a:pos x="82" y="14"/>
                </a:cxn>
                <a:cxn ang="0">
                  <a:pos x="67" y="14"/>
                </a:cxn>
                <a:cxn ang="0">
                  <a:pos x="30" y="0"/>
                </a:cxn>
                <a:cxn ang="0">
                  <a:pos x="37" y="7"/>
                </a:cxn>
                <a:cxn ang="0">
                  <a:pos x="37" y="14"/>
                </a:cxn>
                <a:cxn ang="0">
                  <a:pos x="37" y="21"/>
                </a:cxn>
                <a:cxn ang="0">
                  <a:pos x="30" y="21"/>
                </a:cxn>
                <a:cxn ang="0">
                  <a:pos x="30" y="36"/>
                </a:cxn>
                <a:cxn ang="0">
                  <a:pos x="22" y="28"/>
                </a:cxn>
                <a:cxn ang="0">
                  <a:pos x="30" y="21"/>
                </a:cxn>
                <a:cxn ang="0">
                  <a:pos x="22" y="14"/>
                </a:cxn>
                <a:cxn ang="0">
                  <a:pos x="7" y="14"/>
                </a:cxn>
                <a:cxn ang="0">
                  <a:pos x="7" y="7"/>
                </a:cxn>
                <a:cxn ang="0">
                  <a:pos x="0" y="14"/>
                </a:cxn>
                <a:cxn ang="0">
                  <a:pos x="7" y="21"/>
                </a:cxn>
                <a:cxn ang="0">
                  <a:pos x="7" y="28"/>
                </a:cxn>
                <a:cxn ang="0">
                  <a:pos x="7" y="36"/>
                </a:cxn>
                <a:cxn ang="0">
                  <a:pos x="7" y="43"/>
                </a:cxn>
                <a:cxn ang="0">
                  <a:pos x="7" y="50"/>
                </a:cxn>
                <a:cxn ang="0">
                  <a:pos x="15" y="50"/>
                </a:cxn>
              </a:cxnLst>
              <a:rect l="0" t="0" r="r" b="b"/>
              <a:pathLst>
                <a:path w="105" h="65">
                  <a:moveTo>
                    <a:pt x="15" y="50"/>
                  </a:moveTo>
                  <a:lnTo>
                    <a:pt x="22" y="50"/>
                  </a:lnTo>
                  <a:lnTo>
                    <a:pt x="22" y="64"/>
                  </a:lnTo>
                  <a:lnTo>
                    <a:pt x="37" y="64"/>
                  </a:lnTo>
                  <a:lnTo>
                    <a:pt x="97" y="64"/>
                  </a:lnTo>
                  <a:lnTo>
                    <a:pt x="104" y="14"/>
                  </a:lnTo>
                  <a:lnTo>
                    <a:pt x="82" y="14"/>
                  </a:lnTo>
                  <a:lnTo>
                    <a:pt x="67" y="14"/>
                  </a:lnTo>
                  <a:lnTo>
                    <a:pt x="30" y="0"/>
                  </a:lnTo>
                  <a:lnTo>
                    <a:pt x="37" y="7"/>
                  </a:lnTo>
                  <a:lnTo>
                    <a:pt x="37" y="14"/>
                  </a:lnTo>
                  <a:lnTo>
                    <a:pt x="37" y="21"/>
                  </a:lnTo>
                  <a:lnTo>
                    <a:pt x="30" y="21"/>
                  </a:lnTo>
                  <a:lnTo>
                    <a:pt x="30" y="36"/>
                  </a:lnTo>
                  <a:lnTo>
                    <a:pt x="22" y="28"/>
                  </a:lnTo>
                  <a:lnTo>
                    <a:pt x="30" y="21"/>
                  </a:lnTo>
                  <a:lnTo>
                    <a:pt x="22" y="14"/>
                  </a:lnTo>
                  <a:lnTo>
                    <a:pt x="7" y="14"/>
                  </a:lnTo>
                  <a:lnTo>
                    <a:pt x="7" y="7"/>
                  </a:lnTo>
                  <a:lnTo>
                    <a:pt x="0" y="14"/>
                  </a:lnTo>
                  <a:lnTo>
                    <a:pt x="7" y="21"/>
                  </a:lnTo>
                  <a:lnTo>
                    <a:pt x="7" y="28"/>
                  </a:lnTo>
                  <a:lnTo>
                    <a:pt x="7" y="36"/>
                  </a:lnTo>
                  <a:lnTo>
                    <a:pt x="7" y="43"/>
                  </a:lnTo>
                  <a:lnTo>
                    <a:pt x="7" y="50"/>
                  </a:lnTo>
                  <a:lnTo>
                    <a:pt x="15" y="5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62" name="Freeform 470" descr="50%"/>
            <p:cNvSpPr>
              <a:spLocks/>
            </p:cNvSpPr>
            <p:nvPr/>
          </p:nvSpPr>
          <p:spPr bwMode="auto">
            <a:xfrm>
              <a:off x="1621" y="3112"/>
              <a:ext cx="129" cy="19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0" y="8"/>
                </a:cxn>
                <a:cxn ang="0">
                  <a:pos x="53" y="69"/>
                </a:cxn>
                <a:cxn ang="0">
                  <a:pos x="120" y="154"/>
                </a:cxn>
                <a:cxn ang="0">
                  <a:pos x="120" y="161"/>
                </a:cxn>
                <a:cxn ang="0">
                  <a:pos x="128" y="161"/>
                </a:cxn>
                <a:cxn ang="0">
                  <a:pos x="128" y="169"/>
                </a:cxn>
                <a:cxn ang="0">
                  <a:pos x="120" y="177"/>
                </a:cxn>
                <a:cxn ang="0">
                  <a:pos x="120" y="184"/>
                </a:cxn>
                <a:cxn ang="0">
                  <a:pos x="120" y="192"/>
                </a:cxn>
                <a:cxn ang="0">
                  <a:pos x="75" y="192"/>
                </a:cxn>
                <a:cxn ang="0">
                  <a:pos x="75" y="184"/>
                </a:cxn>
                <a:cxn ang="0">
                  <a:pos x="68" y="177"/>
                </a:cxn>
                <a:cxn ang="0">
                  <a:pos x="68" y="169"/>
                </a:cxn>
                <a:cxn ang="0">
                  <a:pos x="60" y="161"/>
                </a:cxn>
                <a:cxn ang="0">
                  <a:pos x="53" y="154"/>
                </a:cxn>
                <a:cxn ang="0">
                  <a:pos x="45" y="146"/>
                </a:cxn>
                <a:cxn ang="0">
                  <a:pos x="38" y="146"/>
                </a:cxn>
                <a:cxn ang="0">
                  <a:pos x="30" y="138"/>
                </a:cxn>
                <a:cxn ang="0">
                  <a:pos x="30" y="131"/>
                </a:cxn>
                <a:cxn ang="0">
                  <a:pos x="23" y="123"/>
                </a:cxn>
                <a:cxn ang="0">
                  <a:pos x="23" y="115"/>
                </a:cxn>
                <a:cxn ang="0">
                  <a:pos x="23" y="108"/>
                </a:cxn>
                <a:cxn ang="0">
                  <a:pos x="23" y="100"/>
                </a:cxn>
                <a:cxn ang="0">
                  <a:pos x="23" y="92"/>
                </a:cxn>
                <a:cxn ang="0">
                  <a:pos x="8" y="84"/>
                </a:cxn>
                <a:cxn ang="0">
                  <a:pos x="8" y="77"/>
                </a:cxn>
                <a:cxn ang="0">
                  <a:pos x="15" y="77"/>
                </a:cxn>
                <a:cxn ang="0">
                  <a:pos x="15" y="84"/>
                </a:cxn>
                <a:cxn ang="0">
                  <a:pos x="23" y="84"/>
                </a:cxn>
                <a:cxn ang="0">
                  <a:pos x="23" y="77"/>
                </a:cxn>
                <a:cxn ang="0">
                  <a:pos x="23" y="69"/>
                </a:cxn>
                <a:cxn ang="0">
                  <a:pos x="23" y="61"/>
                </a:cxn>
                <a:cxn ang="0">
                  <a:pos x="15" y="61"/>
                </a:cxn>
                <a:cxn ang="0">
                  <a:pos x="15" y="69"/>
                </a:cxn>
                <a:cxn ang="0">
                  <a:pos x="8" y="69"/>
                </a:cxn>
                <a:cxn ang="0">
                  <a:pos x="8" y="61"/>
                </a:cxn>
                <a:cxn ang="0">
                  <a:pos x="8" y="54"/>
                </a:cxn>
                <a:cxn ang="0">
                  <a:pos x="0" y="46"/>
                </a:cxn>
                <a:cxn ang="0">
                  <a:pos x="0" y="31"/>
                </a:cxn>
                <a:cxn ang="0">
                  <a:pos x="0" y="15"/>
                </a:cxn>
                <a:cxn ang="0">
                  <a:pos x="8" y="15"/>
                </a:cxn>
                <a:cxn ang="0">
                  <a:pos x="8" y="8"/>
                </a:cxn>
                <a:cxn ang="0">
                  <a:pos x="8" y="0"/>
                </a:cxn>
              </a:cxnLst>
              <a:rect l="0" t="0" r="r" b="b"/>
              <a:pathLst>
                <a:path w="129" h="193">
                  <a:moveTo>
                    <a:pt x="8" y="0"/>
                  </a:moveTo>
                  <a:lnTo>
                    <a:pt x="60" y="8"/>
                  </a:lnTo>
                  <a:lnTo>
                    <a:pt x="53" y="69"/>
                  </a:lnTo>
                  <a:lnTo>
                    <a:pt x="120" y="154"/>
                  </a:lnTo>
                  <a:lnTo>
                    <a:pt x="120" y="161"/>
                  </a:lnTo>
                  <a:lnTo>
                    <a:pt x="128" y="161"/>
                  </a:lnTo>
                  <a:lnTo>
                    <a:pt x="128" y="169"/>
                  </a:lnTo>
                  <a:lnTo>
                    <a:pt x="120" y="177"/>
                  </a:lnTo>
                  <a:lnTo>
                    <a:pt x="120" y="184"/>
                  </a:lnTo>
                  <a:lnTo>
                    <a:pt x="120" y="192"/>
                  </a:lnTo>
                  <a:lnTo>
                    <a:pt x="75" y="192"/>
                  </a:lnTo>
                  <a:lnTo>
                    <a:pt x="75" y="184"/>
                  </a:lnTo>
                  <a:lnTo>
                    <a:pt x="68" y="177"/>
                  </a:lnTo>
                  <a:lnTo>
                    <a:pt x="68" y="169"/>
                  </a:lnTo>
                  <a:lnTo>
                    <a:pt x="60" y="161"/>
                  </a:lnTo>
                  <a:lnTo>
                    <a:pt x="53" y="154"/>
                  </a:lnTo>
                  <a:lnTo>
                    <a:pt x="45" y="146"/>
                  </a:lnTo>
                  <a:lnTo>
                    <a:pt x="38" y="146"/>
                  </a:lnTo>
                  <a:lnTo>
                    <a:pt x="30" y="138"/>
                  </a:lnTo>
                  <a:lnTo>
                    <a:pt x="30" y="131"/>
                  </a:lnTo>
                  <a:lnTo>
                    <a:pt x="23" y="123"/>
                  </a:lnTo>
                  <a:lnTo>
                    <a:pt x="23" y="115"/>
                  </a:lnTo>
                  <a:lnTo>
                    <a:pt x="23" y="108"/>
                  </a:lnTo>
                  <a:lnTo>
                    <a:pt x="23" y="100"/>
                  </a:lnTo>
                  <a:lnTo>
                    <a:pt x="23" y="92"/>
                  </a:lnTo>
                  <a:lnTo>
                    <a:pt x="8" y="84"/>
                  </a:lnTo>
                  <a:lnTo>
                    <a:pt x="8" y="77"/>
                  </a:lnTo>
                  <a:lnTo>
                    <a:pt x="15" y="77"/>
                  </a:lnTo>
                  <a:lnTo>
                    <a:pt x="15" y="84"/>
                  </a:lnTo>
                  <a:lnTo>
                    <a:pt x="23" y="84"/>
                  </a:lnTo>
                  <a:lnTo>
                    <a:pt x="23" y="77"/>
                  </a:lnTo>
                  <a:lnTo>
                    <a:pt x="23" y="69"/>
                  </a:lnTo>
                  <a:lnTo>
                    <a:pt x="23" y="61"/>
                  </a:lnTo>
                  <a:lnTo>
                    <a:pt x="15" y="61"/>
                  </a:lnTo>
                  <a:lnTo>
                    <a:pt x="15" y="69"/>
                  </a:lnTo>
                  <a:lnTo>
                    <a:pt x="8" y="69"/>
                  </a:lnTo>
                  <a:lnTo>
                    <a:pt x="8" y="61"/>
                  </a:lnTo>
                  <a:lnTo>
                    <a:pt x="8" y="54"/>
                  </a:lnTo>
                  <a:lnTo>
                    <a:pt x="0" y="46"/>
                  </a:lnTo>
                  <a:lnTo>
                    <a:pt x="0" y="31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8" y="8"/>
                  </a:lnTo>
                  <a:lnTo>
                    <a:pt x="8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63" name="Freeform 471" descr="50%"/>
            <p:cNvSpPr>
              <a:spLocks/>
            </p:cNvSpPr>
            <p:nvPr/>
          </p:nvSpPr>
          <p:spPr bwMode="auto">
            <a:xfrm>
              <a:off x="1869" y="3256"/>
              <a:ext cx="209" cy="201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62" y="77"/>
                </a:cxn>
                <a:cxn ang="0">
                  <a:pos x="62" y="0"/>
                </a:cxn>
                <a:cxn ang="0">
                  <a:pos x="108" y="0"/>
                </a:cxn>
                <a:cxn ang="0">
                  <a:pos x="108" y="38"/>
                </a:cxn>
                <a:cxn ang="0">
                  <a:pos x="139" y="46"/>
                </a:cxn>
                <a:cxn ang="0">
                  <a:pos x="154" y="54"/>
                </a:cxn>
                <a:cxn ang="0">
                  <a:pos x="154" y="46"/>
                </a:cxn>
                <a:cxn ang="0">
                  <a:pos x="162" y="54"/>
                </a:cxn>
                <a:cxn ang="0">
                  <a:pos x="177" y="46"/>
                </a:cxn>
                <a:cxn ang="0">
                  <a:pos x="200" y="46"/>
                </a:cxn>
                <a:cxn ang="0">
                  <a:pos x="200" y="77"/>
                </a:cxn>
                <a:cxn ang="0">
                  <a:pos x="208" y="100"/>
                </a:cxn>
                <a:cxn ang="0">
                  <a:pos x="208" y="108"/>
                </a:cxn>
                <a:cxn ang="0">
                  <a:pos x="208" y="123"/>
                </a:cxn>
                <a:cxn ang="0">
                  <a:pos x="193" y="131"/>
                </a:cxn>
                <a:cxn ang="0">
                  <a:pos x="185" y="123"/>
                </a:cxn>
                <a:cxn ang="0">
                  <a:pos x="185" y="131"/>
                </a:cxn>
                <a:cxn ang="0">
                  <a:pos x="177" y="146"/>
                </a:cxn>
                <a:cxn ang="0">
                  <a:pos x="169" y="154"/>
                </a:cxn>
                <a:cxn ang="0">
                  <a:pos x="162" y="154"/>
                </a:cxn>
                <a:cxn ang="0">
                  <a:pos x="154" y="162"/>
                </a:cxn>
                <a:cxn ang="0">
                  <a:pos x="154" y="169"/>
                </a:cxn>
                <a:cxn ang="0">
                  <a:pos x="154" y="185"/>
                </a:cxn>
                <a:cxn ang="0">
                  <a:pos x="154" y="192"/>
                </a:cxn>
                <a:cxn ang="0">
                  <a:pos x="154" y="200"/>
                </a:cxn>
                <a:cxn ang="0">
                  <a:pos x="131" y="192"/>
                </a:cxn>
                <a:cxn ang="0">
                  <a:pos x="123" y="177"/>
                </a:cxn>
                <a:cxn ang="0">
                  <a:pos x="123" y="169"/>
                </a:cxn>
                <a:cxn ang="0">
                  <a:pos x="116" y="169"/>
                </a:cxn>
                <a:cxn ang="0">
                  <a:pos x="108" y="162"/>
                </a:cxn>
                <a:cxn ang="0">
                  <a:pos x="108" y="154"/>
                </a:cxn>
                <a:cxn ang="0">
                  <a:pos x="100" y="138"/>
                </a:cxn>
                <a:cxn ang="0">
                  <a:pos x="92" y="131"/>
                </a:cxn>
                <a:cxn ang="0">
                  <a:pos x="85" y="123"/>
                </a:cxn>
                <a:cxn ang="0">
                  <a:pos x="77" y="123"/>
                </a:cxn>
                <a:cxn ang="0">
                  <a:pos x="69" y="123"/>
                </a:cxn>
                <a:cxn ang="0">
                  <a:pos x="62" y="131"/>
                </a:cxn>
                <a:cxn ang="0">
                  <a:pos x="54" y="138"/>
                </a:cxn>
                <a:cxn ang="0">
                  <a:pos x="46" y="138"/>
                </a:cxn>
                <a:cxn ang="0">
                  <a:pos x="39" y="138"/>
                </a:cxn>
                <a:cxn ang="0">
                  <a:pos x="31" y="123"/>
                </a:cxn>
                <a:cxn ang="0">
                  <a:pos x="31" y="108"/>
                </a:cxn>
                <a:cxn ang="0">
                  <a:pos x="23" y="100"/>
                </a:cxn>
                <a:cxn ang="0">
                  <a:pos x="15" y="100"/>
                </a:cxn>
                <a:cxn ang="0">
                  <a:pos x="0" y="77"/>
                </a:cxn>
              </a:cxnLst>
              <a:rect l="0" t="0" r="r" b="b"/>
              <a:pathLst>
                <a:path w="209" h="201">
                  <a:moveTo>
                    <a:pt x="0" y="77"/>
                  </a:moveTo>
                  <a:lnTo>
                    <a:pt x="62" y="77"/>
                  </a:lnTo>
                  <a:lnTo>
                    <a:pt x="62" y="0"/>
                  </a:lnTo>
                  <a:lnTo>
                    <a:pt x="108" y="0"/>
                  </a:lnTo>
                  <a:lnTo>
                    <a:pt x="108" y="38"/>
                  </a:lnTo>
                  <a:lnTo>
                    <a:pt x="139" y="46"/>
                  </a:lnTo>
                  <a:lnTo>
                    <a:pt x="154" y="54"/>
                  </a:lnTo>
                  <a:lnTo>
                    <a:pt x="154" y="46"/>
                  </a:lnTo>
                  <a:lnTo>
                    <a:pt x="162" y="54"/>
                  </a:lnTo>
                  <a:lnTo>
                    <a:pt x="177" y="46"/>
                  </a:lnTo>
                  <a:lnTo>
                    <a:pt x="200" y="46"/>
                  </a:lnTo>
                  <a:lnTo>
                    <a:pt x="200" y="77"/>
                  </a:lnTo>
                  <a:lnTo>
                    <a:pt x="208" y="100"/>
                  </a:lnTo>
                  <a:lnTo>
                    <a:pt x="208" y="108"/>
                  </a:lnTo>
                  <a:lnTo>
                    <a:pt x="208" y="123"/>
                  </a:lnTo>
                  <a:lnTo>
                    <a:pt x="193" y="131"/>
                  </a:lnTo>
                  <a:lnTo>
                    <a:pt x="185" y="123"/>
                  </a:lnTo>
                  <a:lnTo>
                    <a:pt x="185" y="131"/>
                  </a:lnTo>
                  <a:lnTo>
                    <a:pt x="177" y="146"/>
                  </a:lnTo>
                  <a:lnTo>
                    <a:pt x="169" y="154"/>
                  </a:lnTo>
                  <a:lnTo>
                    <a:pt x="162" y="154"/>
                  </a:lnTo>
                  <a:lnTo>
                    <a:pt x="154" y="162"/>
                  </a:lnTo>
                  <a:lnTo>
                    <a:pt x="154" y="169"/>
                  </a:lnTo>
                  <a:lnTo>
                    <a:pt x="154" y="185"/>
                  </a:lnTo>
                  <a:lnTo>
                    <a:pt x="154" y="192"/>
                  </a:lnTo>
                  <a:lnTo>
                    <a:pt x="154" y="200"/>
                  </a:lnTo>
                  <a:lnTo>
                    <a:pt x="131" y="192"/>
                  </a:lnTo>
                  <a:lnTo>
                    <a:pt x="123" y="177"/>
                  </a:lnTo>
                  <a:lnTo>
                    <a:pt x="123" y="169"/>
                  </a:lnTo>
                  <a:lnTo>
                    <a:pt x="116" y="169"/>
                  </a:lnTo>
                  <a:lnTo>
                    <a:pt x="108" y="162"/>
                  </a:lnTo>
                  <a:lnTo>
                    <a:pt x="108" y="154"/>
                  </a:lnTo>
                  <a:lnTo>
                    <a:pt x="100" y="138"/>
                  </a:lnTo>
                  <a:lnTo>
                    <a:pt x="92" y="131"/>
                  </a:lnTo>
                  <a:lnTo>
                    <a:pt x="85" y="123"/>
                  </a:lnTo>
                  <a:lnTo>
                    <a:pt x="77" y="123"/>
                  </a:lnTo>
                  <a:lnTo>
                    <a:pt x="69" y="123"/>
                  </a:lnTo>
                  <a:lnTo>
                    <a:pt x="62" y="131"/>
                  </a:lnTo>
                  <a:lnTo>
                    <a:pt x="54" y="138"/>
                  </a:lnTo>
                  <a:lnTo>
                    <a:pt x="46" y="138"/>
                  </a:lnTo>
                  <a:lnTo>
                    <a:pt x="39" y="138"/>
                  </a:lnTo>
                  <a:lnTo>
                    <a:pt x="31" y="123"/>
                  </a:lnTo>
                  <a:lnTo>
                    <a:pt x="31" y="108"/>
                  </a:lnTo>
                  <a:lnTo>
                    <a:pt x="23" y="100"/>
                  </a:lnTo>
                  <a:lnTo>
                    <a:pt x="15" y="100"/>
                  </a:lnTo>
                  <a:lnTo>
                    <a:pt x="0" y="77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64" name="Freeform 472" descr="50%"/>
            <p:cNvSpPr>
              <a:spLocks/>
            </p:cNvSpPr>
            <p:nvPr/>
          </p:nvSpPr>
          <p:spPr bwMode="auto">
            <a:xfrm>
              <a:off x="2045" y="3160"/>
              <a:ext cx="97" cy="81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15" y="29"/>
                </a:cxn>
                <a:cxn ang="0">
                  <a:pos x="15" y="36"/>
                </a:cxn>
                <a:cxn ang="0">
                  <a:pos x="15" y="80"/>
                </a:cxn>
                <a:cxn ang="0">
                  <a:pos x="59" y="80"/>
                </a:cxn>
                <a:cxn ang="0">
                  <a:pos x="81" y="73"/>
                </a:cxn>
                <a:cxn ang="0">
                  <a:pos x="81" y="80"/>
                </a:cxn>
                <a:cxn ang="0">
                  <a:pos x="89" y="80"/>
                </a:cxn>
                <a:cxn ang="0">
                  <a:pos x="89" y="65"/>
                </a:cxn>
                <a:cxn ang="0">
                  <a:pos x="96" y="65"/>
                </a:cxn>
                <a:cxn ang="0">
                  <a:pos x="96" y="58"/>
                </a:cxn>
                <a:cxn ang="0">
                  <a:pos x="89" y="51"/>
                </a:cxn>
                <a:cxn ang="0">
                  <a:pos x="74" y="36"/>
                </a:cxn>
                <a:cxn ang="0">
                  <a:pos x="81" y="29"/>
                </a:cxn>
                <a:cxn ang="0">
                  <a:pos x="74" y="22"/>
                </a:cxn>
                <a:cxn ang="0">
                  <a:pos x="66" y="29"/>
                </a:cxn>
                <a:cxn ang="0">
                  <a:pos x="59" y="15"/>
                </a:cxn>
                <a:cxn ang="0">
                  <a:pos x="52" y="7"/>
                </a:cxn>
                <a:cxn ang="0">
                  <a:pos x="59" y="7"/>
                </a:cxn>
                <a:cxn ang="0">
                  <a:pos x="59" y="0"/>
                </a:cxn>
                <a:cxn ang="0">
                  <a:pos x="52" y="0"/>
                </a:cxn>
              </a:cxnLst>
              <a:rect l="0" t="0" r="r" b="b"/>
              <a:pathLst>
                <a:path w="97" h="81">
                  <a:moveTo>
                    <a:pt x="52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15" y="29"/>
                  </a:lnTo>
                  <a:lnTo>
                    <a:pt x="15" y="36"/>
                  </a:lnTo>
                  <a:lnTo>
                    <a:pt x="15" y="80"/>
                  </a:lnTo>
                  <a:lnTo>
                    <a:pt x="59" y="80"/>
                  </a:lnTo>
                  <a:lnTo>
                    <a:pt x="81" y="73"/>
                  </a:lnTo>
                  <a:lnTo>
                    <a:pt x="81" y="80"/>
                  </a:lnTo>
                  <a:lnTo>
                    <a:pt x="89" y="80"/>
                  </a:lnTo>
                  <a:lnTo>
                    <a:pt x="89" y="65"/>
                  </a:lnTo>
                  <a:lnTo>
                    <a:pt x="96" y="65"/>
                  </a:lnTo>
                  <a:lnTo>
                    <a:pt x="96" y="58"/>
                  </a:lnTo>
                  <a:lnTo>
                    <a:pt x="89" y="51"/>
                  </a:lnTo>
                  <a:lnTo>
                    <a:pt x="74" y="36"/>
                  </a:lnTo>
                  <a:lnTo>
                    <a:pt x="81" y="29"/>
                  </a:lnTo>
                  <a:lnTo>
                    <a:pt x="74" y="22"/>
                  </a:lnTo>
                  <a:lnTo>
                    <a:pt x="66" y="29"/>
                  </a:lnTo>
                  <a:lnTo>
                    <a:pt x="59" y="15"/>
                  </a:lnTo>
                  <a:lnTo>
                    <a:pt x="52" y="7"/>
                  </a:lnTo>
                  <a:lnTo>
                    <a:pt x="59" y="7"/>
                  </a:lnTo>
                  <a:lnTo>
                    <a:pt x="59" y="0"/>
                  </a:lnTo>
                  <a:lnTo>
                    <a:pt x="52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65" name="Freeform 473" descr="50%"/>
            <p:cNvSpPr>
              <a:spLocks/>
            </p:cNvSpPr>
            <p:nvPr/>
          </p:nvSpPr>
          <p:spPr bwMode="auto">
            <a:xfrm>
              <a:off x="2101" y="3112"/>
              <a:ext cx="57" cy="10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0"/>
                </a:cxn>
                <a:cxn ang="0">
                  <a:pos x="14" y="15"/>
                </a:cxn>
                <a:cxn ang="0">
                  <a:pos x="14" y="22"/>
                </a:cxn>
                <a:cxn ang="0">
                  <a:pos x="14" y="30"/>
                </a:cxn>
                <a:cxn ang="0">
                  <a:pos x="7" y="30"/>
                </a:cxn>
                <a:cxn ang="0">
                  <a:pos x="7" y="37"/>
                </a:cxn>
                <a:cxn ang="0">
                  <a:pos x="7" y="45"/>
                </a:cxn>
                <a:cxn ang="0">
                  <a:pos x="7" y="52"/>
                </a:cxn>
                <a:cxn ang="0">
                  <a:pos x="0" y="52"/>
                </a:cxn>
                <a:cxn ang="0">
                  <a:pos x="14" y="74"/>
                </a:cxn>
                <a:cxn ang="0">
                  <a:pos x="21" y="67"/>
                </a:cxn>
                <a:cxn ang="0">
                  <a:pos x="28" y="74"/>
                </a:cxn>
                <a:cxn ang="0">
                  <a:pos x="21" y="82"/>
                </a:cxn>
                <a:cxn ang="0">
                  <a:pos x="35" y="97"/>
                </a:cxn>
                <a:cxn ang="0">
                  <a:pos x="42" y="104"/>
                </a:cxn>
                <a:cxn ang="0">
                  <a:pos x="49" y="104"/>
                </a:cxn>
                <a:cxn ang="0">
                  <a:pos x="49" y="97"/>
                </a:cxn>
                <a:cxn ang="0">
                  <a:pos x="56" y="89"/>
                </a:cxn>
                <a:cxn ang="0">
                  <a:pos x="56" y="82"/>
                </a:cxn>
                <a:cxn ang="0">
                  <a:pos x="56" y="59"/>
                </a:cxn>
                <a:cxn ang="0">
                  <a:pos x="56" y="15"/>
                </a:cxn>
                <a:cxn ang="0">
                  <a:pos x="42" y="7"/>
                </a:cxn>
                <a:cxn ang="0">
                  <a:pos x="42" y="0"/>
                </a:cxn>
              </a:cxnLst>
              <a:rect l="0" t="0" r="r" b="b"/>
              <a:pathLst>
                <a:path w="57" h="105">
                  <a:moveTo>
                    <a:pt x="42" y="0"/>
                  </a:moveTo>
                  <a:lnTo>
                    <a:pt x="0" y="0"/>
                  </a:lnTo>
                  <a:lnTo>
                    <a:pt x="14" y="15"/>
                  </a:lnTo>
                  <a:lnTo>
                    <a:pt x="14" y="22"/>
                  </a:lnTo>
                  <a:lnTo>
                    <a:pt x="14" y="30"/>
                  </a:lnTo>
                  <a:lnTo>
                    <a:pt x="7" y="30"/>
                  </a:lnTo>
                  <a:lnTo>
                    <a:pt x="7" y="37"/>
                  </a:lnTo>
                  <a:lnTo>
                    <a:pt x="7" y="45"/>
                  </a:lnTo>
                  <a:lnTo>
                    <a:pt x="7" y="52"/>
                  </a:lnTo>
                  <a:lnTo>
                    <a:pt x="0" y="52"/>
                  </a:lnTo>
                  <a:lnTo>
                    <a:pt x="14" y="74"/>
                  </a:lnTo>
                  <a:lnTo>
                    <a:pt x="21" y="67"/>
                  </a:lnTo>
                  <a:lnTo>
                    <a:pt x="28" y="74"/>
                  </a:lnTo>
                  <a:lnTo>
                    <a:pt x="21" y="82"/>
                  </a:lnTo>
                  <a:lnTo>
                    <a:pt x="35" y="97"/>
                  </a:lnTo>
                  <a:lnTo>
                    <a:pt x="42" y="104"/>
                  </a:lnTo>
                  <a:lnTo>
                    <a:pt x="49" y="104"/>
                  </a:lnTo>
                  <a:lnTo>
                    <a:pt x="49" y="97"/>
                  </a:lnTo>
                  <a:lnTo>
                    <a:pt x="56" y="89"/>
                  </a:lnTo>
                  <a:lnTo>
                    <a:pt x="56" y="82"/>
                  </a:lnTo>
                  <a:lnTo>
                    <a:pt x="56" y="59"/>
                  </a:lnTo>
                  <a:lnTo>
                    <a:pt x="56" y="15"/>
                  </a:lnTo>
                  <a:lnTo>
                    <a:pt x="42" y="7"/>
                  </a:lnTo>
                  <a:lnTo>
                    <a:pt x="42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</p:grpSp>
      <p:grpSp>
        <p:nvGrpSpPr>
          <p:cNvPr id="5142" name="Group 558"/>
          <p:cNvGrpSpPr>
            <a:grpSpLocks/>
          </p:cNvGrpSpPr>
          <p:nvPr/>
        </p:nvGrpSpPr>
        <p:grpSpPr bwMode="auto">
          <a:xfrm>
            <a:off x="4533188" y="5149369"/>
            <a:ext cx="573087" cy="1550988"/>
            <a:chOff x="1765" y="3320"/>
            <a:chExt cx="361" cy="977"/>
          </a:xfrm>
        </p:grpSpPr>
        <p:sp>
          <p:nvSpPr>
            <p:cNvPr id="8667" name="Freeform 475"/>
            <p:cNvSpPr>
              <a:spLocks/>
            </p:cNvSpPr>
            <p:nvPr/>
          </p:nvSpPr>
          <p:spPr bwMode="auto">
            <a:xfrm>
              <a:off x="1949" y="3808"/>
              <a:ext cx="145" cy="465"/>
            </a:xfrm>
            <a:custGeom>
              <a:avLst/>
              <a:gdLst/>
              <a:ahLst/>
              <a:cxnLst>
                <a:cxn ang="0">
                  <a:pos x="88" y="296"/>
                </a:cxn>
                <a:cxn ang="0">
                  <a:pos x="64" y="392"/>
                </a:cxn>
                <a:cxn ang="0">
                  <a:pos x="88" y="416"/>
                </a:cxn>
                <a:cxn ang="0">
                  <a:pos x="128" y="440"/>
                </a:cxn>
                <a:cxn ang="0">
                  <a:pos x="144" y="464"/>
                </a:cxn>
                <a:cxn ang="0">
                  <a:pos x="112" y="464"/>
                </a:cxn>
                <a:cxn ang="0">
                  <a:pos x="64" y="440"/>
                </a:cxn>
                <a:cxn ang="0">
                  <a:pos x="24" y="424"/>
                </a:cxn>
                <a:cxn ang="0">
                  <a:pos x="16" y="408"/>
                </a:cxn>
                <a:cxn ang="0">
                  <a:pos x="32" y="384"/>
                </a:cxn>
                <a:cxn ang="0">
                  <a:pos x="32" y="344"/>
                </a:cxn>
                <a:cxn ang="0">
                  <a:pos x="16" y="288"/>
                </a:cxn>
                <a:cxn ang="0">
                  <a:pos x="16" y="256"/>
                </a:cxn>
                <a:cxn ang="0">
                  <a:pos x="32" y="192"/>
                </a:cxn>
                <a:cxn ang="0">
                  <a:pos x="24" y="120"/>
                </a:cxn>
                <a:cxn ang="0">
                  <a:pos x="0" y="40"/>
                </a:cxn>
                <a:cxn ang="0">
                  <a:pos x="88" y="0"/>
                </a:cxn>
                <a:cxn ang="0">
                  <a:pos x="136" y="32"/>
                </a:cxn>
                <a:cxn ang="0">
                  <a:pos x="136" y="72"/>
                </a:cxn>
                <a:cxn ang="0">
                  <a:pos x="120" y="128"/>
                </a:cxn>
                <a:cxn ang="0">
                  <a:pos x="104" y="176"/>
                </a:cxn>
                <a:cxn ang="0">
                  <a:pos x="104" y="216"/>
                </a:cxn>
                <a:cxn ang="0">
                  <a:pos x="104" y="240"/>
                </a:cxn>
                <a:cxn ang="0">
                  <a:pos x="88" y="264"/>
                </a:cxn>
                <a:cxn ang="0">
                  <a:pos x="88" y="296"/>
                </a:cxn>
              </a:cxnLst>
              <a:rect l="0" t="0" r="r" b="b"/>
              <a:pathLst>
                <a:path w="145" h="465">
                  <a:moveTo>
                    <a:pt x="88" y="296"/>
                  </a:moveTo>
                  <a:lnTo>
                    <a:pt x="64" y="392"/>
                  </a:lnTo>
                  <a:lnTo>
                    <a:pt x="88" y="416"/>
                  </a:lnTo>
                  <a:lnTo>
                    <a:pt x="128" y="440"/>
                  </a:lnTo>
                  <a:lnTo>
                    <a:pt x="144" y="464"/>
                  </a:lnTo>
                  <a:lnTo>
                    <a:pt x="112" y="464"/>
                  </a:lnTo>
                  <a:lnTo>
                    <a:pt x="64" y="440"/>
                  </a:lnTo>
                  <a:lnTo>
                    <a:pt x="24" y="424"/>
                  </a:lnTo>
                  <a:lnTo>
                    <a:pt x="16" y="408"/>
                  </a:lnTo>
                  <a:lnTo>
                    <a:pt x="32" y="384"/>
                  </a:lnTo>
                  <a:lnTo>
                    <a:pt x="32" y="344"/>
                  </a:lnTo>
                  <a:lnTo>
                    <a:pt x="16" y="288"/>
                  </a:lnTo>
                  <a:lnTo>
                    <a:pt x="16" y="256"/>
                  </a:lnTo>
                  <a:lnTo>
                    <a:pt x="32" y="192"/>
                  </a:lnTo>
                  <a:lnTo>
                    <a:pt x="24" y="120"/>
                  </a:lnTo>
                  <a:lnTo>
                    <a:pt x="0" y="40"/>
                  </a:lnTo>
                  <a:lnTo>
                    <a:pt x="88" y="0"/>
                  </a:lnTo>
                  <a:lnTo>
                    <a:pt x="136" y="32"/>
                  </a:lnTo>
                  <a:lnTo>
                    <a:pt x="136" y="72"/>
                  </a:lnTo>
                  <a:lnTo>
                    <a:pt x="120" y="128"/>
                  </a:lnTo>
                  <a:lnTo>
                    <a:pt x="104" y="176"/>
                  </a:lnTo>
                  <a:lnTo>
                    <a:pt x="104" y="216"/>
                  </a:lnTo>
                  <a:lnTo>
                    <a:pt x="104" y="240"/>
                  </a:lnTo>
                  <a:lnTo>
                    <a:pt x="88" y="264"/>
                  </a:lnTo>
                  <a:lnTo>
                    <a:pt x="88" y="29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68" name="Freeform 476"/>
            <p:cNvSpPr>
              <a:spLocks/>
            </p:cNvSpPr>
            <p:nvPr/>
          </p:nvSpPr>
          <p:spPr bwMode="auto">
            <a:xfrm>
              <a:off x="1949" y="3808"/>
              <a:ext cx="145" cy="465"/>
            </a:xfrm>
            <a:custGeom>
              <a:avLst/>
              <a:gdLst/>
              <a:ahLst/>
              <a:cxnLst>
                <a:cxn ang="0">
                  <a:pos x="88" y="296"/>
                </a:cxn>
                <a:cxn ang="0">
                  <a:pos x="64" y="392"/>
                </a:cxn>
                <a:cxn ang="0">
                  <a:pos x="88" y="416"/>
                </a:cxn>
                <a:cxn ang="0">
                  <a:pos x="128" y="440"/>
                </a:cxn>
                <a:cxn ang="0">
                  <a:pos x="144" y="464"/>
                </a:cxn>
                <a:cxn ang="0">
                  <a:pos x="112" y="464"/>
                </a:cxn>
                <a:cxn ang="0">
                  <a:pos x="64" y="440"/>
                </a:cxn>
                <a:cxn ang="0">
                  <a:pos x="24" y="424"/>
                </a:cxn>
                <a:cxn ang="0">
                  <a:pos x="16" y="408"/>
                </a:cxn>
                <a:cxn ang="0">
                  <a:pos x="32" y="384"/>
                </a:cxn>
                <a:cxn ang="0">
                  <a:pos x="32" y="344"/>
                </a:cxn>
                <a:cxn ang="0">
                  <a:pos x="16" y="288"/>
                </a:cxn>
                <a:cxn ang="0">
                  <a:pos x="16" y="256"/>
                </a:cxn>
                <a:cxn ang="0">
                  <a:pos x="32" y="192"/>
                </a:cxn>
                <a:cxn ang="0">
                  <a:pos x="24" y="120"/>
                </a:cxn>
                <a:cxn ang="0">
                  <a:pos x="0" y="40"/>
                </a:cxn>
                <a:cxn ang="0">
                  <a:pos x="88" y="0"/>
                </a:cxn>
                <a:cxn ang="0">
                  <a:pos x="136" y="32"/>
                </a:cxn>
                <a:cxn ang="0">
                  <a:pos x="136" y="72"/>
                </a:cxn>
                <a:cxn ang="0">
                  <a:pos x="120" y="128"/>
                </a:cxn>
                <a:cxn ang="0">
                  <a:pos x="104" y="176"/>
                </a:cxn>
                <a:cxn ang="0">
                  <a:pos x="104" y="216"/>
                </a:cxn>
                <a:cxn ang="0">
                  <a:pos x="104" y="240"/>
                </a:cxn>
                <a:cxn ang="0">
                  <a:pos x="88" y="264"/>
                </a:cxn>
                <a:cxn ang="0">
                  <a:pos x="88" y="296"/>
                </a:cxn>
              </a:cxnLst>
              <a:rect l="0" t="0" r="r" b="b"/>
              <a:pathLst>
                <a:path w="145" h="465">
                  <a:moveTo>
                    <a:pt x="88" y="296"/>
                  </a:moveTo>
                  <a:lnTo>
                    <a:pt x="64" y="392"/>
                  </a:lnTo>
                  <a:lnTo>
                    <a:pt x="88" y="416"/>
                  </a:lnTo>
                  <a:lnTo>
                    <a:pt x="128" y="440"/>
                  </a:lnTo>
                  <a:lnTo>
                    <a:pt x="144" y="464"/>
                  </a:lnTo>
                  <a:lnTo>
                    <a:pt x="112" y="464"/>
                  </a:lnTo>
                  <a:lnTo>
                    <a:pt x="64" y="440"/>
                  </a:lnTo>
                  <a:lnTo>
                    <a:pt x="24" y="424"/>
                  </a:lnTo>
                  <a:lnTo>
                    <a:pt x="16" y="408"/>
                  </a:lnTo>
                  <a:lnTo>
                    <a:pt x="32" y="384"/>
                  </a:lnTo>
                  <a:lnTo>
                    <a:pt x="32" y="344"/>
                  </a:lnTo>
                  <a:lnTo>
                    <a:pt x="16" y="288"/>
                  </a:lnTo>
                  <a:lnTo>
                    <a:pt x="16" y="256"/>
                  </a:lnTo>
                  <a:lnTo>
                    <a:pt x="32" y="192"/>
                  </a:lnTo>
                  <a:lnTo>
                    <a:pt x="24" y="120"/>
                  </a:lnTo>
                  <a:lnTo>
                    <a:pt x="0" y="40"/>
                  </a:lnTo>
                  <a:lnTo>
                    <a:pt x="88" y="0"/>
                  </a:lnTo>
                  <a:lnTo>
                    <a:pt x="136" y="32"/>
                  </a:lnTo>
                  <a:lnTo>
                    <a:pt x="136" y="72"/>
                  </a:lnTo>
                  <a:lnTo>
                    <a:pt x="120" y="128"/>
                  </a:lnTo>
                  <a:lnTo>
                    <a:pt x="104" y="176"/>
                  </a:lnTo>
                  <a:lnTo>
                    <a:pt x="104" y="216"/>
                  </a:lnTo>
                  <a:lnTo>
                    <a:pt x="104" y="240"/>
                  </a:lnTo>
                  <a:lnTo>
                    <a:pt x="88" y="264"/>
                  </a:lnTo>
                  <a:lnTo>
                    <a:pt x="88" y="296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69" name="Freeform 477"/>
            <p:cNvSpPr>
              <a:spLocks/>
            </p:cNvSpPr>
            <p:nvPr/>
          </p:nvSpPr>
          <p:spPr bwMode="auto">
            <a:xfrm>
              <a:off x="1965" y="4184"/>
              <a:ext cx="145" cy="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64"/>
                </a:cxn>
                <a:cxn ang="0">
                  <a:pos x="88" y="72"/>
                </a:cxn>
                <a:cxn ang="0">
                  <a:pos x="104" y="64"/>
                </a:cxn>
                <a:cxn ang="0">
                  <a:pos x="88" y="40"/>
                </a:cxn>
                <a:cxn ang="0">
                  <a:pos x="128" y="72"/>
                </a:cxn>
                <a:cxn ang="0">
                  <a:pos x="144" y="88"/>
                </a:cxn>
              </a:cxnLst>
              <a:rect l="0" t="0" r="r" b="b"/>
              <a:pathLst>
                <a:path w="145" h="89">
                  <a:moveTo>
                    <a:pt x="0" y="0"/>
                  </a:moveTo>
                  <a:lnTo>
                    <a:pt x="56" y="64"/>
                  </a:lnTo>
                  <a:lnTo>
                    <a:pt x="88" y="72"/>
                  </a:lnTo>
                  <a:lnTo>
                    <a:pt x="104" y="64"/>
                  </a:lnTo>
                  <a:lnTo>
                    <a:pt x="88" y="40"/>
                  </a:lnTo>
                  <a:lnTo>
                    <a:pt x="128" y="72"/>
                  </a:lnTo>
                  <a:lnTo>
                    <a:pt x="144" y="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70" name="Freeform 478"/>
            <p:cNvSpPr>
              <a:spLocks/>
            </p:cNvSpPr>
            <p:nvPr/>
          </p:nvSpPr>
          <p:spPr bwMode="auto">
            <a:xfrm>
              <a:off x="1957" y="4184"/>
              <a:ext cx="153" cy="89"/>
            </a:xfrm>
            <a:custGeom>
              <a:avLst/>
              <a:gdLst/>
              <a:ahLst/>
              <a:cxnLst>
                <a:cxn ang="0">
                  <a:pos x="152" y="88"/>
                </a:cxn>
                <a:cxn ang="0">
                  <a:pos x="96" y="88"/>
                </a:cxn>
                <a:cxn ang="0">
                  <a:pos x="64" y="72"/>
                </a:cxn>
                <a:cxn ang="0">
                  <a:pos x="40" y="48"/>
                </a:cxn>
                <a:cxn ang="0">
                  <a:pos x="16" y="56"/>
                </a:cxn>
                <a:cxn ang="0">
                  <a:pos x="0" y="16"/>
                </a:cxn>
                <a:cxn ang="0">
                  <a:pos x="8" y="0"/>
                </a:cxn>
              </a:cxnLst>
              <a:rect l="0" t="0" r="r" b="b"/>
              <a:pathLst>
                <a:path w="153" h="89">
                  <a:moveTo>
                    <a:pt x="152" y="88"/>
                  </a:moveTo>
                  <a:lnTo>
                    <a:pt x="96" y="88"/>
                  </a:lnTo>
                  <a:lnTo>
                    <a:pt x="64" y="72"/>
                  </a:lnTo>
                  <a:lnTo>
                    <a:pt x="40" y="48"/>
                  </a:lnTo>
                  <a:lnTo>
                    <a:pt x="16" y="56"/>
                  </a:lnTo>
                  <a:lnTo>
                    <a:pt x="0" y="16"/>
                  </a:lnTo>
                  <a:lnTo>
                    <a:pt x="8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71" name="Freeform 479" descr="25%"/>
            <p:cNvSpPr>
              <a:spLocks/>
            </p:cNvSpPr>
            <p:nvPr/>
          </p:nvSpPr>
          <p:spPr bwMode="auto">
            <a:xfrm>
              <a:off x="1957" y="4184"/>
              <a:ext cx="153" cy="8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4" y="64"/>
                </a:cxn>
                <a:cxn ang="0">
                  <a:pos x="96" y="72"/>
                </a:cxn>
                <a:cxn ang="0">
                  <a:pos x="112" y="64"/>
                </a:cxn>
                <a:cxn ang="0">
                  <a:pos x="96" y="40"/>
                </a:cxn>
                <a:cxn ang="0">
                  <a:pos x="136" y="72"/>
                </a:cxn>
                <a:cxn ang="0">
                  <a:pos x="152" y="88"/>
                </a:cxn>
                <a:cxn ang="0">
                  <a:pos x="96" y="88"/>
                </a:cxn>
                <a:cxn ang="0">
                  <a:pos x="64" y="72"/>
                </a:cxn>
                <a:cxn ang="0">
                  <a:pos x="40" y="48"/>
                </a:cxn>
                <a:cxn ang="0">
                  <a:pos x="16" y="56"/>
                </a:cxn>
                <a:cxn ang="0">
                  <a:pos x="0" y="16"/>
                </a:cxn>
                <a:cxn ang="0">
                  <a:pos x="8" y="0"/>
                </a:cxn>
              </a:cxnLst>
              <a:rect l="0" t="0" r="r" b="b"/>
              <a:pathLst>
                <a:path w="153" h="89">
                  <a:moveTo>
                    <a:pt x="8" y="0"/>
                  </a:moveTo>
                  <a:lnTo>
                    <a:pt x="64" y="64"/>
                  </a:lnTo>
                  <a:lnTo>
                    <a:pt x="96" y="72"/>
                  </a:lnTo>
                  <a:lnTo>
                    <a:pt x="112" y="64"/>
                  </a:lnTo>
                  <a:lnTo>
                    <a:pt x="96" y="40"/>
                  </a:lnTo>
                  <a:lnTo>
                    <a:pt x="136" y="72"/>
                  </a:lnTo>
                  <a:lnTo>
                    <a:pt x="152" y="88"/>
                  </a:lnTo>
                  <a:lnTo>
                    <a:pt x="96" y="88"/>
                  </a:lnTo>
                  <a:lnTo>
                    <a:pt x="64" y="72"/>
                  </a:lnTo>
                  <a:lnTo>
                    <a:pt x="40" y="48"/>
                  </a:lnTo>
                  <a:lnTo>
                    <a:pt x="16" y="56"/>
                  </a:lnTo>
                  <a:lnTo>
                    <a:pt x="0" y="16"/>
                  </a:lnTo>
                  <a:lnTo>
                    <a:pt x="8" y="0"/>
                  </a:lnTo>
                </a:path>
              </a:pathLst>
            </a:cu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72" name="Freeform 480"/>
            <p:cNvSpPr>
              <a:spLocks/>
            </p:cNvSpPr>
            <p:nvPr/>
          </p:nvSpPr>
          <p:spPr bwMode="auto">
            <a:xfrm>
              <a:off x="1877" y="3352"/>
              <a:ext cx="177" cy="145"/>
            </a:xfrm>
            <a:custGeom>
              <a:avLst/>
              <a:gdLst/>
              <a:ahLst/>
              <a:cxnLst>
                <a:cxn ang="0">
                  <a:pos x="104" y="144"/>
                </a:cxn>
                <a:cxn ang="0">
                  <a:pos x="120" y="128"/>
                </a:cxn>
                <a:cxn ang="0">
                  <a:pos x="136" y="120"/>
                </a:cxn>
                <a:cxn ang="0">
                  <a:pos x="176" y="72"/>
                </a:cxn>
                <a:cxn ang="0">
                  <a:pos x="176" y="40"/>
                </a:cxn>
                <a:cxn ang="0">
                  <a:pos x="152" y="16"/>
                </a:cxn>
                <a:cxn ang="0">
                  <a:pos x="112" y="0"/>
                </a:cxn>
                <a:cxn ang="0">
                  <a:pos x="56" y="0"/>
                </a:cxn>
                <a:cxn ang="0">
                  <a:pos x="8" y="24"/>
                </a:cxn>
                <a:cxn ang="0">
                  <a:pos x="0" y="48"/>
                </a:cxn>
                <a:cxn ang="0">
                  <a:pos x="8" y="72"/>
                </a:cxn>
                <a:cxn ang="0">
                  <a:pos x="16" y="88"/>
                </a:cxn>
                <a:cxn ang="0">
                  <a:pos x="40" y="104"/>
                </a:cxn>
                <a:cxn ang="0">
                  <a:pos x="56" y="120"/>
                </a:cxn>
                <a:cxn ang="0">
                  <a:pos x="56" y="128"/>
                </a:cxn>
                <a:cxn ang="0">
                  <a:pos x="88" y="144"/>
                </a:cxn>
                <a:cxn ang="0">
                  <a:pos x="104" y="144"/>
                </a:cxn>
              </a:cxnLst>
              <a:rect l="0" t="0" r="r" b="b"/>
              <a:pathLst>
                <a:path w="177" h="145">
                  <a:moveTo>
                    <a:pt x="104" y="144"/>
                  </a:moveTo>
                  <a:lnTo>
                    <a:pt x="120" y="128"/>
                  </a:lnTo>
                  <a:lnTo>
                    <a:pt x="136" y="120"/>
                  </a:lnTo>
                  <a:lnTo>
                    <a:pt x="176" y="72"/>
                  </a:lnTo>
                  <a:lnTo>
                    <a:pt x="176" y="40"/>
                  </a:lnTo>
                  <a:lnTo>
                    <a:pt x="152" y="16"/>
                  </a:lnTo>
                  <a:lnTo>
                    <a:pt x="112" y="0"/>
                  </a:lnTo>
                  <a:lnTo>
                    <a:pt x="56" y="0"/>
                  </a:lnTo>
                  <a:lnTo>
                    <a:pt x="8" y="24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16" y="88"/>
                  </a:lnTo>
                  <a:lnTo>
                    <a:pt x="40" y="104"/>
                  </a:lnTo>
                  <a:lnTo>
                    <a:pt x="56" y="120"/>
                  </a:lnTo>
                  <a:lnTo>
                    <a:pt x="56" y="128"/>
                  </a:lnTo>
                  <a:lnTo>
                    <a:pt x="88" y="144"/>
                  </a:lnTo>
                  <a:lnTo>
                    <a:pt x="104" y="14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73" name="Freeform 481"/>
            <p:cNvSpPr>
              <a:spLocks/>
            </p:cNvSpPr>
            <p:nvPr/>
          </p:nvSpPr>
          <p:spPr bwMode="auto">
            <a:xfrm>
              <a:off x="1877" y="3352"/>
              <a:ext cx="177" cy="145"/>
            </a:xfrm>
            <a:custGeom>
              <a:avLst/>
              <a:gdLst/>
              <a:ahLst/>
              <a:cxnLst>
                <a:cxn ang="0">
                  <a:pos x="104" y="144"/>
                </a:cxn>
                <a:cxn ang="0">
                  <a:pos x="120" y="128"/>
                </a:cxn>
                <a:cxn ang="0">
                  <a:pos x="136" y="120"/>
                </a:cxn>
                <a:cxn ang="0">
                  <a:pos x="176" y="72"/>
                </a:cxn>
                <a:cxn ang="0">
                  <a:pos x="176" y="40"/>
                </a:cxn>
                <a:cxn ang="0">
                  <a:pos x="152" y="16"/>
                </a:cxn>
                <a:cxn ang="0">
                  <a:pos x="112" y="0"/>
                </a:cxn>
                <a:cxn ang="0">
                  <a:pos x="56" y="0"/>
                </a:cxn>
                <a:cxn ang="0">
                  <a:pos x="8" y="24"/>
                </a:cxn>
                <a:cxn ang="0">
                  <a:pos x="0" y="48"/>
                </a:cxn>
                <a:cxn ang="0">
                  <a:pos x="8" y="72"/>
                </a:cxn>
                <a:cxn ang="0">
                  <a:pos x="16" y="88"/>
                </a:cxn>
                <a:cxn ang="0">
                  <a:pos x="40" y="104"/>
                </a:cxn>
                <a:cxn ang="0">
                  <a:pos x="56" y="120"/>
                </a:cxn>
                <a:cxn ang="0">
                  <a:pos x="56" y="128"/>
                </a:cxn>
                <a:cxn ang="0">
                  <a:pos x="88" y="144"/>
                </a:cxn>
                <a:cxn ang="0">
                  <a:pos x="104" y="144"/>
                </a:cxn>
              </a:cxnLst>
              <a:rect l="0" t="0" r="r" b="b"/>
              <a:pathLst>
                <a:path w="177" h="145">
                  <a:moveTo>
                    <a:pt x="104" y="144"/>
                  </a:moveTo>
                  <a:lnTo>
                    <a:pt x="120" y="128"/>
                  </a:lnTo>
                  <a:lnTo>
                    <a:pt x="136" y="120"/>
                  </a:lnTo>
                  <a:lnTo>
                    <a:pt x="176" y="72"/>
                  </a:lnTo>
                  <a:lnTo>
                    <a:pt x="176" y="40"/>
                  </a:lnTo>
                  <a:lnTo>
                    <a:pt x="152" y="16"/>
                  </a:lnTo>
                  <a:lnTo>
                    <a:pt x="112" y="0"/>
                  </a:lnTo>
                  <a:lnTo>
                    <a:pt x="56" y="0"/>
                  </a:lnTo>
                  <a:lnTo>
                    <a:pt x="8" y="24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16" y="88"/>
                  </a:lnTo>
                  <a:lnTo>
                    <a:pt x="40" y="104"/>
                  </a:lnTo>
                  <a:lnTo>
                    <a:pt x="56" y="120"/>
                  </a:lnTo>
                  <a:lnTo>
                    <a:pt x="56" y="128"/>
                  </a:lnTo>
                  <a:lnTo>
                    <a:pt x="88" y="144"/>
                  </a:lnTo>
                  <a:lnTo>
                    <a:pt x="104" y="144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74" name="Line 482"/>
            <p:cNvSpPr>
              <a:spLocks noChangeShapeType="1"/>
            </p:cNvSpPr>
            <p:nvPr/>
          </p:nvSpPr>
          <p:spPr bwMode="auto">
            <a:xfrm>
              <a:off x="1977" y="3476"/>
              <a:ext cx="24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75" name="Line 483"/>
            <p:cNvSpPr>
              <a:spLocks noChangeShapeType="1"/>
            </p:cNvSpPr>
            <p:nvPr/>
          </p:nvSpPr>
          <p:spPr bwMode="auto">
            <a:xfrm>
              <a:off x="1953" y="3452"/>
              <a:ext cx="24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76" name="Freeform 484"/>
            <p:cNvSpPr>
              <a:spLocks/>
            </p:cNvSpPr>
            <p:nvPr/>
          </p:nvSpPr>
          <p:spPr bwMode="auto">
            <a:xfrm>
              <a:off x="1901" y="3464"/>
              <a:ext cx="137" cy="19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48" y="16"/>
                </a:cxn>
                <a:cxn ang="0">
                  <a:pos x="64" y="24"/>
                </a:cxn>
                <a:cxn ang="0">
                  <a:pos x="72" y="24"/>
                </a:cxn>
                <a:cxn ang="0">
                  <a:pos x="96" y="16"/>
                </a:cxn>
                <a:cxn ang="0">
                  <a:pos x="120" y="48"/>
                </a:cxn>
                <a:cxn ang="0">
                  <a:pos x="136" y="104"/>
                </a:cxn>
                <a:cxn ang="0">
                  <a:pos x="136" y="160"/>
                </a:cxn>
                <a:cxn ang="0">
                  <a:pos x="120" y="192"/>
                </a:cxn>
                <a:cxn ang="0">
                  <a:pos x="56" y="128"/>
                </a:cxn>
                <a:cxn ang="0">
                  <a:pos x="16" y="72"/>
                </a:cxn>
                <a:cxn ang="0">
                  <a:pos x="0" y="48"/>
                </a:cxn>
                <a:cxn ang="0">
                  <a:pos x="32" y="0"/>
                </a:cxn>
              </a:cxnLst>
              <a:rect l="0" t="0" r="r" b="b"/>
              <a:pathLst>
                <a:path w="137" h="193">
                  <a:moveTo>
                    <a:pt x="32" y="0"/>
                  </a:moveTo>
                  <a:lnTo>
                    <a:pt x="48" y="16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96" y="16"/>
                  </a:lnTo>
                  <a:lnTo>
                    <a:pt x="120" y="48"/>
                  </a:lnTo>
                  <a:lnTo>
                    <a:pt x="136" y="104"/>
                  </a:lnTo>
                  <a:lnTo>
                    <a:pt x="136" y="160"/>
                  </a:lnTo>
                  <a:lnTo>
                    <a:pt x="120" y="192"/>
                  </a:lnTo>
                  <a:lnTo>
                    <a:pt x="56" y="128"/>
                  </a:lnTo>
                  <a:lnTo>
                    <a:pt x="16" y="72"/>
                  </a:lnTo>
                  <a:lnTo>
                    <a:pt x="0" y="48"/>
                  </a:lnTo>
                  <a:lnTo>
                    <a:pt x="3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77" name="Line 485"/>
            <p:cNvSpPr>
              <a:spLocks noChangeShapeType="1"/>
            </p:cNvSpPr>
            <p:nvPr/>
          </p:nvSpPr>
          <p:spPr bwMode="auto">
            <a:xfrm>
              <a:off x="1937" y="34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78" name="Freeform 486"/>
            <p:cNvSpPr>
              <a:spLocks/>
            </p:cNvSpPr>
            <p:nvPr/>
          </p:nvSpPr>
          <p:spPr bwMode="auto">
            <a:xfrm>
              <a:off x="1901" y="3464"/>
              <a:ext cx="137" cy="19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48" y="16"/>
                </a:cxn>
                <a:cxn ang="0">
                  <a:pos x="64" y="24"/>
                </a:cxn>
                <a:cxn ang="0">
                  <a:pos x="72" y="24"/>
                </a:cxn>
                <a:cxn ang="0">
                  <a:pos x="96" y="16"/>
                </a:cxn>
                <a:cxn ang="0">
                  <a:pos x="120" y="48"/>
                </a:cxn>
                <a:cxn ang="0">
                  <a:pos x="136" y="104"/>
                </a:cxn>
                <a:cxn ang="0">
                  <a:pos x="136" y="160"/>
                </a:cxn>
                <a:cxn ang="0">
                  <a:pos x="120" y="192"/>
                </a:cxn>
                <a:cxn ang="0">
                  <a:pos x="56" y="128"/>
                </a:cxn>
                <a:cxn ang="0">
                  <a:pos x="16" y="72"/>
                </a:cxn>
                <a:cxn ang="0">
                  <a:pos x="0" y="48"/>
                </a:cxn>
                <a:cxn ang="0">
                  <a:pos x="32" y="0"/>
                </a:cxn>
              </a:cxnLst>
              <a:rect l="0" t="0" r="r" b="b"/>
              <a:pathLst>
                <a:path w="137" h="193">
                  <a:moveTo>
                    <a:pt x="32" y="0"/>
                  </a:moveTo>
                  <a:lnTo>
                    <a:pt x="48" y="16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96" y="16"/>
                  </a:lnTo>
                  <a:lnTo>
                    <a:pt x="120" y="48"/>
                  </a:lnTo>
                  <a:lnTo>
                    <a:pt x="136" y="104"/>
                  </a:lnTo>
                  <a:lnTo>
                    <a:pt x="136" y="160"/>
                  </a:lnTo>
                  <a:lnTo>
                    <a:pt x="120" y="192"/>
                  </a:lnTo>
                  <a:lnTo>
                    <a:pt x="56" y="128"/>
                  </a:lnTo>
                  <a:lnTo>
                    <a:pt x="16" y="72"/>
                  </a:lnTo>
                  <a:lnTo>
                    <a:pt x="0" y="48"/>
                  </a:lnTo>
                  <a:lnTo>
                    <a:pt x="32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79" name="Line 487"/>
            <p:cNvSpPr>
              <a:spLocks noChangeShapeType="1"/>
            </p:cNvSpPr>
            <p:nvPr/>
          </p:nvSpPr>
          <p:spPr bwMode="auto">
            <a:xfrm flipH="1">
              <a:off x="1965" y="3540"/>
              <a:ext cx="16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80" name="Line 488"/>
            <p:cNvSpPr>
              <a:spLocks noChangeShapeType="1"/>
            </p:cNvSpPr>
            <p:nvPr/>
          </p:nvSpPr>
          <p:spPr bwMode="auto">
            <a:xfrm>
              <a:off x="2045" y="3564"/>
              <a:ext cx="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81" name="Line 489"/>
            <p:cNvSpPr>
              <a:spLocks noChangeShapeType="1"/>
            </p:cNvSpPr>
            <p:nvPr/>
          </p:nvSpPr>
          <p:spPr bwMode="auto">
            <a:xfrm flipH="1">
              <a:off x="1929" y="3492"/>
              <a:ext cx="48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82" name="Line 490"/>
            <p:cNvSpPr>
              <a:spLocks noChangeShapeType="1"/>
            </p:cNvSpPr>
            <p:nvPr/>
          </p:nvSpPr>
          <p:spPr bwMode="auto">
            <a:xfrm>
              <a:off x="1945" y="3532"/>
              <a:ext cx="56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83" name="Line 491"/>
            <p:cNvSpPr>
              <a:spLocks noChangeShapeType="1"/>
            </p:cNvSpPr>
            <p:nvPr/>
          </p:nvSpPr>
          <p:spPr bwMode="auto">
            <a:xfrm flipH="1">
              <a:off x="2009" y="3524"/>
              <a:ext cx="4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84" name="Line 492"/>
            <p:cNvSpPr>
              <a:spLocks noChangeShapeType="1"/>
            </p:cNvSpPr>
            <p:nvPr/>
          </p:nvSpPr>
          <p:spPr bwMode="auto">
            <a:xfrm>
              <a:off x="1921" y="3500"/>
              <a:ext cx="32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85" name="Line 493"/>
            <p:cNvSpPr>
              <a:spLocks noChangeShapeType="1"/>
            </p:cNvSpPr>
            <p:nvPr/>
          </p:nvSpPr>
          <p:spPr bwMode="auto">
            <a:xfrm>
              <a:off x="1961" y="3520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86" name="Line 494"/>
            <p:cNvSpPr>
              <a:spLocks noChangeShapeType="1"/>
            </p:cNvSpPr>
            <p:nvPr/>
          </p:nvSpPr>
          <p:spPr bwMode="auto">
            <a:xfrm flipH="1">
              <a:off x="2001" y="3520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87" name="Freeform 495"/>
            <p:cNvSpPr>
              <a:spLocks/>
            </p:cNvSpPr>
            <p:nvPr/>
          </p:nvSpPr>
          <p:spPr bwMode="auto">
            <a:xfrm>
              <a:off x="2093" y="3816"/>
              <a:ext cx="9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8" y="32"/>
                </a:cxn>
              </a:cxnLst>
              <a:rect l="0" t="0" r="r" b="b"/>
              <a:pathLst>
                <a:path w="9" h="33">
                  <a:moveTo>
                    <a:pt x="0" y="0"/>
                  </a:moveTo>
                  <a:lnTo>
                    <a:pt x="0" y="16"/>
                  </a:lnTo>
                  <a:lnTo>
                    <a:pt x="8" y="3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88" name="Freeform 496"/>
            <p:cNvSpPr>
              <a:spLocks/>
            </p:cNvSpPr>
            <p:nvPr/>
          </p:nvSpPr>
          <p:spPr bwMode="auto">
            <a:xfrm>
              <a:off x="2093" y="3800"/>
              <a:ext cx="33" cy="49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8" y="48"/>
                </a:cxn>
                <a:cxn ang="0">
                  <a:pos x="32" y="32"/>
                </a:cxn>
                <a:cxn ang="0">
                  <a:pos x="24" y="0"/>
                </a:cxn>
                <a:cxn ang="0">
                  <a:pos x="0" y="16"/>
                </a:cxn>
              </a:cxnLst>
              <a:rect l="0" t="0" r="r" b="b"/>
              <a:pathLst>
                <a:path w="33" h="49">
                  <a:moveTo>
                    <a:pt x="8" y="48"/>
                  </a:moveTo>
                  <a:lnTo>
                    <a:pt x="8" y="48"/>
                  </a:lnTo>
                  <a:lnTo>
                    <a:pt x="32" y="32"/>
                  </a:lnTo>
                  <a:lnTo>
                    <a:pt x="24" y="0"/>
                  </a:lnTo>
                  <a:lnTo>
                    <a:pt x="0" y="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89" name="Freeform 497"/>
            <p:cNvSpPr>
              <a:spLocks/>
            </p:cNvSpPr>
            <p:nvPr/>
          </p:nvSpPr>
          <p:spPr bwMode="auto">
            <a:xfrm>
              <a:off x="2093" y="3800"/>
              <a:ext cx="33" cy="49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32"/>
                </a:cxn>
                <a:cxn ang="0">
                  <a:pos x="8" y="48"/>
                </a:cxn>
                <a:cxn ang="0">
                  <a:pos x="32" y="32"/>
                </a:cxn>
                <a:cxn ang="0">
                  <a:pos x="24" y="0"/>
                </a:cxn>
                <a:cxn ang="0">
                  <a:pos x="0" y="16"/>
                </a:cxn>
              </a:cxnLst>
              <a:rect l="0" t="0" r="r" b="b"/>
              <a:pathLst>
                <a:path w="33" h="49">
                  <a:moveTo>
                    <a:pt x="0" y="16"/>
                  </a:moveTo>
                  <a:lnTo>
                    <a:pt x="0" y="32"/>
                  </a:lnTo>
                  <a:lnTo>
                    <a:pt x="8" y="48"/>
                  </a:lnTo>
                  <a:lnTo>
                    <a:pt x="32" y="32"/>
                  </a:lnTo>
                  <a:lnTo>
                    <a:pt x="24" y="0"/>
                  </a:lnTo>
                  <a:lnTo>
                    <a:pt x="0" y="16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90" name="Freeform 498"/>
            <p:cNvSpPr>
              <a:spLocks/>
            </p:cNvSpPr>
            <p:nvPr/>
          </p:nvSpPr>
          <p:spPr bwMode="auto">
            <a:xfrm>
              <a:off x="1877" y="3824"/>
              <a:ext cx="169" cy="465"/>
            </a:xfrm>
            <a:custGeom>
              <a:avLst/>
              <a:gdLst/>
              <a:ahLst/>
              <a:cxnLst>
                <a:cxn ang="0">
                  <a:pos x="112" y="288"/>
                </a:cxn>
                <a:cxn ang="0">
                  <a:pos x="96" y="376"/>
                </a:cxn>
                <a:cxn ang="0">
                  <a:pos x="120" y="408"/>
                </a:cxn>
                <a:cxn ang="0">
                  <a:pos x="152" y="440"/>
                </a:cxn>
                <a:cxn ang="0">
                  <a:pos x="168" y="464"/>
                </a:cxn>
                <a:cxn ang="0">
                  <a:pos x="120" y="464"/>
                </a:cxn>
                <a:cxn ang="0">
                  <a:pos x="80" y="440"/>
                </a:cxn>
                <a:cxn ang="0">
                  <a:pos x="48" y="424"/>
                </a:cxn>
                <a:cxn ang="0">
                  <a:pos x="40" y="400"/>
                </a:cxn>
                <a:cxn ang="0">
                  <a:pos x="56" y="376"/>
                </a:cxn>
                <a:cxn ang="0">
                  <a:pos x="56" y="344"/>
                </a:cxn>
                <a:cxn ang="0">
                  <a:pos x="40" y="288"/>
                </a:cxn>
                <a:cxn ang="0">
                  <a:pos x="40" y="256"/>
                </a:cxn>
                <a:cxn ang="0">
                  <a:pos x="40" y="184"/>
                </a:cxn>
                <a:cxn ang="0">
                  <a:pos x="16" y="112"/>
                </a:cxn>
                <a:cxn ang="0">
                  <a:pos x="0" y="40"/>
                </a:cxn>
                <a:cxn ang="0">
                  <a:pos x="80" y="0"/>
                </a:cxn>
                <a:cxn ang="0">
                  <a:pos x="136" y="32"/>
                </a:cxn>
                <a:cxn ang="0">
                  <a:pos x="136" y="80"/>
                </a:cxn>
                <a:cxn ang="0">
                  <a:pos x="136" y="120"/>
                </a:cxn>
                <a:cxn ang="0">
                  <a:pos x="128" y="176"/>
                </a:cxn>
                <a:cxn ang="0">
                  <a:pos x="136" y="216"/>
                </a:cxn>
                <a:cxn ang="0">
                  <a:pos x="120" y="232"/>
                </a:cxn>
                <a:cxn ang="0">
                  <a:pos x="120" y="256"/>
                </a:cxn>
                <a:cxn ang="0">
                  <a:pos x="112" y="288"/>
                </a:cxn>
              </a:cxnLst>
              <a:rect l="0" t="0" r="r" b="b"/>
              <a:pathLst>
                <a:path w="169" h="465">
                  <a:moveTo>
                    <a:pt x="112" y="288"/>
                  </a:moveTo>
                  <a:lnTo>
                    <a:pt x="96" y="376"/>
                  </a:lnTo>
                  <a:lnTo>
                    <a:pt x="120" y="408"/>
                  </a:lnTo>
                  <a:lnTo>
                    <a:pt x="152" y="440"/>
                  </a:lnTo>
                  <a:lnTo>
                    <a:pt x="168" y="464"/>
                  </a:lnTo>
                  <a:lnTo>
                    <a:pt x="120" y="464"/>
                  </a:lnTo>
                  <a:lnTo>
                    <a:pt x="80" y="440"/>
                  </a:lnTo>
                  <a:lnTo>
                    <a:pt x="48" y="424"/>
                  </a:lnTo>
                  <a:lnTo>
                    <a:pt x="40" y="400"/>
                  </a:lnTo>
                  <a:lnTo>
                    <a:pt x="56" y="376"/>
                  </a:lnTo>
                  <a:lnTo>
                    <a:pt x="56" y="344"/>
                  </a:lnTo>
                  <a:lnTo>
                    <a:pt x="40" y="288"/>
                  </a:lnTo>
                  <a:lnTo>
                    <a:pt x="40" y="256"/>
                  </a:lnTo>
                  <a:lnTo>
                    <a:pt x="40" y="184"/>
                  </a:lnTo>
                  <a:lnTo>
                    <a:pt x="16" y="112"/>
                  </a:lnTo>
                  <a:lnTo>
                    <a:pt x="0" y="40"/>
                  </a:lnTo>
                  <a:lnTo>
                    <a:pt x="80" y="0"/>
                  </a:lnTo>
                  <a:lnTo>
                    <a:pt x="136" y="32"/>
                  </a:lnTo>
                  <a:lnTo>
                    <a:pt x="136" y="80"/>
                  </a:lnTo>
                  <a:lnTo>
                    <a:pt x="136" y="120"/>
                  </a:lnTo>
                  <a:lnTo>
                    <a:pt x="128" y="176"/>
                  </a:lnTo>
                  <a:lnTo>
                    <a:pt x="136" y="216"/>
                  </a:lnTo>
                  <a:lnTo>
                    <a:pt x="120" y="232"/>
                  </a:lnTo>
                  <a:lnTo>
                    <a:pt x="120" y="256"/>
                  </a:lnTo>
                  <a:lnTo>
                    <a:pt x="112" y="2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91" name="Freeform 499"/>
            <p:cNvSpPr>
              <a:spLocks/>
            </p:cNvSpPr>
            <p:nvPr/>
          </p:nvSpPr>
          <p:spPr bwMode="auto">
            <a:xfrm>
              <a:off x="1877" y="3824"/>
              <a:ext cx="169" cy="465"/>
            </a:xfrm>
            <a:custGeom>
              <a:avLst/>
              <a:gdLst/>
              <a:ahLst/>
              <a:cxnLst>
                <a:cxn ang="0">
                  <a:pos x="112" y="288"/>
                </a:cxn>
                <a:cxn ang="0">
                  <a:pos x="96" y="376"/>
                </a:cxn>
                <a:cxn ang="0">
                  <a:pos x="120" y="408"/>
                </a:cxn>
                <a:cxn ang="0">
                  <a:pos x="152" y="440"/>
                </a:cxn>
                <a:cxn ang="0">
                  <a:pos x="168" y="464"/>
                </a:cxn>
                <a:cxn ang="0">
                  <a:pos x="120" y="464"/>
                </a:cxn>
                <a:cxn ang="0">
                  <a:pos x="80" y="440"/>
                </a:cxn>
                <a:cxn ang="0">
                  <a:pos x="48" y="424"/>
                </a:cxn>
                <a:cxn ang="0">
                  <a:pos x="40" y="400"/>
                </a:cxn>
                <a:cxn ang="0">
                  <a:pos x="56" y="376"/>
                </a:cxn>
                <a:cxn ang="0">
                  <a:pos x="56" y="344"/>
                </a:cxn>
                <a:cxn ang="0">
                  <a:pos x="40" y="288"/>
                </a:cxn>
                <a:cxn ang="0">
                  <a:pos x="40" y="256"/>
                </a:cxn>
                <a:cxn ang="0">
                  <a:pos x="40" y="184"/>
                </a:cxn>
                <a:cxn ang="0">
                  <a:pos x="16" y="112"/>
                </a:cxn>
                <a:cxn ang="0">
                  <a:pos x="0" y="40"/>
                </a:cxn>
                <a:cxn ang="0">
                  <a:pos x="80" y="0"/>
                </a:cxn>
                <a:cxn ang="0">
                  <a:pos x="136" y="32"/>
                </a:cxn>
                <a:cxn ang="0">
                  <a:pos x="136" y="80"/>
                </a:cxn>
                <a:cxn ang="0">
                  <a:pos x="136" y="120"/>
                </a:cxn>
                <a:cxn ang="0">
                  <a:pos x="128" y="176"/>
                </a:cxn>
                <a:cxn ang="0">
                  <a:pos x="136" y="216"/>
                </a:cxn>
                <a:cxn ang="0">
                  <a:pos x="120" y="232"/>
                </a:cxn>
                <a:cxn ang="0">
                  <a:pos x="120" y="256"/>
                </a:cxn>
                <a:cxn ang="0">
                  <a:pos x="112" y="288"/>
                </a:cxn>
              </a:cxnLst>
              <a:rect l="0" t="0" r="r" b="b"/>
              <a:pathLst>
                <a:path w="169" h="465">
                  <a:moveTo>
                    <a:pt x="112" y="288"/>
                  </a:moveTo>
                  <a:lnTo>
                    <a:pt x="96" y="376"/>
                  </a:lnTo>
                  <a:lnTo>
                    <a:pt x="120" y="408"/>
                  </a:lnTo>
                  <a:lnTo>
                    <a:pt x="152" y="440"/>
                  </a:lnTo>
                  <a:lnTo>
                    <a:pt x="168" y="464"/>
                  </a:lnTo>
                  <a:lnTo>
                    <a:pt x="120" y="464"/>
                  </a:lnTo>
                  <a:lnTo>
                    <a:pt x="80" y="440"/>
                  </a:lnTo>
                  <a:lnTo>
                    <a:pt x="48" y="424"/>
                  </a:lnTo>
                  <a:lnTo>
                    <a:pt x="40" y="400"/>
                  </a:lnTo>
                  <a:lnTo>
                    <a:pt x="56" y="376"/>
                  </a:lnTo>
                  <a:lnTo>
                    <a:pt x="56" y="344"/>
                  </a:lnTo>
                  <a:lnTo>
                    <a:pt x="40" y="288"/>
                  </a:lnTo>
                  <a:lnTo>
                    <a:pt x="40" y="256"/>
                  </a:lnTo>
                  <a:lnTo>
                    <a:pt x="40" y="184"/>
                  </a:lnTo>
                  <a:lnTo>
                    <a:pt x="16" y="112"/>
                  </a:lnTo>
                  <a:lnTo>
                    <a:pt x="0" y="40"/>
                  </a:lnTo>
                  <a:lnTo>
                    <a:pt x="80" y="0"/>
                  </a:lnTo>
                  <a:lnTo>
                    <a:pt x="136" y="32"/>
                  </a:lnTo>
                  <a:lnTo>
                    <a:pt x="136" y="80"/>
                  </a:lnTo>
                  <a:lnTo>
                    <a:pt x="136" y="120"/>
                  </a:lnTo>
                  <a:lnTo>
                    <a:pt x="128" y="176"/>
                  </a:lnTo>
                  <a:lnTo>
                    <a:pt x="136" y="216"/>
                  </a:lnTo>
                  <a:lnTo>
                    <a:pt x="120" y="232"/>
                  </a:lnTo>
                  <a:lnTo>
                    <a:pt x="120" y="256"/>
                  </a:lnTo>
                  <a:lnTo>
                    <a:pt x="112" y="288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92" name="Freeform 500"/>
            <p:cNvSpPr>
              <a:spLocks/>
            </p:cNvSpPr>
            <p:nvPr/>
          </p:nvSpPr>
          <p:spPr bwMode="auto">
            <a:xfrm>
              <a:off x="1997" y="3760"/>
              <a:ext cx="105" cy="32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56" y="0"/>
                </a:cxn>
                <a:cxn ang="0">
                  <a:pos x="104" y="280"/>
                </a:cxn>
                <a:cxn ang="0">
                  <a:pos x="24" y="320"/>
                </a:cxn>
                <a:cxn ang="0">
                  <a:pos x="0" y="16"/>
                </a:cxn>
              </a:cxnLst>
              <a:rect l="0" t="0" r="r" b="b"/>
              <a:pathLst>
                <a:path w="105" h="321">
                  <a:moveTo>
                    <a:pt x="0" y="16"/>
                  </a:moveTo>
                  <a:lnTo>
                    <a:pt x="56" y="0"/>
                  </a:lnTo>
                  <a:lnTo>
                    <a:pt x="104" y="280"/>
                  </a:lnTo>
                  <a:lnTo>
                    <a:pt x="24" y="320"/>
                  </a:lnTo>
                  <a:lnTo>
                    <a:pt x="0" y="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93" name="Freeform 501" descr="25%"/>
            <p:cNvSpPr>
              <a:spLocks/>
            </p:cNvSpPr>
            <p:nvPr/>
          </p:nvSpPr>
          <p:spPr bwMode="auto">
            <a:xfrm>
              <a:off x="1997" y="3760"/>
              <a:ext cx="105" cy="32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56" y="0"/>
                </a:cxn>
                <a:cxn ang="0">
                  <a:pos x="104" y="280"/>
                </a:cxn>
                <a:cxn ang="0">
                  <a:pos x="24" y="320"/>
                </a:cxn>
                <a:cxn ang="0">
                  <a:pos x="0" y="16"/>
                </a:cxn>
              </a:cxnLst>
              <a:rect l="0" t="0" r="r" b="b"/>
              <a:pathLst>
                <a:path w="105" h="321">
                  <a:moveTo>
                    <a:pt x="0" y="16"/>
                  </a:moveTo>
                  <a:lnTo>
                    <a:pt x="56" y="0"/>
                  </a:lnTo>
                  <a:lnTo>
                    <a:pt x="104" y="280"/>
                  </a:lnTo>
                  <a:lnTo>
                    <a:pt x="24" y="320"/>
                  </a:lnTo>
                  <a:lnTo>
                    <a:pt x="0" y="16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94" name="Freeform 502"/>
            <p:cNvSpPr>
              <a:spLocks/>
            </p:cNvSpPr>
            <p:nvPr/>
          </p:nvSpPr>
          <p:spPr bwMode="auto">
            <a:xfrm>
              <a:off x="2037" y="3736"/>
              <a:ext cx="81" cy="169"/>
            </a:xfrm>
            <a:custGeom>
              <a:avLst/>
              <a:gdLst/>
              <a:ahLst/>
              <a:cxnLst>
                <a:cxn ang="0">
                  <a:pos x="24" y="136"/>
                </a:cxn>
                <a:cxn ang="0">
                  <a:pos x="0" y="24"/>
                </a:cxn>
                <a:cxn ang="0">
                  <a:pos x="32" y="0"/>
                </a:cxn>
                <a:cxn ang="0">
                  <a:pos x="56" y="72"/>
                </a:cxn>
                <a:cxn ang="0">
                  <a:pos x="80" y="168"/>
                </a:cxn>
              </a:cxnLst>
              <a:rect l="0" t="0" r="r" b="b"/>
              <a:pathLst>
                <a:path w="81" h="169">
                  <a:moveTo>
                    <a:pt x="24" y="136"/>
                  </a:moveTo>
                  <a:lnTo>
                    <a:pt x="0" y="24"/>
                  </a:lnTo>
                  <a:lnTo>
                    <a:pt x="32" y="0"/>
                  </a:lnTo>
                  <a:lnTo>
                    <a:pt x="56" y="72"/>
                  </a:lnTo>
                  <a:lnTo>
                    <a:pt x="80" y="16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95" name="Freeform 503"/>
            <p:cNvSpPr>
              <a:spLocks/>
            </p:cNvSpPr>
            <p:nvPr/>
          </p:nvSpPr>
          <p:spPr bwMode="auto">
            <a:xfrm>
              <a:off x="2061" y="3872"/>
              <a:ext cx="57" cy="193"/>
            </a:xfrm>
            <a:custGeom>
              <a:avLst/>
              <a:gdLst/>
              <a:ahLst/>
              <a:cxnLst>
                <a:cxn ang="0">
                  <a:pos x="56" y="32"/>
                </a:cxn>
                <a:cxn ang="0">
                  <a:pos x="56" y="32"/>
                </a:cxn>
                <a:cxn ang="0">
                  <a:pos x="56" y="136"/>
                </a:cxn>
                <a:cxn ang="0">
                  <a:pos x="56" y="168"/>
                </a:cxn>
                <a:cxn ang="0">
                  <a:pos x="32" y="192"/>
                </a:cxn>
                <a:cxn ang="0">
                  <a:pos x="0" y="0"/>
                </a:cxn>
              </a:cxnLst>
              <a:rect l="0" t="0" r="r" b="b"/>
              <a:pathLst>
                <a:path w="57" h="193">
                  <a:moveTo>
                    <a:pt x="56" y="32"/>
                  </a:moveTo>
                  <a:lnTo>
                    <a:pt x="56" y="32"/>
                  </a:lnTo>
                  <a:lnTo>
                    <a:pt x="56" y="136"/>
                  </a:lnTo>
                  <a:lnTo>
                    <a:pt x="56" y="168"/>
                  </a:lnTo>
                  <a:lnTo>
                    <a:pt x="32" y="1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96" name="Freeform 504" descr="25%"/>
            <p:cNvSpPr>
              <a:spLocks/>
            </p:cNvSpPr>
            <p:nvPr/>
          </p:nvSpPr>
          <p:spPr bwMode="auto">
            <a:xfrm>
              <a:off x="2037" y="3736"/>
              <a:ext cx="81" cy="329"/>
            </a:xfrm>
            <a:custGeom>
              <a:avLst/>
              <a:gdLst/>
              <a:ahLst/>
              <a:cxnLst>
                <a:cxn ang="0">
                  <a:pos x="24" y="136"/>
                </a:cxn>
                <a:cxn ang="0">
                  <a:pos x="0" y="24"/>
                </a:cxn>
                <a:cxn ang="0">
                  <a:pos x="32" y="0"/>
                </a:cxn>
                <a:cxn ang="0">
                  <a:pos x="56" y="72"/>
                </a:cxn>
                <a:cxn ang="0">
                  <a:pos x="80" y="168"/>
                </a:cxn>
                <a:cxn ang="0">
                  <a:pos x="80" y="272"/>
                </a:cxn>
                <a:cxn ang="0">
                  <a:pos x="80" y="304"/>
                </a:cxn>
                <a:cxn ang="0">
                  <a:pos x="56" y="328"/>
                </a:cxn>
                <a:cxn ang="0">
                  <a:pos x="24" y="136"/>
                </a:cxn>
              </a:cxnLst>
              <a:rect l="0" t="0" r="r" b="b"/>
              <a:pathLst>
                <a:path w="81" h="329">
                  <a:moveTo>
                    <a:pt x="24" y="136"/>
                  </a:moveTo>
                  <a:lnTo>
                    <a:pt x="0" y="24"/>
                  </a:lnTo>
                  <a:lnTo>
                    <a:pt x="32" y="0"/>
                  </a:lnTo>
                  <a:lnTo>
                    <a:pt x="56" y="72"/>
                  </a:lnTo>
                  <a:lnTo>
                    <a:pt x="80" y="168"/>
                  </a:lnTo>
                  <a:lnTo>
                    <a:pt x="80" y="272"/>
                  </a:lnTo>
                  <a:lnTo>
                    <a:pt x="80" y="304"/>
                  </a:lnTo>
                  <a:lnTo>
                    <a:pt x="56" y="328"/>
                  </a:lnTo>
                  <a:lnTo>
                    <a:pt x="24" y="136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97" name="Freeform 505" descr="25%"/>
            <p:cNvSpPr>
              <a:spLocks/>
            </p:cNvSpPr>
            <p:nvPr/>
          </p:nvSpPr>
          <p:spPr bwMode="auto">
            <a:xfrm>
              <a:off x="1813" y="3768"/>
              <a:ext cx="217" cy="313"/>
            </a:xfrm>
            <a:custGeom>
              <a:avLst/>
              <a:gdLst/>
              <a:ahLst/>
              <a:cxnLst>
                <a:cxn ang="0">
                  <a:pos x="216" y="8"/>
                </a:cxn>
                <a:cxn ang="0">
                  <a:pos x="216" y="304"/>
                </a:cxn>
                <a:cxn ang="0">
                  <a:pos x="162" y="312"/>
                </a:cxn>
                <a:cxn ang="0">
                  <a:pos x="108" y="312"/>
                </a:cxn>
                <a:cxn ang="0">
                  <a:pos x="46" y="304"/>
                </a:cxn>
                <a:cxn ang="0">
                  <a:pos x="0" y="289"/>
                </a:cxn>
                <a:cxn ang="0">
                  <a:pos x="0" y="179"/>
                </a:cxn>
                <a:cxn ang="0">
                  <a:pos x="15" y="78"/>
                </a:cxn>
                <a:cxn ang="0">
                  <a:pos x="39" y="0"/>
                </a:cxn>
                <a:cxn ang="0">
                  <a:pos x="216" y="8"/>
                </a:cxn>
              </a:cxnLst>
              <a:rect l="0" t="0" r="r" b="b"/>
              <a:pathLst>
                <a:path w="217" h="313">
                  <a:moveTo>
                    <a:pt x="216" y="8"/>
                  </a:moveTo>
                  <a:lnTo>
                    <a:pt x="216" y="304"/>
                  </a:lnTo>
                  <a:lnTo>
                    <a:pt x="162" y="312"/>
                  </a:lnTo>
                  <a:lnTo>
                    <a:pt x="108" y="312"/>
                  </a:lnTo>
                  <a:lnTo>
                    <a:pt x="46" y="304"/>
                  </a:lnTo>
                  <a:lnTo>
                    <a:pt x="0" y="289"/>
                  </a:lnTo>
                  <a:lnTo>
                    <a:pt x="0" y="179"/>
                  </a:lnTo>
                  <a:lnTo>
                    <a:pt x="15" y="78"/>
                  </a:lnTo>
                  <a:lnTo>
                    <a:pt x="39" y="0"/>
                  </a:lnTo>
                  <a:lnTo>
                    <a:pt x="216" y="8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98" name="Line 506"/>
            <p:cNvSpPr>
              <a:spLocks noChangeShapeType="1"/>
            </p:cNvSpPr>
            <p:nvPr/>
          </p:nvSpPr>
          <p:spPr bwMode="auto">
            <a:xfrm>
              <a:off x="1865" y="3372"/>
              <a:ext cx="16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99" name="Freeform 507"/>
            <p:cNvSpPr>
              <a:spLocks/>
            </p:cNvSpPr>
            <p:nvPr/>
          </p:nvSpPr>
          <p:spPr bwMode="auto">
            <a:xfrm>
              <a:off x="1837" y="3368"/>
              <a:ext cx="89" cy="97"/>
            </a:xfrm>
            <a:custGeom>
              <a:avLst/>
              <a:gdLst/>
              <a:ahLst/>
              <a:cxnLst>
                <a:cxn ang="0">
                  <a:pos x="40" y="40"/>
                </a:cxn>
                <a:cxn ang="0">
                  <a:pos x="88" y="88"/>
                </a:cxn>
                <a:cxn ang="0">
                  <a:pos x="56" y="96"/>
                </a:cxn>
                <a:cxn ang="0">
                  <a:pos x="16" y="80"/>
                </a:cxn>
                <a:cxn ang="0">
                  <a:pos x="0" y="56"/>
                </a:cxn>
                <a:cxn ang="0">
                  <a:pos x="8" y="32"/>
                </a:cxn>
                <a:cxn ang="0">
                  <a:pos x="24" y="0"/>
                </a:cxn>
              </a:cxnLst>
              <a:rect l="0" t="0" r="r" b="b"/>
              <a:pathLst>
                <a:path w="89" h="97">
                  <a:moveTo>
                    <a:pt x="40" y="40"/>
                  </a:moveTo>
                  <a:lnTo>
                    <a:pt x="88" y="88"/>
                  </a:lnTo>
                  <a:lnTo>
                    <a:pt x="56" y="96"/>
                  </a:lnTo>
                  <a:lnTo>
                    <a:pt x="16" y="80"/>
                  </a:lnTo>
                  <a:lnTo>
                    <a:pt x="0" y="56"/>
                  </a:lnTo>
                  <a:lnTo>
                    <a:pt x="8" y="32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00" name="Freeform 508"/>
            <p:cNvSpPr>
              <a:spLocks/>
            </p:cNvSpPr>
            <p:nvPr/>
          </p:nvSpPr>
          <p:spPr bwMode="auto">
            <a:xfrm>
              <a:off x="1837" y="3368"/>
              <a:ext cx="89" cy="9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40" y="40"/>
                </a:cxn>
                <a:cxn ang="0">
                  <a:pos x="88" y="88"/>
                </a:cxn>
                <a:cxn ang="0">
                  <a:pos x="56" y="96"/>
                </a:cxn>
                <a:cxn ang="0">
                  <a:pos x="16" y="80"/>
                </a:cxn>
                <a:cxn ang="0">
                  <a:pos x="0" y="56"/>
                </a:cxn>
                <a:cxn ang="0">
                  <a:pos x="8" y="32"/>
                </a:cxn>
                <a:cxn ang="0">
                  <a:pos x="24" y="0"/>
                </a:cxn>
              </a:cxnLst>
              <a:rect l="0" t="0" r="r" b="b"/>
              <a:pathLst>
                <a:path w="89" h="97">
                  <a:moveTo>
                    <a:pt x="24" y="0"/>
                  </a:moveTo>
                  <a:lnTo>
                    <a:pt x="40" y="40"/>
                  </a:lnTo>
                  <a:lnTo>
                    <a:pt x="88" y="88"/>
                  </a:lnTo>
                  <a:lnTo>
                    <a:pt x="56" y="96"/>
                  </a:lnTo>
                  <a:lnTo>
                    <a:pt x="16" y="80"/>
                  </a:lnTo>
                  <a:lnTo>
                    <a:pt x="0" y="56"/>
                  </a:lnTo>
                  <a:lnTo>
                    <a:pt x="8" y="32"/>
                  </a:lnTo>
                  <a:lnTo>
                    <a:pt x="24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01" name="Freeform 509"/>
            <p:cNvSpPr>
              <a:spLocks/>
            </p:cNvSpPr>
            <p:nvPr/>
          </p:nvSpPr>
          <p:spPr bwMode="auto">
            <a:xfrm>
              <a:off x="1853" y="3392"/>
              <a:ext cx="65" cy="5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8"/>
                </a:cxn>
                <a:cxn ang="0">
                  <a:pos x="8" y="48"/>
                </a:cxn>
                <a:cxn ang="0">
                  <a:pos x="40" y="56"/>
                </a:cxn>
                <a:cxn ang="0">
                  <a:pos x="64" y="48"/>
                </a:cxn>
                <a:cxn ang="0">
                  <a:pos x="40" y="24"/>
                </a:cxn>
                <a:cxn ang="0">
                  <a:pos x="8" y="0"/>
                </a:cxn>
              </a:cxnLst>
              <a:rect l="0" t="0" r="r" b="b"/>
              <a:pathLst>
                <a:path w="65" h="57">
                  <a:moveTo>
                    <a:pt x="8" y="0"/>
                  </a:moveTo>
                  <a:lnTo>
                    <a:pt x="0" y="8"/>
                  </a:lnTo>
                  <a:lnTo>
                    <a:pt x="8" y="48"/>
                  </a:lnTo>
                  <a:lnTo>
                    <a:pt x="40" y="56"/>
                  </a:lnTo>
                  <a:lnTo>
                    <a:pt x="64" y="48"/>
                  </a:lnTo>
                  <a:lnTo>
                    <a:pt x="40" y="24"/>
                  </a:lnTo>
                  <a:lnTo>
                    <a:pt x="8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02" name="Freeform 510"/>
            <p:cNvSpPr>
              <a:spLocks/>
            </p:cNvSpPr>
            <p:nvPr/>
          </p:nvSpPr>
          <p:spPr bwMode="auto">
            <a:xfrm>
              <a:off x="1853" y="3392"/>
              <a:ext cx="65" cy="5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8"/>
                </a:cxn>
                <a:cxn ang="0">
                  <a:pos x="8" y="48"/>
                </a:cxn>
                <a:cxn ang="0">
                  <a:pos x="40" y="56"/>
                </a:cxn>
                <a:cxn ang="0">
                  <a:pos x="64" y="48"/>
                </a:cxn>
                <a:cxn ang="0">
                  <a:pos x="40" y="24"/>
                </a:cxn>
                <a:cxn ang="0">
                  <a:pos x="8" y="0"/>
                </a:cxn>
              </a:cxnLst>
              <a:rect l="0" t="0" r="r" b="b"/>
              <a:pathLst>
                <a:path w="65" h="57">
                  <a:moveTo>
                    <a:pt x="8" y="0"/>
                  </a:moveTo>
                  <a:lnTo>
                    <a:pt x="0" y="8"/>
                  </a:lnTo>
                  <a:lnTo>
                    <a:pt x="8" y="48"/>
                  </a:lnTo>
                  <a:lnTo>
                    <a:pt x="40" y="56"/>
                  </a:lnTo>
                  <a:lnTo>
                    <a:pt x="64" y="48"/>
                  </a:lnTo>
                  <a:lnTo>
                    <a:pt x="40" y="24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03" name="Freeform 511"/>
            <p:cNvSpPr>
              <a:spLocks/>
            </p:cNvSpPr>
            <p:nvPr/>
          </p:nvSpPr>
          <p:spPr bwMode="auto">
            <a:xfrm>
              <a:off x="1861" y="3344"/>
              <a:ext cx="73" cy="81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56" y="8"/>
                </a:cxn>
                <a:cxn ang="0">
                  <a:pos x="72" y="40"/>
                </a:cxn>
                <a:cxn ang="0">
                  <a:pos x="56" y="64"/>
                </a:cxn>
                <a:cxn ang="0">
                  <a:pos x="56" y="80"/>
                </a:cxn>
                <a:cxn ang="0">
                  <a:pos x="24" y="72"/>
                </a:cxn>
                <a:cxn ang="0">
                  <a:pos x="0" y="64"/>
                </a:cxn>
                <a:cxn ang="0">
                  <a:pos x="0" y="40"/>
                </a:cxn>
                <a:cxn ang="0">
                  <a:pos x="0" y="16"/>
                </a:cxn>
                <a:cxn ang="0">
                  <a:pos x="32" y="0"/>
                </a:cxn>
              </a:cxnLst>
              <a:rect l="0" t="0" r="r" b="b"/>
              <a:pathLst>
                <a:path w="73" h="81">
                  <a:moveTo>
                    <a:pt x="32" y="0"/>
                  </a:moveTo>
                  <a:lnTo>
                    <a:pt x="56" y="8"/>
                  </a:lnTo>
                  <a:lnTo>
                    <a:pt x="72" y="40"/>
                  </a:lnTo>
                  <a:lnTo>
                    <a:pt x="56" y="64"/>
                  </a:lnTo>
                  <a:lnTo>
                    <a:pt x="56" y="80"/>
                  </a:lnTo>
                  <a:lnTo>
                    <a:pt x="24" y="72"/>
                  </a:lnTo>
                  <a:lnTo>
                    <a:pt x="0" y="64"/>
                  </a:lnTo>
                  <a:lnTo>
                    <a:pt x="0" y="40"/>
                  </a:lnTo>
                  <a:lnTo>
                    <a:pt x="0" y="16"/>
                  </a:lnTo>
                  <a:lnTo>
                    <a:pt x="3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04" name="Freeform 512"/>
            <p:cNvSpPr>
              <a:spLocks/>
            </p:cNvSpPr>
            <p:nvPr/>
          </p:nvSpPr>
          <p:spPr bwMode="auto">
            <a:xfrm>
              <a:off x="1861" y="3344"/>
              <a:ext cx="73" cy="81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56" y="8"/>
                </a:cxn>
                <a:cxn ang="0">
                  <a:pos x="72" y="40"/>
                </a:cxn>
                <a:cxn ang="0">
                  <a:pos x="56" y="64"/>
                </a:cxn>
                <a:cxn ang="0">
                  <a:pos x="56" y="80"/>
                </a:cxn>
                <a:cxn ang="0">
                  <a:pos x="24" y="72"/>
                </a:cxn>
                <a:cxn ang="0">
                  <a:pos x="0" y="64"/>
                </a:cxn>
                <a:cxn ang="0">
                  <a:pos x="0" y="40"/>
                </a:cxn>
                <a:cxn ang="0">
                  <a:pos x="0" y="16"/>
                </a:cxn>
                <a:cxn ang="0">
                  <a:pos x="32" y="0"/>
                </a:cxn>
              </a:cxnLst>
              <a:rect l="0" t="0" r="r" b="b"/>
              <a:pathLst>
                <a:path w="73" h="81">
                  <a:moveTo>
                    <a:pt x="32" y="0"/>
                  </a:moveTo>
                  <a:lnTo>
                    <a:pt x="56" y="8"/>
                  </a:lnTo>
                  <a:lnTo>
                    <a:pt x="72" y="40"/>
                  </a:lnTo>
                  <a:lnTo>
                    <a:pt x="56" y="64"/>
                  </a:lnTo>
                  <a:lnTo>
                    <a:pt x="56" y="80"/>
                  </a:lnTo>
                  <a:lnTo>
                    <a:pt x="24" y="72"/>
                  </a:lnTo>
                  <a:lnTo>
                    <a:pt x="0" y="64"/>
                  </a:lnTo>
                  <a:lnTo>
                    <a:pt x="0" y="40"/>
                  </a:lnTo>
                  <a:lnTo>
                    <a:pt x="0" y="16"/>
                  </a:lnTo>
                  <a:lnTo>
                    <a:pt x="32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05" name="Freeform 513"/>
            <p:cNvSpPr>
              <a:spLocks/>
            </p:cNvSpPr>
            <p:nvPr/>
          </p:nvSpPr>
          <p:spPr bwMode="auto">
            <a:xfrm>
              <a:off x="1989" y="3344"/>
              <a:ext cx="97" cy="65"/>
            </a:xfrm>
            <a:custGeom>
              <a:avLst/>
              <a:gdLst/>
              <a:ahLst/>
              <a:cxnLst>
                <a:cxn ang="0">
                  <a:pos x="64" y="64"/>
                </a:cxn>
                <a:cxn ang="0">
                  <a:pos x="88" y="48"/>
                </a:cxn>
                <a:cxn ang="0">
                  <a:pos x="96" y="24"/>
                </a:cxn>
                <a:cxn ang="0">
                  <a:pos x="80" y="8"/>
                </a:cxn>
                <a:cxn ang="0">
                  <a:pos x="32" y="0"/>
                </a:cxn>
                <a:cxn ang="0">
                  <a:pos x="0" y="0"/>
                </a:cxn>
                <a:cxn ang="0">
                  <a:pos x="40" y="16"/>
                </a:cxn>
                <a:cxn ang="0">
                  <a:pos x="64" y="32"/>
                </a:cxn>
                <a:cxn ang="0">
                  <a:pos x="64" y="64"/>
                </a:cxn>
              </a:cxnLst>
              <a:rect l="0" t="0" r="r" b="b"/>
              <a:pathLst>
                <a:path w="97" h="65">
                  <a:moveTo>
                    <a:pt x="64" y="64"/>
                  </a:moveTo>
                  <a:lnTo>
                    <a:pt x="88" y="48"/>
                  </a:lnTo>
                  <a:lnTo>
                    <a:pt x="96" y="24"/>
                  </a:lnTo>
                  <a:lnTo>
                    <a:pt x="80" y="8"/>
                  </a:lnTo>
                  <a:lnTo>
                    <a:pt x="32" y="0"/>
                  </a:lnTo>
                  <a:lnTo>
                    <a:pt x="0" y="0"/>
                  </a:lnTo>
                  <a:lnTo>
                    <a:pt x="40" y="16"/>
                  </a:lnTo>
                  <a:lnTo>
                    <a:pt x="64" y="32"/>
                  </a:lnTo>
                  <a:lnTo>
                    <a:pt x="64" y="6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06" name="Freeform 514"/>
            <p:cNvSpPr>
              <a:spLocks/>
            </p:cNvSpPr>
            <p:nvPr/>
          </p:nvSpPr>
          <p:spPr bwMode="auto">
            <a:xfrm>
              <a:off x="1989" y="3344"/>
              <a:ext cx="97" cy="65"/>
            </a:xfrm>
            <a:custGeom>
              <a:avLst/>
              <a:gdLst/>
              <a:ahLst/>
              <a:cxnLst>
                <a:cxn ang="0">
                  <a:pos x="64" y="64"/>
                </a:cxn>
                <a:cxn ang="0">
                  <a:pos x="88" y="48"/>
                </a:cxn>
                <a:cxn ang="0">
                  <a:pos x="96" y="24"/>
                </a:cxn>
                <a:cxn ang="0">
                  <a:pos x="80" y="8"/>
                </a:cxn>
                <a:cxn ang="0">
                  <a:pos x="32" y="0"/>
                </a:cxn>
                <a:cxn ang="0">
                  <a:pos x="0" y="0"/>
                </a:cxn>
                <a:cxn ang="0">
                  <a:pos x="40" y="16"/>
                </a:cxn>
                <a:cxn ang="0">
                  <a:pos x="64" y="32"/>
                </a:cxn>
                <a:cxn ang="0">
                  <a:pos x="64" y="64"/>
                </a:cxn>
              </a:cxnLst>
              <a:rect l="0" t="0" r="r" b="b"/>
              <a:pathLst>
                <a:path w="97" h="65">
                  <a:moveTo>
                    <a:pt x="64" y="64"/>
                  </a:moveTo>
                  <a:lnTo>
                    <a:pt x="88" y="48"/>
                  </a:lnTo>
                  <a:lnTo>
                    <a:pt x="96" y="24"/>
                  </a:lnTo>
                  <a:lnTo>
                    <a:pt x="80" y="8"/>
                  </a:lnTo>
                  <a:lnTo>
                    <a:pt x="32" y="0"/>
                  </a:lnTo>
                  <a:lnTo>
                    <a:pt x="0" y="0"/>
                  </a:lnTo>
                  <a:lnTo>
                    <a:pt x="40" y="16"/>
                  </a:lnTo>
                  <a:lnTo>
                    <a:pt x="64" y="32"/>
                  </a:lnTo>
                  <a:lnTo>
                    <a:pt x="64" y="64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07" name="Freeform 515"/>
            <p:cNvSpPr>
              <a:spLocks/>
            </p:cNvSpPr>
            <p:nvPr/>
          </p:nvSpPr>
          <p:spPr bwMode="auto">
            <a:xfrm>
              <a:off x="1917" y="3384"/>
              <a:ext cx="49" cy="9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24" y="8"/>
                </a:cxn>
                <a:cxn ang="0">
                  <a:pos x="0" y="8"/>
                </a:cxn>
              </a:cxnLst>
              <a:rect l="0" t="0" r="r" b="b"/>
              <a:pathLst>
                <a:path w="49" h="9">
                  <a:moveTo>
                    <a:pt x="48" y="0"/>
                  </a:moveTo>
                  <a:lnTo>
                    <a:pt x="24" y="8"/>
                  </a:lnTo>
                  <a:lnTo>
                    <a:pt x="0" y="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08" name="Freeform 516"/>
            <p:cNvSpPr>
              <a:spLocks/>
            </p:cNvSpPr>
            <p:nvPr/>
          </p:nvSpPr>
          <p:spPr bwMode="auto">
            <a:xfrm>
              <a:off x="1877" y="3328"/>
              <a:ext cx="89" cy="65"/>
            </a:xfrm>
            <a:custGeom>
              <a:avLst/>
              <a:gdLst/>
              <a:ahLst/>
              <a:cxnLst>
                <a:cxn ang="0">
                  <a:pos x="40" y="64"/>
                </a:cxn>
                <a:cxn ang="0">
                  <a:pos x="40" y="64"/>
                </a:cxn>
                <a:cxn ang="0">
                  <a:pos x="0" y="24"/>
                </a:cxn>
                <a:cxn ang="0">
                  <a:pos x="16" y="16"/>
                </a:cxn>
                <a:cxn ang="0">
                  <a:pos x="56" y="0"/>
                </a:cxn>
                <a:cxn ang="0">
                  <a:pos x="88" y="0"/>
                </a:cxn>
                <a:cxn ang="0">
                  <a:pos x="72" y="24"/>
                </a:cxn>
                <a:cxn ang="0">
                  <a:pos x="80" y="40"/>
                </a:cxn>
                <a:cxn ang="0">
                  <a:pos x="88" y="56"/>
                </a:cxn>
              </a:cxnLst>
              <a:rect l="0" t="0" r="r" b="b"/>
              <a:pathLst>
                <a:path w="89" h="65">
                  <a:moveTo>
                    <a:pt x="40" y="64"/>
                  </a:moveTo>
                  <a:lnTo>
                    <a:pt x="40" y="64"/>
                  </a:lnTo>
                  <a:lnTo>
                    <a:pt x="0" y="24"/>
                  </a:lnTo>
                  <a:lnTo>
                    <a:pt x="16" y="16"/>
                  </a:lnTo>
                  <a:lnTo>
                    <a:pt x="56" y="0"/>
                  </a:lnTo>
                  <a:lnTo>
                    <a:pt x="88" y="0"/>
                  </a:lnTo>
                  <a:lnTo>
                    <a:pt x="72" y="24"/>
                  </a:lnTo>
                  <a:lnTo>
                    <a:pt x="80" y="40"/>
                  </a:lnTo>
                  <a:lnTo>
                    <a:pt x="88" y="5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09" name="Freeform 517"/>
            <p:cNvSpPr>
              <a:spLocks/>
            </p:cNvSpPr>
            <p:nvPr/>
          </p:nvSpPr>
          <p:spPr bwMode="auto">
            <a:xfrm>
              <a:off x="1877" y="3328"/>
              <a:ext cx="89" cy="65"/>
            </a:xfrm>
            <a:custGeom>
              <a:avLst/>
              <a:gdLst/>
              <a:ahLst/>
              <a:cxnLst>
                <a:cxn ang="0">
                  <a:pos x="88" y="56"/>
                </a:cxn>
                <a:cxn ang="0">
                  <a:pos x="64" y="64"/>
                </a:cxn>
                <a:cxn ang="0">
                  <a:pos x="40" y="64"/>
                </a:cxn>
                <a:cxn ang="0">
                  <a:pos x="0" y="24"/>
                </a:cxn>
                <a:cxn ang="0">
                  <a:pos x="16" y="16"/>
                </a:cxn>
                <a:cxn ang="0">
                  <a:pos x="56" y="0"/>
                </a:cxn>
                <a:cxn ang="0">
                  <a:pos x="88" y="0"/>
                </a:cxn>
                <a:cxn ang="0">
                  <a:pos x="72" y="24"/>
                </a:cxn>
                <a:cxn ang="0">
                  <a:pos x="80" y="40"/>
                </a:cxn>
                <a:cxn ang="0">
                  <a:pos x="88" y="56"/>
                </a:cxn>
              </a:cxnLst>
              <a:rect l="0" t="0" r="r" b="b"/>
              <a:pathLst>
                <a:path w="89" h="65">
                  <a:moveTo>
                    <a:pt x="88" y="56"/>
                  </a:moveTo>
                  <a:lnTo>
                    <a:pt x="64" y="64"/>
                  </a:lnTo>
                  <a:lnTo>
                    <a:pt x="40" y="64"/>
                  </a:lnTo>
                  <a:lnTo>
                    <a:pt x="0" y="24"/>
                  </a:lnTo>
                  <a:lnTo>
                    <a:pt x="16" y="16"/>
                  </a:lnTo>
                  <a:lnTo>
                    <a:pt x="56" y="0"/>
                  </a:lnTo>
                  <a:lnTo>
                    <a:pt x="88" y="0"/>
                  </a:lnTo>
                  <a:lnTo>
                    <a:pt x="72" y="24"/>
                  </a:lnTo>
                  <a:lnTo>
                    <a:pt x="80" y="40"/>
                  </a:lnTo>
                  <a:lnTo>
                    <a:pt x="88" y="56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10" name="Freeform 518"/>
            <p:cNvSpPr>
              <a:spLocks/>
            </p:cNvSpPr>
            <p:nvPr/>
          </p:nvSpPr>
          <p:spPr bwMode="auto">
            <a:xfrm>
              <a:off x="1933" y="3328"/>
              <a:ext cx="105" cy="65"/>
            </a:xfrm>
            <a:custGeom>
              <a:avLst/>
              <a:gdLst/>
              <a:ahLst/>
              <a:cxnLst>
                <a:cxn ang="0">
                  <a:pos x="104" y="40"/>
                </a:cxn>
                <a:cxn ang="0">
                  <a:pos x="80" y="56"/>
                </a:cxn>
                <a:cxn ang="0">
                  <a:pos x="48" y="64"/>
                </a:cxn>
                <a:cxn ang="0">
                  <a:pos x="16" y="48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24" y="24"/>
                </a:cxn>
                <a:cxn ang="0">
                  <a:pos x="48" y="40"/>
                </a:cxn>
              </a:cxnLst>
              <a:rect l="0" t="0" r="r" b="b"/>
              <a:pathLst>
                <a:path w="105" h="65">
                  <a:moveTo>
                    <a:pt x="104" y="40"/>
                  </a:moveTo>
                  <a:lnTo>
                    <a:pt x="80" y="56"/>
                  </a:lnTo>
                  <a:lnTo>
                    <a:pt x="48" y="64"/>
                  </a:lnTo>
                  <a:lnTo>
                    <a:pt x="16" y="48"/>
                  </a:lnTo>
                  <a:lnTo>
                    <a:pt x="0" y="32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48" y="4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11" name="Freeform 519"/>
            <p:cNvSpPr>
              <a:spLocks/>
            </p:cNvSpPr>
            <p:nvPr/>
          </p:nvSpPr>
          <p:spPr bwMode="auto">
            <a:xfrm>
              <a:off x="1981" y="3368"/>
              <a:ext cx="5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56" y="0"/>
                </a:cxn>
              </a:cxnLst>
              <a:rect l="0" t="0" r="r" b="b"/>
              <a:pathLst>
                <a:path w="57" h="1">
                  <a:moveTo>
                    <a:pt x="0" y="0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5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12" name="Freeform 520"/>
            <p:cNvSpPr>
              <a:spLocks/>
            </p:cNvSpPr>
            <p:nvPr/>
          </p:nvSpPr>
          <p:spPr bwMode="auto">
            <a:xfrm>
              <a:off x="1933" y="3328"/>
              <a:ext cx="105" cy="65"/>
            </a:xfrm>
            <a:custGeom>
              <a:avLst/>
              <a:gdLst/>
              <a:ahLst/>
              <a:cxnLst>
                <a:cxn ang="0">
                  <a:pos x="104" y="40"/>
                </a:cxn>
                <a:cxn ang="0">
                  <a:pos x="80" y="56"/>
                </a:cxn>
                <a:cxn ang="0">
                  <a:pos x="48" y="64"/>
                </a:cxn>
                <a:cxn ang="0">
                  <a:pos x="16" y="48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24" y="24"/>
                </a:cxn>
                <a:cxn ang="0">
                  <a:pos x="48" y="40"/>
                </a:cxn>
                <a:cxn ang="0">
                  <a:pos x="80" y="40"/>
                </a:cxn>
                <a:cxn ang="0">
                  <a:pos x="104" y="40"/>
                </a:cxn>
              </a:cxnLst>
              <a:rect l="0" t="0" r="r" b="b"/>
              <a:pathLst>
                <a:path w="105" h="65">
                  <a:moveTo>
                    <a:pt x="104" y="40"/>
                  </a:moveTo>
                  <a:lnTo>
                    <a:pt x="80" y="56"/>
                  </a:lnTo>
                  <a:lnTo>
                    <a:pt x="48" y="64"/>
                  </a:lnTo>
                  <a:lnTo>
                    <a:pt x="16" y="48"/>
                  </a:lnTo>
                  <a:lnTo>
                    <a:pt x="0" y="32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48" y="40"/>
                  </a:lnTo>
                  <a:lnTo>
                    <a:pt x="80" y="40"/>
                  </a:lnTo>
                  <a:lnTo>
                    <a:pt x="104" y="4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13" name="Freeform 521"/>
            <p:cNvSpPr>
              <a:spLocks/>
            </p:cNvSpPr>
            <p:nvPr/>
          </p:nvSpPr>
          <p:spPr bwMode="auto">
            <a:xfrm>
              <a:off x="2013" y="3336"/>
              <a:ext cx="57" cy="49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40" y="48"/>
                </a:cxn>
                <a:cxn ang="0">
                  <a:pos x="56" y="32"/>
                </a:cxn>
                <a:cxn ang="0">
                  <a:pos x="40" y="8"/>
                </a:cxn>
                <a:cxn ang="0">
                  <a:pos x="0" y="0"/>
                </a:cxn>
                <a:cxn ang="0">
                  <a:pos x="24" y="16"/>
                </a:cxn>
                <a:cxn ang="0">
                  <a:pos x="24" y="32"/>
                </a:cxn>
                <a:cxn ang="0">
                  <a:pos x="0" y="48"/>
                </a:cxn>
              </a:cxnLst>
              <a:rect l="0" t="0" r="r" b="b"/>
              <a:pathLst>
                <a:path w="57" h="49">
                  <a:moveTo>
                    <a:pt x="0" y="48"/>
                  </a:moveTo>
                  <a:lnTo>
                    <a:pt x="40" y="48"/>
                  </a:lnTo>
                  <a:lnTo>
                    <a:pt x="56" y="32"/>
                  </a:lnTo>
                  <a:lnTo>
                    <a:pt x="40" y="8"/>
                  </a:lnTo>
                  <a:lnTo>
                    <a:pt x="0" y="0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0" y="4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14" name="Freeform 522"/>
            <p:cNvSpPr>
              <a:spLocks/>
            </p:cNvSpPr>
            <p:nvPr/>
          </p:nvSpPr>
          <p:spPr bwMode="auto">
            <a:xfrm>
              <a:off x="2013" y="3336"/>
              <a:ext cx="57" cy="49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40" y="48"/>
                </a:cxn>
                <a:cxn ang="0">
                  <a:pos x="56" y="32"/>
                </a:cxn>
                <a:cxn ang="0">
                  <a:pos x="40" y="8"/>
                </a:cxn>
                <a:cxn ang="0">
                  <a:pos x="0" y="0"/>
                </a:cxn>
                <a:cxn ang="0">
                  <a:pos x="24" y="16"/>
                </a:cxn>
                <a:cxn ang="0">
                  <a:pos x="24" y="32"/>
                </a:cxn>
                <a:cxn ang="0">
                  <a:pos x="0" y="48"/>
                </a:cxn>
              </a:cxnLst>
              <a:rect l="0" t="0" r="r" b="b"/>
              <a:pathLst>
                <a:path w="57" h="49">
                  <a:moveTo>
                    <a:pt x="0" y="48"/>
                  </a:moveTo>
                  <a:lnTo>
                    <a:pt x="40" y="48"/>
                  </a:lnTo>
                  <a:lnTo>
                    <a:pt x="56" y="32"/>
                  </a:lnTo>
                  <a:lnTo>
                    <a:pt x="40" y="8"/>
                  </a:lnTo>
                  <a:lnTo>
                    <a:pt x="0" y="0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0" y="48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15" name="Freeform 523"/>
            <p:cNvSpPr>
              <a:spLocks/>
            </p:cNvSpPr>
            <p:nvPr/>
          </p:nvSpPr>
          <p:spPr bwMode="auto">
            <a:xfrm>
              <a:off x="1949" y="3320"/>
              <a:ext cx="105" cy="57"/>
            </a:xfrm>
            <a:custGeom>
              <a:avLst/>
              <a:gdLst/>
              <a:ahLst/>
              <a:cxnLst>
                <a:cxn ang="0">
                  <a:pos x="64" y="56"/>
                </a:cxn>
                <a:cxn ang="0">
                  <a:pos x="48" y="56"/>
                </a:cxn>
                <a:cxn ang="0">
                  <a:pos x="16" y="48"/>
                </a:cxn>
                <a:cxn ang="0">
                  <a:pos x="0" y="32"/>
                </a:cxn>
                <a:cxn ang="0">
                  <a:pos x="8" y="8"/>
                </a:cxn>
                <a:cxn ang="0">
                  <a:pos x="32" y="8"/>
                </a:cxn>
                <a:cxn ang="0">
                  <a:pos x="88" y="0"/>
                </a:cxn>
                <a:cxn ang="0">
                  <a:pos x="104" y="24"/>
                </a:cxn>
                <a:cxn ang="0">
                  <a:pos x="96" y="40"/>
                </a:cxn>
                <a:cxn ang="0">
                  <a:pos x="80" y="56"/>
                </a:cxn>
                <a:cxn ang="0">
                  <a:pos x="64" y="56"/>
                </a:cxn>
              </a:cxnLst>
              <a:rect l="0" t="0" r="r" b="b"/>
              <a:pathLst>
                <a:path w="105" h="57">
                  <a:moveTo>
                    <a:pt x="64" y="56"/>
                  </a:moveTo>
                  <a:lnTo>
                    <a:pt x="48" y="56"/>
                  </a:lnTo>
                  <a:lnTo>
                    <a:pt x="16" y="48"/>
                  </a:lnTo>
                  <a:lnTo>
                    <a:pt x="0" y="32"/>
                  </a:lnTo>
                  <a:lnTo>
                    <a:pt x="8" y="8"/>
                  </a:lnTo>
                  <a:lnTo>
                    <a:pt x="32" y="8"/>
                  </a:lnTo>
                  <a:lnTo>
                    <a:pt x="88" y="0"/>
                  </a:lnTo>
                  <a:lnTo>
                    <a:pt x="104" y="24"/>
                  </a:lnTo>
                  <a:lnTo>
                    <a:pt x="96" y="40"/>
                  </a:lnTo>
                  <a:lnTo>
                    <a:pt x="80" y="56"/>
                  </a:lnTo>
                  <a:lnTo>
                    <a:pt x="64" y="56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16" name="Freeform 524"/>
            <p:cNvSpPr>
              <a:spLocks/>
            </p:cNvSpPr>
            <p:nvPr/>
          </p:nvSpPr>
          <p:spPr bwMode="auto">
            <a:xfrm>
              <a:off x="1949" y="3320"/>
              <a:ext cx="105" cy="57"/>
            </a:xfrm>
            <a:custGeom>
              <a:avLst/>
              <a:gdLst/>
              <a:ahLst/>
              <a:cxnLst>
                <a:cxn ang="0">
                  <a:pos x="64" y="56"/>
                </a:cxn>
                <a:cxn ang="0">
                  <a:pos x="48" y="56"/>
                </a:cxn>
                <a:cxn ang="0">
                  <a:pos x="16" y="48"/>
                </a:cxn>
                <a:cxn ang="0">
                  <a:pos x="0" y="32"/>
                </a:cxn>
                <a:cxn ang="0">
                  <a:pos x="8" y="8"/>
                </a:cxn>
                <a:cxn ang="0">
                  <a:pos x="32" y="8"/>
                </a:cxn>
                <a:cxn ang="0">
                  <a:pos x="88" y="0"/>
                </a:cxn>
                <a:cxn ang="0">
                  <a:pos x="104" y="24"/>
                </a:cxn>
                <a:cxn ang="0">
                  <a:pos x="96" y="40"/>
                </a:cxn>
                <a:cxn ang="0">
                  <a:pos x="80" y="56"/>
                </a:cxn>
              </a:cxnLst>
              <a:rect l="0" t="0" r="r" b="b"/>
              <a:pathLst>
                <a:path w="105" h="57">
                  <a:moveTo>
                    <a:pt x="64" y="56"/>
                  </a:moveTo>
                  <a:lnTo>
                    <a:pt x="48" y="56"/>
                  </a:lnTo>
                  <a:lnTo>
                    <a:pt x="16" y="48"/>
                  </a:lnTo>
                  <a:lnTo>
                    <a:pt x="0" y="32"/>
                  </a:lnTo>
                  <a:lnTo>
                    <a:pt x="8" y="8"/>
                  </a:lnTo>
                  <a:lnTo>
                    <a:pt x="32" y="8"/>
                  </a:lnTo>
                  <a:lnTo>
                    <a:pt x="88" y="0"/>
                  </a:lnTo>
                  <a:lnTo>
                    <a:pt x="104" y="24"/>
                  </a:lnTo>
                  <a:lnTo>
                    <a:pt x="96" y="40"/>
                  </a:lnTo>
                  <a:lnTo>
                    <a:pt x="80" y="5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17" name="Freeform 525"/>
            <p:cNvSpPr>
              <a:spLocks/>
            </p:cNvSpPr>
            <p:nvPr/>
          </p:nvSpPr>
          <p:spPr bwMode="auto">
            <a:xfrm>
              <a:off x="1973" y="3328"/>
              <a:ext cx="49" cy="41"/>
            </a:xfrm>
            <a:custGeom>
              <a:avLst/>
              <a:gdLst/>
              <a:ahLst/>
              <a:cxnLst>
                <a:cxn ang="0">
                  <a:pos x="48" y="40"/>
                </a:cxn>
                <a:cxn ang="0">
                  <a:pos x="14" y="40"/>
                </a:cxn>
                <a:cxn ang="0">
                  <a:pos x="0" y="20"/>
                </a:cxn>
                <a:cxn ang="0">
                  <a:pos x="7" y="0"/>
                </a:cxn>
                <a:cxn ang="0">
                  <a:pos x="21" y="20"/>
                </a:cxn>
                <a:cxn ang="0">
                  <a:pos x="48" y="40"/>
                </a:cxn>
              </a:cxnLst>
              <a:rect l="0" t="0" r="r" b="b"/>
              <a:pathLst>
                <a:path w="49" h="41">
                  <a:moveTo>
                    <a:pt x="48" y="40"/>
                  </a:moveTo>
                  <a:lnTo>
                    <a:pt x="14" y="40"/>
                  </a:lnTo>
                  <a:lnTo>
                    <a:pt x="0" y="20"/>
                  </a:lnTo>
                  <a:lnTo>
                    <a:pt x="7" y="0"/>
                  </a:lnTo>
                  <a:lnTo>
                    <a:pt x="21" y="20"/>
                  </a:lnTo>
                  <a:lnTo>
                    <a:pt x="48" y="40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18" name="Oval 526"/>
            <p:cNvSpPr>
              <a:spLocks noChangeArrowheads="1"/>
            </p:cNvSpPr>
            <p:nvPr/>
          </p:nvSpPr>
          <p:spPr bwMode="auto">
            <a:xfrm>
              <a:off x="1921" y="3420"/>
              <a:ext cx="8" cy="1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719" name="Freeform 527"/>
            <p:cNvSpPr>
              <a:spLocks/>
            </p:cNvSpPr>
            <p:nvPr/>
          </p:nvSpPr>
          <p:spPr bwMode="auto">
            <a:xfrm>
              <a:off x="1885" y="3840"/>
              <a:ext cx="49" cy="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"/>
                </a:cxn>
                <a:cxn ang="0">
                  <a:pos x="32" y="56"/>
                </a:cxn>
                <a:cxn ang="0">
                  <a:pos x="48" y="32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49" h="57">
                  <a:moveTo>
                    <a:pt x="0" y="0"/>
                  </a:moveTo>
                  <a:lnTo>
                    <a:pt x="0" y="32"/>
                  </a:lnTo>
                  <a:lnTo>
                    <a:pt x="32" y="56"/>
                  </a:lnTo>
                  <a:lnTo>
                    <a:pt x="48" y="32"/>
                  </a:lnTo>
                  <a:lnTo>
                    <a:pt x="40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20" name="Freeform 528"/>
            <p:cNvSpPr>
              <a:spLocks/>
            </p:cNvSpPr>
            <p:nvPr/>
          </p:nvSpPr>
          <p:spPr bwMode="auto">
            <a:xfrm>
              <a:off x="1885" y="3840"/>
              <a:ext cx="49" cy="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"/>
                </a:cxn>
                <a:cxn ang="0">
                  <a:pos x="32" y="56"/>
                </a:cxn>
                <a:cxn ang="0">
                  <a:pos x="48" y="32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49" h="57">
                  <a:moveTo>
                    <a:pt x="0" y="0"/>
                  </a:moveTo>
                  <a:lnTo>
                    <a:pt x="0" y="32"/>
                  </a:lnTo>
                  <a:lnTo>
                    <a:pt x="32" y="56"/>
                  </a:lnTo>
                  <a:lnTo>
                    <a:pt x="48" y="32"/>
                  </a:lnTo>
                  <a:lnTo>
                    <a:pt x="4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21" name="Freeform 529"/>
            <p:cNvSpPr>
              <a:spLocks/>
            </p:cNvSpPr>
            <p:nvPr/>
          </p:nvSpPr>
          <p:spPr bwMode="auto">
            <a:xfrm>
              <a:off x="1997" y="3472"/>
              <a:ext cx="121" cy="3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24"/>
                </a:cxn>
                <a:cxn ang="0">
                  <a:pos x="56" y="40"/>
                </a:cxn>
                <a:cxn ang="0">
                  <a:pos x="88" y="120"/>
                </a:cxn>
                <a:cxn ang="0">
                  <a:pos x="80" y="184"/>
                </a:cxn>
                <a:cxn ang="0">
                  <a:pos x="120" y="336"/>
                </a:cxn>
                <a:cxn ang="0">
                  <a:pos x="104" y="344"/>
                </a:cxn>
                <a:cxn ang="0">
                  <a:pos x="96" y="320"/>
                </a:cxn>
                <a:cxn ang="0">
                  <a:pos x="64" y="336"/>
                </a:cxn>
                <a:cxn ang="0">
                  <a:pos x="40" y="296"/>
                </a:cxn>
                <a:cxn ang="0">
                  <a:pos x="16" y="264"/>
                </a:cxn>
                <a:cxn ang="0">
                  <a:pos x="16" y="224"/>
                </a:cxn>
                <a:cxn ang="0">
                  <a:pos x="32" y="128"/>
                </a:cxn>
                <a:cxn ang="0">
                  <a:pos x="24" y="64"/>
                </a:cxn>
                <a:cxn ang="0">
                  <a:pos x="16" y="24"/>
                </a:cxn>
                <a:cxn ang="0">
                  <a:pos x="0" y="0"/>
                </a:cxn>
              </a:cxnLst>
              <a:rect l="0" t="0" r="r" b="b"/>
              <a:pathLst>
                <a:path w="121" h="345">
                  <a:moveTo>
                    <a:pt x="0" y="0"/>
                  </a:moveTo>
                  <a:lnTo>
                    <a:pt x="40" y="24"/>
                  </a:lnTo>
                  <a:lnTo>
                    <a:pt x="56" y="40"/>
                  </a:lnTo>
                  <a:lnTo>
                    <a:pt x="88" y="120"/>
                  </a:lnTo>
                  <a:lnTo>
                    <a:pt x="80" y="184"/>
                  </a:lnTo>
                  <a:lnTo>
                    <a:pt x="120" y="336"/>
                  </a:lnTo>
                  <a:lnTo>
                    <a:pt x="104" y="344"/>
                  </a:lnTo>
                  <a:lnTo>
                    <a:pt x="96" y="320"/>
                  </a:lnTo>
                  <a:lnTo>
                    <a:pt x="64" y="336"/>
                  </a:lnTo>
                  <a:lnTo>
                    <a:pt x="40" y="296"/>
                  </a:lnTo>
                  <a:lnTo>
                    <a:pt x="16" y="264"/>
                  </a:lnTo>
                  <a:lnTo>
                    <a:pt x="16" y="224"/>
                  </a:lnTo>
                  <a:lnTo>
                    <a:pt x="32" y="128"/>
                  </a:lnTo>
                  <a:lnTo>
                    <a:pt x="24" y="64"/>
                  </a:lnTo>
                  <a:lnTo>
                    <a:pt x="16" y="2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22" name="Freeform 530" descr="50%"/>
            <p:cNvSpPr>
              <a:spLocks/>
            </p:cNvSpPr>
            <p:nvPr/>
          </p:nvSpPr>
          <p:spPr bwMode="auto">
            <a:xfrm>
              <a:off x="1997" y="3472"/>
              <a:ext cx="121" cy="3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24"/>
                </a:cxn>
                <a:cxn ang="0">
                  <a:pos x="56" y="40"/>
                </a:cxn>
                <a:cxn ang="0">
                  <a:pos x="88" y="120"/>
                </a:cxn>
                <a:cxn ang="0">
                  <a:pos x="80" y="184"/>
                </a:cxn>
                <a:cxn ang="0">
                  <a:pos x="120" y="336"/>
                </a:cxn>
                <a:cxn ang="0">
                  <a:pos x="104" y="344"/>
                </a:cxn>
                <a:cxn ang="0">
                  <a:pos x="96" y="320"/>
                </a:cxn>
                <a:cxn ang="0">
                  <a:pos x="64" y="336"/>
                </a:cxn>
                <a:cxn ang="0">
                  <a:pos x="40" y="296"/>
                </a:cxn>
                <a:cxn ang="0">
                  <a:pos x="16" y="264"/>
                </a:cxn>
                <a:cxn ang="0">
                  <a:pos x="16" y="224"/>
                </a:cxn>
                <a:cxn ang="0">
                  <a:pos x="32" y="128"/>
                </a:cxn>
                <a:cxn ang="0">
                  <a:pos x="24" y="64"/>
                </a:cxn>
                <a:cxn ang="0">
                  <a:pos x="16" y="24"/>
                </a:cxn>
                <a:cxn ang="0">
                  <a:pos x="0" y="0"/>
                </a:cxn>
              </a:cxnLst>
              <a:rect l="0" t="0" r="r" b="b"/>
              <a:pathLst>
                <a:path w="121" h="345">
                  <a:moveTo>
                    <a:pt x="0" y="0"/>
                  </a:moveTo>
                  <a:lnTo>
                    <a:pt x="40" y="24"/>
                  </a:lnTo>
                  <a:lnTo>
                    <a:pt x="56" y="40"/>
                  </a:lnTo>
                  <a:lnTo>
                    <a:pt x="88" y="120"/>
                  </a:lnTo>
                  <a:lnTo>
                    <a:pt x="80" y="184"/>
                  </a:lnTo>
                  <a:lnTo>
                    <a:pt x="120" y="336"/>
                  </a:lnTo>
                  <a:lnTo>
                    <a:pt x="104" y="344"/>
                  </a:lnTo>
                  <a:lnTo>
                    <a:pt x="96" y="320"/>
                  </a:lnTo>
                  <a:lnTo>
                    <a:pt x="64" y="336"/>
                  </a:lnTo>
                  <a:lnTo>
                    <a:pt x="40" y="296"/>
                  </a:lnTo>
                  <a:lnTo>
                    <a:pt x="16" y="264"/>
                  </a:lnTo>
                  <a:lnTo>
                    <a:pt x="16" y="224"/>
                  </a:lnTo>
                  <a:lnTo>
                    <a:pt x="32" y="128"/>
                  </a:lnTo>
                  <a:lnTo>
                    <a:pt x="24" y="64"/>
                  </a:lnTo>
                  <a:lnTo>
                    <a:pt x="16" y="24"/>
                  </a:lnTo>
                  <a:lnTo>
                    <a:pt x="0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23" name="Line 531"/>
            <p:cNvSpPr>
              <a:spLocks noChangeShapeType="1"/>
            </p:cNvSpPr>
            <p:nvPr/>
          </p:nvSpPr>
          <p:spPr bwMode="auto">
            <a:xfrm>
              <a:off x="2081" y="3652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24" name="Line 532"/>
            <p:cNvSpPr>
              <a:spLocks noChangeShapeType="1"/>
            </p:cNvSpPr>
            <p:nvPr/>
          </p:nvSpPr>
          <p:spPr bwMode="auto">
            <a:xfrm>
              <a:off x="2085" y="3724"/>
              <a:ext cx="16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25" name="Line 533"/>
            <p:cNvSpPr>
              <a:spLocks noChangeShapeType="1"/>
            </p:cNvSpPr>
            <p:nvPr/>
          </p:nvSpPr>
          <p:spPr bwMode="auto">
            <a:xfrm flipH="1">
              <a:off x="2029" y="3596"/>
              <a:ext cx="16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26" name="Line 534"/>
            <p:cNvSpPr>
              <a:spLocks noChangeShapeType="1"/>
            </p:cNvSpPr>
            <p:nvPr/>
          </p:nvSpPr>
          <p:spPr bwMode="auto">
            <a:xfrm>
              <a:off x="2045" y="3532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27" name="Line 535"/>
            <p:cNvSpPr>
              <a:spLocks noChangeShapeType="1"/>
            </p:cNvSpPr>
            <p:nvPr/>
          </p:nvSpPr>
          <p:spPr bwMode="auto">
            <a:xfrm>
              <a:off x="2017" y="3500"/>
              <a:ext cx="24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28" name="Freeform 536"/>
            <p:cNvSpPr>
              <a:spLocks/>
            </p:cNvSpPr>
            <p:nvPr/>
          </p:nvSpPr>
          <p:spPr bwMode="auto">
            <a:xfrm>
              <a:off x="1805" y="3464"/>
              <a:ext cx="113" cy="65"/>
            </a:xfrm>
            <a:custGeom>
              <a:avLst/>
              <a:gdLst/>
              <a:ahLst/>
              <a:cxnLst>
                <a:cxn ang="0">
                  <a:pos x="112" y="0"/>
                </a:cxn>
                <a:cxn ang="0">
                  <a:pos x="72" y="32"/>
                </a:cxn>
                <a:cxn ang="0">
                  <a:pos x="0" y="64"/>
                </a:cxn>
              </a:cxnLst>
              <a:rect l="0" t="0" r="r" b="b"/>
              <a:pathLst>
                <a:path w="113" h="65">
                  <a:moveTo>
                    <a:pt x="112" y="0"/>
                  </a:moveTo>
                  <a:lnTo>
                    <a:pt x="72" y="32"/>
                  </a:lnTo>
                  <a:lnTo>
                    <a:pt x="0" y="6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29" name="Freeform 537"/>
            <p:cNvSpPr>
              <a:spLocks/>
            </p:cNvSpPr>
            <p:nvPr/>
          </p:nvSpPr>
          <p:spPr bwMode="auto">
            <a:xfrm>
              <a:off x="1765" y="3464"/>
              <a:ext cx="273" cy="401"/>
            </a:xfrm>
            <a:custGeom>
              <a:avLst/>
              <a:gdLst/>
              <a:ahLst/>
              <a:cxnLst>
                <a:cxn ang="0">
                  <a:pos x="40" y="64"/>
                </a:cxn>
                <a:cxn ang="0">
                  <a:pos x="24" y="104"/>
                </a:cxn>
                <a:cxn ang="0">
                  <a:pos x="8" y="136"/>
                </a:cxn>
                <a:cxn ang="0">
                  <a:pos x="8" y="200"/>
                </a:cxn>
                <a:cxn ang="0">
                  <a:pos x="0" y="264"/>
                </a:cxn>
                <a:cxn ang="0">
                  <a:pos x="48" y="320"/>
                </a:cxn>
                <a:cxn ang="0">
                  <a:pos x="32" y="352"/>
                </a:cxn>
                <a:cxn ang="0">
                  <a:pos x="72" y="360"/>
                </a:cxn>
                <a:cxn ang="0">
                  <a:pos x="96" y="392"/>
                </a:cxn>
                <a:cxn ang="0">
                  <a:pos x="128" y="400"/>
                </a:cxn>
                <a:cxn ang="0">
                  <a:pos x="184" y="392"/>
                </a:cxn>
                <a:cxn ang="0">
                  <a:pos x="168" y="368"/>
                </a:cxn>
                <a:cxn ang="0">
                  <a:pos x="200" y="368"/>
                </a:cxn>
                <a:cxn ang="0">
                  <a:pos x="240" y="368"/>
                </a:cxn>
                <a:cxn ang="0">
                  <a:pos x="264" y="328"/>
                </a:cxn>
                <a:cxn ang="0">
                  <a:pos x="272" y="296"/>
                </a:cxn>
                <a:cxn ang="0">
                  <a:pos x="272" y="264"/>
                </a:cxn>
                <a:cxn ang="0">
                  <a:pos x="272" y="232"/>
                </a:cxn>
                <a:cxn ang="0">
                  <a:pos x="264" y="200"/>
                </a:cxn>
                <a:cxn ang="0">
                  <a:pos x="248" y="168"/>
                </a:cxn>
                <a:cxn ang="0">
                  <a:pos x="224" y="128"/>
                </a:cxn>
                <a:cxn ang="0">
                  <a:pos x="192" y="80"/>
                </a:cxn>
                <a:cxn ang="0">
                  <a:pos x="160" y="40"/>
                </a:cxn>
                <a:cxn ang="0">
                  <a:pos x="152" y="0"/>
                </a:cxn>
              </a:cxnLst>
              <a:rect l="0" t="0" r="r" b="b"/>
              <a:pathLst>
                <a:path w="273" h="401">
                  <a:moveTo>
                    <a:pt x="40" y="64"/>
                  </a:moveTo>
                  <a:lnTo>
                    <a:pt x="24" y="104"/>
                  </a:lnTo>
                  <a:lnTo>
                    <a:pt x="8" y="136"/>
                  </a:lnTo>
                  <a:lnTo>
                    <a:pt x="8" y="200"/>
                  </a:lnTo>
                  <a:lnTo>
                    <a:pt x="0" y="264"/>
                  </a:lnTo>
                  <a:lnTo>
                    <a:pt x="48" y="320"/>
                  </a:lnTo>
                  <a:lnTo>
                    <a:pt x="32" y="352"/>
                  </a:lnTo>
                  <a:lnTo>
                    <a:pt x="72" y="360"/>
                  </a:lnTo>
                  <a:lnTo>
                    <a:pt x="96" y="392"/>
                  </a:lnTo>
                  <a:lnTo>
                    <a:pt x="128" y="400"/>
                  </a:lnTo>
                  <a:lnTo>
                    <a:pt x="184" y="392"/>
                  </a:lnTo>
                  <a:lnTo>
                    <a:pt x="168" y="368"/>
                  </a:lnTo>
                  <a:lnTo>
                    <a:pt x="200" y="368"/>
                  </a:lnTo>
                  <a:lnTo>
                    <a:pt x="240" y="368"/>
                  </a:lnTo>
                  <a:lnTo>
                    <a:pt x="264" y="328"/>
                  </a:lnTo>
                  <a:lnTo>
                    <a:pt x="272" y="296"/>
                  </a:lnTo>
                  <a:lnTo>
                    <a:pt x="272" y="264"/>
                  </a:lnTo>
                  <a:lnTo>
                    <a:pt x="272" y="232"/>
                  </a:lnTo>
                  <a:lnTo>
                    <a:pt x="264" y="200"/>
                  </a:lnTo>
                  <a:lnTo>
                    <a:pt x="248" y="168"/>
                  </a:lnTo>
                  <a:lnTo>
                    <a:pt x="224" y="128"/>
                  </a:lnTo>
                  <a:lnTo>
                    <a:pt x="192" y="80"/>
                  </a:lnTo>
                  <a:lnTo>
                    <a:pt x="160" y="40"/>
                  </a:lnTo>
                  <a:lnTo>
                    <a:pt x="15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30" name="Freeform 538" descr="50%"/>
            <p:cNvSpPr>
              <a:spLocks/>
            </p:cNvSpPr>
            <p:nvPr/>
          </p:nvSpPr>
          <p:spPr bwMode="auto">
            <a:xfrm>
              <a:off x="1765" y="3464"/>
              <a:ext cx="273" cy="401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112" y="32"/>
                </a:cxn>
                <a:cxn ang="0">
                  <a:pos x="40" y="64"/>
                </a:cxn>
                <a:cxn ang="0">
                  <a:pos x="24" y="104"/>
                </a:cxn>
                <a:cxn ang="0">
                  <a:pos x="8" y="136"/>
                </a:cxn>
                <a:cxn ang="0">
                  <a:pos x="8" y="200"/>
                </a:cxn>
                <a:cxn ang="0">
                  <a:pos x="0" y="264"/>
                </a:cxn>
                <a:cxn ang="0">
                  <a:pos x="48" y="320"/>
                </a:cxn>
                <a:cxn ang="0">
                  <a:pos x="32" y="352"/>
                </a:cxn>
                <a:cxn ang="0">
                  <a:pos x="72" y="360"/>
                </a:cxn>
                <a:cxn ang="0">
                  <a:pos x="96" y="392"/>
                </a:cxn>
                <a:cxn ang="0">
                  <a:pos x="128" y="400"/>
                </a:cxn>
                <a:cxn ang="0">
                  <a:pos x="184" y="392"/>
                </a:cxn>
                <a:cxn ang="0">
                  <a:pos x="168" y="368"/>
                </a:cxn>
                <a:cxn ang="0">
                  <a:pos x="200" y="368"/>
                </a:cxn>
                <a:cxn ang="0">
                  <a:pos x="240" y="368"/>
                </a:cxn>
                <a:cxn ang="0">
                  <a:pos x="264" y="328"/>
                </a:cxn>
                <a:cxn ang="0">
                  <a:pos x="272" y="296"/>
                </a:cxn>
                <a:cxn ang="0">
                  <a:pos x="272" y="264"/>
                </a:cxn>
                <a:cxn ang="0">
                  <a:pos x="272" y="232"/>
                </a:cxn>
                <a:cxn ang="0">
                  <a:pos x="264" y="200"/>
                </a:cxn>
                <a:cxn ang="0">
                  <a:pos x="248" y="168"/>
                </a:cxn>
                <a:cxn ang="0">
                  <a:pos x="224" y="128"/>
                </a:cxn>
                <a:cxn ang="0">
                  <a:pos x="192" y="80"/>
                </a:cxn>
                <a:cxn ang="0">
                  <a:pos x="160" y="40"/>
                </a:cxn>
                <a:cxn ang="0">
                  <a:pos x="152" y="0"/>
                </a:cxn>
              </a:cxnLst>
              <a:rect l="0" t="0" r="r" b="b"/>
              <a:pathLst>
                <a:path w="273" h="401">
                  <a:moveTo>
                    <a:pt x="152" y="0"/>
                  </a:moveTo>
                  <a:lnTo>
                    <a:pt x="112" y="32"/>
                  </a:lnTo>
                  <a:lnTo>
                    <a:pt x="40" y="64"/>
                  </a:lnTo>
                  <a:lnTo>
                    <a:pt x="24" y="104"/>
                  </a:lnTo>
                  <a:lnTo>
                    <a:pt x="8" y="136"/>
                  </a:lnTo>
                  <a:lnTo>
                    <a:pt x="8" y="200"/>
                  </a:lnTo>
                  <a:lnTo>
                    <a:pt x="0" y="264"/>
                  </a:lnTo>
                  <a:lnTo>
                    <a:pt x="48" y="320"/>
                  </a:lnTo>
                  <a:lnTo>
                    <a:pt x="32" y="352"/>
                  </a:lnTo>
                  <a:lnTo>
                    <a:pt x="72" y="360"/>
                  </a:lnTo>
                  <a:lnTo>
                    <a:pt x="96" y="392"/>
                  </a:lnTo>
                  <a:lnTo>
                    <a:pt x="128" y="400"/>
                  </a:lnTo>
                  <a:lnTo>
                    <a:pt x="184" y="392"/>
                  </a:lnTo>
                  <a:lnTo>
                    <a:pt x="168" y="368"/>
                  </a:lnTo>
                  <a:lnTo>
                    <a:pt x="200" y="368"/>
                  </a:lnTo>
                  <a:lnTo>
                    <a:pt x="240" y="368"/>
                  </a:lnTo>
                  <a:lnTo>
                    <a:pt x="264" y="328"/>
                  </a:lnTo>
                  <a:lnTo>
                    <a:pt x="272" y="296"/>
                  </a:lnTo>
                  <a:lnTo>
                    <a:pt x="272" y="264"/>
                  </a:lnTo>
                  <a:lnTo>
                    <a:pt x="272" y="232"/>
                  </a:lnTo>
                  <a:lnTo>
                    <a:pt x="264" y="200"/>
                  </a:lnTo>
                  <a:lnTo>
                    <a:pt x="248" y="168"/>
                  </a:lnTo>
                  <a:lnTo>
                    <a:pt x="224" y="128"/>
                  </a:lnTo>
                  <a:lnTo>
                    <a:pt x="192" y="80"/>
                  </a:lnTo>
                  <a:lnTo>
                    <a:pt x="160" y="40"/>
                  </a:lnTo>
                  <a:lnTo>
                    <a:pt x="152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31" name="Freeform 539"/>
            <p:cNvSpPr>
              <a:spLocks/>
            </p:cNvSpPr>
            <p:nvPr/>
          </p:nvSpPr>
          <p:spPr bwMode="auto">
            <a:xfrm>
              <a:off x="1885" y="3488"/>
              <a:ext cx="129" cy="17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4"/>
                </a:cxn>
                <a:cxn ang="0">
                  <a:pos x="32" y="88"/>
                </a:cxn>
                <a:cxn ang="0">
                  <a:pos x="128" y="176"/>
                </a:cxn>
              </a:cxnLst>
              <a:rect l="0" t="0" r="r" b="b"/>
              <a:pathLst>
                <a:path w="129" h="177">
                  <a:moveTo>
                    <a:pt x="8" y="0"/>
                  </a:moveTo>
                  <a:lnTo>
                    <a:pt x="0" y="24"/>
                  </a:lnTo>
                  <a:lnTo>
                    <a:pt x="32" y="88"/>
                  </a:lnTo>
                  <a:lnTo>
                    <a:pt x="128" y="17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32" name="Line 540"/>
            <p:cNvSpPr>
              <a:spLocks noChangeShapeType="1"/>
            </p:cNvSpPr>
            <p:nvPr/>
          </p:nvSpPr>
          <p:spPr bwMode="auto">
            <a:xfrm>
              <a:off x="1881" y="3716"/>
              <a:ext cx="56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33" name="Line 541"/>
            <p:cNvSpPr>
              <a:spLocks noChangeShapeType="1"/>
            </p:cNvSpPr>
            <p:nvPr/>
          </p:nvSpPr>
          <p:spPr bwMode="auto">
            <a:xfrm>
              <a:off x="1817" y="3796"/>
              <a:ext cx="24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34" name="Freeform 542"/>
            <p:cNvSpPr>
              <a:spLocks/>
            </p:cNvSpPr>
            <p:nvPr/>
          </p:nvSpPr>
          <p:spPr bwMode="auto">
            <a:xfrm>
              <a:off x="1925" y="4216"/>
              <a:ext cx="145" cy="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56"/>
                </a:cxn>
                <a:cxn ang="0">
                  <a:pos x="80" y="64"/>
                </a:cxn>
                <a:cxn ang="0">
                  <a:pos x="104" y="56"/>
                </a:cxn>
                <a:cxn ang="0">
                  <a:pos x="80" y="32"/>
                </a:cxn>
                <a:cxn ang="0">
                  <a:pos x="128" y="64"/>
                </a:cxn>
                <a:cxn ang="0">
                  <a:pos x="144" y="80"/>
                </a:cxn>
                <a:cxn ang="0">
                  <a:pos x="88" y="80"/>
                </a:cxn>
                <a:cxn ang="0">
                  <a:pos x="56" y="72"/>
                </a:cxn>
              </a:cxnLst>
              <a:rect l="0" t="0" r="r" b="b"/>
              <a:pathLst>
                <a:path w="145" h="81">
                  <a:moveTo>
                    <a:pt x="0" y="0"/>
                  </a:moveTo>
                  <a:lnTo>
                    <a:pt x="56" y="56"/>
                  </a:lnTo>
                  <a:lnTo>
                    <a:pt x="80" y="64"/>
                  </a:lnTo>
                  <a:lnTo>
                    <a:pt x="104" y="56"/>
                  </a:lnTo>
                  <a:lnTo>
                    <a:pt x="80" y="32"/>
                  </a:lnTo>
                  <a:lnTo>
                    <a:pt x="128" y="64"/>
                  </a:lnTo>
                  <a:lnTo>
                    <a:pt x="144" y="80"/>
                  </a:lnTo>
                  <a:lnTo>
                    <a:pt x="88" y="80"/>
                  </a:lnTo>
                  <a:lnTo>
                    <a:pt x="56" y="7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35" name="Freeform 543"/>
            <p:cNvSpPr>
              <a:spLocks/>
            </p:cNvSpPr>
            <p:nvPr/>
          </p:nvSpPr>
          <p:spPr bwMode="auto">
            <a:xfrm>
              <a:off x="1917" y="4216"/>
              <a:ext cx="65" cy="73"/>
            </a:xfrm>
            <a:custGeom>
              <a:avLst/>
              <a:gdLst/>
              <a:ahLst/>
              <a:cxnLst>
                <a:cxn ang="0">
                  <a:pos x="64" y="72"/>
                </a:cxn>
                <a:cxn ang="0">
                  <a:pos x="32" y="48"/>
                </a:cxn>
                <a:cxn ang="0">
                  <a:pos x="16" y="48"/>
                </a:cxn>
                <a:cxn ang="0">
                  <a:pos x="0" y="16"/>
                </a:cxn>
                <a:cxn ang="0">
                  <a:pos x="8" y="0"/>
                </a:cxn>
              </a:cxnLst>
              <a:rect l="0" t="0" r="r" b="b"/>
              <a:pathLst>
                <a:path w="65" h="73">
                  <a:moveTo>
                    <a:pt x="64" y="72"/>
                  </a:moveTo>
                  <a:lnTo>
                    <a:pt x="32" y="48"/>
                  </a:lnTo>
                  <a:lnTo>
                    <a:pt x="16" y="48"/>
                  </a:lnTo>
                  <a:lnTo>
                    <a:pt x="0" y="16"/>
                  </a:lnTo>
                  <a:lnTo>
                    <a:pt x="8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36" name="Freeform 544" descr="25%"/>
            <p:cNvSpPr>
              <a:spLocks/>
            </p:cNvSpPr>
            <p:nvPr/>
          </p:nvSpPr>
          <p:spPr bwMode="auto">
            <a:xfrm>
              <a:off x="1917" y="4216"/>
              <a:ext cx="153" cy="8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4" y="56"/>
                </a:cxn>
                <a:cxn ang="0">
                  <a:pos x="88" y="64"/>
                </a:cxn>
                <a:cxn ang="0">
                  <a:pos x="112" y="56"/>
                </a:cxn>
                <a:cxn ang="0">
                  <a:pos x="88" y="32"/>
                </a:cxn>
                <a:cxn ang="0">
                  <a:pos x="136" y="64"/>
                </a:cxn>
                <a:cxn ang="0">
                  <a:pos x="152" y="80"/>
                </a:cxn>
                <a:cxn ang="0">
                  <a:pos x="96" y="80"/>
                </a:cxn>
                <a:cxn ang="0">
                  <a:pos x="64" y="72"/>
                </a:cxn>
                <a:cxn ang="0">
                  <a:pos x="32" y="48"/>
                </a:cxn>
                <a:cxn ang="0">
                  <a:pos x="16" y="48"/>
                </a:cxn>
                <a:cxn ang="0">
                  <a:pos x="0" y="16"/>
                </a:cxn>
                <a:cxn ang="0">
                  <a:pos x="8" y="0"/>
                </a:cxn>
              </a:cxnLst>
              <a:rect l="0" t="0" r="r" b="b"/>
              <a:pathLst>
                <a:path w="153" h="81">
                  <a:moveTo>
                    <a:pt x="8" y="0"/>
                  </a:moveTo>
                  <a:lnTo>
                    <a:pt x="64" y="56"/>
                  </a:lnTo>
                  <a:lnTo>
                    <a:pt x="88" y="64"/>
                  </a:lnTo>
                  <a:lnTo>
                    <a:pt x="112" y="56"/>
                  </a:lnTo>
                  <a:lnTo>
                    <a:pt x="88" y="32"/>
                  </a:lnTo>
                  <a:lnTo>
                    <a:pt x="136" y="64"/>
                  </a:lnTo>
                  <a:lnTo>
                    <a:pt x="152" y="80"/>
                  </a:lnTo>
                  <a:lnTo>
                    <a:pt x="96" y="80"/>
                  </a:lnTo>
                  <a:lnTo>
                    <a:pt x="64" y="72"/>
                  </a:lnTo>
                  <a:lnTo>
                    <a:pt x="32" y="48"/>
                  </a:lnTo>
                  <a:lnTo>
                    <a:pt x="16" y="48"/>
                  </a:lnTo>
                  <a:lnTo>
                    <a:pt x="0" y="16"/>
                  </a:lnTo>
                  <a:lnTo>
                    <a:pt x="8" y="0"/>
                  </a:lnTo>
                </a:path>
              </a:pathLst>
            </a:cu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37" name="Line 545"/>
            <p:cNvSpPr>
              <a:spLocks noChangeShapeType="1"/>
            </p:cNvSpPr>
            <p:nvPr/>
          </p:nvSpPr>
          <p:spPr bwMode="auto">
            <a:xfrm>
              <a:off x="1977" y="3420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38" name="Arc 546"/>
            <p:cNvSpPr>
              <a:spLocks/>
            </p:cNvSpPr>
            <p:nvPr/>
          </p:nvSpPr>
          <p:spPr bwMode="auto">
            <a:xfrm>
              <a:off x="2025" y="3397"/>
              <a:ext cx="17" cy="8"/>
            </a:xfrm>
            <a:custGeom>
              <a:avLst/>
              <a:gdLst>
                <a:gd name="G0" fmla="+- 1347 0 0"/>
                <a:gd name="G1" fmla="+- 21600 0 0"/>
                <a:gd name="G2" fmla="+- 21600 0 0"/>
                <a:gd name="T0" fmla="*/ 0 w 22947"/>
                <a:gd name="T1" fmla="*/ 42 h 21600"/>
                <a:gd name="T2" fmla="*/ 22947 w 22947"/>
                <a:gd name="T3" fmla="*/ 21600 h 21600"/>
                <a:gd name="T4" fmla="*/ 1347 w 2294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47" h="21600" fill="none" extrusionOk="0">
                  <a:moveTo>
                    <a:pt x="0" y="42"/>
                  </a:moveTo>
                  <a:cubicBezTo>
                    <a:pt x="448" y="14"/>
                    <a:pt x="897" y="-1"/>
                    <a:pt x="1347" y="0"/>
                  </a:cubicBezTo>
                  <a:cubicBezTo>
                    <a:pt x="13276" y="0"/>
                    <a:pt x="22947" y="9670"/>
                    <a:pt x="22947" y="21600"/>
                  </a:cubicBezTo>
                </a:path>
                <a:path w="22947" h="21600" stroke="0" extrusionOk="0">
                  <a:moveTo>
                    <a:pt x="0" y="42"/>
                  </a:moveTo>
                  <a:cubicBezTo>
                    <a:pt x="448" y="14"/>
                    <a:pt x="897" y="-1"/>
                    <a:pt x="1347" y="0"/>
                  </a:cubicBezTo>
                  <a:cubicBezTo>
                    <a:pt x="13276" y="0"/>
                    <a:pt x="22947" y="9670"/>
                    <a:pt x="22947" y="21600"/>
                  </a:cubicBezTo>
                  <a:lnTo>
                    <a:pt x="1347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39" name="Line 547"/>
            <p:cNvSpPr>
              <a:spLocks noChangeShapeType="1"/>
            </p:cNvSpPr>
            <p:nvPr/>
          </p:nvSpPr>
          <p:spPr bwMode="auto">
            <a:xfrm>
              <a:off x="2025" y="3420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40" name="Line 548"/>
            <p:cNvSpPr>
              <a:spLocks noChangeShapeType="1"/>
            </p:cNvSpPr>
            <p:nvPr/>
          </p:nvSpPr>
          <p:spPr bwMode="auto">
            <a:xfrm>
              <a:off x="2017" y="3420"/>
              <a:ext cx="8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41" name="Line 549"/>
            <p:cNvSpPr>
              <a:spLocks noChangeShapeType="1"/>
            </p:cNvSpPr>
            <p:nvPr/>
          </p:nvSpPr>
          <p:spPr bwMode="auto">
            <a:xfrm>
              <a:off x="2025" y="3412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42" name="Line 550"/>
            <p:cNvSpPr>
              <a:spLocks noChangeShapeType="1"/>
            </p:cNvSpPr>
            <p:nvPr/>
          </p:nvSpPr>
          <p:spPr bwMode="auto">
            <a:xfrm>
              <a:off x="2001" y="3452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43" name="Line 551"/>
            <p:cNvSpPr>
              <a:spLocks noChangeShapeType="1"/>
            </p:cNvSpPr>
            <p:nvPr/>
          </p:nvSpPr>
          <p:spPr bwMode="auto">
            <a:xfrm>
              <a:off x="2001" y="345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44" name="Arc 552"/>
            <p:cNvSpPr>
              <a:spLocks/>
            </p:cNvSpPr>
            <p:nvPr/>
          </p:nvSpPr>
          <p:spPr bwMode="auto">
            <a:xfrm>
              <a:off x="1962" y="3397"/>
              <a:ext cx="32" cy="8"/>
            </a:xfrm>
            <a:custGeom>
              <a:avLst/>
              <a:gdLst>
                <a:gd name="G0" fmla="+- 21600 0 0"/>
                <a:gd name="G1" fmla="+- 21589 0 0"/>
                <a:gd name="G2" fmla="+- 21600 0 0"/>
                <a:gd name="T0" fmla="*/ 0 w 21600"/>
                <a:gd name="T1" fmla="*/ 21589 h 21589"/>
                <a:gd name="T2" fmla="*/ 20925 w 21600"/>
                <a:gd name="T3" fmla="*/ 0 h 21589"/>
                <a:gd name="T4" fmla="*/ 21600 w 21600"/>
                <a:gd name="T5" fmla="*/ 21589 h 2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89" fill="none" extrusionOk="0">
                  <a:moveTo>
                    <a:pt x="0" y="21589"/>
                  </a:moveTo>
                  <a:cubicBezTo>
                    <a:pt x="0" y="9922"/>
                    <a:pt x="9264" y="364"/>
                    <a:pt x="20924" y="-1"/>
                  </a:cubicBezTo>
                </a:path>
                <a:path w="21600" h="21589" stroke="0" extrusionOk="0">
                  <a:moveTo>
                    <a:pt x="0" y="21589"/>
                  </a:moveTo>
                  <a:cubicBezTo>
                    <a:pt x="0" y="9922"/>
                    <a:pt x="9264" y="364"/>
                    <a:pt x="20924" y="-1"/>
                  </a:cubicBezTo>
                  <a:lnTo>
                    <a:pt x="21600" y="2158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45" name="Line 553"/>
            <p:cNvSpPr>
              <a:spLocks noChangeShapeType="1"/>
            </p:cNvSpPr>
            <p:nvPr/>
          </p:nvSpPr>
          <p:spPr bwMode="auto">
            <a:xfrm>
              <a:off x="1977" y="3412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46" name="Freeform 554"/>
            <p:cNvSpPr>
              <a:spLocks/>
            </p:cNvSpPr>
            <p:nvPr/>
          </p:nvSpPr>
          <p:spPr bwMode="auto">
            <a:xfrm>
              <a:off x="1861" y="3592"/>
              <a:ext cx="17" cy="121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0" y="72"/>
                </a:cxn>
                <a:cxn ang="0">
                  <a:pos x="8" y="32"/>
                </a:cxn>
                <a:cxn ang="0">
                  <a:pos x="16" y="0"/>
                </a:cxn>
              </a:cxnLst>
              <a:rect l="0" t="0" r="r" b="b"/>
              <a:pathLst>
                <a:path w="17" h="121">
                  <a:moveTo>
                    <a:pt x="8" y="120"/>
                  </a:moveTo>
                  <a:lnTo>
                    <a:pt x="0" y="72"/>
                  </a:lnTo>
                  <a:lnTo>
                    <a:pt x="8" y="32"/>
                  </a:lnTo>
                  <a:lnTo>
                    <a:pt x="1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47" name="Freeform 555"/>
            <p:cNvSpPr>
              <a:spLocks/>
            </p:cNvSpPr>
            <p:nvPr/>
          </p:nvSpPr>
          <p:spPr bwMode="auto">
            <a:xfrm>
              <a:off x="1861" y="3592"/>
              <a:ext cx="17" cy="121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0" y="72"/>
                </a:cxn>
                <a:cxn ang="0">
                  <a:pos x="8" y="32"/>
                </a:cxn>
                <a:cxn ang="0">
                  <a:pos x="16" y="0"/>
                </a:cxn>
              </a:cxnLst>
              <a:rect l="0" t="0" r="r" b="b"/>
              <a:pathLst>
                <a:path w="17" h="121">
                  <a:moveTo>
                    <a:pt x="8" y="120"/>
                  </a:moveTo>
                  <a:lnTo>
                    <a:pt x="0" y="72"/>
                  </a:lnTo>
                  <a:lnTo>
                    <a:pt x="8" y="32"/>
                  </a:lnTo>
                  <a:lnTo>
                    <a:pt x="1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48" name="Freeform 556"/>
            <p:cNvSpPr>
              <a:spLocks/>
            </p:cNvSpPr>
            <p:nvPr/>
          </p:nvSpPr>
          <p:spPr bwMode="auto">
            <a:xfrm>
              <a:off x="1901" y="3856"/>
              <a:ext cx="33" cy="41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32" y="24"/>
                </a:cxn>
                <a:cxn ang="0">
                  <a:pos x="0" y="40"/>
                </a:cxn>
              </a:cxnLst>
              <a:rect l="0" t="0" r="r" b="b"/>
              <a:pathLst>
                <a:path w="33" h="41">
                  <a:moveTo>
                    <a:pt x="32" y="0"/>
                  </a:moveTo>
                  <a:lnTo>
                    <a:pt x="32" y="24"/>
                  </a:lnTo>
                  <a:lnTo>
                    <a:pt x="0" y="4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49" name="Freeform 557"/>
            <p:cNvSpPr>
              <a:spLocks/>
            </p:cNvSpPr>
            <p:nvPr/>
          </p:nvSpPr>
          <p:spPr bwMode="auto">
            <a:xfrm>
              <a:off x="1901" y="3856"/>
              <a:ext cx="33" cy="41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32" y="24"/>
                </a:cxn>
                <a:cxn ang="0">
                  <a:pos x="0" y="40"/>
                </a:cxn>
              </a:cxnLst>
              <a:rect l="0" t="0" r="r" b="b"/>
              <a:pathLst>
                <a:path w="33" h="41">
                  <a:moveTo>
                    <a:pt x="32" y="0"/>
                  </a:moveTo>
                  <a:lnTo>
                    <a:pt x="32" y="24"/>
                  </a:lnTo>
                  <a:lnTo>
                    <a:pt x="0" y="4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</p:grpSp>
      <p:grpSp>
        <p:nvGrpSpPr>
          <p:cNvPr id="5143" name="Group 588"/>
          <p:cNvGrpSpPr>
            <a:grpSpLocks/>
          </p:cNvGrpSpPr>
          <p:nvPr/>
        </p:nvGrpSpPr>
        <p:grpSpPr bwMode="auto">
          <a:xfrm>
            <a:off x="7640640" y="5143364"/>
            <a:ext cx="687387" cy="693737"/>
            <a:chOff x="3853" y="3167"/>
            <a:chExt cx="433" cy="437"/>
          </a:xfrm>
        </p:grpSpPr>
        <p:sp>
          <p:nvSpPr>
            <p:cNvPr id="8751" name="AutoShape 559" descr="25%"/>
            <p:cNvSpPr>
              <a:spLocks noChangeArrowheads="1"/>
            </p:cNvSpPr>
            <p:nvPr/>
          </p:nvSpPr>
          <p:spPr bwMode="auto">
            <a:xfrm>
              <a:off x="4201" y="3556"/>
              <a:ext cx="56" cy="48"/>
            </a:xfrm>
            <a:prstGeom prst="roundRect">
              <a:avLst>
                <a:gd name="adj" fmla="val 49995"/>
              </a:avLst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752" name="AutoShape 560" descr="25%"/>
            <p:cNvSpPr>
              <a:spLocks noChangeArrowheads="1"/>
            </p:cNvSpPr>
            <p:nvPr/>
          </p:nvSpPr>
          <p:spPr bwMode="auto">
            <a:xfrm>
              <a:off x="3881" y="3556"/>
              <a:ext cx="56" cy="48"/>
            </a:xfrm>
            <a:prstGeom prst="roundRect">
              <a:avLst>
                <a:gd name="adj" fmla="val 49995"/>
              </a:avLst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753" name="Freeform 561"/>
            <p:cNvSpPr>
              <a:spLocks/>
            </p:cNvSpPr>
            <p:nvPr/>
          </p:nvSpPr>
          <p:spPr bwMode="auto">
            <a:xfrm>
              <a:off x="3853" y="3176"/>
              <a:ext cx="433" cy="393"/>
            </a:xfrm>
            <a:custGeom>
              <a:avLst/>
              <a:gdLst/>
              <a:ahLst/>
              <a:cxnLst>
                <a:cxn ang="0">
                  <a:pos x="432" y="368"/>
                </a:cxn>
                <a:cxn ang="0">
                  <a:pos x="432" y="344"/>
                </a:cxn>
                <a:cxn ang="0">
                  <a:pos x="416" y="328"/>
                </a:cxn>
                <a:cxn ang="0">
                  <a:pos x="432" y="256"/>
                </a:cxn>
                <a:cxn ang="0">
                  <a:pos x="408" y="48"/>
                </a:cxn>
                <a:cxn ang="0">
                  <a:pos x="400" y="24"/>
                </a:cxn>
                <a:cxn ang="0">
                  <a:pos x="392" y="16"/>
                </a:cxn>
                <a:cxn ang="0">
                  <a:pos x="376" y="8"/>
                </a:cxn>
                <a:cxn ang="0">
                  <a:pos x="360" y="0"/>
                </a:cxn>
                <a:cxn ang="0">
                  <a:pos x="336" y="0"/>
                </a:cxn>
                <a:cxn ang="0">
                  <a:pos x="96" y="0"/>
                </a:cxn>
                <a:cxn ang="0">
                  <a:pos x="72" y="0"/>
                </a:cxn>
                <a:cxn ang="0">
                  <a:pos x="48" y="8"/>
                </a:cxn>
                <a:cxn ang="0">
                  <a:pos x="24" y="24"/>
                </a:cxn>
                <a:cxn ang="0">
                  <a:pos x="24" y="48"/>
                </a:cxn>
                <a:cxn ang="0">
                  <a:pos x="0" y="248"/>
                </a:cxn>
                <a:cxn ang="0">
                  <a:pos x="16" y="328"/>
                </a:cxn>
                <a:cxn ang="0">
                  <a:pos x="0" y="352"/>
                </a:cxn>
                <a:cxn ang="0">
                  <a:pos x="0" y="392"/>
                </a:cxn>
                <a:cxn ang="0">
                  <a:pos x="32" y="392"/>
                </a:cxn>
                <a:cxn ang="0">
                  <a:pos x="56" y="392"/>
                </a:cxn>
                <a:cxn ang="0">
                  <a:pos x="80" y="392"/>
                </a:cxn>
                <a:cxn ang="0">
                  <a:pos x="96" y="392"/>
                </a:cxn>
                <a:cxn ang="0">
                  <a:pos x="328" y="392"/>
                </a:cxn>
                <a:cxn ang="0">
                  <a:pos x="352" y="392"/>
                </a:cxn>
                <a:cxn ang="0">
                  <a:pos x="384" y="392"/>
                </a:cxn>
                <a:cxn ang="0">
                  <a:pos x="408" y="392"/>
                </a:cxn>
                <a:cxn ang="0">
                  <a:pos x="432" y="392"/>
                </a:cxn>
                <a:cxn ang="0">
                  <a:pos x="432" y="368"/>
                </a:cxn>
              </a:cxnLst>
              <a:rect l="0" t="0" r="r" b="b"/>
              <a:pathLst>
                <a:path w="433" h="393">
                  <a:moveTo>
                    <a:pt x="432" y="368"/>
                  </a:moveTo>
                  <a:lnTo>
                    <a:pt x="432" y="344"/>
                  </a:lnTo>
                  <a:lnTo>
                    <a:pt x="416" y="328"/>
                  </a:lnTo>
                  <a:lnTo>
                    <a:pt x="432" y="256"/>
                  </a:lnTo>
                  <a:lnTo>
                    <a:pt x="408" y="48"/>
                  </a:lnTo>
                  <a:lnTo>
                    <a:pt x="400" y="24"/>
                  </a:lnTo>
                  <a:lnTo>
                    <a:pt x="392" y="16"/>
                  </a:lnTo>
                  <a:lnTo>
                    <a:pt x="376" y="8"/>
                  </a:lnTo>
                  <a:lnTo>
                    <a:pt x="360" y="0"/>
                  </a:lnTo>
                  <a:lnTo>
                    <a:pt x="336" y="0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8" y="8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248"/>
                  </a:lnTo>
                  <a:lnTo>
                    <a:pt x="16" y="328"/>
                  </a:lnTo>
                  <a:lnTo>
                    <a:pt x="0" y="352"/>
                  </a:lnTo>
                  <a:lnTo>
                    <a:pt x="0" y="392"/>
                  </a:lnTo>
                  <a:lnTo>
                    <a:pt x="32" y="392"/>
                  </a:lnTo>
                  <a:lnTo>
                    <a:pt x="56" y="392"/>
                  </a:lnTo>
                  <a:lnTo>
                    <a:pt x="80" y="392"/>
                  </a:lnTo>
                  <a:lnTo>
                    <a:pt x="96" y="392"/>
                  </a:lnTo>
                  <a:lnTo>
                    <a:pt x="328" y="392"/>
                  </a:lnTo>
                  <a:lnTo>
                    <a:pt x="352" y="392"/>
                  </a:lnTo>
                  <a:lnTo>
                    <a:pt x="384" y="392"/>
                  </a:lnTo>
                  <a:lnTo>
                    <a:pt x="408" y="392"/>
                  </a:lnTo>
                  <a:lnTo>
                    <a:pt x="432" y="392"/>
                  </a:lnTo>
                  <a:lnTo>
                    <a:pt x="432" y="36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54" name="Freeform 562" descr="50%"/>
            <p:cNvSpPr>
              <a:spLocks/>
            </p:cNvSpPr>
            <p:nvPr/>
          </p:nvSpPr>
          <p:spPr bwMode="auto">
            <a:xfrm>
              <a:off x="3853" y="3176"/>
              <a:ext cx="433" cy="393"/>
            </a:xfrm>
            <a:custGeom>
              <a:avLst/>
              <a:gdLst/>
              <a:ahLst/>
              <a:cxnLst>
                <a:cxn ang="0">
                  <a:pos x="432" y="368"/>
                </a:cxn>
                <a:cxn ang="0">
                  <a:pos x="432" y="344"/>
                </a:cxn>
                <a:cxn ang="0">
                  <a:pos x="416" y="328"/>
                </a:cxn>
                <a:cxn ang="0">
                  <a:pos x="432" y="256"/>
                </a:cxn>
                <a:cxn ang="0">
                  <a:pos x="408" y="48"/>
                </a:cxn>
                <a:cxn ang="0">
                  <a:pos x="400" y="24"/>
                </a:cxn>
                <a:cxn ang="0">
                  <a:pos x="392" y="16"/>
                </a:cxn>
                <a:cxn ang="0">
                  <a:pos x="376" y="8"/>
                </a:cxn>
                <a:cxn ang="0">
                  <a:pos x="360" y="0"/>
                </a:cxn>
                <a:cxn ang="0">
                  <a:pos x="336" y="0"/>
                </a:cxn>
                <a:cxn ang="0">
                  <a:pos x="96" y="0"/>
                </a:cxn>
                <a:cxn ang="0">
                  <a:pos x="72" y="0"/>
                </a:cxn>
                <a:cxn ang="0">
                  <a:pos x="48" y="8"/>
                </a:cxn>
                <a:cxn ang="0">
                  <a:pos x="24" y="24"/>
                </a:cxn>
                <a:cxn ang="0">
                  <a:pos x="24" y="48"/>
                </a:cxn>
                <a:cxn ang="0">
                  <a:pos x="0" y="248"/>
                </a:cxn>
                <a:cxn ang="0">
                  <a:pos x="16" y="328"/>
                </a:cxn>
                <a:cxn ang="0">
                  <a:pos x="0" y="352"/>
                </a:cxn>
                <a:cxn ang="0">
                  <a:pos x="0" y="392"/>
                </a:cxn>
                <a:cxn ang="0">
                  <a:pos x="32" y="392"/>
                </a:cxn>
                <a:cxn ang="0">
                  <a:pos x="56" y="392"/>
                </a:cxn>
                <a:cxn ang="0">
                  <a:pos x="80" y="392"/>
                </a:cxn>
                <a:cxn ang="0">
                  <a:pos x="96" y="392"/>
                </a:cxn>
                <a:cxn ang="0">
                  <a:pos x="328" y="392"/>
                </a:cxn>
                <a:cxn ang="0">
                  <a:pos x="352" y="392"/>
                </a:cxn>
                <a:cxn ang="0">
                  <a:pos x="384" y="392"/>
                </a:cxn>
                <a:cxn ang="0">
                  <a:pos x="408" y="392"/>
                </a:cxn>
                <a:cxn ang="0">
                  <a:pos x="432" y="392"/>
                </a:cxn>
                <a:cxn ang="0">
                  <a:pos x="432" y="368"/>
                </a:cxn>
              </a:cxnLst>
              <a:rect l="0" t="0" r="r" b="b"/>
              <a:pathLst>
                <a:path w="433" h="393">
                  <a:moveTo>
                    <a:pt x="432" y="368"/>
                  </a:moveTo>
                  <a:lnTo>
                    <a:pt x="432" y="344"/>
                  </a:lnTo>
                  <a:lnTo>
                    <a:pt x="416" y="328"/>
                  </a:lnTo>
                  <a:lnTo>
                    <a:pt x="432" y="256"/>
                  </a:lnTo>
                  <a:lnTo>
                    <a:pt x="408" y="48"/>
                  </a:lnTo>
                  <a:lnTo>
                    <a:pt x="400" y="24"/>
                  </a:lnTo>
                  <a:lnTo>
                    <a:pt x="392" y="16"/>
                  </a:lnTo>
                  <a:lnTo>
                    <a:pt x="376" y="8"/>
                  </a:lnTo>
                  <a:lnTo>
                    <a:pt x="360" y="0"/>
                  </a:lnTo>
                  <a:lnTo>
                    <a:pt x="336" y="0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8" y="8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248"/>
                  </a:lnTo>
                  <a:lnTo>
                    <a:pt x="16" y="328"/>
                  </a:lnTo>
                  <a:lnTo>
                    <a:pt x="0" y="352"/>
                  </a:lnTo>
                  <a:lnTo>
                    <a:pt x="0" y="392"/>
                  </a:lnTo>
                  <a:lnTo>
                    <a:pt x="32" y="392"/>
                  </a:lnTo>
                  <a:lnTo>
                    <a:pt x="56" y="392"/>
                  </a:lnTo>
                  <a:lnTo>
                    <a:pt x="80" y="392"/>
                  </a:lnTo>
                  <a:lnTo>
                    <a:pt x="96" y="392"/>
                  </a:lnTo>
                  <a:lnTo>
                    <a:pt x="328" y="392"/>
                  </a:lnTo>
                  <a:lnTo>
                    <a:pt x="352" y="392"/>
                  </a:lnTo>
                  <a:lnTo>
                    <a:pt x="384" y="392"/>
                  </a:lnTo>
                  <a:lnTo>
                    <a:pt x="408" y="392"/>
                  </a:lnTo>
                  <a:lnTo>
                    <a:pt x="432" y="392"/>
                  </a:lnTo>
                  <a:lnTo>
                    <a:pt x="432" y="368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55" name="AutoShape 563" descr="Light downward diagonal"/>
            <p:cNvSpPr>
              <a:spLocks noChangeArrowheads="1"/>
            </p:cNvSpPr>
            <p:nvPr/>
          </p:nvSpPr>
          <p:spPr bwMode="auto">
            <a:xfrm>
              <a:off x="3969" y="3188"/>
              <a:ext cx="208" cy="40"/>
            </a:xfrm>
            <a:prstGeom prst="roundRect">
              <a:avLst>
                <a:gd name="adj" fmla="val 49995"/>
              </a:avLst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756" name="AutoShape 564" descr="20%"/>
            <p:cNvSpPr>
              <a:spLocks noChangeArrowheads="1"/>
            </p:cNvSpPr>
            <p:nvPr/>
          </p:nvSpPr>
          <p:spPr bwMode="auto">
            <a:xfrm>
              <a:off x="4153" y="3444"/>
              <a:ext cx="104" cy="40"/>
            </a:xfrm>
            <a:prstGeom prst="roundRect">
              <a:avLst>
                <a:gd name="adj" fmla="val 49995"/>
              </a:avLst>
            </a:prstGeom>
            <a:pattFill prst="pct2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757" name="Oval 565"/>
            <p:cNvSpPr>
              <a:spLocks noChangeArrowheads="1"/>
            </p:cNvSpPr>
            <p:nvPr/>
          </p:nvSpPr>
          <p:spPr bwMode="auto">
            <a:xfrm>
              <a:off x="4169" y="3444"/>
              <a:ext cx="32" cy="3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758" name="Oval 566"/>
            <p:cNvSpPr>
              <a:spLocks noChangeArrowheads="1"/>
            </p:cNvSpPr>
            <p:nvPr/>
          </p:nvSpPr>
          <p:spPr bwMode="auto">
            <a:xfrm>
              <a:off x="4217" y="3444"/>
              <a:ext cx="24" cy="3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759" name="AutoShape 567" descr="20%"/>
            <p:cNvSpPr>
              <a:spLocks noChangeArrowheads="1"/>
            </p:cNvSpPr>
            <p:nvPr/>
          </p:nvSpPr>
          <p:spPr bwMode="auto">
            <a:xfrm>
              <a:off x="3881" y="3444"/>
              <a:ext cx="104" cy="40"/>
            </a:xfrm>
            <a:prstGeom prst="roundRect">
              <a:avLst>
                <a:gd name="adj" fmla="val 49995"/>
              </a:avLst>
            </a:prstGeom>
            <a:pattFill prst="pct2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760" name="Oval 568"/>
            <p:cNvSpPr>
              <a:spLocks noChangeArrowheads="1"/>
            </p:cNvSpPr>
            <p:nvPr/>
          </p:nvSpPr>
          <p:spPr bwMode="auto">
            <a:xfrm>
              <a:off x="3945" y="3444"/>
              <a:ext cx="24" cy="3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761" name="Oval 569"/>
            <p:cNvSpPr>
              <a:spLocks noChangeArrowheads="1"/>
            </p:cNvSpPr>
            <p:nvPr/>
          </p:nvSpPr>
          <p:spPr bwMode="auto">
            <a:xfrm>
              <a:off x="3897" y="3444"/>
              <a:ext cx="32" cy="3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762" name="AutoShape 570"/>
            <p:cNvSpPr>
              <a:spLocks noChangeArrowheads="1"/>
            </p:cNvSpPr>
            <p:nvPr/>
          </p:nvSpPr>
          <p:spPr bwMode="auto">
            <a:xfrm>
              <a:off x="3865" y="3516"/>
              <a:ext cx="408" cy="40"/>
            </a:xfrm>
            <a:prstGeom prst="roundRect">
              <a:avLst>
                <a:gd name="adj" fmla="val 49995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763" name="Line 571"/>
            <p:cNvSpPr>
              <a:spLocks noChangeShapeType="1"/>
            </p:cNvSpPr>
            <p:nvPr/>
          </p:nvSpPr>
          <p:spPr bwMode="auto">
            <a:xfrm>
              <a:off x="3873" y="3428"/>
              <a:ext cx="40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64" name="Line 572"/>
            <p:cNvSpPr>
              <a:spLocks noChangeShapeType="1"/>
            </p:cNvSpPr>
            <p:nvPr/>
          </p:nvSpPr>
          <p:spPr bwMode="auto">
            <a:xfrm>
              <a:off x="3881" y="3508"/>
              <a:ext cx="376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65" name="Freeform 573"/>
            <p:cNvSpPr>
              <a:spLocks/>
            </p:cNvSpPr>
            <p:nvPr/>
          </p:nvSpPr>
          <p:spPr bwMode="auto">
            <a:xfrm>
              <a:off x="3877" y="3248"/>
              <a:ext cx="177" cy="113"/>
            </a:xfrm>
            <a:custGeom>
              <a:avLst/>
              <a:gdLst/>
              <a:ahLst/>
              <a:cxnLst>
                <a:cxn ang="0">
                  <a:pos x="0" y="112"/>
                </a:cxn>
                <a:cxn ang="0">
                  <a:pos x="176" y="112"/>
                </a:cxn>
                <a:cxn ang="0">
                  <a:pos x="176" y="0"/>
                </a:cxn>
                <a:cxn ang="0">
                  <a:pos x="8" y="0"/>
                </a:cxn>
                <a:cxn ang="0">
                  <a:pos x="0" y="112"/>
                </a:cxn>
              </a:cxnLst>
              <a:rect l="0" t="0" r="r" b="b"/>
              <a:pathLst>
                <a:path w="177" h="113">
                  <a:moveTo>
                    <a:pt x="0" y="112"/>
                  </a:moveTo>
                  <a:lnTo>
                    <a:pt x="176" y="112"/>
                  </a:lnTo>
                  <a:lnTo>
                    <a:pt x="176" y="0"/>
                  </a:lnTo>
                  <a:lnTo>
                    <a:pt x="8" y="0"/>
                  </a:lnTo>
                  <a:lnTo>
                    <a:pt x="0" y="112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66" name="Freeform 574"/>
            <p:cNvSpPr>
              <a:spLocks/>
            </p:cNvSpPr>
            <p:nvPr/>
          </p:nvSpPr>
          <p:spPr bwMode="auto">
            <a:xfrm>
              <a:off x="4069" y="3248"/>
              <a:ext cx="185" cy="113"/>
            </a:xfrm>
            <a:custGeom>
              <a:avLst/>
              <a:gdLst/>
              <a:ahLst/>
              <a:cxnLst>
                <a:cxn ang="0">
                  <a:pos x="184" y="112"/>
                </a:cxn>
                <a:cxn ang="0">
                  <a:pos x="0" y="112"/>
                </a:cxn>
                <a:cxn ang="0">
                  <a:pos x="0" y="0"/>
                </a:cxn>
                <a:cxn ang="0">
                  <a:pos x="169" y="0"/>
                </a:cxn>
                <a:cxn ang="0">
                  <a:pos x="184" y="112"/>
                </a:cxn>
              </a:cxnLst>
              <a:rect l="0" t="0" r="r" b="b"/>
              <a:pathLst>
                <a:path w="185" h="113">
                  <a:moveTo>
                    <a:pt x="184" y="112"/>
                  </a:moveTo>
                  <a:lnTo>
                    <a:pt x="0" y="112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84" y="112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67" name="Rectangle 575"/>
            <p:cNvSpPr>
              <a:spLocks noChangeArrowheads="1"/>
            </p:cNvSpPr>
            <p:nvPr/>
          </p:nvSpPr>
          <p:spPr bwMode="auto">
            <a:xfrm>
              <a:off x="4013" y="3192"/>
              <a:ext cx="144" cy="168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5163" name="Rectangle 576"/>
            <p:cNvSpPr>
              <a:spLocks noChangeArrowheads="1"/>
            </p:cNvSpPr>
            <p:nvPr/>
          </p:nvSpPr>
          <p:spPr bwMode="auto">
            <a:xfrm>
              <a:off x="3984" y="3167"/>
              <a:ext cx="2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tr-TR" altLang="en-US" sz="900" i="0">
                  <a:solidFill>
                    <a:srgbClr val="000000"/>
                  </a:solidFill>
                  <a:latin typeface="Cambria"/>
                </a:rPr>
                <a:t>1st </a:t>
              </a:r>
            </a:p>
          </p:txBody>
        </p:sp>
        <p:sp>
          <p:nvSpPr>
            <p:cNvPr id="5164" name="Rectangle 577"/>
            <p:cNvSpPr>
              <a:spLocks noChangeArrowheads="1"/>
            </p:cNvSpPr>
            <p:nvPr/>
          </p:nvSpPr>
          <p:spPr bwMode="auto">
            <a:xfrm>
              <a:off x="3992" y="3255"/>
              <a:ext cx="19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tr-TR" altLang="en-US" sz="900" i="0">
                  <a:solidFill>
                    <a:srgbClr val="000000"/>
                  </a:solidFill>
                  <a:latin typeface="Cambria"/>
                </a:rPr>
                <a:t>St.</a:t>
              </a:r>
            </a:p>
          </p:txBody>
        </p:sp>
        <p:sp>
          <p:nvSpPr>
            <p:cNvPr id="8770" name="Line 578"/>
            <p:cNvSpPr>
              <a:spLocks noChangeShapeType="1"/>
            </p:cNvSpPr>
            <p:nvPr/>
          </p:nvSpPr>
          <p:spPr bwMode="auto">
            <a:xfrm>
              <a:off x="3889" y="3348"/>
              <a:ext cx="16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71" name="Line 579"/>
            <p:cNvSpPr>
              <a:spLocks noChangeShapeType="1"/>
            </p:cNvSpPr>
            <p:nvPr/>
          </p:nvSpPr>
          <p:spPr bwMode="auto">
            <a:xfrm>
              <a:off x="3897" y="3332"/>
              <a:ext cx="32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72" name="Line 580"/>
            <p:cNvSpPr>
              <a:spLocks noChangeShapeType="1"/>
            </p:cNvSpPr>
            <p:nvPr/>
          </p:nvSpPr>
          <p:spPr bwMode="auto">
            <a:xfrm>
              <a:off x="3897" y="3308"/>
              <a:ext cx="56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73" name="Line 581"/>
            <p:cNvSpPr>
              <a:spLocks noChangeShapeType="1"/>
            </p:cNvSpPr>
            <p:nvPr/>
          </p:nvSpPr>
          <p:spPr bwMode="auto">
            <a:xfrm flipH="1">
              <a:off x="4225" y="3348"/>
              <a:ext cx="32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74" name="Line 582"/>
            <p:cNvSpPr>
              <a:spLocks noChangeShapeType="1"/>
            </p:cNvSpPr>
            <p:nvPr/>
          </p:nvSpPr>
          <p:spPr bwMode="auto">
            <a:xfrm flipH="1">
              <a:off x="4201" y="3332"/>
              <a:ext cx="48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75" name="Line 583"/>
            <p:cNvSpPr>
              <a:spLocks noChangeShapeType="1"/>
            </p:cNvSpPr>
            <p:nvPr/>
          </p:nvSpPr>
          <p:spPr bwMode="auto">
            <a:xfrm flipH="1">
              <a:off x="4177" y="3316"/>
              <a:ext cx="72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76" name="Rectangle 584"/>
            <p:cNvSpPr>
              <a:spLocks noChangeArrowheads="1"/>
            </p:cNvSpPr>
            <p:nvPr/>
          </p:nvSpPr>
          <p:spPr bwMode="auto">
            <a:xfrm>
              <a:off x="4025" y="3532"/>
              <a:ext cx="88" cy="24"/>
            </a:xfrm>
            <a:prstGeom prst="rect">
              <a:avLst/>
            </a:prstGeom>
            <a:solidFill>
              <a:srgbClr val="000000"/>
            </a:solidFill>
            <a:ln w="12700">
              <a:pattFill prst="pct25">
                <a:fgClr>
                  <a:srgbClr val="FFFFFF"/>
                </a:fgClr>
                <a:bgClr>
                  <a:srgbClr val="000000"/>
                </a:bgClr>
              </a:patt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777" name="AutoShape 585" descr="90%"/>
            <p:cNvSpPr>
              <a:spLocks noChangeArrowheads="1"/>
            </p:cNvSpPr>
            <p:nvPr/>
          </p:nvSpPr>
          <p:spPr bwMode="auto">
            <a:xfrm>
              <a:off x="3881" y="3500"/>
              <a:ext cx="24" cy="1"/>
            </a:xfrm>
            <a:prstGeom prst="roundRect">
              <a:avLst>
                <a:gd name="adj" fmla="val 49995"/>
              </a:avLst>
            </a:pr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778" name="AutoShape 586" descr="90%"/>
            <p:cNvSpPr>
              <a:spLocks noChangeArrowheads="1"/>
            </p:cNvSpPr>
            <p:nvPr/>
          </p:nvSpPr>
          <p:spPr bwMode="auto">
            <a:xfrm>
              <a:off x="4225" y="3500"/>
              <a:ext cx="32" cy="1"/>
            </a:xfrm>
            <a:prstGeom prst="roundRect">
              <a:avLst>
                <a:gd name="adj" fmla="val 49995"/>
              </a:avLst>
            </a:pr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779" name="AutoShape 587" descr="Small grid"/>
            <p:cNvSpPr>
              <a:spLocks noChangeArrowheads="1"/>
            </p:cNvSpPr>
            <p:nvPr/>
          </p:nvSpPr>
          <p:spPr bwMode="auto">
            <a:xfrm>
              <a:off x="3953" y="3380"/>
              <a:ext cx="224" cy="8"/>
            </a:xfrm>
            <a:prstGeom prst="roundRect">
              <a:avLst>
                <a:gd name="adj" fmla="val 49995"/>
              </a:avLst>
            </a:prstGeom>
            <a:pattFill prst="smGrid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</p:grpSp>
      <p:sp>
        <p:nvSpPr>
          <p:cNvPr id="8781" name="Line 589"/>
          <p:cNvSpPr>
            <a:spLocks noChangeShapeType="1"/>
          </p:cNvSpPr>
          <p:nvPr/>
        </p:nvSpPr>
        <p:spPr bwMode="auto">
          <a:xfrm>
            <a:off x="4363157" y="1880696"/>
            <a:ext cx="110807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/>
            </a:endParaRPr>
          </a:p>
        </p:txBody>
      </p:sp>
      <p:sp>
        <p:nvSpPr>
          <p:cNvPr id="8782" name="Line 590"/>
          <p:cNvSpPr>
            <a:spLocks noChangeShapeType="1"/>
          </p:cNvSpPr>
          <p:nvPr/>
        </p:nvSpPr>
        <p:spPr bwMode="auto">
          <a:xfrm>
            <a:off x="6835777" y="1877873"/>
            <a:ext cx="110807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/>
            </a:endParaRPr>
          </a:p>
        </p:txBody>
      </p:sp>
      <p:sp>
        <p:nvSpPr>
          <p:cNvPr id="591" name="Title 1">
            <a:extLst>
              <a:ext uri="{FF2B5EF4-FFF2-40B4-BE49-F238E27FC236}">
                <a16:creationId xmlns:a16="http://schemas.microsoft.com/office/drawing/2014/main" id="{A31AF256-7C7E-ED4D-9316-94EF086F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488" y="-4715"/>
            <a:ext cx="10972800" cy="1527337"/>
          </a:xfrm>
        </p:spPr>
        <p:txBody>
          <a:bodyPr/>
          <a:lstStyle/>
          <a:p>
            <a:pPr algn="ctr">
              <a:defRPr/>
            </a:pPr>
            <a:r>
              <a:rPr lang="tr-TR" dirty="0">
                <a:latin typeface="Cambria" panose="02040503050406030204" pitchFamily="18" charset="0"/>
              </a:rPr>
              <a:t>Üretim Süreci </a:t>
            </a:r>
          </a:p>
        </p:txBody>
      </p:sp>
    </p:spTree>
    <p:extLst>
      <p:ext uri="{BB962C8B-B14F-4D97-AF65-F5344CB8AC3E}">
        <p14:creationId xmlns:p14="http://schemas.microsoft.com/office/powerpoint/2010/main" val="2246297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Ekonomik Modeller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Ekonomistler kompleks gerçek-dünya ekonomisini anlamak için ekonomik modelleri kullanır.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Modeller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Gerçeğin basitleştirilmiş halidir.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Bazı varsayımlarla oluşturulur.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Tahminleri doğru ise iyi kabul edilir.</a:t>
            </a:r>
          </a:p>
        </p:txBody>
      </p:sp>
      <p:pic>
        <p:nvPicPr>
          <p:cNvPr id="16388" name="Picture 7" descr="I:\DirkTextbookN\Jpegs(All)\VOLUME_1_MICRO_Class-test\04_PRINECO_CH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000" y="2201068"/>
            <a:ext cx="3159125" cy="24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6" descr="G:\DirkTextbookN\Jpegs(All)\NewjpgsJuly\iStock_000007699763Sma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082" y="4635901"/>
            <a:ext cx="2874963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80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altLang="en-US" noProof="0" dirty="0">
                <a:latin typeface="Cambria"/>
                <a:cs typeface="Cambria"/>
              </a:rPr>
              <a:t>Ekonomik Modeller</a:t>
            </a:r>
            <a:endParaRPr lang="tr-TR" noProof="0" dirty="0">
              <a:latin typeface="Cambria"/>
              <a:cs typeface="Cambria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 wrap="square">
            <a:spAutoFit/>
          </a:bodyPr>
          <a:lstStyle/>
          <a:p>
            <a:pPr>
              <a:defRPr/>
            </a:pPr>
            <a:r>
              <a:rPr lang="tr-TR" noProof="0" dirty="0">
                <a:latin typeface="Cambria"/>
                <a:cs typeface="Cambria"/>
              </a:rPr>
              <a:t>Ekonomik model ekonomideki bir sektörün nasıl işlediğini anlatmanın bir yoludur.</a:t>
            </a:r>
          </a:p>
          <a:p>
            <a:pPr>
              <a:defRPr/>
            </a:pPr>
            <a:r>
              <a:rPr lang="tr-TR" noProof="0" dirty="0">
                <a:latin typeface="Cambria"/>
                <a:cs typeface="Cambria"/>
              </a:rPr>
              <a:t>Model şunlardan oluşur:</a:t>
            </a:r>
          </a:p>
          <a:p>
            <a:pPr lvl="1">
              <a:defRPr/>
            </a:pPr>
            <a:r>
              <a:rPr lang="tr-TR" sz="2400" noProof="0" dirty="0">
                <a:latin typeface="Cambria"/>
                <a:cs typeface="Cambria"/>
              </a:rPr>
              <a:t>1. Ekonomik Değişkenler</a:t>
            </a:r>
          </a:p>
          <a:p>
            <a:pPr lvl="1">
              <a:defRPr/>
            </a:pPr>
            <a:r>
              <a:rPr lang="tr-TR" sz="2400" noProof="0" dirty="0">
                <a:latin typeface="Cambria"/>
                <a:cs typeface="Cambria"/>
              </a:rPr>
              <a:t>2. Varsayımlar</a:t>
            </a:r>
          </a:p>
          <a:p>
            <a:pPr lvl="1">
              <a:defRPr/>
            </a:pPr>
            <a:r>
              <a:rPr lang="tr-TR" sz="2400" noProof="0" dirty="0">
                <a:latin typeface="Cambria"/>
                <a:cs typeface="Cambria"/>
              </a:rPr>
              <a:t>3. Sonuç	</a:t>
            </a:r>
            <a:r>
              <a:rPr lang="tr-TR" noProof="0" dirty="0">
                <a:latin typeface="Cambria"/>
                <a:cs typeface="Cambria"/>
              </a:rPr>
              <a:t> </a:t>
            </a:r>
          </a:p>
          <a:p>
            <a:pPr>
              <a:defRPr/>
            </a:pPr>
            <a:r>
              <a:rPr lang="tr-TR" noProof="0" dirty="0">
                <a:latin typeface="Cambria"/>
                <a:cs typeface="Cambria"/>
              </a:rPr>
              <a:t>Ekonomik modeller ekonomik değişkenler arasındaki sebep-sonuç ilişkisini kurmak için mantık kullanan soyutlamalardır.</a:t>
            </a:r>
          </a:p>
        </p:txBody>
      </p:sp>
    </p:spTree>
    <p:extLst>
      <p:ext uri="{BB962C8B-B14F-4D97-AF65-F5344CB8AC3E}">
        <p14:creationId xmlns:p14="http://schemas.microsoft.com/office/powerpoint/2010/main" val="374450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Ekonomik Modeller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i="1" noProof="0" dirty="0" err="1">
                <a:latin typeface="Cambria"/>
                <a:cs typeface="Cambria"/>
              </a:rPr>
              <a:t>Ceteris</a:t>
            </a:r>
            <a:r>
              <a:rPr lang="tr-TR" altLang="en-US" i="1" noProof="0" dirty="0">
                <a:latin typeface="Cambria"/>
                <a:cs typeface="Cambria"/>
              </a:rPr>
              <a:t> </a:t>
            </a:r>
            <a:r>
              <a:rPr lang="tr-TR" altLang="en-US" i="1" noProof="0" dirty="0" err="1">
                <a:latin typeface="Cambria"/>
                <a:cs typeface="Cambria"/>
              </a:rPr>
              <a:t>paribus</a:t>
            </a:r>
            <a:endParaRPr lang="tr-TR" altLang="en-US" i="1" noProof="0" dirty="0">
              <a:latin typeface="Cambria"/>
              <a:cs typeface="Cambria"/>
            </a:endParaRPr>
          </a:p>
          <a:p>
            <a:pPr lvl="1" eaLnBrk="1" hangingPunct="1"/>
            <a:r>
              <a:rPr lang="tr-TR" altLang="en-US" noProof="0" dirty="0">
                <a:latin typeface="Cambria"/>
                <a:cs typeface="Cambria"/>
              </a:rPr>
              <a:t>Latince: </a:t>
            </a:r>
            <a:r>
              <a:rPr lang="tr-TR" altLang="en-US" noProof="0" dirty="0"/>
              <a:t>"</a:t>
            </a:r>
            <a:r>
              <a:rPr lang="tr-TR" altLang="ja-JP" noProof="0" dirty="0">
                <a:latin typeface="Cambria"/>
                <a:cs typeface="Cambria"/>
              </a:rPr>
              <a:t>diğer şeyler sabit</a:t>
            </a:r>
            <a:r>
              <a:rPr lang="tr-TR" altLang="ja-JP" dirty="0">
                <a:latin typeface="Cambria"/>
                <a:cs typeface="Cambria"/>
              </a:rPr>
              <a:t>"</a:t>
            </a:r>
            <a:r>
              <a:rPr lang="tr-TR" altLang="ja-JP" noProof="0" dirty="0">
                <a:latin typeface="Cambria"/>
                <a:cs typeface="Cambria"/>
              </a:rPr>
              <a:t> ise.</a:t>
            </a:r>
          </a:p>
          <a:p>
            <a:pPr lvl="1" eaLnBrk="1" hangingPunct="1"/>
            <a:r>
              <a:rPr lang="tr-TR" altLang="en-US" noProof="0" dirty="0">
                <a:latin typeface="Cambria"/>
                <a:cs typeface="Cambria"/>
              </a:rPr>
              <a:t>Diğer değişkenler sabit iken, bir değişkendeki değişimi inceleme varsayımı.</a:t>
            </a:r>
          </a:p>
          <a:p>
            <a:pPr lvl="1" eaLnBrk="1" hangingPunct="1"/>
            <a:r>
              <a:rPr lang="tr-TR" altLang="en-US" noProof="0" dirty="0">
                <a:latin typeface="Cambria"/>
                <a:cs typeface="Cambria"/>
              </a:rPr>
              <a:t>Tek bir değişkenin etkisini izole etmeye izin verir.</a:t>
            </a:r>
          </a:p>
          <a:p>
            <a:pPr eaLnBrk="1" hangingPunct="1"/>
            <a:endParaRPr lang="tr-TR" altLang="en-US" sz="3200" noProof="0" dirty="0">
              <a:latin typeface="Cambria"/>
              <a:cs typeface="Cambria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tr-TR" altLang="en-US" sz="2800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461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Üretim Olanakları Eğrisi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Üretim olanakları eğrisi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Kaynaklar etkin kullanıldığında bir toplumun üretebileceği çıktı kombinasyonlarını gösterir.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Modelin varsayımları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Teknoloji sabit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Kaynaklar sabit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Basitleştirilmiş iki-çıktı analizi</a:t>
            </a:r>
          </a:p>
        </p:txBody>
      </p:sp>
      <p:pic>
        <p:nvPicPr>
          <p:cNvPr id="20484" name="Picture 6" descr="I:\DirkTextbookN\Jpegs(All)\VOLUME_1_MICRO_Class-test\06_PRINECO_CH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1" y="3178175"/>
            <a:ext cx="2451100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6" descr="G:\DirkTextbookN\Jpegs(All)\NewjpgsJuly\dreamstimesmall_769857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786" y="5267325"/>
            <a:ext cx="1889125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53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6" descr="axes_labels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291" y="1548327"/>
            <a:ext cx="8037513" cy="5059362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shaded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52" y="2604017"/>
            <a:ext cx="4705351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ppf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52" y="1653104"/>
            <a:ext cx="6407151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cd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628" y="3364430"/>
            <a:ext cx="2767012" cy="297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e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567" y="3151705"/>
            <a:ext cx="307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f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629" y="4505839"/>
            <a:ext cx="1584325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ab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555" y="2462727"/>
            <a:ext cx="5272087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altLang="en-US" sz="4000" dirty="0">
                <a:latin typeface="Cambria"/>
                <a:cs typeface="Cambria"/>
              </a:rPr>
              <a:t>Üretim Olanakları Eğrisi</a:t>
            </a:r>
          </a:p>
        </p:txBody>
      </p:sp>
      <p:sp>
        <p:nvSpPr>
          <p:cNvPr id="15" name="Rectangle 14"/>
          <p:cNvSpPr/>
          <p:nvPr/>
        </p:nvSpPr>
        <p:spPr>
          <a:xfrm flipH="1">
            <a:off x="1253500" y="1585562"/>
            <a:ext cx="1905001" cy="8339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effectLst/>
                <a:latin typeface="Cambria"/>
                <a:ea typeface="ＭＳ 明朝"/>
                <a:cs typeface="Cambria"/>
              </a:rPr>
              <a:t>Üretilen Pizza Miktarı</a:t>
            </a:r>
          </a:p>
        </p:txBody>
      </p:sp>
      <p:sp>
        <p:nvSpPr>
          <p:cNvPr id="17" name="Rectangle 16"/>
          <p:cNvSpPr/>
          <p:nvPr/>
        </p:nvSpPr>
        <p:spPr>
          <a:xfrm flipH="1">
            <a:off x="8076495" y="6095014"/>
            <a:ext cx="3008491" cy="6892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effectLst/>
                <a:latin typeface="Cambria"/>
                <a:ea typeface="ＭＳ 明朝"/>
                <a:cs typeface="Cambria"/>
              </a:rPr>
              <a:t>Üretilen Hamburger Miktarı</a:t>
            </a:r>
          </a:p>
        </p:txBody>
      </p:sp>
      <p:sp>
        <p:nvSpPr>
          <p:cNvPr id="16" name="Rectangle 15"/>
          <p:cNvSpPr/>
          <p:nvPr/>
        </p:nvSpPr>
        <p:spPr>
          <a:xfrm flipH="1">
            <a:off x="6887798" y="4954494"/>
            <a:ext cx="495585" cy="2539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/>
                <a:ea typeface="ＭＳ 明朝"/>
                <a:cs typeface="Cambria"/>
              </a:rPr>
              <a:t>ÜOE</a:t>
            </a:r>
          </a:p>
        </p:txBody>
      </p:sp>
    </p:spTree>
    <p:extLst>
      <p:ext uri="{BB962C8B-B14F-4D97-AF65-F5344CB8AC3E}">
        <p14:creationId xmlns:p14="http://schemas.microsoft.com/office/powerpoint/2010/main" val="413563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1768475" y="1"/>
            <a:ext cx="8802688" cy="1527175"/>
          </a:xfrm>
        </p:spPr>
        <p:txBody>
          <a:bodyPr/>
          <a:lstStyle/>
          <a:p>
            <a:r>
              <a:rPr lang="tr-TR" dirty="0">
                <a:cs typeface="Arial" pitchFamily="-107" charset="0"/>
              </a:rPr>
              <a:t>Dersin Amacı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768475" y="1527176"/>
            <a:ext cx="8589963" cy="5102225"/>
          </a:xfrm>
        </p:spPr>
        <p:txBody>
          <a:bodyPr/>
          <a:lstStyle/>
          <a:p>
            <a:r>
              <a:rPr lang="tr-TR" sz="3200" dirty="0">
                <a:latin typeface="Cambria" panose="02040503050406030204" pitchFamily="18" charset="0"/>
                <a:cs typeface="Arial" pitchFamily="-107" charset="0"/>
              </a:rPr>
              <a:t>Aşağıdakiler için araç ve gereçleri sağlamaktır.</a:t>
            </a:r>
          </a:p>
          <a:p>
            <a:pPr lvl="1">
              <a:spcBef>
                <a:spcPts val="1632"/>
              </a:spcBef>
            </a:pPr>
            <a:r>
              <a:rPr lang="tr-TR" sz="2800" dirty="0">
                <a:latin typeface="Cambria" panose="02040503050406030204" pitchFamily="18" charset="0"/>
                <a:cs typeface="Arial" pitchFamily="-107" charset="0"/>
              </a:rPr>
              <a:t>Dünyanın nasıl çalıştığını keşfetmek</a:t>
            </a:r>
          </a:p>
          <a:p>
            <a:pPr lvl="1">
              <a:spcBef>
                <a:spcPts val="1632"/>
              </a:spcBef>
            </a:pPr>
            <a:r>
              <a:rPr lang="tr-TR" sz="2800" dirty="0">
                <a:latin typeface="Cambria" panose="02040503050406030204" pitchFamily="18" charset="0"/>
                <a:cs typeface="Arial" pitchFamily="-107" charset="0"/>
              </a:rPr>
              <a:t>Bilgili bir vatandaş olmak</a:t>
            </a:r>
          </a:p>
          <a:p>
            <a:pPr lvl="1">
              <a:spcBef>
                <a:spcPts val="1632"/>
              </a:spcBef>
            </a:pPr>
            <a:r>
              <a:rPr lang="tr-TR" sz="2800" dirty="0">
                <a:latin typeface="Cambria" panose="02040503050406030204" pitchFamily="18" charset="0"/>
                <a:cs typeface="Arial" pitchFamily="-107" charset="0"/>
              </a:rPr>
              <a:t>Hayatınızı tam ve etkin yaşamak</a:t>
            </a:r>
          </a:p>
          <a:p>
            <a:pPr lvl="1">
              <a:spcBef>
                <a:spcPts val="1632"/>
              </a:spcBef>
            </a:pPr>
            <a:r>
              <a:rPr lang="tr-TR" sz="2800" dirty="0">
                <a:latin typeface="Cambria" panose="02040503050406030204" pitchFamily="18" charset="0"/>
                <a:cs typeface="Arial" pitchFamily="-107" charset="0"/>
              </a:rPr>
              <a:t>Piyasaları anlamak</a:t>
            </a:r>
          </a:p>
          <a:p>
            <a:pPr lvl="1">
              <a:spcBef>
                <a:spcPts val="1632"/>
              </a:spcBef>
            </a:pPr>
            <a:r>
              <a:rPr lang="tr-TR" sz="2800" dirty="0">
                <a:latin typeface="Cambria" panose="02040503050406030204" pitchFamily="18" charset="0"/>
                <a:cs typeface="Arial" pitchFamily="-107" charset="0"/>
              </a:rPr>
              <a:t>Daha iyi kişisel kararlar vermek</a:t>
            </a:r>
          </a:p>
        </p:txBody>
      </p:sp>
    </p:spTree>
    <p:extLst>
      <p:ext uri="{BB962C8B-B14F-4D97-AF65-F5344CB8AC3E}">
        <p14:creationId xmlns:p14="http://schemas.microsoft.com/office/powerpoint/2010/main" val="1160092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Üretim Olanakları Eğrisi (ÜOE)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ÜOE neden aşağı eğimlidir?</a:t>
            </a:r>
          </a:p>
          <a:p>
            <a:pPr lvl="1" eaLnBrk="1" hangingPunct="1"/>
            <a:r>
              <a:rPr lang="tr-TR" altLang="en-US" sz="2000" noProof="0" dirty="0">
                <a:latin typeface="Cambria"/>
                <a:cs typeface="Cambria"/>
              </a:rPr>
              <a:t>Bir ürünün üretimini artırmak için diğer ürünü azaltmak gerekir.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Belli kombinasyondaki ürünleri neden üretemiyoruz?</a:t>
            </a:r>
          </a:p>
          <a:p>
            <a:pPr lvl="1" eaLnBrk="1" hangingPunct="1"/>
            <a:r>
              <a:rPr lang="tr-TR" altLang="en-US" sz="2000" noProof="0" dirty="0">
                <a:latin typeface="Cambria"/>
                <a:cs typeface="Cambria"/>
              </a:rPr>
              <a:t>Kıtlık ve kısıtlı kaynaklar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Verimli/Etkin noktalar</a:t>
            </a:r>
          </a:p>
          <a:p>
            <a:pPr lvl="1" eaLnBrk="1" hangingPunct="1"/>
            <a:r>
              <a:rPr lang="tr-TR" altLang="en-US" sz="2000" noProof="0" dirty="0">
                <a:latin typeface="Cambria"/>
                <a:cs typeface="Cambria"/>
              </a:rPr>
              <a:t>ÜOE üzerindeki noktalar (A, B, C ve D)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Verimsiz noktalar</a:t>
            </a:r>
          </a:p>
          <a:p>
            <a:pPr lvl="1" eaLnBrk="1" hangingPunct="1"/>
            <a:r>
              <a:rPr lang="tr-TR" altLang="en-US" sz="2000" noProof="0" dirty="0">
                <a:latin typeface="Cambria"/>
                <a:cs typeface="Cambria"/>
              </a:rPr>
              <a:t>ÜOE içindeki noktalar (F)</a:t>
            </a:r>
          </a:p>
          <a:p>
            <a:pPr lvl="1" eaLnBrk="1" hangingPunct="1"/>
            <a:r>
              <a:rPr lang="tr-TR" altLang="en-US" sz="2000" noProof="0" dirty="0">
                <a:latin typeface="Cambria"/>
                <a:cs typeface="Cambria"/>
              </a:rPr>
              <a:t>Kaynakların hepsi kullanılmıyor. Ör: İşsizlik var.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Ulaşılamaz (şimdilik) noktalar</a:t>
            </a:r>
          </a:p>
          <a:p>
            <a:pPr lvl="1" eaLnBrk="1" hangingPunct="1"/>
            <a:r>
              <a:rPr lang="tr-TR" altLang="en-US" sz="2000" noProof="0" dirty="0" err="1">
                <a:latin typeface="Cambria"/>
                <a:cs typeface="Cambria"/>
              </a:rPr>
              <a:t>ÜOE'nin</a:t>
            </a:r>
            <a:r>
              <a:rPr lang="tr-TR" altLang="en-US" sz="2000" noProof="0" dirty="0">
                <a:latin typeface="Cambria"/>
                <a:cs typeface="Cambria"/>
              </a:rPr>
              <a:t> dışındaki noktalar (E)</a:t>
            </a:r>
            <a:endParaRPr lang="tr-TR" altLang="en-US" sz="2400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1400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ÜOE ve Fırsat Maliyeti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Fırsat maliyetini hatırlayalım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En değerli alternatif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Bir eylem sonucunda vaz geçtiğimiz şey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Bu durumdaki fırsat maliyeti </a:t>
            </a:r>
            <a:r>
              <a:rPr lang="tr-TR" altLang="en-US" sz="3200" noProof="0" dirty="0" err="1">
                <a:latin typeface="Cambria"/>
                <a:cs typeface="Cambria"/>
              </a:rPr>
              <a:t>ÜOE'nin</a:t>
            </a:r>
            <a:r>
              <a:rPr lang="tr-TR" altLang="en-US" sz="3200" noProof="0" dirty="0">
                <a:latin typeface="Cambria"/>
                <a:cs typeface="Cambria"/>
              </a:rPr>
              <a:t> eğimidir: Neyin fırsat maliyeti?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Pizza ya da hamburger üretmenin maliyeti? 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Eğimi nasıl hesaplarız?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Bu örnekte eğim nedir? 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Değişiyor mu yoksa sabit mi?</a:t>
            </a:r>
            <a:endParaRPr lang="tr-TR" altLang="en-US" sz="3200" noProof="0" dirty="0">
              <a:latin typeface="Cambria"/>
              <a:cs typeface="Cambria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tr-TR" altLang="en-US" sz="2800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10768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ÜOE ve Fırsat Maliyeti</a:t>
            </a:r>
            <a:br>
              <a:rPr lang="tr-TR" altLang="en-US" noProof="0" dirty="0">
                <a:latin typeface="Cambria"/>
                <a:cs typeface="Cambria"/>
              </a:rPr>
            </a:br>
            <a:r>
              <a:rPr lang="tr-TR" altLang="en-US" noProof="0" dirty="0">
                <a:latin typeface="Cambria"/>
                <a:cs typeface="Cambria"/>
              </a:rPr>
              <a:t>Doğrusal Olmayan ÜOE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Daha gerçekçi bir </a:t>
            </a:r>
            <a:r>
              <a:rPr lang="tr-TR" altLang="en-US" sz="2800" noProof="0" dirty="0" err="1">
                <a:latin typeface="Cambria"/>
                <a:cs typeface="Cambria"/>
              </a:rPr>
              <a:t>ÜOE'yi</a:t>
            </a:r>
            <a:r>
              <a:rPr lang="tr-TR" altLang="en-US" sz="2800" noProof="0" dirty="0">
                <a:latin typeface="Cambria"/>
                <a:cs typeface="Cambria"/>
              </a:rPr>
              <a:t> dışa doğru çıkık, doğrusal olmayan bir şekille elde edebiliriz.</a:t>
            </a:r>
            <a:endParaRPr lang="tr-TR" altLang="ja-JP" sz="2800" noProof="0" dirty="0">
              <a:latin typeface="Cambria"/>
              <a:cs typeface="Cambria"/>
            </a:endParaRP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Bu durumda </a:t>
            </a:r>
            <a:r>
              <a:rPr lang="tr-TR" altLang="en-US" sz="2400" noProof="0" dirty="0" err="1">
                <a:latin typeface="Cambria"/>
                <a:cs typeface="Cambria"/>
              </a:rPr>
              <a:t>ÜOE'nin</a:t>
            </a:r>
            <a:r>
              <a:rPr lang="tr-TR" altLang="en-US" sz="2400" noProof="0" dirty="0">
                <a:latin typeface="Cambria"/>
                <a:cs typeface="Cambria"/>
              </a:rPr>
              <a:t> eğimi sabit olmaz.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Eğim soldan sağa gittikçe artar ve fırsat maliyeti de sabit olmayacaktır.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Artan göreceli maliyetler yasası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Üretim süreci boyunca artan üretimin fırsat maliyetiyle alakalıdır.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Eğer A ürününden daha çok üretirsek, B ürününden artan miktarlarda vazgeçmemiz gerekir.</a:t>
            </a:r>
          </a:p>
          <a:p>
            <a:pPr lvl="1" eaLnBrk="1" hangingPunct="1"/>
            <a:endParaRPr lang="tr-TR" altLang="en-US" sz="2000" noProof="0" dirty="0">
              <a:latin typeface="Cambria"/>
              <a:cs typeface="Cambria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tr-TR" altLang="en-US" sz="2000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4062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ÜOE ve Fırsat Maliyeti</a:t>
            </a:r>
            <a:br>
              <a:rPr lang="tr-TR" altLang="en-US" noProof="0" dirty="0">
                <a:latin typeface="Cambria"/>
                <a:cs typeface="Cambria"/>
              </a:rPr>
            </a:br>
            <a:r>
              <a:rPr lang="tr-TR" altLang="en-US" noProof="0" dirty="0">
                <a:latin typeface="Cambria"/>
                <a:cs typeface="Cambria"/>
              </a:rPr>
              <a:t>Doğrusal Olmayan ÜOE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Doğrusal olmayan </a:t>
            </a:r>
            <a:r>
              <a:rPr lang="tr-TR" altLang="en-US" sz="2800" noProof="0" dirty="0" err="1">
                <a:latin typeface="Cambria"/>
                <a:cs typeface="Cambria"/>
              </a:rPr>
              <a:t>ÜOE'nin</a:t>
            </a:r>
            <a:r>
              <a:rPr lang="tr-TR" altLang="en-US" sz="2800" noProof="0" dirty="0">
                <a:latin typeface="Cambria"/>
                <a:cs typeface="Cambria"/>
              </a:rPr>
              <a:t> mantığı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Girdiler mükemmel şekilde homojen değildir.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Bazı girdiler diğerlerine göre pizza yapımında daha iyidir.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Pizza üretimini arttırdıkça, pizza üretimindeki en iyi girdileri kullanırız </a:t>
            </a:r>
            <a:r>
              <a:rPr lang="tr-TR" altLang="ja-JP" sz="2400" noProof="0" dirty="0">
                <a:latin typeface="Cambria"/>
                <a:cs typeface="Cambria"/>
              </a:rPr>
              <a:t>(</a:t>
            </a:r>
            <a:r>
              <a:rPr lang="tr-TR" altLang="ja-JP" sz="2400" noProof="0" dirty="0" err="1">
                <a:latin typeface="Cambria"/>
                <a:cs typeface="Cambria"/>
              </a:rPr>
              <a:t>italyan</a:t>
            </a:r>
            <a:r>
              <a:rPr lang="tr-TR" altLang="ja-JP" sz="2400" noProof="0" dirty="0">
                <a:latin typeface="Cambria"/>
                <a:cs typeface="Cambria"/>
              </a:rPr>
              <a:t> aşçı ya da en iyi hamur ustası gibi).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Eğer pizza üretimini artırmaya devam edersek, pizza üretiminde o kadar da iyi olmayan girdileri kullanmak zorunda kalırız</a:t>
            </a:r>
            <a:r>
              <a:rPr lang="tr-TR" altLang="ja-JP" sz="2400" noProof="0" dirty="0">
                <a:latin typeface="Cambria"/>
                <a:cs typeface="Cambria"/>
              </a:rPr>
              <a:t>. Bu yeni girdiler ilk olan girdilere oranla daha az pizza üretirler.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Pizza üretimi doğrusal bir şekilde (sabit oranla) artmaz</a:t>
            </a:r>
            <a:r>
              <a:rPr lang="tr-TR" altLang="ja-JP" sz="2400" noProof="0" dirty="0">
                <a:latin typeface="Cambria"/>
                <a:cs typeface="Cambria"/>
              </a:rPr>
              <a:t>!</a:t>
            </a:r>
          </a:p>
          <a:p>
            <a:pPr lvl="1" eaLnBrk="1" hangingPunct="1"/>
            <a:endParaRPr lang="tr-TR" altLang="en-US" sz="2000" noProof="0" dirty="0">
              <a:latin typeface="Cambria"/>
              <a:cs typeface="Cambria"/>
            </a:endParaRPr>
          </a:p>
          <a:p>
            <a:pPr lvl="1" eaLnBrk="1" hangingPunct="1"/>
            <a:endParaRPr lang="tr-TR" altLang="en-US" sz="2000" noProof="0" dirty="0">
              <a:latin typeface="Cambria"/>
              <a:cs typeface="Cambria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tr-TR" altLang="en-US" sz="2000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48008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1" descr="axes_labels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27155"/>
            <a:ext cx="8636000" cy="533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ppf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41" y="2474892"/>
            <a:ext cx="5635625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abcd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75" y="2412979"/>
            <a:ext cx="5957888" cy="422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2050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89" y="3663929"/>
            <a:ext cx="1220787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2080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5" y="2952729"/>
            <a:ext cx="18637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2030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4424341"/>
            <a:ext cx="877888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7" name="Title 8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1527337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ÜOE ve Fırsat Maliyeti</a:t>
            </a:r>
          </a:p>
        </p:txBody>
      </p:sp>
      <p:sp>
        <p:nvSpPr>
          <p:cNvPr id="10" name="Rectangle 9"/>
          <p:cNvSpPr/>
          <p:nvPr/>
        </p:nvSpPr>
        <p:spPr>
          <a:xfrm flipH="1">
            <a:off x="1316297" y="1582836"/>
            <a:ext cx="1933224" cy="8339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effectLst/>
                <a:latin typeface="Cambria"/>
                <a:ea typeface="ＭＳ 明朝"/>
                <a:cs typeface="Cambria"/>
              </a:rPr>
              <a:t>Üretilen Pizza Miktarı</a:t>
            </a:r>
          </a:p>
        </p:txBody>
      </p:sp>
      <p:sp>
        <p:nvSpPr>
          <p:cNvPr id="11" name="Rectangle 10"/>
          <p:cNvSpPr/>
          <p:nvPr/>
        </p:nvSpPr>
        <p:spPr>
          <a:xfrm flipH="1">
            <a:off x="8880718" y="6380255"/>
            <a:ext cx="3309340" cy="4868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effectLst/>
                <a:latin typeface="Cambria"/>
                <a:ea typeface="ＭＳ 明朝"/>
                <a:cs typeface="Cambria"/>
              </a:rPr>
              <a:t>Üretilen Hamburger Miktarı</a:t>
            </a:r>
          </a:p>
        </p:txBody>
      </p:sp>
      <p:sp>
        <p:nvSpPr>
          <p:cNvPr id="16" name="Rectangle 15"/>
          <p:cNvSpPr/>
          <p:nvPr/>
        </p:nvSpPr>
        <p:spPr>
          <a:xfrm flipH="1">
            <a:off x="8638860" y="5614125"/>
            <a:ext cx="618028" cy="25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/>
                <a:ea typeface="ＭＳ 明朝"/>
                <a:cs typeface="Cambria"/>
              </a:rPr>
              <a:t>ÜOE</a:t>
            </a:r>
          </a:p>
        </p:txBody>
      </p:sp>
    </p:spTree>
    <p:extLst>
      <p:ext uri="{BB962C8B-B14F-4D97-AF65-F5344CB8AC3E}">
        <p14:creationId xmlns:p14="http://schemas.microsoft.com/office/powerpoint/2010/main" val="235806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0" dirty="0">
                <a:latin typeface="Cambria"/>
                <a:cs typeface="Cambria"/>
              </a:rPr>
              <a:t>Kaynaklar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"</a:t>
            </a:r>
            <a:r>
              <a:rPr lang="tr-TR" noProof="0" dirty="0" err="1">
                <a:latin typeface="Cambria"/>
                <a:cs typeface="Cambria"/>
              </a:rPr>
              <a:t>Principles</a:t>
            </a:r>
            <a:r>
              <a:rPr lang="tr-TR" noProof="0" dirty="0">
                <a:latin typeface="Cambria"/>
                <a:cs typeface="Cambria"/>
              </a:rPr>
              <a:t> of </a:t>
            </a:r>
            <a:r>
              <a:rPr lang="tr-TR" noProof="0" dirty="0" err="1">
                <a:latin typeface="Cambria"/>
                <a:cs typeface="Cambria"/>
              </a:rPr>
              <a:t>Economics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with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Smartwork</a:t>
            </a:r>
            <a:r>
              <a:rPr lang="tr-TR" noProof="0" dirty="0">
                <a:latin typeface="Cambria"/>
                <a:cs typeface="Cambria"/>
              </a:rPr>
              <a:t> Access (ISBN: 978-0-26314-5), 1st Edition</a:t>
            </a:r>
            <a:r>
              <a:rPr lang="tr-TR" noProof="0">
                <a:latin typeface="Cambria"/>
                <a:cs typeface="Cambria"/>
              </a:rPr>
              <a:t>, 2013" </a:t>
            </a:r>
            <a:r>
              <a:rPr lang="tr-TR" noProof="0" dirty="0" err="1">
                <a:latin typeface="Cambria"/>
                <a:cs typeface="Cambria"/>
              </a:rPr>
              <a:t>by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Mateer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and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Coppock</a:t>
            </a:r>
            <a:endParaRPr lang="tr-TR" noProof="0" dirty="0">
              <a:latin typeface="Cambria"/>
              <a:cs typeface="Cambria"/>
            </a:endParaRPr>
          </a:p>
          <a:p>
            <a:r>
              <a:rPr lang="tr-TR" dirty="0"/>
              <a:t>"</a:t>
            </a:r>
            <a:r>
              <a:rPr lang="tr-TR" noProof="0" dirty="0" err="1">
                <a:latin typeface="Cambria"/>
                <a:cs typeface="Cambria"/>
              </a:rPr>
              <a:t>Economics</a:t>
            </a:r>
            <a:r>
              <a:rPr lang="tr-TR" noProof="0" dirty="0">
                <a:latin typeface="Cambria"/>
                <a:cs typeface="Cambria"/>
              </a:rPr>
              <a:t>: </a:t>
            </a:r>
            <a:r>
              <a:rPr lang="tr-TR" noProof="0" dirty="0" err="1">
                <a:latin typeface="Cambria"/>
                <a:cs typeface="Cambria"/>
              </a:rPr>
              <a:t>Custom</a:t>
            </a:r>
            <a:r>
              <a:rPr lang="tr-TR" noProof="0" dirty="0">
                <a:latin typeface="Cambria"/>
                <a:cs typeface="Cambria"/>
              </a:rPr>
              <a:t> Edition </a:t>
            </a:r>
            <a:r>
              <a:rPr lang="tr-TR" noProof="0" dirty="0" err="1">
                <a:latin typeface="Cambria"/>
                <a:cs typeface="Cambria"/>
              </a:rPr>
              <a:t>for</a:t>
            </a:r>
            <a:r>
              <a:rPr lang="tr-TR" noProof="0" dirty="0">
                <a:latin typeface="Cambria"/>
                <a:cs typeface="Cambria"/>
              </a:rPr>
              <a:t> NCSU (ISBN: 9781937435202" </a:t>
            </a:r>
            <a:r>
              <a:rPr lang="tr-TR" noProof="0" dirty="0" err="1">
                <a:latin typeface="Cambria"/>
                <a:cs typeface="Cambria"/>
              </a:rPr>
              <a:t>by</a:t>
            </a:r>
            <a:r>
              <a:rPr lang="tr-TR" noProof="0" dirty="0">
                <a:latin typeface="Cambria"/>
                <a:cs typeface="Cambria"/>
              </a:rPr>
              <a:t> David </a:t>
            </a:r>
            <a:r>
              <a:rPr lang="tr-TR" noProof="0" dirty="0" err="1">
                <a:latin typeface="Cambria"/>
                <a:cs typeface="Cambria"/>
              </a:rPr>
              <a:t>Hyman</a:t>
            </a:r>
            <a:endParaRPr lang="tr-TR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6107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981200" y="1"/>
            <a:ext cx="8817980" cy="1527175"/>
          </a:xfrm>
        </p:spPr>
        <p:txBody>
          <a:bodyPr/>
          <a:lstStyle/>
          <a:p>
            <a:r>
              <a:rPr lang="tr-TR" dirty="0">
                <a:cs typeface="Arial" pitchFamily="-107" charset="0"/>
              </a:rPr>
              <a:t>Ekonomi: </a:t>
            </a:r>
            <a:r>
              <a:rPr lang="tr-TR" dirty="0" err="1">
                <a:cs typeface="Arial" pitchFamily="-107" charset="0"/>
              </a:rPr>
              <a:t>Ferris</a:t>
            </a:r>
            <a:r>
              <a:rPr lang="tr-TR" dirty="0">
                <a:cs typeface="Arial" pitchFamily="-107" charset="0"/>
              </a:rPr>
              <a:t> </a:t>
            </a:r>
            <a:r>
              <a:rPr lang="tr-TR" dirty="0" err="1">
                <a:cs typeface="Arial" pitchFamily="-107" charset="0"/>
              </a:rPr>
              <a:t>Bueller</a:t>
            </a:r>
            <a:endParaRPr lang="tr-TR" dirty="0">
              <a:cs typeface="Arial" pitchFamily="-107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775252" y="1641397"/>
            <a:ext cx="9435548" cy="1573371"/>
          </a:xfrm>
        </p:spPr>
        <p:txBody>
          <a:bodyPr/>
          <a:lstStyle/>
          <a:p>
            <a:r>
              <a:rPr lang="tr-TR" sz="3200" dirty="0">
                <a:latin typeface="Cambria" panose="02040503050406030204" pitchFamily="18" charset="0"/>
                <a:cs typeface="Arial" pitchFamily="-107" charset="0"/>
              </a:rPr>
              <a:t>"</a:t>
            </a:r>
            <a:r>
              <a:rPr lang="tr-TR" sz="3200" dirty="0" err="1">
                <a:latin typeface="Cambria" panose="02040503050406030204" pitchFamily="18" charset="0"/>
                <a:cs typeface="Arial" pitchFamily="-107" charset="0"/>
              </a:rPr>
              <a:t>Ferris</a:t>
            </a:r>
            <a:r>
              <a:rPr lang="tr-TR" sz="3200" dirty="0">
                <a:latin typeface="Cambria" panose="02040503050406030204" pitchFamily="18" charset="0"/>
                <a:cs typeface="Arial" pitchFamily="-107" charset="0"/>
              </a:rPr>
              <a:t> </a:t>
            </a:r>
            <a:r>
              <a:rPr lang="tr-TR" sz="3200" dirty="0" err="1">
                <a:latin typeface="Cambria" panose="02040503050406030204" pitchFamily="18" charset="0"/>
                <a:cs typeface="Arial" pitchFamily="-107" charset="0"/>
              </a:rPr>
              <a:t>Bueller</a:t>
            </a:r>
            <a:r>
              <a:rPr lang="tr-TR" sz="3200" dirty="0">
                <a:latin typeface="Cambria" panose="02040503050406030204" pitchFamily="18" charset="0"/>
                <a:cs typeface="Arial" pitchFamily="-107" charset="0"/>
              </a:rPr>
              <a:t>"</a:t>
            </a:r>
          </a:p>
          <a:p>
            <a:pPr lvl="1"/>
            <a:r>
              <a:rPr lang="tr-TR" sz="2800" dirty="0">
                <a:latin typeface="Cambria" panose="02040503050406030204" pitchFamily="18" charset="0"/>
                <a:cs typeface="Arial" pitchFamily="-107" charset="0"/>
              </a:rPr>
              <a:t>İşte tipik "sıkıcı" bir ekonomi dersinin bir örneği.</a:t>
            </a:r>
          </a:p>
          <a:p>
            <a:pPr lvl="1"/>
            <a:r>
              <a:rPr lang="tr-TR" sz="2800" dirty="0">
                <a:latin typeface="Cambria" panose="02040503050406030204" pitchFamily="18" charset="0"/>
                <a:cs typeface="Arial" pitchFamily="-107" charset="0"/>
              </a:rPr>
              <a:t>Umarım ki, siz bu dersten biraz daha zevk alacaksınız.</a:t>
            </a:r>
          </a:p>
        </p:txBody>
      </p:sp>
      <p:pic>
        <p:nvPicPr>
          <p:cNvPr id="16388" name="Picture 4" descr="A video clip icon.">
            <a:hlinkClick r:id="rId3"/>
          </p:cNvPr>
          <p:cNvPicPr>
            <a:picLocks noChangeAspect="1"/>
          </p:cNvPicPr>
          <p:nvPr/>
        </p:nvPicPr>
        <p:blipFill>
          <a:blip r:embed="rId4"/>
          <a:srcRect l="20306" t="18303" r="22078" b="25455"/>
          <a:stretch>
            <a:fillRect/>
          </a:stretch>
        </p:blipFill>
        <p:spPr bwMode="auto">
          <a:xfrm>
            <a:off x="5497514" y="3454400"/>
            <a:ext cx="1196975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4" descr="A close up view of a man's face. He is wearing big round glasses and stands in front of a blackboard.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29462" y="4743451"/>
            <a:ext cx="3795339" cy="19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039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1981200" y="3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Ekonomi Nedir?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390467" cy="4895850"/>
          </a:xfrm>
        </p:spPr>
        <p:txBody>
          <a:bodyPr/>
          <a:lstStyle/>
          <a:p>
            <a:r>
              <a:rPr lang="tr-TR" altLang="en-US" sz="3200" noProof="0" dirty="0">
                <a:latin typeface="Cambria"/>
                <a:cs typeface="Cambria"/>
              </a:rPr>
              <a:t>Kıtlık</a:t>
            </a:r>
          </a:p>
          <a:p>
            <a:pPr lvl="1"/>
            <a:r>
              <a:rPr lang="tr-TR" altLang="ja-JP" sz="2800" noProof="0" dirty="0">
                <a:latin typeface="Cambria"/>
                <a:cs typeface="Cambria"/>
              </a:rPr>
              <a:t>Toplumun sahip olduğu kısıtlı kaynaklar.</a:t>
            </a:r>
          </a:p>
          <a:p>
            <a:pPr lvl="1"/>
            <a:r>
              <a:rPr lang="tr-TR" altLang="en-US" sz="2800" noProof="0" dirty="0">
                <a:latin typeface="Cambria"/>
                <a:cs typeface="Cambria"/>
              </a:rPr>
              <a:t>Doğada hiç bir şey sonsuz değildir—hava ve su bile!</a:t>
            </a:r>
          </a:p>
          <a:p>
            <a:r>
              <a:rPr lang="tr-TR" altLang="en-US" sz="3200" noProof="0" dirty="0">
                <a:latin typeface="Cambria"/>
                <a:cs typeface="Cambria"/>
              </a:rPr>
              <a:t>Ekonomi</a:t>
            </a:r>
          </a:p>
          <a:p>
            <a:pPr lvl="1"/>
            <a:r>
              <a:rPr lang="tr-TR" altLang="en-US" sz="2800" noProof="0" dirty="0">
                <a:latin typeface="Cambria"/>
                <a:cs typeface="Cambria"/>
              </a:rPr>
              <a:t> İnsanların sınırsız isteklerini karşılamak için sınırlı olan kaynakların nasıl dağıtılacağını çalışır.</a:t>
            </a:r>
          </a:p>
          <a:p>
            <a:pPr lvl="1"/>
            <a:r>
              <a:rPr lang="tr-TR" altLang="en-US" sz="2800" noProof="0" dirty="0">
                <a:latin typeface="Cambria"/>
                <a:cs typeface="Cambria"/>
              </a:rPr>
              <a:t>İnsanların nasıl karar verdiğini anlamaya çalışır.</a:t>
            </a:r>
          </a:p>
          <a:p>
            <a:endParaRPr lang="tr-TR" altLang="en-US" sz="3200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01479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Sınırsız İstekler? Gerçekten mi?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800" noProof="0" dirty="0">
                <a:latin typeface="Cambria"/>
                <a:cs typeface="Cambria"/>
              </a:rPr>
              <a:t>Hangisini tercih edersiniz?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10TL ya da 20TL?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Bir araba ya da iki?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Günde bir kere yemek ya da üç?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200 gigabaytlık disk alanı ya da 400?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Düşünce: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Çok, aza göre tercih edilir. Bu düşünce de bizi sınırsız isteklere götürür. Genellikle daha fazlasına hayır demeyiz. Bu bizim aç gözlü olduğumuzu göstermez.</a:t>
            </a:r>
            <a:endParaRPr lang="tr-TR" altLang="ja-JP" sz="2400" noProof="0" dirty="0">
              <a:latin typeface="Cambria"/>
              <a:cs typeface="Cambria"/>
            </a:endParaRPr>
          </a:p>
          <a:p>
            <a:r>
              <a:rPr lang="tr-TR" altLang="en-US" sz="2800" noProof="0" dirty="0">
                <a:latin typeface="Cambria"/>
                <a:cs typeface="Cambria"/>
              </a:rPr>
              <a:t>Soru: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Yukarıdaki fikir kıtlık ile nasıl bağlantılıdır?</a:t>
            </a:r>
          </a:p>
        </p:txBody>
      </p:sp>
      <p:pic>
        <p:nvPicPr>
          <p:cNvPr id="10244" name="Picture 4" descr="I:\DirkTextbookN\Jpegs(All)\VOLUME_1_MICRO_Class-test\12_PRINECO_CH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352" y="1796977"/>
            <a:ext cx="3422651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509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674433" y="11340"/>
            <a:ext cx="9228031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Mikroekonomi vs. Makroekonomi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682751" y="1627191"/>
            <a:ext cx="8813800" cy="5102225"/>
          </a:xfrm>
        </p:spPr>
        <p:txBody>
          <a:bodyPr/>
          <a:lstStyle/>
          <a:p>
            <a:r>
              <a:rPr lang="tr-TR" altLang="en-US" sz="2800" noProof="0" dirty="0">
                <a:latin typeface="Cambria"/>
                <a:cs typeface="Cambria"/>
              </a:rPr>
              <a:t>Mikroekonomi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Bireylerin, hane halkının ve iş yerlerinin kararlarıyla ilgilidir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İşimi kaybedersem tüketimim ne olur?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Faiz oranları düşükken Çınar ev almaya karar verdi.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Makroekonomi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Ekonomiye daha geniş bir perspektiften bakar: enflasyon, büyüme, işsizlik, faiz oranları ve verimlilik.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Yaygın bir işsizlik sorunu olduğunda ekonomiye ne olur?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Harcamaları arttırmak ve ekonomiyi ateşlemek için Merkez Bankası faiz oranlarını düşürdü.</a:t>
            </a:r>
          </a:p>
        </p:txBody>
      </p:sp>
    </p:spTree>
    <p:extLst>
      <p:ext uri="{BB962C8B-B14F-4D97-AF65-F5344CB8AC3E}">
        <p14:creationId xmlns:p14="http://schemas.microsoft.com/office/powerpoint/2010/main" val="55346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980604" y="11340"/>
            <a:ext cx="9126423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Mikroekonomi vs. Makroekonomi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Mikroekonomi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Ekonomiyi oluşturan tekil birimler.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Örnekler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İstanbul ya da Eskişehir'de işe başlama kararı alan birey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Evlilik karı alan çift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Yeni bir fabrika açma kararı alan firma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Tekil bir piyasadaki hükümet müdahalesi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tr-TR" altLang="en-US" sz="2400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33111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988162" y="0"/>
            <a:ext cx="8925641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Mikroekonomi vs. Makroekonomi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Makroekonomi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Ekonomiye daha geniş bir perspektiften bakar.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Örnekler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Enflasyon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Ekonomik büyüme ve verimlilik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İşsizlik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Faiz oranları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Toplam talep ve arz</a:t>
            </a:r>
          </a:p>
        </p:txBody>
      </p:sp>
    </p:spTree>
    <p:extLst>
      <p:ext uri="{BB962C8B-B14F-4D97-AF65-F5344CB8AC3E}">
        <p14:creationId xmlns:p14="http://schemas.microsoft.com/office/powerpoint/2010/main" val="166356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Kollman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7_Office Theme">
  <a:themeElements>
    <a:clrScheme name="7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2409"/>
      </a:accent6>
      <a:hlink>
        <a:srgbClr val="0000FF"/>
      </a:hlink>
      <a:folHlink>
        <a:srgbClr val="800080"/>
      </a:folHlink>
    </a:clrScheme>
    <a:fontScheme name="7_Office Theme">
      <a:majorFont>
        <a:latin typeface="Arial"/>
        <a:ea typeface="MS PGothic"/>
        <a:cs typeface="MS PGothic"/>
      </a:majorFont>
      <a:minorFont>
        <a:latin typeface="Arial"/>
        <a:ea typeface="MS PGothic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7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290B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240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Kollman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Office Theme">
  <a:themeElements>
    <a:clrScheme name="Kollman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Office Theme">
  <a:themeElements>
    <a:clrScheme name="Kollman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8_Office Theme">
  <a:themeElements>
    <a:clrScheme name="7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2409"/>
      </a:accent6>
      <a:hlink>
        <a:srgbClr val="0000FF"/>
      </a:hlink>
      <a:folHlink>
        <a:srgbClr val="800080"/>
      </a:folHlink>
    </a:clrScheme>
    <a:fontScheme name="7_Office Theme">
      <a:majorFont>
        <a:latin typeface="Arial"/>
        <a:ea typeface="MS PGothic"/>
        <a:cs typeface="MS PGothic"/>
      </a:majorFont>
      <a:minorFont>
        <a:latin typeface="Arial"/>
        <a:ea typeface="MS PGothic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7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290B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240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2949</TotalTime>
  <Words>1551</Words>
  <Application>Microsoft Macintosh PowerPoint</Application>
  <PresentationFormat>Widescreen</PresentationFormat>
  <Paragraphs>270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Cambria</vt:lpstr>
      <vt:lpstr>Helvetica Neue</vt:lpstr>
      <vt:lpstr>2_Office Theme</vt:lpstr>
      <vt:lpstr>7_Office Theme</vt:lpstr>
      <vt:lpstr>Office Theme</vt:lpstr>
      <vt:lpstr>1_Office Theme</vt:lpstr>
      <vt:lpstr>3_Office Theme</vt:lpstr>
      <vt:lpstr>8_Office Theme</vt:lpstr>
      <vt:lpstr>Ekonomi</vt:lpstr>
      <vt:lpstr>Hafta #1 Konu Başlıkları</vt:lpstr>
      <vt:lpstr>Dersin Amacı</vt:lpstr>
      <vt:lpstr>Ekonomi: Ferris Bueller</vt:lpstr>
      <vt:lpstr>Ekonomi Nedir?</vt:lpstr>
      <vt:lpstr>Sınırsız İstekler? Gerçekten mi?</vt:lpstr>
      <vt:lpstr>Mikroekonomi vs. Makroekonomi</vt:lpstr>
      <vt:lpstr>Mikroekonomi vs. Makroekonomi</vt:lpstr>
      <vt:lpstr>Mikroekonomi vs. Makroekonomi</vt:lpstr>
      <vt:lpstr>Ekonominin Beş Temel Dayanağı</vt:lpstr>
      <vt:lpstr>Fırsat Maliyeti</vt:lpstr>
      <vt:lpstr>Fırsat Maliyeti</vt:lpstr>
      <vt:lpstr>Marjinal Düşünme (Analiz)</vt:lpstr>
      <vt:lpstr>Marjinal Düşünme Örneği</vt:lpstr>
      <vt:lpstr>Üniversiteye Gitmeğe Değer mi?</vt:lpstr>
      <vt:lpstr>Üniversiteye Gitmeğe Değer mi?</vt:lpstr>
      <vt:lpstr>Üniversiteye Gitmeğe Değer mi?</vt:lpstr>
      <vt:lpstr>Uyarılar</vt:lpstr>
      <vt:lpstr>Örnek Sorular</vt:lpstr>
      <vt:lpstr>Örnek Sorular</vt:lpstr>
      <vt:lpstr>Örnek Sorular</vt:lpstr>
      <vt:lpstr>Örnek Sorular</vt:lpstr>
      <vt:lpstr>Ekonomi</vt:lpstr>
      <vt:lpstr>Üretim Süreci </vt:lpstr>
      <vt:lpstr>Ekonomik Modeller</vt:lpstr>
      <vt:lpstr>Ekonomik Modeller</vt:lpstr>
      <vt:lpstr>Ekonomik Modeller</vt:lpstr>
      <vt:lpstr>Üretim Olanakları Eğrisi</vt:lpstr>
      <vt:lpstr>Üretim Olanakları Eğrisi</vt:lpstr>
      <vt:lpstr>Üretim Olanakları Eğrisi (ÜOE)</vt:lpstr>
      <vt:lpstr>ÜOE ve Fırsat Maliyeti</vt:lpstr>
      <vt:lpstr>ÜOE ve Fırsat Maliyeti Doğrusal Olmayan ÜOE</vt:lpstr>
      <vt:lpstr>ÜOE ve Fırsat Maliyeti Doğrusal Olmayan ÜOE</vt:lpstr>
      <vt:lpstr>ÜOE ve Fırsat Maliyeti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Economics, Scarcity, Microeconomics vs. Macroeconomics, Opportunity Cost, Marginal Analysis, Production Possibilities, Process of Production  and Law of Increasing Cost. </dc:title>
  <dc:creator>Omer Kara</dc:creator>
  <cp:lastModifiedBy>Omer Kara</cp:lastModifiedBy>
  <cp:revision>271</cp:revision>
  <cp:lastPrinted>2014-08-09T21:36:44Z</cp:lastPrinted>
  <dcterms:created xsi:type="dcterms:W3CDTF">2014-08-08T14:05:28Z</dcterms:created>
  <dcterms:modified xsi:type="dcterms:W3CDTF">2020-07-25T11:55:36Z</dcterms:modified>
</cp:coreProperties>
</file>