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3" r:id="rId2"/>
    <p:sldMasterId id="2147483669" r:id="rId3"/>
    <p:sldMasterId id="2147483698" r:id="rId4"/>
  </p:sldMasterIdLst>
  <p:notesMasterIdLst>
    <p:notesMasterId r:id="rId84"/>
  </p:notesMasterIdLst>
  <p:sldIdLst>
    <p:sldId id="256" r:id="rId5"/>
    <p:sldId id="257" r:id="rId6"/>
    <p:sldId id="260" r:id="rId7"/>
    <p:sldId id="261" r:id="rId8"/>
    <p:sldId id="332" r:id="rId9"/>
    <p:sldId id="33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348" r:id="rId45"/>
    <p:sldId id="300" r:id="rId46"/>
    <p:sldId id="301" r:id="rId47"/>
    <p:sldId id="302" r:id="rId48"/>
    <p:sldId id="303" r:id="rId49"/>
    <p:sldId id="304" r:id="rId50"/>
    <p:sldId id="306" r:id="rId51"/>
    <p:sldId id="305" r:id="rId52"/>
    <p:sldId id="307" r:id="rId53"/>
    <p:sldId id="308" r:id="rId54"/>
    <p:sldId id="309" r:id="rId55"/>
    <p:sldId id="310" r:id="rId56"/>
    <p:sldId id="311" r:id="rId57"/>
    <p:sldId id="312" r:id="rId58"/>
    <p:sldId id="314" r:id="rId59"/>
    <p:sldId id="315" r:id="rId60"/>
    <p:sldId id="320" r:id="rId61"/>
    <p:sldId id="321" r:id="rId62"/>
    <p:sldId id="343" r:id="rId63"/>
    <p:sldId id="341" r:id="rId64"/>
    <p:sldId id="342" r:id="rId65"/>
    <p:sldId id="338" r:id="rId66"/>
    <p:sldId id="352" r:id="rId67"/>
    <p:sldId id="353" r:id="rId68"/>
    <p:sldId id="354" r:id="rId69"/>
    <p:sldId id="355" r:id="rId70"/>
    <p:sldId id="609" r:id="rId71"/>
    <p:sldId id="316" r:id="rId72"/>
    <p:sldId id="317" r:id="rId73"/>
    <p:sldId id="318" r:id="rId74"/>
    <p:sldId id="349" r:id="rId75"/>
    <p:sldId id="322" r:id="rId76"/>
    <p:sldId id="324" r:id="rId77"/>
    <p:sldId id="325" r:id="rId78"/>
    <p:sldId id="326" r:id="rId79"/>
    <p:sldId id="327" r:id="rId80"/>
    <p:sldId id="328" r:id="rId81"/>
    <p:sldId id="329" r:id="rId82"/>
    <p:sldId id="258"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43" autoAdjust="0"/>
    <p:restoredTop sz="85486" autoAdjust="0"/>
  </p:normalViewPr>
  <p:slideViewPr>
    <p:cSldViewPr snapToGrid="0">
      <p:cViewPr varScale="1">
        <p:scale>
          <a:sx n="128" d="100"/>
          <a:sy n="128" d="100"/>
        </p:scale>
        <p:origin x="1624" y="16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notesMaster" Target="notesMasters/notesMaster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mbria"/>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mbria"/>
              </a:defRPr>
            </a:lvl1pPr>
          </a:lstStyle>
          <a:p>
            <a:fld id="{6151ADBD-8360-4341-9C29-BC2C1D291968}" type="datetimeFigureOut">
              <a:rPr lang="en-US" smtClean="0"/>
              <a:pPr/>
              <a:t>8/3/21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mbria"/>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mbria"/>
              </a:defRPr>
            </a:lvl1pPr>
          </a:lstStyle>
          <a:p>
            <a:fld id="{CC6BAB01-A56D-4F87-9F35-E41949D2ED7E}" type="slidenum">
              <a:rPr lang="en-US" smtClean="0"/>
              <a:pPr/>
              <a:t>‹#›</a:t>
            </a:fld>
            <a:endParaRPr lang="en-US" dirty="0"/>
          </a:p>
        </p:txBody>
      </p:sp>
    </p:spTree>
    <p:extLst>
      <p:ext uri="{BB962C8B-B14F-4D97-AF65-F5344CB8AC3E}">
        <p14:creationId xmlns:p14="http://schemas.microsoft.com/office/powerpoint/2010/main" val="886446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mbria"/>
        <a:ea typeface="+mn-ea"/>
        <a:cs typeface="+mn-cs"/>
      </a:defRPr>
    </a:lvl1pPr>
    <a:lvl2pPr marL="457200" algn="l" defTabSz="914400" rtl="0" eaLnBrk="1" latinLnBrk="0" hangingPunct="1">
      <a:defRPr sz="1200" kern="1200">
        <a:solidFill>
          <a:schemeClr val="tx1"/>
        </a:solidFill>
        <a:latin typeface="Cambria"/>
        <a:ea typeface="+mn-ea"/>
        <a:cs typeface="+mn-cs"/>
      </a:defRPr>
    </a:lvl2pPr>
    <a:lvl3pPr marL="914400" algn="l" defTabSz="914400" rtl="0" eaLnBrk="1" latinLnBrk="0" hangingPunct="1">
      <a:defRPr sz="1200" kern="1200">
        <a:solidFill>
          <a:schemeClr val="tx1"/>
        </a:solidFill>
        <a:latin typeface="Cambria"/>
        <a:ea typeface="+mn-ea"/>
        <a:cs typeface="+mn-cs"/>
      </a:defRPr>
    </a:lvl3pPr>
    <a:lvl4pPr marL="1371600" algn="l" defTabSz="914400" rtl="0" eaLnBrk="1" latinLnBrk="0" hangingPunct="1">
      <a:defRPr sz="1200" kern="1200">
        <a:solidFill>
          <a:schemeClr val="tx1"/>
        </a:solidFill>
        <a:latin typeface="Cambria"/>
        <a:ea typeface="+mn-ea"/>
        <a:cs typeface="+mn-cs"/>
      </a:defRPr>
    </a:lvl4pPr>
    <a:lvl5pPr marL="1828800" algn="l" defTabSz="914400" rtl="0" eaLnBrk="1" latinLnBrk="0" hangingPunct="1">
      <a:defRPr sz="1200" kern="1200">
        <a:solidFill>
          <a:schemeClr val="tx1"/>
        </a:solidFill>
        <a:latin typeface="Cambria"/>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331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3288624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481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lvl="1"/>
            <a:r>
              <a:rPr lang="en-US" altLang="en-US" dirty="0"/>
              <a:t>The </a:t>
            </a:r>
            <a:r>
              <a:rPr lang="en-US" altLang="en-US" b="1" dirty="0"/>
              <a:t>market demand </a:t>
            </a:r>
            <a:r>
              <a:rPr lang="en-US" altLang="en-US" dirty="0"/>
              <a:t>is the sum of all the individual quantities demanded by each buyer in the market at each price. At the fish market, the typical day witnesses over 100 individuals buying salmon. However, to make our analysis simpler, assume that our market consists of only two buyers, Derek and Meredith.</a:t>
            </a:r>
          </a:p>
        </p:txBody>
      </p:sp>
    </p:spTree>
    <p:extLst>
      <p:ext uri="{BB962C8B-B14F-4D97-AF65-F5344CB8AC3E}">
        <p14:creationId xmlns:p14="http://schemas.microsoft.com/office/powerpoint/2010/main" val="17098480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686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The figure shows individual demand schedules for the people in this market, a combined market demand schedule, and the corresponding graphs. At a price of $10, Derek, who is Meredith</a:t>
            </a:r>
            <a:r>
              <a:rPr lang="en-US" altLang="ja-JP" dirty="0"/>
              <a:t>'s coworker, buys 2 salmon fillets a month, while Meredith buys 4 fillets. To determine the market demand curve, we add Derek's 2 fillets to Meredith's 4 for a total of 6.</a:t>
            </a:r>
          </a:p>
        </p:txBody>
      </p:sp>
      <p:sp>
        <p:nvSpPr>
          <p:cNvPr id="36867"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4DC4516-08D5-4C4A-866E-5A3913EB82DE}" type="slidenum">
              <a:rPr lang="en-US" altLang="en-US" sz="1800">
                <a:latin typeface="Cambria"/>
              </a:rPr>
              <a:pPr eaLnBrk="1" hangingPunct="1"/>
              <a:t>12</a:t>
            </a:fld>
            <a:endParaRPr lang="en-US" altLang="en-US" sz="1800" dirty="0">
              <a:latin typeface="Cambria"/>
            </a:endParaRPr>
          </a:p>
        </p:txBody>
      </p:sp>
    </p:spTree>
    <p:extLst>
      <p:ext uri="{BB962C8B-B14F-4D97-AF65-F5344CB8AC3E}">
        <p14:creationId xmlns:p14="http://schemas.microsoft.com/office/powerpoint/2010/main" val="2130779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891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lvl="1"/>
            <a:r>
              <a:rPr lang="en-US" altLang="en-US" b="1" u="sng" dirty="0"/>
              <a:t>This is a very important distinction!</a:t>
            </a:r>
          </a:p>
          <a:p>
            <a:pPr marL="0" lvl="1"/>
            <a:endParaRPr lang="en-US" altLang="en-US" dirty="0"/>
          </a:p>
          <a:p>
            <a:pPr marL="0" lvl="1"/>
            <a:r>
              <a:rPr lang="en-US" altLang="en-US" dirty="0"/>
              <a:t>A movement along a demand curve is when we have just a single demand curve, but the price of the good changes. We move from point A to point B along the same curve. We slide up and left OR down and right along the curve.</a:t>
            </a:r>
          </a:p>
          <a:p>
            <a:pPr marL="0" lvl="1"/>
            <a:endParaRPr lang="en-US" altLang="en-US" dirty="0"/>
          </a:p>
          <a:p>
            <a:pPr marL="0" lvl="1"/>
            <a:r>
              <a:rPr lang="en-US" altLang="en-US" dirty="0"/>
              <a:t>A shift occurs as the result of a change in something OTHER than the price. We will list these determinants in a little bit.</a:t>
            </a:r>
          </a:p>
        </p:txBody>
      </p:sp>
    </p:spTree>
    <p:extLst>
      <p:ext uri="{BB962C8B-B14F-4D97-AF65-F5344CB8AC3E}">
        <p14:creationId xmlns:p14="http://schemas.microsoft.com/office/powerpoint/2010/main" val="2049848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096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Suppose that the government issues a nationwide safety warning that cautions against eating cantaloupe because of a recent discovery of contamination in some cantaloupe. The government warning would cause consumers to buy less cantaloupe at any given price and overall demand will decline. Looking at the figure, we see that an overall decline in demand will cause the entire demand curve to shift to the left of the original curve, from D</a:t>
            </a:r>
            <a:r>
              <a:rPr lang="en-US" altLang="en-US" baseline="-25000" dirty="0"/>
              <a:t>1</a:t>
            </a:r>
            <a:r>
              <a:rPr lang="en-US" altLang="en-US" dirty="0"/>
              <a:t> to D</a:t>
            </a:r>
            <a:r>
              <a:rPr lang="en-US" altLang="en-US" baseline="-25000" dirty="0"/>
              <a:t>2</a:t>
            </a:r>
            <a:r>
              <a:rPr lang="en-US" altLang="en-US" dirty="0"/>
              <a:t>. People want to buy less at ANY PRICE. They are buying less even though the price didn</a:t>
            </a:r>
            <a:r>
              <a:rPr lang="en-US" altLang="ja-JP" dirty="0"/>
              <a:t>'t change!</a:t>
            </a:r>
          </a:p>
          <a:p>
            <a:endParaRPr lang="en-US" altLang="en-US" dirty="0"/>
          </a:p>
          <a:p>
            <a:r>
              <a:rPr lang="en-US" altLang="en-US" dirty="0"/>
              <a:t>What about when a variable causes demand to increase? Suppose that the press has just announced the results of a medical study indicating that cantaloupe contains a natural substance that lowers cholesterol. Because of the newly discovered health benefits of cantaloupe, overall demand for it would increase. This increase in demand would shift the demand to the right from D</a:t>
            </a:r>
            <a:r>
              <a:rPr lang="en-US" altLang="en-US" baseline="-25000" dirty="0"/>
              <a:t>1</a:t>
            </a:r>
            <a:r>
              <a:rPr lang="en-US" altLang="en-US" dirty="0"/>
              <a:t> to D</a:t>
            </a:r>
            <a:r>
              <a:rPr lang="en-US" altLang="en-US" baseline="-25000" dirty="0"/>
              <a:t>3</a:t>
            </a:r>
            <a:r>
              <a:rPr lang="en-US" altLang="en-US" dirty="0"/>
              <a:t>.</a:t>
            </a:r>
          </a:p>
          <a:p>
            <a:endParaRPr lang="en-US" altLang="en-US" dirty="0"/>
          </a:p>
        </p:txBody>
      </p:sp>
      <p:sp>
        <p:nvSpPr>
          <p:cNvPr id="40963"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5A41CA49-E9C8-4098-BDD7-734FF527E736}" type="slidenum">
              <a:rPr lang="en-US" altLang="en-US" sz="1800">
                <a:latin typeface="Cambria"/>
              </a:rPr>
              <a:pPr eaLnBrk="1" hangingPunct="1"/>
              <a:t>14</a:t>
            </a:fld>
            <a:endParaRPr lang="en-US" altLang="en-US" sz="1800" dirty="0">
              <a:latin typeface="Cambria"/>
            </a:endParaRPr>
          </a:p>
        </p:txBody>
      </p:sp>
    </p:spTree>
    <p:extLst>
      <p:ext uri="{BB962C8B-B14F-4D97-AF65-F5344CB8AC3E}">
        <p14:creationId xmlns:p14="http://schemas.microsoft.com/office/powerpoint/2010/main" val="2789837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301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739411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505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062424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710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194610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915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0571890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120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1009827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325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lvl="1">
              <a:spcBef>
                <a:spcPct val="0"/>
              </a:spcBef>
            </a:pPr>
            <a:r>
              <a:rPr lang="en-US" altLang="en-US" sz="1100" dirty="0"/>
              <a:t>So we</a:t>
            </a:r>
            <a:r>
              <a:rPr lang="en-US" altLang="ja-JP" sz="1100" dirty="0"/>
              <a:t>'ve seen the graphs. It's time to discuss what could CAUSE a demand shift to occur.</a:t>
            </a:r>
          </a:p>
          <a:p>
            <a:pPr marL="0" lvl="1">
              <a:spcBef>
                <a:spcPct val="0"/>
              </a:spcBef>
            </a:pPr>
            <a:endParaRPr lang="en-US" altLang="en-US" sz="1100" dirty="0"/>
          </a:p>
          <a:p>
            <a:pPr>
              <a:spcBef>
                <a:spcPct val="0"/>
              </a:spcBef>
            </a:pPr>
            <a:r>
              <a:rPr lang="en-US" altLang="en-US" sz="1100" dirty="0"/>
              <a:t>When your income goes up, it improves your purchasing power. Assuming that prices are steady, individuals with more purchasing power are able to buy more of what they want. In this context, it is useful to identify two types of goods: </a:t>
            </a:r>
            <a:r>
              <a:rPr lang="en-US" altLang="en-US" sz="1100" i="1" dirty="0"/>
              <a:t>normal</a:t>
            </a:r>
            <a:r>
              <a:rPr lang="en-US" altLang="en-US" sz="1100" dirty="0"/>
              <a:t> and </a:t>
            </a:r>
            <a:r>
              <a:rPr lang="en-US" altLang="en-US" sz="1100" i="1" dirty="0"/>
              <a:t>inferior</a:t>
            </a:r>
            <a:r>
              <a:rPr lang="en-US" altLang="en-US" sz="1100" dirty="0"/>
              <a:t>. A consumer will buy more of a </a:t>
            </a:r>
            <a:r>
              <a:rPr lang="en-US" altLang="en-US" sz="1100" b="1" dirty="0"/>
              <a:t>normal good</a:t>
            </a:r>
            <a:r>
              <a:rPr lang="en-US" altLang="en-US" sz="1100" dirty="0"/>
              <a:t> if the consumer</a:t>
            </a:r>
            <a:r>
              <a:rPr lang="en-US" altLang="ja-JP" sz="1100" dirty="0"/>
              <a:t>'s income goes up.</a:t>
            </a:r>
          </a:p>
          <a:p>
            <a:pPr>
              <a:spcBef>
                <a:spcPct val="0"/>
              </a:spcBef>
            </a:pPr>
            <a:endParaRPr lang="en-US" altLang="en-US" sz="1100" dirty="0"/>
          </a:p>
          <a:p>
            <a:pPr>
              <a:spcBef>
                <a:spcPct val="0"/>
              </a:spcBef>
            </a:pPr>
            <a:r>
              <a:rPr lang="en-US" altLang="en-US" sz="1100" dirty="0"/>
              <a:t>A restaurant dinner is a normal good since increased income makes going out more affordable. When people have more money to spend, the demand for restaurant dinners increases and the demand curve shifts to the right. Similarly, decreases in income will diminish demand and shift the demand curve to the left. For most people, this is intuitive since it is human nature to want more </a:t>
            </a:r>
            <a:r>
              <a:rPr lang="en-US" altLang="ja-JP" sz="1100" dirty="0"/>
              <a:t>"good stuff." More income implies the ability to buy additional goods and services. Likewise, less income means that you can't afford to buy as much as you did before. </a:t>
            </a:r>
          </a:p>
          <a:p>
            <a:pPr>
              <a:spcBef>
                <a:spcPct val="0"/>
              </a:spcBef>
            </a:pPr>
            <a:endParaRPr lang="en-US" altLang="en-US" sz="1100" dirty="0"/>
          </a:p>
          <a:p>
            <a:pPr>
              <a:spcBef>
                <a:spcPct val="0"/>
              </a:spcBef>
            </a:pPr>
            <a:r>
              <a:rPr lang="en-US" altLang="en-US" sz="1100" dirty="0"/>
              <a:t>When the consumer</a:t>
            </a:r>
            <a:r>
              <a:rPr lang="en-US" altLang="ja-JP" sz="1100" dirty="0"/>
              <a:t>'s income goes up, holding other things constant, the consumer will buy less of an </a:t>
            </a:r>
            <a:r>
              <a:rPr lang="en-US" altLang="ja-JP" sz="1100" b="1" dirty="0"/>
              <a:t>inferior good</a:t>
            </a:r>
            <a:r>
              <a:rPr lang="en-US" altLang="ja-JP" sz="1100" dirty="0"/>
              <a:t>.</a:t>
            </a:r>
            <a:r>
              <a:rPr lang="en-US" altLang="ja-JP" sz="1100" b="1" dirty="0"/>
              <a:t> </a:t>
            </a:r>
            <a:r>
              <a:rPr lang="en-US" altLang="ja-JP" sz="1100" dirty="0"/>
              <a:t>An inferior good is a product that is considered of lesser quality by consumers. Examples include used cars as opposed to new cars, rooms in boarding houses as opposed to your own apartment or house, and tuna fish as opposed to filet mignon.</a:t>
            </a:r>
            <a:r>
              <a:rPr lang="en-US" altLang="ja-JP" sz="1100" b="1" dirty="0"/>
              <a:t> </a:t>
            </a:r>
            <a:r>
              <a:rPr lang="en-US" altLang="ja-JP" sz="1100" dirty="0"/>
              <a:t>As income goes up, consumers buy less of an inferior good because they can afford something better.</a:t>
            </a:r>
          </a:p>
          <a:p>
            <a:endParaRPr lang="en-US" altLang="en-US" dirty="0"/>
          </a:p>
        </p:txBody>
      </p:sp>
    </p:spTree>
    <p:extLst>
      <p:ext uri="{BB962C8B-B14F-4D97-AF65-F5344CB8AC3E}">
        <p14:creationId xmlns:p14="http://schemas.microsoft.com/office/powerpoint/2010/main" val="3181152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433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lvl="1"/>
            <a:r>
              <a:rPr lang="en-US" altLang="en-US" b="1" dirty="0"/>
              <a:t>Supply and Demand</a:t>
            </a:r>
            <a:r>
              <a:rPr lang="en-US" altLang="en-US" dirty="0"/>
              <a:t>—These words are consistently used by economists when describing how the market economy functions. Businesses of all sizes, from small specialty shops to the largest corporations, compete to supply customers with what they demand. Adam Smith, the founder of modern economics, said this best: "It is not from the benevolence of the butcher, the brewer, or the baker that we expect our dinner, but from their regard to their own self-interest.</a:t>
            </a:r>
            <a:r>
              <a:rPr lang="en-US" altLang="ja-JP" dirty="0"/>
              <a:t>" Producers try to earn a living by selling products that buyers want. Consumers are self-interested as well; they must decide how to use their money to select the goods that they need or want the most. This process, which Adam Smith termed the "invisible hand</a:t>
            </a:r>
            <a:r>
              <a:rPr lang="en-US" altLang="ja-JP" i="1" dirty="0"/>
              <a:t>,"</a:t>
            </a:r>
            <a:r>
              <a:rPr lang="en-US" altLang="ja-JP" dirty="0"/>
              <a:t> guides resources toward their highest-valued use. It does this by encouraging the production of goods that buyers value and providing a mechanism, prices, that transfers them to consumers.</a:t>
            </a:r>
            <a:endParaRPr lang="en-US" altLang="en-US" dirty="0"/>
          </a:p>
        </p:txBody>
      </p:sp>
    </p:spTree>
    <p:extLst>
      <p:ext uri="{BB962C8B-B14F-4D97-AF65-F5344CB8AC3E}">
        <p14:creationId xmlns:p14="http://schemas.microsoft.com/office/powerpoint/2010/main" val="18928100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529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lvl="1"/>
            <a:r>
              <a:rPr lang="en-US" altLang="en-US" dirty="0"/>
              <a:t>Most goods we buy are normal goods.</a:t>
            </a:r>
          </a:p>
          <a:p>
            <a:pPr marL="0" lvl="1"/>
            <a:endParaRPr lang="en-US" altLang="en-US" dirty="0"/>
          </a:p>
          <a:p>
            <a:pPr marL="0" lvl="1"/>
            <a:r>
              <a:rPr lang="en-US" altLang="en-US" dirty="0"/>
              <a:t>Often, we can think of goods being normal and inferior in relation to other goods. For example, ground beef might be inferior to steak.</a:t>
            </a:r>
          </a:p>
        </p:txBody>
      </p:sp>
    </p:spTree>
    <p:extLst>
      <p:ext uri="{BB962C8B-B14F-4D97-AF65-F5344CB8AC3E}">
        <p14:creationId xmlns:p14="http://schemas.microsoft.com/office/powerpoint/2010/main" val="30303360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734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Goods do not exist isolated from other goods. Goods can be related to other goods.</a:t>
            </a:r>
          </a:p>
          <a:p>
            <a:endParaRPr lang="en-US" altLang="en-US" dirty="0"/>
          </a:p>
          <a:p>
            <a:r>
              <a:rPr lang="en-US" altLang="en-US" b="1" dirty="0"/>
              <a:t>Complements</a:t>
            </a:r>
            <a:r>
              <a:rPr lang="en-US" altLang="en-US" dirty="0"/>
              <a:t> are two goods used together. When the price of a complementary good rises, the demand for the related goes down.</a:t>
            </a:r>
            <a:endParaRPr lang="en-US" altLang="en-US" sz="2400" dirty="0"/>
          </a:p>
          <a:p>
            <a:r>
              <a:rPr lang="en-US" altLang="en-US" b="1" dirty="0"/>
              <a:t>Substitutes</a:t>
            </a:r>
            <a:r>
              <a:rPr lang="en-US" altLang="en-US" dirty="0"/>
              <a:t> are two goods that are used in place of one another. When the price of a substitute good rises, the demand for the related good goes up.</a:t>
            </a:r>
            <a:endParaRPr lang="en-US" altLang="en-US" sz="2400" dirty="0"/>
          </a:p>
          <a:p>
            <a:r>
              <a:rPr lang="en-US" altLang="en-US" dirty="0"/>
              <a:t>Consider this pair of complements: color ink cartridges and photo paper. When the price of a complementary good (ink cartridges) rises, the quantity demanded of that good (ink cartridges) goes down, </a:t>
            </a:r>
            <a:r>
              <a:rPr lang="en-US" altLang="en-US" i="1" dirty="0"/>
              <a:t>and</a:t>
            </a:r>
            <a:r>
              <a:rPr lang="en-US" altLang="en-US" dirty="0"/>
              <a:t> the demand for the related good (photo paper) also goes down, since the total price of purchasing the items together increases</a:t>
            </a:r>
            <a:r>
              <a:rPr lang="en-US" altLang="en-US" b="1" dirty="0"/>
              <a:t>.</a:t>
            </a:r>
          </a:p>
          <a:p>
            <a:endParaRPr lang="en-US" altLang="en-US" dirty="0"/>
          </a:p>
          <a:p>
            <a:r>
              <a:rPr lang="en-US" altLang="en-US" dirty="0"/>
              <a:t>Substitute goods work the opposite way. When the price of a substitute good increases, the demand for the alternative good increases. For example, the demand for Microsoft</a:t>
            </a:r>
            <a:r>
              <a:rPr lang="en-US" altLang="ja-JP" dirty="0"/>
              <a:t>'s Xbox will increase if the price of the Nintendo Wii goes up, assuming the price of the Xbox remains unchanged.</a:t>
            </a:r>
          </a:p>
          <a:p>
            <a:endParaRPr lang="en-US" altLang="en-US" dirty="0"/>
          </a:p>
        </p:txBody>
      </p:sp>
    </p:spTree>
    <p:extLst>
      <p:ext uri="{BB962C8B-B14F-4D97-AF65-F5344CB8AC3E}">
        <p14:creationId xmlns:p14="http://schemas.microsoft.com/office/powerpoint/2010/main" val="39541746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939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lvl="1"/>
            <a:r>
              <a:rPr lang="en-US" altLang="en-US" dirty="0"/>
              <a:t>Picture: Apparently some people think Red Vines and Mr. </a:t>
            </a:r>
            <a:r>
              <a:rPr lang="en-US" altLang="en-US" dirty="0" err="1"/>
              <a:t>Pibb</a:t>
            </a:r>
            <a:r>
              <a:rPr lang="en-US" altLang="en-US" dirty="0"/>
              <a:t> are great complements.</a:t>
            </a:r>
          </a:p>
        </p:txBody>
      </p:sp>
    </p:spTree>
    <p:extLst>
      <p:ext uri="{BB962C8B-B14F-4D97-AF65-F5344CB8AC3E}">
        <p14:creationId xmlns:p14="http://schemas.microsoft.com/office/powerpoint/2010/main" val="5834135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144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Economists like to be able to explain all the factors that cause a price change or a shift in demand. Changes in </a:t>
            </a:r>
            <a:r>
              <a:rPr lang="en-US" altLang="ja-JP" dirty="0"/>
              <a:t>"tastes and preferences" is sometimes used as a "catch-all" category. If an economist can explain that 90% of a consumption change is caused by changes in income and prices of other goods, he may state that the final unexplained 10% may be due to changes in tastes and preferences, which are harder to empirically measure.</a:t>
            </a:r>
          </a:p>
          <a:p>
            <a:endParaRPr lang="en-US" altLang="en-US" dirty="0"/>
          </a:p>
          <a:p>
            <a:r>
              <a:rPr lang="en-US" altLang="en-US" dirty="0"/>
              <a:t>Better information about the goods and services that we buy is one way that tastes and preferences can change. We have already seen examples of changes in preferences resulting from information in our example of salmon. Contamination caused a decrease in demand because people no longer cared to eat the fish. On the other hand, if people learn that eating salmon lowers cholesterol, their preference for the fish will go up.</a:t>
            </a:r>
          </a:p>
          <a:p>
            <a:endParaRPr lang="en-US" altLang="en-US" dirty="0"/>
          </a:p>
        </p:txBody>
      </p:sp>
    </p:spTree>
    <p:extLst>
      <p:ext uri="{BB962C8B-B14F-4D97-AF65-F5344CB8AC3E}">
        <p14:creationId xmlns:p14="http://schemas.microsoft.com/office/powerpoint/2010/main" val="17913573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349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lvl="1"/>
            <a:r>
              <a:rPr lang="en-US" altLang="en-US" b="1" dirty="0"/>
              <a:t>Future Expectations</a:t>
            </a:r>
          </a:p>
          <a:p>
            <a:pPr marL="0" lvl="1"/>
            <a:r>
              <a:rPr lang="en-US" altLang="en-US" dirty="0"/>
              <a:t>Ask the students if they (or a friend) works at a gas station. If they have </a:t>
            </a:r>
            <a:r>
              <a:rPr lang="en-US" altLang="ja-JP" dirty="0"/>
              <a:t>"inside information" and know that the price of gas will go down 50 cents next week, will you still buy gas today? Or will you wait?</a:t>
            </a:r>
          </a:p>
          <a:p>
            <a:pPr marL="0" lvl="1"/>
            <a:endParaRPr lang="en-US" altLang="en-US" dirty="0"/>
          </a:p>
          <a:p>
            <a:pPr marL="0" lvl="1"/>
            <a:r>
              <a:rPr lang="en-US" altLang="en-US" b="1" dirty="0"/>
              <a:t>Number of Buyers</a:t>
            </a:r>
          </a:p>
          <a:p>
            <a:pPr marL="0" lvl="1"/>
            <a:r>
              <a:rPr lang="en-US" altLang="en-US" dirty="0"/>
              <a:t>Recall that the market demand curve is the sum of all individual demand curves. Therefore, another way for the market demand to increase is when more individual buyers enter the market. In the United States, we add 3 million people each year to our population. All of those new people have needs and wants like the rest of us. Collectively, they add about 1% to the overall size of many existing markets on an annual basis.</a:t>
            </a:r>
          </a:p>
        </p:txBody>
      </p:sp>
    </p:spTree>
    <p:extLst>
      <p:ext uri="{BB962C8B-B14F-4D97-AF65-F5344CB8AC3E}">
        <p14:creationId xmlns:p14="http://schemas.microsoft.com/office/powerpoint/2010/main" val="18585695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553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Goods are not isolated in some sort of single-market vacuum. A change in the price of one good can affect it and other goods as well. However, the effects will be different!</a:t>
            </a:r>
          </a:p>
        </p:txBody>
      </p:sp>
    </p:spTree>
    <p:extLst>
      <p:ext uri="{BB962C8B-B14F-4D97-AF65-F5344CB8AC3E}">
        <p14:creationId xmlns:p14="http://schemas.microsoft.com/office/powerpoint/2010/main" val="3605180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758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When the price of peanut butter increases, there is a decrease in the quantity demanded for peanut butter (a movement along the peanut butter demand curve). This is the first law of demand.</a:t>
            </a:r>
          </a:p>
          <a:p>
            <a:endParaRPr lang="en-US" altLang="en-US" dirty="0"/>
          </a:p>
          <a:p>
            <a:r>
              <a:rPr lang="en-US" altLang="en-US" dirty="0"/>
              <a:t>Remember also that peanut butter and jelly are complements. Since we are consuming less peanut butter, we consume less jelly also, even though the price of jelly didn</a:t>
            </a:r>
            <a:r>
              <a:rPr lang="en-US" altLang="ja-JP" dirty="0"/>
              <a:t>'t change. The demand for jelly decreases (jelly demand curve shifts inward).</a:t>
            </a:r>
            <a:endParaRPr lang="en-US" altLang="en-US" dirty="0"/>
          </a:p>
        </p:txBody>
      </p:sp>
    </p:spTree>
    <p:extLst>
      <p:ext uri="{BB962C8B-B14F-4D97-AF65-F5344CB8AC3E}">
        <p14:creationId xmlns:p14="http://schemas.microsoft.com/office/powerpoint/2010/main" val="16420011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963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en-US" dirty="0"/>
              <a:t>Explanation: Move from point A to point B.</a:t>
            </a:r>
          </a:p>
          <a:p>
            <a:pPr eaLnBrk="1" hangingPunct="1"/>
            <a:r>
              <a:rPr lang="en-US" altLang="en-US" dirty="0"/>
              <a:t>This is an </a:t>
            </a:r>
            <a:r>
              <a:rPr lang="en-US" altLang="en-US" u="sng" dirty="0"/>
              <a:t>increase in quantity demanded.</a:t>
            </a:r>
          </a:p>
          <a:p>
            <a:pPr eaLnBrk="1" hangingPunct="1"/>
            <a:r>
              <a:rPr lang="en-US" altLang="en-US" u="sng" dirty="0"/>
              <a:t>Movement along a demand curve.</a:t>
            </a:r>
          </a:p>
          <a:p>
            <a:pPr eaLnBrk="1" hangingPunct="1"/>
            <a:r>
              <a:rPr lang="en-US" altLang="en-US" dirty="0">
                <a:solidFill>
                  <a:srgbClr val="FF0000"/>
                </a:solidFill>
              </a:rPr>
              <a:t>Price↓ </a:t>
            </a:r>
            <a:r>
              <a:rPr lang="en-US" altLang="en-US" dirty="0" err="1">
                <a:solidFill>
                  <a:srgbClr val="FF0000"/>
                </a:solidFill>
              </a:rPr>
              <a:t>Qd</a:t>
            </a:r>
            <a:r>
              <a:rPr lang="en-US" altLang="en-US" dirty="0">
                <a:solidFill>
                  <a:srgbClr val="FF0000"/>
                </a:solidFill>
              </a:rPr>
              <a:t>↑</a:t>
            </a:r>
          </a:p>
        </p:txBody>
      </p:sp>
    </p:spTree>
    <p:extLst>
      <p:ext uri="{BB962C8B-B14F-4D97-AF65-F5344CB8AC3E}">
        <p14:creationId xmlns:p14="http://schemas.microsoft.com/office/powerpoint/2010/main" val="35706871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7168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en-US" dirty="0"/>
              <a:t>Explanation: Move from point A to point B.</a:t>
            </a:r>
          </a:p>
          <a:p>
            <a:pPr eaLnBrk="1" hangingPunct="1"/>
            <a:r>
              <a:rPr lang="en-US" altLang="en-US" dirty="0"/>
              <a:t>This is a </a:t>
            </a:r>
            <a:r>
              <a:rPr lang="en-US" altLang="en-US" u="sng" dirty="0"/>
              <a:t>decrease in quantity demanded.</a:t>
            </a:r>
          </a:p>
          <a:p>
            <a:pPr eaLnBrk="1" hangingPunct="1"/>
            <a:r>
              <a:rPr lang="en-US" altLang="en-US" u="sng" dirty="0"/>
              <a:t>Movement along a demand curve.</a:t>
            </a:r>
          </a:p>
          <a:p>
            <a:pPr eaLnBrk="1" hangingPunct="1"/>
            <a:r>
              <a:rPr lang="en-US" altLang="en-US" dirty="0">
                <a:solidFill>
                  <a:srgbClr val="FF0000"/>
                </a:solidFill>
              </a:rPr>
              <a:t>Price↑ </a:t>
            </a:r>
            <a:r>
              <a:rPr lang="en-US" altLang="en-US" dirty="0" err="1">
                <a:solidFill>
                  <a:srgbClr val="FF0000"/>
                </a:solidFill>
              </a:rPr>
              <a:t>Qd</a:t>
            </a:r>
            <a:r>
              <a:rPr lang="en-US" altLang="en-US" dirty="0">
                <a:solidFill>
                  <a:srgbClr val="FF0000"/>
                </a:solidFill>
              </a:rPr>
              <a:t>↓</a:t>
            </a:r>
          </a:p>
        </p:txBody>
      </p:sp>
    </p:spTree>
    <p:extLst>
      <p:ext uri="{BB962C8B-B14F-4D97-AF65-F5344CB8AC3E}">
        <p14:creationId xmlns:p14="http://schemas.microsoft.com/office/powerpoint/2010/main" val="26836790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Aft>
                <a:spcPts val="1000"/>
              </a:spcAft>
            </a:pPr>
            <a:r>
              <a:rPr lang="en-US" altLang="en-US"/>
              <a:t>Explanation:</a:t>
            </a:r>
          </a:p>
          <a:p>
            <a:pPr eaLnBrk="1" hangingPunct="1">
              <a:spcAft>
                <a:spcPts val="1000"/>
              </a:spcAft>
            </a:pPr>
            <a:r>
              <a:rPr lang="en-US" altLang="en-US" u="sng"/>
              <a:t>Substitutes</a:t>
            </a:r>
            <a:r>
              <a:rPr lang="en-US" altLang="en-US"/>
              <a:t>. Price of a substitute good fell, so my demand for the Big Mac decreased.</a:t>
            </a:r>
          </a:p>
          <a:p>
            <a:endParaRPr lang="en-US" altLang="en-US"/>
          </a:p>
          <a:p>
            <a:r>
              <a:rPr lang="en-US" altLang="en-US"/>
              <a:t>Whoppers are cheaper? I buy more Whoppers and less Big Macs!</a:t>
            </a:r>
          </a:p>
          <a:p>
            <a:r>
              <a:rPr lang="en-US" altLang="en-US"/>
              <a:t>This is a shift in demand for Big Macs.</a:t>
            </a:r>
          </a:p>
        </p:txBody>
      </p:sp>
    </p:spTree>
    <p:extLst>
      <p:ext uri="{BB962C8B-B14F-4D97-AF65-F5344CB8AC3E}">
        <p14:creationId xmlns:p14="http://schemas.microsoft.com/office/powerpoint/2010/main" val="3266724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638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lvl="1"/>
            <a:r>
              <a:rPr lang="en-US" altLang="en-US" dirty="0"/>
              <a:t>Markets exist whenever goods and services are exchanged. Some markets are online, and others can be found in traditional </a:t>
            </a:r>
            <a:r>
              <a:rPr lang="en-US" altLang="ja-JP" dirty="0"/>
              <a:t>"brick and mortar" stores.</a:t>
            </a:r>
            <a:endParaRPr lang="en-US" altLang="en-US" dirty="0"/>
          </a:p>
        </p:txBody>
      </p:sp>
    </p:spTree>
    <p:extLst>
      <p:ext uri="{BB962C8B-B14F-4D97-AF65-F5344CB8AC3E}">
        <p14:creationId xmlns:p14="http://schemas.microsoft.com/office/powerpoint/2010/main" val="33230354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7577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Aft>
                <a:spcPts val="1000"/>
              </a:spcAft>
            </a:pPr>
            <a:r>
              <a:rPr lang="en-US" altLang="en-US" dirty="0"/>
              <a:t>Explanation:</a:t>
            </a:r>
          </a:p>
          <a:p>
            <a:pPr eaLnBrk="1" hangingPunct="1">
              <a:spcAft>
                <a:spcPts val="1000"/>
              </a:spcAft>
            </a:pPr>
            <a:r>
              <a:rPr lang="en-US" altLang="en-US" u="sng" dirty="0"/>
              <a:t>Income</a:t>
            </a:r>
            <a:r>
              <a:rPr lang="en-US" altLang="en-US" dirty="0"/>
              <a:t>. Steak is a normal good. More money means a higher demand for steak.</a:t>
            </a:r>
          </a:p>
        </p:txBody>
      </p:sp>
    </p:spTree>
    <p:extLst>
      <p:ext uri="{BB962C8B-B14F-4D97-AF65-F5344CB8AC3E}">
        <p14:creationId xmlns:p14="http://schemas.microsoft.com/office/powerpoint/2010/main" val="1922361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7782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Aft>
                <a:spcPts val="1000"/>
              </a:spcAft>
            </a:pPr>
            <a:r>
              <a:rPr lang="en-US" altLang="en-US" dirty="0"/>
              <a:t>Note that this is the SAME event from the last slide, but we are examining a DIFFERENT good.</a:t>
            </a:r>
          </a:p>
          <a:p>
            <a:pPr eaLnBrk="1" hangingPunct="1">
              <a:spcAft>
                <a:spcPts val="1000"/>
              </a:spcAft>
            </a:pPr>
            <a:endParaRPr lang="en-US" altLang="en-US" dirty="0"/>
          </a:p>
          <a:p>
            <a:pPr eaLnBrk="1" hangingPunct="1">
              <a:spcAft>
                <a:spcPts val="1000"/>
              </a:spcAft>
            </a:pPr>
            <a:r>
              <a:rPr lang="en-US" altLang="en-US" dirty="0"/>
              <a:t>Explanation:</a:t>
            </a:r>
          </a:p>
          <a:p>
            <a:pPr eaLnBrk="1" hangingPunct="1">
              <a:spcAft>
                <a:spcPts val="1000"/>
              </a:spcAft>
            </a:pPr>
            <a:r>
              <a:rPr lang="en-US" altLang="en-US" u="sng" dirty="0"/>
              <a:t>Income</a:t>
            </a:r>
            <a:r>
              <a:rPr lang="en-US" altLang="en-US" dirty="0"/>
              <a:t>. Sam</a:t>
            </a:r>
            <a:r>
              <a:rPr lang="en-US" altLang="ja-JP" dirty="0"/>
              <a:t>'s Club soda is an </a:t>
            </a:r>
            <a:r>
              <a:rPr lang="en-US" altLang="ja-JP" i="1" dirty="0"/>
              <a:t>inferior good</a:t>
            </a:r>
            <a:r>
              <a:rPr lang="en-US" altLang="ja-JP" dirty="0"/>
              <a:t>. More income</a:t>
            </a:r>
            <a:r>
              <a:rPr lang="en-US" altLang="ja-JP" dirty="0">
                <a:sym typeface="Wingdings" panose="05000000000000000000" pitchFamily="2" charset="2"/>
              </a:rPr>
              <a:t> means the demand falls for the inferior good.</a:t>
            </a:r>
            <a:endParaRPr lang="en-US" altLang="ja-JP" dirty="0"/>
          </a:p>
          <a:p>
            <a:r>
              <a:rPr lang="en-US" altLang="en-US" dirty="0"/>
              <a:t>If I buy less Sam</a:t>
            </a:r>
            <a:r>
              <a:rPr lang="en-US" altLang="ja-JP" dirty="0"/>
              <a:t>'s Club </a:t>
            </a:r>
            <a:r>
              <a:rPr lang="en-US" altLang="ja-JP" dirty="0" err="1"/>
              <a:t>sida</a:t>
            </a:r>
            <a:r>
              <a:rPr lang="en-US" altLang="ja-JP" dirty="0"/>
              <a:t>, I might buy MORE of a NORMAL good, such as Pepsi.</a:t>
            </a:r>
            <a:endParaRPr lang="en-US" altLang="en-US" dirty="0"/>
          </a:p>
        </p:txBody>
      </p:sp>
    </p:spTree>
    <p:extLst>
      <p:ext uri="{BB962C8B-B14F-4D97-AF65-F5344CB8AC3E}">
        <p14:creationId xmlns:p14="http://schemas.microsoft.com/office/powerpoint/2010/main" val="19634560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7987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Aft>
                <a:spcPts val="600"/>
              </a:spcAft>
            </a:pPr>
            <a:r>
              <a:rPr lang="en-US" altLang="en-US" dirty="0"/>
              <a:t>Explanation:</a:t>
            </a:r>
          </a:p>
          <a:p>
            <a:pPr eaLnBrk="1" hangingPunct="1">
              <a:spcAft>
                <a:spcPts val="600"/>
              </a:spcAft>
            </a:pPr>
            <a:r>
              <a:rPr lang="en-US" altLang="en-US" u="sng" dirty="0"/>
              <a:t>Complements</a:t>
            </a:r>
            <a:r>
              <a:rPr lang="en-US" altLang="en-US" dirty="0"/>
              <a:t>. Pizza is a great complement to your favorite beverage. </a:t>
            </a:r>
          </a:p>
          <a:p>
            <a:pPr eaLnBrk="1" hangingPunct="1">
              <a:spcAft>
                <a:spcPts val="600"/>
              </a:spcAft>
            </a:pPr>
            <a:r>
              <a:rPr lang="en-US" altLang="en-US" dirty="0"/>
              <a:t>More beverages consumed </a:t>
            </a:r>
            <a:r>
              <a:rPr lang="en-US" altLang="en-US" dirty="0">
                <a:sym typeface="Wingdings" panose="05000000000000000000" pitchFamily="2" charset="2"/>
              </a:rPr>
              <a:t> more pizza consumed, even though the price of pizza didn</a:t>
            </a:r>
            <a:r>
              <a:rPr lang="en-US" altLang="ja-JP" dirty="0">
                <a:sym typeface="Wingdings" panose="05000000000000000000" pitchFamily="2" charset="2"/>
              </a:rPr>
              <a:t>'t change!</a:t>
            </a:r>
            <a:endParaRPr lang="en-US" altLang="en-US" dirty="0"/>
          </a:p>
        </p:txBody>
      </p:sp>
    </p:spTree>
    <p:extLst>
      <p:ext uri="{BB962C8B-B14F-4D97-AF65-F5344CB8AC3E}">
        <p14:creationId xmlns:p14="http://schemas.microsoft.com/office/powerpoint/2010/main" val="38963574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8192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Aft>
                <a:spcPts val="1000"/>
              </a:spcAft>
            </a:pPr>
            <a:r>
              <a:rPr lang="en-US" altLang="en-US"/>
              <a:t>Explanation:</a:t>
            </a:r>
          </a:p>
          <a:p>
            <a:pPr eaLnBrk="1" hangingPunct="1">
              <a:spcAft>
                <a:spcPts val="1000"/>
              </a:spcAft>
            </a:pPr>
            <a:r>
              <a:rPr lang="en-US" altLang="en-US" u="sng"/>
              <a:t>Tastes and Preferences</a:t>
            </a:r>
            <a:r>
              <a:rPr lang="en-US" altLang="en-US"/>
              <a:t>. New information is known about health benefits. They simply want the good more. Demand increases.</a:t>
            </a:r>
          </a:p>
          <a:p>
            <a:r>
              <a:rPr lang="en-US" altLang="en-US"/>
              <a:t>This slide also illustrates that we can narrowly define a market if we want. Sometimes, we focus on a narrow demographic of individuals when studying consumption.</a:t>
            </a:r>
          </a:p>
        </p:txBody>
      </p:sp>
    </p:spTree>
    <p:extLst>
      <p:ext uri="{BB962C8B-B14F-4D97-AF65-F5344CB8AC3E}">
        <p14:creationId xmlns:p14="http://schemas.microsoft.com/office/powerpoint/2010/main" val="28174475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8397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10130995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8601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Normal good—outward SHIFT in demand.</a:t>
            </a:r>
          </a:p>
        </p:txBody>
      </p:sp>
    </p:spTree>
    <p:extLst>
      <p:ext uri="{BB962C8B-B14F-4D97-AF65-F5344CB8AC3E}">
        <p14:creationId xmlns:p14="http://schemas.microsoft.com/office/powerpoint/2010/main" val="12297459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8806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Movement along a demand curve. Movement down and to the right.</a:t>
            </a:r>
          </a:p>
        </p:txBody>
      </p:sp>
    </p:spTree>
    <p:extLst>
      <p:ext uri="{BB962C8B-B14F-4D97-AF65-F5344CB8AC3E}">
        <p14:creationId xmlns:p14="http://schemas.microsoft.com/office/powerpoint/2010/main" val="35891277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9011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Coke gets cheaper, so we buy more Coke. If we buy more Coke, we buy less Pepsi.</a:t>
            </a:r>
          </a:p>
        </p:txBody>
      </p:sp>
    </p:spTree>
    <p:extLst>
      <p:ext uri="{BB962C8B-B14F-4D97-AF65-F5344CB8AC3E}">
        <p14:creationId xmlns:p14="http://schemas.microsoft.com/office/powerpoint/2010/main" val="1476924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9216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Not all of the </a:t>
            </a:r>
            <a:r>
              <a:rPr lang="en-US" altLang="ja-JP" dirty="0"/>
              <a:t>"negative" events are bad. For example, income rising with an inferior good, and the price of a substitute falling aren't necessarily bad.</a:t>
            </a:r>
          </a:p>
          <a:p>
            <a:endParaRPr lang="en-US" altLang="en-US" dirty="0"/>
          </a:p>
          <a:p>
            <a:r>
              <a:rPr lang="en-US" altLang="en-US" dirty="0"/>
              <a:t>The same can be said on the right. Not all of the </a:t>
            </a:r>
            <a:r>
              <a:rPr lang="en-US" altLang="ja-JP" dirty="0"/>
              <a:t>"positive" events are good, such as income falling and buying more of an inferior good.</a:t>
            </a:r>
            <a:endParaRPr lang="en-US" altLang="en-US" dirty="0"/>
          </a:p>
        </p:txBody>
      </p:sp>
    </p:spTree>
    <p:extLst>
      <p:ext uri="{BB962C8B-B14F-4D97-AF65-F5344CB8AC3E}">
        <p14:creationId xmlns:p14="http://schemas.microsoft.com/office/powerpoint/2010/main" val="31327613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9421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b="1" dirty="0"/>
              <a:t>Answer:</a:t>
            </a:r>
          </a:p>
          <a:p>
            <a:r>
              <a:rPr lang="en-US" altLang="en-US" dirty="0"/>
              <a:t>Think about the difference between the following:</a:t>
            </a:r>
          </a:p>
          <a:p>
            <a:r>
              <a:rPr lang="en-US" altLang="en-US" dirty="0"/>
              <a:t>Increase in demand</a:t>
            </a:r>
          </a:p>
          <a:p>
            <a:r>
              <a:rPr lang="en-US" altLang="en-US" dirty="0"/>
              <a:t>Increase in quantity demanded</a:t>
            </a:r>
          </a:p>
          <a:p>
            <a:endParaRPr lang="en-US" altLang="en-US" dirty="0"/>
          </a:p>
          <a:p>
            <a:r>
              <a:rPr lang="en-US" altLang="en-US" dirty="0"/>
              <a:t>If you want to increase demand, you need to cause a shift in demand. This is done by </a:t>
            </a:r>
            <a:r>
              <a:rPr lang="en-US" altLang="en-US" b="1" dirty="0"/>
              <a:t>reducing the price of the complement goods</a:t>
            </a:r>
            <a:r>
              <a:rPr lang="en-US" altLang="en-US" dirty="0"/>
              <a:t>.</a:t>
            </a:r>
          </a:p>
          <a:p>
            <a:endParaRPr lang="en-US" altLang="en-US" dirty="0"/>
          </a:p>
          <a:p>
            <a:r>
              <a:rPr lang="en-US" altLang="en-US" dirty="0"/>
              <a:t>If you decrease the price of drinks, this is an increase in quantity demanded, NOT an increase in demand!</a:t>
            </a:r>
          </a:p>
        </p:txBody>
      </p:sp>
    </p:spTree>
    <p:extLst>
      <p:ext uri="{BB962C8B-B14F-4D97-AF65-F5344CB8AC3E}">
        <p14:creationId xmlns:p14="http://schemas.microsoft.com/office/powerpoint/2010/main" val="3560297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dirty="0">
                <a:solidFill>
                  <a:srgbClr val="B5E5B4"/>
                </a:solidFill>
                <a:cs typeface="Cambria"/>
              </a:rPr>
              <a:t>Why is the fish you want for dinner available in the store? It is because at each point in the economy's supply chain, the participants are concerned with their own profit. The process starts with the boat that catches the fish, then moves to the processing facility, to the truck, and finally to the store where the clerk sells the fish to you and me. At each step, the participant works to deliver the fish because they are acting in their own self-interest—matching supply to demand as if guided by an invisible hand.</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b="0" dirty="0"/>
          </a:p>
          <a:p>
            <a:r>
              <a:rPr lang="en-US" b="0" dirty="0"/>
              <a:t>REVIEW QUESTIONS</a:t>
            </a:r>
          </a:p>
          <a:p>
            <a:endParaRPr lang="en-US" baseline="0" dirty="0"/>
          </a:p>
          <a:p>
            <a:pPr marL="228600" indent="-228600">
              <a:buAutoNum type="arabicPeriod"/>
            </a:pPr>
            <a:r>
              <a:rPr lang="en-US" dirty="0"/>
              <a:t>What if someone in the supply chain is not allowed to earn a profit? How will this affect their actions and the supply chain as a whole?</a:t>
            </a:r>
          </a:p>
          <a:p>
            <a:pPr marL="228600" indent="-228600">
              <a:buAutoNum type="arabicPeriod"/>
            </a:pPr>
            <a:r>
              <a:rPr lang="en-US" dirty="0"/>
              <a:t>If fewer Alaskan salmon are caught, what will happen the price of salmon?</a:t>
            </a:r>
          </a:p>
        </p:txBody>
      </p:sp>
      <p:sp>
        <p:nvSpPr>
          <p:cNvPr id="4" name="Slide Number Placeholder 3"/>
          <p:cNvSpPr>
            <a:spLocks noGrp="1"/>
          </p:cNvSpPr>
          <p:nvPr>
            <p:ph type="sldNum" sz="quarter" idx="10"/>
          </p:nvPr>
        </p:nvSpPr>
        <p:spPr/>
        <p:txBody>
          <a:bodyPr/>
          <a:lstStyle/>
          <a:p>
            <a:fld id="{C10B49A4-A972-1A4E-910F-C97CA42B539C}"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7115890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625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b="1" dirty="0">
                <a:ea typeface="MS PGothic" charset="0"/>
                <a:cs typeface="MS PGothic" charset="0"/>
              </a:rPr>
              <a:t>Economics in the Media </a:t>
            </a:r>
          </a:p>
          <a:p>
            <a:endParaRPr lang="en-US" dirty="0">
              <a:ea typeface="MS PGothic" charset="0"/>
              <a:cs typeface="MS PGothic" charset="0"/>
            </a:endParaRPr>
          </a:p>
          <a:p>
            <a:r>
              <a:rPr lang="en-US" b="1" i="1" dirty="0">
                <a:ea typeface="MS PGothic" charset="0"/>
                <a:cs typeface="MS PGothic" charset="0"/>
              </a:rPr>
              <a:t>Lecture tip:</a:t>
            </a:r>
          </a:p>
          <a:p>
            <a:r>
              <a:rPr lang="en-US" dirty="0">
                <a:ea typeface="MS PGothic" charset="0"/>
                <a:cs typeface="MS PGothic" charset="0"/>
              </a:rPr>
              <a:t>The clip mentioned on the slide can be found in the Interactive Instructor's Guide. Access the direct link by clicking the icon in the PowerPoint above.</a:t>
            </a:r>
          </a:p>
          <a:p>
            <a:endParaRPr lang="en-US" dirty="0">
              <a:ea typeface="MS PGothic" charset="0"/>
              <a:cs typeface="MS PGothic" charset="0"/>
            </a:endParaRPr>
          </a:p>
          <a:p>
            <a:r>
              <a:rPr lang="en-US" dirty="0">
                <a:ea typeface="MS PGothic" charset="0"/>
                <a:cs typeface="MS PGothic" charset="0"/>
              </a:rPr>
              <a:t>Summary:</a:t>
            </a:r>
          </a:p>
          <a:p>
            <a:r>
              <a:rPr lang="en-US" dirty="0">
                <a:ea typeface="MS PGothic" charset="0"/>
                <a:cs typeface="MS PGothic" charset="0"/>
              </a:rPr>
              <a:t>At first, the clip shows moving along a demand curve by lowering price. However, there</a:t>
            </a:r>
            <a:r>
              <a:rPr lang="en-US" altLang="ja-JP" dirty="0">
                <a:ea typeface="MS PGothic" charset="0"/>
                <a:cs typeface="MS PGothic" charset="0"/>
              </a:rPr>
              <a:t>'s still no effect since the hula hoop seems to be unpopular.</a:t>
            </a:r>
          </a:p>
          <a:p>
            <a:r>
              <a:rPr lang="en-US" dirty="0">
                <a:ea typeface="MS PGothic" charset="0"/>
                <a:cs typeface="MS PGothic" charset="0"/>
              </a:rPr>
              <a:t>Then, after a boy finds discarded hula hoops, popularity (and demand) of hula hoops increases. This causes the demand curve to keep shifting outward, resulting in higher prices.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9830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lvl="1"/>
            <a:r>
              <a:rPr lang="en-US" altLang="en-US" dirty="0"/>
              <a:t>Many supply topics are analogous to demand. Thus, you may not have to spend as much time teaching supply.</a:t>
            </a:r>
          </a:p>
          <a:p>
            <a:pPr marL="0" lvl="1"/>
            <a:endParaRPr lang="en-US" altLang="en-US" dirty="0"/>
          </a:p>
          <a:p>
            <a:pPr marL="0" lvl="1"/>
            <a:r>
              <a:rPr lang="en-US" altLang="en-US" dirty="0"/>
              <a:t>For supply, we can talk about the fish market again.</a:t>
            </a:r>
          </a:p>
        </p:txBody>
      </p:sp>
    </p:spTree>
    <p:extLst>
      <p:ext uri="{BB962C8B-B14F-4D97-AF65-F5344CB8AC3E}">
        <p14:creationId xmlns:p14="http://schemas.microsoft.com/office/powerpoint/2010/main" val="24148617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035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lvl="1"/>
            <a:r>
              <a:rPr lang="en-US" altLang="en-US" dirty="0"/>
              <a:t>Analogous to demand:</a:t>
            </a:r>
          </a:p>
          <a:p>
            <a:pPr marL="0" lvl="1"/>
            <a:r>
              <a:rPr lang="en-US" altLang="en-US" dirty="0"/>
              <a:t>There are many ways to convey information.</a:t>
            </a:r>
          </a:p>
          <a:p>
            <a:pPr marL="0" lvl="1"/>
            <a:r>
              <a:rPr lang="en-US" altLang="en-US" dirty="0"/>
              <a:t>Supply schedule: table</a:t>
            </a:r>
          </a:p>
          <a:p>
            <a:pPr marL="0" lvl="1"/>
            <a:r>
              <a:rPr lang="en-US" altLang="en-US" dirty="0"/>
              <a:t>Supply curve: graph</a:t>
            </a:r>
          </a:p>
          <a:p>
            <a:pPr marL="0" lvl="1"/>
            <a:r>
              <a:rPr lang="en-US" altLang="en-US" dirty="0"/>
              <a:t>We can also use math and equations.</a:t>
            </a:r>
          </a:p>
          <a:p>
            <a:pPr marL="0" lvl="1"/>
            <a:endParaRPr lang="en-US" altLang="en-US" dirty="0"/>
          </a:p>
          <a:p>
            <a:pPr marL="0" lvl="1"/>
            <a:r>
              <a:rPr lang="en-US" altLang="en-US" dirty="0"/>
              <a:t>Market supply: this is just adding up the supply of all potential sellers of the good.</a:t>
            </a:r>
          </a:p>
        </p:txBody>
      </p:sp>
    </p:spTree>
    <p:extLst>
      <p:ext uri="{BB962C8B-B14F-4D97-AF65-F5344CB8AC3E}">
        <p14:creationId xmlns:p14="http://schemas.microsoft.com/office/powerpoint/2010/main" val="36736180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240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The supply schedule for salmon in the table shows how many salmon that Sol Ammon, owner of Pure Food Fish, would sell each month at different prices. When the market price is $20.00, Sol is willing to sell 800 salmon fillets. At $12.50 Sol</a:t>
            </a:r>
            <a:r>
              <a:rPr lang="en-US" altLang="ja-JP" dirty="0"/>
              <a:t>'s quantity supplied is 500. If the price falls to $10.00, he supplies 100 fewer fillets, or 400. Every time the price falls, Sol supplies less salmon. This means he is constantly adjusting the amount of salmon he offers. As the salmon prices fall, so do Sol's profits. Since Sol's livelihood depends on selling seafood, he has to find a way to compensate for the lost income. So he might offer more cod instead. </a:t>
            </a:r>
          </a:p>
          <a:p>
            <a:endParaRPr lang="en-US" altLang="en-US" dirty="0"/>
          </a:p>
          <a:p>
            <a:r>
              <a:rPr lang="en-US" altLang="en-US" dirty="0"/>
              <a:t>Sol, and the other seafood vendors must respond to price changes by adjusting what they offer for sale in the market. This is why Sol offers more salmon when the price of salmon rises, and less salmon when the price declines.</a:t>
            </a:r>
          </a:p>
          <a:p>
            <a:endParaRPr lang="en-US" altLang="en-US" dirty="0"/>
          </a:p>
        </p:txBody>
      </p:sp>
    </p:spTree>
    <p:extLst>
      <p:ext uri="{BB962C8B-B14F-4D97-AF65-F5344CB8AC3E}">
        <p14:creationId xmlns:p14="http://schemas.microsoft.com/office/powerpoint/2010/main" val="25595221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445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lvl="1"/>
            <a:r>
              <a:rPr lang="en-US" altLang="en-US" dirty="0"/>
              <a:t>Sol Ammon is not the only vendor selling fish at the Pike Place Market. The </a:t>
            </a:r>
            <a:r>
              <a:rPr lang="en-US" altLang="en-US" b="1" dirty="0"/>
              <a:t>market supply </a:t>
            </a:r>
            <a:r>
              <a:rPr lang="en-US" altLang="en-US" dirty="0"/>
              <a:t>is the sum of the quantities supplied by each seller in the market at each price. However, to make our analysis simpler, let</a:t>
            </a:r>
            <a:r>
              <a:rPr lang="en-US" altLang="ja-JP" dirty="0"/>
              <a:t>'s assume that our market consists of just two sellers, City Fish and Pure Food Fish, each of whom sells salmon.</a:t>
            </a:r>
          </a:p>
          <a:p>
            <a:pPr marL="0" lvl="1"/>
            <a:endParaRPr lang="en-US" altLang="en-US" dirty="0"/>
          </a:p>
          <a:p>
            <a:pPr marL="0" lvl="1"/>
            <a:r>
              <a:rPr lang="en-US" altLang="en-US" dirty="0"/>
              <a:t>Verbally go through a few of the rows just to show the addition.</a:t>
            </a:r>
          </a:p>
          <a:p>
            <a:endParaRPr lang="en-US" altLang="en-US" dirty="0"/>
          </a:p>
          <a:p>
            <a:pPr marL="0" lvl="1"/>
            <a:r>
              <a:rPr lang="en-US" altLang="en-US" dirty="0"/>
              <a:t>We have added City Fish</a:t>
            </a:r>
            <a:r>
              <a:rPr lang="en-US" altLang="ja-JP" dirty="0"/>
              <a:t>'s supply to Pure Fish Food. The result is seen in the table, where we calculate the market supply in the last column, and in the figure, where their two separate supply curves are added to create the market supply curve.</a:t>
            </a:r>
          </a:p>
          <a:p>
            <a:endParaRPr lang="en-US" altLang="en-US" dirty="0"/>
          </a:p>
        </p:txBody>
      </p:sp>
    </p:spTree>
    <p:extLst>
      <p:ext uri="{BB962C8B-B14F-4D97-AF65-F5344CB8AC3E}">
        <p14:creationId xmlns:p14="http://schemas.microsoft.com/office/powerpoint/2010/main" val="1400232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649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The A </a:t>
            </a:r>
            <a:r>
              <a:rPr lang="en-US" altLang="en-US" b="1" dirty="0"/>
              <a:t>supply curve</a:t>
            </a:r>
            <a:r>
              <a:rPr lang="en-US" altLang="en-US" dirty="0"/>
              <a:t> is a graph of the relationship between the prices in the supply schedule and the quantity supplied at those prices. As you can see the figure, this relationship produces an upward-sloping curve. Sellers are more willing to supply the market when prices are high since this generates more profits for the business. The upward-sloping curve means that the slope of the supply curve is positive, which illustrates a direct, or positive, relationship. For instance, when the price of salmon increases from $10.00 to $12.50 per fillet, Pure Food Fish will increase the quantity it supplies to the market from 400 to 500 fillets.</a:t>
            </a:r>
          </a:p>
          <a:p>
            <a:endParaRPr lang="en-US" altLang="en-US" dirty="0"/>
          </a:p>
          <a:p>
            <a:r>
              <a:rPr lang="en-US" altLang="en-US" dirty="0"/>
              <a:t>The supply curve is graphed from the data in the previous table.</a:t>
            </a:r>
          </a:p>
          <a:p>
            <a:endParaRPr lang="en-US" altLang="en-US" dirty="0"/>
          </a:p>
        </p:txBody>
      </p:sp>
      <p:sp>
        <p:nvSpPr>
          <p:cNvPr id="106499"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D82812D8-EC17-468B-98DD-B31392B73F4C}" type="slidenum">
              <a:rPr lang="en-US" altLang="en-US" sz="1800">
                <a:latin typeface="Cambria"/>
              </a:rPr>
              <a:pPr eaLnBrk="1" hangingPunct="1"/>
              <a:t>46</a:t>
            </a:fld>
            <a:endParaRPr lang="en-US" altLang="en-US" sz="1800" dirty="0">
              <a:latin typeface="Cambria"/>
            </a:endParaRPr>
          </a:p>
        </p:txBody>
      </p:sp>
    </p:spTree>
    <p:extLst>
      <p:ext uri="{BB962C8B-B14F-4D97-AF65-F5344CB8AC3E}">
        <p14:creationId xmlns:p14="http://schemas.microsoft.com/office/powerpoint/2010/main" val="27677180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1059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lvl="1"/>
            <a:r>
              <a:rPr lang="en-US" altLang="en-US" dirty="0"/>
              <a:t>Just like demand, we can have a movement along a supply curve, or a shift of the entire supply curve.</a:t>
            </a:r>
          </a:p>
          <a:p>
            <a:pPr marL="0" lvl="1"/>
            <a:endParaRPr lang="en-US" altLang="en-US" dirty="0"/>
          </a:p>
          <a:p>
            <a:pPr marL="0" lvl="1"/>
            <a:r>
              <a:rPr lang="en-US" altLang="en-US" dirty="0"/>
              <a:t>A movement along a supply curve is when we have just a single supply curve, but the price of the good changes. We move from point A to point B along the same curve. We slide up and right OR down and left along the curve.</a:t>
            </a:r>
          </a:p>
          <a:p>
            <a:pPr marL="0" lvl="1"/>
            <a:endParaRPr lang="en-US" altLang="en-US" dirty="0"/>
          </a:p>
          <a:p>
            <a:pPr marL="0" lvl="1"/>
            <a:r>
              <a:rPr lang="en-US" altLang="en-US" dirty="0"/>
              <a:t>A shift occurs as the result of a change in something OTHER than the price. We will list these determinants in a little bit.</a:t>
            </a:r>
          </a:p>
        </p:txBody>
      </p:sp>
    </p:spTree>
    <p:extLst>
      <p:ext uri="{BB962C8B-B14F-4D97-AF65-F5344CB8AC3E}">
        <p14:creationId xmlns:p14="http://schemas.microsoft.com/office/powerpoint/2010/main" val="414587595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854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4161750" indent="-24161750"/>
            <a:endParaRPr lang="en-US" altLang="en-US" dirty="0"/>
          </a:p>
        </p:txBody>
      </p:sp>
      <p:sp>
        <p:nvSpPr>
          <p:cNvPr id="108547"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DCBD1276-3AEA-4DD7-BC89-9E8A4ADB25F4}" type="slidenum">
              <a:rPr lang="en-US" altLang="en-US" sz="1800">
                <a:latin typeface="Cambria"/>
              </a:rPr>
              <a:pPr eaLnBrk="1" hangingPunct="1"/>
              <a:t>48</a:t>
            </a:fld>
            <a:endParaRPr lang="en-US" altLang="en-US" sz="1800" dirty="0">
              <a:latin typeface="Cambria"/>
            </a:endParaRPr>
          </a:p>
        </p:txBody>
      </p:sp>
    </p:spTree>
    <p:extLst>
      <p:ext uri="{BB962C8B-B14F-4D97-AF65-F5344CB8AC3E}">
        <p14:creationId xmlns:p14="http://schemas.microsoft.com/office/powerpoint/2010/main" val="11973877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1264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lvl="1">
              <a:spcBef>
                <a:spcPct val="0"/>
              </a:spcBef>
            </a:pPr>
            <a:r>
              <a:rPr lang="en-US" altLang="en-US" sz="1000" dirty="0"/>
              <a:t>The cost of inputs is probably the main supply shifter.</a:t>
            </a:r>
          </a:p>
          <a:p>
            <a:pPr marL="0" lvl="1">
              <a:spcBef>
                <a:spcPct val="0"/>
              </a:spcBef>
            </a:pPr>
            <a:endParaRPr lang="en-US" altLang="en-US" sz="1000" dirty="0"/>
          </a:p>
          <a:p>
            <a:pPr marL="0" lvl="1">
              <a:spcBef>
                <a:spcPct val="0"/>
              </a:spcBef>
            </a:pPr>
            <a:r>
              <a:rPr lang="en-US" altLang="en-US" sz="1000" b="1" dirty="0"/>
              <a:t>Cost of inputs:</a:t>
            </a:r>
          </a:p>
          <a:p>
            <a:pPr>
              <a:spcBef>
                <a:spcPct val="0"/>
              </a:spcBef>
            </a:pPr>
            <a:r>
              <a:rPr lang="en-US" altLang="en-US" sz="1000" dirty="0"/>
              <a:t>Businesses exist to make money and when the prices of inputs—the resources used in the production process—change, so do profit margins. Inputs can take a number of forms and may include laborers, equipment, raw materials, buildings, and capital. Each of these resources is critical to the production process. If the cost of inputs declines, profit margins improve. Improved profit margins make the firm more willing to supply the good. So, for example, if Starbucks was able to purchase coffee beans at a significantly reduced price, it would be willing to supply </a:t>
            </a:r>
            <a:r>
              <a:rPr lang="en-US" altLang="en-US" sz="1000" dirty="0" err="1"/>
              <a:t>moer</a:t>
            </a:r>
            <a:r>
              <a:rPr lang="en-US" altLang="en-US" sz="1000" dirty="0"/>
              <a:t> coffee. Conversely, higher-input costs reduce profits. For instance, at Starbucks, store employees, or </a:t>
            </a:r>
            <a:r>
              <a:rPr lang="en-US" altLang="ja-JP" sz="1000" dirty="0"/>
              <a:t>"baristas" as they are commonly called, comprise a large component of the cost. An increase in the minimum wage would require Starbucks to pay its workers more or use fewer workers. Both of these options are bad for business and could make Starbucks less willing to supply coffee.</a:t>
            </a:r>
          </a:p>
          <a:p>
            <a:pPr>
              <a:spcBef>
                <a:spcPct val="0"/>
              </a:spcBef>
            </a:pPr>
            <a:endParaRPr lang="en-US" altLang="en-US" sz="1000" dirty="0"/>
          </a:p>
          <a:p>
            <a:pPr>
              <a:spcBef>
                <a:spcPct val="0"/>
              </a:spcBef>
            </a:pPr>
            <a:r>
              <a:rPr lang="en-US" altLang="en-US" sz="1000" b="1" dirty="0"/>
              <a:t>Technology:</a:t>
            </a:r>
          </a:p>
          <a:p>
            <a:pPr>
              <a:spcBef>
                <a:spcPct val="0"/>
              </a:spcBef>
            </a:pPr>
            <a:r>
              <a:rPr lang="en-US" altLang="en-US" sz="1000" dirty="0"/>
              <a:t>Technology refers to the knowledge that producers have about how to produce their products. An improvement in technology allows a producer to produce more output with the same resources. Or, to put it another way, an improvement in technology allows the producer to produce a given level of output with fewer resources. For example, if a new espresso machine works twice as fast as the old technology, Starbucks could serve its customers more quickly, reduce the often long lines, and increase the number of sales it makes. As a result, Starbucks would be willing to produce and sell more espresso at each price. In other words, if the producers of a good discover a new and improved technology, or a better production process, there would be an increase in supply; the supply curve for the good would shift to the right.</a:t>
            </a:r>
          </a:p>
        </p:txBody>
      </p:sp>
    </p:spTree>
    <p:extLst>
      <p:ext uri="{BB962C8B-B14F-4D97-AF65-F5344CB8AC3E}">
        <p14:creationId xmlns:p14="http://schemas.microsoft.com/office/powerpoint/2010/main" val="21451983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1469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lvl="1"/>
            <a:r>
              <a:rPr lang="en-US" altLang="en-US" dirty="0"/>
              <a:t>If the producer has to pay a tax on the good that it is producing and selling, this payment to the government becomes an added cost of production. One example is the cigarette tax. The presence of the cigarette tax on tobacco companies adds to the overall cost of production and will cause a loss of profit. So placing a tax on the producer</a:t>
            </a:r>
            <a:r>
              <a:rPr lang="en-US" altLang="ja-JP" dirty="0"/>
              <a:t>'s good will cause a decrease in the willingness to supply the good. The reverse is true for a subsidy, which is a payment to the producer to encourage production. Subsidies act to reduce the firm's costs. Some examples of subsidies are payments made to farmers, the construction of new stadiums to entice professional sports teams to locate in a particular city, and subsidies to encourage the production of certain types of energy. Providing a subsidy to the producer of a good will increase the available supply of the good. College education is a particularly good example. Many state universities, colleges, and two-year institutions receive government appropriations, or subsidies, to reduce the cost of tuition to students. As a result, subsidies have made many colleges more accessible and affordable.</a:t>
            </a:r>
            <a:endParaRPr lang="en-US" altLang="en-US" dirty="0"/>
          </a:p>
        </p:txBody>
      </p:sp>
    </p:spTree>
    <p:extLst>
      <p:ext uri="{BB962C8B-B14F-4D97-AF65-F5344CB8AC3E}">
        <p14:creationId xmlns:p14="http://schemas.microsoft.com/office/powerpoint/2010/main" val="2708806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dirty="0">
                <a:solidFill>
                  <a:srgbClr val="B5E5B4"/>
                </a:solidFill>
                <a:cs typeface="Cambria"/>
              </a:rPr>
              <a:t>Why is the fish you want for dinner available in the store? It is because at each point in the economy's supply chain, the participants are concerned with their own profit. The process starts with the boat that catches the fish, then moves to the processing facility, to the truck, and finally to the store where the clerk sells the fish to you and me. At each step, the participant works to deliver the fish because they are acting in their own self-interest—matching supply to demand as if guided by an invisible hand.</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b="0" dirty="0"/>
          </a:p>
          <a:p>
            <a:r>
              <a:rPr lang="en-US" b="0" dirty="0"/>
              <a:t>REVIEW QUESTIONS</a:t>
            </a:r>
          </a:p>
          <a:p>
            <a:endParaRPr lang="en-US" baseline="0" dirty="0"/>
          </a:p>
          <a:p>
            <a:pPr marL="228600" indent="-228600">
              <a:buAutoNum type="arabicPeriod"/>
            </a:pPr>
            <a:r>
              <a:rPr lang="en-US" dirty="0"/>
              <a:t>What if someone in the supply chain is not allowed to earn a profit? How will this affect their actions and the supply chain as a whole?</a:t>
            </a:r>
          </a:p>
          <a:p>
            <a:pPr marL="228600" indent="-228600">
              <a:buAutoNum type="arabicPeriod"/>
            </a:pPr>
            <a:r>
              <a:rPr lang="en-US" dirty="0"/>
              <a:t>If fewer Alaskan salmon are caught, what will happen the price of salmon?</a:t>
            </a:r>
          </a:p>
        </p:txBody>
      </p:sp>
      <p:sp>
        <p:nvSpPr>
          <p:cNvPr id="4" name="Slide Number Placeholder 3"/>
          <p:cNvSpPr>
            <a:spLocks noGrp="1"/>
          </p:cNvSpPr>
          <p:nvPr>
            <p:ph type="sldNum" sz="quarter" idx="10"/>
          </p:nvPr>
        </p:nvSpPr>
        <p:spPr/>
        <p:txBody>
          <a:bodyPr/>
          <a:lstStyle/>
          <a:p>
            <a:fld id="{C10B49A4-A972-1A4E-910F-C97CA42B539C}"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6235607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1673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lvl="1"/>
            <a:r>
              <a:rPr lang="en-US" altLang="en-US" b="1" i="1" dirty="0"/>
              <a:t>Lecture notes:</a:t>
            </a:r>
            <a:endParaRPr lang="en-US" altLang="en-US" b="1" dirty="0"/>
          </a:p>
          <a:p>
            <a:pPr marL="0" lvl="1"/>
            <a:r>
              <a:rPr lang="en-US" altLang="en-US" dirty="0"/>
              <a:t>#4 is pretty self-explanatory. Similar to the market demand. In this case with supply, if there are more sellers, there is more market supply.</a:t>
            </a:r>
          </a:p>
          <a:p>
            <a:pPr marL="0" lvl="1"/>
            <a:endParaRPr lang="en-US" altLang="en-US" dirty="0"/>
          </a:p>
          <a:p>
            <a:pPr marL="0" lvl="1"/>
            <a:r>
              <a:rPr lang="en-US" altLang="en-US" b="1" dirty="0"/>
              <a:t>#5 (from text):</a:t>
            </a:r>
          </a:p>
          <a:p>
            <a:pPr marL="0" lvl="1"/>
            <a:r>
              <a:rPr lang="en-US" altLang="en-US" dirty="0"/>
              <a:t>A seller who expects a higher price for the product in the future may wish to delay sales until a time in the future when it will bring a higher price. For instance, florists know that the demand for roses spikes on Valentine</a:t>
            </a:r>
            <a:r>
              <a:rPr lang="en-US" altLang="ja-JP" dirty="0"/>
              <a:t>'s Day and Mother's Day. In order to be able to sell more flowers during the times of peak demand, when they can charge substantially higher prices, many florists work later and hire temporary workers to make deliveries in order to increase their ability to supply flowers while the price is high. Likewise, the expectation of lower prices in the future will cause sellers to offer more for sale now. This is particularly noticeable in the electronics sector where newer—and much better—products are constantly being developed and released. Sellers know that their current offerings will soon be replaced by something better, and consumer demand for the existing technology will plummet. This means that prices typically fall the longer a product is on the market. Since producers know that the price will fall over time, they supply as many of the new models as possible before the next wave of innovation cuts the price that they can charge.</a:t>
            </a:r>
            <a:endParaRPr lang="en-US" altLang="en-US" dirty="0"/>
          </a:p>
        </p:txBody>
      </p:sp>
    </p:spTree>
    <p:extLst>
      <p:ext uri="{BB962C8B-B14F-4D97-AF65-F5344CB8AC3E}">
        <p14:creationId xmlns:p14="http://schemas.microsoft.com/office/powerpoint/2010/main" val="34491059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1878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5999436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2083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Cheese is an INPUT in making pizza. If input costs of pizza go up, the supply of pizza decreases.</a:t>
            </a:r>
          </a:p>
        </p:txBody>
      </p:sp>
    </p:spTree>
    <p:extLst>
      <p:ext uri="{BB962C8B-B14F-4D97-AF65-F5344CB8AC3E}">
        <p14:creationId xmlns:p14="http://schemas.microsoft.com/office/powerpoint/2010/main" val="2666835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2288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An ice storm will decrease the number of firms supplying oranges. It may destroy most of their crop.</a:t>
            </a:r>
          </a:p>
          <a:p>
            <a:endParaRPr lang="en-US" altLang="en-US" dirty="0"/>
          </a:p>
          <a:p>
            <a:r>
              <a:rPr lang="en-US" altLang="en-US" dirty="0"/>
              <a:t>Answers B and D will increase DEMAND for oranges.</a:t>
            </a:r>
          </a:p>
        </p:txBody>
      </p:sp>
    </p:spTree>
    <p:extLst>
      <p:ext uri="{BB962C8B-B14F-4D97-AF65-F5344CB8AC3E}">
        <p14:creationId xmlns:p14="http://schemas.microsoft.com/office/powerpoint/2010/main" val="20717008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2697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lvl="1"/>
            <a:r>
              <a:rPr lang="en-US" altLang="en-US" dirty="0"/>
              <a:t>We have examined supply and demand separately. Now it is time to see how the two interact. The real power and potential of supply and demand analysis is how it predicts prices and output in the entire market.</a:t>
            </a:r>
          </a:p>
          <a:p>
            <a:pPr marL="0" lvl="1"/>
            <a:endParaRPr lang="en-US" altLang="en-US" dirty="0"/>
          </a:p>
          <a:p>
            <a:pPr marL="0" lvl="1"/>
            <a:r>
              <a:rPr lang="en-US" altLang="en-US" dirty="0"/>
              <a:t>Think about a scissors cutting a piece of paper. Which blade does the cutting? Both blades work together to cut the paper.</a:t>
            </a:r>
          </a:p>
        </p:txBody>
      </p:sp>
    </p:spTree>
    <p:extLst>
      <p:ext uri="{BB962C8B-B14F-4D97-AF65-F5344CB8AC3E}">
        <p14:creationId xmlns:p14="http://schemas.microsoft.com/office/powerpoint/2010/main" val="419355003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2902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lvl="1"/>
            <a:r>
              <a:rPr lang="en-US" altLang="en-US" dirty="0"/>
              <a:t>In economics, important points on graphs usually occur at intersections or points of tangency.</a:t>
            </a:r>
          </a:p>
          <a:p>
            <a:pPr marL="0" lvl="1"/>
            <a:endParaRPr lang="en-US" altLang="en-US" dirty="0"/>
          </a:p>
          <a:p>
            <a:pPr marL="0" lvl="1"/>
            <a:r>
              <a:rPr lang="en-US" altLang="en-US" dirty="0"/>
              <a:t>The equilibrium price and quantity are sometimes labeled on the graph as P* and Q*, respectively.</a:t>
            </a:r>
          </a:p>
        </p:txBody>
      </p:sp>
    </p:spTree>
    <p:extLst>
      <p:ext uri="{BB962C8B-B14F-4D97-AF65-F5344CB8AC3E}">
        <p14:creationId xmlns:p14="http://schemas.microsoft.com/office/powerpoint/2010/main" val="177559444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3926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5845442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4131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40367682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lvl="1"/>
            <a:endParaRPr lang="en-US" altLang="en-US" dirty="0"/>
          </a:p>
        </p:txBody>
      </p:sp>
    </p:spTree>
    <p:extLst>
      <p:ext uri="{BB962C8B-B14F-4D97-AF65-F5344CB8AC3E}">
        <p14:creationId xmlns:p14="http://schemas.microsoft.com/office/powerpoint/2010/main" val="215202840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lvl="1"/>
            <a:r>
              <a:rPr lang="en-US" altLang="en-US" dirty="0"/>
              <a:t>As with any analysis, the best answer is to graph the problem, and analyze our graph!</a:t>
            </a:r>
          </a:p>
        </p:txBody>
      </p:sp>
    </p:spTree>
    <p:extLst>
      <p:ext uri="{BB962C8B-B14F-4D97-AF65-F5344CB8AC3E}">
        <p14:creationId xmlns:p14="http://schemas.microsoft.com/office/powerpoint/2010/main" val="3525137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662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lvl="1"/>
            <a:r>
              <a:rPr lang="en-US" altLang="en-US" b="1" dirty="0"/>
              <a:t>Inverse relationship between price and quantity demanded:</a:t>
            </a:r>
          </a:p>
          <a:p>
            <a:pPr marL="0" lvl="1"/>
            <a:r>
              <a:rPr lang="en-US" altLang="en-US" dirty="0"/>
              <a:t>If price goes up, quantity demanded decreases;</a:t>
            </a:r>
          </a:p>
          <a:p>
            <a:pPr marL="0" lvl="1"/>
            <a:r>
              <a:rPr lang="en-US" altLang="en-US" dirty="0"/>
              <a:t>If price goes down, quantity demanded increases.</a:t>
            </a:r>
          </a:p>
          <a:p>
            <a:pPr marL="0" lvl="1"/>
            <a:endParaRPr lang="en-US" altLang="en-US" dirty="0"/>
          </a:p>
          <a:p>
            <a:pPr marL="0" lvl="1"/>
            <a:r>
              <a:rPr lang="en-US" altLang="en-US" dirty="0"/>
              <a:t>Recall that this is all other things equal (</a:t>
            </a:r>
            <a:r>
              <a:rPr lang="en-US" altLang="en-US" i="1" dirty="0"/>
              <a:t>ceteris paribus</a:t>
            </a:r>
            <a:r>
              <a:rPr lang="en-US" altLang="en-US" dirty="0"/>
              <a:t>). Other things can affect consumption as well, not just price.</a:t>
            </a:r>
          </a:p>
        </p:txBody>
      </p:sp>
    </p:spTree>
    <p:extLst>
      <p:ext uri="{BB962C8B-B14F-4D97-AF65-F5344CB8AC3E}">
        <p14:creationId xmlns:p14="http://schemas.microsoft.com/office/powerpoint/2010/main" val="109469222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lvl="1"/>
            <a:endParaRPr lang="en-US" altLang="en-US" dirty="0"/>
          </a:p>
        </p:txBody>
      </p:sp>
    </p:spTree>
    <p:extLst>
      <p:ext uri="{BB962C8B-B14F-4D97-AF65-F5344CB8AC3E}">
        <p14:creationId xmlns:p14="http://schemas.microsoft.com/office/powerpoint/2010/main" val="105137040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5F8062-D265-4F9C-B5F9-12E7E0970958}" type="slidenum">
              <a:rPr lang="en-US" altLang="en-US">
                <a:solidFill>
                  <a:srgbClr val="000000"/>
                </a:solidFill>
              </a:rPr>
              <a:pPr/>
              <a:t>62</a:t>
            </a:fld>
            <a:endParaRPr lang="en-US" altLang="en-US">
              <a:solidFill>
                <a:srgbClr val="000000"/>
              </a:solidFill>
            </a:endParaRPr>
          </a:p>
        </p:txBody>
      </p:sp>
      <p:sp>
        <p:nvSpPr>
          <p:cNvPr id="257026" name="Rectangle 2"/>
          <p:cNvSpPr>
            <a:spLocks noGrp="1" noRot="1" noChangeAspect="1" noChangeArrowheads="1" noTextEdit="1"/>
          </p:cNvSpPr>
          <p:nvPr>
            <p:ph type="sldImg"/>
          </p:nvPr>
        </p:nvSpPr>
        <p:spPr>
          <a:xfrm>
            <a:off x="685800" y="1143000"/>
            <a:ext cx="5486400" cy="3086100"/>
          </a:xfrm>
          <a:ln/>
        </p:spPr>
      </p:sp>
      <p:sp>
        <p:nvSpPr>
          <p:cNvPr id="257027" name="Rectangle 3"/>
          <p:cNvSpPr>
            <a:spLocks noGrp="1" noChangeArrowheads="1"/>
          </p:cNvSpPr>
          <p:nvPr>
            <p:ph type="body" idx="1"/>
          </p:nvPr>
        </p:nvSpPr>
        <p:spPr/>
        <p:txBody>
          <a:bodyPr/>
          <a:lstStyle/>
          <a:p>
            <a:r>
              <a:rPr lang="en-US" altLang="en-US" dirty="0"/>
              <a:t>When supply and demand both shift, the resulting equilibrium can no longer be identified as an exact point. This is seen in (c), which combines the supply shift in (a) with the demand shift in (b). When supply decreases and demand increases, the result is that the price must rise, but the equilibrium quantity can either rise or fall.</a:t>
            </a:r>
          </a:p>
        </p:txBody>
      </p:sp>
    </p:spTree>
    <p:extLst>
      <p:ext uri="{BB962C8B-B14F-4D97-AF65-F5344CB8AC3E}">
        <p14:creationId xmlns:p14="http://schemas.microsoft.com/office/powerpoint/2010/main" val="355833510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97719547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50329878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3107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lvl="1"/>
            <a:endParaRPr lang="en-US" altLang="en-US" dirty="0"/>
          </a:p>
        </p:txBody>
      </p:sp>
    </p:spTree>
    <p:extLst>
      <p:ext uri="{BB962C8B-B14F-4D97-AF65-F5344CB8AC3E}">
        <p14:creationId xmlns:p14="http://schemas.microsoft.com/office/powerpoint/2010/main" val="232474589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11746248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Slide Image Placeholder 1"/>
          <p:cNvSpPr>
            <a:spLocks noGrp="1" noRot="1" noChangeAspect="1" noTextEdit="1"/>
          </p:cNvSpPr>
          <p:nvPr>
            <p:ph type="sldImg"/>
          </p:nvPr>
        </p:nvSpPr>
        <p:spPr bwMode="auto">
          <a:noFill/>
          <a:ln>
            <a:solidFill>
              <a:srgbClr val="000000"/>
            </a:solidFill>
            <a:miter lim="800000"/>
            <a:headEnd/>
            <a:tailEnd/>
          </a:ln>
        </p:spPr>
      </p:sp>
      <p:sp>
        <p:nvSpPr>
          <p:cNvPr id="131074" name="Notes Placeholder 2"/>
          <p:cNvSpPr>
            <a:spLocks noGrp="1"/>
          </p:cNvSpPr>
          <p:nvPr>
            <p:ph type="body" idx="1"/>
          </p:nvPr>
        </p:nvSpPr>
        <p:spPr bwMode="auto">
          <a:noFill/>
        </p:spPr>
        <p:txBody>
          <a:bodyPr/>
          <a:lstStyle/>
          <a:p>
            <a:r>
              <a:rPr lang="en-US" altLang="ja-JP" b="1" i="1" dirty="0"/>
              <a:t>"Economics in the Media" Slide</a:t>
            </a:r>
          </a:p>
          <a:p>
            <a:endParaRPr lang="en-US" b="1" dirty="0"/>
          </a:p>
          <a:p>
            <a:r>
              <a:rPr lang="en-US" b="1" i="1" dirty="0"/>
              <a:t>Lecture tip:</a:t>
            </a:r>
          </a:p>
          <a:p>
            <a:r>
              <a:rPr lang="en-US" i="1" dirty="0"/>
              <a:t>The clip mentioned on the slide can be found in the Interactive Instructor's Guide. Access the direct link by clicking the icon in the PowerPoint. </a:t>
            </a:r>
          </a:p>
        </p:txBody>
      </p:sp>
    </p:spTree>
    <p:extLst>
      <p:ext uri="{BB962C8B-B14F-4D97-AF65-F5344CB8AC3E}">
        <p14:creationId xmlns:p14="http://schemas.microsoft.com/office/powerpoint/2010/main" val="373465058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3107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lvl="1"/>
            <a:r>
              <a:rPr lang="en-US" altLang="en-US" dirty="0"/>
              <a:t>Q</a:t>
            </a:r>
            <a:r>
              <a:rPr lang="en-US" altLang="en-US" sz="1000" baseline="-25000" dirty="0"/>
              <a:t>D</a:t>
            </a:r>
            <a:r>
              <a:rPr lang="en-US" altLang="en-US" dirty="0"/>
              <a:t> = quantity demanded</a:t>
            </a:r>
          </a:p>
          <a:p>
            <a:pPr marL="0" lvl="1"/>
            <a:r>
              <a:rPr lang="en-US" altLang="en-US" dirty="0"/>
              <a:t>Q</a:t>
            </a:r>
            <a:r>
              <a:rPr lang="en-US" altLang="en-US" baseline="-25000" dirty="0"/>
              <a:t>S</a:t>
            </a:r>
            <a:r>
              <a:rPr lang="en-US" altLang="en-US" dirty="0"/>
              <a:t> = quantity supplied</a:t>
            </a:r>
          </a:p>
          <a:p>
            <a:pPr marL="0" lvl="1"/>
            <a:endParaRPr lang="en-US" altLang="en-US" dirty="0"/>
          </a:p>
          <a:p>
            <a:pPr marL="0" lvl="1"/>
            <a:r>
              <a:rPr lang="en-US" altLang="en-US" dirty="0"/>
              <a:t>Shorthand like this will speed up note taking.</a:t>
            </a:r>
          </a:p>
          <a:p>
            <a:pPr marL="0" lvl="1"/>
            <a:endParaRPr lang="en-US" altLang="en-US" dirty="0"/>
          </a:p>
          <a:p>
            <a:pPr marL="0" lvl="1"/>
            <a:r>
              <a:rPr lang="en-US" altLang="en-US" dirty="0"/>
              <a:t>Shortage: not all consumers get to buy what they want.</a:t>
            </a:r>
          </a:p>
          <a:p>
            <a:pPr marL="0" lvl="1"/>
            <a:r>
              <a:rPr lang="en-US" altLang="en-US" dirty="0"/>
              <a:t>Surplus: too much, the firm has leftovers it wants to sell, but can</a:t>
            </a:r>
            <a:r>
              <a:rPr lang="en-US" altLang="ja-JP" dirty="0"/>
              <a:t>'t</a:t>
            </a:r>
          </a:p>
          <a:p>
            <a:pPr marL="0" lvl="1"/>
            <a:endParaRPr lang="en-US" altLang="en-US" dirty="0"/>
          </a:p>
          <a:p>
            <a:pPr marL="0" lvl="1"/>
            <a:r>
              <a:rPr lang="en-US" altLang="en-US" dirty="0"/>
              <a:t>Price rises over time with a shortage. Why?</a:t>
            </a:r>
          </a:p>
          <a:p>
            <a:pPr marL="0" lvl="1"/>
            <a:r>
              <a:rPr lang="en-US" altLang="en-US" dirty="0"/>
              <a:t>Consumers may bid prices upward if they are desperate to purchase the good.</a:t>
            </a:r>
          </a:p>
          <a:p>
            <a:pPr marL="0" lvl="1"/>
            <a:r>
              <a:rPr lang="en-US" altLang="en-US" dirty="0"/>
              <a:t>Think of an auction</a:t>
            </a:r>
          </a:p>
        </p:txBody>
      </p:sp>
    </p:spTree>
    <p:extLst>
      <p:ext uri="{BB962C8B-B14F-4D97-AF65-F5344CB8AC3E}">
        <p14:creationId xmlns:p14="http://schemas.microsoft.com/office/powerpoint/2010/main" val="298084047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3312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lvl="1"/>
            <a:r>
              <a:rPr lang="en-US" altLang="en-US" dirty="0"/>
              <a:t>Q</a:t>
            </a:r>
            <a:r>
              <a:rPr lang="en-US" altLang="en-US" sz="1000" baseline="-25000" dirty="0"/>
              <a:t>D</a:t>
            </a:r>
            <a:r>
              <a:rPr lang="en-US" altLang="en-US" dirty="0"/>
              <a:t> = quantity demanded</a:t>
            </a:r>
          </a:p>
          <a:p>
            <a:pPr marL="0" lvl="1"/>
            <a:r>
              <a:rPr lang="en-US" altLang="en-US" dirty="0"/>
              <a:t>Q</a:t>
            </a:r>
            <a:r>
              <a:rPr lang="en-US" altLang="en-US" baseline="-25000" dirty="0"/>
              <a:t>S</a:t>
            </a:r>
            <a:r>
              <a:rPr lang="en-US" altLang="en-US" dirty="0"/>
              <a:t> = quantity supplied</a:t>
            </a:r>
          </a:p>
          <a:p>
            <a:pPr marL="0" lvl="1"/>
            <a:endParaRPr lang="en-US" altLang="en-US" dirty="0"/>
          </a:p>
          <a:p>
            <a:pPr marL="0" lvl="1"/>
            <a:r>
              <a:rPr lang="en-US" altLang="en-US" dirty="0"/>
              <a:t>Shorthand like this will speed up note taking.</a:t>
            </a:r>
          </a:p>
          <a:p>
            <a:pPr marL="0" lvl="1"/>
            <a:endParaRPr lang="en-US" altLang="en-US" dirty="0"/>
          </a:p>
          <a:p>
            <a:pPr marL="0" lvl="1"/>
            <a:r>
              <a:rPr lang="en-US" altLang="en-US" dirty="0"/>
              <a:t>Shortage: not all consumers get to buy what they want.</a:t>
            </a:r>
          </a:p>
          <a:p>
            <a:pPr marL="0" lvl="1"/>
            <a:r>
              <a:rPr lang="en-US" altLang="en-US" dirty="0"/>
              <a:t>Surplus: too much, the firm has leftovers it wants to sell, but can</a:t>
            </a:r>
            <a:r>
              <a:rPr lang="en-US" altLang="ja-JP" dirty="0"/>
              <a:t>'t.</a:t>
            </a:r>
          </a:p>
          <a:p>
            <a:pPr marL="0" lvl="1"/>
            <a:endParaRPr lang="en-US" altLang="en-US" dirty="0"/>
          </a:p>
          <a:p>
            <a:pPr marL="0" lvl="1"/>
            <a:r>
              <a:rPr lang="en-US" altLang="en-US" dirty="0"/>
              <a:t>Price falls over time with a surplus. Why?</a:t>
            </a:r>
          </a:p>
          <a:p>
            <a:pPr marL="0" lvl="1"/>
            <a:r>
              <a:rPr lang="en-US" altLang="en-US" dirty="0"/>
              <a:t>Producers need to unload mounting inventories. To do this, the price must be lowered.</a:t>
            </a:r>
          </a:p>
        </p:txBody>
      </p:sp>
    </p:spTree>
    <p:extLst>
      <p:ext uri="{BB962C8B-B14F-4D97-AF65-F5344CB8AC3E}">
        <p14:creationId xmlns:p14="http://schemas.microsoft.com/office/powerpoint/2010/main" val="277762019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3517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lvl="1">
              <a:spcBef>
                <a:spcPct val="0"/>
              </a:spcBef>
            </a:pPr>
            <a:r>
              <a:rPr lang="en-US" altLang="en-US" dirty="0"/>
              <a:t>In the figure, we can see that when the price of salmon fillets is $10, consumers demand 500 fillets and producers supply 500 fillets. This is represented graphically at the point E, known as the </a:t>
            </a:r>
            <a:r>
              <a:rPr lang="en-US" altLang="en-US" b="1" dirty="0"/>
              <a:t>equilibrium </a:t>
            </a:r>
            <a:r>
              <a:rPr lang="en-US" altLang="en-US" dirty="0"/>
              <a:t>point, where the demand curve and the supply curve intersect. At this point, the two opposing forces of supply and demand are perfectly balanced.</a:t>
            </a:r>
          </a:p>
          <a:p>
            <a:pPr marL="0" lvl="1">
              <a:spcBef>
                <a:spcPct val="0"/>
              </a:spcBef>
            </a:pPr>
            <a:endParaRPr lang="en-US" altLang="en-US" dirty="0"/>
          </a:p>
          <a:p>
            <a:pPr marL="0" lvl="1">
              <a:spcBef>
                <a:spcPct val="0"/>
              </a:spcBef>
            </a:pPr>
            <a:r>
              <a:rPr lang="en-US" altLang="en-US" b="1" u="sng" dirty="0"/>
              <a:t>Equilibrium:</a:t>
            </a:r>
          </a:p>
          <a:p>
            <a:pPr marL="0" lvl="1">
              <a:spcBef>
                <a:spcPct val="0"/>
              </a:spcBef>
            </a:pPr>
            <a:r>
              <a:rPr lang="en-US" altLang="en-US" dirty="0"/>
              <a:t>Notice that there is only one price, $10, at which the quantity demanded equals the quantity supplied. At this price, all the fillets that sellers in the market supply are sold. Every buyer is able to find a salmon fillet, and every producer is able to sell his entire stock of fillets. When this is the case, we say that $10 is the </a:t>
            </a:r>
            <a:r>
              <a:rPr lang="en-US" altLang="en-US" b="1" dirty="0"/>
              <a:t>equilibrium price</a:t>
            </a:r>
            <a:r>
              <a:rPr lang="en-US" altLang="en-US" dirty="0"/>
              <a:t>, where the quantity supplied equals the quantity demanded. The equilibrium price is also called the </a:t>
            </a:r>
            <a:r>
              <a:rPr lang="en-US" altLang="ja-JP" dirty="0"/>
              <a:t>"market-clearing price," since this is the only price where no surplus or shortage of the good exists. Similarly, there is also an </a:t>
            </a:r>
            <a:r>
              <a:rPr lang="en-US" altLang="ja-JP" b="1" dirty="0"/>
              <a:t>equilibrium quantity</a:t>
            </a:r>
            <a:r>
              <a:rPr lang="en-US" altLang="ja-JP" dirty="0"/>
              <a:t>, of 500 fillets, where the quantity supplied equals the quantity demanded. When the market is in equilibrium, we sometimes say that "the market clears," or that "the price clears the market." The equilibrium has a special place in economics because movements away from that point throw the market out of balance. The equilibrium process is so powerful that it is often referred to as the </a:t>
            </a:r>
            <a:r>
              <a:rPr lang="en-US" altLang="ja-JP" b="1" dirty="0"/>
              <a:t>law of supply and demand</a:t>
            </a:r>
            <a:r>
              <a:rPr lang="en-US" altLang="ja-JP" dirty="0"/>
              <a:t>. According to the law of supply and demand, </a:t>
            </a:r>
            <a:r>
              <a:rPr lang="en-US" altLang="ja-JP" i="1" dirty="0"/>
              <a:t>market prices adjust to bring the quantity supplied and quantity demanded into balance.</a:t>
            </a:r>
          </a:p>
          <a:p>
            <a:pPr marL="0" lvl="1">
              <a:spcBef>
                <a:spcPct val="0"/>
              </a:spcBef>
            </a:pPr>
            <a:endParaRPr lang="en-US" altLang="en-US" i="1" dirty="0"/>
          </a:p>
          <a:p>
            <a:pPr marL="0" lvl="1">
              <a:spcBef>
                <a:spcPct val="0"/>
              </a:spcBef>
            </a:pPr>
            <a:r>
              <a:rPr lang="en-US" altLang="en-US" b="1" u="sng" dirty="0"/>
              <a:t>Shortage:</a:t>
            </a:r>
          </a:p>
          <a:p>
            <a:pPr marL="0" lvl="1">
              <a:spcBef>
                <a:spcPct val="0"/>
              </a:spcBef>
            </a:pPr>
            <a:r>
              <a:rPr lang="en-US" altLang="en-US" dirty="0"/>
              <a:t>At any price below the equilibrium price of $10, we will have a situation where </a:t>
            </a:r>
            <a:r>
              <a:rPr lang="en-US" altLang="en-US" dirty="0" err="1"/>
              <a:t>Qd</a:t>
            </a:r>
            <a:r>
              <a:rPr lang="en-US" altLang="en-US" dirty="0"/>
              <a:t> &gt; Qs, referred to as a shortage. In this case, at a price of $5, </a:t>
            </a:r>
            <a:r>
              <a:rPr lang="en-US" altLang="en-US" dirty="0" err="1"/>
              <a:t>Qd</a:t>
            </a:r>
            <a:r>
              <a:rPr lang="en-US" altLang="en-US" dirty="0"/>
              <a:t> (at point B) is 750 and Qs (at point A) is 250. The difference between 750 and 250 is 500, meaning that at a price of $5, consumers want to buy 500 more pounds of the good than suppliers are willing to sell. This is the shortage.</a:t>
            </a:r>
          </a:p>
          <a:p>
            <a:pPr marL="0" lvl="1">
              <a:spcBef>
                <a:spcPct val="0"/>
              </a:spcBef>
            </a:pPr>
            <a:endParaRPr lang="en-US" altLang="en-US" dirty="0"/>
          </a:p>
          <a:p>
            <a:pPr marL="0" lvl="1">
              <a:spcBef>
                <a:spcPct val="0"/>
              </a:spcBef>
            </a:pPr>
            <a:r>
              <a:rPr lang="en-US" altLang="en-US" b="1" u="sng" dirty="0"/>
              <a:t>Surplus:</a:t>
            </a:r>
          </a:p>
          <a:p>
            <a:pPr marL="0" lvl="1">
              <a:spcBef>
                <a:spcPct val="0"/>
              </a:spcBef>
            </a:pPr>
            <a:r>
              <a:rPr lang="en-US" altLang="en-US" dirty="0"/>
              <a:t>At any price above the equilibrium price of $10, we will have a situation where Qs &gt; </a:t>
            </a:r>
            <a:r>
              <a:rPr lang="en-US" altLang="en-US" dirty="0" err="1"/>
              <a:t>Qd</a:t>
            </a:r>
            <a:r>
              <a:rPr lang="en-US" altLang="en-US" dirty="0"/>
              <a:t>, referred to as a surplus. In this case, at a price of $15, Qs (at point F) is 750 and </a:t>
            </a:r>
            <a:r>
              <a:rPr lang="en-US" altLang="en-US" dirty="0" err="1"/>
              <a:t>Qd</a:t>
            </a:r>
            <a:r>
              <a:rPr lang="en-US" altLang="en-US" dirty="0"/>
              <a:t> (at point C) is 250. The difference between 750 and 250 is 500, meaning that </a:t>
            </a:r>
            <a:r>
              <a:rPr lang="en-US" altLang="en-US" u="sng" dirty="0"/>
              <a:t>at a price of $15</a:t>
            </a:r>
            <a:r>
              <a:rPr lang="en-US" altLang="en-US" dirty="0"/>
              <a:t>, suppliers want to sell 500 more pounds of the good than consumers are willing to buy. This is the surplus.</a:t>
            </a:r>
          </a:p>
        </p:txBody>
      </p:sp>
    </p:spTree>
    <p:extLst>
      <p:ext uri="{BB962C8B-B14F-4D97-AF65-F5344CB8AC3E}">
        <p14:creationId xmlns:p14="http://schemas.microsoft.com/office/powerpoint/2010/main" val="2386461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867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74184594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3721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ja-JP" b="1" dirty="0">
                <a:ea typeface="MS PGothic" charset="0"/>
                <a:cs typeface="MS PGothic" charset="0"/>
              </a:rPr>
              <a:t>"Economics in the Media" Slide</a:t>
            </a:r>
          </a:p>
          <a:p>
            <a:endParaRPr lang="en-US" b="1" dirty="0">
              <a:ea typeface="MS PGothic" charset="0"/>
              <a:cs typeface="MS PGothic" charset="0"/>
            </a:endParaRPr>
          </a:p>
          <a:p>
            <a:r>
              <a:rPr lang="en-US" b="1" i="1" dirty="0">
                <a:ea typeface="MS PGothic" charset="0"/>
                <a:cs typeface="MS PGothic" charset="0"/>
              </a:rPr>
              <a:t>Lecture tip:</a:t>
            </a:r>
          </a:p>
          <a:p>
            <a:r>
              <a:rPr lang="en-US" dirty="0">
                <a:ea typeface="MS PGothic" charset="0"/>
                <a:cs typeface="MS PGothic" charset="0"/>
              </a:rPr>
              <a:t>The clip mentioned on the slide can be found in the Interactive Instructor's Guide. Access the direct link by clicking the icon in the PowerPoint above.</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4336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86308002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4745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8742297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4950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90299352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5155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Correct answer: D</a:t>
            </a:r>
          </a:p>
          <a:p>
            <a:endParaRPr lang="en-US" altLang="en-US" dirty="0"/>
          </a:p>
          <a:p>
            <a:r>
              <a:rPr lang="en-US" altLang="en-US" dirty="0"/>
              <a:t>This is a movement up and left along a demand curve. Price is on the vertical axis, and quantity demanded is on the horizontal axis.</a:t>
            </a:r>
          </a:p>
          <a:p>
            <a:endParaRPr lang="en-US" altLang="en-US" dirty="0"/>
          </a:p>
        </p:txBody>
      </p:sp>
    </p:spTree>
    <p:extLst>
      <p:ext uri="{BB962C8B-B14F-4D97-AF65-F5344CB8AC3E}">
        <p14:creationId xmlns:p14="http://schemas.microsoft.com/office/powerpoint/2010/main" val="308970183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5360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Correct answer: A</a:t>
            </a:r>
          </a:p>
          <a:p>
            <a:endParaRPr lang="en-US" altLang="en-US" dirty="0"/>
          </a:p>
          <a:p>
            <a:r>
              <a:rPr lang="en-US" altLang="en-US" dirty="0"/>
              <a:t>This is a rightward shift in the demand for X. People want to buy more X, even though the price of X didn</a:t>
            </a:r>
            <a:r>
              <a:rPr lang="en-US" altLang="ja-JP" dirty="0"/>
              <a:t>'t change.</a:t>
            </a:r>
            <a:endParaRPr lang="en-US" altLang="en-US" dirty="0"/>
          </a:p>
        </p:txBody>
      </p:sp>
    </p:spTree>
    <p:extLst>
      <p:ext uri="{BB962C8B-B14F-4D97-AF65-F5344CB8AC3E}">
        <p14:creationId xmlns:p14="http://schemas.microsoft.com/office/powerpoint/2010/main" val="115112679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5565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Correct answer: B</a:t>
            </a:r>
          </a:p>
          <a:p>
            <a:endParaRPr lang="en-US" altLang="en-US" dirty="0"/>
          </a:p>
          <a:p>
            <a:r>
              <a:rPr lang="en-US" altLang="en-US" dirty="0"/>
              <a:t>Without price controls, the market will </a:t>
            </a:r>
            <a:r>
              <a:rPr lang="en-US" altLang="ja-JP" dirty="0"/>
              <a:t>"correct" itself and move toward equilibrium. A shortage is due to the price being too low. The price will rise to correct the shortage.</a:t>
            </a:r>
          </a:p>
          <a:p>
            <a:endParaRPr lang="en-US" altLang="en-US" dirty="0"/>
          </a:p>
        </p:txBody>
      </p:sp>
    </p:spTree>
    <p:extLst>
      <p:ext uri="{BB962C8B-B14F-4D97-AF65-F5344CB8AC3E}">
        <p14:creationId xmlns:p14="http://schemas.microsoft.com/office/powerpoint/2010/main" val="105267626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5769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a:t>Correct </a:t>
            </a:r>
            <a:r>
              <a:rPr lang="en-US" altLang="en-US" dirty="0"/>
              <a:t>answer: C</a:t>
            </a:r>
          </a:p>
          <a:p>
            <a:endParaRPr lang="en-US" altLang="en-US" dirty="0"/>
          </a:p>
          <a:p>
            <a:r>
              <a:rPr lang="en-US" altLang="en-US" dirty="0"/>
              <a:t>Supply increase will cause Q increase and P decrease.</a:t>
            </a:r>
          </a:p>
          <a:p>
            <a:r>
              <a:rPr lang="en-US" altLang="en-US" dirty="0"/>
              <a:t>Demand increase will cause Q increase and P increase.</a:t>
            </a:r>
          </a:p>
          <a:p>
            <a:endParaRPr lang="en-US" altLang="en-US" dirty="0"/>
          </a:p>
          <a:p>
            <a:r>
              <a:rPr lang="en-US" altLang="en-US" dirty="0"/>
              <a:t>The P effect is uncertain.</a:t>
            </a:r>
          </a:p>
          <a:p>
            <a:r>
              <a:rPr lang="en-US" altLang="en-US" dirty="0"/>
              <a:t>The Q effect is definitely an increase.</a:t>
            </a:r>
          </a:p>
        </p:txBody>
      </p:sp>
    </p:spTree>
    <p:extLst>
      <p:ext uri="{BB962C8B-B14F-4D97-AF65-F5344CB8AC3E}">
        <p14:creationId xmlns:p14="http://schemas.microsoft.com/office/powerpoint/2010/main" val="15904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072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lvl="1"/>
            <a:r>
              <a:rPr lang="en-US" altLang="en-US" dirty="0"/>
              <a:t>The table shows a hypothetical demand schedule for salmon fillets for Meredith. When the price is $20 or more, Meredith will not purchase any salmon. However, below $20 the amount that Meredith purchases is inversely related to the price. For instance, at a price of $10, Meredith</a:t>
            </a:r>
            <a:r>
              <a:rPr lang="en-US" altLang="ja-JP" dirty="0"/>
              <a:t>'s quantity demanded is 4 fillets per month. If the price rises to $12.50 per serving, she demands 3 fillets. Every time the price increases, Meredith buys less salmon. In contrast, every time the price falls, she buys more. If the price falls to zero, salmon becomes free, and Meredith would want 8 fillets. She does not want an unlimited amount of salmon because she would grow tired of eating the same thing.</a:t>
            </a:r>
            <a:endParaRPr lang="en-US" altLang="en-US" dirty="0"/>
          </a:p>
        </p:txBody>
      </p:sp>
    </p:spTree>
    <p:extLst>
      <p:ext uri="{BB962C8B-B14F-4D97-AF65-F5344CB8AC3E}">
        <p14:creationId xmlns:p14="http://schemas.microsoft.com/office/powerpoint/2010/main" val="118338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80000"/>
              </a:lnSpc>
            </a:pPr>
            <a:r>
              <a:rPr lang="en-US" altLang="en-US" b="1" dirty="0"/>
              <a:t>The demand curve</a:t>
            </a:r>
            <a:r>
              <a:rPr lang="en-US" altLang="en-US" dirty="0"/>
              <a:t> is a graph of the relationship between the prices on the demand schedule and the quantity demanded at those prices.</a:t>
            </a:r>
          </a:p>
          <a:p>
            <a:pPr>
              <a:lnSpc>
                <a:spcPct val="80000"/>
              </a:lnSpc>
            </a:pPr>
            <a:endParaRPr lang="en-US" altLang="en-US" dirty="0"/>
          </a:p>
          <a:p>
            <a:pPr>
              <a:lnSpc>
                <a:spcPct val="80000"/>
              </a:lnSpc>
            </a:pPr>
            <a:r>
              <a:rPr lang="en-US" altLang="en-US" dirty="0"/>
              <a:t>The relationship between price and the quantity demanded produces a downward-sloping curve. As the price rises from $0 to $20, along the </a:t>
            </a:r>
            <a:r>
              <a:rPr lang="en-US" altLang="en-US" i="1" dirty="0"/>
              <a:t>y</a:t>
            </a:r>
            <a:r>
              <a:rPr lang="en-US" altLang="en-US" dirty="0"/>
              <a:t> axis, the quantity demanded decreases from 8 to 0 fillets, along the </a:t>
            </a:r>
            <a:r>
              <a:rPr lang="en-US" altLang="en-US" i="1" dirty="0"/>
              <a:t>x</a:t>
            </a:r>
            <a:r>
              <a:rPr lang="en-US" altLang="en-US" dirty="0"/>
              <a:t> axis. The demand curve connects all of the data points in the table into one continuous curve. Therefore, when you observe a demand curve, you are looking at a visual representation of a demand schedule. (For simplicity, the demand </a:t>
            </a:r>
            <a:r>
              <a:rPr lang="en-US" altLang="ja-JP" dirty="0"/>
              <a:t>"curve" is often drawn as a straight line.)</a:t>
            </a:r>
          </a:p>
          <a:p>
            <a:endParaRPr lang="en-US" altLang="en-US" dirty="0"/>
          </a:p>
        </p:txBody>
      </p:sp>
      <p:sp>
        <p:nvSpPr>
          <p:cNvPr id="32771"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DA6B0C17-428D-4F5A-9F8E-31F2E588AFBB}" type="slidenum">
              <a:rPr lang="en-US" altLang="en-US" sz="1800">
                <a:latin typeface="Cambria"/>
              </a:rPr>
              <a:pPr eaLnBrk="1" hangingPunct="1"/>
              <a:t>10</a:t>
            </a:fld>
            <a:endParaRPr lang="en-US" altLang="en-US" sz="1800" dirty="0">
              <a:latin typeface="Cambria"/>
            </a:endParaRPr>
          </a:p>
        </p:txBody>
      </p:sp>
    </p:spTree>
    <p:extLst>
      <p:ext uri="{BB962C8B-B14F-4D97-AF65-F5344CB8AC3E}">
        <p14:creationId xmlns:p14="http://schemas.microsoft.com/office/powerpoint/2010/main" val="2947451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p:cNvSpPr txBox="1">
            <a:spLocks/>
          </p:cNvSpPr>
          <p:nvPr userDrawn="1"/>
        </p:nvSpPr>
        <p:spPr bwMode="auto">
          <a:xfrm>
            <a:off x="431803" y="1350965"/>
            <a:ext cx="3985684" cy="4179887"/>
          </a:xfrm>
          <a:prstGeom prst="rect">
            <a:avLst/>
          </a:prstGeom>
          <a:noFill/>
          <a:ln>
            <a:noFill/>
          </a:ln>
        </p:spPr>
        <p:txBody>
          <a:bodyPr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endParaRPr lang="en-US" sz="20000" b="1" dirty="0">
              <a:solidFill>
                <a:srgbClr val="FF2807"/>
              </a:solidFill>
              <a:latin typeface="Cambria"/>
              <a:cs typeface="Cambria"/>
            </a:endParaRPr>
          </a:p>
        </p:txBody>
      </p:sp>
      <p:cxnSp>
        <p:nvCxnSpPr>
          <p:cNvPr id="5" name="Straight Connector 4"/>
          <p:cNvCxnSpPr/>
          <p:nvPr userDrawn="1"/>
        </p:nvCxnSpPr>
        <p:spPr>
          <a:xfrm>
            <a:off x="4766733" y="1350965"/>
            <a:ext cx="0" cy="4179887"/>
          </a:xfrm>
          <a:prstGeom prst="line">
            <a:avLst/>
          </a:prstGeom>
          <a:ln w="57150" cmpd="sng">
            <a:solidFill>
              <a:schemeClr val="tx1"/>
            </a:solidFill>
          </a:ln>
          <a:effectLst/>
        </p:spPr>
        <p:style>
          <a:lnRef idx="2">
            <a:schemeClr val="dk1"/>
          </a:lnRef>
          <a:fillRef idx="0">
            <a:schemeClr val="dk1"/>
          </a:fillRef>
          <a:effectRef idx="1">
            <a:schemeClr val="dk1"/>
          </a:effectRef>
          <a:fontRef idx="minor">
            <a:schemeClr val="tx1"/>
          </a:fontRef>
        </p:style>
      </p:cxnSp>
      <p:sp>
        <p:nvSpPr>
          <p:cNvPr id="7" name="Title 1"/>
          <p:cNvSpPr>
            <a:spLocks noGrp="1"/>
          </p:cNvSpPr>
          <p:nvPr>
            <p:ph type="ctrTitle"/>
          </p:nvPr>
        </p:nvSpPr>
        <p:spPr>
          <a:xfrm>
            <a:off x="4971809" y="1350817"/>
            <a:ext cx="6810217" cy="4179455"/>
          </a:xfrm>
        </p:spPr>
        <p:txBody>
          <a:bodyPr>
            <a:normAutofit fontScale="90000"/>
          </a:bodyPr>
          <a:lstStyle>
            <a:lvl1pPr algn="l">
              <a:defRPr cap="all" baseline="0">
                <a:solidFill>
                  <a:srgbClr val="669900"/>
                </a:solidFill>
                <a:latin typeface="Cambria" panose="02040503050406030204" pitchFamily="18" charset="0"/>
              </a:defRPr>
            </a:lvl1pPr>
          </a:lstStyle>
          <a:p>
            <a:r>
              <a:rPr lang="en-US" dirty="0"/>
              <a:t>Click to edit Master title style</a:t>
            </a:r>
          </a:p>
        </p:txBody>
      </p:sp>
      <p:sp>
        <p:nvSpPr>
          <p:cNvPr id="12" name="Text Placeholder 11"/>
          <p:cNvSpPr>
            <a:spLocks noGrp="1"/>
          </p:cNvSpPr>
          <p:nvPr>
            <p:ph type="body" sz="quarter" idx="10"/>
          </p:nvPr>
        </p:nvSpPr>
        <p:spPr>
          <a:xfrm>
            <a:off x="431035" y="1350817"/>
            <a:ext cx="4156364" cy="4179455"/>
          </a:xfrm>
        </p:spPr>
        <p:txBody>
          <a:bodyPr anchor="ctr">
            <a:noAutofit/>
          </a:bodyPr>
          <a:lstStyle>
            <a:lvl1pPr marL="0" indent="0" algn="r">
              <a:buNone/>
              <a:defRPr sz="20000" b="0" i="0">
                <a:solidFill>
                  <a:srgbClr val="669900"/>
                </a:solidFill>
                <a:latin typeface="Cambria" panose="02040503050406030204" pitchFamily="18" charset="0"/>
                <a:cs typeface="Cambria" panose="02040503050406030204" pitchFamily="18" charset="0"/>
              </a:defRPr>
            </a:lvl1pPr>
          </a:lstStyle>
          <a:p>
            <a:pPr lvl="0"/>
            <a:r>
              <a:rPr lang="en-US" dirty="0"/>
              <a:t>Click to edit Master text styles</a:t>
            </a:r>
          </a:p>
        </p:txBody>
      </p:sp>
    </p:spTree>
    <p:extLst>
      <p:ext uri="{BB962C8B-B14F-4D97-AF65-F5344CB8AC3E}">
        <p14:creationId xmlns:p14="http://schemas.microsoft.com/office/powerpoint/2010/main" val="3118152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defRPr/>
            </a:lvl1pPr>
          </a:lstStyle>
          <a:p>
            <a:fld id="{DCFC6667-E91D-AA4B-9ACC-834CDC0CCE32}" type="slidenum">
              <a:rPr lang="en-US">
                <a:solidFill>
                  <a:prstClr val="white"/>
                </a:solidFill>
              </a:rPr>
              <a:pPr/>
              <a:t>‹#›</a:t>
            </a:fld>
            <a:endParaRPr lang="en-US" dirty="0">
              <a:solidFill>
                <a:prstClr val="white"/>
              </a:solidFill>
            </a:endParaRPr>
          </a:p>
        </p:txBody>
      </p:sp>
      <p:sp>
        <p:nvSpPr>
          <p:cNvPr id="6" name="Text Placeholder 5"/>
          <p:cNvSpPr>
            <a:spLocks noGrp="1"/>
          </p:cNvSpPr>
          <p:nvPr>
            <p:ph type="body" sz="quarter" idx="13" hasCustomPrompt="1"/>
          </p:nvPr>
        </p:nvSpPr>
        <p:spPr>
          <a:xfrm>
            <a:off x="373236" y="6048904"/>
            <a:ext cx="11367208" cy="482600"/>
          </a:xfrm>
          <a:prstGeom prst="rect">
            <a:avLst/>
          </a:prstGeom>
        </p:spPr>
        <p:txBody>
          <a:bodyPr vert="horz"/>
          <a:lstStyle>
            <a:lvl1pPr marL="0" indent="0">
              <a:buFontTx/>
              <a:buNone/>
              <a:defRPr sz="2000" b="1" spc="110">
                <a:latin typeface="Cambria"/>
                <a:cs typeface="Cambria"/>
              </a:defRPr>
            </a:lvl1pPr>
            <a:lvl2pPr marL="457200" indent="0">
              <a:buFontTx/>
              <a:buNone/>
              <a:defRPr sz="2000" b="1" spc="110">
                <a:latin typeface="Cambria"/>
                <a:cs typeface="Cambria"/>
              </a:defRPr>
            </a:lvl2pPr>
            <a:lvl3pPr marL="914400" indent="0">
              <a:buFontTx/>
              <a:buNone/>
              <a:defRPr sz="2000" b="1" spc="110">
                <a:latin typeface="Cambria"/>
                <a:cs typeface="Cambria"/>
              </a:defRPr>
            </a:lvl3pPr>
            <a:lvl4pPr marL="1371600" indent="0">
              <a:buFontTx/>
              <a:buNone/>
              <a:defRPr sz="2000" b="1" spc="110">
                <a:latin typeface="Cambria"/>
                <a:cs typeface="Cambria"/>
              </a:defRPr>
            </a:lvl4pPr>
            <a:lvl5pPr marL="1828800" indent="0">
              <a:buFontTx/>
              <a:buNone/>
              <a:defRPr sz="2000" b="1" spc="110">
                <a:latin typeface="Cambria"/>
                <a:cs typeface="Cambr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descr="MICRO_ch04_titlebar.png"/>
          <p:cNvPicPr>
            <a:picLocks noChangeAspect="1"/>
          </p:cNvPicPr>
          <p:nvPr userDrawn="1"/>
        </p:nvPicPr>
        <p:blipFill rotWithShape="1">
          <a:blip r:embed="rId2">
            <a:extLst>
              <a:ext uri="{28A0092B-C50C-407E-A947-70E740481C1C}">
                <a14:useLocalDpi xmlns:a14="http://schemas.microsoft.com/office/drawing/2010/main" val="0"/>
              </a:ext>
            </a:extLst>
          </a:blip>
          <a:srcRect l="34479" r="2364" b="83704"/>
          <a:stretch/>
        </p:blipFill>
        <p:spPr>
          <a:xfrm>
            <a:off x="4" y="2573885"/>
            <a:ext cx="12011377" cy="1744137"/>
          </a:xfrm>
          <a:prstGeom prst="rect">
            <a:avLst/>
          </a:prstGeom>
        </p:spPr>
      </p:pic>
      <p:sp>
        <p:nvSpPr>
          <p:cNvPr id="2" name="Title 1"/>
          <p:cNvSpPr>
            <a:spLocks noGrp="1"/>
          </p:cNvSpPr>
          <p:nvPr>
            <p:ph type="title" hasCustomPrompt="1"/>
          </p:nvPr>
        </p:nvSpPr>
        <p:spPr>
          <a:xfrm>
            <a:off x="463554" y="2921020"/>
            <a:ext cx="10870495" cy="939800"/>
          </a:xfrm>
        </p:spPr>
        <p:txBody>
          <a:bodyPr anchor="ctr" anchorCtr="0"/>
          <a:lstStyle>
            <a:lvl1pPr>
              <a:defRPr sz="4100">
                <a:solidFill>
                  <a:srgbClr val="0A5B74"/>
                </a:solidFill>
              </a:defRPr>
            </a:lvl1pPr>
          </a:lstStyle>
          <a:p>
            <a:r>
              <a:rPr lang="en-US" dirty="0"/>
              <a:t>Click To Edit Master Title Style</a:t>
            </a:r>
          </a:p>
        </p:txBody>
      </p:sp>
    </p:spTree>
    <p:extLst>
      <p:ext uri="{BB962C8B-B14F-4D97-AF65-F5344CB8AC3E}">
        <p14:creationId xmlns:p14="http://schemas.microsoft.com/office/powerpoint/2010/main" val="346999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a:lvl1pPr>
          </a:lstStyle>
          <a:p>
            <a:fld id="{8C223900-0738-5846-973D-3AF914A96077}" type="slidenum">
              <a:rPr lang="en-US">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713103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5603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cxnSp>
        <p:nvCxnSpPr>
          <p:cNvPr id="3" name="Straight Connector 2"/>
          <p:cNvCxnSpPr/>
          <p:nvPr userDrawn="1"/>
        </p:nvCxnSpPr>
        <p:spPr>
          <a:xfrm>
            <a:off x="0" y="777875"/>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54755" y="-16933"/>
            <a:ext cx="10972800" cy="76809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388800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cxnSp>
        <p:nvCxnSpPr>
          <p:cNvPr id="5" name="Straight Connector 4"/>
          <p:cNvCxnSpPr/>
          <p:nvPr userDrawn="1"/>
        </p:nvCxnSpPr>
        <p:spPr>
          <a:xfrm>
            <a:off x="0" y="1543050"/>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609600" y="1670557"/>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6197600" y="1670557"/>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35493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1"/>
            <a:ext cx="10972800" cy="1527337"/>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713168"/>
            <a:ext cx="10972800" cy="4896248"/>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774375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p:cNvSpPr txBox="1">
            <a:spLocks/>
          </p:cNvSpPr>
          <p:nvPr userDrawn="1"/>
        </p:nvSpPr>
        <p:spPr bwMode="auto">
          <a:xfrm>
            <a:off x="431803" y="1350965"/>
            <a:ext cx="3985684" cy="4179887"/>
          </a:xfrm>
          <a:prstGeom prst="rect">
            <a:avLst/>
          </a:prstGeom>
          <a:noFill/>
          <a:ln>
            <a:noFill/>
          </a:ln>
        </p:spPr>
        <p:txBody>
          <a:bodyPr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endParaRPr lang="en-US" sz="20000" b="1" dirty="0">
              <a:solidFill>
                <a:srgbClr val="FF2807"/>
              </a:solidFill>
              <a:latin typeface="Cambria"/>
              <a:cs typeface="Cambria"/>
            </a:endParaRPr>
          </a:p>
        </p:txBody>
      </p:sp>
      <p:cxnSp>
        <p:nvCxnSpPr>
          <p:cNvPr id="5" name="Straight Connector 4"/>
          <p:cNvCxnSpPr/>
          <p:nvPr userDrawn="1"/>
        </p:nvCxnSpPr>
        <p:spPr>
          <a:xfrm>
            <a:off x="4766733" y="1350965"/>
            <a:ext cx="0" cy="4179887"/>
          </a:xfrm>
          <a:prstGeom prst="line">
            <a:avLst/>
          </a:prstGeom>
          <a:ln w="57150" cmpd="sng">
            <a:solidFill>
              <a:schemeClr val="tx1"/>
            </a:solidFill>
          </a:ln>
          <a:effectLst/>
        </p:spPr>
        <p:style>
          <a:lnRef idx="2">
            <a:schemeClr val="dk1"/>
          </a:lnRef>
          <a:fillRef idx="0">
            <a:schemeClr val="dk1"/>
          </a:fillRef>
          <a:effectRef idx="1">
            <a:schemeClr val="dk1"/>
          </a:effectRef>
          <a:fontRef idx="minor">
            <a:schemeClr val="tx1"/>
          </a:fontRef>
        </p:style>
      </p:cxnSp>
      <p:sp>
        <p:nvSpPr>
          <p:cNvPr id="7" name="Title 1"/>
          <p:cNvSpPr>
            <a:spLocks noGrp="1"/>
          </p:cNvSpPr>
          <p:nvPr>
            <p:ph type="ctrTitle"/>
          </p:nvPr>
        </p:nvSpPr>
        <p:spPr>
          <a:xfrm>
            <a:off x="4971809" y="1350817"/>
            <a:ext cx="6810217" cy="4179455"/>
          </a:xfrm>
        </p:spPr>
        <p:txBody>
          <a:bodyPr>
            <a:normAutofit fontScale="90000"/>
          </a:bodyPr>
          <a:lstStyle>
            <a:lvl1pPr algn="l">
              <a:defRPr cap="all" baseline="0">
                <a:solidFill>
                  <a:srgbClr val="669900"/>
                </a:solidFill>
              </a:defRPr>
            </a:lvl1pPr>
          </a:lstStyle>
          <a:p>
            <a:r>
              <a:rPr lang="en-US" dirty="0"/>
              <a:t>Click to edit Master title style</a:t>
            </a:r>
          </a:p>
        </p:txBody>
      </p:sp>
      <p:sp>
        <p:nvSpPr>
          <p:cNvPr id="12" name="Text Placeholder 11"/>
          <p:cNvSpPr>
            <a:spLocks noGrp="1"/>
          </p:cNvSpPr>
          <p:nvPr>
            <p:ph type="body" sz="quarter" idx="10"/>
          </p:nvPr>
        </p:nvSpPr>
        <p:spPr>
          <a:xfrm>
            <a:off x="431035" y="1350817"/>
            <a:ext cx="4156364" cy="4179455"/>
          </a:xfrm>
        </p:spPr>
        <p:txBody>
          <a:bodyPr anchor="ctr">
            <a:noAutofit/>
          </a:bodyPr>
          <a:lstStyle>
            <a:lvl1pPr marL="0" indent="0" algn="r">
              <a:buNone/>
              <a:defRPr sz="20000" b="0" i="0">
                <a:solidFill>
                  <a:srgbClr val="669900"/>
                </a:solidFill>
                <a:latin typeface="Cambria"/>
                <a:cs typeface="Cambria"/>
              </a:defRPr>
            </a:lvl1pPr>
          </a:lstStyle>
          <a:p>
            <a:pPr lvl="0"/>
            <a:r>
              <a:rPr lang="en-US" dirty="0"/>
              <a:t>Click to edit Master text styles</a:t>
            </a:r>
          </a:p>
        </p:txBody>
      </p:sp>
    </p:spTree>
    <p:extLst>
      <p:ext uri="{BB962C8B-B14F-4D97-AF65-F5344CB8AC3E}">
        <p14:creationId xmlns:p14="http://schemas.microsoft.com/office/powerpoint/2010/main" val="1940499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1"/>
            <a:ext cx="10972800" cy="1527337"/>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713168"/>
            <a:ext cx="10972800" cy="4896248"/>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364577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userDrawn="1"/>
        </p:nvCxnSpPr>
        <p:spPr>
          <a:xfrm>
            <a:off x="0" y="1543050"/>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609600" y="1670557"/>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6197600" y="1670557"/>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991555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Rectangle 2"/>
          <p:cNvSpPr/>
          <p:nvPr userDrawn="1"/>
        </p:nvSpPr>
        <p:spPr>
          <a:xfrm>
            <a:off x="237069" y="169868"/>
            <a:ext cx="11728451" cy="6543675"/>
          </a:xfrm>
          <a:prstGeom prst="rect">
            <a:avLst/>
          </a:prstGeom>
          <a:noFill/>
          <a:ln w="57150">
            <a:solidFill>
              <a:srgbClr val="6699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sz="1800" dirty="0">
              <a:solidFill>
                <a:prstClr val="white"/>
              </a:solidFill>
              <a:latin typeface="Cambria"/>
            </a:endParaRPr>
          </a:p>
        </p:txBody>
      </p: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3350599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cxnSp>
        <p:nvCxnSpPr>
          <p:cNvPr id="4" name="Straight Connector 3"/>
          <p:cNvCxnSpPr/>
          <p:nvPr userDrawn="1"/>
        </p:nvCxnSpPr>
        <p:spPr>
          <a:xfrm>
            <a:off x="0" y="777875"/>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54755" y="-16933"/>
            <a:ext cx="10972800" cy="768096"/>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713168"/>
            <a:ext cx="10972800" cy="4896248"/>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311766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5" name="Slide Number Placeholder 5"/>
          <p:cNvSpPr>
            <a:spLocks noGrp="1"/>
          </p:cNvSpPr>
          <p:nvPr>
            <p:ph type="sldNum" sz="quarter" idx="12"/>
          </p:nvPr>
        </p:nvSpPr>
        <p:spPr/>
        <p:txBody>
          <a:bodyPr/>
          <a:lstStyle>
            <a:lvl1pPr>
              <a:defRPr/>
            </a:lvl1pPr>
          </a:lstStyle>
          <a:p>
            <a:fld id="{DCFC6667-E91D-AA4B-9ACC-834CDC0CCE32}" type="slidenum">
              <a:rPr lang="en-US">
                <a:solidFill>
                  <a:prstClr val="white"/>
                </a:solidFill>
              </a:rPr>
              <a:pPr/>
              <a:t>‹#›</a:t>
            </a:fld>
            <a:endParaRPr lang="en-US" dirty="0">
              <a:solidFill>
                <a:prstClr val="white"/>
              </a:solidFill>
            </a:endParaRPr>
          </a:p>
        </p:txBody>
      </p:sp>
      <p:cxnSp>
        <p:nvCxnSpPr>
          <p:cNvPr id="6" name="Straight Connector 5"/>
          <p:cNvCxnSpPr/>
          <p:nvPr userDrawn="1"/>
        </p:nvCxnSpPr>
        <p:spPr>
          <a:xfrm>
            <a:off x="462846" y="1159921"/>
            <a:ext cx="11288889" cy="0"/>
          </a:xfrm>
          <a:prstGeom prst="line">
            <a:avLst/>
          </a:prstGeom>
          <a:ln w="6350"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3" name="Picture 2" descr="MICRO_ch04_snapshot.png"/>
          <p:cNvPicPr>
            <a:picLocks noChangeAspect="1"/>
          </p:cNvPicPr>
          <p:nvPr userDrawn="1"/>
        </p:nvPicPr>
        <p:blipFill rotWithShape="1">
          <a:blip r:embed="rId2">
            <a:extLst>
              <a:ext uri="{28A0092B-C50C-407E-A947-70E740481C1C}">
                <a14:useLocalDpi xmlns:a14="http://schemas.microsoft.com/office/drawing/2010/main" val="0"/>
              </a:ext>
            </a:extLst>
          </a:blip>
          <a:srcRect l="5280" r="73229" b="90864"/>
          <a:stretch/>
        </p:blipFill>
        <p:spPr>
          <a:xfrm>
            <a:off x="3" y="5"/>
            <a:ext cx="2619023" cy="626533"/>
          </a:xfrm>
          <a:prstGeom prst="rect">
            <a:avLst/>
          </a:prstGeom>
        </p:spPr>
      </p:pic>
    </p:spTree>
    <p:extLst>
      <p:ext uri="{BB962C8B-B14F-4D97-AF65-F5344CB8AC3E}">
        <p14:creationId xmlns:p14="http://schemas.microsoft.com/office/powerpoint/2010/main" val="125288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defRPr/>
            </a:lvl1pPr>
          </a:lstStyle>
          <a:p>
            <a:fld id="{DCFC6667-E91D-AA4B-9ACC-834CDC0CCE32}" type="slidenum">
              <a:rPr lang="en-US">
                <a:solidFill>
                  <a:prstClr val="white"/>
                </a:solidFill>
              </a:rPr>
              <a:pPr/>
              <a:t>‹#›</a:t>
            </a:fld>
            <a:endParaRPr lang="en-US" dirty="0">
              <a:solidFill>
                <a:prstClr val="white"/>
              </a:solidFill>
            </a:endParaRPr>
          </a:p>
        </p:txBody>
      </p:sp>
      <p:pic>
        <p:nvPicPr>
          <p:cNvPr id="4" name="Picture 3" descr="MICRO_ch04_titlebar.png"/>
          <p:cNvPicPr>
            <a:picLocks noChangeAspect="1"/>
          </p:cNvPicPr>
          <p:nvPr userDrawn="1"/>
        </p:nvPicPr>
        <p:blipFill rotWithShape="1">
          <a:blip r:embed="rId2">
            <a:extLst>
              <a:ext uri="{28A0092B-C50C-407E-A947-70E740481C1C}">
                <a14:useLocalDpi xmlns:a14="http://schemas.microsoft.com/office/drawing/2010/main" val="0"/>
              </a:ext>
            </a:extLst>
          </a:blip>
          <a:srcRect r="2364" b="83704"/>
          <a:stretch/>
        </p:blipFill>
        <p:spPr>
          <a:xfrm>
            <a:off x="0" y="0"/>
            <a:ext cx="11898488" cy="1117600"/>
          </a:xfrm>
          <a:prstGeom prst="rect">
            <a:avLst/>
          </a:prstGeom>
        </p:spPr>
      </p:pic>
      <p:sp>
        <p:nvSpPr>
          <p:cNvPr id="2" name="Title 1"/>
          <p:cNvSpPr>
            <a:spLocks noGrp="1"/>
          </p:cNvSpPr>
          <p:nvPr>
            <p:ph type="title" hasCustomPrompt="1"/>
          </p:nvPr>
        </p:nvSpPr>
        <p:spPr>
          <a:xfrm>
            <a:off x="462846" y="262456"/>
            <a:ext cx="11288889" cy="592673"/>
          </a:xfrm>
        </p:spPr>
        <p:txBody>
          <a:bodyPr/>
          <a:lstStyle>
            <a:lvl1pPr>
              <a:defRPr>
                <a:solidFill>
                  <a:srgbClr val="0A5B74"/>
                </a:solidFill>
              </a:defRPr>
            </a:lvl1pPr>
          </a:lstStyle>
          <a:p>
            <a:r>
              <a:rPr lang="en-US" dirty="0"/>
              <a:t>Click To Edit Master Title Style</a:t>
            </a:r>
          </a:p>
        </p:txBody>
      </p:sp>
    </p:spTree>
    <p:extLst>
      <p:ext uri="{BB962C8B-B14F-4D97-AF65-F5344CB8AC3E}">
        <p14:creationId xmlns:p14="http://schemas.microsoft.com/office/powerpoint/2010/main" val="10379331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1.png"/><Relationship Id="rId5" Type="http://schemas.openxmlformats.org/officeDocument/2006/relationships/theme" Target="../theme/theme3.xml"/><Relationship Id="rId4"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609600" y="1600205"/>
            <a:ext cx="109728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Tree>
    <p:extLst>
      <p:ext uri="{BB962C8B-B14F-4D97-AF65-F5344CB8AC3E}">
        <p14:creationId xmlns:p14="http://schemas.microsoft.com/office/powerpoint/2010/main" val="3311965940"/>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457200" rtl="0" eaLnBrk="0" fontAlgn="base" hangingPunct="0">
        <a:spcBef>
          <a:spcPct val="0"/>
        </a:spcBef>
        <a:spcAft>
          <a:spcPct val="0"/>
        </a:spcAft>
        <a:defRPr sz="4400" b="1" kern="1200">
          <a:solidFill>
            <a:schemeClr val="tx1"/>
          </a:solidFill>
          <a:latin typeface="Cambria" panose="02040503050406030204" pitchFamily="18" charset="0"/>
          <a:ea typeface="MS PGothic" pitchFamily="34" charset="-128"/>
          <a:cs typeface="Cambria"/>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5pPr>
      <a:lvl6pPr marL="457200" algn="l" defTabSz="457200" rtl="0" fontAlgn="base">
        <a:spcBef>
          <a:spcPct val="0"/>
        </a:spcBef>
        <a:spcAft>
          <a:spcPct val="0"/>
        </a:spcAft>
        <a:defRPr sz="4400" b="1">
          <a:solidFill>
            <a:schemeClr val="tx1"/>
          </a:solidFill>
          <a:latin typeface="Helvetica Neue" charset="0"/>
          <a:ea typeface="ＭＳ Ｐゴシック" charset="0"/>
        </a:defRPr>
      </a:lvl6pPr>
      <a:lvl7pPr marL="914400" algn="l" defTabSz="457200" rtl="0" fontAlgn="base">
        <a:spcBef>
          <a:spcPct val="0"/>
        </a:spcBef>
        <a:spcAft>
          <a:spcPct val="0"/>
        </a:spcAft>
        <a:defRPr sz="4400" b="1">
          <a:solidFill>
            <a:schemeClr val="tx1"/>
          </a:solidFill>
          <a:latin typeface="Helvetica Neue" charset="0"/>
          <a:ea typeface="ＭＳ Ｐゴシック" charset="0"/>
        </a:defRPr>
      </a:lvl7pPr>
      <a:lvl8pPr marL="1371600" algn="l" defTabSz="457200" rtl="0" fontAlgn="base">
        <a:spcBef>
          <a:spcPct val="0"/>
        </a:spcBef>
        <a:spcAft>
          <a:spcPct val="0"/>
        </a:spcAft>
        <a:defRPr sz="4400" b="1">
          <a:solidFill>
            <a:schemeClr val="tx1"/>
          </a:solidFill>
          <a:latin typeface="Helvetica Neue" charset="0"/>
          <a:ea typeface="ＭＳ Ｐゴシック" charset="0"/>
        </a:defRPr>
      </a:lvl8pPr>
      <a:lvl9pPr marL="1828800" algn="l" defTabSz="457200" rtl="0" fontAlgn="base">
        <a:spcBef>
          <a:spcPct val="0"/>
        </a:spcBef>
        <a:spcAft>
          <a:spcPct val="0"/>
        </a:spcAft>
        <a:defRPr sz="4400" b="1">
          <a:solidFill>
            <a:schemeClr val="tx1"/>
          </a:solidFill>
          <a:latin typeface="Helvetica Neue" charset="0"/>
          <a:ea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609600" y="1600205"/>
            <a:ext cx="109728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Tree>
    <p:extLst>
      <p:ext uri="{BB962C8B-B14F-4D97-AF65-F5344CB8AC3E}">
        <p14:creationId xmlns:p14="http://schemas.microsoft.com/office/powerpoint/2010/main" val="80432827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Lst>
  <p:txStyles>
    <p:titleStyle>
      <a:lvl1pPr algn="l" defTabSz="457200" rtl="0" eaLnBrk="0" fontAlgn="base" hangingPunct="0">
        <a:spcBef>
          <a:spcPct val="0"/>
        </a:spcBef>
        <a:spcAft>
          <a:spcPct val="0"/>
        </a:spcAft>
        <a:defRPr sz="4400" b="1" kern="1200">
          <a:solidFill>
            <a:schemeClr val="tx1"/>
          </a:solidFill>
          <a:latin typeface="Cambria"/>
          <a:ea typeface="MS PGothic" pitchFamily="34" charset="-128"/>
          <a:cs typeface="Cambria"/>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5pPr>
      <a:lvl6pPr marL="457200" algn="l" defTabSz="457200" rtl="0" fontAlgn="base">
        <a:spcBef>
          <a:spcPct val="0"/>
        </a:spcBef>
        <a:spcAft>
          <a:spcPct val="0"/>
        </a:spcAft>
        <a:defRPr sz="4400" b="1">
          <a:solidFill>
            <a:schemeClr val="tx1"/>
          </a:solidFill>
          <a:latin typeface="Helvetica Neue" charset="0"/>
          <a:ea typeface="ＭＳ Ｐゴシック" charset="0"/>
        </a:defRPr>
      </a:lvl6pPr>
      <a:lvl7pPr marL="914400" algn="l" defTabSz="457200" rtl="0" fontAlgn="base">
        <a:spcBef>
          <a:spcPct val="0"/>
        </a:spcBef>
        <a:spcAft>
          <a:spcPct val="0"/>
        </a:spcAft>
        <a:defRPr sz="4400" b="1">
          <a:solidFill>
            <a:schemeClr val="tx1"/>
          </a:solidFill>
          <a:latin typeface="Helvetica Neue" charset="0"/>
          <a:ea typeface="ＭＳ Ｐゴシック" charset="0"/>
        </a:defRPr>
      </a:lvl7pPr>
      <a:lvl8pPr marL="1371600" algn="l" defTabSz="457200" rtl="0" fontAlgn="base">
        <a:spcBef>
          <a:spcPct val="0"/>
        </a:spcBef>
        <a:spcAft>
          <a:spcPct val="0"/>
        </a:spcAft>
        <a:defRPr sz="4400" b="1">
          <a:solidFill>
            <a:schemeClr val="tx1"/>
          </a:solidFill>
          <a:latin typeface="Helvetica Neue" charset="0"/>
          <a:ea typeface="ＭＳ Ｐゴシック" charset="0"/>
        </a:defRPr>
      </a:lvl8pPr>
      <a:lvl9pPr marL="1828800" algn="l" defTabSz="457200" rtl="0" fontAlgn="base">
        <a:spcBef>
          <a:spcPct val="0"/>
        </a:spcBef>
        <a:spcAft>
          <a:spcPct val="0"/>
        </a:spcAft>
        <a:defRPr sz="4400" b="1">
          <a:solidFill>
            <a:schemeClr val="tx1"/>
          </a:solidFill>
          <a:latin typeface="Helvetica Neue" charset="0"/>
          <a:ea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blipFill rotWithShape="1">
            <a:blip r:embed="rId6"/>
            <a:stretch>
              <a:fillRect/>
            </a:stretch>
          </a:blipFill>
          <a:ln w="19050">
            <a:solidFill>
              <a:srgbClr val="0A5B74"/>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sz="1800" dirty="0">
              <a:solidFill>
                <a:prstClr val="white"/>
              </a:solidFill>
              <a:latin typeface="Cambria"/>
            </a:endParaRPr>
          </a:p>
        </p:txBody>
      </p:sp>
      <p:sp>
        <p:nvSpPr>
          <p:cNvPr id="2" name="Title Placeholder 1"/>
          <p:cNvSpPr>
            <a:spLocks noGrp="1"/>
          </p:cNvSpPr>
          <p:nvPr>
            <p:ph type="title"/>
          </p:nvPr>
        </p:nvSpPr>
        <p:spPr>
          <a:xfrm>
            <a:off x="462846" y="592656"/>
            <a:ext cx="11288889" cy="592673"/>
          </a:xfrm>
          <a:prstGeom prst="rect">
            <a:avLst/>
          </a:prstGeom>
        </p:spPr>
        <p:txBody>
          <a:bodyPr vert="horz" lIns="0" tIns="0" rIns="0" bIns="0" rtlCol="0" anchor="t" anchorCtr="0">
            <a:noAutofit/>
          </a:bodyPr>
          <a:lstStyle/>
          <a:p>
            <a:r>
              <a:rPr lang="en-US" dirty="0"/>
              <a:t>Click To Edit Master Title Style</a:t>
            </a:r>
          </a:p>
        </p:txBody>
      </p:sp>
      <p:sp>
        <p:nvSpPr>
          <p:cNvPr id="6" name="Slide Number Placeholder 5"/>
          <p:cNvSpPr>
            <a:spLocks noGrp="1"/>
          </p:cNvSpPr>
          <p:nvPr>
            <p:ph type="sldNum" sz="quarter" idx="4"/>
          </p:nvPr>
        </p:nvSpPr>
        <p:spPr>
          <a:xfrm>
            <a:off x="8737602" y="6632050"/>
            <a:ext cx="3160889" cy="225955"/>
          </a:xfrm>
          <a:prstGeom prst="rect">
            <a:avLst/>
          </a:prstGeom>
        </p:spPr>
        <p:txBody>
          <a:bodyPr vert="horz" wrap="square" lIns="91440" tIns="45720" rIns="91440" bIns="45720" numCol="1" anchor="ctr" anchorCtr="0" compatLnSpc="1">
            <a:prstTxWarp prst="textNoShape">
              <a:avLst/>
            </a:prstTxWarp>
          </a:bodyPr>
          <a:lstStyle>
            <a:lvl1pPr algn="r">
              <a:defRPr sz="1000" b="1">
                <a:solidFill>
                  <a:schemeClr val="bg1"/>
                </a:solidFill>
                <a:latin typeface="Cambria"/>
                <a:cs typeface="Cambria"/>
              </a:defRPr>
            </a:lvl1pPr>
          </a:lstStyle>
          <a:p>
            <a:pPr defTabSz="457200" fontAlgn="base">
              <a:spcBef>
                <a:spcPct val="0"/>
              </a:spcBef>
              <a:spcAft>
                <a:spcPct val="0"/>
              </a:spcAft>
            </a:pPr>
            <a:fld id="{C22D4794-4183-DC44-9F89-F8E20243ACC7}" type="slidenum">
              <a:rPr lang="en-US" smtClean="0">
                <a:solidFill>
                  <a:prstClr val="white"/>
                </a:solidFill>
                <a:ea typeface="ＭＳ Ｐゴシック" charset="0"/>
              </a:rPr>
              <a:pPr defTabSz="457200" fontAlgn="base">
                <a:spcBef>
                  <a:spcPct val="0"/>
                </a:spcBef>
                <a:spcAft>
                  <a:spcPct val="0"/>
                </a:spcAft>
              </a:pPr>
              <a:t>‹#›</a:t>
            </a:fld>
            <a:endParaRPr lang="en-US" dirty="0">
              <a:solidFill>
                <a:prstClr val="white"/>
              </a:solidFill>
              <a:ea typeface="ＭＳ Ｐゴシック" charset="0"/>
            </a:endParaRPr>
          </a:p>
        </p:txBody>
      </p:sp>
    </p:spTree>
    <p:extLst>
      <p:ext uri="{BB962C8B-B14F-4D97-AF65-F5344CB8AC3E}">
        <p14:creationId xmlns:p14="http://schemas.microsoft.com/office/powerpoint/2010/main" val="88428523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Lst>
  <p:txStyles>
    <p:titleStyle>
      <a:lvl1pPr algn="l" defTabSz="457200" rtl="0" eaLnBrk="0" fontAlgn="base" hangingPunct="0">
        <a:spcBef>
          <a:spcPct val="0"/>
        </a:spcBef>
        <a:spcAft>
          <a:spcPct val="0"/>
        </a:spcAft>
        <a:defRPr sz="3200" b="0" i="0" kern="1200" spc="130">
          <a:solidFill>
            <a:schemeClr val="bg1"/>
          </a:solidFill>
          <a:latin typeface="Cambria" panose="02040503050406030204" pitchFamily="18" charset="0"/>
          <a:ea typeface="ＭＳ Ｐゴシック" charset="-128"/>
          <a:cs typeface="Cambria" panose="02040503050406030204" pitchFamily="18" charset="0"/>
        </a:defRPr>
      </a:lvl1pPr>
      <a:lvl2pPr algn="l" defTabSz="457200" rtl="0" eaLnBrk="0" fontAlgn="base" hangingPunct="0">
        <a:spcBef>
          <a:spcPct val="0"/>
        </a:spcBef>
        <a:spcAft>
          <a:spcPct val="0"/>
        </a:spcAft>
        <a:defRPr sz="2000">
          <a:solidFill>
            <a:schemeClr val="bg1"/>
          </a:solidFill>
          <a:latin typeface="Arial" charset="0"/>
          <a:ea typeface="ＭＳ Ｐゴシック" charset="-128"/>
        </a:defRPr>
      </a:lvl2pPr>
      <a:lvl3pPr algn="l" defTabSz="457200" rtl="0" eaLnBrk="0" fontAlgn="base" hangingPunct="0">
        <a:spcBef>
          <a:spcPct val="0"/>
        </a:spcBef>
        <a:spcAft>
          <a:spcPct val="0"/>
        </a:spcAft>
        <a:defRPr sz="2000">
          <a:solidFill>
            <a:schemeClr val="bg1"/>
          </a:solidFill>
          <a:latin typeface="Arial" charset="0"/>
          <a:ea typeface="ＭＳ Ｐゴシック" charset="-128"/>
        </a:defRPr>
      </a:lvl3pPr>
      <a:lvl4pPr algn="l" defTabSz="457200" rtl="0" eaLnBrk="0" fontAlgn="base" hangingPunct="0">
        <a:spcBef>
          <a:spcPct val="0"/>
        </a:spcBef>
        <a:spcAft>
          <a:spcPct val="0"/>
        </a:spcAft>
        <a:defRPr sz="2000">
          <a:solidFill>
            <a:schemeClr val="bg1"/>
          </a:solidFill>
          <a:latin typeface="Arial" charset="0"/>
          <a:ea typeface="ＭＳ Ｐゴシック" charset="-128"/>
        </a:defRPr>
      </a:lvl4pPr>
      <a:lvl5pPr algn="l" defTabSz="457200" rtl="0" eaLnBrk="0" fontAlgn="base" hangingPunct="0">
        <a:spcBef>
          <a:spcPct val="0"/>
        </a:spcBef>
        <a:spcAft>
          <a:spcPct val="0"/>
        </a:spcAft>
        <a:defRPr sz="2000">
          <a:solidFill>
            <a:schemeClr val="bg1"/>
          </a:solidFill>
          <a:latin typeface="Arial" charset="0"/>
          <a:ea typeface="ＭＳ Ｐゴシック" charset="-128"/>
        </a:defRPr>
      </a:lvl5pPr>
      <a:lvl6pPr marL="457200" algn="l" defTabSz="457200" rtl="0" fontAlgn="base">
        <a:spcBef>
          <a:spcPct val="0"/>
        </a:spcBef>
        <a:spcAft>
          <a:spcPct val="0"/>
        </a:spcAft>
        <a:defRPr sz="2000">
          <a:solidFill>
            <a:schemeClr val="bg1"/>
          </a:solidFill>
          <a:latin typeface="Arial" charset="0"/>
          <a:ea typeface="ＭＳ Ｐゴシック" charset="-128"/>
        </a:defRPr>
      </a:lvl6pPr>
      <a:lvl7pPr marL="914400" algn="l" defTabSz="457200" rtl="0" fontAlgn="base">
        <a:spcBef>
          <a:spcPct val="0"/>
        </a:spcBef>
        <a:spcAft>
          <a:spcPct val="0"/>
        </a:spcAft>
        <a:defRPr sz="2000">
          <a:solidFill>
            <a:schemeClr val="bg1"/>
          </a:solidFill>
          <a:latin typeface="Arial" charset="0"/>
          <a:ea typeface="ＭＳ Ｐゴシック" charset="-128"/>
        </a:defRPr>
      </a:lvl7pPr>
      <a:lvl8pPr marL="1371600" algn="l" defTabSz="457200" rtl="0" fontAlgn="base">
        <a:spcBef>
          <a:spcPct val="0"/>
        </a:spcBef>
        <a:spcAft>
          <a:spcPct val="0"/>
        </a:spcAft>
        <a:defRPr sz="2000">
          <a:solidFill>
            <a:schemeClr val="bg1"/>
          </a:solidFill>
          <a:latin typeface="Arial" charset="0"/>
          <a:ea typeface="ＭＳ Ｐゴシック" charset="-128"/>
        </a:defRPr>
      </a:lvl8pPr>
      <a:lvl9pPr marL="1828800" algn="l" defTabSz="457200" rtl="0" fontAlgn="base">
        <a:spcBef>
          <a:spcPct val="0"/>
        </a:spcBef>
        <a:spcAft>
          <a:spcPct val="0"/>
        </a:spcAft>
        <a:defRPr sz="2000">
          <a:solidFill>
            <a:schemeClr val="bg1"/>
          </a:solidFill>
          <a:latin typeface="Arial" charset="0"/>
          <a:ea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1600" kern="1200">
          <a:solidFill>
            <a:schemeClr val="bg1"/>
          </a:solidFill>
          <a:latin typeface="Arial"/>
          <a:ea typeface="ＭＳ Ｐゴシック" charset="-128"/>
          <a:cs typeface="Arial"/>
        </a:defRPr>
      </a:lvl1pPr>
      <a:lvl2pPr marL="742950" indent="-285750" algn="l" defTabSz="457200" rtl="0" eaLnBrk="0" fontAlgn="base" hangingPunct="0">
        <a:spcBef>
          <a:spcPct val="20000"/>
        </a:spcBef>
        <a:spcAft>
          <a:spcPct val="0"/>
        </a:spcAft>
        <a:buFont typeface="Arial" charset="0"/>
        <a:buChar char="–"/>
        <a:defRPr sz="1400" kern="1200">
          <a:solidFill>
            <a:schemeClr val="bg1"/>
          </a:solidFill>
          <a:latin typeface="Arial"/>
          <a:ea typeface="ＭＳ Ｐゴシック" charset="-128"/>
          <a:cs typeface="Arial"/>
        </a:defRPr>
      </a:lvl2pPr>
      <a:lvl3pPr marL="1143000" indent="-228600" algn="l" defTabSz="457200" rtl="0" eaLnBrk="0" fontAlgn="base" hangingPunct="0">
        <a:spcBef>
          <a:spcPct val="20000"/>
        </a:spcBef>
        <a:spcAft>
          <a:spcPct val="0"/>
        </a:spcAft>
        <a:buFont typeface="Arial" charset="0"/>
        <a:buChar char="•"/>
        <a:defRPr sz="1200" kern="1200">
          <a:solidFill>
            <a:schemeClr val="bg1"/>
          </a:solidFill>
          <a:latin typeface="Arial"/>
          <a:ea typeface="ＭＳ Ｐゴシック" charset="-128"/>
          <a:cs typeface="Arial"/>
        </a:defRPr>
      </a:lvl3pPr>
      <a:lvl4pPr marL="1600200" indent="-228600" algn="l" defTabSz="457200" rtl="0" eaLnBrk="0" fontAlgn="base" hangingPunct="0">
        <a:spcBef>
          <a:spcPct val="20000"/>
        </a:spcBef>
        <a:spcAft>
          <a:spcPct val="0"/>
        </a:spcAft>
        <a:buFont typeface="Arial" charset="0"/>
        <a:buChar char="–"/>
        <a:defRPr sz="1100" kern="1200">
          <a:solidFill>
            <a:schemeClr val="bg1"/>
          </a:solidFill>
          <a:latin typeface="Arial"/>
          <a:ea typeface="ＭＳ Ｐゴシック" charset="-128"/>
          <a:cs typeface="Arial"/>
        </a:defRPr>
      </a:lvl4pPr>
      <a:lvl5pPr marL="2057400" indent="-228600" algn="l" defTabSz="457200" rtl="0" eaLnBrk="0" fontAlgn="base" hangingPunct="0">
        <a:spcBef>
          <a:spcPct val="20000"/>
        </a:spcBef>
        <a:spcAft>
          <a:spcPct val="0"/>
        </a:spcAft>
        <a:buFont typeface="Arial" charset="0"/>
        <a:buChar char="»"/>
        <a:defRPr sz="1100" kern="1200">
          <a:solidFill>
            <a:schemeClr val="bg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237069" y="169868"/>
            <a:ext cx="11728451" cy="6543675"/>
          </a:xfrm>
          <a:prstGeom prst="rect">
            <a:avLst/>
          </a:prstGeom>
          <a:noFill/>
          <a:ln w="57150">
            <a:solidFill>
              <a:srgbClr val="6699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dirty="0">
              <a:solidFill>
                <a:srgbClr val="FFFFFF"/>
              </a:solidFill>
              <a:latin typeface="Cambria"/>
            </a:endParaRPr>
          </a:p>
        </p:txBody>
      </p:sp>
      <p:sp>
        <p:nvSpPr>
          <p:cNvPr id="5123"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5124" name="Text Placeholder 2"/>
          <p:cNvSpPr>
            <a:spLocks noGrp="1"/>
          </p:cNvSpPr>
          <p:nvPr>
            <p:ph type="body" idx="1"/>
          </p:nvPr>
        </p:nvSpPr>
        <p:spPr bwMode="auto">
          <a:xfrm>
            <a:off x="609600" y="1600205"/>
            <a:ext cx="109728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Tree>
    <p:extLst>
      <p:ext uri="{BB962C8B-B14F-4D97-AF65-F5344CB8AC3E}">
        <p14:creationId xmlns:p14="http://schemas.microsoft.com/office/powerpoint/2010/main" val="1049604863"/>
      </p:ext>
    </p:extLst>
  </p:cSld>
  <p:clrMap bg1="lt1" tx1="dk1" bg2="lt2" tx2="dk2" accent1="accent1" accent2="accent2" accent3="accent3" accent4="accent4" accent5="accent5" accent6="accent6" hlink="hlink" folHlink="folHlink"/>
  <p:sldLayoutIdLst>
    <p:sldLayoutId id="2147483699" r:id="rId1"/>
    <p:sldLayoutId id="2147483701" r:id="rId2"/>
    <p:sldLayoutId id="2147483702" r:id="rId3"/>
  </p:sldLayoutIdLst>
  <p:txStyles>
    <p:titleStyle>
      <a:lvl1pPr algn="l" defTabSz="457200" rtl="0" eaLnBrk="0" fontAlgn="base" hangingPunct="0">
        <a:spcBef>
          <a:spcPct val="0"/>
        </a:spcBef>
        <a:spcAft>
          <a:spcPct val="0"/>
        </a:spcAft>
        <a:defRPr sz="4400" b="1">
          <a:solidFill>
            <a:schemeClr val="tx1"/>
          </a:solidFill>
          <a:latin typeface="Cambria" panose="02040503050406030204" pitchFamily="18" charset="0"/>
          <a:ea typeface="+mj-ea"/>
          <a:cs typeface="+mj-cs"/>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5pPr>
      <a:lvl6pPr marL="457200"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6pPr>
      <a:lvl7pPr marL="914400"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7pPr>
      <a:lvl8pPr marL="1371600"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8pPr>
      <a:lvl9pPr marL="1828800"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a:solidFill>
            <a:schemeClr val="tx1"/>
          </a:solidFill>
          <a:latin typeface="Cambria" panose="02040503050406030204" pitchFamily="18" charset="0"/>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3200">
          <a:solidFill>
            <a:schemeClr val="tx1"/>
          </a:solidFill>
          <a:latin typeface="Cambria" panose="02040503050406030204" pitchFamily="18" charset="0"/>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a:solidFill>
            <a:schemeClr val="tx1"/>
          </a:solidFill>
          <a:latin typeface="Helvetica Neue" charset="0"/>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Helvetica Neue" charset="0"/>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Helvetica Neue" charset="0"/>
          <a:ea typeface="+mn-ea"/>
          <a:cs typeface="+mn-cs"/>
        </a:defRPr>
      </a:lvl5pPr>
      <a:lvl6pPr marL="25146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mn-ea"/>
          <a:cs typeface="+mn-cs"/>
        </a:defRPr>
      </a:lvl6pPr>
      <a:lvl7pPr marL="29718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mn-ea"/>
          <a:cs typeface="+mn-cs"/>
        </a:defRPr>
      </a:lvl7pPr>
      <a:lvl8pPr marL="34290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mn-ea"/>
          <a:cs typeface="+mn-cs"/>
        </a:defRPr>
      </a:lvl8pPr>
      <a:lvl9pPr marL="38862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13.emf"/><Relationship Id="rId7" Type="http://schemas.openxmlformats.org/officeDocument/2006/relationships/image" Target="../media/image17.emf"/><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 Id="rId9" Type="http://schemas.openxmlformats.org/officeDocument/2006/relationships/image" Target="../media/image19.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image" Target="../media/image20.emf"/><Relationship Id="rId7" Type="http://schemas.openxmlformats.org/officeDocument/2006/relationships/image" Target="../media/image24.emf"/><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23.emf"/><Relationship Id="rId5" Type="http://schemas.openxmlformats.org/officeDocument/2006/relationships/image" Target="../media/image22.emf"/><Relationship Id="rId10" Type="http://schemas.openxmlformats.org/officeDocument/2006/relationships/image" Target="../media/image27.emf"/><Relationship Id="rId4" Type="http://schemas.openxmlformats.org/officeDocument/2006/relationships/image" Target="../media/image21.emf"/><Relationship Id="rId9" Type="http://schemas.openxmlformats.org/officeDocument/2006/relationships/image" Target="../media/image26.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9.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32.jpeg"/><Relationship Id="rId4" Type="http://schemas.openxmlformats.org/officeDocument/2006/relationships/image" Target="../media/image31.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34.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hyperlink" Target="https://www.youtube.com/watch?v=Ng3XHPdexNM&amp;feature=youtu.be" TargetMode="External"/><Relationship Id="rId2" Type="http://schemas.openxmlformats.org/officeDocument/2006/relationships/notesSlide" Target="../notesSlides/notesSlide40.xml"/><Relationship Id="rId1" Type="http://schemas.openxmlformats.org/officeDocument/2006/relationships/slideLayout" Target="../slideLayouts/slideLayout4.xml"/><Relationship Id="rId5" Type="http://schemas.openxmlformats.org/officeDocument/2006/relationships/image" Target="../media/image38.jpeg"/><Relationship Id="rId4" Type="http://schemas.openxmlformats.org/officeDocument/2006/relationships/image" Target="../media/image37.e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8" Type="http://schemas.openxmlformats.org/officeDocument/2006/relationships/image" Target="../media/image44.emf"/><Relationship Id="rId3" Type="http://schemas.openxmlformats.org/officeDocument/2006/relationships/image" Target="../media/image39.emf"/><Relationship Id="rId7" Type="http://schemas.openxmlformats.org/officeDocument/2006/relationships/image" Target="../media/image43.emf"/><Relationship Id="rId2" Type="http://schemas.openxmlformats.org/officeDocument/2006/relationships/notesSlide" Target="../notesSlides/notesSlide45.xml"/><Relationship Id="rId1" Type="http://schemas.openxmlformats.org/officeDocument/2006/relationships/slideLayout" Target="../slideLayouts/slideLayout4.xml"/><Relationship Id="rId6" Type="http://schemas.openxmlformats.org/officeDocument/2006/relationships/image" Target="../media/image42.emf"/><Relationship Id="rId5" Type="http://schemas.openxmlformats.org/officeDocument/2006/relationships/image" Target="../media/image41.emf"/><Relationship Id="rId4" Type="http://schemas.openxmlformats.org/officeDocument/2006/relationships/image" Target="../media/image40.e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8" Type="http://schemas.openxmlformats.org/officeDocument/2006/relationships/image" Target="../media/image50.emf"/><Relationship Id="rId3" Type="http://schemas.openxmlformats.org/officeDocument/2006/relationships/image" Target="../media/image45.emf"/><Relationship Id="rId7" Type="http://schemas.openxmlformats.org/officeDocument/2006/relationships/image" Target="../media/image49.emf"/><Relationship Id="rId2" Type="http://schemas.openxmlformats.org/officeDocument/2006/relationships/notesSlide" Target="../notesSlides/notesSlide47.xml"/><Relationship Id="rId1" Type="http://schemas.openxmlformats.org/officeDocument/2006/relationships/slideLayout" Target="../slideLayouts/slideLayout4.xml"/><Relationship Id="rId6" Type="http://schemas.openxmlformats.org/officeDocument/2006/relationships/image" Target="../media/image48.emf"/><Relationship Id="rId5" Type="http://schemas.openxmlformats.org/officeDocument/2006/relationships/image" Target="../media/image47.emf"/><Relationship Id="rId10" Type="http://schemas.openxmlformats.org/officeDocument/2006/relationships/image" Target="../media/image52.emf"/><Relationship Id="rId4" Type="http://schemas.openxmlformats.org/officeDocument/2006/relationships/image" Target="../media/image46.emf"/><Relationship Id="rId9" Type="http://schemas.openxmlformats.org/officeDocument/2006/relationships/image" Target="../media/image51.e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56.xml"/><Relationship Id="rId1" Type="http://schemas.openxmlformats.org/officeDocument/2006/relationships/slideLayout" Target="../slideLayouts/slideLayout4.xml"/><Relationship Id="rId4" Type="http://schemas.openxmlformats.org/officeDocument/2006/relationships/image" Target="../media/image55.jpeg"/></Relationships>
</file>

<file path=ppt/slides/_rels/slide58.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57.xml"/><Relationship Id="rId1" Type="http://schemas.openxmlformats.org/officeDocument/2006/relationships/slideLayout" Target="../slideLayouts/slideLayout4.xml"/><Relationship Id="rId4" Type="http://schemas.openxmlformats.org/officeDocument/2006/relationships/image" Target="../media/image57.jpe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notesSlide" Target="../notesSlides/notesSlide62.xml"/><Relationship Id="rId1" Type="http://schemas.openxmlformats.org/officeDocument/2006/relationships/slideLayout" Target="../slideLayouts/slideLayout4.xml"/><Relationship Id="rId4" Type="http://schemas.openxmlformats.org/officeDocument/2006/relationships/image" Target="../media/image60.jpeg"/></Relationships>
</file>

<file path=ppt/slides/_rels/slide64.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63.xml"/><Relationship Id="rId1" Type="http://schemas.openxmlformats.org/officeDocument/2006/relationships/slideLayout" Target="../slideLayouts/slideLayout4.xml"/><Relationship Id="rId4" Type="http://schemas.openxmlformats.org/officeDocument/2006/relationships/image" Target="../media/image62.jpe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hyperlink" Target="https://www.youtube.com/watch?v=BUIlKbZKha0&amp;feature=youtu.be" TargetMode="External"/><Relationship Id="rId2" Type="http://schemas.openxmlformats.org/officeDocument/2006/relationships/notesSlide" Target="../notesSlides/notesSlide66.xml"/><Relationship Id="rId1" Type="http://schemas.openxmlformats.org/officeDocument/2006/relationships/slideLayout" Target="../slideLayouts/slideLayout4.xml"/><Relationship Id="rId4" Type="http://schemas.openxmlformats.org/officeDocument/2006/relationships/image" Target="../media/image63.emf"/></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8" Type="http://schemas.openxmlformats.org/officeDocument/2006/relationships/image" Target="../media/image69.emf"/><Relationship Id="rId3" Type="http://schemas.openxmlformats.org/officeDocument/2006/relationships/image" Target="../media/image64.emf"/><Relationship Id="rId7" Type="http://schemas.openxmlformats.org/officeDocument/2006/relationships/image" Target="../media/image68.emf"/><Relationship Id="rId12" Type="http://schemas.openxmlformats.org/officeDocument/2006/relationships/image" Target="../media/image73.emf"/><Relationship Id="rId2" Type="http://schemas.openxmlformats.org/officeDocument/2006/relationships/notesSlide" Target="../notesSlides/notesSlide69.xml"/><Relationship Id="rId1" Type="http://schemas.openxmlformats.org/officeDocument/2006/relationships/slideLayout" Target="../slideLayouts/slideLayout4.xml"/><Relationship Id="rId6" Type="http://schemas.openxmlformats.org/officeDocument/2006/relationships/image" Target="../media/image67.emf"/><Relationship Id="rId11" Type="http://schemas.openxmlformats.org/officeDocument/2006/relationships/image" Target="../media/image72.emf"/><Relationship Id="rId5" Type="http://schemas.openxmlformats.org/officeDocument/2006/relationships/image" Target="../media/image66.emf"/><Relationship Id="rId10" Type="http://schemas.openxmlformats.org/officeDocument/2006/relationships/image" Target="../media/image71.emf"/><Relationship Id="rId4" Type="http://schemas.openxmlformats.org/officeDocument/2006/relationships/image" Target="../media/image65.emf"/><Relationship Id="rId9" Type="http://schemas.openxmlformats.org/officeDocument/2006/relationships/image" Target="../media/image70.emf"/></Relationships>
</file>

<file path=ppt/slides/_rels/slide71.xml.rels><?xml version="1.0" encoding="UTF-8" standalone="yes"?>
<Relationships xmlns="http://schemas.openxmlformats.org/package/2006/relationships"><Relationship Id="rId3" Type="http://schemas.openxmlformats.org/officeDocument/2006/relationships/hyperlink" Target="https://www.youtube.com/watch?v=OjOrkwfbc0g&amp;feature=youtu.be" TargetMode="External"/><Relationship Id="rId2" Type="http://schemas.openxmlformats.org/officeDocument/2006/relationships/notesSlide" Target="../notesSlides/notesSlide70.xml"/><Relationship Id="rId1" Type="http://schemas.openxmlformats.org/officeDocument/2006/relationships/slideLayout" Target="../slideLayouts/slideLayout4.xml"/><Relationship Id="rId4" Type="http://schemas.openxmlformats.org/officeDocument/2006/relationships/image" Target="../media/image74.emf"/></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ctrTitle"/>
          </p:nvPr>
        </p:nvSpPr>
        <p:spPr>
          <a:xfrm>
            <a:off x="5253041" y="1350965"/>
            <a:ext cx="5106987" cy="4179887"/>
          </a:xfrm>
        </p:spPr>
        <p:txBody>
          <a:bodyPr>
            <a:normAutofit/>
          </a:bodyPr>
          <a:lstStyle/>
          <a:p>
            <a:pPr algn="ctr" eaLnBrk="1" hangingPunct="1">
              <a:defRPr/>
            </a:pPr>
            <a:r>
              <a:rPr lang="en-US" sz="6600" cap="none" dirty="0">
                <a:latin typeface="Cambria"/>
                <a:ea typeface="MS PGothic" charset="0"/>
              </a:rPr>
              <a:t>Economics</a:t>
            </a:r>
            <a:endParaRPr lang="en-US" sz="5400" cap="none" dirty="0">
              <a:latin typeface="Cambria"/>
              <a:ea typeface="MS PGothic" charset="0"/>
            </a:endParaRPr>
          </a:p>
        </p:txBody>
      </p:sp>
      <p:sp>
        <p:nvSpPr>
          <p:cNvPr id="7170" name="Text Placeholder 2"/>
          <p:cNvSpPr>
            <a:spLocks noGrp="1"/>
          </p:cNvSpPr>
          <p:nvPr>
            <p:ph type="body" sz="quarter" idx="10"/>
          </p:nvPr>
        </p:nvSpPr>
        <p:spPr>
          <a:xfrm>
            <a:off x="1041401" y="1350965"/>
            <a:ext cx="3619499" cy="4179887"/>
          </a:xfrm>
        </p:spPr>
        <p:txBody>
          <a:bodyPr/>
          <a:lstStyle/>
          <a:p>
            <a:pPr eaLnBrk="1" hangingPunct="1"/>
            <a:r>
              <a:rPr lang="en-US" altLang="en-US" sz="6600" dirty="0">
                <a:latin typeface="Cambria"/>
                <a:cs typeface="Cambria"/>
              </a:rPr>
              <a:t>Week #3</a:t>
            </a:r>
          </a:p>
        </p:txBody>
      </p:sp>
    </p:spTree>
    <p:extLst>
      <p:ext uri="{BB962C8B-B14F-4D97-AF65-F5344CB8AC3E}">
        <p14:creationId xmlns:p14="http://schemas.microsoft.com/office/powerpoint/2010/main" val="2420843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35239" y="1131893"/>
            <a:ext cx="5873751" cy="4967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4" descr="demand_line.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46539" y="2133600"/>
            <a:ext cx="3605212" cy="322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68689" y="2036763"/>
            <a:ext cx="4932363" cy="3605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062163" y="3521080"/>
            <a:ext cx="4621212" cy="3025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1749" name="Title 9"/>
          <p:cNvSpPr>
            <a:spLocks noGrp="1"/>
          </p:cNvSpPr>
          <p:nvPr>
            <p:ph type="title"/>
          </p:nvPr>
        </p:nvSpPr>
        <p:spPr>
          <a:xfrm>
            <a:off x="2014539" y="-17463"/>
            <a:ext cx="8229600" cy="768351"/>
          </a:xfrm>
        </p:spPr>
        <p:txBody>
          <a:bodyPr/>
          <a:lstStyle/>
          <a:p>
            <a:pPr algn="ctr"/>
            <a:r>
              <a:rPr lang="en-US" altLang="en-US" dirty="0"/>
              <a:t>Demand Curve</a:t>
            </a:r>
          </a:p>
        </p:txBody>
      </p:sp>
    </p:spTree>
    <p:extLst>
      <p:ext uri="{BB962C8B-B14F-4D97-AF65-F5344CB8AC3E}">
        <p14:creationId xmlns:p14="http://schemas.microsoft.com/office/powerpoint/2010/main" val="19488137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xfrm>
            <a:off x="1981200" y="5"/>
            <a:ext cx="8229600" cy="1527175"/>
          </a:xfrm>
        </p:spPr>
        <p:txBody>
          <a:bodyPr/>
          <a:lstStyle/>
          <a:p>
            <a:pPr algn="ctr"/>
            <a:r>
              <a:rPr lang="en-US" altLang="en-US" dirty="0"/>
              <a:t>Market Demand</a:t>
            </a:r>
          </a:p>
        </p:txBody>
      </p:sp>
      <p:graphicFrame>
        <p:nvGraphicFramePr>
          <p:cNvPr id="5" name="Table 4"/>
          <p:cNvGraphicFramePr>
            <a:graphicFrameLocks noGrp="1"/>
          </p:cNvGraphicFramePr>
          <p:nvPr>
            <p:extLst>
              <p:ext uri="{D42A27DB-BD31-4B8C-83A1-F6EECF244321}">
                <p14:modId xmlns:p14="http://schemas.microsoft.com/office/powerpoint/2010/main" val="4100115432"/>
              </p:ext>
            </p:extLst>
          </p:nvPr>
        </p:nvGraphicFramePr>
        <p:xfrm>
          <a:off x="2020339" y="1618898"/>
          <a:ext cx="8305804" cy="4489455"/>
        </p:xfrm>
        <a:graphic>
          <a:graphicData uri="http://schemas.openxmlformats.org/drawingml/2006/table">
            <a:tbl>
              <a:tblPr/>
              <a:tblGrid>
                <a:gridCol w="1271501">
                  <a:extLst>
                    <a:ext uri="{9D8B030D-6E8A-4147-A177-3AD203B41FA5}">
                      <a16:colId xmlns:a16="http://schemas.microsoft.com/office/drawing/2014/main" val="20000"/>
                    </a:ext>
                  </a:extLst>
                </a:gridCol>
                <a:gridCol w="344575">
                  <a:extLst>
                    <a:ext uri="{9D8B030D-6E8A-4147-A177-3AD203B41FA5}">
                      <a16:colId xmlns:a16="http://schemas.microsoft.com/office/drawing/2014/main" val="20001"/>
                    </a:ext>
                  </a:extLst>
                </a:gridCol>
                <a:gridCol w="2103439">
                  <a:extLst>
                    <a:ext uri="{9D8B030D-6E8A-4147-A177-3AD203B41FA5}">
                      <a16:colId xmlns:a16="http://schemas.microsoft.com/office/drawing/2014/main" val="20002"/>
                    </a:ext>
                  </a:extLst>
                </a:gridCol>
                <a:gridCol w="534987">
                  <a:extLst>
                    <a:ext uri="{9D8B030D-6E8A-4147-A177-3AD203B41FA5}">
                      <a16:colId xmlns:a16="http://schemas.microsoft.com/office/drawing/2014/main" val="20003"/>
                    </a:ext>
                  </a:extLst>
                </a:gridCol>
                <a:gridCol w="1519239">
                  <a:extLst>
                    <a:ext uri="{9D8B030D-6E8A-4147-A177-3AD203B41FA5}">
                      <a16:colId xmlns:a16="http://schemas.microsoft.com/office/drawing/2014/main" val="20004"/>
                    </a:ext>
                  </a:extLst>
                </a:gridCol>
                <a:gridCol w="501651">
                  <a:extLst>
                    <a:ext uri="{9D8B030D-6E8A-4147-A177-3AD203B41FA5}">
                      <a16:colId xmlns:a16="http://schemas.microsoft.com/office/drawing/2014/main" val="20005"/>
                    </a:ext>
                  </a:extLst>
                </a:gridCol>
                <a:gridCol w="2030412">
                  <a:extLst>
                    <a:ext uri="{9D8B030D-6E8A-4147-A177-3AD203B41FA5}">
                      <a16:colId xmlns:a16="http://schemas.microsoft.com/office/drawing/2014/main" val="20006"/>
                    </a:ext>
                  </a:extLst>
                </a:gridCol>
              </a:tblGrid>
              <a:tr h="817563">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Price of Salmon</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Meredith's Demand</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Derek's Demand</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Market Demand</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7988">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$20.00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988">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$17.50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1</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1</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988">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$15.00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2</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1</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3</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988">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$12.50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3</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1</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4</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7988">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$10.00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4</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2</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6</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7988">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$ 7.50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5</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2</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7</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7988">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$ 5.00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6</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3</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9</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7988">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$ 2.50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7</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3</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10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07988">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$ 0.00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8</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4</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12</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6" name="TextBox 5"/>
          <p:cNvSpPr txBox="1">
            <a:spLocks noChangeArrowheads="1"/>
          </p:cNvSpPr>
          <p:nvPr/>
        </p:nvSpPr>
        <p:spPr bwMode="auto">
          <a:xfrm>
            <a:off x="5614988" y="3830643"/>
            <a:ext cx="838200" cy="1108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6600" dirty="0">
                <a:solidFill>
                  <a:srgbClr val="FF0000"/>
                </a:solidFill>
                <a:latin typeface="Cambria"/>
                <a:cs typeface="Cambria"/>
              </a:rPr>
              <a:t>+</a:t>
            </a:r>
          </a:p>
        </p:txBody>
      </p:sp>
      <p:sp>
        <p:nvSpPr>
          <p:cNvPr id="7" name="TextBox 6"/>
          <p:cNvSpPr txBox="1">
            <a:spLocks noChangeArrowheads="1"/>
          </p:cNvSpPr>
          <p:nvPr/>
        </p:nvSpPr>
        <p:spPr bwMode="auto">
          <a:xfrm>
            <a:off x="7646988" y="3857630"/>
            <a:ext cx="838200" cy="1108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6600" dirty="0">
                <a:solidFill>
                  <a:srgbClr val="FF0000"/>
                </a:solidFill>
                <a:latin typeface="Cambria"/>
                <a:cs typeface="Cambria"/>
              </a:rPr>
              <a:t>=</a:t>
            </a:r>
          </a:p>
        </p:txBody>
      </p:sp>
    </p:spTree>
    <p:extLst>
      <p:ext uri="{BB962C8B-B14F-4D97-AF65-F5344CB8AC3E}">
        <p14:creationId xmlns:p14="http://schemas.microsoft.com/office/powerpoint/2010/main" val="32359310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70067" y="2286000"/>
            <a:ext cx="8639175" cy="228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4" descr="+=.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24367" y="4484688"/>
            <a:ext cx="3330575" cy="512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379667" y="3284538"/>
            <a:ext cx="1182687"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033717" y="4627563"/>
            <a:ext cx="395287" cy="171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972427" y="3295650"/>
            <a:ext cx="2109788" cy="1455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053017" y="3276602"/>
            <a:ext cx="1774825" cy="925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903913" y="4624388"/>
            <a:ext cx="620712" cy="177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5848" name="Title 10"/>
          <p:cNvSpPr>
            <a:spLocks noGrp="1"/>
          </p:cNvSpPr>
          <p:nvPr>
            <p:ph type="title"/>
          </p:nvPr>
        </p:nvSpPr>
        <p:spPr>
          <a:xfrm>
            <a:off x="1981200" y="5"/>
            <a:ext cx="8229600" cy="1527175"/>
          </a:xfrm>
        </p:spPr>
        <p:txBody>
          <a:bodyPr/>
          <a:lstStyle/>
          <a:p>
            <a:pPr algn="ctr"/>
            <a:r>
              <a:rPr lang="en-US" altLang="en-US" dirty="0"/>
              <a:t>Market Demand</a:t>
            </a:r>
          </a:p>
        </p:txBody>
      </p:sp>
    </p:spTree>
    <p:extLst>
      <p:ext uri="{BB962C8B-B14F-4D97-AF65-F5344CB8AC3E}">
        <p14:creationId xmlns:p14="http://schemas.microsoft.com/office/powerpoint/2010/main" val="29452735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0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10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10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a:xfrm>
            <a:off x="1981200" y="5"/>
            <a:ext cx="8229600" cy="1527175"/>
          </a:xfrm>
        </p:spPr>
        <p:txBody>
          <a:bodyPr/>
          <a:lstStyle/>
          <a:p>
            <a:r>
              <a:rPr lang="en-US" altLang="en-US" dirty="0"/>
              <a:t>Shifts in Demand</a:t>
            </a:r>
          </a:p>
        </p:txBody>
      </p:sp>
      <p:sp>
        <p:nvSpPr>
          <p:cNvPr id="19459" name="Content Placeholder 2"/>
          <p:cNvSpPr>
            <a:spLocks noGrp="1"/>
          </p:cNvSpPr>
          <p:nvPr>
            <p:ph idx="1"/>
          </p:nvPr>
        </p:nvSpPr>
        <p:spPr>
          <a:xfrm>
            <a:off x="1981200" y="1712913"/>
            <a:ext cx="8386698" cy="4895850"/>
          </a:xfrm>
        </p:spPr>
        <p:txBody>
          <a:bodyPr/>
          <a:lstStyle/>
          <a:p>
            <a:pPr eaLnBrk="1" hangingPunct="1"/>
            <a:r>
              <a:rPr lang="en-US" altLang="en-US" sz="3200" dirty="0"/>
              <a:t>Movement along a demand curve</a:t>
            </a:r>
          </a:p>
          <a:p>
            <a:pPr lvl="1" eaLnBrk="1" hangingPunct="1"/>
            <a:r>
              <a:rPr lang="en-US" altLang="en-US" sz="2800" dirty="0"/>
              <a:t>Caused by a change in the </a:t>
            </a:r>
            <a:r>
              <a:rPr lang="en-US" altLang="en-US" sz="2800" u="sng" dirty="0"/>
              <a:t>price</a:t>
            </a:r>
            <a:r>
              <a:rPr lang="en-US" altLang="en-US" sz="2800" dirty="0"/>
              <a:t> of the good.</a:t>
            </a:r>
          </a:p>
          <a:p>
            <a:pPr lvl="1" eaLnBrk="1" hangingPunct="1"/>
            <a:r>
              <a:rPr lang="en-US" altLang="en-US" sz="2800" dirty="0"/>
              <a:t>Inverse relationship between price and quantity demanded.</a:t>
            </a:r>
          </a:p>
          <a:p>
            <a:pPr eaLnBrk="1" hangingPunct="1"/>
            <a:r>
              <a:rPr lang="en-US" altLang="en-US" sz="3200" dirty="0"/>
              <a:t>Shift in demand</a:t>
            </a:r>
          </a:p>
          <a:p>
            <a:pPr lvl="1" eaLnBrk="1" hangingPunct="1"/>
            <a:r>
              <a:rPr lang="en-US" altLang="en-US" sz="2800" dirty="0"/>
              <a:t>Caused by changes in </a:t>
            </a:r>
            <a:r>
              <a:rPr lang="en-US" altLang="en-US" sz="2800" u="sng" dirty="0"/>
              <a:t>non-price </a:t>
            </a:r>
            <a:r>
              <a:rPr lang="en-US" altLang="en-US" sz="2800" dirty="0"/>
              <a:t>factors.</a:t>
            </a:r>
          </a:p>
          <a:p>
            <a:pPr lvl="1" eaLnBrk="1" hangingPunct="1"/>
            <a:r>
              <a:rPr lang="en-US" altLang="en-US" sz="2800" dirty="0"/>
              <a:t>Entire demand curve will shift to the left or right.</a:t>
            </a:r>
          </a:p>
        </p:txBody>
      </p:sp>
    </p:spTree>
    <p:extLst>
      <p:ext uri="{BB962C8B-B14F-4D97-AF65-F5344CB8AC3E}">
        <p14:creationId xmlns:p14="http://schemas.microsoft.com/office/powerpoint/2010/main" val="33720499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animEffect transition="in" filter="barn(inVertical)">
                                      <p:cBhvr>
                                        <p:cTn id="7" dur="500"/>
                                        <p:tgtEl>
                                          <p:spTgt spid="19459">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9459">
                                            <p:txEl>
                                              <p:pRg st="2" end="2"/>
                                            </p:txEl>
                                          </p:spTgt>
                                        </p:tgtEl>
                                        <p:attrNameLst>
                                          <p:attrName>style.visibility</p:attrName>
                                        </p:attrNameLst>
                                      </p:cBhvr>
                                      <p:to>
                                        <p:strVal val="visible"/>
                                      </p:to>
                                    </p:set>
                                    <p:animEffect transition="in" filter="barn(inVertical)">
                                      <p:cBhvr>
                                        <p:cTn id="10" dur="500"/>
                                        <p:tgtEl>
                                          <p:spTgt spid="19459">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19459">
                                            <p:txEl>
                                              <p:pRg st="4" end="4"/>
                                            </p:txEl>
                                          </p:spTgt>
                                        </p:tgtEl>
                                        <p:attrNameLst>
                                          <p:attrName>style.visibility</p:attrName>
                                        </p:attrNameLst>
                                      </p:cBhvr>
                                      <p:to>
                                        <p:strVal val="visible"/>
                                      </p:to>
                                    </p:set>
                                    <p:animEffect transition="in" filter="barn(inVertical)">
                                      <p:cBhvr>
                                        <p:cTn id="15" dur="500"/>
                                        <p:tgtEl>
                                          <p:spTgt spid="19459">
                                            <p:txEl>
                                              <p:pRg st="4" end="4"/>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19459">
                                            <p:txEl>
                                              <p:pRg st="5" end="5"/>
                                            </p:txEl>
                                          </p:spTgt>
                                        </p:tgtEl>
                                        <p:attrNameLst>
                                          <p:attrName>style.visibility</p:attrName>
                                        </p:attrNameLst>
                                      </p:cBhvr>
                                      <p:to>
                                        <p:strVal val="visible"/>
                                      </p:to>
                                    </p:set>
                                    <p:animEffect transition="in" filter="barn(inVertical)">
                                      <p:cBhvr>
                                        <p:cTn id="18" dur="500"/>
                                        <p:tgtEl>
                                          <p:spTgt spid="194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25639" y="1697043"/>
            <a:ext cx="8077200" cy="4930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48015" y="2360613"/>
            <a:ext cx="3446463" cy="419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418266" y="2087563"/>
            <a:ext cx="4249737" cy="4398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911729" y="2376488"/>
            <a:ext cx="3248025" cy="3802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876551" y="4016375"/>
            <a:ext cx="3449639" cy="2476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833939" y="4067175"/>
            <a:ext cx="1306512" cy="514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5" descr="arrows.eps"/>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537200" y="2795588"/>
            <a:ext cx="1843088" cy="2335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6310313" y="4060825"/>
            <a:ext cx="1517651" cy="528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9945" name="Title 9"/>
          <p:cNvSpPr>
            <a:spLocks noGrp="1"/>
          </p:cNvSpPr>
          <p:nvPr>
            <p:ph type="title"/>
          </p:nvPr>
        </p:nvSpPr>
        <p:spPr>
          <a:xfrm>
            <a:off x="1981200" y="5"/>
            <a:ext cx="8229600" cy="1527175"/>
          </a:xfrm>
        </p:spPr>
        <p:txBody>
          <a:bodyPr/>
          <a:lstStyle/>
          <a:p>
            <a:pPr algn="ctr"/>
            <a:r>
              <a:rPr lang="en-US" altLang="en-US" dirty="0"/>
              <a:t>Shifts in Demand</a:t>
            </a:r>
          </a:p>
        </p:txBody>
      </p:sp>
    </p:spTree>
    <p:extLst>
      <p:ext uri="{BB962C8B-B14F-4D97-AF65-F5344CB8AC3E}">
        <p14:creationId xmlns:p14="http://schemas.microsoft.com/office/powerpoint/2010/main" val="39775767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3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amond(out)">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righ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xfrm>
            <a:off x="1981202" y="5"/>
            <a:ext cx="8597900" cy="1527175"/>
          </a:xfrm>
        </p:spPr>
        <p:txBody>
          <a:bodyPr/>
          <a:lstStyle/>
          <a:p>
            <a:r>
              <a:rPr lang="en-US" altLang="en-US" dirty="0"/>
              <a:t>Graphical Summary of </a:t>
            </a:r>
            <a:br>
              <a:rPr lang="en-US" altLang="en-US" dirty="0"/>
            </a:br>
            <a:r>
              <a:rPr lang="en-US" altLang="en-US" dirty="0"/>
              <a:t>Demand Movement vs. Shift</a:t>
            </a:r>
          </a:p>
        </p:txBody>
      </p:sp>
      <p:sp>
        <p:nvSpPr>
          <p:cNvPr id="41986" name="Content Placeholder 2"/>
          <p:cNvSpPr>
            <a:spLocks noGrp="1"/>
          </p:cNvSpPr>
          <p:nvPr>
            <p:ph idx="1"/>
          </p:nvPr>
        </p:nvSpPr>
        <p:spPr>
          <a:xfrm>
            <a:off x="1981200" y="1712913"/>
            <a:ext cx="8229600" cy="4895850"/>
          </a:xfrm>
        </p:spPr>
        <p:txBody>
          <a:bodyPr/>
          <a:lstStyle/>
          <a:p>
            <a:r>
              <a:rPr lang="en-US" altLang="en-US" sz="2800" dirty="0"/>
              <a:t>The next few slides give a summary of the possible movements and shift that we could see when considering demand.</a:t>
            </a:r>
          </a:p>
        </p:txBody>
      </p:sp>
    </p:spTree>
    <p:extLst>
      <p:ext uri="{BB962C8B-B14F-4D97-AF65-F5344CB8AC3E}">
        <p14:creationId xmlns:p14="http://schemas.microsoft.com/office/powerpoint/2010/main" val="1926015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a:xfrm>
            <a:off x="1663702" y="5"/>
            <a:ext cx="8826500" cy="1527175"/>
          </a:xfrm>
        </p:spPr>
        <p:txBody>
          <a:bodyPr/>
          <a:lstStyle/>
          <a:p>
            <a:pPr algn="ctr"/>
            <a:r>
              <a:rPr lang="en-US" altLang="en-US" dirty="0"/>
              <a:t>Increase in Quantity Demanded</a:t>
            </a:r>
          </a:p>
        </p:txBody>
      </p:sp>
      <p:sp>
        <p:nvSpPr>
          <p:cNvPr id="44034" name="Line 2"/>
          <p:cNvSpPr>
            <a:spLocks noChangeShapeType="1"/>
          </p:cNvSpPr>
          <p:nvPr/>
        </p:nvSpPr>
        <p:spPr bwMode="auto">
          <a:xfrm>
            <a:off x="2451100" y="1951038"/>
            <a:ext cx="0" cy="351790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latin typeface="Cambria"/>
            </a:endParaRPr>
          </a:p>
        </p:txBody>
      </p:sp>
      <p:sp>
        <p:nvSpPr>
          <p:cNvPr id="44035" name="Text Box 6"/>
          <p:cNvSpPr txBox="1">
            <a:spLocks noChangeArrowheads="1"/>
          </p:cNvSpPr>
          <p:nvPr/>
        </p:nvSpPr>
        <p:spPr bwMode="auto">
          <a:xfrm>
            <a:off x="1893890" y="1752600"/>
            <a:ext cx="557212" cy="40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P</a:t>
            </a:r>
          </a:p>
        </p:txBody>
      </p:sp>
      <p:sp>
        <p:nvSpPr>
          <p:cNvPr id="44036" name="Text Box 7"/>
          <p:cNvSpPr txBox="1">
            <a:spLocks noChangeArrowheads="1"/>
          </p:cNvSpPr>
          <p:nvPr/>
        </p:nvSpPr>
        <p:spPr bwMode="auto">
          <a:xfrm>
            <a:off x="6973890" y="5486400"/>
            <a:ext cx="557212" cy="40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Q</a:t>
            </a:r>
          </a:p>
        </p:txBody>
      </p:sp>
      <p:sp>
        <p:nvSpPr>
          <p:cNvPr id="44037" name="Line 5"/>
          <p:cNvSpPr>
            <a:spLocks noChangeShapeType="1"/>
          </p:cNvSpPr>
          <p:nvPr/>
        </p:nvSpPr>
        <p:spPr bwMode="auto">
          <a:xfrm>
            <a:off x="3265489" y="1905003"/>
            <a:ext cx="3582987" cy="3057525"/>
          </a:xfrm>
          <a:prstGeom prst="line">
            <a:avLst/>
          </a:prstGeom>
          <a:noFill/>
          <a:ln w="60325">
            <a:solidFill>
              <a:srgbClr val="3F6C79"/>
            </a:solidFill>
            <a:round/>
            <a:headEnd/>
            <a:tailEnd/>
          </a:ln>
          <a:extLst>
            <a:ext uri="{909E8E84-426E-40dd-AFC4-6F175D3DCCD1}">
              <a14:hiddenFill xmlns="" xmlns:a14="http://schemas.microsoft.com/office/drawing/2010/main">
                <a:noFill/>
              </a14:hiddenFill>
            </a:ext>
          </a:extLst>
        </p:spPr>
        <p:txBody>
          <a:bodyPr/>
          <a:lstStyle/>
          <a:p>
            <a:endParaRPr lang="en-US" dirty="0">
              <a:latin typeface="Cambria"/>
            </a:endParaRPr>
          </a:p>
        </p:txBody>
      </p:sp>
      <p:sp>
        <p:nvSpPr>
          <p:cNvPr id="44038" name="Text Box 9"/>
          <p:cNvSpPr txBox="1">
            <a:spLocks noChangeArrowheads="1"/>
          </p:cNvSpPr>
          <p:nvPr/>
        </p:nvSpPr>
        <p:spPr bwMode="auto">
          <a:xfrm>
            <a:off x="6986588" y="4708525"/>
            <a:ext cx="914400" cy="635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D</a:t>
            </a:r>
          </a:p>
        </p:txBody>
      </p:sp>
      <p:sp>
        <p:nvSpPr>
          <p:cNvPr id="22536" name="Text Box 10"/>
          <p:cNvSpPr txBox="1">
            <a:spLocks noChangeArrowheads="1"/>
          </p:cNvSpPr>
          <p:nvPr/>
        </p:nvSpPr>
        <p:spPr bwMode="auto">
          <a:xfrm>
            <a:off x="7531102" y="1841500"/>
            <a:ext cx="2959100" cy="4584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b="1" dirty="0">
                <a:solidFill>
                  <a:srgbClr val="FF0000"/>
                </a:solidFill>
                <a:latin typeface="Cambria"/>
                <a:cs typeface="Cambria"/>
              </a:rPr>
              <a:t>Caused by price decrease</a:t>
            </a:r>
          </a:p>
          <a:p>
            <a:pPr eaLnBrk="1" hangingPunct="1"/>
            <a:endParaRPr lang="en-US" altLang="en-US" sz="2800" dirty="0">
              <a:solidFill>
                <a:srgbClr val="FF0000"/>
              </a:solidFill>
              <a:latin typeface="Cambria"/>
              <a:cs typeface="Cambria"/>
            </a:endParaRPr>
          </a:p>
          <a:p>
            <a:pPr eaLnBrk="1" hangingPunct="1"/>
            <a:r>
              <a:rPr lang="en-US" altLang="en-US" sz="2800" dirty="0">
                <a:solidFill>
                  <a:srgbClr val="FF0000"/>
                </a:solidFill>
                <a:latin typeface="Cambria"/>
                <a:cs typeface="Cambria"/>
              </a:rPr>
              <a:t>Move from point A to point B</a:t>
            </a:r>
          </a:p>
          <a:p>
            <a:pPr eaLnBrk="1" hangingPunct="1"/>
            <a:endParaRPr lang="en-US" altLang="en-US" sz="2800" u="sng" dirty="0">
              <a:solidFill>
                <a:srgbClr val="FF0000"/>
              </a:solidFill>
              <a:latin typeface="Cambria"/>
              <a:cs typeface="Cambria"/>
            </a:endParaRPr>
          </a:p>
          <a:p>
            <a:pPr eaLnBrk="1" hangingPunct="1"/>
            <a:r>
              <a:rPr lang="en-US" altLang="en-US" sz="2800" dirty="0">
                <a:solidFill>
                  <a:srgbClr val="FF0000"/>
                </a:solidFill>
                <a:latin typeface="Cambria"/>
                <a:cs typeface="Cambria"/>
              </a:rPr>
              <a:t>Movement along a demand curve</a:t>
            </a:r>
          </a:p>
          <a:p>
            <a:pPr eaLnBrk="1" hangingPunct="1"/>
            <a:endParaRPr lang="en-US" altLang="en-US" sz="2800" dirty="0">
              <a:solidFill>
                <a:srgbClr val="FF0000"/>
              </a:solidFill>
              <a:latin typeface="Cambria"/>
              <a:cs typeface="Cambria"/>
            </a:endParaRPr>
          </a:p>
          <a:p>
            <a:pPr eaLnBrk="1" hangingPunct="1"/>
            <a:r>
              <a:rPr lang="en-US" altLang="en-US" sz="2800" dirty="0">
                <a:solidFill>
                  <a:srgbClr val="FF0000"/>
                </a:solidFill>
                <a:latin typeface="Cambria"/>
                <a:cs typeface="Cambria"/>
              </a:rPr>
              <a:t>Price↓ </a:t>
            </a:r>
            <a:r>
              <a:rPr lang="en-US" altLang="en-US" sz="2800" dirty="0" err="1">
                <a:solidFill>
                  <a:srgbClr val="FF0000"/>
                </a:solidFill>
                <a:latin typeface="Cambria"/>
                <a:cs typeface="Cambria"/>
              </a:rPr>
              <a:t>Q</a:t>
            </a:r>
            <a:r>
              <a:rPr lang="en-US" altLang="en-US" sz="2800" baseline="-25000" dirty="0" err="1">
                <a:solidFill>
                  <a:srgbClr val="FF0000"/>
                </a:solidFill>
                <a:latin typeface="Cambria"/>
                <a:cs typeface="Cambria"/>
              </a:rPr>
              <a:t>d</a:t>
            </a:r>
            <a:r>
              <a:rPr lang="en-US" altLang="en-US" sz="2800" dirty="0">
                <a:solidFill>
                  <a:srgbClr val="FF0000"/>
                </a:solidFill>
                <a:latin typeface="Cambria"/>
                <a:cs typeface="Cambria"/>
              </a:rPr>
              <a:t>↑</a:t>
            </a:r>
          </a:p>
          <a:p>
            <a:pPr eaLnBrk="1" hangingPunct="1">
              <a:spcAft>
                <a:spcPts val="1000"/>
              </a:spcAft>
            </a:pPr>
            <a:r>
              <a:rPr lang="en-US" altLang="en-US" sz="2800" dirty="0">
                <a:latin typeface="Cambria"/>
                <a:cs typeface="Cambria"/>
              </a:rPr>
              <a:t> </a:t>
            </a:r>
          </a:p>
          <a:p>
            <a:pPr eaLnBrk="1" hangingPunct="1">
              <a:spcAft>
                <a:spcPts val="1000"/>
              </a:spcAft>
            </a:pPr>
            <a:endParaRPr lang="en-US" altLang="en-US" sz="2800" b="1" dirty="0">
              <a:solidFill>
                <a:srgbClr val="FF0000"/>
              </a:solidFill>
              <a:latin typeface="Cambria"/>
              <a:cs typeface="Cambria"/>
            </a:endParaRPr>
          </a:p>
        </p:txBody>
      </p:sp>
      <p:cxnSp>
        <p:nvCxnSpPr>
          <p:cNvPr id="11" name="Straight Arrow Connector 10"/>
          <p:cNvCxnSpPr/>
          <p:nvPr/>
        </p:nvCxnSpPr>
        <p:spPr>
          <a:xfrm>
            <a:off x="4508500" y="2590800"/>
            <a:ext cx="1371600" cy="1143000"/>
          </a:xfrm>
          <a:prstGeom prst="straightConnector1">
            <a:avLst/>
          </a:prstGeom>
          <a:ln w="25400">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4127500" y="2590800"/>
            <a:ext cx="3048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Cambria"/>
            </a:endParaRPr>
          </a:p>
        </p:txBody>
      </p:sp>
      <p:sp>
        <p:nvSpPr>
          <p:cNvPr id="14" name="Oval 13"/>
          <p:cNvSpPr/>
          <p:nvPr/>
        </p:nvSpPr>
        <p:spPr>
          <a:xfrm>
            <a:off x="5575300" y="3886200"/>
            <a:ext cx="3048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Cambria"/>
            </a:endParaRPr>
          </a:p>
        </p:txBody>
      </p:sp>
      <p:sp>
        <p:nvSpPr>
          <p:cNvPr id="44043" name="Text Box 10"/>
          <p:cNvSpPr txBox="1">
            <a:spLocks noChangeArrowheads="1"/>
          </p:cNvSpPr>
          <p:nvPr/>
        </p:nvSpPr>
        <p:spPr bwMode="auto">
          <a:xfrm>
            <a:off x="1689100" y="2514600"/>
            <a:ext cx="8382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$12</a:t>
            </a:r>
          </a:p>
        </p:txBody>
      </p:sp>
      <p:sp>
        <p:nvSpPr>
          <p:cNvPr id="44044" name="Text Box 10"/>
          <p:cNvSpPr txBox="1">
            <a:spLocks noChangeArrowheads="1"/>
          </p:cNvSpPr>
          <p:nvPr/>
        </p:nvSpPr>
        <p:spPr bwMode="auto">
          <a:xfrm>
            <a:off x="1612900" y="3733800"/>
            <a:ext cx="9144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$10</a:t>
            </a:r>
          </a:p>
        </p:txBody>
      </p:sp>
      <p:sp>
        <p:nvSpPr>
          <p:cNvPr id="44045" name="Text Box 10"/>
          <p:cNvSpPr txBox="1">
            <a:spLocks noChangeArrowheads="1"/>
          </p:cNvSpPr>
          <p:nvPr/>
        </p:nvSpPr>
        <p:spPr bwMode="auto">
          <a:xfrm>
            <a:off x="4051300" y="5486400"/>
            <a:ext cx="6858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7</a:t>
            </a:r>
          </a:p>
        </p:txBody>
      </p:sp>
      <p:sp>
        <p:nvSpPr>
          <p:cNvPr id="44046" name="Text Box 10"/>
          <p:cNvSpPr txBox="1">
            <a:spLocks noChangeArrowheads="1"/>
          </p:cNvSpPr>
          <p:nvPr/>
        </p:nvSpPr>
        <p:spPr bwMode="auto">
          <a:xfrm>
            <a:off x="5575300" y="5486400"/>
            <a:ext cx="6858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8</a:t>
            </a:r>
          </a:p>
        </p:txBody>
      </p:sp>
      <p:cxnSp>
        <p:nvCxnSpPr>
          <p:cNvPr id="19" name="Straight Connector 18"/>
          <p:cNvCxnSpPr/>
          <p:nvPr/>
        </p:nvCxnSpPr>
        <p:spPr>
          <a:xfrm rot="10800000">
            <a:off x="2451100" y="2743200"/>
            <a:ext cx="18288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0800000">
            <a:off x="2451100" y="4038600"/>
            <a:ext cx="3276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2908300" y="4114800"/>
            <a:ext cx="27432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5003800" y="4762500"/>
            <a:ext cx="14478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051" name="Text Box 10"/>
          <p:cNvSpPr txBox="1">
            <a:spLocks noChangeArrowheads="1"/>
          </p:cNvSpPr>
          <p:nvPr/>
        </p:nvSpPr>
        <p:spPr bwMode="auto">
          <a:xfrm>
            <a:off x="4279900" y="2133600"/>
            <a:ext cx="5334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A</a:t>
            </a:r>
          </a:p>
        </p:txBody>
      </p:sp>
      <p:sp>
        <p:nvSpPr>
          <p:cNvPr id="44052" name="Text Box 10"/>
          <p:cNvSpPr txBox="1">
            <a:spLocks noChangeArrowheads="1"/>
          </p:cNvSpPr>
          <p:nvPr/>
        </p:nvSpPr>
        <p:spPr bwMode="auto">
          <a:xfrm>
            <a:off x="5956300" y="3581400"/>
            <a:ext cx="4572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B</a:t>
            </a:r>
          </a:p>
        </p:txBody>
      </p:sp>
      <p:cxnSp>
        <p:nvCxnSpPr>
          <p:cNvPr id="25" name="Straight Arrow Connector 24"/>
          <p:cNvCxnSpPr/>
          <p:nvPr/>
        </p:nvCxnSpPr>
        <p:spPr>
          <a:xfrm>
            <a:off x="2146300" y="2971800"/>
            <a:ext cx="0" cy="8397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433890" y="5713418"/>
            <a:ext cx="1065212" cy="15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2451100" y="5486400"/>
            <a:ext cx="4648200" cy="0"/>
          </a:xfrm>
          <a:prstGeom prst="line">
            <a:avLst/>
          </a:prstGeom>
          <a:ln w="1905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55603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2536">
                                            <p:txEl>
                                              <p:pRg st="0" end="0"/>
                                            </p:txEl>
                                          </p:spTgt>
                                        </p:tgtEl>
                                        <p:attrNameLst>
                                          <p:attrName>style.visibility</p:attrName>
                                        </p:attrNameLst>
                                      </p:cBhvr>
                                      <p:to>
                                        <p:strVal val="visible"/>
                                      </p:to>
                                    </p:set>
                                    <p:animEffect transition="in" filter="barn(inVertical)">
                                      <p:cBhvr>
                                        <p:cTn id="7" dur="500"/>
                                        <p:tgtEl>
                                          <p:spTgt spid="2253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22536">
                                            <p:txEl>
                                              <p:pRg st="2" end="2"/>
                                            </p:txEl>
                                          </p:spTgt>
                                        </p:tgtEl>
                                        <p:attrNameLst>
                                          <p:attrName>style.visibility</p:attrName>
                                        </p:attrNameLst>
                                      </p:cBhvr>
                                      <p:to>
                                        <p:strVal val="visible"/>
                                      </p:to>
                                    </p:set>
                                    <p:animEffect transition="in" filter="barn(inVertical)">
                                      <p:cBhvr>
                                        <p:cTn id="12" dur="500"/>
                                        <p:tgtEl>
                                          <p:spTgt spid="22536">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22536">
                                            <p:txEl>
                                              <p:pRg st="4" end="4"/>
                                            </p:txEl>
                                          </p:spTgt>
                                        </p:tgtEl>
                                        <p:attrNameLst>
                                          <p:attrName>style.visibility</p:attrName>
                                        </p:attrNameLst>
                                      </p:cBhvr>
                                      <p:to>
                                        <p:strVal val="visible"/>
                                      </p:to>
                                    </p:set>
                                    <p:animEffect transition="in" filter="barn(inVertical)">
                                      <p:cBhvr>
                                        <p:cTn id="15" dur="500"/>
                                        <p:tgtEl>
                                          <p:spTgt spid="22536">
                                            <p:txEl>
                                              <p:pRg st="4" end="4"/>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22536">
                                            <p:txEl>
                                              <p:pRg st="6" end="6"/>
                                            </p:txEl>
                                          </p:spTgt>
                                        </p:tgtEl>
                                        <p:attrNameLst>
                                          <p:attrName>style.visibility</p:attrName>
                                        </p:attrNameLst>
                                      </p:cBhvr>
                                      <p:to>
                                        <p:strVal val="visible"/>
                                      </p:to>
                                    </p:set>
                                    <p:animEffect transition="in" filter="barn(inVertical)">
                                      <p:cBhvr>
                                        <p:cTn id="18" dur="500"/>
                                        <p:tgtEl>
                                          <p:spTgt spid="2253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a:xfrm>
            <a:off x="1663702" y="5"/>
            <a:ext cx="8826500" cy="1527175"/>
          </a:xfrm>
        </p:spPr>
        <p:txBody>
          <a:bodyPr/>
          <a:lstStyle/>
          <a:p>
            <a:pPr algn="ctr"/>
            <a:r>
              <a:rPr lang="en-US" altLang="en-US" dirty="0"/>
              <a:t>Decrease in Quantity Demanded</a:t>
            </a:r>
          </a:p>
        </p:txBody>
      </p:sp>
      <p:sp>
        <p:nvSpPr>
          <p:cNvPr id="23555" name="Text Box 10"/>
          <p:cNvSpPr txBox="1">
            <a:spLocks noChangeArrowheads="1"/>
          </p:cNvSpPr>
          <p:nvPr/>
        </p:nvSpPr>
        <p:spPr bwMode="auto">
          <a:xfrm>
            <a:off x="7531101" y="1841500"/>
            <a:ext cx="3060695" cy="4584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b="1" dirty="0">
                <a:solidFill>
                  <a:srgbClr val="FF0000"/>
                </a:solidFill>
                <a:latin typeface="Cambria"/>
                <a:cs typeface="Cambria"/>
              </a:rPr>
              <a:t>Caused by price increase</a:t>
            </a:r>
          </a:p>
          <a:p>
            <a:pPr eaLnBrk="1" hangingPunct="1"/>
            <a:endParaRPr lang="en-US" altLang="en-US" sz="2800" dirty="0">
              <a:solidFill>
                <a:srgbClr val="FF0000"/>
              </a:solidFill>
              <a:latin typeface="Cambria"/>
              <a:cs typeface="Cambria"/>
            </a:endParaRPr>
          </a:p>
          <a:p>
            <a:pPr eaLnBrk="1" hangingPunct="1"/>
            <a:r>
              <a:rPr lang="en-US" altLang="en-US" sz="2800" dirty="0">
                <a:solidFill>
                  <a:srgbClr val="FF0000"/>
                </a:solidFill>
                <a:latin typeface="Cambria"/>
                <a:cs typeface="Cambria"/>
              </a:rPr>
              <a:t>Move from point A to point B</a:t>
            </a:r>
          </a:p>
          <a:p>
            <a:pPr eaLnBrk="1" hangingPunct="1"/>
            <a:endParaRPr lang="en-US" altLang="en-US" sz="2800" u="sng" dirty="0">
              <a:solidFill>
                <a:srgbClr val="FF0000"/>
              </a:solidFill>
              <a:latin typeface="Cambria"/>
              <a:cs typeface="Cambria"/>
            </a:endParaRPr>
          </a:p>
          <a:p>
            <a:pPr eaLnBrk="1" hangingPunct="1"/>
            <a:r>
              <a:rPr lang="en-US" altLang="en-US" sz="2800" dirty="0">
                <a:solidFill>
                  <a:srgbClr val="FF0000"/>
                </a:solidFill>
                <a:latin typeface="Cambria"/>
                <a:cs typeface="Cambria"/>
              </a:rPr>
              <a:t>Movement along a demand curve</a:t>
            </a:r>
          </a:p>
          <a:p>
            <a:pPr eaLnBrk="1" hangingPunct="1"/>
            <a:endParaRPr lang="en-US" altLang="en-US" sz="2800" dirty="0">
              <a:solidFill>
                <a:srgbClr val="FF0000"/>
              </a:solidFill>
              <a:latin typeface="Cambria"/>
              <a:cs typeface="Cambria"/>
            </a:endParaRPr>
          </a:p>
          <a:p>
            <a:pPr eaLnBrk="1" hangingPunct="1"/>
            <a:r>
              <a:rPr lang="en-US" altLang="en-US" sz="2800" dirty="0">
                <a:solidFill>
                  <a:srgbClr val="FF0000"/>
                </a:solidFill>
                <a:latin typeface="Cambria"/>
                <a:cs typeface="Cambria"/>
              </a:rPr>
              <a:t>Price↑ </a:t>
            </a:r>
            <a:r>
              <a:rPr lang="en-US" altLang="en-US" sz="2800" dirty="0" err="1">
                <a:solidFill>
                  <a:srgbClr val="FF0000"/>
                </a:solidFill>
                <a:latin typeface="Cambria"/>
                <a:cs typeface="Cambria"/>
              </a:rPr>
              <a:t>Q</a:t>
            </a:r>
            <a:r>
              <a:rPr lang="en-US" altLang="en-US" sz="2800" baseline="-25000" dirty="0" err="1">
                <a:solidFill>
                  <a:srgbClr val="FF0000"/>
                </a:solidFill>
                <a:latin typeface="Cambria"/>
                <a:cs typeface="Cambria"/>
              </a:rPr>
              <a:t>d</a:t>
            </a:r>
            <a:r>
              <a:rPr lang="en-US" altLang="en-US" sz="2800" dirty="0">
                <a:solidFill>
                  <a:srgbClr val="FF0000"/>
                </a:solidFill>
                <a:latin typeface="Cambria"/>
                <a:cs typeface="Cambria"/>
              </a:rPr>
              <a:t>↓</a:t>
            </a:r>
          </a:p>
          <a:p>
            <a:pPr eaLnBrk="1" hangingPunct="1">
              <a:spcAft>
                <a:spcPts val="1000"/>
              </a:spcAft>
            </a:pPr>
            <a:r>
              <a:rPr lang="en-US" altLang="en-US" sz="2800" dirty="0">
                <a:latin typeface="Cambria"/>
                <a:cs typeface="Cambria"/>
              </a:rPr>
              <a:t> </a:t>
            </a:r>
          </a:p>
          <a:p>
            <a:pPr eaLnBrk="1" hangingPunct="1">
              <a:spcAft>
                <a:spcPts val="1000"/>
              </a:spcAft>
            </a:pPr>
            <a:endParaRPr lang="en-US" altLang="en-US" sz="2800" b="1" dirty="0">
              <a:solidFill>
                <a:srgbClr val="FF0000"/>
              </a:solidFill>
              <a:latin typeface="Cambria"/>
              <a:cs typeface="Cambria"/>
            </a:endParaRPr>
          </a:p>
        </p:txBody>
      </p:sp>
      <p:sp>
        <p:nvSpPr>
          <p:cNvPr id="46083" name="Line 2"/>
          <p:cNvSpPr>
            <a:spLocks noChangeShapeType="1"/>
          </p:cNvSpPr>
          <p:nvPr/>
        </p:nvSpPr>
        <p:spPr bwMode="auto">
          <a:xfrm>
            <a:off x="2438400" y="2141538"/>
            <a:ext cx="0" cy="3517900"/>
          </a:xfrm>
          <a:prstGeom prst="line">
            <a:avLst/>
          </a:prstGeom>
          <a:noFill/>
          <a:ln w="254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latin typeface="Cambria"/>
            </a:endParaRPr>
          </a:p>
        </p:txBody>
      </p:sp>
      <p:sp>
        <p:nvSpPr>
          <p:cNvPr id="46084" name="Text Box 6"/>
          <p:cNvSpPr txBox="1">
            <a:spLocks noChangeArrowheads="1"/>
          </p:cNvSpPr>
          <p:nvPr/>
        </p:nvSpPr>
        <p:spPr bwMode="auto">
          <a:xfrm>
            <a:off x="1881190" y="1943100"/>
            <a:ext cx="557212" cy="40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P</a:t>
            </a:r>
          </a:p>
        </p:txBody>
      </p:sp>
      <p:sp>
        <p:nvSpPr>
          <p:cNvPr id="46085" name="Text Box 7"/>
          <p:cNvSpPr txBox="1">
            <a:spLocks noChangeArrowheads="1"/>
          </p:cNvSpPr>
          <p:nvPr/>
        </p:nvSpPr>
        <p:spPr bwMode="auto">
          <a:xfrm>
            <a:off x="6910390" y="5676900"/>
            <a:ext cx="557212" cy="40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Q</a:t>
            </a:r>
          </a:p>
        </p:txBody>
      </p:sp>
      <p:sp>
        <p:nvSpPr>
          <p:cNvPr id="46086" name="Line 5"/>
          <p:cNvSpPr>
            <a:spLocks noChangeShapeType="1"/>
          </p:cNvSpPr>
          <p:nvPr/>
        </p:nvSpPr>
        <p:spPr bwMode="auto">
          <a:xfrm>
            <a:off x="3252789" y="2095504"/>
            <a:ext cx="3582987" cy="3057525"/>
          </a:xfrm>
          <a:prstGeom prst="line">
            <a:avLst/>
          </a:prstGeom>
          <a:noFill/>
          <a:ln w="63500">
            <a:solidFill>
              <a:srgbClr val="3F6C79"/>
            </a:solidFill>
            <a:round/>
            <a:headEnd/>
            <a:tailEnd/>
          </a:ln>
          <a:extLst>
            <a:ext uri="{909E8E84-426E-40dd-AFC4-6F175D3DCCD1}">
              <a14:hiddenFill xmlns="" xmlns:a14="http://schemas.microsoft.com/office/drawing/2010/main">
                <a:noFill/>
              </a14:hiddenFill>
            </a:ext>
          </a:extLst>
        </p:spPr>
        <p:txBody>
          <a:bodyPr/>
          <a:lstStyle/>
          <a:p>
            <a:endParaRPr lang="en-US" dirty="0">
              <a:latin typeface="Cambria"/>
            </a:endParaRPr>
          </a:p>
        </p:txBody>
      </p:sp>
      <p:sp>
        <p:nvSpPr>
          <p:cNvPr id="46087" name="Text Box 9"/>
          <p:cNvSpPr txBox="1">
            <a:spLocks noChangeArrowheads="1"/>
          </p:cNvSpPr>
          <p:nvPr/>
        </p:nvSpPr>
        <p:spPr bwMode="auto">
          <a:xfrm>
            <a:off x="6986588" y="4899025"/>
            <a:ext cx="914400" cy="635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D</a:t>
            </a:r>
          </a:p>
        </p:txBody>
      </p:sp>
      <p:cxnSp>
        <p:nvCxnSpPr>
          <p:cNvPr id="33" name="Straight Arrow Connector 32"/>
          <p:cNvCxnSpPr/>
          <p:nvPr/>
        </p:nvCxnSpPr>
        <p:spPr>
          <a:xfrm rot="10800000">
            <a:off x="4572000" y="2933700"/>
            <a:ext cx="1143000" cy="990600"/>
          </a:xfrm>
          <a:prstGeom prst="straightConnector1">
            <a:avLst/>
          </a:prstGeom>
          <a:ln w="25400">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4114800" y="2781300"/>
            <a:ext cx="3048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Cambria"/>
            </a:endParaRPr>
          </a:p>
        </p:txBody>
      </p:sp>
      <p:sp>
        <p:nvSpPr>
          <p:cNvPr id="35" name="Oval 34"/>
          <p:cNvSpPr/>
          <p:nvPr/>
        </p:nvSpPr>
        <p:spPr>
          <a:xfrm>
            <a:off x="5562600" y="4076700"/>
            <a:ext cx="3048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Cambria"/>
            </a:endParaRPr>
          </a:p>
        </p:txBody>
      </p:sp>
      <p:sp>
        <p:nvSpPr>
          <p:cNvPr id="46091" name="Text Box 10"/>
          <p:cNvSpPr txBox="1">
            <a:spLocks noChangeArrowheads="1"/>
          </p:cNvSpPr>
          <p:nvPr/>
        </p:nvSpPr>
        <p:spPr bwMode="auto">
          <a:xfrm>
            <a:off x="1600200" y="2705100"/>
            <a:ext cx="7620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$50</a:t>
            </a:r>
          </a:p>
        </p:txBody>
      </p:sp>
      <p:sp>
        <p:nvSpPr>
          <p:cNvPr id="46092" name="Text Box 10"/>
          <p:cNvSpPr txBox="1">
            <a:spLocks noChangeArrowheads="1"/>
          </p:cNvSpPr>
          <p:nvPr/>
        </p:nvSpPr>
        <p:spPr bwMode="auto">
          <a:xfrm>
            <a:off x="1676400" y="3924300"/>
            <a:ext cx="7620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$30</a:t>
            </a:r>
          </a:p>
        </p:txBody>
      </p:sp>
      <p:sp>
        <p:nvSpPr>
          <p:cNvPr id="46093" name="Text Box 10"/>
          <p:cNvSpPr txBox="1">
            <a:spLocks noChangeArrowheads="1"/>
          </p:cNvSpPr>
          <p:nvPr/>
        </p:nvSpPr>
        <p:spPr bwMode="auto">
          <a:xfrm>
            <a:off x="4038600" y="5676900"/>
            <a:ext cx="6858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4</a:t>
            </a:r>
          </a:p>
        </p:txBody>
      </p:sp>
      <p:sp>
        <p:nvSpPr>
          <p:cNvPr id="46094" name="Text Box 10"/>
          <p:cNvSpPr txBox="1">
            <a:spLocks noChangeArrowheads="1"/>
          </p:cNvSpPr>
          <p:nvPr/>
        </p:nvSpPr>
        <p:spPr bwMode="auto">
          <a:xfrm>
            <a:off x="5562600" y="5676900"/>
            <a:ext cx="6858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6</a:t>
            </a:r>
          </a:p>
        </p:txBody>
      </p:sp>
      <p:cxnSp>
        <p:nvCxnSpPr>
          <p:cNvPr id="40" name="Straight Connector 39"/>
          <p:cNvCxnSpPr/>
          <p:nvPr/>
        </p:nvCxnSpPr>
        <p:spPr>
          <a:xfrm rot="10800000">
            <a:off x="2438400" y="2933700"/>
            <a:ext cx="18288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0800000">
            <a:off x="2438400" y="4229100"/>
            <a:ext cx="3276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2895600" y="4305300"/>
            <a:ext cx="27432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4991100" y="4953000"/>
            <a:ext cx="14478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6099" name="Text Box 10"/>
          <p:cNvSpPr txBox="1">
            <a:spLocks noChangeArrowheads="1"/>
          </p:cNvSpPr>
          <p:nvPr/>
        </p:nvSpPr>
        <p:spPr bwMode="auto">
          <a:xfrm>
            <a:off x="4267200" y="2324100"/>
            <a:ext cx="5334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B</a:t>
            </a:r>
          </a:p>
        </p:txBody>
      </p:sp>
      <p:sp>
        <p:nvSpPr>
          <p:cNvPr id="46100" name="Text Box 10"/>
          <p:cNvSpPr txBox="1">
            <a:spLocks noChangeArrowheads="1"/>
          </p:cNvSpPr>
          <p:nvPr/>
        </p:nvSpPr>
        <p:spPr bwMode="auto">
          <a:xfrm>
            <a:off x="5943600" y="3771900"/>
            <a:ext cx="4572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A</a:t>
            </a:r>
          </a:p>
        </p:txBody>
      </p:sp>
      <p:cxnSp>
        <p:nvCxnSpPr>
          <p:cNvPr id="46" name="Straight Arrow Connector 45"/>
          <p:cNvCxnSpPr/>
          <p:nvPr/>
        </p:nvCxnSpPr>
        <p:spPr>
          <a:xfrm flipV="1">
            <a:off x="2133600" y="3162300"/>
            <a:ext cx="0" cy="839788"/>
          </a:xfrm>
          <a:prstGeom prst="straightConnector1">
            <a:avLst/>
          </a:prstGeom>
          <a:ln w="2540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flipV="1">
            <a:off x="4419600" y="5903918"/>
            <a:ext cx="990600" cy="1587"/>
          </a:xfrm>
          <a:prstGeom prst="straightConnector1">
            <a:avLst/>
          </a:prstGeom>
          <a:ln w="2540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2438400" y="5676900"/>
            <a:ext cx="4648200" cy="0"/>
          </a:xfrm>
          <a:prstGeom prst="line">
            <a:avLst/>
          </a:prstGeom>
          <a:ln w="1905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4398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barn(inVertical)">
                                      <p:cBhvr>
                                        <p:cTn id="7" dur="500"/>
                                        <p:tgtEl>
                                          <p:spTgt spid="23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23555">
                                            <p:txEl>
                                              <p:pRg st="2" end="2"/>
                                            </p:txEl>
                                          </p:spTgt>
                                        </p:tgtEl>
                                        <p:attrNameLst>
                                          <p:attrName>style.visibility</p:attrName>
                                        </p:attrNameLst>
                                      </p:cBhvr>
                                      <p:to>
                                        <p:strVal val="visible"/>
                                      </p:to>
                                    </p:set>
                                    <p:animEffect transition="in" filter="barn(inVertical)">
                                      <p:cBhvr>
                                        <p:cTn id="12" dur="500"/>
                                        <p:tgtEl>
                                          <p:spTgt spid="23555">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23555">
                                            <p:txEl>
                                              <p:pRg st="4" end="4"/>
                                            </p:txEl>
                                          </p:spTgt>
                                        </p:tgtEl>
                                        <p:attrNameLst>
                                          <p:attrName>style.visibility</p:attrName>
                                        </p:attrNameLst>
                                      </p:cBhvr>
                                      <p:to>
                                        <p:strVal val="visible"/>
                                      </p:to>
                                    </p:set>
                                    <p:animEffect transition="in" filter="barn(inVertical)">
                                      <p:cBhvr>
                                        <p:cTn id="15" dur="500"/>
                                        <p:tgtEl>
                                          <p:spTgt spid="23555">
                                            <p:txEl>
                                              <p:pRg st="4" end="4"/>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23555">
                                            <p:txEl>
                                              <p:pRg st="6" end="6"/>
                                            </p:txEl>
                                          </p:spTgt>
                                        </p:tgtEl>
                                        <p:attrNameLst>
                                          <p:attrName>style.visibility</p:attrName>
                                        </p:attrNameLst>
                                      </p:cBhvr>
                                      <p:to>
                                        <p:strVal val="visible"/>
                                      </p:to>
                                    </p:set>
                                    <p:animEffect transition="in" filter="barn(inVertical)">
                                      <p:cBhvr>
                                        <p:cTn id="18" dur="500"/>
                                        <p:tgtEl>
                                          <p:spTgt spid="235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a:xfrm>
            <a:off x="1981200" y="5"/>
            <a:ext cx="8229600" cy="1527175"/>
          </a:xfrm>
        </p:spPr>
        <p:txBody>
          <a:bodyPr/>
          <a:lstStyle/>
          <a:p>
            <a:pPr algn="ctr"/>
            <a:r>
              <a:rPr lang="en-US" altLang="en-US" dirty="0"/>
              <a:t>Increase in Demand</a:t>
            </a:r>
          </a:p>
        </p:txBody>
      </p:sp>
      <p:sp>
        <p:nvSpPr>
          <p:cNvPr id="24579" name="Text Box 10"/>
          <p:cNvSpPr txBox="1">
            <a:spLocks noChangeArrowheads="1"/>
          </p:cNvSpPr>
          <p:nvPr/>
        </p:nvSpPr>
        <p:spPr bwMode="auto">
          <a:xfrm>
            <a:off x="7658101" y="1752600"/>
            <a:ext cx="3583903" cy="4775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b="1" dirty="0">
                <a:solidFill>
                  <a:srgbClr val="FF0000"/>
                </a:solidFill>
                <a:latin typeface="Cambria"/>
                <a:cs typeface="Cambria"/>
              </a:rPr>
              <a:t>Caused by non-price factors</a:t>
            </a:r>
          </a:p>
          <a:p>
            <a:pPr eaLnBrk="1" hangingPunct="1"/>
            <a:endParaRPr lang="en-US" altLang="en-US" sz="2800" dirty="0">
              <a:solidFill>
                <a:srgbClr val="FF0000"/>
              </a:solidFill>
              <a:latin typeface="Cambria"/>
              <a:cs typeface="Cambria"/>
            </a:endParaRPr>
          </a:p>
          <a:p>
            <a:pPr eaLnBrk="1" hangingPunct="1">
              <a:spcAft>
                <a:spcPts val="1000"/>
              </a:spcAft>
            </a:pPr>
            <a:r>
              <a:rPr lang="en-US" altLang="en-US" sz="2800" dirty="0">
                <a:solidFill>
                  <a:srgbClr val="FF0000"/>
                </a:solidFill>
                <a:latin typeface="Cambria"/>
                <a:cs typeface="Cambria"/>
              </a:rPr>
              <a:t>Entire demand curve shifts to the right.</a:t>
            </a:r>
          </a:p>
          <a:p>
            <a:pPr eaLnBrk="1" hangingPunct="1">
              <a:spcAft>
                <a:spcPts val="1000"/>
              </a:spcAft>
            </a:pPr>
            <a:endParaRPr lang="en-US" altLang="en-US" sz="2800" dirty="0">
              <a:solidFill>
                <a:srgbClr val="FF0000"/>
              </a:solidFill>
              <a:latin typeface="Cambria"/>
              <a:cs typeface="Cambria"/>
            </a:endParaRPr>
          </a:p>
          <a:p>
            <a:pPr eaLnBrk="1" hangingPunct="1">
              <a:spcAft>
                <a:spcPts val="1000"/>
              </a:spcAft>
            </a:pPr>
            <a:r>
              <a:rPr lang="en-US" altLang="en-US" sz="2800" dirty="0">
                <a:solidFill>
                  <a:srgbClr val="FF0000"/>
                </a:solidFill>
                <a:latin typeface="Cambria"/>
                <a:cs typeface="Cambria"/>
              </a:rPr>
              <a:t>Willing to buy more at ANY price</a:t>
            </a:r>
          </a:p>
        </p:txBody>
      </p:sp>
      <p:grpSp>
        <p:nvGrpSpPr>
          <p:cNvPr id="48131" name="Group 14"/>
          <p:cNvGrpSpPr>
            <a:grpSpLocks/>
          </p:cNvGrpSpPr>
          <p:nvPr/>
        </p:nvGrpSpPr>
        <p:grpSpPr bwMode="auto">
          <a:xfrm>
            <a:off x="1676400" y="1927225"/>
            <a:ext cx="5842000" cy="4064000"/>
            <a:chOff x="838200" y="1498956"/>
            <a:chExt cx="5841748" cy="4063567"/>
          </a:xfrm>
        </p:grpSpPr>
        <p:sp>
          <p:nvSpPr>
            <p:cNvPr id="48142" name="Line 2"/>
            <p:cNvSpPr>
              <a:spLocks noChangeShapeType="1"/>
            </p:cNvSpPr>
            <p:nvPr/>
          </p:nvSpPr>
          <p:spPr bwMode="auto">
            <a:xfrm>
              <a:off x="1358101" y="1697429"/>
              <a:ext cx="0" cy="3518381"/>
            </a:xfrm>
            <a:prstGeom prst="line">
              <a:avLst/>
            </a:prstGeom>
            <a:noFill/>
            <a:ln w="254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latin typeface="Cambria"/>
              </a:endParaRPr>
            </a:p>
          </p:txBody>
        </p:sp>
        <p:sp>
          <p:nvSpPr>
            <p:cNvPr id="48143" name="Text Box 6"/>
            <p:cNvSpPr txBox="1">
              <a:spLocks noChangeArrowheads="1"/>
            </p:cNvSpPr>
            <p:nvPr/>
          </p:nvSpPr>
          <p:spPr bwMode="auto">
            <a:xfrm>
              <a:off x="838200" y="1498956"/>
              <a:ext cx="557036" cy="4059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P</a:t>
              </a:r>
            </a:p>
          </p:txBody>
        </p:sp>
        <p:sp>
          <p:nvSpPr>
            <p:cNvPr id="48144" name="Text Box 7"/>
            <p:cNvSpPr txBox="1">
              <a:spLocks noChangeArrowheads="1"/>
            </p:cNvSpPr>
            <p:nvPr/>
          </p:nvSpPr>
          <p:spPr bwMode="auto">
            <a:xfrm>
              <a:off x="6122912" y="5156556"/>
              <a:ext cx="557036" cy="4059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Q</a:t>
              </a:r>
            </a:p>
          </p:txBody>
        </p:sp>
      </p:grpSp>
      <p:grpSp>
        <p:nvGrpSpPr>
          <p:cNvPr id="48132" name="Group 19"/>
          <p:cNvGrpSpPr>
            <a:grpSpLocks/>
          </p:cNvGrpSpPr>
          <p:nvPr/>
        </p:nvGrpSpPr>
        <p:grpSpPr bwMode="auto">
          <a:xfrm>
            <a:off x="2362200" y="2511428"/>
            <a:ext cx="4114800" cy="2981325"/>
            <a:chOff x="3429158" y="2048357"/>
            <a:chExt cx="4115140" cy="2981008"/>
          </a:xfrm>
        </p:grpSpPr>
        <p:sp>
          <p:nvSpPr>
            <p:cNvPr id="48140" name="Line 5"/>
            <p:cNvSpPr>
              <a:spLocks noChangeShapeType="1"/>
            </p:cNvSpPr>
            <p:nvPr/>
          </p:nvSpPr>
          <p:spPr bwMode="auto">
            <a:xfrm>
              <a:off x="3429158" y="2048357"/>
              <a:ext cx="3124853" cy="2675781"/>
            </a:xfrm>
            <a:prstGeom prst="line">
              <a:avLst/>
            </a:prstGeom>
            <a:noFill/>
            <a:ln w="63500">
              <a:solidFill>
                <a:srgbClr val="75AFB7"/>
              </a:solidFill>
              <a:round/>
              <a:headEnd/>
              <a:tailEnd/>
            </a:ln>
            <a:extLst>
              <a:ext uri="{909E8E84-426E-40dd-AFC4-6F175D3DCCD1}">
                <a14:hiddenFill xmlns="" xmlns:a14="http://schemas.microsoft.com/office/drawing/2010/main">
                  <a:noFill/>
                </a14:hiddenFill>
              </a:ext>
            </a:extLst>
          </p:spPr>
          <p:txBody>
            <a:bodyPr/>
            <a:lstStyle/>
            <a:p>
              <a:endParaRPr lang="en-US" dirty="0">
                <a:latin typeface="Cambria"/>
              </a:endParaRPr>
            </a:p>
          </p:txBody>
        </p:sp>
        <p:sp>
          <p:nvSpPr>
            <p:cNvPr id="48141" name="Text Box 9"/>
            <p:cNvSpPr txBox="1">
              <a:spLocks noChangeArrowheads="1"/>
            </p:cNvSpPr>
            <p:nvPr/>
          </p:nvSpPr>
          <p:spPr bwMode="auto">
            <a:xfrm>
              <a:off x="6629830" y="4394854"/>
              <a:ext cx="914468" cy="6345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D</a:t>
              </a:r>
              <a:r>
                <a:rPr lang="en-US" altLang="en-US" sz="3600" baseline="-25000" dirty="0">
                  <a:latin typeface="Cambria"/>
                  <a:cs typeface="Cambria"/>
                </a:rPr>
                <a:t>1</a:t>
              </a:r>
            </a:p>
          </p:txBody>
        </p:sp>
      </p:grpSp>
      <p:grpSp>
        <p:nvGrpSpPr>
          <p:cNvPr id="48133" name="Group 20"/>
          <p:cNvGrpSpPr>
            <a:grpSpLocks/>
          </p:cNvGrpSpPr>
          <p:nvPr/>
        </p:nvGrpSpPr>
        <p:grpSpPr bwMode="auto">
          <a:xfrm rot="10800000">
            <a:off x="2971800" y="2740025"/>
            <a:ext cx="2590800" cy="1525588"/>
            <a:chOff x="2667000" y="2438400"/>
            <a:chExt cx="2590801" cy="1525588"/>
          </a:xfrm>
        </p:grpSpPr>
        <p:cxnSp>
          <p:nvCxnSpPr>
            <p:cNvPr id="14" name="Straight Arrow Connector 13"/>
            <p:cNvCxnSpPr/>
            <p:nvPr/>
          </p:nvCxnSpPr>
          <p:spPr>
            <a:xfrm rot="10800000">
              <a:off x="2684462" y="2455863"/>
              <a:ext cx="762000" cy="15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0800000">
              <a:off x="4537076" y="3979863"/>
              <a:ext cx="762000" cy="15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8134" name="Group 18"/>
          <p:cNvGrpSpPr>
            <a:grpSpLocks/>
          </p:cNvGrpSpPr>
          <p:nvPr/>
        </p:nvGrpSpPr>
        <p:grpSpPr bwMode="auto">
          <a:xfrm>
            <a:off x="3429000" y="2282825"/>
            <a:ext cx="4256088" cy="3225800"/>
            <a:chOff x="1763183" y="1981200"/>
            <a:chExt cx="4256617" cy="3225311"/>
          </a:xfrm>
        </p:grpSpPr>
        <p:sp>
          <p:nvSpPr>
            <p:cNvPr id="48136" name="Line 5"/>
            <p:cNvSpPr>
              <a:spLocks noChangeShapeType="1"/>
            </p:cNvSpPr>
            <p:nvPr/>
          </p:nvSpPr>
          <p:spPr bwMode="auto">
            <a:xfrm>
              <a:off x="1763183" y="1981200"/>
              <a:ext cx="3342217" cy="2841770"/>
            </a:xfrm>
            <a:prstGeom prst="line">
              <a:avLst/>
            </a:prstGeom>
            <a:noFill/>
            <a:ln w="63500">
              <a:solidFill>
                <a:srgbClr val="3F6C79"/>
              </a:solidFill>
              <a:round/>
              <a:headEnd/>
              <a:tailEnd/>
            </a:ln>
            <a:extLst>
              <a:ext uri="{909E8E84-426E-40dd-AFC4-6F175D3DCCD1}">
                <a14:hiddenFill xmlns="" xmlns:a14="http://schemas.microsoft.com/office/drawing/2010/main">
                  <a:noFill/>
                </a14:hiddenFill>
              </a:ext>
            </a:extLst>
          </p:spPr>
          <p:txBody>
            <a:bodyPr/>
            <a:lstStyle/>
            <a:p>
              <a:endParaRPr lang="en-US" dirty="0">
                <a:latin typeface="Cambria"/>
              </a:endParaRPr>
            </a:p>
          </p:txBody>
        </p:sp>
        <p:sp>
          <p:nvSpPr>
            <p:cNvPr id="48137" name="Text Box 9"/>
            <p:cNvSpPr txBox="1">
              <a:spLocks noChangeArrowheads="1"/>
            </p:cNvSpPr>
            <p:nvPr/>
          </p:nvSpPr>
          <p:spPr bwMode="auto">
            <a:xfrm>
              <a:off x="5105332" y="4572000"/>
              <a:ext cx="914468" cy="6345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D</a:t>
              </a:r>
              <a:r>
                <a:rPr lang="en-US" altLang="en-US" sz="3600" baseline="-25000" dirty="0">
                  <a:latin typeface="Cambria"/>
                  <a:cs typeface="Cambria"/>
                </a:rPr>
                <a:t>2</a:t>
              </a:r>
            </a:p>
          </p:txBody>
        </p:sp>
      </p:grpSp>
      <p:cxnSp>
        <p:nvCxnSpPr>
          <p:cNvPr id="19" name="Straight Connector 18"/>
          <p:cNvCxnSpPr/>
          <p:nvPr/>
        </p:nvCxnSpPr>
        <p:spPr>
          <a:xfrm flipH="1" flipV="1">
            <a:off x="2209800" y="5661025"/>
            <a:ext cx="4648200" cy="0"/>
          </a:xfrm>
          <a:prstGeom prst="line">
            <a:avLst/>
          </a:prstGeom>
          <a:ln w="1905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8781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barn(inVertical)">
                                      <p:cBhvr>
                                        <p:cTn id="7" dur="500"/>
                                        <p:tgtEl>
                                          <p:spTgt spid="24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24579">
                                            <p:txEl>
                                              <p:pRg st="2" end="2"/>
                                            </p:txEl>
                                          </p:spTgt>
                                        </p:tgtEl>
                                        <p:attrNameLst>
                                          <p:attrName>style.visibility</p:attrName>
                                        </p:attrNameLst>
                                      </p:cBhvr>
                                      <p:to>
                                        <p:strVal val="visible"/>
                                      </p:to>
                                    </p:set>
                                    <p:animEffect transition="in" filter="barn(inVertical)">
                                      <p:cBhvr>
                                        <p:cTn id="12" dur="500"/>
                                        <p:tgtEl>
                                          <p:spTgt spid="24579">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24579">
                                            <p:txEl>
                                              <p:pRg st="4" end="4"/>
                                            </p:txEl>
                                          </p:spTgt>
                                        </p:tgtEl>
                                        <p:attrNameLst>
                                          <p:attrName>style.visibility</p:attrName>
                                        </p:attrNameLst>
                                      </p:cBhvr>
                                      <p:to>
                                        <p:strVal val="visible"/>
                                      </p:to>
                                    </p:set>
                                    <p:animEffect transition="in" filter="barn(inVertical)">
                                      <p:cBhvr>
                                        <p:cTn id="15" dur="500"/>
                                        <p:tgtEl>
                                          <p:spTgt spid="245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a:xfrm>
            <a:off x="1981200" y="5"/>
            <a:ext cx="8229600" cy="1527175"/>
          </a:xfrm>
        </p:spPr>
        <p:txBody>
          <a:bodyPr/>
          <a:lstStyle/>
          <a:p>
            <a:pPr algn="ctr"/>
            <a:r>
              <a:rPr lang="en-US" altLang="en-US" dirty="0"/>
              <a:t>Decrease in Demand</a:t>
            </a:r>
          </a:p>
        </p:txBody>
      </p:sp>
      <p:sp>
        <p:nvSpPr>
          <p:cNvPr id="25603" name="Text Box 10"/>
          <p:cNvSpPr txBox="1">
            <a:spLocks noChangeArrowheads="1"/>
          </p:cNvSpPr>
          <p:nvPr/>
        </p:nvSpPr>
        <p:spPr bwMode="auto">
          <a:xfrm>
            <a:off x="7658101" y="1752600"/>
            <a:ext cx="3545797" cy="4775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b="1" dirty="0">
                <a:solidFill>
                  <a:srgbClr val="FF0000"/>
                </a:solidFill>
                <a:latin typeface="Cambria"/>
                <a:cs typeface="Cambria"/>
              </a:rPr>
              <a:t>Caused by non-price factors</a:t>
            </a:r>
          </a:p>
          <a:p>
            <a:pPr eaLnBrk="1" hangingPunct="1"/>
            <a:endParaRPr lang="en-US" altLang="en-US" sz="2800" dirty="0">
              <a:solidFill>
                <a:srgbClr val="FF0000"/>
              </a:solidFill>
              <a:latin typeface="Cambria"/>
              <a:cs typeface="Cambria"/>
            </a:endParaRPr>
          </a:p>
          <a:p>
            <a:pPr eaLnBrk="1" hangingPunct="1">
              <a:spcAft>
                <a:spcPts val="1000"/>
              </a:spcAft>
            </a:pPr>
            <a:r>
              <a:rPr lang="en-US" altLang="en-US" sz="2800" dirty="0">
                <a:solidFill>
                  <a:srgbClr val="FF0000"/>
                </a:solidFill>
                <a:latin typeface="Cambria"/>
                <a:cs typeface="Cambria"/>
              </a:rPr>
              <a:t>Entire demand curve shifts to the left.</a:t>
            </a:r>
          </a:p>
          <a:p>
            <a:pPr eaLnBrk="1" hangingPunct="1">
              <a:spcAft>
                <a:spcPts val="1000"/>
              </a:spcAft>
            </a:pPr>
            <a:endParaRPr lang="en-US" altLang="en-US" sz="2800" dirty="0">
              <a:solidFill>
                <a:srgbClr val="FF0000"/>
              </a:solidFill>
              <a:latin typeface="Cambria"/>
              <a:cs typeface="Cambria"/>
            </a:endParaRPr>
          </a:p>
          <a:p>
            <a:pPr eaLnBrk="1" hangingPunct="1">
              <a:spcAft>
                <a:spcPts val="1000"/>
              </a:spcAft>
            </a:pPr>
            <a:r>
              <a:rPr lang="en-US" altLang="en-US" sz="2800" dirty="0">
                <a:solidFill>
                  <a:srgbClr val="FF0000"/>
                </a:solidFill>
                <a:latin typeface="Cambria"/>
                <a:cs typeface="Cambria"/>
              </a:rPr>
              <a:t>Willing to buy less at ANY price</a:t>
            </a:r>
          </a:p>
        </p:txBody>
      </p:sp>
      <p:grpSp>
        <p:nvGrpSpPr>
          <p:cNvPr id="50179" name="Group 14"/>
          <p:cNvGrpSpPr>
            <a:grpSpLocks/>
          </p:cNvGrpSpPr>
          <p:nvPr/>
        </p:nvGrpSpPr>
        <p:grpSpPr bwMode="auto">
          <a:xfrm>
            <a:off x="1676402" y="1927225"/>
            <a:ext cx="5803900" cy="4114800"/>
            <a:chOff x="838200" y="1498956"/>
            <a:chExt cx="5803649" cy="4114363"/>
          </a:xfrm>
        </p:grpSpPr>
        <p:sp>
          <p:nvSpPr>
            <p:cNvPr id="50190" name="Line 2"/>
            <p:cNvSpPr>
              <a:spLocks noChangeShapeType="1"/>
            </p:cNvSpPr>
            <p:nvPr/>
          </p:nvSpPr>
          <p:spPr bwMode="auto">
            <a:xfrm>
              <a:off x="1358101" y="1697429"/>
              <a:ext cx="0" cy="3518381"/>
            </a:xfrm>
            <a:prstGeom prst="line">
              <a:avLst/>
            </a:prstGeom>
            <a:noFill/>
            <a:ln w="254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latin typeface="Cambria"/>
              </a:endParaRPr>
            </a:p>
          </p:txBody>
        </p:sp>
        <p:sp>
          <p:nvSpPr>
            <p:cNvPr id="50191" name="Text Box 6"/>
            <p:cNvSpPr txBox="1">
              <a:spLocks noChangeArrowheads="1"/>
            </p:cNvSpPr>
            <p:nvPr/>
          </p:nvSpPr>
          <p:spPr bwMode="auto">
            <a:xfrm>
              <a:off x="838200" y="1498956"/>
              <a:ext cx="557036" cy="4059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P</a:t>
              </a:r>
            </a:p>
          </p:txBody>
        </p:sp>
        <p:sp>
          <p:nvSpPr>
            <p:cNvPr id="50192" name="Text Box 7"/>
            <p:cNvSpPr txBox="1">
              <a:spLocks noChangeArrowheads="1"/>
            </p:cNvSpPr>
            <p:nvPr/>
          </p:nvSpPr>
          <p:spPr bwMode="auto">
            <a:xfrm>
              <a:off x="6084813" y="5207352"/>
              <a:ext cx="557036" cy="4059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Q</a:t>
              </a:r>
            </a:p>
          </p:txBody>
        </p:sp>
      </p:grpSp>
      <p:grpSp>
        <p:nvGrpSpPr>
          <p:cNvPr id="50180" name="Group 19"/>
          <p:cNvGrpSpPr>
            <a:grpSpLocks/>
          </p:cNvGrpSpPr>
          <p:nvPr/>
        </p:nvGrpSpPr>
        <p:grpSpPr bwMode="auto">
          <a:xfrm>
            <a:off x="2362200" y="2511428"/>
            <a:ext cx="4114800" cy="2981325"/>
            <a:chOff x="3429158" y="2048357"/>
            <a:chExt cx="4115140" cy="2981008"/>
          </a:xfrm>
        </p:grpSpPr>
        <p:sp>
          <p:nvSpPr>
            <p:cNvPr id="50188" name="Line 5"/>
            <p:cNvSpPr>
              <a:spLocks noChangeShapeType="1"/>
            </p:cNvSpPr>
            <p:nvPr/>
          </p:nvSpPr>
          <p:spPr bwMode="auto">
            <a:xfrm>
              <a:off x="3429158" y="2048357"/>
              <a:ext cx="3124853" cy="2675781"/>
            </a:xfrm>
            <a:prstGeom prst="line">
              <a:avLst/>
            </a:prstGeom>
            <a:noFill/>
            <a:ln w="63500">
              <a:solidFill>
                <a:srgbClr val="3F6C79"/>
              </a:solidFill>
              <a:round/>
              <a:headEnd/>
              <a:tailEnd/>
            </a:ln>
            <a:extLst>
              <a:ext uri="{909E8E84-426E-40dd-AFC4-6F175D3DCCD1}">
                <a14:hiddenFill xmlns="" xmlns:a14="http://schemas.microsoft.com/office/drawing/2010/main">
                  <a:noFill/>
                </a14:hiddenFill>
              </a:ext>
            </a:extLst>
          </p:spPr>
          <p:txBody>
            <a:bodyPr/>
            <a:lstStyle/>
            <a:p>
              <a:endParaRPr lang="en-US" dirty="0">
                <a:latin typeface="Cambria"/>
              </a:endParaRPr>
            </a:p>
          </p:txBody>
        </p:sp>
        <p:sp>
          <p:nvSpPr>
            <p:cNvPr id="50189" name="Text Box 9"/>
            <p:cNvSpPr txBox="1">
              <a:spLocks noChangeArrowheads="1"/>
            </p:cNvSpPr>
            <p:nvPr/>
          </p:nvSpPr>
          <p:spPr bwMode="auto">
            <a:xfrm>
              <a:off x="6629830" y="4394854"/>
              <a:ext cx="914468" cy="6345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D</a:t>
              </a:r>
              <a:r>
                <a:rPr lang="en-US" altLang="en-US" sz="3600" baseline="-25000" dirty="0">
                  <a:latin typeface="Cambria"/>
                  <a:cs typeface="Cambria"/>
                </a:rPr>
                <a:t>2</a:t>
              </a:r>
            </a:p>
          </p:txBody>
        </p:sp>
      </p:grpSp>
      <p:grpSp>
        <p:nvGrpSpPr>
          <p:cNvPr id="50181" name="Group 18"/>
          <p:cNvGrpSpPr>
            <a:grpSpLocks/>
          </p:cNvGrpSpPr>
          <p:nvPr/>
        </p:nvGrpSpPr>
        <p:grpSpPr bwMode="auto">
          <a:xfrm>
            <a:off x="3429000" y="2282825"/>
            <a:ext cx="4256088" cy="3225800"/>
            <a:chOff x="1763183" y="1981200"/>
            <a:chExt cx="4256617" cy="3225311"/>
          </a:xfrm>
        </p:grpSpPr>
        <p:sp>
          <p:nvSpPr>
            <p:cNvPr id="50186" name="Line 5"/>
            <p:cNvSpPr>
              <a:spLocks noChangeShapeType="1"/>
            </p:cNvSpPr>
            <p:nvPr/>
          </p:nvSpPr>
          <p:spPr bwMode="auto">
            <a:xfrm>
              <a:off x="1763183" y="1981200"/>
              <a:ext cx="3342217" cy="2841770"/>
            </a:xfrm>
            <a:prstGeom prst="line">
              <a:avLst/>
            </a:prstGeom>
            <a:noFill/>
            <a:ln w="63500">
              <a:solidFill>
                <a:srgbClr val="75AFB7"/>
              </a:solidFill>
              <a:round/>
              <a:headEnd/>
              <a:tailEnd/>
            </a:ln>
            <a:extLst>
              <a:ext uri="{909E8E84-426E-40dd-AFC4-6F175D3DCCD1}">
                <a14:hiddenFill xmlns="" xmlns:a14="http://schemas.microsoft.com/office/drawing/2010/main">
                  <a:noFill/>
                </a14:hiddenFill>
              </a:ext>
            </a:extLst>
          </p:spPr>
          <p:txBody>
            <a:bodyPr/>
            <a:lstStyle/>
            <a:p>
              <a:endParaRPr lang="en-US" dirty="0">
                <a:latin typeface="Cambria"/>
              </a:endParaRPr>
            </a:p>
          </p:txBody>
        </p:sp>
        <p:sp>
          <p:nvSpPr>
            <p:cNvPr id="50187" name="Text Box 9"/>
            <p:cNvSpPr txBox="1">
              <a:spLocks noChangeArrowheads="1"/>
            </p:cNvSpPr>
            <p:nvPr/>
          </p:nvSpPr>
          <p:spPr bwMode="auto">
            <a:xfrm>
              <a:off x="5105332" y="4572000"/>
              <a:ext cx="914468" cy="6345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D</a:t>
              </a:r>
              <a:r>
                <a:rPr lang="en-US" altLang="en-US" sz="3600" baseline="-25000" dirty="0">
                  <a:latin typeface="Cambria"/>
                  <a:cs typeface="Cambria"/>
                </a:rPr>
                <a:t>1</a:t>
              </a:r>
            </a:p>
          </p:txBody>
        </p:sp>
      </p:grpSp>
      <p:cxnSp>
        <p:nvCxnSpPr>
          <p:cNvPr id="19" name="Straight Connector 18"/>
          <p:cNvCxnSpPr/>
          <p:nvPr/>
        </p:nvCxnSpPr>
        <p:spPr>
          <a:xfrm flipH="1" flipV="1">
            <a:off x="2209800" y="5661025"/>
            <a:ext cx="4648200" cy="0"/>
          </a:xfrm>
          <a:prstGeom prst="line">
            <a:avLst/>
          </a:prstGeom>
          <a:ln w="1905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grpSp>
        <p:nvGrpSpPr>
          <p:cNvPr id="50183" name="Group 20"/>
          <p:cNvGrpSpPr>
            <a:grpSpLocks/>
          </p:cNvGrpSpPr>
          <p:nvPr/>
        </p:nvGrpSpPr>
        <p:grpSpPr bwMode="auto">
          <a:xfrm>
            <a:off x="3189288" y="2941643"/>
            <a:ext cx="2590800" cy="1525587"/>
            <a:chOff x="2667000" y="2438400"/>
            <a:chExt cx="2590801" cy="1525588"/>
          </a:xfrm>
        </p:grpSpPr>
        <p:cxnSp>
          <p:nvCxnSpPr>
            <p:cNvPr id="21" name="Straight Arrow Connector 20"/>
            <p:cNvCxnSpPr/>
            <p:nvPr/>
          </p:nvCxnSpPr>
          <p:spPr>
            <a:xfrm rot="10800000">
              <a:off x="2667000" y="2438400"/>
              <a:ext cx="762000" cy="15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0800000">
              <a:off x="4495801" y="3962401"/>
              <a:ext cx="762000" cy="15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9826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barn(inVertical)">
                                      <p:cBhvr>
                                        <p:cTn id="7" dur="500"/>
                                        <p:tgtEl>
                                          <p:spTgt spid="25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25603">
                                            <p:txEl>
                                              <p:pRg st="2" end="2"/>
                                            </p:txEl>
                                          </p:spTgt>
                                        </p:tgtEl>
                                        <p:attrNameLst>
                                          <p:attrName>style.visibility</p:attrName>
                                        </p:attrNameLst>
                                      </p:cBhvr>
                                      <p:to>
                                        <p:strVal val="visible"/>
                                      </p:to>
                                    </p:set>
                                    <p:animEffect transition="in" filter="barn(inVertical)">
                                      <p:cBhvr>
                                        <p:cTn id="12" dur="500"/>
                                        <p:tgtEl>
                                          <p:spTgt spid="25603">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25603">
                                            <p:txEl>
                                              <p:pRg st="4" end="4"/>
                                            </p:txEl>
                                          </p:spTgt>
                                        </p:tgtEl>
                                        <p:attrNameLst>
                                          <p:attrName>style.visibility</p:attrName>
                                        </p:attrNameLst>
                                      </p:cBhvr>
                                      <p:to>
                                        <p:strVal val="visible"/>
                                      </p:to>
                                    </p:set>
                                    <p:animEffect transition="in" filter="barn(inVertical)">
                                      <p:cBhvr>
                                        <p:cTn id="15" dur="500"/>
                                        <p:tgtEl>
                                          <p:spTgt spid="256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981200" y="5"/>
            <a:ext cx="8229600" cy="1527175"/>
          </a:xfrm>
        </p:spPr>
        <p:txBody>
          <a:bodyPr/>
          <a:lstStyle/>
          <a:p>
            <a:r>
              <a:rPr lang="en-US" altLang="en-US">
                <a:latin typeface="Cambria"/>
              </a:rPr>
              <a:t>Topics of Week #3</a:t>
            </a:r>
            <a:endParaRPr lang="en-US" altLang="en-US" dirty="0">
              <a:latin typeface="Cambria"/>
            </a:endParaRPr>
          </a:p>
        </p:txBody>
      </p:sp>
      <p:sp>
        <p:nvSpPr>
          <p:cNvPr id="12290" name="Content Placeholder 2"/>
          <p:cNvSpPr>
            <a:spLocks noGrp="1"/>
          </p:cNvSpPr>
          <p:nvPr>
            <p:ph idx="1"/>
          </p:nvPr>
        </p:nvSpPr>
        <p:spPr>
          <a:xfrm>
            <a:off x="1981200" y="1712913"/>
            <a:ext cx="8229600" cy="4096216"/>
          </a:xfrm>
        </p:spPr>
        <p:txBody>
          <a:bodyPr/>
          <a:lstStyle/>
          <a:p>
            <a:pPr marL="514350" indent="-514350" eaLnBrk="1" hangingPunct="1">
              <a:buFont typeface="+mj-lt"/>
              <a:buAutoNum type="arabicPeriod"/>
            </a:pPr>
            <a:r>
              <a:rPr lang="en-US" sz="2800" dirty="0">
                <a:ea typeface="MS PGothic" charset="0"/>
              </a:rPr>
              <a:t>Markets</a:t>
            </a:r>
            <a:endParaRPr lang="en-US" sz="2800" cap="none" dirty="0">
              <a:ea typeface="MS PGothic" charset="0"/>
            </a:endParaRPr>
          </a:p>
          <a:p>
            <a:pPr marL="514350" indent="-514350" eaLnBrk="1" hangingPunct="1">
              <a:buFont typeface="+mj-lt"/>
              <a:buAutoNum type="arabicPeriod"/>
            </a:pPr>
            <a:r>
              <a:rPr lang="en-US" sz="2800" dirty="0">
                <a:ea typeface="MS PGothic" charset="0"/>
              </a:rPr>
              <a:t>Demand*</a:t>
            </a:r>
          </a:p>
          <a:p>
            <a:pPr marL="514350" indent="-514350" eaLnBrk="1" hangingPunct="1">
              <a:buFont typeface="+mj-lt"/>
              <a:buAutoNum type="arabicPeriod"/>
            </a:pPr>
            <a:r>
              <a:rPr lang="en-US" sz="2800" cap="none" dirty="0">
                <a:ea typeface="MS PGothic" charset="0"/>
              </a:rPr>
              <a:t>Supply*</a:t>
            </a:r>
          </a:p>
          <a:p>
            <a:pPr marL="514350" indent="-514350" eaLnBrk="1" hangingPunct="1">
              <a:buFont typeface="+mj-lt"/>
              <a:buAutoNum type="arabicPeriod"/>
            </a:pPr>
            <a:r>
              <a:rPr lang="en-US" sz="2800" dirty="0">
                <a:ea typeface="MS PGothic" charset="0"/>
              </a:rPr>
              <a:t>Demand and Supply Analysis*</a:t>
            </a:r>
          </a:p>
          <a:p>
            <a:pPr marL="514350" indent="-514350" eaLnBrk="1" hangingPunct="1">
              <a:buFont typeface="+mj-lt"/>
              <a:buAutoNum type="arabicPeriod"/>
            </a:pPr>
            <a:r>
              <a:rPr lang="en-US" sz="2800" cap="none" dirty="0">
                <a:ea typeface="MS PGothic" charset="0"/>
              </a:rPr>
              <a:t>Graphs of Shifts*</a:t>
            </a:r>
          </a:p>
          <a:p>
            <a:pPr marL="0" indent="0" eaLnBrk="1" hangingPunct="1">
              <a:buNone/>
            </a:pPr>
            <a:r>
              <a:rPr lang="en-US" altLang="en-US" sz="1800" dirty="0">
                <a:ea typeface="MS PGothic" charset="0"/>
              </a:rPr>
              <a:t>"*" Indicates the most important topics.</a:t>
            </a:r>
          </a:p>
          <a:p>
            <a:pPr marL="0" indent="0" eaLnBrk="1" hangingPunct="1">
              <a:buNone/>
            </a:pPr>
            <a:r>
              <a:rPr lang="en-US" altLang="en-US" sz="1800" dirty="0" err="1">
                <a:ea typeface="MS PGothic" charset="0"/>
              </a:rPr>
              <a:t>Mateer</a:t>
            </a:r>
            <a:r>
              <a:rPr lang="en-US" altLang="en-US" sz="1800" dirty="0">
                <a:ea typeface="MS PGothic" charset="0"/>
              </a:rPr>
              <a:t> and </a:t>
            </a:r>
            <a:r>
              <a:rPr lang="en-US" altLang="en-US" sz="1800" dirty="0" err="1">
                <a:ea typeface="MS PGothic" charset="0"/>
              </a:rPr>
              <a:t>Coppock</a:t>
            </a:r>
            <a:r>
              <a:rPr lang="en-US" altLang="en-US" sz="1800" dirty="0">
                <a:ea typeface="MS PGothic" charset="0"/>
              </a:rPr>
              <a:t>: Chapter #3</a:t>
            </a:r>
          </a:p>
          <a:p>
            <a:pPr marL="0" indent="0" eaLnBrk="1" hangingPunct="1">
              <a:buNone/>
            </a:pPr>
            <a:endParaRPr lang="en-US" altLang="en-US" sz="1800" dirty="0">
              <a:ea typeface="MS PGothic" charset="0"/>
            </a:endParaRPr>
          </a:p>
          <a:p>
            <a:pPr marL="0" indent="0" eaLnBrk="1" hangingPunct="1">
              <a:buNone/>
            </a:pPr>
            <a:endParaRPr lang="en-US" altLang="en-US" sz="1800" dirty="0">
              <a:ea typeface="MS PGothic" charset="0"/>
            </a:endParaRPr>
          </a:p>
        </p:txBody>
      </p:sp>
    </p:spTree>
    <p:extLst>
      <p:ext uri="{BB962C8B-B14F-4D97-AF65-F5344CB8AC3E}">
        <p14:creationId xmlns:p14="http://schemas.microsoft.com/office/powerpoint/2010/main" val="3634839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a:xfrm>
            <a:off x="1981200" y="5"/>
            <a:ext cx="8229600" cy="1527175"/>
          </a:xfrm>
        </p:spPr>
        <p:txBody>
          <a:bodyPr/>
          <a:lstStyle/>
          <a:p>
            <a:r>
              <a:rPr lang="en-US" altLang="en-US" dirty="0"/>
              <a:t>Demand Shifters</a:t>
            </a:r>
          </a:p>
        </p:txBody>
      </p:sp>
      <p:sp>
        <p:nvSpPr>
          <p:cNvPr id="6147" name="Content Placeholder 2"/>
          <p:cNvSpPr>
            <a:spLocks noGrp="1"/>
          </p:cNvSpPr>
          <p:nvPr>
            <p:ph idx="1"/>
          </p:nvPr>
        </p:nvSpPr>
        <p:spPr>
          <a:xfrm>
            <a:off x="1981200" y="1712918"/>
            <a:ext cx="8229600" cy="4459287"/>
          </a:xfrm>
        </p:spPr>
        <p:txBody>
          <a:bodyPr/>
          <a:lstStyle/>
          <a:p>
            <a:pPr marL="514350" indent="-514350" eaLnBrk="1" hangingPunct="1">
              <a:buNone/>
            </a:pPr>
            <a:r>
              <a:rPr lang="en-US" altLang="en-US" sz="2800" b="1" dirty="0"/>
              <a:t>1. Changes in income</a:t>
            </a:r>
          </a:p>
          <a:p>
            <a:pPr marL="514350" indent="-514350" eaLnBrk="1" hangingPunct="1"/>
            <a:r>
              <a:rPr lang="en-US" altLang="en-US" sz="2800" dirty="0"/>
              <a:t>Normal good</a:t>
            </a:r>
          </a:p>
          <a:p>
            <a:pPr lvl="1" eaLnBrk="1" hangingPunct="1"/>
            <a:r>
              <a:rPr lang="en-US" altLang="en-US" sz="2400" dirty="0"/>
              <a:t>Good in which we buy more of when we get more income.</a:t>
            </a:r>
          </a:p>
          <a:p>
            <a:pPr lvl="1" eaLnBrk="1" hangingPunct="1"/>
            <a:r>
              <a:rPr lang="en-US" altLang="en-US" sz="2400" dirty="0"/>
              <a:t>Direct relationship between income and demand</a:t>
            </a:r>
          </a:p>
          <a:p>
            <a:pPr marL="514350" indent="-514350" eaLnBrk="1" hangingPunct="1"/>
            <a:r>
              <a:rPr lang="en-US" altLang="en-US" sz="2800" dirty="0"/>
              <a:t>Inferior good</a:t>
            </a:r>
          </a:p>
          <a:p>
            <a:pPr lvl="1" eaLnBrk="1" hangingPunct="1"/>
            <a:r>
              <a:rPr lang="en-US" altLang="en-US" sz="2400" dirty="0"/>
              <a:t>Good in which we buy less of when we get more income.</a:t>
            </a:r>
          </a:p>
          <a:p>
            <a:pPr lvl="1" eaLnBrk="1" hangingPunct="1"/>
            <a:r>
              <a:rPr lang="en-US" altLang="en-US" sz="2400" dirty="0"/>
              <a:t>Inverse relationship between income and demand</a:t>
            </a:r>
          </a:p>
        </p:txBody>
      </p:sp>
    </p:spTree>
    <p:extLst>
      <p:ext uri="{BB962C8B-B14F-4D97-AF65-F5344CB8AC3E}">
        <p14:creationId xmlns:p14="http://schemas.microsoft.com/office/powerpoint/2010/main" val="24375284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barn(inVertical)">
                                      <p:cBhvr>
                                        <p:cTn id="7" dur="500"/>
                                        <p:tgtEl>
                                          <p:spTgt spid="6147">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6147">
                                            <p:txEl>
                                              <p:pRg st="4" end="4"/>
                                            </p:txEl>
                                          </p:spTgt>
                                        </p:tgtEl>
                                        <p:attrNameLst>
                                          <p:attrName>style.visibility</p:attrName>
                                        </p:attrNameLst>
                                      </p:cBhvr>
                                      <p:to>
                                        <p:strVal val="visible"/>
                                      </p:to>
                                    </p:set>
                                    <p:animEffect transition="in" filter="barn(inVertical)">
                                      <p:cBhvr>
                                        <p:cTn id="10" dur="500"/>
                                        <p:tgtEl>
                                          <p:spTgt spid="6147">
                                            <p:txEl>
                                              <p:pRg st="4" end="4"/>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animEffect transition="in" filter="barn(inVertical)">
                                      <p:cBhvr>
                                        <p:cTn id="15" dur="500"/>
                                        <p:tgtEl>
                                          <p:spTgt spid="6147">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6147">
                                            <p:txEl>
                                              <p:pRg st="3" end="3"/>
                                            </p:txEl>
                                          </p:spTgt>
                                        </p:tgtEl>
                                        <p:attrNameLst>
                                          <p:attrName>style.visibility</p:attrName>
                                        </p:attrNameLst>
                                      </p:cBhvr>
                                      <p:to>
                                        <p:strVal val="visible"/>
                                      </p:to>
                                    </p:set>
                                    <p:animEffect transition="in" filter="barn(inVertical)">
                                      <p:cBhvr>
                                        <p:cTn id="18" dur="500"/>
                                        <p:tgtEl>
                                          <p:spTgt spid="6147">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21" fill="hold" nodeType="clickEffect">
                                  <p:stCondLst>
                                    <p:cond delay="0"/>
                                  </p:stCondLst>
                                  <p:childTnLst>
                                    <p:set>
                                      <p:cBhvr>
                                        <p:cTn id="22" dur="1" fill="hold">
                                          <p:stCondLst>
                                            <p:cond delay="0"/>
                                          </p:stCondLst>
                                        </p:cTn>
                                        <p:tgtEl>
                                          <p:spTgt spid="6147">
                                            <p:txEl>
                                              <p:pRg st="5" end="5"/>
                                            </p:txEl>
                                          </p:spTgt>
                                        </p:tgtEl>
                                        <p:attrNameLst>
                                          <p:attrName>style.visibility</p:attrName>
                                        </p:attrNameLst>
                                      </p:cBhvr>
                                      <p:to>
                                        <p:strVal val="visible"/>
                                      </p:to>
                                    </p:set>
                                    <p:animEffect transition="in" filter="barn(inVertical)">
                                      <p:cBhvr>
                                        <p:cTn id="23" dur="500"/>
                                        <p:tgtEl>
                                          <p:spTgt spid="6147">
                                            <p:txEl>
                                              <p:pRg st="5" end="5"/>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6147">
                                            <p:txEl>
                                              <p:pRg st="6" end="6"/>
                                            </p:txEl>
                                          </p:spTgt>
                                        </p:tgtEl>
                                        <p:attrNameLst>
                                          <p:attrName>style.visibility</p:attrName>
                                        </p:attrNameLst>
                                      </p:cBhvr>
                                      <p:to>
                                        <p:strVal val="visible"/>
                                      </p:to>
                                    </p:set>
                                    <p:animEffect transition="in" filter="barn(inVertical)">
                                      <p:cBhvr>
                                        <p:cTn id="26" dur="500"/>
                                        <p:tgtEl>
                                          <p:spTgt spid="61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a:xfrm>
            <a:off x="1981200" y="5"/>
            <a:ext cx="8229600" cy="1527175"/>
          </a:xfrm>
        </p:spPr>
        <p:txBody>
          <a:bodyPr/>
          <a:lstStyle/>
          <a:p>
            <a:r>
              <a:rPr lang="en-US" altLang="en-US" dirty="0"/>
              <a:t>Normal and Inferior Goods</a:t>
            </a:r>
          </a:p>
        </p:txBody>
      </p:sp>
      <p:sp>
        <p:nvSpPr>
          <p:cNvPr id="54274" name="Text Placeholder 3"/>
          <p:cNvSpPr txBox="1">
            <a:spLocks/>
          </p:cNvSpPr>
          <p:nvPr/>
        </p:nvSpPr>
        <p:spPr bwMode="auto">
          <a:xfrm>
            <a:off x="2133602" y="1636713"/>
            <a:ext cx="4040188" cy="639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spcBef>
                <a:spcPct val="20000"/>
              </a:spcBef>
              <a:buFont typeface="Arial" panose="020B0604020202020204" pitchFamily="34" charset="0"/>
              <a:buNone/>
            </a:pPr>
            <a:r>
              <a:rPr lang="en-US" altLang="en-US" b="1" dirty="0">
                <a:latin typeface="Cambria"/>
                <a:cs typeface="Cambria"/>
              </a:rPr>
              <a:t>Normal Goods	</a:t>
            </a:r>
          </a:p>
        </p:txBody>
      </p:sp>
      <p:sp>
        <p:nvSpPr>
          <p:cNvPr id="6" name="Content Placeholder 2"/>
          <p:cNvSpPr>
            <a:spLocks noGrp="1"/>
          </p:cNvSpPr>
          <p:nvPr>
            <p:ph sz="half" idx="4294967295"/>
          </p:nvPr>
        </p:nvSpPr>
        <p:spPr>
          <a:xfrm>
            <a:off x="2133602" y="2174877"/>
            <a:ext cx="4040188" cy="3128963"/>
          </a:xfrm>
        </p:spPr>
        <p:txBody>
          <a:bodyPr/>
          <a:lstStyle/>
          <a:p>
            <a:pPr eaLnBrk="1" hangingPunct="1"/>
            <a:r>
              <a:rPr lang="en-US" altLang="en-US" sz="2400" dirty="0"/>
              <a:t>Steak</a:t>
            </a:r>
          </a:p>
          <a:p>
            <a:pPr eaLnBrk="1" hangingPunct="1"/>
            <a:r>
              <a:rPr lang="en-US" altLang="en-US" sz="2400" dirty="0"/>
              <a:t>Housing</a:t>
            </a:r>
          </a:p>
          <a:p>
            <a:pPr eaLnBrk="1" hangingPunct="1"/>
            <a:r>
              <a:rPr lang="en-US" altLang="en-US" sz="2400" dirty="0"/>
              <a:t>Laptop</a:t>
            </a:r>
          </a:p>
          <a:p>
            <a:pPr eaLnBrk="1" hangingPunct="1"/>
            <a:r>
              <a:rPr lang="en-US" altLang="en-US" sz="2400" dirty="0"/>
              <a:t>TV</a:t>
            </a:r>
          </a:p>
          <a:p>
            <a:pPr eaLnBrk="1" hangingPunct="1"/>
            <a:r>
              <a:rPr lang="en-US" altLang="en-US" sz="2400" dirty="0"/>
              <a:t>Sit-down restaurant meals</a:t>
            </a:r>
          </a:p>
          <a:p>
            <a:pPr eaLnBrk="1" hangingPunct="1"/>
            <a:r>
              <a:rPr lang="en-US" altLang="en-US" sz="2400" dirty="0"/>
              <a:t>Name-brand</a:t>
            </a:r>
            <a:br>
              <a:rPr lang="en-US" altLang="en-US" sz="2400" dirty="0"/>
            </a:br>
            <a:r>
              <a:rPr lang="en-US" altLang="en-US" sz="2400" dirty="0"/>
              <a:t>clothing</a:t>
            </a:r>
          </a:p>
        </p:txBody>
      </p:sp>
      <p:sp>
        <p:nvSpPr>
          <p:cNvPr id="54276" name="Text Placeholder 4"/>
          <p:cNvSpPr txBox="1">
            <a:spLocks/>
          </p:cNvSpPr>
          <p:nvPr/>
        </p:nvSpPr>
        <p:spPr bwMode="auto">
          <a:xfrm>
            <a:off x="6321429" y="1636713"/>
            <a:ext cx="4041775" cy="639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spcBef>
                <a:spcPct val="20000"/>
              </a:spcBef>
              <a:buFont typeface="Arial" panose="020B0604020202020204" pitchFamily="34" charset="0"/>
              <a:buNone/>
            </a:pPr>
            <a:r>
              <a:rPr lang="en-US" altLang="en-US" b="1" dirty="0">
                <a:latin typeface="Cambria"/>
                <a:cs typeface="Cambria"/>
              </a:rPr>
              <a:t>Inferior Goods</a:t>
            </a:r>
          </a:p>
        </p:txBody>
      </p:sp>
      <p:sp>
        <p:nvSpPr>
          <p:cNvPr id="8" name="Content Placeholder 5"/>
          <p:cNvSpPr>
            <a:spLocks noGrp="1"/>
          </p:cNvSpPr>
          <p:nvPr>
            <p:ph sz="quarter" idx="4294967295"/>
          </p:nvPr>
        </p:nvSpPr>
        <p:spPr>
          <a:xfrm>
            <a:off x="6321429" y="2174875"/>
            <a:ext cx="4041775" cy="3951288"/>
          </a:xfrm>
        </p:spPr>
        <p:txBody>
          <a:bodyPr/>
          <a:lstStyle/>
          <a:p>
            <a:r>
              <a:rPr lang="en-US" altLang="en-US" sz="2400"/>
              <a:t>Canned meat</a:t>
            </a:r>
            <a:endParaRPr lang="en-US" altLang="en-US" sz="2400" dirty="0"/>
          </a:p>
          <a:p>
            <a:r>
              <a:rPr lang="en-US" altLang="en-US" sz="2400" dirty="0"/>
              <a:t>Ramen</a:t>
            </a:r>
          </a:p>
          <a:p>
            <a:r>
              <a:rPr lang="en-US" altLang="en-US" sz="2400" dirty="0" err="1"/>
              <a:t>Mac'</a:t>
            </a:r>
            <a:r>
              <a:rPr lang="en-US" altLang="ja-JP" sz="2400" dirty="0" err="1"/>
              <a:t>n'cheese</a:t>
            </a:r>
            <a:endParaRPr lang="en-US" altLang="ja-JP" sz="2400" dirty="0"/>
          </a:p>
          <a:p>
            <a:r>
              <a:rPr lang="en-US" altLang="en-US" sz="2400" dirty="0"/>
              <a:t>Store-brand goods</a:t>
            </a:r>
          </a:p>
          <a:p>
            <a:r>
              <a:rPr lang="en-US" altLang="en-US" sz="2400" dirty="0"/>
              <a:t>Secondhand clothing</a:t>
            </a:r>
          </a:p>
        </p:txBody>
      </p:sp>
      <p:pic>
        <p:nvPicPr>
          <p:cNvPr id="27655" name="Picture 9" descr="I:\DirkTextbookN\Jpegs(All)\VOLUME_1_MICRO_Class-test\20_PRINECO_CH04.jpg"/>
          <p:cNvPicPr>
            <a:picLocks noChangeAspect="1" noChangeArrowheads="1"/>
          </p:cNvPicPr>
          <p:nvPr/>
        </p:nvPicPr>
        <p:blipFill>
          <a:blip r:embed="rId3">
            <a:extLst>
              <a:ext uri="{28A0092B-C50C-407E-A947-70E740481C1C}">
                <a14:useLocalDpi xmlns:a14="http://schemas.microsoft.com/office/drawing/2010/main" val="0"/>
              </a:ext>
            </a:extLst>
          </a:blip>
          <a:srcRect t="20419" b="21817"/>
          <a:stretch>
            <a:fillRect/>
          </a:stretch>
        </p:blipFill>
        <p:spPr bwMode="auto">
          <a:xfrm>
            <a:off x="6308725" y="4668838"/>
            <a:ext cx="3676651" cy="1268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656" name="Picture 11" descr="I:\DirkTextbookN\Jpegs(All)\VOLUME_1_MICRO_Class-test\07_PRINECO_CH0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0537" y="4352930"/>
            <a:ext cx="1771651" cy="2468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35938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arn(inVertical)">
                                      <p:cBhvr>
                                        <p:cTn id="10" dur="500"/>
                                        <p:tgtEl>
                                          <p:spTgt spid="6">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barn(inVertical)">
                                      <p:cBhvr>
                                        <p:cTn id="13" dur="500"/>
                                        <p:tgtEl>
                                          <p:spTgt spid="6">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barn(inVertical)">
                                      <p:cBhvr>
                                        <p:cTn id="16" dur="500"/>
                                        <p:tgtEl>
                                          <p:spTgt spid="6">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barn(inVertical)">
                                      <p:cBhvr>
                                        <p:cTn id="19" dur="500"/>
                                        <p:tgtEl>
                                          <p:spTgt spid="6">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barn(inVertical)">
                                      <p:cBhvr>
                                        <p:cTn id="22" dur="500"/>
                                        <p:tgtEl>
                                          <p:spTgt spid="6">
                                            <p:txEl>
                                              <p:pRg st="5" end="5"/>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27656"/>
                                        </p:tgtEl>
                                        <p:attrNameLst>
                                          <p:attrName>style.visibility</p:attrName>
                                        </p:attrNameLst>
                                      </p:cBhvr>
                                      <p:to>
                                        <p:strVal val="visible"/>
                                      </p:to>
                                    </p:set>
                                    <p:animEffect transition="in" filter="barn(inVertical)">
                                      <p:cBhvr>
                                        <p:cTn id="25" dur="500"/>
                                        <p:tgtEl>
                                          <p:spTgt spid="2765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6" presetClass="entr" presetSubtype="21" fill="hold" nodeType="clickEffect">
                                  <p:stCondLst>
                                    <p:cond delay="0"/>
                                  </p:stCondLst>
                                  <p:childTnLst>
                                    <p:set>
                                      <p:cBhvr>
                                        <p:cTn id="29" dur="1" fill="hold">
                                          <p:stCondLst>
                                            <p:cond delay="0"/>
                                          </p:stCondLst>
                                        </p:cTn>
                                        <p:tgtEl>
                                          <p:spTgt spid="8">
                                            <p:txEl>
                                              <p:pRg st="0" end="0"/>
                                            </p:txEl>
                                          </p:spTgt>
                                        </p:tgtEl>
                                        <p:attrNameLst>
                                          <p:attrName>style.visibility</p:attrName>
                                        </p:attrNameLst>
                                      </p:cBhvr>
                                      <p:to>
                                        <p:strVal val="visible"/>
                                      </p:to>
                                    </p:set>
                                    <p:animEffect transition="in" filter="barn(inVertical)">
                                      <p:cBhvr>
                                        <p:cTn id="30" dur="500"/>
                                        <p:tgtEl>
                                          <p:spTgt spid="8">
                                            <p:txEl>
                                              <p:pRg st="0" end="0"/>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8">
                                            <p:txEl>
                                              <p:pRg st="1" end="1"/>
                                            </p:txEl>
                                          </p:spTgt>
                                        </p:tgtEl>
                                        <p:attrNameLst>
                                          <p:attrName>style.visibility</p:attrName>
                                        </p:attrNameLst>
                                      </p:cBhvr>
                                      <p:to>
                                        <p:strVal val="visible"/>
                                      </p:to>
                                    </p:set>
                                    <p:animEffect transition="in" filter="barn(inVertical)">
                                      <p:cBhvr>
                                        <p:cTn id="33" dur="500"/>
                                        <p:tgtEl>
                                          <p:spTgt spid="8">
                                            <p:txEl>
                                              <p:pRg st="1" end="1"/>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8">
                                            <p:txEl>
                                              <p:pRg st="2" end="2"/>
                                            </p:txEl>
                                          </p:spTgt>
                                        </p:tgtEl>
                                        <p:attrNameLst>
                                          <p:attrName>style.visibility</p:attrName>
                                        </p:attrNameLst>
                                      </p:cBhvr>
                                      <p:to>
                                        <p:strVal val="visible"/>
                                      </p:to>
                                    </p:set>
                                    <p:animEffect transition="in" filter="barn(inVertical)">
                                      <p:cBhvr>
                                        <p:cTn id="36" dur="500"/>
                                        <p:tgtEl>
                                          <p:spTgt spid="8">
                                            <p:txEl>
                                              <p:pRg st="2" end="2"/>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8">
                                            <p:txEl>
                                              <p:pRg st="3" end="3"/>
                                            </p:txEl>
                                          </p:spTgt>
                                        </p:tgtEl>
                                        <p:attrNameLst>
                                          <p:attrName>style.visibility</p:attrName>
                                        </p:attrNameLst>
                                      </p:cBhvr>
                                      <p:to>
                                        <p:strVal val="visible"/>
                                      </p:to>
                                    </p:set>
                                    <p:animEffect transition="in" filter="barn(inVertical)">
                                      <p:cBhvr>
                                        <p:cTn id="39" dur="500"/>
                                        <p:tgtEl>
                                          <p:spTgt spid="8">
                                            <p:txEl>
                                              <p:pRg st="3" end="3"/>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8">
                                            <p:txEl>
                                              <p:pRg st="4" end="4"/>
                                            </p:txEl>
                                          </p:spTgt>
                                        </p:tgtEl>
                                        <p:attrNameLst>
                                          <p:attrName>style.visibility</p:attrName>
                                        </p:attrNameLst>
                                      </p:cBhvr>
                                      <p:to>
                                        <p:strVal val="visible"/>
                                      </p:to>
                                    </p:set>
                                    <p:animEffect transition="in" filter="barn(inVertical)">
                                      <p:cBhvr>
                                        <p:cTn id="42" dur="500"/>
                                        <p:tgtEl>
                                          <p:spTgt spid="8">
                                            <p:txEl>
                                              <p:pRg st="4" end="4"/>
                                            </p:txEl>
                                          </p:spTgt>
                                        </p:tgtEl>
                                      </p:cBhvr>
                                    </p:animEffect>
                                  </p:childTnLst>
                                </p:cTn>
                              </p:par>
                              <p:par>
                                <p:cTn id="43" presetID="16" presetClass="entr" presetSubtype="21" fill="hold" nodeType="withEffect">
                                  <p:stCondLst>
                                    <p:cond delay="0"/>
                                  </p:stCondLst>
                                  <p:childTnLst>
                                    <p:set>
                                      <p:cBhvr>
                                        <p:cTn id="44" dur="1" fill="hold">
                                          <p:stCondLst>
                                            <p:cond delay="0"/>
                                          </p:stCondLst>
                                        </p:cTn>
                                        <p:tgtEl>
                                          <p:spTgt spid="27655"/>
                                        </p:tgtEl>
                                        <p:attrNameLst>
                                          <p:attrName>style.visibility</p:attrName>
                                        </p:attrNameLst>
                                      </p:cBhvr>
                                      <p:to>
                                        <p:strVal val="visible"/>
                                      </p:to>
                                    </p:set>
                                    <p:animEffect transition="in" filter="barn(inVertical)">
                                      <p:cBhvr>
                                        <p:cTn id="45" dur="500"/>
                                        <p:tgtEl>
                                          <p:spTgt spid="27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a:xfrm>
            <a:off x="1981200" y="5"/>
            <a:ext cx="8229600" cy="1527175"/>
          </a:xfrm>
        </p:spPr>
        <p:txBody>
          <a:bodyPr/>
          <a:lstStyle/>
          <a:p>
            <a:r>
              <a:rPr lang="en-US" altLang="en-US" dirty="0"/>
              <a:t>Demand Shifters</a:t>
            </a:r>
          </a:p>
        </p:txBody>
      </p:sp>
      <p:sp>
        <p:nvSpPr>
          <p:cNvPr id="6147" name="Content Placeholder 2"/>
          <p:cNvSpPr>
            <a:spLocks noGrp="1"/>
          </p:cNvSpPr>
          <p:nvPr>
            <p:ph idx="1"/>
          </p:nvPr>
        </p:nvSpPr>
        <p:spPr>
          <a:xfrm>
            <a:off x="1981200" y="1712913"/>
            <a:ext cx="8229600" cy="4895850"/>
          </a:xfrm>
        </p:spPr>
        <p:txBody>
          <a:bodyPr/>
          <a:lstStyle/>
          <a:p>
            <a:pPr marL="514350" indent="-514350" eaLnBrk="1" hangingPunct="1">
              <a:buNone/>
            </a:pPr>
            <a:r>
              <a:rPr lang="en-US" altLang="en-US" sz="3200" b="1" dirty="0"/>
              <a:t>2. Price of related goods</a:t>
            </a:r>
          </a:p>
          <a:p>
            <a:pPr marL="514350" indent="-514350" eaLnBrk="1" hangingPunct="1"/>
            <a:r>
              <a:rPr lang="en-US" altLang="en-US" sz="3200" dirty="0"/>
              <a:t>Complements</a:t>
            </a:r>
          </a:p>
          <a:p>
            <a:pPr lvl="1" eaLnBrk="1" hangingPunct="1"/>
            <a:r>
              <a:rPr lang="en-US" altLang="en-US" sz="2800" dirty="0"/>
              <a:t>Two goods used together.</a:t>
            </a:r>
          </a:p>
          <a:p>
            <a:pPr lvl="1" eaLnBrk="1" hangingPunct="1"/>
            <a:r>
              <a:rPr lang="en-US" altLang="en-US" sz="2800" dirty="0"/>
              <a:t>Inverse relationship between the price of good X and demand for good Y</a:t>
            </a:r>
          </a:p>
          <a:p>
            <a:pPr marL="514350" indent="-514350" eaLnBrk="1" hangingPunct="1"/>
            <a:r>
              <a:rPr lang="en-US" altLang="en-US" sz="3200" dirty="0"/>
              <a:t>Substitutes</a:t>
            </a:r>
          </a:p>
          <a:p>
            <a:pPr lvl="1" eaLnBrk="1" hangingPunct="1"/>
            <a:r>
              <a:rPr lang="en-US" altLang="en-US" sz="2800" dirty="0"/>
              <a:t>Goods that can be used in place of each other.</a:t>
            </a:r>
          </a:p>
          <a:p>
            <a:pPr lvl="1" eaLnBrk="1" hangingPunct="1"/>
            <a:r>
              <a:rPr lang="en-US" altLang="en-US" sz="2800" dirty="0"/>
              <a:t>Direct relationship between the price of good X and demand for good Y</a:t>
            </a:r>
          </a:p>
        </p:txBody>
      </p:sp>
    </p:spTree>
    <p:extLst>
      <p:ext uri="{BB962C8B-B14F-4D97-AF65-F5344CB8AC3E}">
        <p14:creationId xmlns:p14="http://schemas.microsoft.com/office/powerpoint/2010/main" val="20512807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barn(inVertical)">
                                      <p:cBhvr>
                                        <p:cTn id="7" dur="500"/>
                                        <p:tgtEl>
                                          <p:spTgt spid="6147">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6147">
                                            <p:txEl>
                                              <p:pRg st="4" end="4"/>
                                            </p:txEl>
                                          </p:spTgt>
                                        </p:tgtEl>
                                        <p:attrNameLst>
                                          <p:attrName>style.visibility</p:attrName>
                                        </p:attrNameLst>
                                      </p:cBhvr>
                                      <p:to>
                                        <p:strVal val="visible"/>
                                      </p:to>
                                    </p:set>
                                    <p:animEffect transition="in" filter="barn(inVertical)">
                                      <p:cBhvr>
                                        <p:cTn id="10" dur="500"/>
                                        <p:tgtEl>
                                          <p:spTgt spid="6147">
                                            <p:txEl>
                                              <p:pRg st="4" end="4"/>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animEffect transition="in" filter="barn(inVertical)">
                                      <p:cBhvr>
                                        <p:cTn id="15" dur="500"/>
                                        <p:tgtEl>
                                          <p:spTgt spid="6147">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6147">
                                            <p:txEl>
                                              <p:pRg st="3" end="3"/>
                                            </p:txEl>
                                          </p:spTgt>
                                        </p:tgtEl>
                                        <p:attrNameLst>
                                          <p:attrName>style.visibility</p:attrName>
                                        </p:attrNameLst>
                                      </p:cBhvr>
                                      <p:to>
                                        <p:strVal val="visible"/>
                                      </p:to>
                                    </p:set>
                                    <p:animEffect transition="in" filter="barn(inVertical)">
                                      <p:cBhvr>
                                        <p:cTn id="18" dur="500"/>
                                        <p:tgtEl>
                                          <p:spTgt spid="6147">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21" fill="hold" nodeType="clickEffect">
                                  <p:stCondLst>
                                    <p:cond delay="0"/>
                                  </p:stCondLst>
                                  <p:childTnLst>
                                    <p:set>
                                      <p:cBhvr>
                                        <p:cTn id="22" dur="1" fill="hold">
                                          <p:stCondLst>
                                            <p:cond delay="0"/>
                                          </p:stCondLst>
                                        </p:cTn>
                                        <p:tgtEl>
                                          <p:spTgt spid="6147">
                                            <p:txEl>
                                              <p:pRg st="5" end="5"/>
                                            </p:txEl>
                                          </p:spTgt>
                                        </p:tgtEl>
                                        <p:attrNameLst>
                                          <p:attrName>style.visibility</p:attrName>
                                        </p:attrNameLst>
                                      </p:cBhvr>
                                      <p:to>
                                        <p:strVal val="visible"/>
                                      </p:to>
                                    </p:set>
                                    <p:animEffect transition="in" filter="barn(inVertical)">
                                      <p:cBhvr>
                                        <p:cTn id="23" dur="500"/>
                                        <p:tgtEl>
                                          <p:spTgt spid="6147">
                                            <p:txEl>
                                              <p:pRg st="5" end="5"/>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6147">
                                            <p:txEl>
                                              <p:pRg st="6" end="6"/>
                                            </p:txEl>
                                          </p:spTgt>
                                        </p:tgtEl>
                                        <p:attrNameLst>
                                          <p:attrName>style.visibility</p:attrName>
                                        </p:attrNameLst>
                                      </p:cBhvr>
                                      <p:to>
                                        <p:strVal val="visible"/>
                                      </p:to>
                                    </p:set>
                                    <p:animEffect transition="in" filter="barn(inVertical)">
                                      <p:cBhvr>
                                        <p:cTn id="26" dur="500"/>
                                        <p:tgtEl>
                                          <p:spTgt spid="61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a:xfrm>
            <a:off x="1981200" y="5"/>
            <a:ext cx="8229600" cy="1527175"/>
          </a:xfrm>
        </p:spPr>
        <p:txBody>
          <a:bodyPr/>
          <a:lstStyle/>
          <a:p>
            <a:r>
              <a:rPr lang="en-US" altLang="en-US" dirty="0"/>
              <a:t>Substitutes and Complements in Consumption</a:t>
            </a:r>
          </a:p>
        </p:txBody>
      </p:sp>
      <p:sp>
        <p:nvSpPr>
          <p:cNvPr id="58370" name="Text Placeholder 3"/>
          <p:cNvSpPr txBox="1">
            <a:spLocks/>
          </p:cNvSpPr>
          <p:nvPr/>
        </p:nvSpPr>
        <p:spPr bwMode="auto">
          <a:xfrm>
            <a:off x="1981202" y="1619254"/>
            <a:ext cx="4040188" cy="639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spcBef>
                <a:spcPct val="20000"/>
              </a:spcBef>
              <a:buFont typeface="Arial" panose="020B0604020202020204" pitchFamily="34" charset="0"/>
              <a:buNone/>
            </a:pPr>
            <a:r>
              <a:rPr lang="en-US" altLang="en-US" b="1" dirty="0">
                <a:latin typeface="Cambria"/>
                <a:cs typeface="Cambria"/>
              </a:rPr>
              <a:t>Complements</a:t>
            </a:r>
          </a:p>
        </p:txBody>
      </p:sp>
      <p:sp>
        <p:nvSpPr>
          <p:cNvPr id="6" name="Content Placeholder 2"/>
          <p:cNvSpPr>
            <a:spLocks noGrp="1"/>
          </p:cNvSpPr>
          <p:nvPr>
            <p:ph sz="half" idx="4294967295"/>
          </p:nvPr>
        </p:nvSpPr>
        <p:spPr>
          <a:xfrm>
            <a:off x="1981202" y="2174875"/>
            <a:ext cx="4040188" cy="3951288"/>
          </a:xfrm>
        </p:spPr>
        <p:txBody>
          <a:bodyPr/>
          <a:lstStyle/>
          <a:p>
            <a:pPr eaLnBrk="1" hangingPunct="1"/>
            <a:r>
              <a:rPr lang="en-US" altLang="en-US" sz="2400" dirty="0"/>
              <a:t>Biscuits and gravy</a:t>
            </a:r>
          </a:p>
          <a:p>
            <a:pPr eaLnBrk="1" hangingPunct="1"/>
            <a:r>
              <a:rPr lang="en-US" altLang="en-US" sz="2400" dirty="0"/>
              <a:t>Milk and cereal</a:t>
            </a:r>
          </a:p>
          <a:p>
            <a:pPr eaLnBrk="1" hangingPunct="1"/>
            <a:r>
              <a:rPr lang="en-US" altLang="en-US" sz="2400" dirty="0"/>
              <a:t>Printers and toner</a:t>
            </a:r>
          </a:p>
          <a:p>
            <a:pPr eaLnBrk="1" hangingPunct="1"/>
            <a:r>
              <a:rPr lang="en-US" altLang="en-US" sz="2400" dirty="0"/>
              <a:t>Peanut butter and jelly</a:t>
            </a:r>
          </a:p>
          <a:p>
            <a:pPr eaLnBrk="1" hangingPunct="1"/>
            <a:r>
              <a:rPr lang="en-US" altLang="en-US" sz="2400" dirty="0"/>
              <a:t>Whiskey and Coke</a:t>
            </a:r>
          </a:p>
          <a:p>
            <a:pPr eaLnBrk="1" hangingPunct="1"/>
            <a:endParaRPr lang="en-US" altLang="en-US" sz="2400" dirty="0"/>
          </a:p>
          <a:p>
            <a:pPr eaLnBrk="1" hangingPunct="1"/>
            <a:endParaRPr lang="en-US" altLang="en-US" sz="2400" dirty="0"/>
          </a:p>
        </p:txBody>
      </p:sp>
      <p:sp>
        <p:nvSpPr>
          <p:cNvPr id="58372" name="Text Placeholder 4"/>
          <p:cNvSpPr txBox="1">
            <a:spLocks/>
          </p:cNvSpPr>
          <p:nvPr/>
        </p:nvSpPr>
        <p:spPr bwMode="auto">
          <a:xfrm>
            <a:off x="6169028" y="1619254"/>
            <a:ext cx="4041775" cy="639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spcBef>
                <a:spcPct val="20000"/>
              </a:spcBef>
              <a:buFont typeface="Arial" panose="020B0604020202020204" pitchFamily="34" charset="0"/>
              <a:buNone/>
            </a:pPr>
            <a:r>
              <a:rPr lang="en-US" altLang="en-US" b="1" dirty="0">
                <a:latin typeface="Cambria"/>
                <a:cs typeface="Cambria"/>
              </a:rPr>
              <a:t>Substitutes</a:t>
            </a:r>
          </a:p>
        </p:txBody>
      </p:sp>
      <p:sp>
        <p:nvSpPr>
          <p:cNvPr id="8" name="Content Placeholder 5"/>
          <p:cNvSpPr>
            <a:spLocks noGrp="1"/>
          </p:cNvSpPr>
          <p:nvPr>
            <p:ph sz="quarter" idx="4294967295"/>
          </p:nvPr>
        </p:nvSpPr>
        <p:spPr>
          <a:xfrm>
            <a:off x="6169028" y="2174875"/>
            <a:ext cx="4041775" cy="3951288"/>
          </a:xfrm>
        </p:spPr>
        <p:txBody>
          <a:bodyPr/>
          <a:lstStyle/>
          <a:p>
            <a:r>
              <a:rPr lang="en-US" altLang="en-US" sz="2400" dirty="0"/>
              <a:t>Coke and Pepsi</a:t>
            </a:r>
          </a:p>
          <a:p>
            <a:r>
              <a:rPr lang="en-US" altLang="en-US" sz="2400" dirty="0"/>
              <a:t>Snickers and Milky Way</a:t>
            </a:r>
          </a:p>
          <a:p>
            <a:r>
              <a:rPr lang="en-US" altLang="en-US" sz="2400" dirty="0"/>
              <a:t>Butter and margarine</a:t>
            </a:r>
          </a:p>
          <a:p>
            <a:r>
              <a:rPr lang="en-US" altLang="en-US" sz="2400" dirty="0"/>
              <a:t>Pizza Hut and Dominos</a:t>
            </a:r>
          </a:p>
          <a:p>
            <a:r>
              <a:rPr lang="en-US" altLang="en-US" sz="2400" dirty="0"/>
              <a:t>Various items in the store with multiple brands</a:t>
            </a:r>
          </a:p>
        </p:txBody>
      </p:sp>
      <p:pic>
        <p:nvPicPr>
          <p:cNvPr id="29703" name="Picture 11" descr="I:\DirkTextbookN\Jpegs(All)\VOLUME_1_MICRO_Class-test\18_PRINECO_CH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1854" y="4340230"/>
            <a:ext cx="3236913" cy="2493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9704" name="Picture 12" descr="I:\DirkTextbookN\Jpegs(All)\VOLUME_1_MICRO_Class-test\13_PRINECO_CH1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9215" y="4729163"/>
            <a:ext cx="1562100" cy="20748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9705" name="Picture 13" descr="I:\DirkTextbookN\Jpegs(All)\VOLUME_1_MICRO_Class-test\14_PRINECO_CH1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34313" y="4733925"/>
            <a:ext cx="2794000" cy="1885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87854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arn(inVertical)">
                                      <p:cBhvr>
                                        <p:cTn id="10" dur="500"/>
                                        <p:tgtEl>
                                          <p:spTgt spid="6">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barn(inVertical)">
                                      <p:cBhvr>
                                        <p:cTn id="13" dur="500"/>
                                        <p:tgtEl>
                                          <p:spTgt spid="6">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barn(inVertical)">
                                      <p:cBhvr>
                                        <p:cTn id="16" dur="500"/>
                                        <p:tgtEl>
                                          <p:spTgt spid="6">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barn(inVertical)">
                                      <p:cBhvr>
                                        <p:cTn id="19" dur="500"/>
                                        <p:tgtEl>
                                          <p:spTgt spid="6">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29703"/>
                                        </p:tgtEl>
                                        <p:attrNameLst>
                                          <p:attrName>style.visibility</p:attrName>
                                        </p:attrNameLst>
                                      </p:cBhvr>
                                      <p:to>
                                        <p:strVal val="visible"/>
                                      </p:to>
                                    </p:set>
                                    <p:animEffect transition="in" filter="barn(inVertical)">
                                      <p:cBhvr>
                                        <p:cTn id="22" dur="500"/>
                                        <p:tgtEl>
                                          <p:spTgt spid="2970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barn(inVertical)">
                                      <p:cBhvr>
                                        <p:cTn id="27" dur="500"/>
                                        <p:tgtEl>
                                          <p:spTgt spid="8">
                                            <p:txEl>
                                              <p:pRg st="0" end="0"/>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8">
                                            <p:txEl>
                                              <p:pRg st="1" end="1"/>
                                            </p:txEl>
                                          </p:spTgt>
                                        </p:tgtEl>
                                        <p:attrNameLst>
                                          <p:attrName>style.visibility</p:attrName>
                                        </p:attrNameLst>
                                      </p:cBhvr>
                                      <p:to>
                                        <p:strVal val="visible"/>
                                      </p:to>
                                    </p:set>
                                    <p:animEffect transition="in" filter="barn(inVertical)">
                                      <p:cBhvr>
                                        <p:cTn id="30" dur="500"/>
                                        <p:tgtEl>
                                          <p:spTgt spid="8">
                                            <p:txEl>
                                              <p:pRg st="1" end="1"/>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8">
                                            <p:txEl>
                                              <p:pRg st="2" end="2"/>
                                            </p:txEl>
                                          </p:spTgt>
                                        </p:tgtEl>
                                        <p:attrNameLst>
                                          <p:attrName>style.visibility</p:attrName>
                                        </p:attrNameLst>
                                      </p:cBhvr>
                                      <p:to>
                                        <p:strVal val="visible"/>
                                      </p:to>
                                    </p:set>
                                    <p:animEffect transition="in" filter="barn(inVertical)">
                                      <p:cBhvr>
                                        <p:cTn id="33" dur="500"/>
                                        <p:tgtEl>
                                          <p:spTgt spid="8">
                                            <p:txEl>
                                              <p:pRg st="2" end="2"/>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8">
                                            <p:txEl>
                                              <p:pRg st="3" end="3"/>
                                            </p:txEl>
                                          </p:spTgt>
                                        </p:tgtEl>
                                        <p:attrNameLst>
                                          <p:attrName>style.visibility</p:attrName>
                                        </p:attrNameLst>
                                      </p:cBhvr>
                                      <p:to>
                                        <p:strVal val="visible"/>
                                      </p:to>
                                    </p:set>
                                    <p:animEffect transition="in" filter="barn(inVertical)">
                                      <p:cBhvr>
                                        <p:cTn id="36" dur="500"/>
                                        <p:tgtEl>
                                          <p:spTgt spid="8">
                                            <p:txEl>
                                              <p:pRg st="3" end="3"/>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8">
                                            <p:txEl>
                                              <p:pRg st="4" end="4"/>
                                            </p:txEl>
                                          </p:spTgt>
                                        </p:tgtEl>
                                        <p:attrNameLst>
                                          <p:attrName>style.visibility</p:attrName>
                                        </p:attrNameLst>
                                      </p:cBhvr>
                                      <p:to>
                                        <p:strVal val="visible"/>
                                      </p:to>
                                    </p:set>
                                    <p:animEffect transition="in" filter="barn(inVertical)">
                                      <p:cBhvr>
                                        <p:cTn id="39" dur="500"/>
                                        <p:tgtEl>
                                          <p:spTgt spid="8">
                                            <p:txEl>
                                              <p:pRg st="4" end="4"/>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29705"/>
                                        </p:tgtEl>
                                        <p:attrNameLst>
                                          <p:attrName>style.visibility</p:attrName>
                                        </p:attrNameLst>
                                      </p:cBhvr>
                                      <p:to>
                                        <p:strVal val="visible"/>
                                      </p:to>
                                    </p:set>
                                    <p:animEffect transition="in" filter="barn(inVertical)">
                                      <p:cBhvr>
                                        <p:cTn id="42" dur="500"/>
                                        <p:tgtEl>
                                          <p:spTgt spid="29705"/>
                                        </p:tgtEl>
                                      </p:cBhvr>
                                    </p:animEffect>
                                  </p:childTnLst>
                                </p:cTn>
                              </p:par>
                              <p:par>
                                <p:cTn id="43" presetID="16" presetClass="entr" presetSubtype="21" fill="hold" nodeType="withEffect">
                                  <p:stCondLst>
                                    <p:cond delay="0"/>
                                  </p:stCondLst>
                                  <p:childTnLst>
                                    <p:set>
                                      <p:cBhvr>
                                        <p:cTn id="44" dur="1" fill="hold">
                                          <p:stCondLst>
                                            <p:cond delay="0"/>
                                          </p:stCondLst>
                                        </p:cTn>
                                        <p:tgtEl>
                                          <p:spTgt spid="29704"/>
                                        </p:tgtEl>
                                        <p:attrNameLst>
                                          <p:attrName>style.visibility</p:attrName>
                                        </p:attrNameLst>
                                      </p:cBhvr>
                                      <p:to>
                                        <p:strVal val="visible"/>
                                      </p:to>
                                    </p:set>
                                    <p:animEffect transition="in" filter="barn(inVertical)">
                                      <p:cBhvr>
                                        <p:cTn id="45" dur="500"/>
                                        <p:tgtEl>
                                          <p:spTgt spid="29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a:xfrm>
            <a:off x="1981200" y="5"/>
            <a:ext cx="8229600" cy="1527175"/>
          </a:xfrm>
        </p:spPr>
        <p:txBody>
          <a:bodyPr/>
          <a:lstStyle/>
          <a:p>
            <a:r>
              <a:rPr lang="en-US" altLang="en-US" dirty="0"/>
              <a:t>Demand Shifters</a:t>
            </a:r>
          </a:p>
        </p:txBody>
      </p:sp>
      <p:sp>
        <p:nvSpPr>
          <p:cNvPr id="30723" name="Content Placeholder 2"/>
          <p:cNvSpPr>
            <a:spLocks noGrp="1"/>
          </p:cNvSpPr>
          <p:nvPr>
            <p:ph idx="1"/>
          </p:nvPr>
        </p:nvSpPr>
        <p:spPr>
          <a:xfrm>
            <a:off x="1981200" y="1712913"/>
            <a:ext cx="8229600" cy="4895850"/>
          </a:xfrm>
        </p:spPr>
        <p:txBody>
          <a:bodyPr/>
          <a:lstStyle/>
          <a:p>
            <a:pPr eaLnBrk="1" hangingPunct="1">
              <a:buFont typeface="Arial" panose="020B0604020202020204" pitchFamily="34" charset="0"/>
              <a:buNone/>
            </a:pPr>
            <a:r>
              <a:rPr lang="en-US" altLang="en-US" sz="2800" b="1" dirty="0"/>
              <a:t>3. Changes in Tastes and Preferences</a:t>
            </a:r>
          </a:p>
          <a:p>
            <a:pPr eaLnBrk="1" hangingPunct="1"/>
            <a:r>
              <a:rPr lang="en-US" altLang="en-US" sz="2800" dirty="0"/>
              <a:t>A good may become more fashionable or may come into season.</a:t>
            </a:r>
          </a:p>
          <a:p>
            <a:pPr lvl="1" eaLnBrk="1" hangingPunct="1"/>
            <a:r>
              <a:rPr lang="en-US" altLang="en-US" sz="2400" dirty="0"/>
              <a:t>New style becomes popular</a:t>
            </a:r>
          </a:p>
          <a:p>
            <a:pPr lvl="1" eaLnBrk="1" hangingPunct="1"/>
            <a:r>
              <a:rPr lang="en-US" altLang="en-US" sz="2400" dirty="0"/>
              <a:t>Demand increases (shifts right) as a result.</a:t>
            </a:r>
          </a:p>
          <a:p>
            <a:pPr eaLnBrk="1" hangingPunct="1"/>
            <a:r>
              <a:rPr lang="en-US" altLang="en-US" sz="2800" dirty="0"/>
              <a:t>A good may go out of style or out of season.</a:t>
            </a:r>
          </a:p>
          <a:p>
            <a:pPr lvl="1" eaLnBrk="1" hangingPunct="1"/>
            <a:r>
              <a:rPr lang="en-US" altLang="en-US" sz="2400" dirty="0"/>
              <a:t>Demand decreases (shifts left).</a:t>
            </a:r>
          </a:p>
          <a:p>
            <a:pPr lvl="1" eaLnBrk="1" hangingPunct="1"/>
            <a:r>
              <a:rPr lang="en-US" altLang="en-US" sz="2400" dirty="0"/>
              <a:t>Lower demand for frozen pizza in summer</a:t>
            </a:r>
          </a:p>
          <a:p>
            <a:pPr eaLnBrk="1" hangingPunct="1"/>
            <a:r>
              <a:rPr lang="en-US" altLang="en-US" sz="2800" dirty="0"/>
              <a:t>New information about a good</a:t>
            </a:r>
          </a:p>
          <a:p>
            <a:pPr lvl="1" eaLnBrk="1" hangingPunct="1"/>
            <a:r>
              <a:rPr lang="en-US" altLang="en-US" sz="2400" dirty="0"/>
              <a:t>Can change tastes for better or worse.</a:t>
            </a:r>
          </a:p>
        </p:txBody>
      </p:sp>
    </p:spTree>
    <p:extLst>
      <p:ext uri="{BB962C8B-B14F-4D97-AF65-F5344CB8AC3E}">
        <p14:creationId xmlns:p14="http://schemas.microsoft.com/office/powerpoint/2010/main" val="1448967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animEffect transition="in" filter="barn(inVertical)">
                                      <p:cBhvr>
                                        <p:cTn id="7" dur="500"/>
                                        <p:tgtEl>
                                          <p:spTgt spid="3072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0723">
                                            <p:txEl>
                                              <p:pRg st="2" end="2"/>
                                            </p:txEl>
                                          </p:spTgt>
                                        </p:tgtEl>
                                        <p:attrNameLst>
                                          <p:attrName>style.visibility</p:attrName>
                                        </p:attrNameLst>
                                      </p:cBhvr>
                                      <p:to>
                                        <p:strVal val="visible"/>
                                      </p:to>
                                    </p:set>
                                    <p:animEffect transition="in" filter="barn(inVertical)">
                                      <p:cBhvr>
                                        <p:cTn id="10" dur="500"/>
                                        <p:tgtEl>
                                          <p:spTgt spid="30723">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animEffect transition="in" filter="barn(inVertical)">
                                      <p:cBhvr>
                                        <p:cTn id="13" dur="500"/>
                                        <p:tgtEl>
                                          <p:spTgt spid="30723">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nodeType="clickEffect">
                                  <p:stCondLst>
                                    <p:cond delay="0"/>
                                  </p:stCondLst>
                                  <p:childTnLst>
                                    <p:set>
                                      <p:cBhvr>
                                        <p:cTn id="17" dur="1" fill="hold">
                                          <p:stCondLst>
                                            <p:cond delay="0"/>
                                          </p:stCondLst>
                                        </p:cTn>
                                        <p:tgtEl>
                                          <p:spTgt spid="30723">
                                            <p:txEl>
                                              <p:pRg st="4" end="4"/>
                                            </p:txEl>
                                          </p:spTgt>
                                        </p:tgtEl>
                                        <p:attrNameLst>
                                          <p:attrName>style.visibility</p:attrName>
                                        </p:attrNameLst>
                                      </p:cBhvr>
                                      <p:to>
                                        <p:strVal val="visible"/>
                                      </p:to>
                                    </p:set>
                                    <p:animEffect transition="in" filter="barn(inVertical)">
                                      <p:cBhvr>
                                        <p:cTn id="18" dur="500"/>
                                        <p:tgtEl>
                                          <p:spTgt spid="30723">
                                            <p:txEl>
                                              <p:pRg st="4" end="4"/>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0723">
                                            <p:txEl>
                                              <p:pRg st="5" end="5"/>
                                            </p:txEl>
                                          </p:spTgt>
                                        </p:tgtEl>
                                        <p:attrNameLst>
                                          <p:attrName>style.visibility</p:attrName>
                                        </p:attrNameLst>
                                      </p:cBhvr>
                                      <p:to>
                                        <p:strVal val="visible"/>
                                      </p:to>
                                    </p:set>
                                    <p:animEffect transition="in" filter="barn(inVertical)">
                                      <p:cBhvr>
                                        <p:cTn id="21" dur="500"/>
                                        <p:tgtEl>
                                          <p:spTgt spid="30723">
                                            <p:txEl>
                                              <p:pRg st="5" end="5"/>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0723">
                                            <p:txEl>
                                              <p:pRg st="6" end="6"/>
                                            </p:txEl>
                                          </p:spTgt>
                                        </p:tgtEl>
                                        <p:attrNameLst>
                                          <p:attrName>style.visibility</p:attrName>
                                        </p:attrNameLst>
                                      </p:cBhvr>
                                      <p:to>
                                        <p:strVal val="visible"/>
                                      </p:to>
                                    </p:set>
                                    <p:animEffect transition="in" filter="barn(inVertical)">
                                      <p:cBhvr>
                                        <p:cTn id="24" dur="500"/>
                                        <p:tgtEl>
                                          <p:spTgt spid="30723">
                                            <p:txEl>
                                              <p:pRg st="6" end="6"/>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6" presetClass="entr" presetSubtype="21" fill="hold" nodeType="clickEffect">
                                  <p:stCondLst>
                                    <p:cond delay="0"/>
                                  </p:stCondLst>
                                  <p:childTnLst>
                                    <p:set>
                                      <p:cBhvr>
                                        <p:cTn id="28" dur="1" fill="hold">
                                          <p:stCondLst>
                                            <p:cond delay="0"/>
                                          </p:stCondLst>
                                        </p:cTn>
                                        <p:tgtEl>
                                          <p:spTgt spid="30723">
                                            <p:txEl>
                                              <p:pRg st="7" end="7"/>
                                            </p:txEl>
                                          </p:spTgt>
                                        </p:tgtEl>
                                        <p:attrNameLst>
                                          <p:attrName>style.visibility</p:attrName>
                                        </p:attrNameLst>
                                      </p:cBhvr>
                                      <p:to>
                                        <p:strVal val="visible"/>
                                      </p:to>
                                    </p:set>
                                    <p:animEffect transition="in" filter="barn(inVertical)">
                                      <p:cBhvr>
                                        <p:cTn id="29" dur="500"/>
                                        <p:tgtEl>
                                          <p:spTgt spid="30723">
                                            <p:txEl>
                                              <p:pRg st="7" end="7"/>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30723">
                                            <p:txEl>
                                              <p:pRg st="8" end="8"/>
                                            </p:txEl>
                                          </p:spTgt>
                                        </p:tgtEl>
                                        <p:attrNameLst>
                                          <p:attrName>style.visibility</p:attrName>
                                        </p:attrNameLst>
                                      </p:cBhvr>
                                      <p:to>
                                        <p:strVal val="visible"/>
                                      </p:to>
                                    </p:set>
                                    <p:animEffect transition="in" filter="barn(inVertical)">
                                      <p:cBhvr>
                                        <p:cTn id="32" dur="500"/>
                                        <p:tgtEl>
                                          <p:spTgt spid="307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a:xfrm>
            <a:off x="1981200" y="5"/>
            <a:ext cx="8229600" cy="1527175"/>
          </a:xfrm>
        </p:spPr>
        <p:txBody>
          <a:bodyPr/>
          <a:lstStyle/>
          <a:p>
            <a:r>
              <a:rPr lang="en-US" altLang="en-US" dirty="0"/>
              <a:t>Demand Shifters</a:t>
            </a:r>
          </a:p>
        </p:txBody>
      </p:sp>
      <p:sp>
        <p:nvSpPr>
          <p:cNvPr id="31747" name="Content Placeholder 2"/>
          <p:cNvSpPr>
            <a:spLocks noGrp="1"/>
          </p:cNvSpPr>
          <p:nvPr>
            <p:ph idx="1"/>
          </p:nvPr>
        </p:nvSpPr>
        <p:spPr>
          <a:xfrm>
            <a:off x="1981200" y="1712913"/>
            <a:ext cx="8229600" cy="4895850"/>
          </a:xfrm>
        </p:spPr>
        <p:txBody>
          <a:bodyPr/>
          <a:lstStyle/>
          <a:p>
            <a:pPr eaLnBrk="1" hangingPunct="1">
              <a:buFont typeface="Arial" panose="020B0604020202020204" pitchFamily="34" charset="0"/>
              <a:buNone/>
            </a:pPr>
            <a:r>
              <a:rPr lang="en-US" altLang="en-US" sz="3200" b="1" dirty="0"/>
              <a:t>4. Future expectations</a:t>
            </a:r>
          </a:p>
          <a:p>
            <a:pPr lvl="1" eaLnBrk="1" hangingPunct="1"/>
            <a:r>
              <a:rPr lang="en-US" altLang="en-US" sz="2800" dirty="0"/>
              <a:t>Our consumption </a:t>
            </a:r>
            <a:r>
              <a:rPr lang="en-US" altLang="en-US" sz="2800" i="1" dirty="0"/>
              <a:t>today</a:t>
            </a:r>
            <a:r>
              <a:rPr lang="en-US" altLang="en-US" sz="2800" dirty="0"/>
              <a:t> may depend on what we think the price may be </a:t>
            </a:r>
            <a:r>
              <a:rPr lang="en-US" altLang="en-US" sz="2800" i="1" dirty="0"/>
              <a:t>tomorrow</a:t>
            </a:r>
            <a:r>
              <a:rPr lang="en-US" altLang="en-US" sz="2800" dirty="0"/>
              <a:t>.</a:t>
            </a:r>
          </a:p>
          <a:p>
            <a:pPr eaLnBrk="1" hangingPunct="1">
              <a:buFont typeface="Arial" panose="020B0604020202020204" pitchFamily="34" charset="0"/>
              <a:buNone/>
            </a:pPr>
            <a:r>
              <a:rPr lang="en-US" altLang="en-US" sz="3200" b="1" dirty="0"/>
              <a:t>5. Number of buyers</a:t>
            </a:r>
          </a:p>
          <a:p>
            <a:pPr lvl="1" eaLnBrk="1" hangingPunct="1"/>
            <a:r>
              <a:rPr lang="en-US" altLang="en-US" sz="2800" dirty="0"/>
              <a:t>Recall the market demand curve</a:t>
            </a:r>
          </a:p>
          <a:p>
            <a:pPr lvl="1" eaLnBrk="1" hangingPunct="1"/>
            <a:r>
              <a:rPr lang="en-US" altLang="en-US" sz="2800" dirty="0"/>
              <a:t>More individual buyers means more market demand.</a:t>
            </a:r>
          </a:p>
          <a:p>
            <a:pPr lvl="1" eaLnBrk="1" hangingPunct="1"/>
            <a:r>
              <a:rPr lang="en-US" altLang="en-US" sz="2800" dirty="0"/>
              <a:t>Aging, immigration, war, and birth rates can affect the number of buyers for various goods.</a:t>
            </a:r>
          </a:p>
        </p:txBody>
      </p:sp>
    </p:spTree>
    <p:extLst>
      <p:ext uri="{BB962C8B-B14F-4D97-AF65-F5344CB8AC3E}">
        <p14:creationId xmlns:p14="http://schemas.microsoft.com/office/powerpoint/2010/main" val="13031685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animEffect transition="in" filter="barn(inVertical)">
                                      <p:cBhvr>
                                        <p:cTn id="7" dur="500"/>
                                        <p:tgtEl>
                                          <p:spTgt spid="317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31747">
                                            <p:txEl>
                                              <p:pRg st="3" end="3"/>
                                            </p:txEl>
                                          </p:spTgt>
                                        </p:tgtEl>
                                        <p:attrNameLst>
                                          <p:attrName>style.visibility</p:attrName>
                                        </p:attrNameLst>
                                      </p:cBhvr>
                                      <p:to>
                                        <p:strVal val="visible"/>
                                      </p:to>
                                    </p:set>
                                    <p:animEffect transition="in" filter="barn(inVertical)">
                                      <p:cBhvr>
                                        <p:cTn id="12" dur="500"/>
                                        <p:tgtEl>
                                          <p:spTgt spid="31747">
                                            <p:txEl>
                                              <p:pRg st="3" end="3"/>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1747">
                                            <p:txEl>
                                              <p:pRg st="4" end="4"/>
                                            </p:txEl>
                                          </p:spTgt>
                                        </p:tgtEl>
                                        <p:attrNameLst>
                                          <p:attrName>style.visibility</p:attrName>
                                        </p:attrNameLst>
                                      </p:cBhvr>
                                      <p:to>
                                        <p:strVal val="visible"/>
                                      </p:to>
                                    </p:set>
                                    <p:animEffect transition="in" filter="barn(inVertical)">
                                      <p:cBhvr>
                                        <p:cTn id="15" dur="500"/>
                                        <p:tgtEl>
                                          <p:spTgt spid="31747">
                                            <p:txEl>
                                              <p:pRg st="4" end="4"/>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1747">
                                            <p:txEl>
                                              <p:pRg st="5" end="5"/>
                                            </p:txEl>
                                          </p:spTgt>
                                        </p:tgtEl>
                                        <p:attrNameLst>
                                          <p:attrName>style.visibility</p:attrName>
                                        </p:attrNameLst>
                                      </p:cBhvr>
                                      <p:to>
                                        <p:strVal val="visible"/>
                                      </p:to>
                                    </p:set>
                                    <p:animEffect transition="in" filter="barn(inVertical)">
                                      <p:cBhvr>
                                        <p:cTn id="18" dur="500"/>
                                        <p:tgtEl>
                                          <p:spTgt spid="31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r>
              <a:rPr lang="en-US" altLang="en-US" dirty="0"/>
              <a:t>Multiple Market Effects</a:t>
            </a:r>
          </a:p>
        </p:txBody>
      </p:sp>
      <p:sp>
        <p:nvSpPr>
          <p:cNvPr id="32771" name="Content Placeholder 2"/>
          <p:cNvSpPr>
            <a:spLocks noGrp="1"/>
          </p:cNvSpPr>
          <p:nvPr>
            <p:ph idx="1"/>
          </p:nvPr>
        </p:nvSpPr>
        <p:spPr/>
        <p:txBody>
          <a:bodyPr/>
          <a:lstStyle/>
          <a:p>
            <a:pPr eaLnBrk="1" hangingPunct="1"/>
            <a:r>
              <a:rPr lang="en-US" altLang="en-US" sz="3200" dirty="0"/>
              <a:t>Goods are often related</a:t>
            </a:r>
          </a:p>
          <a:p>
            <a:pPr lvl="1" eaLnBrk="1" hangingPunct="1"/>
            <a:r>
              <a:rPr lang="en-US" altLang="en-US" sz="2800" dirty="0"/>
              <a:t>Substitutes and complements</a:t>
            </a:r>
          </a:p>
          <a:p>
            <a:pPr eaLnBrk="1" hangingPunct="1"/>
            <a:r>
              <a:rPr lang="en-US" altLang="en-US" sz="3200" dirty="0"/>
              <a:t>This means that </a:t>
            </a:r>
            <a:r>
              <a:rPr lang="en-US" altLang="en-US" sz="3200" u="sng" dirty="0"/>
              <a:t>one</a:t>
            </a:r>
            <a:r>
              <a:rPr lang="en-US" altLang="en-US" sz="3200" dirty="0"/>
              <a:t> economic event</a:t>
            </a:r>
          </a:p>
          <a:p>
            <a:pPr lvl="1" eaLnBrk="1" hangingPunct="1"/>
            <a:r>
              <a:rPr lang="en-US" altLang="en-US" sz="2800" dirty="0"/>
              <a:t>Can affect </a:t>
            </a:r>
            <a:r>
              <a:rPr lang="en-US" altLang="en-US" sz="2800" u="sng" dirty="0"/>
              <a:t>multiple</a:t>
            </a:r>
            <a:r>
              <a:rPr lang="en-US" altLang="en-US" sz="2800" dirty="0"/>
              <a:t> markets.</a:t>
            </a:r>
          </a:p>
          <a:p>
            <a:pPr eaLnBrk="1" hangingPunct="1"/>
            <a:r>
              <a:rPr lang="en-US" altLang="en-US" sz="3200" dirty="0"/>
              <a:t>Consider an increase in the price of peanut butter</a:t>
            </a:r>
          </a:p>
          <a:p>
            <a:pPr lvl="1" eaLnBrk="1" hangingPunct="1"/>
            <a:r>
              <a:rPr lang="en-US" altLang="en-US" sz="2800" dirty="0"/>
              <a:t>This will affect the demand for peanut butter and the demand for jelly, but in </a:t>
            </a:r>
            <a:r>
              <a:rPr lang="en-US" altLang="en-US" sz="2800" i="1" dirty="0"/>
              <a:t>different</a:t>
            </a:r>
            <a:r>
              <a:rPr lang="en-US" altLang="en-US" sz="2800" dirty="0"/>
              <a:t> ways!</a:t>
            </a:r>
          </a:p>
        </p:txBody>
      </p:sp>
    </p:spTree>
    <p:extLst>
      <p:ext uri="{BB962C8B-B14F-4D97-AF65-F5344CB8AC3E}">
        <p14:creationId xmlns:p14="http://schemas.microsoft.com/office/powerpoint/2010/main" val="7630880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barn(inVertical)">
                                      <p:cBhvr>
                                        <p:cTn id="7" dur="500"/>
                                        <p:tgtEl>
                                          <p:spTgt spid="32771">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2771">
                                            <p:txEl>
                                              <p:pRg st="1" end="1"/>
                                            </p:txEl>
                                          </p:spTgt>
                                        </p:tgtEl>
                                        <p:attrNameLst>
                                          <p:attrName>style.visibility</p:attrName>
                                        </p:attrNameLst>
                                      </p:cBhvr>
                                      <p:to>
                                        <p:strVal val="visible"/>
                                      </p:to>
                                    </p:set>
                                    <p:animEffect transition="in" filter="barn(inVertical)">
                                      <p:cBhvr>
                                        <p:cTn id="10" dur="500"/>
                                        <p:tgtEl>
                                          <p:spTgt spid="3277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animEffect transition="in" filter="barn(inVertical)">
                                      <p:cBhvr>
                                        <p:cTn id="15" dur="500"/>
                                        <p:tgtEl>
                                          <p:spTgt spid="32771">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2771">
                                            <p:txEl>
                                              <p:pRg st="3" end="3"/>
                                            </p:txEl>
                                          </p:spTgt>
                                        </p:tgtEl>
                                        <p:attrNameLst>
                                          <p:attrName>style.visibility</p:attrName>
                                        </p:attrNameLst>
                                      </p:cBhvr>
                                      <p:to>
                                        <p:strVal val="visible"/>
                                      </p:to>
                                    </p:set>
                                    <p:animEffect transition="in" filter="barn(inVertical)">
                                      <p:cBhvr>
                                        <p:cTn id="18" dur="500"/>
                                        <p:tgtEl>
                                          <p:spTgt spid="32771">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21" fill="hold" nodeType="clickEffect">
                                  <p:stCondLst>
                                    <p:cond delay="0"/>
                                  </p:stCondLst>
                                  <p:childTnLst>
                                    <p:set>
                                      <p:cBhvr>
                                        <p:cTn id="22" dur="1" fill="hold">
                                          <p:stCondLst>
                                            <p:cond delay="0"/>
                                          </p:stCondLst>
                                        </p:cTn>
                                        <p:tgtEl>
                                          <p:spTgt spid="32771">
                                            <p:txEl>
                                              <p:pRg st="4" end="4"/>
                                            </p:txEl>
                                          </p:spTgt>
                                        </p:tgtEl>
                                        <p:attrNameLst>
                                          <p:attrName>style.visibility</p:attrName>
                                        </p:attrNameLst>
                                      </p:cBhvr>
                                      <p:to>
                                        <p:strVal val="visible"/>
                                      </p:to>
                                    </p:set>
                                    <p:animEffect transition="in" filter="barn(inVertical)">
                                      <p:cBhvr>
                                        <p:cTn id="23" dur="500"/>
                                        <p:tgtEl>
                                          <p:spTgt spid="32771">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2771">
                                            <p:txEl>
                                              <p:pRg st="5" end="5"/>
                                            </p:txEl>
                                          </p:spTgt>
                                        </p:tgtEl>
                                        <p:attrNameLst>
                                          <p:attrName>style.visibility</p:attrName>
                                        </p:attrNameLst>
                                      </p:cBhvr>
                                      <p:to>
                                        <p:strVal val="visible"/>
                                      </p:to>
                                    </p:set>
                                    <p:animEffect transition="in" filter="barn(inVertical)">
                                      <p:cBhvr>
                                        <p:cTn id="26" dur="500"/>
                                        <p:tgtEl>
                                          <p:spTgt spid="327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r>
              <a:rPr lang="en-US" altLang="en-US" dirty="0"/>
              <a:t>Multiple Market Effects</a:t>
            </a:r>
          </a:p>
        </p:txBody>
      </p:sp>
      <p:sp>
        <p:nvSpPr>
          <p:cNvPr id="66562" name="Content Placeholder 2"/>
          <p:cNvSpPr>
            <a:spLocks noGrp="1"/>
          </p:cNvSpPr>
          <p:nvPr>
            <p:ph idx="1"/>
          </p:nvPr>
        </p:nvSpPr>
        <p:spPr>
          <a:xfrm>
            <a:off x="609600" y="1584602"/>
            <a:ext cx="10972800" cy="4896248"/>
          </a:xfrm>
        </p:spPr>
        <p:txBody>
          <a:bodyPr/>
          <a:lstStyle/>
          <a:p>
            <a:r>
              <a:rPr lang="en-US" altLang="en-US" sz="3200" dirty="0"/>
              <a:t>Event: price of peanut butter increases.</a:t>
            </a:r>
          </a:p>
        </p:txBody>
      </p:sp>
      <p:sp>
        <p:nvSpPr>
          <p:cNvPr id="66563" name="Line 2"/>
          <p:cNvSpPr>
            <a:spLocks noChangeShapeType="1"/>
          </p:cNvSpPr>
          <p:nvPr/>
        </p:nvSpPr>
        <p:spPr bwMode="auto">
          <a:xfrm>
            <a:off x="2667000" y="3725928"/>
            <a:ext cx="0" cy="2497138"/>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latin typeface="Cambria"/>
            </a:endParaRPr>
          </a:p>
        </p:txBody>
      </p:sp>
      <p:sp>
        <p:nvSpPr>
          <p:cNvPr id="66564" name="Text Box 6"/>
          <p:cNvSpPr txBox="1">
            <a:spLocks noChangeArrowheads="1"/>
          </p:cNvSpPr>
          <p:nvPr/>
        </p:nvSpPr>
        <p:spPr bwMode="auto">
          <a:xfrm>
            <a:off x="2209803" y="3497328"/>
            <a:ext cx="404813"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P</a:t>
            </a:r>
          </a:p>
        </p:txBody>
      </p:sp>
      <p:cxnSp>
        <p:nvCxnSpPr>
          <p:cNvPr id="8" name="Straight Connector 7"/>
          <p:cNvCxnSpPr/>
          <p:nvPr/>
        </p:nvCxnSpPr>
        <p:spPr>
          <a:xfrm flipH="1">
            <a:off x="2667000" y="6216716"/>
            <a:ext cx="2667000" cy="0"/>
          </a:xfrm>
          <a:prstGeom prst="line">
            <a:avLst/>
          </a:prstGeom>
          <a:ln w="1905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9" name="Text Box 6"/>
          <p:cNvSpPr txBox="1">
            <a:spLocks noChangeArrowheads="1"/>
          </p:cNvSpPr>
          <p:nvPr/>
        </p:nvSpPr>
        <p:spPr bwMode="auto">
          <a:xfrm>
            <a:off x="2743200" y="2284203"/>
            <a:ext cx="2590800" cy="129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dirty="0">
                <a:latin typeface="Cambria"/>
                <a:cs typeface="Cambria"/>
              </a:rPr>
              <a:t>Peanut butter:</a:t>
            </a:r>
          </a:p>
          <a:p>
            <a:pPr eaLnBrk="1" hangingPunct="1">
              <a:spcAft>
                <a:spcPts val="1000"/>
              </a:spcAft>
            </a:pPr>
            <a:r>
              <a:rPr lang="en-US" altLang="en-US" dirty="0">
                <a:latin typeface="Cambria"/>
                <a:cs typeface="Cambria"/>
              </a:rPr>
              <a:t>Movement along the demand curve</a:t>
            </a:r>
          </a:p>
        </p:txBody>
      </p:sp>
      <p:grpSp>
        <p:nvGrpSpPr>
          <p:cNvPr id="2" name="Group 40"/>
          <p:cNvGrpSpPr>
            <a:grpSpLocks/>
          </p:cNvGrpSpPr>
          <p:nvPr/>
        </p:nvGrpSpPr>
        <p:grpSpPr bwMode="auto">
          <a:xfrm>
            <a:off x="1981203" y="4106928"/>
            <a:ext cx="3833813" cy="2667000"/>
            <a:chOff x="457200" y="3733800"/>
            <a:chExt cx="3833813" cy="2667000"/>
          </a:xfrm>
        </p:grpSpPr>
        <p:grpSp>
          <p:nvGrpSpPr>
            <p:cNvPr id="66582" name="Group 38"/>
            <p:cNvGrpSpPr>
              <a:grpSpLocks/>
            </p:cNvGrpSpPr>
            <p:nvPr/>
          </p:nvGrpSpPr>
          <p:grpSpPr bwMode="auto">
            <a:xfrm>
              <a:off x="457200" y="3962400"/>
              <a:ext cx="609600" cy="1219200"/>
              <a:chOff x="457200" y="3962400"/>
              <a:chExt cx="609600" cy="1219200"/>
            </a:xfrm>
          </p:grpSpPr>
          <p:sp>
            <p:nvSpPr>
              <p:cNvPr id="66597" name="Text Box 10"/>
              <p:cNvSpPr txBox="1">
                <a:spLocks noChangeArrowheads="1"/>
              </p:cNvSpPr>
              <p:nvPr/>
            </p:nvSpPr>
            <p:spPr bwMode="auto">
              <a:xfrm>
                <a:off x="457200" y="3962400"/>
                <a:ext cx="6096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$4</a:t>
                </a:r>
              </a:p>
            </p:txBody>
          </p:sp>
          <p:sp>
            <p:nvSpPr>
              <p:cNvPr id="66598" name="Text Box 10"/>
              <p:cNvSpPr txBox="1">
                <a:spLocks noChangeArrowheads="1"/>
              </p:cNvSpPr>
              <p:nvPr/>
            </p:nvSpPr>
            <p:spPr bwMode="auto">
              <a:xfrm>
                <a:off x="457200" y="4648200"/>
                <a:ext cx="6096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$3</a:t>
                </a:r>
              </a:p>
            </p:txBody>
          </p:sp>
          <p:cxnSp>
            <p:nvCxnSpPr>
              <p:cNvPr id="28" name="Straight Arrow Connector 27"/>
              <p:cNvCxnSpPr/>
              <p:nvPr/>
            </p:nvCxnSpPr>
            <p:spPr>
              <a:xfrm flipV="1">
                <a:off x="990600" y="4267200"/>
                <a:ext cx="0" cy="455613"/>
              </a:xfrm>
              <a:prstGeom prst="straightConnector1">
                <a:avLst/>
              </a:prstGeom>
              <a:ln w="25400">
                <a:solidFill>
                  <a:srgbClr val="0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66583" name="Group 37"/>
            <p:cNvGrpSpPr>
              <a:grpSpLocks/>
            </p:cNvGrpSpPr>
            <p:nvPr/>
          </p:nvGrpSpPr>
          <p:grpSpPr bwMode="auto">
            <a:xfrm>
              <a:off x="1905000" y="5867400"/>
              <a:ext cx="1524000" cy="533400"/>
              <a:chOff x="1905000" y="5867400"/>
              <a:chExt cx="1524000" cy="533400"/>
            </a:xfrm>
          </p:grpSpPr>
          <p:sp>
            <p:nvSpPr>
              <p:cNvPr id="66594" name="Text Box 10"/>
              <p:cNvSpPr txBox="1">
                <a:spLocks noChangeArrowheads="1"/>
              </p:cNvSpPr>
              <p:nvPr/>
            </p:nvSpPr>
            <p:spPr bwMode="auto">
              <a:xfrm>
                <a:off x="1905000" y="5867400"/>
                <a:ext cx="6858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2</a:t>
                </a:r>
              </a:p>
            </p:txBody>
          </p:sp>
          <p:sp>
            <p:nvSpPr>
              <p:cNvPr id="66595" name="Text Box 10"/>
              <p:cNvSpPr txBox="1">
                <a:spLocks noChangeArrowheads="1"/>
              </p:cNvSpPr>
              <p:nvPr/>
            </p:nvSpPr>
            <p:spPr bwMode="auto">
              <a:xfrm>
                <a:off x="2971800" y="5867400"/>
                <a:ext cx="4572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4</a:t>
                </a:r>
              </a:p>
            </p:txBody>
          </p:sp>
          <p:cxnSp>
            <p:nvCxnSpPr>
              <p:cNvPr id="25" name="Straight Arrow Connector 24"/>
              <p:cNvCxnSpPr/>
              <p:nvPr/>
            </p:nvCxnSpPr>
            <p:spPr>
              <a:xfrm flipH="1">
                <a:off x="2286000" y="6096000"/>
                <a:ext cx="609600" cy="0"/>
              </a:xfrm>
              <a:prstGeom prst="straightConnector1">
                <a:avLst/>
              </a:prstGeom>
              <a:ln w="25400">
                <a:solidFill>
                  <a:srgbClr val="0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66584" name="Group 39"/>
            <p:cNvGrpSpPr>
              <a:grpSpLocks/>
            </p:cNvGrpSpPr>
            <p:nvPr/>
          </p:nvGrpSpPr>
          <p:grpSpPr bwMode="auto">
            <a:xfrm>
              <a:off x="1143000" y="3733800"/>
              <a:ext cx="3148013" cy="2133600"/>
              <a:chOff x="1143000" y="3733800"/>
              <a:chExt cx="3148013" cy="2133600"/>
            </a:xfrm>
          </p:grpSpPr>
          <p:sp>
            <p:nvSpPr>
              <p:cNvPr id="66585" name="Line 5"/>
              <p:cNvSpPr>
                <a:spLocks noChangeShapeType="1"/>
              </p:cNvSpPr>
              <p:nvPr/>
            </p:nvSpPr>
            <p:spPr bwMode="auto">
              <a:xfrm>
                <a:off x="1600200" y="3886200"/>
                <a:ext cx="2209800" cy="1371600"/>
              </a:xfrm>
              <a:prstGeom prst="line">
                <a:avLst/>
              </a:prstGeom>
              <a:noFill/>
              <a:ln w="38100">
                <a:solidFill>
                  <a:srgbClr val="3F6C79"/>
                </a:solidFill>
                <a:round/>
                <a:headEnd/>
                <a:tailEnd/>
              </a:ln>
              <a:extLst>
                <a:ext uri="{909E8E84-426E-40dd-AFC4-6F175D3DCCD1}">
                  <a14:hiddenFill xmlns="" xmlns:a14="http://schemas.microsoft.com/office/drawing/2010/main">
                    <a:noFill/>
                  </a14:hiddenFill>
                </a:ext>
              </a:extLst>
            </p:spPr>
            <p:txBody>
              <a:bodyPr/>
              <a:lstStyle/>
              <a:p>
                <a:endParaRPr lang="en-US" dirty="0">
                  <a:latin typeface="Cambria"/>
                </a:endParaRPr>
              </a:p>
            </p:txBody>
          </p:sp>
          <p:cxnSp>
            <p:nvCxnSpPr>
              <p:cNvPr id="15" name="Straight Arrow Connector 14"/>
              <p:cNvCxnSpPr/>
              <p:nvPr/>
            </p:nvCxnSpPr>
            <p:spPr>
              <a:xfrm flipH="1" flipV="1">
                <a:off x="2362200" y="4191000"/>
                <a:ext cx="762000" cy="457200"/>
              </a:xfrm>
              <a:prstGeom prst="straightConnector1">
                <a:avLst/>
              </a:prstGeom>
              <a:ln w="2540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1143000" y="4191000"/>
                <a:ext cx="9144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1143000" y="4876800"/>
                <a:ext cx="20574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200400" y="4876800"/>
                <a:ext cx="0" cy="9906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057400" y="4191000"/>
                <a:ext cx="0" cy="16764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6591" name="Text Box 10"/>
              <p:cNvSpPr txBox="1">
                <a:spLocks noChangeArrowheads="1"/>
              </p:cNvSpPr>
              <p:nvPr/>
            </p:nvSpPr>
            <p:spPr bwMode="auto">
              <a:xfrm>
                <a:off x="3200400" y="4419600"/>
                <a:ext cx="5334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A</a:t>
                </a:r>
              </a:p>
            </p:txBody>
          </p:sp>
          <p:sp>
            <p:nvSpPr>
              <p:cNvPr id="66592" name="Text Box 10"/>
              <p:cNvSpPr txBox="1">
                <a:spLocks noChangeArrowheads="1"/>
              </p:cNvSpPr>
              <p:nvPr/>
            </p:nvSpPr>
            <p:spPr bwMode="auto">
              <a:xfrm>
                <a:off x="1981200" y="3733800"/>
                <a:ext cx="4572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B</a:t>
                </a:r>
              </a:p>
            </p:txBody>
          </p:sp>
          <p:sp>
            <p:nvSpPr>
              <p:cNvPr id="66593" name="Text Box 6"/>
              <p:cNvSpPr txBox="1">
                <a:spLocks noChangeArrowheads="1"/>
              </p:cNvSpPr>
              <p:nvPr/>
            </p:nvSpPr>
            <p:spPr bwMode="auto">
              <a:xfrm>
                <a:off x="3886200" y="5181600"/>
                <a:ext cx="404813"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D</a:t>
                </a:r>
              </a:p>
            </p:txBody>
          </p:sp>
        </p:grpSp>
      </p:grpSp>
      <p:sp>
        <p:nvSpPr>
          <p:cNvPr id="66568" name="Text Box 6"/>
          <p:cNvSpPr txBox="1">
            <a:spLocks noChangeArrowheads="1"/>
          </p:cNvSpPr>
          <p:nvPr/>
        </p:nvSpPr>
        <p:spPr bwMode="auto">
          <a:xfrm>
            <a:off x="5257803" y="6316728"/>
            <a:ext cx="404813"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Q</a:t>
            </a:r>
          </a:p>
        </p:txBody>
      </p:sp>
      <p:sp>
        <p:nvSpPr>
          <p:cNvPr id="66569" name="Line 2"/>
          <p:cNvSpPr>
            <a:spLocks noChangeShapeType="1"/>
          </p:cNvSpPr>
          <p:nvPr/>
        </p:nvSpPr>
        <p:spPr bwMode="auto">
          <a:xfrm>
            <a:off x="6834188" y="3827528"/>
            <a:ext cx="0" cy="2497138"/>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latin typeface="Cambria"/>
            </a:endParaRPr>
          </a:p>
        </p:txBody>
      </p:sp>
      <p:sp>
        <p:nvSpPr>
          <p:cNvPr id="66570" name="Text Box 6"/>
          <p:cNvSpPr txBox="1">
            <a:spLocks noChangeArrowheads="1"/>
          </p:cNvSpPr>
          <p:nvPr/>
        </p:nvSpPr>
        <p:spPr bwMode="auto">
          <a:xfrm>
            <a:off x="6376990" y="3598928"/>
            <a:ext cx="404812"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P</a:t>
            </a:r>
          </a:p>
        </p:txBody>
      </p:sp>
      <p:cxnSp>
        <p:nvCxnSpPr>
          <p:cNvPr id="32" name="Straight Connector 31"/>
          <p:cNvCxnSpPr/>
          <p:nvPr/>
        </p:nvCxnSpPr>
        <p:spPr>
          <a:xfrm flipH="1">
            <a:off x="6834188" y="6305616"/>
            <a:ext cx="2667000" cy="0"/>
          </a:xfrm>
          <a:prstGeom prst="line">
            <a:avLst/>
          </a:prstGeom>
          <a:ln w="1905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33" name="Text Box 6"/>
          <p:cNvSpPr txBox="1">
            <a:spLocks noChangeArrowheads="1"/>
          </p:cNvSpPr>
          <p:nvPr/>
        </p:nvSpPr>
        <p:spPr bwMode="auto">
          <a:xfrm>
            <a:off x="6910388" y="2398503"/>
            <a:ext cx="2590800" cy="99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dirty="0">
                <a:latin typeface="Cambria"/>
                <a:cs typeface="Cambria"/>
              </a:rPr>
              <a:t>Jelly:</a:t>
            </a:r>
          </a:p>
          <a:p>
            <a:pPr eaLnBrk="1" hangingPunct="1">
              <a:spcAft>
                <a:spcPts val="1000"/>
              </a:spcAft>
            </a:pPr>
            <a:r>
              <a:rPr lang="en-US" altLang="en-US" dirty="0">
                <a:latin typeface="Cambria"/>
                <a:cs typeface="Cambria"/>
              </a:rPr>
              <a:t>A shift in demand</a:t>
            </a:r>
          </a:p>
        </p:txBody>
      </p:sp>
      <p:sp>
        <p:nvSpPr>
          <p:cNvPr id="66573" name="Text Box 6"/>
          <p:cNvSpPr txBox="1">
            <a:spLocks noChangeArrowheads="1"/>
          </p:cNvSpPr>
          <p:nvPr/>
        </p:nvSpPr>
        <p:spPr bwMode="auto">
          <a:xfrm>
            <a:off x="9424990" y="6418328"/>
            <a:ext cx="404812"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Q</a:t>
            </a:r>
          </a:p>
        </p:txBody>
      </p:sp>
      <p:grpSp>
        <p:nvGrpSpPr>
          <p:cNvPr id="6" name="Group 41"/>
          <p:cNvGrpSpPr>
            <a:grpSpLocks/>
          </p:cNvGrpSpPr>
          <p:nvPr/>
        </p:nvGrpSpPr>
        <p:grpSpPr bwMode="auto">
          <a:xfrm>
            <a:off x="7010400" y="4056128"/>
            <a:ext cx="2819400" cy="2209800"/>
            <a:chOff x="5486400" y="3581400"/>
            <a:chExt cx="2819400" cy="2209800"/>
          </a:xfrm>
        </p:grpSpPr>
        <p:sp>
          <p:nvSpPr>
            <p:cNvPr id="66577" name="Line 5"/>
            <p:cNvSpPr>
              <a:spLocks noChangeShapeType="1"/>
            </p:cNvSpPr>
            <p:nvPr/>
          </p:nvSpPr>
          <p:spPr bwMode="auto">
            <a:xfrm>
              <a:off x="6248400" y="3581400"/>
              <a:ext cx="1500188" cy="1752600"/>
            </a:xfrm>
            <a:prstGeom prst="line">
              <a:avLst/>
            </a:prstGeom>
            <a:noFill/>
            <a:ln w="38100">
              <a:solidFill>
                <a:srgbClr val="75AFB7"/>
              </a:solidFill>
              <a:round/>
              <a:headEnd/>
              <a:tailEnd/>
            </a:ln>
            <a:extLst>
              <a:ext uri="{909E8E84-426E-40dd-AFC4-6F175D3DCCD1}">
                <a14:hiddenFill xmlns="" xmlns:a14="http://schemas.microsoft.com/office/drawing/2010/main">
                  <a:noFill/>
                </a14:hiddenFill>
              </a:ext>
            </a:extLst>
          </p:spPr>
          <p:txBody>
            <a:bodyPr/>
            <a:lstStyle/>
            <a:p>
              <a:endParaRPr lang="en-US" dirty="0">
                <a:latin typeface="Cambria"/>
              </a:endParaRPr>
            </a:p>
          </p:txBody>
        </p:sp>
        <p:cxnSp>
          <p:nvCxnSpPr>
            <p:cNvPr id="37" name="Straight Arrow Connector 36"/>
            <p:cNvCxnSpPr/>
            <p:nvPr/>
          </p:nvCxnSpPr>
          <p:spPr>
            <a:xfrm flipH="1">
              <a:off x="6400800" y="4495800"/>
              <a:ext cx="53340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6579" name="Text Box 6"/>
            <p:cNvSpPr txBox="1">
              <a:spLocks noChangeArrowheads="1"/>
            </p:cNvSpPr>
            <p:nvPr/>
          </p:nvSpPr>
          <p:spPr bwMode="auto">
            <a:xfrm>
              <a:off x="7748588" y="5257800"/>
              <a:ext cx="557212"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D</a:t>
              </a:r>
              <a:r>
                <a:rPr lang="en-US" altLang="en-US" sz="2800" baseline="-25000" dirty="0">
                  <a:latin typeface="Cambria"/>
                  <a:cs typeface="Cambria"/>
                </a:rPr>
                <a:t>1</a:t>
              </a:r>
            </a:p>
          </p:txBody>
        </p:sp>
        <p:sp>
          <p:nvSpPr>
            <p:cNvPr id="66580" name="Line 5"/>
            <p:cNvSpPr>
              <a:spLocks noChangeShapeType="1"/>
            </p:cNvSpPr>
            <p:nvPr/>
          </p:nvSpPr>
          <p:spPr bwMode="auto">
            <a:xfrm>
              <a:off x="5486400" y="3581400"/>
              <a:ext cx="1500188" cy="1752600"/>
            </a:xfrm>
            <a:prstGeom prst="line">
              <a:avLst/>
            </a:prstGeom>
            <a:noFill/>
            <a:ln w="38100">
              <a:solidFill>
                <a:srgbClr val="3F6C79"/>
              </a:solidFill>
              <a:round/>
              <a:headEnd/>
              <a:tailEnd/>
            </a:ln>
            <a:extLst>
              <a:ext uri="{909E8E84-426E-40dd-AFC4-6F175D3DCCD1}">
                <a14:hiddenFill xmlns="" xmlns:a14="http://schemas.microsoft.com/office/drawing/2010/main">
                  <a:noFill/>
                </a14:hiddenFill>
              </a:ext>
            </a:extLst>
          </p:spPr>
          <p:txBody>
            <a:bodyPr/>
            <a:lstStyle/>
            <a:p>
              <a:endParaRPr lang="en-US" dirty="0">
                <a:latin typeface="Cambria"/>
              </a:endParaRPr>
            </a:p>
          </p:txBody>
        </p:sp>
        <p:sp>
          <p:nvSpPr>
            <p:cNvPr id="66581" name="Text Box 6"/>
            <p:cNvSpPr txBox="1">
              <a:spLocks noChangeArrowheads="1"/>
            </p:cNvSpPr>
            <p:nvPr/>
          </p:nvSpPr>
          <p:spPr bwMode="auto">
            <a:xfrm>
              <a:off x="6986588" y="5257800"/>
              <a:ext cx="557212"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D</a:t>
              </a:r>
              <a:r>
                <a:rPr lang="en-US" altLang="en-US" sz="2800" baseline="-25000" dirty="0">
                  <a:latin typeface="Cambria"/>
                  <a:cs typeface="Cambria"/>
                </a:rPr>
                <a:t>2</a:t>
              </a:r>
            </a:p>
          </p:txBody>
        </p:sp>
      </p:grpSp>
      <p:pic>
        <p:nvPicPr>
          <p:cNvPr id="66575" name="Picture 41" descr="G:\DirkTextbookN\Jpegs(All)\NewjpgsJuly\iStock_000015791015Small.jpg"/>
          <p:cNvPicPr>
            <a:picLocks noChangeAspect="1" noChangeArrowheads="1"/>
          </p:cNvPicPr>
          <p:nvPr/>
        </p:nvPicPr>
        <p:blipFill>
          <a:blip r:embed="rId3" cstate="print">
            <a:extLst>
              <a:ext uri="{28A0092B-C50C-407E-A947-70E740481C1C}">
                <a14:useLocalDpi xmlns:a14="http://schemas.microsoft.com/office/drawing/2010/main" val="0"/>
              </a:ext>
            </a:extLst>
          </a:blip>
          <a:srcRect l="14758" t="7993" r="13197" b="6480"/>
          <a:stretch>
            <a:fillRect/>
          </a:stretch>
        </p:blipFill>
        <p:spPr bwMode="auto">
          <a:xfrm>
            <a:off x="1901827" y="2281028"/>
            <a:ext cx="687388" cy="1131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6576" name="Picture 42" descr="G:\DirkTextbookN\Jpegs(All)\NewjpgsJuly\iStock_000017007490Small.jpg"/>
          <p:cNvPicPr>
            <a:picLocks noChangeAspect="1" noChangeArrowheads="1"/>
          </p:cNvPicPr>
          <p:nvPr/>
        </p:nvPicPr>
        <p:blipFill>
          <a:blip r:embed="rId4" cstate="print">
            <a:extLst>
              <a:ext uri="{28A0092B-C50C-407E-A947-70E740481C1C}">
                <a14:useLocalDpi xmlns:a14="http://schemas.microsoft.com/office/drawing/2010/main" val="0"/>
              </a:ext>
            </a:extLst>
          </a:blip>
          <a:srcRect l="22025" t="8176" r="23470" b="7780"/>
          <a:stretch>
            <a:fillRect/>
          </a:stretch>
        </p:blipFill>
        <p:spPr bwMode="auto">
          <a:xfrm>
            <a:off x="9318625" y="2270888"/>
            <a:ext cx="725488" cy="1298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51943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checkerboard(across)">
                                      <p:cBhvr>
                                        <p:cTn id="17" dur="500"/>
                                        <p:tgtEl>
                                          <p:spTgt spid="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heckerboard(across)">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a:xfrm>
            <a:off x="1981200" y="5"/>
            <a:ext cx="8229600" cy="1527175"/>
          </a:xfrm>
        </p:spPr>
        <p:txBody>
          <a:bodyPr/>
          <a:lstStyle/>
          <a:p>
            <a:pPr algn="ctr"/>
            <a:r>
              <a:rPr lang="en-US" altLang="en-US" dirty="0"/>
              <a:t>Practice What You Know</a:t>
            </a:r>
          </a:p>
        </p:txBody>
      </p:sp>
      <p:sp>
        <p:nvSpPr>
          <p:cNvPr id="68610" name="Line 2"/>
          <p:cNvSpPr>
            <a:spLocks noChangeShapeType="1"/>
          </p:cNvSpPr>
          <p:nvPr/>
        </p:nvSpPr>
        <p:spPr bwMode="auto">
          <a:xfrm>
            <a:off x="2667000" y="2222500"/>
            <a:ext cx="0" cy="3517900"/>
          </a:xfrm>
          <a:prstGeom prst="line">
            <a:avLst/>
          </a:prstGeom>
          <a:noFill/>
          <a:ln w="254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latin typeface="Cambria"/>
            </a:endParaRPr>
          </a:p>
        </p:txBody>
      </p:sp>
      <p:sp>
        <p:nvSpPr>
          <p:cNvPr id="68611" name="Text Box 6"/>
          <p:cNvSpPr txBox="1">
            <a:spLocks noChangeArrowheads="1"/>
          </p:cNvSpPr>
          <p:nvPr/>
        </p:nvSpPr>
        <p:spPr bwMode="auto">
          <a:xfrm>
            <a:off x="2109790" y="2024063"/>
            <a:ext cx="557212" cy="40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P</a:t>
            </a:r>
          </a:p>
        </p:txBody>
      </p:sp>
      <p:sp>
        <p:nvSpPr>
          <p:cNvPr id="68612" name="Text Box 7"/>
          <p:cNvSpPr txBox="1">
            <a:spLocks noChangeArrowheads="1"/>
          </p:cNvSpPr>
          <p:nvPr/>
        </p:nvSpPr>
        <p:spPr bwMode="auto">
          <a:xfrm>
            <a:off x="7242176" y="5757863"/>
            <a:ext cx="557213" cy="40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Q</a:t>
            </a:r>
          </a:p>
        </p:txBody>
      </p:sp>
      <p:sp>
        <p:nvSpPr>
          <p:cNvPr id="68613" name="Line 5"/>
          <p:cNvSpPr>
            <a:spLocks noChangeShapeType="1"/>
          </p:cNvSpPr>
          <p:nvPr/>
        </p:nvSpPr>
        <p:spPr bwMode="auto">
          <a:xfrm>
            <a:off x="3481389" y="2176464"/>
            <a:ext cx="3582987" cy="3057525"/>
          </a:xfrm>
          <a:prstGeom prst="line">
            <a:avLst/>
          </a:prstGeom>
          <a:noFill/>
          <a:ln w="63500">
            <a:solidFill>
              <a:srgbClr val="3F6C79"/>
            </a:solidFill>
            <a:round/>
            <a:headEnd/>
            <a:tailEnd/>
          </a:ln>
          <a:extLst>
            <a:ext uri="{909E8E84-426E-40dd-AFC4-6F175D3DCCD1}">
              <a14:hiddenFill xmlns="" xmlns:a14="http://schemas.microsoft.com/office/drawing/2010/main">
                <a:noFill/>
              </a14:hiddenFill>
            </a:ext>
          </a:extLst>
        </p:spPr>
        <p:txBody>
          <a:bodyPr/>
          <a:lstStyle/>
          <a:p>
            <a:endParaRPr lang="en-US" dirty="0">
              <a:latin typeface="Cambria"/>
            </a:endParaRPr>
          </a:p>
        </p:txBody>
      </p:sp>
      <p:sp>
        <p:nvSpPr>
          <p:cNvPr id="68614" name="Text Box 9"/>
          <p:cNvSpPr txBox="1">
            <a:spLocks noChangeArrowheads="1"/>
          </p:cNvSpPr>
          <p:nvPr/>
        </p:nvSpPr>
        <p:spPr bwMode="auto">
          <a:xfrm>
            <a:off x="7215188" y="4979988"/>
            <a:ext cx="914400" cy="635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D</a:t>
            </a:r>
          </a:p>
        </p:txBody>
      </p:sp>
      <p:sp>
        <p:nvSpPr>
          <p:cNvPr id="68615" name="Text Box 10"/>
          <p:cNvSpPr txBox="1">
            <a:spLocks noChangeArrowheads="1"/>
          </p:cNvSpPr>
          <p:nvPr/>
        </p:nvSpPr>
        <p:spPr bwMode="auto">
          <a:xfrm>
            <a:off x="5570537" y="1668467"/>
            <a:ext cx="2228851" cy="541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Oreos</a:t>
            </a:r>
          </a:p>
        </p:txBody>
      </p:sp>
      <p:cxnSp>
        <p:nvCxnSpPr>
          <p:cNvPr id="34" name="Straight Arrow Connector 33"/>
          <p:cNvCxnSpPr/>
          <p:nvPr/>
        </p:nvCxnSpPr>
        <p:spPr>
          <a:xfrm>
            <a:off x="4724400" y="2862263"/>
            <a:ext cx="1371600" cy="1143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 Box 10"/>
          <p:cNvSpPr txBox="1">
            <a:spLocks noChangeArrowheads="1"/>
          </p:cNvSpPr>
          <p:nvPr/>
        </p:nvSpPr>
        <p:spPr bwMode="auto">
          <a:xfrm>
            <a:off x="8439149" y="2166938"/>
            <a:ext cx="2228851" cy="1752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Event:</a:t>
            </a:r>
          </a:p>
          <a:p>
            <a:pPr eaLnBrk="1" hangingPunct="1">
              <a:spcAft>
                <a:spcPts val="1000"/>
              </a:spcAft>
            </a:pPr>
            <a:r>
              <a:rPr lang="en-US" altLang="en-US" sz="2800" dirty="0">
                <a:latin typeface="Cambria"/>
                <a:cs typeface="Cambria"/>
              </a:rPr>
              <a:t>The price of Oreos falls.</a:t>
            </a:r>
          </a:p>
        </p:txBody>
      </p:sp>
      <p:sp>
        <p:nvSpPr>
          <p:cNvPr id="36" name="Oval 35"/>
          <p:cNvSpPr/>
          <p:nvPr/>
        </p:nvSpPr>
        <p:spPr>
          <a:xfrm>
            <a:off x="4343400" y="2862263"/>
            <a:ext cx="3048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Cambria"/>
            </a:endParaRPr>
          </a:p>
        </p:txBody>
      </p:sp>
      <p:sp>
        <p:nvSpPr>
          <p:cNvPr id="37" name="Oval 36"/>
          <p:cNvSpPr/>
          <p:nvPr/>
        </p:nvSpPr>
        <p:spPr>
          <a:xfrm>
            <a:off x="5791200" y="4157663"/>
            <a:ext cx="3048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Cambria"/>
            </a:endParaRPr>
          </a:p>
        </p:txBody>
      </p:sp>
      <p:sp>
        <p:nvSpPr>
          <p:cNvPr id="68620" name="Text Box 10"/>
          <p:cNvSpPr txBox="1">
            <a:spLocks noChangeArrowheads="1"/>
          </p:cNvSpPr>
          <p:nvPr/>
        </p:nvSpPr>
        <p:spPr bwMode="auto">
          <a:xfrm>
            <a:off x="2057400" y="2786063"/>
            <a:ext cx="6858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$3</a:t>
            </a:r>
          </a:p>
        </p:txBody>
      </p:sp>
      <p:sp>
        <p:nvSpPr>
          <p:cNvPr id="39" name="Text Box 10"/>
          <p:cNvSpPr txBox="1">
            <a:spLocks noChangeArrowheads="1"/>
          </p:cNvSpPr>
          <p:nvPr/>
        </p:nvSpPr>
        <p:spPr bwMode="auto">
          <a:xfrm>
            <a:off x="2057400" y="4005263"/>
            <a:ext cx="6858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$2</a:t>
            </a:r>
          </a:p>
        </p:txBody>
      </p:sp>
      <p:sp>
        <p:nvSpPr>
          <p:cNvPr id="68622" name="Text Box 10"/>
          <p:cNvSpPr txBox="1">
            <a:spLocks noChangeArrowheads="1"/>
          </p:cNvSpPr>
          <p:nvPr/>
        </p:nvSpPr>
        <p:spPr bwMode="auto">
          <a:xfrm>
            <a:off x="4267200" y="5757863"/>
            <a:ext cx="6858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4</a:t>
            </a:r>
          </a:p>
        </p:txBody>
      </p:sp>
      <p:sp>
        <p:nvSpPr>
          <p:cNvPr id="41" name="Text Box 10"/>
          <p:cNvSpPr txBox="1">
            <a:spLocks noChangeArrowheads="1"/>
          </p:cNvSpPr>
          <p:nvPr/>
        </p:nvSpPr>
        <p:spPr bwMode="auto">
          <a:xfrm>
            <a:off x="5791200" y="5757863"/>
            <a:ext cx="6858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5</a:t>
            </a:r>
          </a:p>
        </p:txBody>
      </p:sp>
      <p:cxnSp>
        <p:nvCxnSpPr>
          <p:cNvPr id="42" name="Straight Connector 41"/>
          <p:cNvCxnSpPr/>
          <p:nvPr/>
        </p:nvCxnSpPr>
        <p:spPr>
          <a:xfrm rot="10800000">
            <a:off x="2667000" y="3014663"/>
            <a:ext cx="18288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10800000">
            <a:off x="2667000" y="4310063"/>
            <a:ext cx="3276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3124200" y="4386263"/>
            <a:ext cx="27432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5219700" y="5033963"/>
            <a:ext cx="14478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8628" name="Text Box 10"/>
          <p:cNvSpPr txBox="1">
            <a:spLocks noChangeArrowheads="1"/>
          </p:cNvSpPr>
          <p:nvPr/>
        </p:nvSpPr>
        <p:spPr bwMode="auto">
          <a:xfrm>
            <a:off x="4495800" y="2405063"/>
            <a:ext cx="5334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A</a:t>
            </a:r>
          </a:p>
        </p:txBody>
      </p:sp>
      <p:sp>
        <p:nvSpPr>
          <p:cNvPr id="47" name="Text Box 10"/>
          <p:cNvSpPr txBox="1">
            <a:spLocks noChangeArrowheads="1"/>
          </p:cNvSpPr>
          <p:nvPr/>
        </p:nvSpPr>
        <p:spPr bwMode="auto">
          <a:xfrm>
            <a:off x="6172200" y="3852863"/>
            <a:ext cx="4572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B</a:t>
            </a:r>
          </a:p>
        </p:txBody>
      </p:sp>
      <p:cxnSp>
        <p:nvCxnSpPr>
          <p:cNvPr id="48" name="Straight Arrow Connector 47"/>
          <p:cNvCxnSpPr/>
          <p:nvPr/>
        </p:nvCxnSpPr>
        <p:spPr>
          <a:xfrm rot="5400000">
            <a:off x="2781301" y="3662367"/>
            <a:ext cx="1143000" cy="317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4573590" y="4919668"/>
            <a:ext cx="1293812" cy="15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flipV="1">
            <a:off x="2667000" y="5734050"/>
            <a:ext cx="4648200" cy="0"/>
          </a:xfrm>
          <a:prstGeom prst="line">
            <a:avLst/>
          </a:prstGeom>
          <a:ln w="1905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04577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linds(horizontal)">
                                      <p:cBhvr>
                                        <p:cTn id="7" dur="500"/>
                                        <p:tgtEl>
                                          <p:spTgt spid="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blinds(horizontal)">
                                      <p:cBhvr>
                                        <p:cTn id="12" dur="500"/>
                                        <p:tgtEl>
                                          <p:spTgt spid="43"/>
                                        </p:tgtEl>
                                      </p:cBhvr>
                                    </p:animEffect>
                                  </p:childTnLst>
                                </p:cTn>
                              </p:par>
                              <p:par>
                                <p:cTn id="13" presetID="3" presetClass="entr" presetSubtype="10"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blinds(horizontal)">
                                      <p:cBhvr>
                                        <p:cTn id="15" dur="500"/>
                                        <p:tgtEl>
                                          <p:spTgt spid="45"/>
                                        </p:tgtEl>
                                      </p:cBhvr>
                                    </p:animEffect>
                                  </p:childTnLst>
                                </p:cTn>
                              </p:par>
                              <p:par>
                                <p:cTn id="16" presetID="3" presetClass="entr" presetSubtype="10" fill="hold"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blinds(horizontal)">
                                      <p:cBhvr>
                                        <p:cTn id="18" dur="500"/>
                                        <p:tgtEl>
                                          <p:spTgt spid="34"/>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blinds(horizontal)">
                                      <p:cBhvr>
                                        <p:cTn id="21" dur="500"/>
                                        <p:tgtEl>
                                          <p:spTgt spid="37"/>
                                        </p:tgtEl>
                                      </p:cBhvr>
                                    </p:animEffect>
                                  </p:childTnLst>
                                </p:cTn>
                              </p:par>
                              <p:par>
                                <p:cTn id="22" presetID="3" presetClass="entr" presetSubtype="10" fill="hold" nodeType="with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blinds(horizontal)">
                                      <p:cBhvr>
                                        <p:cTn id="24" dur="500"/>
                                        <p:tgtEl>
                                          <p:spTgt spid="49"/>
                                        </p:tgtEl>
                                      </p:cBhvr>
                                    </p:animEffect>
                                  </p:childTnLst>
                                </p:cTn>
                              </p:par>
                              <p:par>
                                <p:cTn id="25" presetID="3" presetClass="entr" presetSubtype="10"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blinds(horizontal)">
                                      <p:cBhvr>
                                        <p:cTn id="27" dur="500"/>
                                        <p:tgtEl>
                                          <p:spTgt spid="48"/>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blinds(horizontal)">
                                      <p:cBhvr>
                                        <p:cTn id="30" dur="500"/>
                                        <p:tgtEl>
                                          <p:spTgt spid="47"/>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blinds(horizontal)">
                                      <p:cBhvr>
                                        <p:cTn id="33" dur="500"/>
                                        <p:tgtEl>
                                          <p:spTgt spid="39"/>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blinds(horizontal)">
                                      <p:cBhvr>
                                        <p:cTn id="3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animBg="1"/>
      <p:bldP spid="39" grpId="0"/>
      <p:bldP spid="41" grpId="0"/>
      <p:bldP spid="4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a:xfrm>
            <a:off x="1981200" y="5"/>
            <a:ext cx="8229600" cy="1527175"/>
          </a:xfrm>
        </p:spPr>
        <p:txBody>
          <a:bodyPr/>
          <a:lstStyle/>
          <a:p>
            <a:pPr algn="ctr"/>
            <a:r>
              <a:rPr lang="en-US" altLang="en-US" dirty="0"/>
              <a:t>Practice What You Know</a:t>
            </a:r>
          </a:p>
        </p:txBody>
      </p:sp>
      <p:sp>
        <p:nvSpPr>
          <p:cNvPr id="70658" name="Line 2"/>
          <p:cNvSpPr>
            <a:spLocks noChangeShapeType="1"/>
          </p:cNvSpPr>
          <p:nvPr/>
        </p:nvSpPr>
        <p:spPr bwMode="auto">
          <a:xfrm>
            <a:off x="2362200" y="2192338"/>
            <a:ext cx="0" cy="3517900"/>
          </a:xfrm>
          <a:prstGeom prst="line">
            <a:avLst/>
          </a:prstGeom>
          <a:noFill/>
          <a:ln w="254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latin typeface="Cambria"/>
            </a:endParaRPr>
          </a:p>
        </p:txBody>
      </p:sp>
      <p:sp>
        <p:nvSpPr>
          <p:cNvPr id="70659" name="Text Box 6"/>
          <p:cNvSpPr txBox="1">
            <a:spLocks noChangeArrowheads="1"/>
          </p:cNvSpPr>
          <p:nvPr/>
        </p:nvSpPr>
        <p:spPr bwMode="auto">
          <a:xfrm>
            <a:off x="1804990" y="1993900"/>
            <a:ext cx="557212" cy="40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P</a:t>
            </a:r>
          </a:p>
        </p:txBody>
      </p:sp>
      <p:sp>
        <p:nvSpPr>
          <p:cNvPr id="70660" name="Text Box 7"/>
          <p:cNvSpPr txBox="1">
            <a:spLocks noChangeArrowheads="1"/>
          </p:cNvSpPr>
          <p:nvPr/>
        </p:nvSpPr>
        <p:spPr bwMode="auto">
          <a:xfrm>
            <a:off x="7010403" y="5727700"/>
            <a:ext cx="557213" cy="40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Q</a:t>
            </a:r>
          </a:p>
        </p:txBody>
      </p:sp>
      <p:sp>
        <p:nvSpPr>
          <p:cNvPr id="70661" name="Line 5"/>
          <p:cNvSpPr>
            <a:spLocks noChangeShapeType="1"/>
          </p:cNvSpPr>
          <p:nvPr/>
        </p:nvSpPr>
        <p:spPr bwMode="auto">
          <a:xfrm>
            <a:off x="3176589" y="2146305"/>
            <a:ext cx="3582987" cy="3057525"/>
          </a:xfrm>
          <a:prstGeom prst="line">
            <a:avLst/>
          </a:prstGeom>
          <a:noFill/>
          <a:ln w="63500">
            <a:solidFill>
              <a:srgbClr val="3F6C79"/>
            </a:solidFill>
            <a:round/>
            <a:headEnd/>
            <a:tailEnd/>
          </a:ln>
          <a:extLst>
            <a:ext uri="{909E8E84-426E-40dd-AFC4-6F175D3DCCD1}">
              <a14:hiddenFill xmlns="" xmlns:a14="http://schemas.microsoft.com/office/drawing/2010/main">
                <a:noFill/>
              </a14:hiddenFill>
            </a:ext>
          </a:extLst>
        </p:spPr>
        <p:txBody>
          <a:bodyPr/>
          <a:lstStyle/>
          <a:p>
            <a:endParaRPr lang="en-US" dirty="0">
              <a:latin typeface="Cambria"/>
            </a:endParaRPr>
          </a:p>
        </p:txBody>
      </p:sp>
      <p:sp>
        <p:nvSpPr>
          <p:cNvPr id="70662" name="Text Box 9"/>
          <p:cNvSpPr txBox="1">
            <a:spLocks noChangeArrowheads="1"/>
          </p:cNvSpPr>
          <p:nvPr/>
        </p:nvSpPr>
        <p:spPr bwMode="auto">
          <a:xfrm>
            <a:off x="6910388" y="4949825"/>
            <a:ext cx="914400" cy="635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D</a:t>
            </a:r>
          </a:p>
        </p:txBody>
      </p:sp>
      <p:sp>
        <p:nvSpPr>
          <p:cNvPr id="70663" name="Text Box 10"/>
          <p:cNvSpPr txBox="1">
            <a:spLocks noChangeArrowheads="1"/>
          </p:cNvSpPr>
          <p:nvPr/>
        </p:nvSpPr>
        <p:spPr bwMode="auto">
          <a:xfrm>
            <a:off x="5038725" y="1689100"/>
            <a:ext cx="3276600" cy="54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Movie Tickets</a:t>
            </a:r>
          </a:p>
        </p:txBody>
      </p:sp>
      <p:cxnSp>
        <p:nvCxnSpPr>
          <p:cNvPr id="9" name="Straight Arrow Connector 8"/>
          <p:cNvCxnSpPr/>
          <p:nvPr/>
        </p:nvCxnSpPr>
        <p:spPr>
          <a:xfrm rot="10800000">
            <a:off x="4495800" y="2984500"/>
            <a:ext cx="1143000" cy="990600"/>
          </a:xfrm>
          <a:prstGeom prst="straightConnector1">
            <a:avLst/>
          </a:prstGeom>
          <a:ln w="25400">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10" name="Text Box 10"/>
          <p:cNvSpPr txBox="1">
            <a:spLocks noChangeArrowheads="1"/>
          </p:cNvSpPr>
          <p:nvPr/>
        </p:nvSpPr>
        <p:spPr bwMode="auto">
          <a:xfrm>
            <a:off x="8439149" y="2070100"/>
            <a:ext cx="2228851" cy="2209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Event:</a:t>
            </a:r>
          </a:p>
          <a:p>
            <a:pPr eaLnBrk="1" hangingPunct="1">
              <a:spcAft>
                <a:spcPts val="1000"/>
              </a:spcAft>
            </a:pPr>
            <a:r>
              <a:rPr lang="en-US" altLang="en-US" sz="2800" dirty="0">
                <a:latin typeface="Cambria"/>
                <a:cs typeface="Cambria"/>
              </a:rPr>
              <a:t>The price of movie tickets increases.</a:t>
            </a:r>
          </a:p>
        </p:txBody>
      </p:sp>
      <p:sp>
        <p:nvSpPr>
          <p:cNvPr id="11" name="Oval 10"/>
          <p:cNvSpPr/>
          <p:nvPr/>
        </p:nvSpPr>
        <p:spPr>
          <a:xfrm>
            <a:off x="4038600" y="2832100"/>
            <a:ext cx="3048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Cambria"/>
            </a:endParaRPr>
          </a:p>
        </p:txBody>
      </p:sp>
      <p:sp>
        <p:nvSpPr>
          <p:cNvPr id="12" name="Oval 11"/>
          <p:cNvSpPr/>
          <p:nvPr/>
        </p:nvSpPr>
        <p:spPr>
          <a:xfrm>
            <a:off x="5486400" y="4127500"/>
            <a:ext cx="3048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Cambria"/>
            </a:endParaRPr>
          </a:p>
        </p:txBody>
      </p:sp>
      <p:sp>
        <p:nvSpPr>
          <p:cNvPr id="13" name="Text Box 10"/>
          <p:cNvSpPr txBox="1">
            <a:spLocks noChangeArrowheads="1"/>
          </p:cNvSpPr>
          <p:nvPr/>
        </p:nvSpPr>
        <p:spPr bwMode="auto">
          <a:xfrm>
            <a:off x="1524000" y="2755900"/>
            <a:ext cx="7620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$20</a:t>
            </a:r>
          </a:p>
        </p:txBody>
      </p:sp>
      <p:sp>
        <p:nvSpPr>
          <p:cNvPr id="70669" name="Text Box 10"/>
          <p:cNvSpPr txBox="1">
            <a:spLocks noChangeArrowheads="1"/>
          </p:cNvSpPr>
          <p:nvPr/>
        </p:nvSpPr>
        <p:spPr bwMode="auto">
          <a:xfrm>
            <a:off x="1600200" y="3975100"/>
            <a:ext cx="7620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$15</a:t>
            </a:r>
          </a:p>
        </p:txBody>
      </p:sp>
      <p:sp>
        <p:nvSpPr>
          <p:cNvPr id="15" name="Text Box 10"/>
          <p:cNvSpPr txBox="1">
            <a:spLocks noChangeArrowheads="1"/>
          </p:cNvSpPr>
          <p:nvPr/>
        </p:nvSpPr>
        <p:spPr bwMode="auto">
          <a:xfrm>
            <a:off x="3962400" y="5727700"/>
            <a:ext cx="6858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2</a:t>
            </a:r>
          </a:p>
        </p:txBody>
      </p:sp>
      <p:sp>
        <p:nvSpPr>
          <p:cNvPr id="70671" name="Text Box 10"/>
          <p:cNvSpPr txBox="1">
            <a:spLocks noChangeArrowheads="1"/>
          </p:cNvSpPr>
          <p:nvPr/>
        </p:nvSpPr>
        <p:spPr bwMode="auto">
          <a:xfrm>
            <a:off x="5486400" y="5727700"/>
            <a:ext cx="6858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3</a:t>
            </a:r>
          </a:p>
        </p:txBody>
      </p:sp>
      <p:cxnSp>
        <p:nvCxnSpPr>
          <p:cNvPr id="17" name="Straight Connector 16"/>
          <p:cNvCxnSpPr/>
          <p:nvPr/>
        </p:nvCxnSpPr>
        <p:spPr>
          <a:xfrm rot="10800000">
            <a:off x="2362200" y="2984500"/>
            <a:ext cx="18288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2362200" y="4279900"/>
            <a:ext cx="3276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2819400" y="4356100"/>
            <a:ext cx="27432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4914900" y="5003800"/>
            <a:ext cx="14478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1" name="Text Box 10"/>
          <p:cNvSpPr txBox="1">
            <a:spLocks noChangeArrowheads="1"/>
          </p:cNvSpPr>
          <p:nvPr/>
        </p:nvSpPr>
        <p:spPr bwMode="auto">
          <a:xfrm>
            <a:off x="4191000" y="2374900"/>
            <a:ext cx="5334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B</a:t>
            </a:r>
          </a:p>
        </p:txBody>
      </p:sp>
      <p:sp>
        <p:nvSpPr>
          <p:cNvPr id="70677" name="Text Box 10"/>
          <p:cNvSpPr txBox="1">
            <a:spLocks noChangeArrowheads="1"/>
          </p:cNvSpPr>
          <p:nvPr/>
        </p:nvSpPr>
        <p:spPr bwMode="auto">
          <a:xfrm>
            <a:off x="5867400" y="3822700"/>
            <a:ext cx="4572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A</a:t>
            </a:r>
          </a:p>
        </p:txBody>
      </p:sp>
      <p:cxnSp>
        <p:nvCxnSpPr>
          <p:cNvPr id="23" name="Straight Arrow Connector 22"/>
          <p:cNvCxnSpPr/>
          <p:nvPr/>
        </p:nvCxnSpPr>
        <p:spPr>
          <a:xfrm rot="5400000" flipH="1" flipV="1">
            <a:off x="2590801" y="3594105"/>
            <a:ext cx="1066800" cy="3175"/>
          </a:xfrm>
          <a:prstGeom prst="straightConnector1">
            <a:avLst/>
          </a:prstGeom>
          <a:ln w="2540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10800000">
            <a:off x="4343402" y="4889500"/>
            <a:ext cx="1220788" cy="1588"/>
          </a:xfrm>
          <a:prstGeom prst="straightConnector1">
            <a:avLst/>
          </a:prstGeom>
          <a:ln w="2540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2349500" y="5702300"/>
            <a:ext cx="4648200" cy="0"/>
          </a:xfrm>
          <a:prstGeom prst="line">
            <a:avLst/>
          </a:prstGeom>
          <a:ln w="1905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52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par>
                                <p:cTn id="16" presetID="3" presetClass="entr" presetSubtype="1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par>
                                <p:cTn id="19" presetID="3" presetClass="entr" presetSubtype="1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blinds(horizontal)">
                                      <p:cBhvr>
                                        <p:cTn id="21" dur="500"/>
                                        <p:tgtEl>
                                          <p:spTgt spid="24"/>
                                        </p:tgtEl>
                                      </p:cBhvr>
                                    </p:animEffect>
                                  </p:childTnLst>
                                </p:cTn>
                              </p:par>
                              <p:par>
                                <p:cTn id="22" presetID="3" presetClass="entr" presetSubtype="10"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blinds(horizontal)">
                                      <p:cBhvr>
                                        <p:cTn id="24" dur="500"/>
                                        <p:tgtEl>
                                          <p:spTgt spid="23"/>
                                        </p:tgtEl>
                                      </p:cBhvr>
                                    </p:animEffect>
                                  </p:childTnLst>
                                </p:cTn>
                              </p:par>
                              <p:par>
                                <p:cTn id="25" presetID="3" presetClass="entr" presetSubtype="1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linds(horizontal)">
                                      <p:cBhvr>
                                        <p:cTn id="27" dur="500"/>
                                        <p:tgtEl>
                                          <p:spTgt spid="17"/>
                                        </p:tgtEl>
                                      </p:cBhvr>
                                    </p:animEffect>
                                  </p:childTnLst>
                                </p:cTn>
                              </p:par>
                              <p:par>
                                <p:cTn id="28" presetID="3" presetClass="entr" presetSubtype="10"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blinds(horizontal)">
                                      <p:cBhvr>
                                        <p:cTn id="30" dur="500"/>
                                        <p:tgtEl>
                                          <p:spTgt spid="19"/>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blinds(horizontal)">
                                      <p:cBhvr>
                                        <p:cTn id="33" dur="500"/>
                                        <p:tgtEl>
                                          <p:spTgt spid="15"/>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blinds(horizontal)">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3" grpId="0"/>
      <p:bldP spid="15" grpId="0"/>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981200" y="5"/>
            <a:ext cx="8229600" cy="1527175"/>
          </a:xfrm>
        </p:spPr>
        <p:txBody>
          <a:bodyPr/>
          <a:lstStyle/>
          <a:p>
            <a:r>
              <a:rPr lang="en-US" altLang="en-US" dirty="0"/>
              <a:t>Markets</a:t>
            </a:r>
          </a:p>
        </p:txBody>
      </p:sp>
      <p:sp>
        <p:nvSpPr>
          <p:cNvPr id="8195" name="Content Placeholder 2"/>
          <p:cNvSpPr>
            <a:spLocks noGrp="1"/>
          </p:cNvSpPr>
          <p:nvPr>
            <p:ph idx="1"/>
          </p:nvPr>
        </p:nvSpPr>
        <p:spPr>
          <a:xfrm>
            <a:off x="1981200" y="1712913"/>
            <a:ext cx="8229600" cy="4895850"/>
          </a:xfrm>
        </p:spPr>
        <p:txBody>
          <a:bodyPr/>
          <a:lstStyle/>
          <a:p>
            <a:pPr eaLnBrk="1" hangingPunct="1"/>
            <a:r>
              <a:rPr lang="en-US" altLang="en-US" sz="3200" dirty="0"/>
              <a:t>Firms</a:t>
            </a:r>
          </a:p>
          <a:p>
            <a:pPr lvl="1" eaLnBrk="1" hangingPunct="1"/>
            <a:r>
              <a:rPr lang="en-US" altLang="en-US" sz="2800" dirty="0"/>
              <a:t>Supply goods and service</a:t>
            </a:r>
          </a:p>
          <a:p>
            <a:pPr eaLnBrk="1" hangingPunct="1"/>
            <a:r>
              <a:rPr lang="en-US" altLang="en-US" sz="3200" dirty="0"/>
              <a:t>Consumers</a:t>
            </a:r>
          </a:p>
          <a:p>
            <a:pPr lvl="1" eaLnBrk="1" hangingPunct="1"/>
            <a:r>
              <a:rPr lang="en-US" altLang="en-US" sz="2800" dirty="0"/>
              <a:t>Want to purchase goods supplied by firms.</a:t>
            </a:r>
          </a:p>
          <a:p>
            <a:pPr eaLnBrk="1" hangingPunct="1"/>
            <a:r>
              <a:rPr lang="en-US" altLang="en-US" sz="3200" dirty="0"/>
              <a:t>Exchange happens</a:t>
            </a:r>
          </a:p>
          <a:p>
            <a:pPr lvl="1" eaLnBrk="1" hangingPunct="1"/>
            <a:r>
              <a:rPr lang="en-US" altLang="en-US" sz="2800" dirty="0"/>
              <a:t>Through prices established in markets.</a:t>
            </a:r>
          </a:p>
          <a:p>
            <a:pPr lvl="1" eaLnBrk="1" hangingPunct="1"/>
            <a:r>
              <a:rPr lang="en-US" altLang="en-US" sz="2800" dirty="0"/>
              <a:t>Supply or demand factors can change the market price.</a:t>
            </a:r>
          </a:p>
        </p:txBody>
      </p:sp>
    </p:spTree>
    <p:extLst>
      <p:ext uri="{BB962C8B-B14F-4D97-AF65-F5344CB8AC3E}">
        <p14:creationId xmlns:p14="http://schemas.microsoft.com/office/powerpoint/2010/main" val="11441101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barn(inVertical)">
                                      <p:cBhvr>
                                        <p:cTn id="7" dur="500"/>
                                        <p:tgtEl>
                                          <p:spTgt spid="81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8195">
                                            <p:txEl>
                                              <p:pRg st="3" end="3"/>
                                            </p:txEl>
                                          </p:spTgt>
                                        </p:tgtEl>
                                        <p:attrNameLst>
                                          <p:attrName>style.visibility</p:attrName>
                                        </p:attrNameLst>
                                      </p:cBhvr>
                                      <p:to>
                                        <p:strVal val="visible"/>
                                      </p:to>
                                    </p:set>
                                    <p:animEffect transition="in" filter="barn(inVertical)">
                                      <p:cBhvr>
                                        <p:cTn id="12" dur="500"/>
                                        <p:tgtEl>
                                          <p:spTgt spid="819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8195">
                                            <p:txEl>
                                              <p:pRg st="5" end="5"/>
                                            </p:txEl>
                                          </p:spTgt>
                                        </p:tgtEl>
                                        <p:attrNameLst>
                                          <p:attrName>style.visibility</p:attrName>
                                        </p:attrNameLst>
                                      </p:cBhvr>
                                      <p:to>
                                        <p:strVal val="visible"/>
                                      </p:to>
                                    </p:set>
                                    <p:animEffect transition="in" filter="barn(inVertical)">
                                      <p:cBhvr>
                                        <p:cTn id="17" dur="500"/>
                                        <p:tgtEl>
                                          <p:spTgt spid="8195">
                                            <p:txEl>
                                              <p:pRg st="5" end="5"/>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8195">
                                            <p:txEl>
                                              <p:pRg st="6" end="6"/>
                                            </p:txEl>
                                          </p:spTgt>
                                        </p:tgtEl>
                                        <p:attrNameLst>
                                          <p:attrName>style.visibility</p:attrName>
                                        </p:attrNameLst>
                                      </p:cBhvr>
                                      <p:to>
                                        <p:strVal val="visible"/>
                                      </p:to>
                                    </p:set>
                                    <p:animEffect transition="in" filter="barn(inVertical)">
                                      <p:cBhvr>
                                        <p:cTn id="20" dur="500"/>
                                        <p:tgtEl>
                                          <p:spTgt spid="81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a:xfrm>
            <a:off x="1981200" y="5"/>
            <a:ext cx="8229600" cy="1527175"/>
          </a:xfrm>
        </p:spPr>
        <p:txBody>
          <a:bodyPr/>
          <a:lstStyle/>
          <a:p>
            <a:pPr algn="ctr"/>
            <a:r>
              <a:rPr lang="en-US" altLang="en-US" dirty="0"/>
              <a:t>Practice What You Know</a:t>
            </a:r>
          </a:p>
        </p:txBody>
      </p:sp>
      <p:grpSp>
        <p:nvGrpSpPr>
          <p:cNvPr id="72706" name="Group 14"/>
          <p:cNvGrpSpPr>
            <a:grpSpLocks/>
          </p:cNvGrpSpPr>
          <p:nvPr/>
        </p:nvGrpSpPr>
        <p:grpSpPr bwMode="auto">
          <a:xfrm>
            <a:off x="1676400" y="2286000"/>
            <a:ext cx="6553200" cy="4216400"/>
            <a:chOff x="838200" y="1498956"/>
            <a:chExt cx="6552913" cy="4216043"/>
          </a:xfrm>
        </p:grpSpPr>
        <p:sp>
          <p:nvSpPr>
            <p:cNvPr id="72719" name="Line 2"/>
            <p:cNvSpPr>
              <a:spLocks noChangeShapeType="1"/>
            </p:cNvSpPr>
            <p:nvPr/>
          </p:nvSpPr>
          <p:spPr bwMode="auto">
            <a:xfrm>
              <a:off x="1358101" y="1697429"/>
              <a:ext cx="0" cy="3518381"/>
            </a:xfrm>
            <a:prstGeom prst="line">
              <a:avLst/>
            </a:prstGeom>
            <a:noFill/>
            <a:ln w="254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latin typeface="Cambria"/>
              </a:endParaRPr>
            </a:p>
          </p:txBody>
        </p:sp>
        <p:sp>
          <p:nvSpPr>
            <p:cNvPr id="72720" name="Text Box 6"/>
            <p:cNvSpPr txBox="1">
              <a:spLocks noChangeArrowheads="1"/>
            </p:cNvSpPr>
            <p:nvPr/>
          </p:nvSpPr>
          <p:spPr bwMode="auto">
            <a:xfrm>
              <a:off x="838200" y="1498956"/>
              <a:ext cx="557036" cy="4059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P</a:t>
              </a:r>
            </a:p>
          </p:txBody>
        </p:sp>
        <p:sp>
          <p:nvSpPr>
            <p:cNvPr id="72721" name="Text Box 7"/>
            <p:cNvSpPr txBox="1">
              <a:spLocks noChangeArrowheads="1"/>
            </p:cNvSpPr>
            <p:nvPr/>
          </p:nvSpPr>
          <p:spPr bwMode="auto">
            <a:xfrm>
              <a:off x="6834077" y="5309032"/>
              <a:ext cx="557036" cy="4059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Q</a:t>
              </a:r>
            </a:p>
          </p:txBody>
        </p:sp>
      </p:grpSp>
      <p:grpSp>
        <p:nvGrpSpPr>
          <p:cNvPr id="72707" name="Group 19"/>
          <p:cNvGrpSpPr>
            <a:grpSpLocks/>
          </p:cNvGrpSpPr>
          <p:nvPr/>
        </p:nvGrpSpPr>
        <p:grpSpPr bwMode="auto">
          <a:xfrm>
            <a:off x="3505200" y="2454280"/>
            <a:ext cx="4572000" cy="3362325"/>
            <a:chOff x="2971958" y="1667357"/>
            <a:chExt cx="4572340" cy="3362008"/>
          </a:xfrm>
        </p:grpSpPr>
        <p:sp>
          <p:nvSpPr>
            <p:cNvPr id="72717" name="Line 5"/>
            <p:cNvSpPr>
              <a:spLocks noChangeShapeType="1"/>
            </p:cNvSpPr>
            <p:nvPr/>
          </p:nvSpPr>
          <p:spPr bwMode="auto">
            <a:xfrm>
              <a:off x="2971958" y="1667357"/>
              <a:ext cx="3582053" cy="3056781"/>
            </a:xfrm>
            <a:prstGeom prst="line">
              <a:avLst/>
            </a:prstGeom>
            <a:noFill/>
            <a:ln w="63500">
              <a:solidFill>
                <a:srgbClr val="75AFB7"/>
              </a:solidFill>
              <a:round/>
              <a:headEnd/>
              <a:tailEnd/>
            </a:ln>
            <a:extLst>
              <a:ext uri="{909E8E84-426E-40dd-AFC4-6F175D3DCCD1}">
                <a14:hiddenFill xmlns="" xmlns:a14="http://schemas.microsoft.com/office/drawing/2010/main">
                  <a:noFill/>
                </a14:hiddenFill>
              </a:ext>
            </a:extLst>
          </p:spPr>
          <p:txBody>
            <a:bodyPr/>
            <a:lstStyle/>
            <a:p>
              <a:endParaRPr lang="en-US" dirty="0">
                <a:latin typeface="Cambria"/>
              </a:endParaRPr>
            </a:p>
          </p:txBody>
        </p:sp>
        <p:sp>
          <p:nvSpPr>
            <p:cNvPr id="72718" name="Text Box 9"/>
            <p:cNvSpPr txBox="1">
              <a:spLocks noChangeArrowheads="1"/>
            </p:cNvSpPr>
            <p:nvPr/>
          </p:nvSpPr>
          <p:spPr bwMode="auto">
            <a:xfrm>
              <a:off x="6629830" y="4394854"/>
              <a:ext cx="914468" cy="6345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D</a:t>
              </a:r>
              <a:r>
                <a:rPr lang="en-US" altLang="en-US" sz="3600" baseline="-25000" dirty="0">
                  <a:latin typeface="Cambria"/>
                  <a:cs typeface="Cambria"/>
                </a:rPr>
                <a:t>1</a:t>
              </a:r>
            </a:p>
          </p:txBody>
        </p:sp>
      </p:grpSp>
      <p:sp>
        <p:nvSpPr>
          <p:cNvPr id="72708" name="Text Box 10"/>
          <p:cNvSpPr txBox="1">
            <a:spLocks noChangeArrowheads="1"/>
          </p:cNvSpPr>
          <p:nvPr/>
        </p:nvSpPr>
        <p:spPr bwMode="auto">
          <a:xfrm>
            <a:off x="5124449" y="1676400"/>
            <a:ext cx="2228851" cy="54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Big Macs</a:t>
            </a:r>
          </a:p>
        </p:txBody>
      </p:sp>
      <p:grpSp>
        <p:nvGrpSpPr>
          <p:cNvPr id="4" name="Group 20"/>
          <p:cNvGrpSpPr>
            <a:grpSpLocks/>
          </p:cNvGrpSpPr>
          <p:nvPr/>
        </p:nvGrpSpPr>
        <p:grpSpPr bwMode="auto">
          <a:xfrm>
            <a:off x="3505200" y="3225800"/>
            <a:ext cx="2590800" cy="1525588"/>
            <a:chOff x="2667000" y="2438400"/>
            <a:chExt cx="2590801" cy="1525588"/>
          </a:xfrm>
        </p:grpSpPr>
        <p:cxnSp>
          <p:nvCxnSpPr>
            <p:cNvPr id="12" name="Straight Arrow Connector 11"/>
            <p:cNvCxnSpPr/>
            <p:nvPr/>
          </p:nvCxnSpPr>
          <p:spPr>
            <a:xfrm rot="10800000">
              <a:off x="2667000" y="2438400"/>
              <a:ext cx="7620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a:off x="4495801" y="3962400"/>
              <a:ext cx="7620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18"/>
          <p:cNvGrpSpPr>
            <a:grpSpLocks/>
          </p:cNvGrpSpPr>
          <p:nvPr/>
        </p:nvGrpSpPr>
        <p:grpSpPr bwMode="auto">
          <a:xfrm>
            <a:off x="2754317" y="2768605"/>
            <a:ext cx="4256087" cy="3224213"/>
            <a:chOff x="1763183" y="1981200"/>
            <a:chExt cx="4256617" cy="3225311"/>
          </a:xfrm>
        </p:grpSpPr>
        <p:sp>
          <p:nvSpPr>
            <p:cNvPr id="72713" name="Line 5"/>
            <p:cNvSpPr>
              <a:spLocks noChangeShapeType="1"/>
            </p:cNvSpPr>
            <p:nvPr/>
          </p:nvSpPr>
          <p:spPr bwMode="auto">
            <a:xfrm>
              <a:off x="1763183" y="1981200"/>
              <a:ext cx="3342217" cy="2841770"/>
            </a:xfrm>
            <a:prstGeom prst="line">
              <a:avLst/>
            </a:prstGeom>
            <a:noFill/>
            <a:ln w="63500">
              <a:solidFill>
                <a:srgbClr val="3F6C79"/>
              </a:solidFill>
              <a:round/>
              <a:headEnd/>
              <a:tailEnd/>
            </a:ln>
            <a:extLst>
              <a:ext uri="{909E8E84-426E-40dd-AFC4-6F175D3DCCD1}">
                <a14:hiddenFill xmlns="" xmlns:a14="http://schemas.microsoft.com/office/drawing/2010/main">
                  <a:noFill/>
                </a14:hiddenFill>
              </a:ext>
            </a:extLst>
          </p:spPr>
          <p:txBody>
            <a:bodyPr/>
            <a:lstStyle/>
            <a:p>
              <a:endParaRPr lang="en-US" dirty="0">
                <a:latin typeface="Cambria"/>
              </a:endParaRPr>
            </a:p>
          </p:txBody>
        </p:sp>
        <p:sp>
          <p:nvSpPr>
            <p:cNvPr id="72714" name="Text Box 9"/>
            <p:cNvSpPr txBox="1">
              <a:spLocks noChangeArrowheads="1"/>
            </p:cNvSpPr>
            <p:nvPr/>
          </p:nvSpPr>
          <p:spPr bwMode="auto">
            <a:xfrm>
              <a:off x="5105332" y="4572000"/>
              <a:ext cx="914468" cy="6345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D</a:t>
              </a:r>
              <a:r>
                <a:rPr lang="en-US" altLang="en-US" sz="3600" baseline="-25000" dirty="0">
                  <a:latin typeface="Cambria"/>
                  <a:cs typeface="Cambria"/>
                </a:rPr>
                <a:t>2</a:t>
              </a:r>
            </a:p>
          </p:txBody>
        </p:sp>
      </p:grpSp>
      <p:sp>
        <p:nvSpPr>
          <p:cNvPr id="17" name="Text Box 10"/>
          <p:cNvSpPr txBox="1">
            <a:spLocks noChangeArrowheads="1"/>
          </p:cNvSpPr>
          <p:nvPr/>
        </p:nvSpPr>
        <p:spPr bwMode="auto">
          <a:xfrm>
            <a:off x="8153401" y="2057400"/>
            <a:ext cx="2668092" cy="228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Event:</a:t>
            </a:r>
          </a:p>
          <a:p>
            <a:pPr eaLnBrk="1" hangingPunct="1">
              <a:spcAft>
                <a:spcPts val="1000"/>
              </a:spcAft>
            </a:pPr>
            <a:r>
              <a:rPr lang="en-US" altLang="en-US" sz="2800" dirty="0">
                <a:latin typeface="Cambria"/>
                <a:cs typeface="Cambria"/>
              </a:rPr>
              <a:t>The price of a Burger King Whopper falls.</a:t>
            </a:r>
          </a:p>
        </p:txBody>
      </p:sp>
      <p:cxnSp>
        <p:nvCxnSpPr>
          <p:cNvPr id="18" name="Straight Connector 17"/>
          <p:cNvCxnSpPr/>
          <p:nvPr/>
        </p:nvCxnSpPr>
        <p:spPr>
          <a:xfrm flipH="1">
            <a:off x="2197100" y="5995988"/>
            <a:ext cx="6248400" cy="0"/>
          </a:xfrm>
          <a:prstGeom prst="line">
            <a:avLst/>
          </a:prstGeom>
          <a:ln w="1905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6975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5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a:xfrm>
            <a:off x="1981200" y="5"/>
            <a:ext cx="8229600" cy="1527175"/>
          </a:xfrm>
        </p:spPr>
        <p:txBody>
          <a:bodyPr/>
          <a:lstStyle/>
          <a:p>
            <a:pPr algn="ctr"/>
            <a:r>
              <a:rPr lang="en-US" altLang="en-US" dirty="0"/>
              <a:t>Practice What You Know</a:t>
            </a:r>
          </a:p>
        </p:txBody>
      </p:sp>
      <p:grpSp>
        <p:nvGrpSpPr>
          <p:cNvPr id="74754" name="Group 14"/>
          <p:cNvGrpSpPr>
            <a:grpSpLocks/>
          </p:cNvGrpSpPr>
          <p:nvPr/>
        </p:nvGrpSpPr>
        <p:grpSpPr bwMode="auto">
          <a:xfrm>
            <a:off x="1798639" y="2262188"/>
            <a:ext cx="6553200" cy="4216400"/>
            <a:chOff x="838200" y="1498956"/>
            <a:chExt cx="6552913" cy="4216043"/>
          </a:xfrm>
        </p:grpSpPr>
        <p:sp>
          <p:nvSpPr>
            <p:cNvPr id="74767" name="Line 2"/>
            <p:cNvSpPr>
              <a:spLocks noChangeShapeType="1"/>
            </p:cNvSpPr>
            <p:nvPr/>
          </p:nvSpPr>
          <p:spPr bwMode="auto">
            <a:xfrm>
              <a:off x="1358101" y="1697429"/>
              <a:ext cx="0" cy="3518381"/>
            </a:xfrm>
            <a:prstGeom prst="line">
              <a:avLst/>
            </a:prstGeom>
            <a:noFill/>
            <a:ln w="254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latin typeface="Cambria"/>
              </a:endParaRPr>
            </a:p>
          </p:txBody>
        </p:sp>
        <p:sp>
          <p:nvSpPr>
            <p:cNvPr id="74768" name="Text Box 6"/>
            <p:cNvSpPr txBox="1">
              <a:spLocks noChangeArrowheads="1"/>
            </p:cNvSpPr>
            <p:nvPr/>
          </p:nvSpPr>
          <p:spPr bwMode="auto">
            <a:xfrm>
              <a:off x="838200" y="1498956"/>
              <a:ext cx="557036" cy="4059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P</a:t>
              </a:r>
            </a:p>
          </p:txBody>
        </p:sp>
        <p:sp>
          <p:nvSpPr>
            <p:cNvPr id="74769" name="Text Box 7"/>
            <p:cNvSpPr txBox="1">
              <a:spLocks noChangeArrowheads="1"/>
            </p:cNvSpPr>
            <p:nvPr/>
          </p:nvSpPr>
          <p:spPr bwMode="auto">
            <a:xfrm>
              <a:off x="6834077" y="5309032"/>
              <a:ext cx="557036" cy="4059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Q</a:t>
              </a:r>
            </a:p>
          </p:txBody>
        </p:sp>
      </p:grpSp>
      <p:grpSp>
        <p:nvGrpSpPr>
          <p:cNvPr id="74755" name="Group 19"/>
          <p:cNvGrpSpPr>
            <a:grpSpLocks/>
          </p:cNvGrpSpPr>
          <p:nvPr/>
        </p:nvGrpSpPr>
        <p:grpSpPr bwMode="auto">
          <a:xfrm>
            <a:off x="2865439" y="2566993"/>
            <a:ext cx="4572000" cy="3362325"/>
            <a:chOff x="2971958" y="1667357"/>
            <a:chExt cx="4572340" cy="3362008"/>
          </a:xfrm>
        </p:grpSpPr>
        <p:sp>
          <p:nvSpPr>
            <p:cNvPr id="74765" name="Line 5"/>
            <p:cNvSpPr>
              <a:spLocks noChangeShapeType="1"/>
            </p:cNvSpPr>
            <p:nvPr/>
          </p:nvSpPr>
          <p:spPr bwMode="auto">
            <a:xfrm>
              <a:off x="2971958" y="1667357"/>
              <a:ext cx="3582053" cy="3056781"/>
            </a:xfrm>
            <a:prstGeom prst="line">
              <a:avLst/>
            </a:prstGeom>
            <a:noFill/>
            <a:ln w="63500">
              <a:solidFill>
                <a:srgbClr val="75AFB7"/>
              </a:solidFill>
              <a:round/>
              <a:headEnd/>
              <a:tailEnd/>
            </a:ln>
            <a:extLst>
              <a:ext uri="{909E8E84-426E-40dd-AFC4-6F175D3DCCD1}">
                <a14:hiddenFill xmlns="" xmlns:a14="http://schemas.microsoft.com/office/drawing/2010/main">
                  <a:noFill/>
                </a14:hiddenFill>
              </a:ext>
            </a:extLst>
          </p:spPr>
          <p:txBody>
            <a:bodyPr/>
            <a:lstStyle/>
            <a:p>
              <a:endParaRPr lang="en-US" dirty="0">
                <a:latin typeface="Cambria"/>
              </a:endParaRPr>
            </a:p>
          </p:txBody>
        </p:sp>
        <p:sp>
          <p:nvSpPr>
            <p:cNvPr id="74766" name="Text Box 9"/>
            <p:cNvSpPr txBox="1">
              <a:spLocks noChangeArrowheads="1"/>
            </p:cNvSpPr>
            <p:nvPr/>
          </p:nvSpPr>
          <p:spPr bwMode="auto">
            <a:xfrm>
              <a:off x="6629830" y="4394854"/>
              <a:ext cx="914468" cy="6345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D</a:t>
              </a:r>
              <a:r>
                <a:rPr lang="en-US" altLang="en-US" sz="3600" baseline="-25000" dirty="0">
                  <a:latin typeface="Cambria"/>
                  <a:cs typeface="Cambria"/>
                </a:rPr>
                <a:t>1</a:t>
              </a:r>
            </a:p>
          </p:txBody>
        </p:sp>
      </p:grpSp>
      <p:sp>
        <p:nvSpPr>
          <p:cNvPr id="74756" name="Text Box 10"/>
          <p:cNvSpPr txBox="1">
            <a:spLocks noChangeArrowheads="1"/>
          </p:cNvSpPr>
          <p:nvPr/>
        </p:nvSpPr>
        <p:spPr bwMode="auto">
          <a:xfrm>
            <a:off x="4810125" y="1762125"/>
            <a:ext cx="2895600" cy="54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Steak Dinners</a:t>
            </a:r>
          </a:p>
        </p:txBody>
      </p:sp>
      <p:grpSp>
        <p:nvGrpSpPr>
          <p:cNvPr id="4" name="Group 20"/>
          <p:cNvGrpSpPr>
            <a:grpSpLocks/>
          </p:cNvGrpSpPr>
          <p:nvPr/>
        </p:nvGrpSpPr>
        <p:grpSpPr bwMode="auto">
          <a:xfrm rot="10800000">
            <a:off x="3932237" y="3176590"/>
            <a:ext cx="2590800" cy="1525587"/>
            <a:chOff x="2667000" y="2438400"/>
            <a:chExt cx="2590801" cy="1525588"/>
          </a:xfrm>
        </p:grpSpPr>
        <p:cxnSp>
          <p:nvCxnSpPr>
            <p:cNvPr id="12" name="Straight Arrow Connector 11"/>
            <p:cNvCxnSpPr/>
            <p:nvPr/>
          </p:nvCxnSpPr>
          <p:spPr>
            <a:xfrm rot="10800000">
              <a:off x="2693988" y="2455862"/>
              <a:ext cx="7620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a:off x="4529139" y="3979863"/>
              <a:ext cx="7620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18"/>
          <p:cNvGrpSpPr>
            <a:grpSpLocks/>
          </p:cNvGrpSpPr>
          <p:nvPr/>
        </p:nvGrpSpPr>
        <p:grpSpPr bwMode="auto">
          <a:xfrm>
            <a:off x="4389442" y="2719388"/>
            <a:ext cx="4256087" cy="3225800"/>
            <a:chOff x="1763183" y="1981200"/>
            <a:chExt cx="4256617" cy="3225311"/>
          </a:xfrm>
        </p:grpSpPr>
        <p:sp>
          <p:nvSpPr>
            <p:cNvPr id="74761" name="Line 5"/>
            <p:cNvSpPr>
              <a:spLocks noChangeShapeType="1"/>
            </p:cNvSpPr>
            <p:nvPr/>
          </p:nvSpPr>
          <p:spPr bwMode="auto">
            <a:xfrm>
              <a:off x="1763183" y="1981200"/>
              <a:ext cx="3342217" cy="2841770"/>
            </a:xfrm>
            <a:prstGeom prst="line">
              <a:avLst/>
            </a:prstGeom>
            <a:noFill/>
            <a:ln w="63500">
              <a:solidFill>
                <a:srgbClr val="3F6C79"/>
              </a:solidFill>
              <a:round/>
              <a:headEnd/>
              <a:tailEnd/>
            </a:ln>
            <a:extLst>
              <a:ext uri="{909E8E84-426E-40dd-AFC4-6F175D3DCCD1}">
                <a14:hiddenFill xmlns="" xmlns:a14="http://schemas.microsoft.com/office/drawing/2010/main">
                  <a:noFill/>
                </a14:hiddenFill>
              </a:ext>
            </a:extLst>
          </p:spPr>
          <p:txBody>
            <a:bodyPr/>
            <a:lstStyle/>
            <a:p>
              <a:endParaRPr lang="en-US" dirty="0">
                <a:latin typeface="Cambria"/>
              </a:endParaRPr>
            </a:p>
          </p:txBody>
        </p:sp>
        <p:sp>
          <p:nvSpPr>
            <p:cNvPr id="74762" name="Text Box 9"/>
            <p:cNvSpPr txBox="1">
              <a:spLocks noChangeArrowheads="1"/>
            </p:cNvSpPr>
            <p:nvPr/>
          </p:nvSpPr>
          <p:spPr bwMode="auto">
            <a:xfrm>
              <a:off x="5105332" y="4572000"/>
              <a:ext cx="914468" cy="6345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D</a:t>
              </a:r>
              <a:r>
                <a:rPr lang="en-US" altLang="en-US" sz="3600" baseline="-25000" dirty="0">
                  <a:latin typeface="Cambria"/>
                  <a:cs typeface="Cambria"/>
                </a:rPr>
                <a:t>2</a:t>
              </a:r>
            </a:p>
          </p:txBody>
        </p:sp>
      </p:grpSp>
      <p:sp>
        <p:nvSpPr>
          <p:cNvPr id="17" name="Text Box 10"/>
          <p:cNvSpPr txBox="1">
            <a:spLocks noChangeArrowheads="1"/>
          </p:cNvSpPr>
          <p:nvPr/>
        </p:nvSpPr>
        <p:spPr bwMode="auto">
          <a:xfrm>
            <a:off x="8275637" y="2033588"/>
            <a:ext cx="2228851" cy="228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Event:</a:t>
            </a:r>
          </a:p>
          <a:p>
            <a:pPr eaLnBrk="1" hangingPunct="1">
              <a:spcAft>
                <a:spcPts val="1000"/>
              </a:spcAft>
            </a:pPr>
            <a:r>
              <a:rPr lang="en-US" altLang="en-US" sz="2800" dirty="0">
                <a:latin typeface="Cambria"/>
                <a:cs typeface="Cambria"/>
              </a:rPr>
              <a:t>You get a promotion and pay raise at your job.</a:t>
            </a:r>
          </a:p>
        </p:txBody>
      </p:sp>
      <p:cxnSp>
        <p:nvCxnSpPr>
          <p:cNvPr id="18" name="Straight Connector 17"/>
          <p:cNvCxnSpPr/>
          <p:nvPr/>
        </p:nvCxnSpPr>
        <p:spPr>
          <a:xfrm flipH="1">
            <a:off x="2319339" y="5970588"/>
            <a:ext cx="6324600" cy="0"/>
          </a:xfrm>
          <a:prstGeom prst="line">
            <a:avLst/>
          </a:prstGeom>
          <a:ln w="1905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19746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5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a:xfrm>
            <a:off x="1981200" y="5"/>
            <a:ext cx="8229600" cy="1527175"/>
          </a:xfrm>
        </p:spPr>
        <p:txBody>
          <a:bodyPr/>
          <a:lstStyle/>
          <a:p>
            <a:pPr algn="ctr"/>
            <a:r>
              <a:rPr lang="en-US" altLang="en-US" dirty="0"/>
              <a:t>Practice What You Know</a:t>
            </a:r>
          </a:p>
        </p:txBody>
      </p:sp>
      <p:grpSp>
        <p:nvGrpSpPr>
          <p:cNvPr id="76802" name="Group 14"/>
          <p:cNvGrpSpPr>
            <a:grpSpLocks/>
          </p:cNvGrpSpPr>
          <p:nvPr/>
        </p:nvGrpSpPr>
        <p:grpSpPr bwMode="auto">
          <a:xfrm>
            <a:off x="1676400" y="2322513"/>
            <a:ext cx="6553200" cy="4216400"/>
            <a:chOff x="838200" y="1498956"/>
            <a:chExt cx="6552913" cy="4216043"/>
          </a:xfrm>
        </p:grpSpPr>
        <p:sp>
          <p:nvSpPr>
            <p:cNvPr id="76815" name="Line 2"/>
            <p:cNvSpPr>
              <a:spLocks noChangeShapeType="1"/>
            </p:cNvSpPr>
            <p:nvPr/>
          </p:nvSpPr>
          <p:spPr bwMode="auto">
            <a:xfrm>
              <a:off x="1358101" y="1697429"/>
              <a:ext cx="0" cy="3518381"/>
            </a:xfrm>
            <a:prstGeom prst="line">
              <a:avLst/>
            </a:prstGeom>
            <a:noFill/>
            <a:ln w="254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latin typeface="Cambria"/>
              </a:endParaRPr>
            </a:p>
          </p:txBody>
        </p:sp>
        <p:sp>
          <p:nvSpPr>
            <p:cNvPr id="76816" name="Text Box 6"/>
            <p:cNvSpPr txBox="1">
              <a:spLocks noChangeArrowheads="1"/>
            </p:cNvSpPr>
            <p:nvPr/>
          </p:nvSpPr>
          <p:spPr bwMode="auto">
            <a:xfrm>
              <a:off x="838200" y="1498956"/>
              <a:ext cx="557036" cy="4059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P</a:t>
              </a:r>
            </a:p>
          </p:txBody>
        </p:sp>
        <p:sp>
          <p:nvSpPr>
            <p:cNvPr id="76817" name="Text Box 7"/>
            <p:cNvSpPr txBox="1">
              <a:spLocks noChangeArrowheads="1"/>
            </p:cNvSpPr>
            <p:nvPr/>
          </p:nvSpPr>
          <p:spPr bwMode="auto">
            <a:xfrm>
              <a:off x="6834077" y="5309032"/>
              <a:ext cx="557036" cy="4059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Q</a:t>
              </a:r>
            </a:p>
          </p:txBody>
        </p:sp>
      </p:grpSp>
      <p:grpSp>
        <p:nvGrpSpPr>
          <p:cNvPr id="76803" name="Group 19"/>
          <p:cNvGrpSpPr>
            <a:grpSpLocks/>
          </p:cNvGrpSpPr>
          <p:nvPr/>
        </p:nvGrpSpPr>
        <p:grpSpPr bwMode="auto">
          <a:xfrm>
            <a:off x="3505200" y="2490793"/>
            <a:ext cx="4572000" cy="3362325"/>
            <a:chOff x="2971958" y="1667357"/>
            <a:chExt cx="4572340" cy="3362008"/>
          </a:xfrm>
        </p:grpSpPr>
        <p:sp>
          <p:nvSpPr>
            <p:cNvPr id="76813" name="Line 5"/>
            <p:cNvSpPr>
              <a:spLocks noChangeShapeType="1"/>
            </p:cNvSpPr>
            <p:nvPr/>
          </p:nvSpPr>
          <p:spPr bwMode="auto">
            <a:xfrm>
              <a:off x="2971958" y="1667357"/>
              <a:ext cx="3582053" cy="3056781"/>
            </a:xfrm>
            <a:prstGeom prst="line">
              <a:avLst/>
            </a:prstGeom>
            <a:noFill/>
            <a:ln w="63500">
              <a:solidFill>
                <a:srgbClr val="75AFB7"/>
              </a:solidFill>
              <a:round/>
              <a:headEnd/>
              <a:tailEnd/>
            </a:ln>
            <a:extLst>
              <a:ext uri="{909E8E84-426E-40dd-AFC4-6F175D3DCCD1}">
                <a14:hiddenFill xmlns="" xmlns:a14="http://schemas.microsoft.com/office/drawing/2010/main">
                  <a:noFill/>
                </a14:hiddenFill>
              </a:ext>
            </a:extLst>
          </p:spPr>
          <p:txBody>
            <a:bodyPr/>
            <a:lstStyle/>
            <a:p>
              <a:endParaRPr lang="en-US" dirty="0">
                <a:latin typeface="Cambria"/>
              </a:endParaRPr>
            </a:p>
          </p:txBody>
        </p:sp>
        <p:sp>
          <p:nvSpPr>
            <p:cNvPr id="76814" name="Text Box 9"/>
            <p:cNvSpPr txBox="1">
              <a:spLocks noChangeArrowheads="1"/>
            </p:cNvSpPr>
            <p:nvPr/>
          </p:nvSpPr>
          <p:spPr bwMode="auto">
            <a:xfrm>
              <a:off x="6629830" y="4394854"/>
              <a:ext cx="914468" cy="6345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D</a:t>
              </a:r>
              <a:r>
                <a:rPr lang="en-US" altLang="en-US" sz="3600" baseline="-25000" dirty="0">
                  <a:latin typeface="Cambria"/>
                  <a:cs typeface="Cambria"/>
                </a:rPr>
                <a:t>1</a:t>
              </a:r>
            </a:p>
          </p:txBody>
        </p:sp>
      </p:grpSp>
      <p:sp>
        <p:nvSpPr>
          <p:cNvPr id="76804" name="Text Box 10"/>
          <p:cNvSpPr txBox="1">
            <a:spLocks noChangeArrowheads="1"/>
          </p:cNvSpPr>
          <p:nvPr/>
        </p:nvSpPr>
        <p:spPr bwMode="auto">
          <a:xfrm>
            <a:off x="4362449" y="1712917"/>
            <a:ext cx="3295651" cy="541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Sam'</a:t>
            </a:r>
            <a:r>
              <a:rPr lang="en-US" altLang="ja-JP" sz="3600" dirty="0">
                <a:latin typeface="Cambria"/>
                <a:cs typeface="Cambria"/>
              </a:rPr>
              <a:t>s Club Soda</a:t>
            </a:r>
            <a:endParaRPr lang="en-US" altLang="en-US" sz="3600" dirty="0">
              <a:latin typeface="Cambria"/>
              <a:cs typeface="Cambria"/>
            </a:endParaRPr>
          </a:p>
        </p:txBody>
      </p:sp>
      <p:grpSp>
        <p:nvGrpSpPr>
          <p:cNvPr id="4" name="Group 20"/>
          <p:cNvGrpSpPr>
            <a:grpSpLocks/>
          </p:cNvGrpSpPr>
          <p:nvPr/>
        </p:nvGrpSpPr>
        <p:grpSpPr bwMode="auto">
          <a:xfrm>
            <a:off x="3505200" y="3262318"/>
            <a:ext cx="2590800" cy="1525587"/>
            <a:chOff x="2667000" y="2438400"/>
            <a:chExt cx="2590801" cy="1525588"/>
          </a:xfrm>
        </p:grpSpPr>
        <p:cxnSp>
          <p:nvCxnSpPr>
            <p:cNvPr id="12" name="Straight Arrow Connector 11"/>
            <p:cNvCxnSpPr/>
            <p:nvPr/>
          </p:nvCxnSpPr>
          <p:spPr>
            <a:xfrm rot="10800000">
              <a:off x="2667000" y="2438400"/>
              <a:ext cx="762000" cy="158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a:off x="4495801" y="3962401"/>
              <a:ext cx="762000" cy="158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18"/>
          <p:cNvGrpSpPr>
            <a:grpSpLocks/>
          </p:cNvGrpSpPr>
          <p:nvPr/>
        </p:nvGrpSpPr>
        <p:grpSpPr bwMode="auto">
          <a:xfrm>
            <a:off x="2754317" y="2805113"/>
            <a:ext cx="4256087" cy="3224212"/>
            <a:chOff x="1763183" y="1981200"/>
            <a:chExt cx="4256617" cy="3225311"/>
          </a:xfrm>
        </p:grpSpPr>
        <p:sp>
          <p:nvSpPr>
            <p:cNvPr id="76809" name="Line 5"/>
            <p:cNvSpPr>
              <a:spLocks noChangeShapeType="1"/>
            </p:cNvSpPr>
            <p:nvPr/>
          </p:nvSpPr>
          <p:spPr bwMode="auto">
            <a:xfrm>
              <a:off x="1763183" y="1981200"/>
              <a:ext cx="3342217" cy="2841770"/>
            </a:xfrm>
            <a:prstGeom prst="line">
              <a:avLst/>
            </a:prstGeom>
            <a:noFill/>
            <a:ln w="63500">
              <a:solidFill>
                <a:srgbClr val="3F6C79"/>
              </a:solidFill>
              <a:round/>
              <a:headEnd/>
              <a:tailEnd/>
            </a:ln>
            <a:extLst>
              <a:ext uri="{909E8E84-426E-40dd-AFC4-6F175D3DCCD1}">
                <a14:hiddenFill xmlns="" xmlns:a14="http://schemas.microsoft.com/office/drawing/2010/main">
                  <a:noFill/>
                </a14:hiddenFill>
              </a:ext>
            </a:extLst>
          </p:spPr>
          <p:txBody>
            <a:bodyPr/>
            <a:lstStyle/>
            <a:p>
              <a:endParaRPr lang="en-US" dirty="0">
                <a:latin typeface="Cambria"/>
              </a:endParaRPr>
            </a:p>
          </p:txBody>
        </p:sp>
        <p:sp>
          <p:nvSpPr>
            <p:cNvPr id="76810" name="Text Box 9"/>
            <p:cNvSpPr txBox="1">
              <a:spLocks noChangeArrowheads="1"/>
            </p:cNvSpPr>
            <p:nvPr/>
          </p:nvSpPr>
          <p:spPr bwMode="auto">
            <a:xfrm>
              <a:off x="5105332" y="4572000"/>
              <a:ext cx="914468" cy="6345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D</a:t>
              </a:r>
              <a:r>
                <a:rPr lang="en-US" altLang="en-US" sz="3600" baseline="-25000" dirty="0">
                  <a:latin typeface="Cambria"/>
                  <a:cs typeface="Cambria"/>
                </a:rPr>
                <a:t>2</a:t>
              </a:r>
            </a:p>
          </p:txBody>
        </p:sp>
      </p:grpSp>
      <p:sp>
        <p:nvSpPr>
          <p:cNvPr id="17" name="Text Box 10"/>
          <p:cNvSpPr txBox="1">
            <a:spLocks noChangeArrowheads="1"/>
          </p:cNvSpPr>
          <p:nvPr/>
        </p:nvSpPr>
        <p:spPr bwMode="auto">
          <a:xfrm>
            <a:off x="8153401" y="2093913"/>
            <a:ext cx="2228851" cy="2438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Event:</a:t>
            </a:r>
          </a:p>
          <a:p>
            <a:pPr eaLnBrk="1" hangingPunct="1">
              <a:spcAft>
                <a:spcPts val="1000"/>
              </a:spcAft>
            </a:pPr>
            <a:r>
              <a:rPr lang="en-US" altLang="en-US" sz="2800" dirty="0">
                <a:latin typeface="Cambria"/>
                <a:cs typeface="Cambria"/>
              </a:rPr>
              <a:t>You get a promotion and pay raise at your job.</a:t>
            </a:r>
          </a:p>
        </p:txBody>
      </p:sp>
      <p:cxnSp>
        <p:nvCxnSpPr>
          <p:cNvPr id="18" name="Straight Connector 17"/>
          <p:cNvCxnSpPr/>
          <p:nvPr/>
        </p:nvCxnSpPr>
        <p:spPr>
          <a:xfrm flipH="1">
            <a:off x="2209800" y="6056313"/>
            <a:ext cx="6019800" cy="0"/>
          </a:xfrm>
          <a:prstGeom prst="line">
            <a:avLst/>
          </a:prstGeom>
          <a:ln w="1905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7010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5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a:xfrm>
            <a:off x="1981200" y="5"/>
            <a:ext cx="8229600" cy="1527175"/>
          </a:xfrm>
        </p:spPr>
        <p:txBody>
          <a:bodyPr/>
          <a:lstStyle/>
          <a:p>
            <a:pPr algn="ctr"/>
            <a:r>
              <a:rPr lang="en-US" altLang="en-US" dirty="0"/>
              <a:t>Practice What You Know</a:t>
            </a:r>
          </a:p>
        </p:txBody>
      </p:sp>
      <p:grpSp>
        <p:nvGrpSpPr>
          <p:cNvPr id="78850" name="Group 14"/>
          <p:cNvGrpSpPr>
            <a:grpSpLocks/>
          </p:cNvGrpSpPr>
          <p:nvPr/>
        </p:nvGrpSpPr>
        <p:grpSpPr bwMode="auto">
          <a:xfrm>
            <a:off x="1676400" y="2371725"/>
            <a:ext cx="6553200" cy="4216400"/>
            <a:chOff x="838200" y="1498956"/>
            <a:chExt cx="6552913" cy="4216043"/>
          </a:xfrm>
        </p:grpSpPr>
        <p:sp>
          <p:nvSpPr>
            <p:cNvPr id="78863" name="Line 2"/>
            <p:cNvSpPr>
              <a:spLocks noChangeShapeType="1"/>
            </p:cNvSpPr>
            <p:nvPr/>
          </p:nvSpPr>
          <p:spPr bwMode="auto">
            <a:xfrm>
              <a:off x="1358101" y="1697429"/>
              <a:ext cx="0" cy="3518381"/>
            </a:xfrm>
            <a:prstGeom prst="line">
              <a:avLst/>
            </a:prstGeom>
            <a:noFill/>
            <a:ln w="254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latin typeface="Cambria"/>
              </a:endParaRPr>
            </a:p>
          </p:txBody>
        </p:sp>
        <p:sp>
          <p:nvSpPr>
            <p:cNvPr id="78864" name="Text Box 6"/>
            <p:cNvSpPr txBox="1">
              <a:spLocks noChangeArrowheads="1"/>
            </p:cNvSpPr>
            <p:nvPr/>
          </p:nvSpPr>
          <p:spPr bwMode="auto">
            <a:xfrm>
              <a:off x="838200" y="1498956"/>
              <a:ext cx="557036" cy="4059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P</a:t>
              </a:r>
            </a:p>
          </p:txBody>
        </p:sp>
        <p:sp>
          <p:nvSpPr>
            <p:cNvPr id="78865" name="Text Box 7"/>
            <p:cNvSpPr txBox="1">
              <a:spLocks noChangeArrowheads="1"/>
            </p:cNvSpPr>
            <p:nvPr/>
          </p:nvSpPr>
          <p:spPr bwMode="auto">
            <a:xfrm>
              <a:off x="6834077" y="5309032"/>
              <a:ext cx="557036" cy="4059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Q</a:t>
              </a:r>
            </a:p>
          </p:txBody>
        </p:sp>
      </p:grpSp>
      <p:grpSp>
        <p:nvGrpSpPr>
          <p:cNvPr id="78851" name="Group 19"/>
          <p:cNvGrpSpPr>
            <a:grpSpLocks/>
          </p:cNvGrpSpPr>
          <p:nvPr/>
        </p:nvGrpSpPr>
        <p:grpSpPr bwMode="auto">
          <a:xfrm>
            <a:off x="2743200" y="2676530"/>
            <a:ext cx="4572000" cy="3362325"/>
            <a:chOff x="2971958" y="1667357"/>
            <a:chExt cx="4572340" cy="3362008"/>
          </a:xfrm>
        </p:grpSpPr>
        <p:sp>
          <p:nvSpPr>
            <p:cNvPr id="78861" name="Line 5"/>
            <p:cNvSpPr>
              <a:spLocks noChangeShapeType="1"/>
            </p:cNvSpPr>
            <p:nvPr/>
          </p:nvSpPr>
          <p:spPr bwMode="auto">
            <a:xfrm>
              <a:off x="2971958" y="1667357"/>
              <a:ext cx="3582053" cy="3056781"/>
            </a:xfrm>
            <a:prstGeom prst="line">
              <a:avLst/>
            </a:prstGeom>
            <a:noFill/>
            <a:ln w="63500">
              <a:solidFill>
                <a:srgbClr val="75AFB7"/>
              </a:solidFill>
              <a:round/>
              <a:headEnd/>
              <a:tailEnd/>
            </a:ln>
            <a:extLst>
              <a:ext uri="{909E8E84-426E-40dd-AFC4-6F175D3DCCD1}">
                <a14:hiddenFill xmlns="" xmlns:a14="http://schemas.microsoft.com/office/drawing/2010/main">
                  <a:noFill/>
                </a14:hiddenFill>
              </a:ext>
            </a:extLst>
          </p:spPr>
          <p:txBody>
            <a:bodyPr/>
            <a:lstStyle/>
            <a:p>
              <a:endParaRPr lang="en-US" dirty="0">
                <a:latin typeface="Cambria"/>
              </a:endParaRPr>
            </a:p>
          </p:txBody>
        </p:sp>
        <p:sp>
          <p:nvSpPr>
            <p:cNvPr id="78862" name="Text Box 9"/>
            <p:cNvSpPr txBox="1">
              <a:spLocks noChangeArrowheads="1"/>
            </p:cNvSpPr>
            <p:nvPr/>
          </p:nvSpPr>
          <p:spPr bwMode="auto">
            <a:xfrm>
              <a:off x="6629830" y="4394854"/>
              <a:ext cx="914468" cy="6345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D</a:t>
              </a:r>
              <a:r>
                <a:rPr lang="en-US" altLang="en-US" sz="3600" baseline="-25000" dirty="0">
                  <a:latin typeface="Cambria"/>
                  <a:cs typeface="Cambria"/>
                </a:rPr>
                <a:t>1</a:t>
              </a:r>
            </a:p>
          </p:txBody>
        </p:sp>
      </p:grpSp>
      <p:sp>
        <p:nvSpPr>
          <p:cNvPr id="78852" name="Text Box 10"/>
          <p:cNvSpPr txBox="1">
            <a:spLocks noChangeArrowheads="1"/>
          </p:cNvSpPr>
          <p:nvPr/>
        </p:nvSpPr>
        <p:spPr bwMode="auto">
          <a:xfrm>
            <a:off x="5297489" y="1762125"/>
            <a:ext cx="2051051" cy="54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Pizza</a:t>
            </a:r>
          </a:p>
        </p:txBody>
      </p:sp>
      <p:grpSp>
        <p:nvGrpSpPr>
          <p:cNvPr id="4" name="Group 20"/>
          <p:cNvGrpSpPr>
            <a:grpSpLocks/>
          </p:cNvGrpSpPr>
          <p:nvPr/>
        </p:nvGrpSpPr>
        <p:grpSpPr bwMode="auto">
          <a:xfrm rot="10800000">
            <a:off x="3810000" y="3286125"/>
            <a:ext cx="2590800" cy="1525588"/>
            <a:chOff x="2667000" y="2438400"/>
            <a:chExt cx="2590801" cy="1525588"/>
          </a:xfrm>
        </p:grpSpPr>
        <p:cxnSp>
          <p:nvCxnSpPr>
            <p:cNvPr id="12" name="Straight Arrow Connector 11"/>
            <p:cNvCxnSpPr/>
            <p:nvPr/>
          </p:nvCxnSpPr>
          <p:spPr>
            <a:xfrm rot="10800000">
              <a:off x="2693987" y="2455863"/>
              <a:ext cx="762000" cy="15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a:off x="4529138" y="3979863"/>
              <a:ext cx="762000" cy="15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18"/>
          <p:cNvGrpSpPr>
            <a:grpSpLocks/>
          </p:cNvGrpSpPr>
          <p:nvPr/>
        </p:nvGrpSpPr>
        <p:grpSpPr bwMode="auto">
          <a:xfrm>
            <a:off x="4267200" y="2828925"/>
            <a:ext cx="4256088" cy="3225800"/>
            <a:chOff x="1763183" y="1981200"/>
            <a:chExt cx="4256617" cy="3225311"/>
          </a:xfrm>
        </p:grpSpPr>
        <p:sp>
          <p:nvSpPr>
            <p:cNvPr id="78857" name="Line 5"/>
            <p:cNvSpPr>
              <a:spLocks noChangeShapeType="1"/>
            </p:cNvSpPr>
            <p:nvPr/>
          </p:nvSpPr>
          <p:spPr bwMode="auto">
            <a:xfrm>
              <a:off x="1763183" y="1981200"/>
              <a:ext cx="3342217" cy="2841770"/>
            </a:xfrm>
            <a:prstGeom prst="line">
              <a:avLst/>
            </a:prstGeom>
            <a:noFill/>
            <a:ln w="63500">
              <a:solidFill>
                <a:srgbClr val="3F6C79"/>
              </a:solidFill>
              <a:round/>
              <a:headEnd/>
              <a:tailEnd/>
            </a:ln>
            <a:extLst>
              <a:ext uri="{909E8E84-426E-40dd-AFC4-6F175D3DCCD1}">
                <a14:hiddenFill xmlns="" xmlns:a14="http://schemas.microsoft.com/office/drawing/2010/main">
                  <a:noFill/>
                </a14:hiddenFill>
              </a:ext>
            </a:extLst>
          </p:spPr>
          <p:txBody>
            <a:bodyPr/>
            <a:lstStyle/>
            <a:p>
              <a:endParaRPr lang="en-US" dirty="0">
                <a:latin typeface="Cambria"/>
              </a:endParaRPr>
            </a:p>
          </p:txBody>
        </p:sp>
        <p:sp>
          <p:nvSpPr>
            <p:cNvPr id="78858" name="Text Box 9"/>
            <p:cNvSpPr txBox="1">
              <a:spLocks noChangeArrowheads="1"/>
            </p:cNvSpPr>
            <p:nvPr/>
          </p:nvSpPr>
          <p:spPr bwMode="auto">
            <a:xfrm>
              <a:off x="5105332" y="4572000"/>
              <a:ext cx="914468" cy="6345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D</a:t>
              </a:r>
              <a:r>
                <a:rPr lang="en-US" altLang="en-US" sz="3600" baseline="-25000" dirty="0">
                  <a:latin typeface="Cambria"/>
                  <a:cs typeface="Cambria"/>
                </a:rPr>
                <a:t>2</a:t>
              </a:r>
            </a:p>
          </p:txBody>
        </p:sp>
      </p:grpSp>
      <p:sp>
        <p:nvSpPr>
          <p:cNvPr id="17" name="Text Box 10"/>
          <p:cNvSpPr txBox="1">
            <a:spLocks noChangeArrowheads="1"/>
          </p:cNvSpPr>
          <p:nvPr/>
        </p:nvSpPr>
        <p:spPr bwMode="auto">
          <a:xfrm>
            <a:off x="8153401" y="2143125"/>
            <a:ext cx="2228851" cy="228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Event:</a:t>
            </a:r>
          </a:p>
          <a:p>
            <a:pPr eaLnBrk="1" hangingPunct="1">
              <a:spcAft>
                <a:spcPts val="1000"/>
              </a:spcAft>
            </a:pPr>
            <a:r>
              <a:rPr lang="en-US" altLang="en-US" sz="2800" dirty="0">
                <a:latin typeface="Cambria"/>
                <a:cs typeface="Cambria"/>
              </a:rPr>
              <a:t>The price of your favorite beverage falls.</a:t>
            </a:r>
          </a:p>
        </p:txBody>
      </p:sp>
      <p:cxnSp>
        <p:nvCxnSpPr>
          <p:cNvPr id="18" name="Straight Connector 17"/>
          <p:cNvCxnSpPr/>
          <p:nvPr/>
        </p:nvCxnSpPr>
        <p:spPr>
          <a:xfrm flipH="1">
            <a:off x="2197100" y="6080125"/>
            <a:ext cx="6172200" cy="0"/>
          </a:xfrm>
          <a:prstGeom prst="line">
            <a:avLst/>
          </a:prstGeom>
          <a:ln w="1905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6425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5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p:nvPr>
        </p:nvSpPr>
        <p:spPr>
          <a:xfrm>
            <a:off x="1981200" y="5"/>
            <a:ext cx="8229600" cy="1527175"/>
          </a:xfrm>
        </p:spPr>
        <p:txBody>
          <a:bodyPr/>
          <a:lstStyle/>
          <a:p>
            <a:pPr algn="ctr"/>
            <a:r>
              <a:rPr lang="en-US" altLang="en-US" dirty="0"/>
              <a:t>Practice What You Know</a:t>
            </a:r>
          </a:p>
        </p:txBody>
      </p:sp>
      <p:grpSp>
        <p:nvGrpSpPr>
          <p:cNvPr id="80898" name="Group 14"/>
          <p:cNvGrpSpPr>
            <a:grpSpLocks/>
          </p:cNvGrpSpPr>
          <p:nvPr/>
        </p:nvGrpSpPr>
        <p:grpSpPr bwMode="auto">
          <a:xfrm>
            <a:off x="1676400" y="2481263"/>
            <a:ext cx="6553200" cy="4216400"/>
            <a:chOff x="838200" y="1498956"/>
            <a:chExt cx="6552913" cy="4216043"/>
          </a:xfrm>
        </p:grpSpPr>
        <p:sp>
          <p:nvSpPr>
            <p:cNvPr id="80911" name="Line 2"/>
            <p:cNvSpPr>
              <a:spLocks noChangeShapeType="1"/>
            </p:cNvSpPr>
            <p:nvPr/>
          </p:nvSpPr>
          <p:spPr bwMode="auto">
            <a:xfrm>
              <a:off x="1358101" y="1697429"/>
              <a:ext cx="0" cy="3518381"/>
            </a:xfrm>
            <a:prstGeom prst="line">
              <a:avLst/>
            </a:prstGeom>
            <a:noFill/>
            <a:ln w="254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latin typeface="Cambria"/>
              </a:endParaRPr>
            </a:p>
          </p:txBody>
        </p:sp>
        <p:sp>
          <p:nvSpPr>
            <p:cNvPr id="80912" name="Text Box 6"/>
            <p:cNvSpPr txBox="1">
              <a:spLocks noChangeArrowheads="1"/>
            </p:cNvSpPr>
            <p:nvPr/>
          </p:nvSpPr>
          <p:spPr bwMode="auto">
            <a:xfrm>
              <a:off x="838200" y="1498956"/>
              <a:ext cx="557036" cy="4059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P</a:t>
              </a:r>
            </a:p>
          </p:txBody>
        </p:sp>
        <p:sp>
          <p:nvSpPr>
            <p:cNvPr id="80913" name="Text Box 7"/>
            <p:cNvSpPr txBox="1">
              <a:spLocks noChangeArrowheads="1"/>
            </p:cNvSpPr>
            <p:nvPr/>
          </p:nvSpPr>
          <p:spPr bwMode="auto">
            <a:xfrm>
              <a:off x="6834077" y="5309032"/>
              <a:ext cx="557036" cy="4059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Q</a:t>
              </a:r>
            </a:p>
          </p:txBody>
        </p:sp>
      </p:grpSp>
      <p:grpSp>
        <p:nvGrpSpPr>
          <p:cNvPr id="80899" name="Group 19"/>
          <p:cNvGrpSpPr>
            <a:grpSpLocks/>
          </p:cNvGrpSpPr>
          <p:nvPr/>
        </p:nvGrpSpPr>
        <p:grpSpPr bwMode="auto">
          <a:xfrm>
            <a:off x="2286000" y="2786068"/>
            <a:ext cx="4572000" cy="3362325"/>
            <a:chOff x="2971958" y="1667357"/>
            <a:chExt cx="4572340" cy="3362008"/>
          </a:xfrm>
        </p:grpSpPr>
        <p:sp>
          <p:nvSpPr>
            <p:cNvPr id="80909" name="Line 5"/>
            <p:cNvSpPr>
              <a:spLocks noChangeShapeType="1"/>
            </p:cNvSpPr>
            <p:nvPr/>
          </p:nvSpPr>
          <p:spPr bwMode="auto">
            <a:xfrm>
              <a:off x="2971958" y="1667357"/>
              <a:ext cx="3582053" cy="3056781"/>
            </a:xfrm>
            <a:prstGeom prst="line">
              <a:avLst/>
            </a:prstGeom>
            <a:noFill/>
            <a:ln w="63500">
              <a:solidFill>
                <a:srgbClr val="75AFB7"/>
              </a:solidFill>
              <a:round/>
              <a:headEnd/>
              <a:tailEnd/>
            </a:ln>
            <a:extLst>
              <a:ext uri="{909E8E84-426E-40dd-AFC4-6F175D3DCCD1}">
                <a14:hiddenFill xmlns="" xmlns:a14="http://schemas.microsoft.com/office/drawing/2010/main">
                  <a:noFill/>
                </a14:hiddenFill>
              </a:ext>
            </a:extLst>
          </p:spPr>
          <p:txBody>
            <a:bodyPr/>
            <a:lstStyle/>
            <a:p>
              <a:endParaRPr lang="en-US" dirty="0">
                <a:latin typeface="Cambria"/>
              </a:endParaRPr>
            </a:p>
          </p:txBody>
        </p:sp>
        <p:sp>
          <p:nvSpPr>
            <p:cNvPr id="80910" name="Text Box 9"/>
            <p:cNvSpPr txBox="1">
              <a:spLocks noChangeArrowheads="1"/>
            </p:cNvSpPr>
            <p:nvPr/>
          </p:nvSpPr>
          <p:spPr bwMode="auto">
            <a:xfrm>
              <a:off x="6629830" y="4394854"/>
              <a:ext cx="914468" cy="6345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D1</a:t>
              </a:r>
            </a:p>
          </p:txBody>
        </p:sp>
      </p:grpSp>
      <p:sp>
        <p:nvSpPr>
          <p:cNvPr id="80900" name="Text Box 10"/>
          <p:cNvSpPr txBox="1">
            <a:spLocks noChangeArrowheads="1"/>
          </p:cNvSpPr>
          <p:nvPr/>
        </p:nvSpPr>
        <p:spPr bwMode="auto">
          <a:xfrm>
            <a:off x="2093912" y="1709743"/>
            <a:ext cx="6609023" cy="541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Old men'</a:t>
            </a:r>
            <a:r>
              <a:rPr lang="en-US" altLang="ja-JP" sz="3600" dirty="0">
                <a:latin typeface="Cambria"/>
                <a:cs typeface="Cambria"/>
              </a:rPr>
              <a:t>s demand for oranges</a:t>
            </a:r>
            <a:endParaRPr lang="en-US" altLang="en-US" sz="3600" dirty="0">
              <a:latin typeface="Cambria"/>
              <a:cs typeface="Cambria"/>
            </a:endParaRPr>
          </a:p>
        </p:txBody>
      </p:sp>
      <p:grpSp>
        <p:nvGrpSpPr>
          <p:cNvPr id="4" name="Group 20"/>
          <p:cNvGrpSpPr>
            <a:grpSpLocks/>
          </p:cNvGrpSpPr>
          <p:nvPr/>
        </p:nvGrpSpPr>
        <p:grpSpPr bwMode="auto">
          <a:xfrm rot="10800000">
            <a:off x="3124200" y="3395665"/>
            <a:ext cx="4114800" cy="1525587"/>
            <a:chOff x="3365269" y="2438400"/>
            <a:chExt cx="1892532" cy="1525588"/>
          </a:xfrm>
        </p:grpSpPr>
        <p:cxnSp>
          <p:nvCxnSpPr>
            <p:cNvPr id="12" name="Straight Arrow Connector 11"/>
            <p:cNvCxnSpPr/>
            <p:nvPr/>
          </p:nvCxnSpPr>
          <p:spPr>
            <a:xfrm rot="10800000">
              <a:off x="3377681" y="2455862"/>
              <a:ext cx="1016360" cy="1588"/>
            </a:xfrm>
            <a:prstGeom prst="straightConnector1">
              <a:avLst/>
            </a:prstGeom>
            <a:ln w="2540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a:off x="4186680" y="3979863"/>
              <a:ext cx="1086454" cy="1588"/>
            </a:xfrm>
            <a:prstGeom prst="straightConnector1">
              <a:avLst/>
            </a:prstGeom>
            <a:ln w="25400">
              <a:solidFill>
                <a:srgbClr val="0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18"/>
          <p:cNvGrpSpPr>
            <a:grpSpLocks/>
          </p:cNvGrpSpPr>
          <p:nvPr/>
        </p:nvGrpSpPr>
        <p:grpSpPr bwMode="auto">
          <a:xfrm>
            <a:off x="5105400" y="2938463"/>
            <a:ext cx="4256088" cy="3225800"/>
            <a:chOff x="1763183" y="1981200"/>
            <a:chExt cx="4256617" cy="3225311"/>
          </a:xfrm>
        </p:grpSpPr>
        <p:sp>
          <p:nvSpPr>
            <p:cNvPr id="80905" name="Line 5"/>
            <p:cNvSpPr>
              <a:spLocks noChangeShapeType="1"/>
            </p:cNvSpPr>
            <p:nvPr/>
          </p:nvSpPr>
          <p:spPr bwMode="auto">
            <a:xfrm>
              <a:off x="1763183" y="1981200"/>
              <a:ext cx="3342217" cy="2841770"/>
            </a:xfrm>
            <a:prstGeom prst="line">
              <a:avLst/>
            </a:prstGeom>
            <a:noFill/>
            <a:ln w="63500">
              <a:solidFill>
                <a:srgbClr val="3F6C79"/>
              </a:solidFill>
              <a:round/>
              <a:headEnd/>
              <a:tailEnd/>
            </a:ln>
            <a:extLst>
              <a:ext uri="{909E8E84-426E-40dd-AFC4-6F175D3DCCD1}">
                <a14:hiddenFill xmlns="" xmlns:a14="http://schemas.microsoft.com/office/drawing/2010/main">
                  <a:noFill/>
                </a14:hiddenFill>
              </a:ext>
            </a:extLst>
          </p:spPr>
          <p:txBody>
            <a:bodyPr/>
            <a:lstStyle/>
            <a:p>
              <a:endParaRPr lang="en-US" dirty="0">
                <a:latin typeface="Cambria"/>
              </a:endParaRPr>
            </a:p>
          </p:txBody>
        </p:sp>
        <p:sp>
          <p:nvSpPr>
            <p:cNvPr id="80906" name="Text Box 9"/>
            <p:cNvSpPr txBox="1">
              <a:spLocks noChangeArrowheads="1"/>
            </p:cNvSpPr>
            <p:nvPr/>
          </p:nvSpPr>
          <p:spPr bwMode="auto">
            <a:xfrm>
              <a:off x="5105332" y="4572000"/>
              <a:ext cx="914468" cy="6345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D2</a:t>
              </a:r>
            </a:p>
          </p:txBody>
        </p:sp>
      </p:grpSp>
      <p:sp>
        <p:nvSpPr>
          <p:cNvPr id="17" name="Text Box 10"/>
          <p:cNvSpPr txBox="1">
            <a:spLocks noChangeArrowheads="1"/>
          </p:cNvSpPr>
          <p:nvPr/>
        </p:nvSpPr>
        <p:spPr bwMode="auto">
          <a:xfrm>
            <a:off x="8305801" y="2100263"/>
            <a:ext cx="2228851" cy="2743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Event:</a:t>
            </a:r>
          </a:p>
          <a:p>
            <a:pPr eaLnBrk="1" hangingPunct="1">
              <a:spcAft>
                <a:spcPts val="1000"/>
              </a:spcAft>
            </a:pPr>
            <a:r>
              <a:rPr lang="en-US" altLang="en-US" sz="2800" dirty="0">
                <a:latin typeface="Cambria"/>
                <a:cs typeface="Cambria"/>
              </a:rPr>
              <a:t>Doctors discover that oranges </a:t>
            </a:r>
            <a:r>
              <a:rPr lang="en-US" altLang="en-US" sz="2800">
                <a:latin typeface="Cambria"/>
                <a:cs typeface="Cambria"/>
              </a:rPr>
              <a:t>cure baldness.</a:t>
            </a:r>
            <a:endParaRPr lang="en-US" altLang="en-US" sz="2800" dirty="0">
              <a:latin typeface="Cambria"/>
              <a:cs typeface="Cambria"/>
            </a:endParaRPr>
          </a:p>
        </p:txBody>
      </p:sp>
      <p:cxnSp>
        <p:nvCxnSpPr>
          <p:cNvPr id="18" name="Straight Connector 17"/>
          <p:cNvCxnSpPr/>
          <p:nvPr/>
        </p:nvCxnSpPr>
        <p:spPr>
          <a:xfrm flipH="1">
            <a:off x="2197100" y="6191250"/>
            <a:ext cx="7010400" cy="0"/>
          </a:xfrm>
          <a:prstGeom prst="line">
            <a:avLst/>
          </a:prstGeom>
          <a:ln w="1905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7116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5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p:cNvSpPr>
            <a:spLocks noGrp="1"/>
          </p:cNvSpPr>
          <p:nvPr>
            <p:ph type="title"/>
          </p:nvPr>
        </p:nvSpPr>
        <p:spPr>
          <a:xfrm>
            <a:off x="1981200" y="5"/>
            <a:ext cx="8229600" cy="1527175"/>
          </a:xfrm>
        </p:spPr>
        <p:txBody>
          <a:bodyPr/>
          <a:lstStyle/>
          <a:p>
            <a:r>
              <a:rPr lang="en-US" altLang="en-US" dirty="0"/>
              <a:t>Practice What You Know</a:t>
            </a:r>
          </a:p>
        </p:txBody>
      </p:sp>
      <p:sp>
        <p:nvSpPr>
          <p:cNvPr id="82946" name="Content Placeholder 2"/>
          <p:cNvSpPr>
            <a:spLocks noGrp="1"/>
          </p:cNvSpPr>
          <p:nvPr>
            <p:ph idx="1"/>
          </p:nvPr>
        </p:nvSpPr>
        <p:spPr>
          <a:xfrm>
            <a:off x="1981203" y="1712913"/>
            <a:ext cx="5362575" cy="4895850"/>
          </a:xfrm>
        </p:spPr>
        <p:txBody>
          <a:bodyPr/>
          <a:lstStyle/>
          <a:p>
            <a:r>
              <a:rPr lang="en-US" altLang="en-US" sz="2800" dirty="0"/>
              <a:t>The following three questions are considering the market for the same good.</a:t>
            </a:r>
          </a:p>
          <a:p>
            <a:r>
              <a:rPr lang="en-US" altLang="en-US" sz="2800" dirty="0"/>
              <a:t>The good in question is </a:t>
            </a:r>
            <a:r>
              <a:rPr lang="en-US" altLang="en-US" sz="4000" b="1" dirty="0">
                <a:solidFill>
                  <a:srgbClr val="00B0F0"/>
                </a:solidFill>
              </a:rPr>
              <a:t>PEPSI</a:t>
            </a:r>
            <a:r>
              <a:rPr lang="en-US" altLang="en-US" sz="2800" dirty="0"/>
              <a:t>.</a:t>
            </a:r>
          </a:p>
          <a:p>
            <a:r>
              <a:rPr lang="en-US" altLang="en-US" sz="2800" dirty="0"/>
              <a:t>We are considering:</a:t>
            </a:r>
          </a:p>
          <a:p>
            <a:pPr lvl="1"/>
            <a:r>
              <a:rPr lang="en-US" altLang="en-US" sz="2400" dirty="0"/>
              <a:t>Change in quantity demanded (movement), and</a:t>
            </a:r>
          </a:p>
          <a:p>
            <a:pPr lvl="1"/>
            <a:r>
              <a:rPr lang="en-US" altLang="en-US" sz="2400" dirty="0"/>
              <a:t>Change in demand (shift).</a:t>
            </a:r>
          </a:p>
        </p:txBody>
      </p:sp>
      <p:pic>
        <p:nvPicPr>
          <p:cNvPr id="82947" name="Picture 5" descr="G:\DirkTextbookN\Jpegs(All)\NewjpgsJuly\dreamstimesmall_1796443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3" y="1785938"/>
            <a:ext cx="3192463" cy="47926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76886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p:nvPr>
        </p:nvSpPr>
        <p:spPr>
          <a:xfrm>
            <a:off x="1981200" y="5"/>
            <a:ext cx="8229600" cy="1527175"/>
          </a:xfrm>
        </p:spPr>
        <p:txBody>
          <a:bodyPr/>
          <a:lstStyle/>
          <a:p>
            <a:r>
              <a:rPr lang="en-US" altLang="en-US" dirty="0"/>
              <a:t>Practice What You Know</a:t>
            </a:r>
          </a:p>
        </p:txBody>
      </p:sp>
      <p:sp>
        <p:nvSpPr>
          <p:cNvPr id="38915" name="Content Placeholder 2"/>
          <p:cNvSpPr>
            <a:spLocks noGrp="1"/>
          </p:cNvSpPr>
          <p:nvPr>
            <p:ph idx="1"/>
          </p:nvPr>
        </p:nvSpPr>
        <p:spPr>
          <a:xfrm>
            <a:off x="1981200" y="1712913"/>
            <a:ext cx="8229600" cy="4895850"/>
          </a:xfrm>
        </p:spPr>
        <p:txBody>
          <a:bodyPr/>
          <a:lstStyle/>
          <a:p>
            <a:pPr>
              <a:buFont typeface="Arial" charset="0"/>
              <a:buChar char="•"/>
              <a:defRPr/>
            </a:pPr>
            <a:r>
              <a:rPr lang="en-US" sz="2800" dirty="0"/>
              <a:t>Assume you like </a:t>
            </a:r>
            <a:r>
              <a:rPr lang="en-US" sz="2800" b="1" dirty="0">
                <a:solidFill>
                  <a:srgbClr val="00B0F0"/>
                </a:solidFill>
              </a:rPr>
              <a:t>Pepsi</a:t>
            </a:r>
            <a:r>
              <a:rPr lang="en-US" sz="2800" dirty="0"/>
              <a:t>, and your income increases.</a:t>
            </a:r>
          </a:p>
          <a:p>
            <a:pPr>
              <a:buFont typeface="Arial" charset="0"/>
              <a:buNone/>
              <a:defRPr/>
            </a:pPr>
            <a:endParaRPr lang="en-US" sz="2800" dirty="0"/>
          </a:p>
          <a:p>
            <a:pPr>
              <a:buFont typeface="Arial" charset="0"/>
              <a:buNone/>
              <a:defRPr/>
            </a:pPr>
            <a:endParaRPr lang="en-US" sz="2800" dirty="0"/>
          </a:p>
          <a:p>
            <a:pPr marL="514350" indent="-514350">
              <a:buFont typeface="+mj-lt"/>
              <a:buAutoNum type="alphaUcPeriod"/>
              <a:defRPr/>
            </a:pPr>
            <a:r>
              <a:rPr lang="en-US" sz="2800" dirty="0"/>
              <a:t>The demand for Pepsi increases.</a:t>
            </a:r>
          </a:p>
          <a:p>
            <a:pPr marL="514350" indent="-514350">
              <a:buFont typeface="+mj-lt"/>
              <a:buAutoNum type="alphaUcPeriod"/>
              <a:defRPr/>
            </a:pPr>
            <a:r>
              <a:rPr lang="en-US" sz="2800" dirty="0"/>
              <a:t>The demand for Pepsi decreases.</a:t>
            </a:r>
          </a:p>
          <a:p>
            <a:pPr marL="514350" indent="-514350">
              <a:buFont typeface="+mj-lt"/>
              <a:buAutoNum type="alphaUcPeriod"/>
              <a:defRPr/>
            </a:pPr>
            <a:r>
              <a:rPr lang="en-US" sz="2800" dirty="0"/>
              <a:t>The quantity demanded for Pepsi increases.</a:t>
            </a:r>
          </a:p>
          <a:p>
            <a:pPr marL="514350" indent="-514350">
              <a:buFont typeface="+mj-lt"/>
              <a:buAutoNum type="alphaUcPeriod"/>
              <a:defRPr/>
            </a:pPr>
            <a:r>
              <a:rPr lang="en-US" sz="2800" dirty="0"/>
              <a:t>The quantity demanded for Pepsi decreases.</a:t>
            </a:r>
          </a:p>
        </p:txBody>
      </p:sp>
      <p:sp>
        <p:nvSpPr>
          <p:cNvPr id="4" name="Rectangle 3"/>
          <p:cNvSpPr/>
          <p:nvPr/>
        </p:nvSpPr>
        <p:spPr>
          <a:xfrm>
            <a:off x="1657598" y="3252190"/>
            <a:ext cx="7696200" cy="5334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Cambria"/>
            </a:endParaRPr>
          </a:p>
        </p:txBody>
      </p:sp>
    </p:spTree>
    <p:extLst>
      <p:ext uri="{BB962C8B-B14F-4D97-AF65-F5344CB8AC3E}">
        <p14:creationId xmlns:p14="http://schemas.microsoft.com/office/powerpoint/2010/main" val="15878938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a:xfrm>
            <a:off x="1981200" y="5"/>
            <a:ext cx="8229600" cy="1527175"/>
          </a:xfrm>
        </p:spPr>
        <p:txBody>
          <a:bodyPr/>
          <a:lstStyle/>
          <a:p>
            <a:r>
              <a:rPr lang="en-US" altLang="en-US" dirty="0"/>
              <a:t>Practice What You Know</a:t>
            </a:r>
          </a:p>
        </p:txBody>
      </p:sp>
      <p:sp>
        <p:nvSpPr>
          <p:cNvPr id="39939" name="Content Placeholder 2"/>
          <p:cNvSpPr>
            <a:spLocks noGrp="1"/>
          </p:cNvSpPr>
          <p:nvPr>
            <p:ph idx="1"/>
          </p:nvPr>
        </p:nvSpPr>
        <p:spPr>
          <a:xfrm>
            <a:off x="1981200" y="1712913"/>
            <a:ext cx="8229600" cy="4895850"/>
          </a:xfrm>
        </p:spPr>
        <p:txBody>
          <a:bodyPr/>
          <a:lstStyle/>
          <a:p>
            <a:pPr>
              <a:buFont typeface="Arial" charset="0"/>
              <a:buChar char="•"/>
              <a:defRPr/>
            </a:pPr>
            <a:r>
              <a:rPr lang="en-US" sz="2800" dirty="0"/>
              <a:t>Assume the price of </a:t>
            </a:r>
            <a:r>
              <a:rPr lang="en-US" sz="2800" b="1" dirty="0">
                <a:solidFill>
                  <a:srgbClr val="00B0F0"/>
                </a:solidFill>
              </a:rPr>
              <a:t>Pepsi</a:t>
            </a:r>
            <a:r>
              <a:rPr lang="en-US" sz="2800" dirty="0"/>
              <a:t> decreases.</a:t>
            </a:r>
          </a:p>
          <a:p>
            <a:pPr>
              <a:buFont typeface="Arial" charset="0"/>
              <a:buChar char="•"/>
              <a:defRPr/>
            </a:pPr>
            <a:endParaRPr lang="en-US" sz="2800" dirty="0"/>
          </a:p>
          <a:p>
            <a:pPr>
              <a:buFont typeface="Arial" charset="0"/>
              <a:buNone/>
              <a:defRPr/>
            </a:pPr>
            <a:endParaRPr lang="en-US" sz="2800" dirty="0"/>
          </a:p>
          <a:p>
            <a:pPr marL="514350" indent="-514350">
              <a:buFont typeface="+mj-lt"/>
              <a:buAutoNum type="alphaUcPeriod"/>
              <a:defRPr/>
            </a:pPr>
            <a:r>
              <a:rPr lang="en-US" sz="2800" dirty="0"/>
              <a:t>The demand for Pepsi increases.</a:t>
            </a:r>
          </a:p>
          <a:p>
            <a:pPr marL="514350" indent="-514350">
              <a:buFont typeface="+mj-lt"/>
              <a:buAutoNum type="alphaUcPeriod"/>
              <a:defRPr/>
            </a:pPr>
            <a:r>
              <a:rPr lang="en-US" sz="2800" dirty="0"/>
              <a:t>The demand for Pepsi decreases.</a:t>
            </a:r>
          </a:p>
          <a:p>
            <a:pPr marL="514350" indent="-514350">
              <a:buFont typeface="+mj-lt"/>
              <a:buAutoNum type="alphaUcPeriod"/>
              <a:defRPr/>
            </a:pPr>
            <a:r>
              <a:rPr lang="en-US" sz="2800" dirty="0"/>
              <a:t>The quantity demanded for Pepsi increases.</a:t>
            </a:r>
          </a:p>
          <a:p>
            <a:pPr marL="514350" indent="-514350">
              <a:buFont typeface="+mj-lt"/>
              <a:buAutoNum type="alphaUcPeriod"/>
              <a:defRPr/>
            </a:pPr>
            <a:r>
              <a:rPr lang="en-US" sz="2800" dirty="0"/>
              <a:t>The quantity demanded for Pepsi decreases.</a:t>
            </a:r>
          </a:p>
        </p:txBody>
      </p:sp>
      <p:sp>
        <p:nvSpPr>
          <p:cNvPr id="4" name="Rectangle 3"/>
          <p:cNvSpPr/>
          <p:nvPr/>
        </p:nvSpPr>
        <p:spPr>
          <a:xfrm>
            <a:off x="1968500" y="4254500"/>
            <a:ext cx="7696200" cy="5334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Cambria"/>
            </a:endParaRPr>
          </a:p>
        </p:txBody>
      </p:sp>
    </p:spTree>
    <p:extLst>
      <p:ext uri="{BB962C8B-B14F-4D97-AF65-F5344CB8AC3E}">
        <p14:creationId xmlns:p14="http://schemas.microsoft.com/office/powerpoint/2010/main" val="15642589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p:cNvSpPr>
            <a:spLocks noGrp="1"/>
          </p:cNvSpPr>
          <p:nvPr>
            <p:ph type="title"/>
          </p:nvPr>
        </p:nvSpPr>
        <p:spPr>
          <a:xfrm>
            <a:off x="1981200" y="5"/>
            <a:ext cx="8229600" cy="1527175"/>
          </a:xfrm>
        </p:spPr>
        <p:txBody>
          <a:bodyPr/>
          <a:lstStyle/>
          <a:p>
            <a:r>
              <a:rPr lang="en-US" altLang="en-US" dirty="0"/>
              <a:t>Practice What You Know</a:t>
            </a:r>
          </a:p>
        </p:txBody>
      </p:sp>
      <p:sp>
        <p:nvSpPr>
          <p:cNvPr id="40963" name="Content Placeholder 2"/>
          <p:cNvSpPr>
            <a:spLocks noGrp="1"/>
          </p:cNvSpPr>
          <p:nvPr>
            <p:ph idx="1"/>
          </p:nvPr>
        </p:nvSpPr>
        <p:spPr>
          <a:xfrm>
            <a:off x="1981200" y="1712913"/>
            <a:ext cx="8229600" cy="4895850"/>
          </a:xfrm>
        </p:spPr>
        <p:txBody>
          <a:bodyPr/>
          <a:lstStyle/>
          <a:p>
            <a:pPr>
              <a:buFont typeface="Arial" charset="0"/>
              <a:buChar char="•"/>
              <a:defRPr/>
            </a:pPr>
            <a:r>
              <a:rPr lang="en-US" sz="2800" dirty="0"/>
              <a:t>Assume the price of </a:t>
            </a:r>
            <a:r>
              <a:rPr lang="en-US" sz="2800" b="1" dirty="0">
                <a:solidFill>
                  <a:srgbClr val="FF0000"/>
                </a:solidFill>
              </a:rPr>
              <a:t>Coke</a:t>
            </a:r>
            <a:r>
              <a:rPr lang="en-US" sz="2800" dirty="0"/>
              <a:t> decreases.</a:t>
            </a:r>
          </a:p>
          <a:p>
            <a:pPr marL="0" indent="0">
              <a:buNone/>
              <a:defRPr/>
            </a:pPr>
            <a:endParaRPr lang="en-US" sz="2800" dirty="0"/>
          </a:p>
          <a:p>
            <a:pPr>
              <a:buFont typeface="Arial" charset="0"/>
              <a:buNone/>
              <a:defRPr/>
            </a:pPr>
            <a:endParaRPr lang="en-US" sz="2800" dirty="0"/>
          </a:p>
          <a:p>
            <a:pPr marL="514350" indent="-514350">
              <a:buFont typeface="+mj-lt"/>
              <a:buAutoNum type="alphaUcPeriod"/>
              <a:defRPr/>
            </a:pPr>
            <a:r>
              <a:rPr lang="en-US" sz="2800" dirty="0"/>
              <a:t>The demand for Pepsi increases.</a:t>
            </a:r>
          </a:p>
          <a:p>
            <a:pPr marL="514350" indent="-514350">
              <a:buFont typeface="+mj-lt"/>
              <a:buAutoNum type="alphaUcPeriod"/>
              <a:defRPr/>
            </a:pPr>
            <a:r>
              <a:rPr lang="en-US" sz="2800" dirty="0"/>
              <a:t>The demand for Pepsi decreases.</a:t>
            </a:r>
          </a:p>
          <a:p>
            <a:pPr marL="514350" indent="-514350">
              <a:buFont typeface="+mj-lt"/>
              <a:buAutoNum type="alphaUcPeriod"/>
              <a:defRPr/>
            </a:pPr>
            <a:r>
              <a:rPr lang="en-US" sz="2800" dirty="0"/>
              <a:t>The quantity demanded for Pepsi increases.</a:t>
            </a:r>
          </a:p>
          <a:p>
            <a:pPr marL="514350" indent="-514350">
              <a:buFont typeface="+mj-lt"/>
              <a:buAutoNum type="alphaUcPeriod"/>
              <a:defRPr/>
            </a:pPr>
            <a:r>
              <a:rPr lang="en-US" sz="2800" dirty="0"/>
              <a:t>The quantity demanded for Pepsi decreases.</a:t>
            </a:r>
          </a:p>
        </p:txBody>
      </p:sp>
      <p:sp>
        <p:nvSpPr>
          <p:cNvPr id="4" name="Rectangle 3"/>
          <p:cNvSpPr/>
          <p:nvPr/>
        </p:nvSpPr>
        <p:spPr>
          <a:xfrm>
            <a:off x="1879600" y="3746500"/>
            <a:ext cx="7696200" cy="5334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Cambria"/>
            </a:endParaRPr>
          </a:p>
        </p:txBody>
      </p:sp>
    </p:spTree>
    <p:extLst>
      <p:ext uri="{BB962C8B-B14F-4D97-AF65-F5344CB8AC3E}">
        <p14:creationId xmlns:p14="http://schemas.microsoft.com/office/powerpoint/2010/main" val="31831938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p:cNvSpPr>
            <a:spLocks noGrp="1"/>
          </p:cNvSpPr>
          <p:nvPr>
            <p:ph type="title"/>
          </p:nvPr>
        </p:nvSpPr>
        <p:spPr>
          <a:xfrm>
            <a:off x="1981200" y="5"/>
            <a:ext cx="8229600" cy="1527175"/>
          </a:xfrm>
        </p:spPr>
        <p:txBody>
          <a:bodyPr/>
          <a:lstStyle/>
          <a:p>
            <a:pPr algn="ctr"/>
            <a:r>
              <a:rPr lang="en-US" altLang="en-US" dirty="0"/>
              <a:t>Summary of Demand Shifters</a:t>
            </a:r>
          </a:p>
        </p:txBody>
      </p:sp>
      <p:pic>
        <p:nvPicPr>
          <p:cNvPr id="91138" name="Picture 2" descr="FIG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5928" y="1719263"/>
            <a:ext cx="8818563" cy="4926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9015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981200" y="5"/>
            <a:ext cx="8229600" cy="1527175"/>
          </a:xfrm>
        </p:spPr>
        <p:txBody>
          <a:bodyPr/>
          <a:lstStyle/>
          <a:p>
            <a:r>
              <a:rPr lang="en-US" altLang="en-US" dirty="0"/>
              <a:t>Markets</a:t>
            </a:r>
          </a:p>
        </p:txBody>
      </p:sp>
      <p:sp>
        <p:nvSpPr>
          <p:cNvPr id="9219" name="Content Placeholder 2"/>
          <p:cNvSpPr>
            <a:spLocks noGrp="1"/>
          </p:cNvSpPr>
          <p:nvPr>
            <p:ph idx="1"/>
          </p:nvPr>
        </p:nvSpPr>
        <p:spPr>
          <a:xfrm>
            <a:off x="1981200" y="1663700"/>
            <a:ext cx="8229600" cy="3049588"/>
          </a:xfrm>
        </p:spPr>
        <p:txBody>
          <a:bodyPr/>
          <a:lstStyle/>
          <a:p>
            <a:pPr eaLnBrk="1" hangingPunct="1"/>
            <a:r>
              <a:rPr lang="en-US" altLang="en-US" sz="3200" dirty="0"/>
              <a:t>Sellers and buyers come together to form a market.</a:t>
            </a:r>
          </a:p>
          <a:p>
            <a:pPr lvl="1" eaLnBrk="1" hangingPunct="1"/>
            <a:r>
              <a:rPr lang="en-US" altLang="en-US" sz="2800" dirty="0"/>
              <a:t>Markets exist whenever goods and services are exchanged.</a:t>
            </a:r>
          </a:p>
          <a:p>
            <a:pPr lvl="1" eaLnBrk="1" hangingPunct="1"/>
            <a:r>
              <a:rPr lang="en-US" altLang="en-US" sz="2800" dirty="0"/>
              <a:t>Doesn'</a:t>
            </a:r>
            <a:r>
              <a:rPr lang="en-US" altLang="ja-JP" sz="2800" dirty="0"/>
              <a:t>t have to be a physical place.</a:t>
            </a:r>
            <a:endParaRPr lang="en-US" altLang="en-US" sz="2800" dirty="0"/>
          </a:p>
        </p:txBody>
      </p:sp>
      <p:pic>
        <p:nvPicPr>
          <p:cNvPr id="9220" name="Picture 6" descr="I:\DirkTextbookN\Jpegs(All)\VOLUME_1_MICRO_Class-test\05_PRINECO_CH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0591" y="4243393"/>
            <a:ext cx="1882775" cy="2478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221" name="Picture 6" descr="G:\DirkTextbookN\Jpegs(All)\NewjpgsJuly\iStock_000019711642Small.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56327" y="4340225"/>
            <a:ext cx="3170239" cy="2109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38235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barn(inVertical)">
                                      <p:cBhvr>
                                        <p:cTn id="7" dur="500"/>
                                        <p:tgtEl>
                                          <p:spTgt spid="9219">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9219">
                                            <p:txEl>
                                              <p:pRg st="2" end="2"/>
                                            </p:txEl>
                                          </p:spTgt>
                                        </p:tgtEl>
                                        <p:attrNameLst>
                                          <p:attrName>style.visibility</p:attrName>
                                        </p:attrNameLst>
                                      </p:cBhvr>
                                      <p:to>
                                        <p:strVal val="visible"/>
                                      </p:to>
                                    </p:set>
                                    <p:animEffect transition="in" filter="barn(inVertical)">
                                      <p:cBhvr>
                                        <p:cTn id="10" dur="500"/>
                                        <p:tgtEl>
                                          <p:spTgt spid="9219">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9220"/>
                                        </p:tgtEl>
                                        <p:attrNameLst>
                                          <p:attrName>style.visibility</p:attrName>
                                        </p:attrNameLst>
                                      </p:cBhvr>
                                      <p:to>
                                        <p:strVal val="visible"/>
                                      </p:to>
                                    </p:set>
                                    <p:animEffect transition="in" filter="barn(inVertical)">
                                      <p:cBhvr>
                                        <p:cTn id="13" dur="500"/>
                                        <p:tgtEl>
                                          <p:spTgt spid="9220"/>
                                        </p:tgtEl>
                                      </p:cBhvr>
                                    </p:animEffect>
                                  </p:childTnLst>
                                </p:cTn>
                              </p:par>
                              <p:par>
                                <p:cTn id="14" presetID="16" presetClass="entr" presetSubtype="21" fill="hold" nodeType="withEffect">
                                  <p:stCondLst>
                                    <p:cond delay="0"/>
                                  </p:stCondLst>
                                  <p:childTnLst>
                                    <p:set>
                                      <p:cBhvr>
                                        <p:cTn id="15" dur="1" fill="hold">
                                          <p:stCondLst>
                                            <p:cond delay="0"/>
                                          </p:stCondLst>
                                        </p:cTn>
                                        <p:tgtEl>
                                          <p:spTgt spid="9221"/>
                                        </p:tgtEl>
                                        <p:attrNameLst>
                                          <p:attrName>style.visibility</p:attrName>
                                        </p:attrNameLst>
                                      </p:cBhvr>
                                      <p:to>
                                        <p:strVal val="visible"/>
                                      </p:to>
                                    </p:set>
                                    <p:animEffect transition="in" filter="barn(inVertical)">
                                      <p:cBhvr>
                                        <p:cTn id="16" dur="500"/>
                                        <p:tgtEl>
                                          <p:spTgt spid="9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p:cNvSpPr>
            <a:spLocks noGrp="1"/>
          </p:cNvSpPr>
          <p:nvPr>
            <p:ph type="title"/>
          </p:nvPr>
        </p:nvSpPr>
        <p:spPr>
          <a:xfrm>
            <a:off x="1752600" y="0"/>
            <a:ext cx="9841454" cy="1527175"/>
          </a:xfrm>
        </p:spPr>
        <p:txBody>
          <a:bodyPr/>
          <a:lstStyle/>
          <a:p>
            <a:r>
              <a:rPr lang="en-US" altLang="en-US" dirty="0"/>
              <a:t>Class Activity: Think-Pair-Share</a:t>
            </a:r>
          </a:p>
        </p:txBody>
      </p:sp>
      <p:sp>
        <p:nvSpPr>
          <p:cNvPr id="49155" name="Content Placeholder 2"/>
          <p:cNvSpPr>
            <a:spLocks noGrp="1"/>
          </p:cNvSpPr>
          <p:nvPr>
            <p:ph idx="1"/>
          </p:nvPr>
        </p:nvSpPr>
        <p:spPr>
          <a:xfrm>
            <a:off x="1752600" y="1662113"/>
            <a:ext cx="8686800" cy="4895850"/>
          </a:xfrm>
        </p:spPr>
        <p:txBody>
          <a:bodyPr/>
          <a:lstStyle/>
          <a:p>
            <a:pPr eaLnBrk="1" hangingPunct="1">
              <a:lnSpc>
                <a:spcPct val="90000"/>
              </a:lnSpc>
              <a:defRPr/>
            </a:pPr>
            <a:r>
              <a:rPr lang="en-US" sz="2800" dirty="0"/>
              <a:t>You work at a restaurant/bar. </a:t>
            </a:r>
          </a:p>
          <a:p>
            <a:pPr lvl="1" eaLnBrk="1" hangingPunct="1">
              <a:lnSpc>
                <a:spcPct val="90000"/>
              </a:lnSpc>
              <a:defRPr/>
            </a:pPr>
            <a:r>
              <a:rPr lang="en-US" sz="2400" dirty="0"/>
              <a:t>Your boss comes to you, knowing you are studying economics, and asks for your opinion on the following question:</a:t>
            </a:r>
          </a:p>
          <a:p>
            <a:pPr eaLnBrk="1" hangingPunct="1">
              <a:lnSpc>
                <a:spcPct val="90000"/>
              </a:lnSpc>
              <a:defRPr/>
            </a:pPr>
            <a:r>
              <a:rPr lang="en-US" sz="2800" dirty="0"/>
              <a:t>Which of the following would </a:t>
            </a:r>
            <a:r>
              <a:rPr lang="en-US" sz="2800" dirty="0">
                <a:solidFill>
                  <a:srgbClr val="FF0000"/>
                </a:solidFill>
              </a:rPr>
              <a:t>increase the demand</a:t>
            </a:r>
            <a:r>
              <a:rPr lang="en-US" sz="2800" dirty="0"/>
              <a:t> for drinks the most? </a:t>
            </a:r>
          </a:p>
          <a:p>
            <a:pPr marL="914400" lvl="1" indent="-457200" eaLnBrk="1" hangingPunct="1">
              <a:lnSpc>
                <a:spcPct val="90000"/>
              </a:lnSpc>
              <a:buFont typeface="+mj-lt"/>
              <a:buAutoNum type="alphaUcPeriod"/>
              <a:defRPr/>
            </a:pPr>
            <a:r>
              <a:rPr lang="en-US" sz="2400" dirty="0"/>
              <a:t>Reduction in the price of a complementary good such as an appetizer.</a:t>
            </a:r>
          </a:p>
          <a:p>
            <a:pPr marL="914400" lvl="1" indent="-457200" eaLnBrk="1" hangingPunct="1">
              <a:lnSpc>
                <a:spcPct val="90000"/>
              </a:lnSpc>
              <a:buFont typeface="+mj-lt"/>
              <a:buAutoNum type="alphaUcPeriod"/>
              <a:defRPr/>
            </a:pPr>
            <a:r>
              <a:rPr lang="en-US" sz="2400" dirty="0"/>
              <a:t>Reduction in the price of drinks.</a:t>
            </a:r>
          </a:p>
          <a:p>
            <a:pPr marL="914400" lvl="1" indent="-457200" eaLnBrk="1" hangingPunct="1">
              <a:lnSpc>
                <a:spcPct val="90000"/>
              </a:lnSpc>
              <a:buFont typeface="+mj-lt"/>
              <a:buAutoNum type="alphaUcPeriod"/>
              <a:defRPr/>
            </a:pPr>
            <a:r>
              <a:rPr lang="en-US" sz="2400" dirty="0"/>
              <a:t>Both would.</a:t>
            </a:r>
          </a:p>
          <a:p>
            <a:pPr eaLnBrk="1" hangingPunct="1">
              <a:lnSpc>
                <a:spcPct val="90000"/>
              </a:lnSpc>
              <a:defRPr/>
            </a:pPr>
            <a:r>
              <a:rPr lang="en-US" sz="2800" dirty="0"/>
              <a:t>Think </a:t>
            </a:r>
            <a:r>
              <a:rPr lang="en-US" sz="2800" u="sng" dirty="0"/>
              <a:t>carefully</a:t>
            </a:r>
            <a:r>
              <a:rPr lang="en-US" sz="2800" dirty="0"/>
              <a:t> about your answer for a minute. Pair up with a classmate and share your thoughts.</a:t>
            </a:r>
          </a:p>
        </p:txBody>
      </p:sp>
    </p:spTree>
    <p:extLst>
      <p:ext uri="{BB962C8B-B14F-4D97-AF65-F5344CB8AC3E}">
        <p14:creationId xmlns:p14="http://schemas.microsoft.com/office/powerpoint/2010/main" val="14405730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9155">
                                            <p:txEl>
                                              <p:pRg st="3" end="3"/>
                                            </p:txEl>
                                          </p:spTgt>
                                        </p:tgtEl>
                                        <p:attrNameLst>
                                          <p:attrName>style.visibility</p:attrName>
                                        </p:attrNameLst>
                                      </p:cBhvr>
                                      <p:to>
                                        <p:strVal val="visible"/>
                                      </p:to>
                                    </p:set>
                                    <p:animEffect transition="in" filter="barn(inVertical)">
                                      <p:cBhvr>
                                        <p:cTn id="7" dur="500"/>
                                        <p:tgtEl>
                                          <p:spTgt spid="49155">
                                            <p:txEl>
                                              <p:pRg st="3" end="3"/>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9155">
                                            <p:txEl>
                                              <p:pRg st="4" end="4"/>
                                            </p:txEl>
                                          </p:spTgt>
                                        </p:tgtEl>
                                        <p:attrNameLst>
                                          <p:attrName>style.visibility</p:attrName>
                                        </p:attrNameLst>
                                      </p:cBhvr>
                                      <p:to>
                                        <p:strVal val="visible"/>
                                      </p:to>
                                    </p:set>
                                    <p:animEffect transition="in" filter="barn(inVertical)">
                                      <p:cBhvr>
                                        <p:cTn id="10" dur="500"/>
                                        <p:tgtEl>
                                          <p:spTgt spid="49155">
                                            <p:txEl>
                                              <p:pRg st="4" end="4"/>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49155">
                                            <p:txEl>
                                              <p:pRg st="5" end="5"/>
                                            </p:txEl>
                                          </p:spTgt>
                                        </p:tgtEl>
                                        <p:attrNameLst>
                                          <p:attrName>style.visibility</p:attrName>
                                        </p:attrNameLst>
                                      </p:cBhvr>
                                      <p:to>
                                        <p:strVal val="visible"/>
                                      </p:to>
                                    </p:set>
                                    <p:animEffect transition="in" filter="barn(inVertical)">
                                      <p:cBhvr>
                                        <p:cTn id="13" dur="500"/>
                                        <p:tgtEl>
                                          <p:spTgt spid="49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p:cNvSpPr>
            <a:spLocks noGrp="1"/>
          </p:cNvSpPr>
          <p:nvPr>
            <p:ph type="title"/>
          </p:nvPr>
        </p:nvSpPr>
        <p:spPr>
          <a:xfrm>
            <a:off x="609600" y="3"/>
            <a:ext cx="10972800" cy="1527175"/>
          </a:xfrm>
        </p:spPr>
        <p:txBody>
          <a:bodyPr/>
          <a:lstStyle/>
          <a:p>
            <a:r>
              <a:rPr lang="en-US" dirty="0">
                <a:ea typeface="MS PGothic" charset="0"/>
              </a:rPr>
              <a:t>Economics in </a:t>
            </a:r>
            <a:r>
              <a:rPr lang="en-US" i="1" dirty="0">
                <a:ea typeface="MS PGothic" charset="0"/>
              </a:rPr>
              <a:t>The</a:t>
            </a:r>
            <a:r>
              <a:rPr lang="en-US" dirty="0">
                <a:ea typeface="MS PGothic" charset="0"/>
              </a:rPr>
              <a:t> </a:t>
            </a:r>
            <a:r>
              <a:rPr lang="en-US" i="1" dirty="0" err="1">
                <a:ea typeface="MS PGothic" charset="0"/>
              </a:rPr>
              <a:t>Hudsucker</a:t>
            </a:r>
            <a:r>
              <a:rPr lang="en-US" i="1" dirty="0">
                <a:ea typeface="MS PGothic" charset="0"/>
              </a:rPr>
              <a:t> Proxy</a:t>
            </a:r>
          </a:p>
        </p:txBody>
      </p:sp>
      <p:sp>
        <p:nvSpPr>
          <p:cNvPr id="95234" name="Content Placeholder 2"/>
          <p:cNvSpPr>
            <a:spLocks noGrp="1"/>
          </p:cNvSpPr>
          <p:nvPr>
            <p:ph idx="1"/>
          </p:nvPr>
        </p:nvSpPr>
        <p:spPr>
          <a:xfrm>
            <a:off x="609600" y="1712916"/>
            <a:ext cx="10972800" cy="2554287"/>
          </a:xfrm>
        </p:spPr>
        <p:txBody>
          <a:bodyPr/>
          <a:lstStyle/>
          <a:p>
            <a:r>
              <a:rPr lang="en-US" sz="3200" i="1" dirty="0">
                <a:ea typeface="MS PGothic" charset="0"/>
              </a:rPr>
              <a:t>"The Hudsucker Proxy </a:t>
            </a:r>
            <a:r>
              <a:rPr lang="en-US" sz="3200" dirty="0">
                <a:ea typeface="MS PGothic" charset="0"/>
              </a:rPr>
              <a:t>(1994)"</a:t>
            </a:r>
          </a:p>
          <a:p>
            <a:pPr lvl="1" eaLnBrk="1" hangingPunct="1"/>
            <a:r>
              <a:rPr lang="en-US" sz="2800" dirty="0">
                <a:ea typeface="MS PGothic" charset="0"/>
              </a:rPr>
              <a:t>Watch for changes in price.</a:t>
            </a:r>
          </a:p>
          <a:p>
            <a:pPr lvl="1" eaLnBrk="1" hangingPunct="1"/>
            <a:r>
              <a:rPr lang="en-US" sz="2800" dirty="0">
                <a:ea typeface="MS PGothic" charset="0"/>
              </a:rPr>
              <a:t>Which price changes are an illustration of a movement along a demand curve, and which are the result of demand increase?</a:t>
            </a:r>
          </a:p>
        </p:txBody>
      </p:sp>
      <p:pic>
        <p:nvPicPr>
          <p:cNvPr id="95235" name="Picture 4" descr="Econ in Media.eps">
            <a:hlinkClick r:id="rId3"/>
          </p:cNvPr>
          <p:cNvPicPr>
            <a:picLocks noChangeAspect="1"/>
          </p:cNvPicPr>
          <p:nvPr/>
        </p:nvPicPr>
        <p:blipFill>
          <a:blip r:embed="rId4">
            <a:extLst>
              <a:ext uri="{28A0092B-C50C-407E-A947-70E740481C1C}">
                <a14:useLocalDpi xmlns:a14="http://schemas.microsoft.com/office/drawing/2010/main" val="0"/>
              </a:ext>
            </a:extLst>
          </a:blip>
          <a:srcRect l="20306" t="18303" r="22078" b="25455"/>
          <a:stretch>
            <a:fillRect/>
          </a:stretch>
        </p:blipFill>
        <p:spPr bwMode="auto">
          <a:xfrm>
            <a:off x="5025744" y="4718050"/>
            <a:ext cx="2065867" cy="1473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4" descr="Tim Robbins hula hooping in the movie The Hudsucker Proxy.">
            <a:extLst>
              <a:ext uri="{FF2B5EF4-FFF2-40B4-BE49-F238E27FC236}">
                <a16:creationId xmlns:a16="http://schemas.microsoft.com/office/drawing/2014/main" id="{532B25BA-3AC2-6742-A967-B39BD860BE6B}"/>
              </a:ext>
            </a:extLst>
          </p:cNvPr>
          <p:cNvPicPr>
            <a:picLocks noChangeAspect="1"/>
          </p:cNvPicPr>
          <p:nvPr/>
        </p:nvPicPr>
        <p:blipFill>
          <a:blip r:embed="rId5"/>
          <a:srcRect l="2037" t="2246" r="1843" b="5117"/>
          <a:stretch>
            <a:fillRect/>
          </a:stretch>
        </p:blipFill>
        <p:spPr>
          <a:xfrm>
            <a:off x="8092536" y="3740307"/>
            <a:ext cx="3371676" cy="2450943"/>
          </a:xfrm>
          <a:prstGeom prst="rect">
            <a:avLst/>
          </a:prstGeom>
        </p:spPr>
      </p:pic>
    </p:spTree>
    <p:extLst>
      <p:ext uri="{BB962C8B-B14F-4D97-AF65-F5344CB8AC3E}">
        <p14:creationId xmlns:p14="http://schemas.microsoft.com/office/powerpoint/2010/main" val="40529466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p:cNvSpPr>
            <a:spLocks noGrp="1"/>
          </p:cNvSpPr>
          <p:nvPr>
            <p:ph type="title"/>
          </p:nvPr>
        </p:nvSpPr>
        <p:spPr>
          <a:xfrm>
            <a:off x="1981200" y="5"/>
            <a:ext cx="8229600" cy="1527175"/>
          </a:xfrm>
        </p:spPr>
        <p:txBody>
          <a:bodyPr/>
          <a:lstStyle/>
          <a:p>
            <a:r>
              <a:rPr lang="en-US" altLang="en-US" dirty="0"/>
              <a:t>Supply</a:t>
            </a:r>
          </a:p>
        </p:txBody>
      </p:sp>
      <p:sp>
        <p:nvSpPr>
          <p:cNvPr id="51203" name="Content Placeholder 2"/>
          <p:cNvSpPr>
            <a:spLocks noGrp="1"/>
          </p:cNvSpPr>
          <p:nvPr>
            <p:ph idx="1"/>
          </p:nvPr>
        </p:nvSpPr>
        <p:spPr>
          <a:xfrm>
            <a:off x="1981200" y="1712913"/>
            <a:ext cx="8229600" cy="4895850"/>
          </a:xfrm>
        </p:spPr>
        <p:txBody>
          <a:bodyPr/>
          <a:lstStyle/>
          <a:p>
            <a:pPr eaLnBrk="1" hangingPunct="1"/>
            <a:r>
              <a:rPr lang="en-US" altLang="en-US" sz="3200" dirty="0"/>
              <a:t>Quantity supplied</a:t>
            </a:r>
          </a:p>
          <a:p>
            <a:pPr lvl="1" eaLnBrk="1" hangingPunct="1"/>
            <a:r>
              <a:rPr lang="en-US" altLang="en-US" sz="2800" dirty="0"/>
              <a:t>The amount of the good or service that producers are willing and able to sell at the current price.</a:t>
            </a:r>
          </a:p>
          <a:p>
            <a:pPr eaLnBrk="1" hangingPunct="1"/>
            <a:r>
              <a:rPr lang="en-US" altLang="en-US" sz="3200" dirty="0"/>
              <a:t>Law of supply</a:t>
            </a:r>
          </a:p>
          <a:p>
            <a:pPr lvl="1" eaLnBrk="1" hangingPunct="1"/>
            <a:r>
              <a:rPr lang="en-US" altLang="en-US" sz="2800" dirty="0"/>
              <a:t>All other things equal, there is a direct relationship between price and quantity supplied.</a:t>
            </a:r>
          </a:p>
          <a:p>
            <a:pPr lvl="1" eaLnBrk="1" hangingPunct="1"/>
            <a:r>
              <a:rPr lang="en-US" altLang="en-US" sz="2800" dirty="0"/>
              <a:t>Direct: two variables move in the same direction.</a:t>
            </a:r>
          </a:p>
        </p:txBody>
      </p:sp>
    </p:spTree>
    <p:extLst>
      <p:ext uri="{BB962C8B-B14F-4D97-AF65-F5344CB8AC3E}">
        <p14:creationId xmlns:p14="http://schemas.microsoft.com/office/powerpoint/2010/main" val="7827015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animEffect transition="in" filter="barn(inVertical)">
                                      <p:cBhvr>
                                        <p:cTn id="7" dur="500"/>
                                        <p:tgtEl>
                                          <p:spTgt spid="5120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51203">
                                            <p:txEl>
                                              <p:pRg st="3" end="3"/>
                                            </p:txEl>
                                          </p:spTgt>
                                        </p:tgtEl>
                                        <p:attrNameLst>
                                          <p:attrName>style.visibility</p:attrName>
                                        </p:attrNameLst>
                                      </p:cBhvr>
                                      <p:to>
                                        <p:strVal val="visible"/>
                                      </p:to>
                                    </p:set>
                                    <p:animEffect transition="in" filter="barn(inVertical)">
                                      <p:cBhvr>
                                        <p:cTn id="12" dur="500"/>
                                        <p:tgtEl>
                                          <p:spTgt spid="51203">
                                            <p:txEl>
                                              <p:pRg st="3" end="3"/>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51203">
                                            <p:txEl>
                                              <p:pRg st="4" end="4"/>
                                            </p:txEl>
                                          </p:spTgt>
                                        </p:tgtEl>
                                        <p:attrNameLst>
                                          <p:attrName>style.visibility</p:attrName>
                                        </p:attrNameLst>
                                      </p:cBhvr>
                                      <p:to>
                                        <p:strVal val="visible"/>
                                      </p:to>
                                    </p:set>
                                    <p:animEffect transition="in" filter="barn(inVertical)">
                                      <p:cBhvr>
                                        <p:cTn id="15" dur="500"/>
                                        <p:tgtEl>
                                          <p:spTgt spid="512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p:cNvSpPr>
            <a:spLocks noGrp="1"/>
          </p:cNvSpPr>
          <p:nvPr>
            <p:ph type="title"/>
          </p:nvPr>
        </p:nvSpPr>
        <p:spPr>
          <a:xfrm>
            <a:off x="1981200" y="5"/>
            <a:ext cx="8229600" cy="1527175"/>
          </a:xfrm>
        </p:spPr>
        <p:txBody>
          <a:bodyPr/>
          <a:lstStyle/>
          <a:p>
            <a:r>
              <a:rPr lang="en-US" altLang="en-US" dirty="0"/>
              <a:t>Supply</a:t>
            </a:r>
          </a:p>
        </p:txBody>
      </p:sp>
      <p:sp>
        <p:nvSpPr>
          <p:cNvPr id="52227" name="Content Placeholder 2"/>
          <p:cNvSpPr>
            <a:spLocks noGrp="1"/>
          </p:cNvSpPr>
          <p:nvPr>
            <p:ph idx="1"/>
          </p:nvPr>
        </p:nvSpPr>
        <p:spPr>
          <a:xfrm>
            <a:off x="1841500" y="1712913"/>
            <a:ext cx="8509000" cy="4895850"/>
          </a:xfrm>
        </p:spPr>
        <p:txBody>
          <a:bodyPr/>
          <a:lstStyle/>
          <a:p>
            <a:pPr eaLnBrk="1" hangingPunct="1"/>
            <a:r>
              <a:rPr lang="en-US" altLang="en-US" sz="3200" dirty="0"/>
              <a:t>Supply schedule</a:t>
            </a:r>
          </a:p>
          <a:p>
            <a:pPr lvl="1" eaLnBrk="1" hangingPunct="1"/>
            <a:r>
              <a:rPr lang="en-US" altLang="en-US" sz="2800" dirty="0"/>
              <a:t>Table showing the relationship between price and quantity supplied.</a:t>
            </a:r>
          </a:p>
          <a:p>
            <a:pPr eaLnBrk="1" hangingPunct="1"/>
            <a:r>
              <a:rPr lang="en-US" altLang="en-US" sz="3200" dirty="0"/>
              <a:t>Supply curve</a:t>
            </a:r>
          </a:p>
          <a:p>
            <a:pPr lvl="1" eaLnBrk="1" hangingPunct="1"/>
            <a:r>
              <a:rPr lang="en-US" altLang="en-US" sz="2800" dirty="0"/>
              <a:t>Graph of the relationship between price and quantity supplied.</a:t>
            </a:r>
          </a:p>
          <a:p>
            <a:pPr eaLnBrk="1" hangingPunct="1"/>
            <a:r>
              <a:rPr lang="en-US" altLang="en-US" sz="3200" dirty="0"/>
              <a:t>Market supply</a:t>
            </a:r>
          </a:p>
          <a:p>
            <a:pPr lvl="1" eaLnBrk="1" hangingPunct="1"/>
            <a:r>
              <a:rPr lang="en-US" altLang="en-US" sz="2800" dirty="0"/>
              <a:t>Horizontal sum of all individual quantities supplied by each seller in the market at each price.</a:t>
            </a:r>
          </a:p>
        </p:txBody>
      </p:sp>
    </p:spTree>
    <p:extLst>
      <p:ext uri="{BB962C8B-B14F-4D97-AF65-F5344CB8AC3E}">
        <p14:creationId xmlns:p14="http://schemas.microsoft.com/office/powerpoint/2010/main" val="436501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52227">
                                            <p:txEl>
                                              <p:pRg st="1" end="1"/>
                                            </p:txEl>
                                          </p:spTgt>
                                        </p:tgtEl>
                                        <p:attrNameLst>
                                          <p:attrName>style.visibility</p:attrName>
                                        </p:attrNameLst>
                                      </p:cBhvr>
                                      <p:to>
                                        <p:strVal val="visible"/>
                                      </p:to>
                                    </p:set>
                                    <p:animEffect transition="in" filter="barn(inVertical)">
                                      <p:cBhvr>
                                        <p:cTn id="7" dur="500"/>
                                        <p:tgtEl>
                                          <p:spTgt spid="5222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52227">
                                            <p:txEl>
                                              <p:pRg st="3" end="3"/>
                                            </p:txEl>
                                          </p:spTgt>
                                        </p:tgtEl>
                                        <p:attrNameLst>
                                          <p:attrName>style.visibility</p:attrName>
                                        </p:attrNameLst>
                                      </p:cBhvr>
                                      <p:to>
                                        <p:strVal val="visible"/>
                                      </p:to>
                                    </p:set>
                                    <p:animEffect transition="in" filter="barn(inVertical)">
                                      <p:cBhvr>
                                        <p:cTn id="12" dur="500"/>
                                        <p:tgtEl>
                                          <p:spTgt spid="5222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52227">
                                            <p:txEl>
                                              <p:pRg st="5" end="5"/>
                                            </p:txEl>
                                          </p:spTgt>
                                        </p:tgtEl>
                                        <p:attrNameLst>
                                          <p:attrName>style.visibility</p:attrName>
                                        </p:attrNameLst>
                                      </p:cBhvr>
                                      <p:to>
                                        <p:strVal val="visible"/>
                                      </p:to>
                                    </p:set>
                                    <p:animEffect transition="in" filter="barn(inVertical)">
                                      <p:cBhvr>
                                        <p:cTn id="17" dur="500"/>
                                        <p:tgtEl>
                                          <p:spTgt spid="522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Title 1"/>
          <p:cNvSpPr>
            <a:spLocks noGrp="1"/>
          </p:cNvSpPr>
          <p:nvPr>
            <p:ph type="title"/>
          </p:nvPr>
        </p:nvSpPr>
        <p:spPr>
          <a:xfrm>
            <a:off x="1981200" y="5"/>
            <a:ext cx="8229600" cy="1527175"/>
          </a:xfrm>
        </p:spPr>
        <p:txBody>
          <a:bodyPr/>
          <a:lstStyle/>
          <a:p>
            <a:pPr algn="ctr"/>
            <a:r>
              <a:rPr lang="en-US" altLang="en-US" dirty="0"/>
              <a:t>Supply</a:t>
            </a:r>
          </a:p>
        </p:txBody>
      </p:sp>
      <p:graphicFrame>
        <p:nvGraphicFramePr>
          <p:cNvPr id="5" name="Table 4"/>
          <p:cNvGraphicFramePr>
            <a:graphicFrameLocks noGrp="1"/>
          </p:cNvGraphicFramePr>
          <p:nvPr>
            <p:extLst>
              <p:ext uri="{D42A27DB-BD31-4B8C-83A1-F6EECF244321}">
                <p14:modId xmlns:p14="http://schemas.microsoft.com/office/powerpoint/2010/main" val="1786491231"/>
              </p:ext>
            </p:extLst>
          </p:nvPr>
        </p:nvGraphicFramePr>
        <p:xfrm>
          <a:off x="3606802" y="1879600"/>
          <a:ext cx="4454526" cy="4755198"/>
        </p:xfrm>
        <a:graphic>
          <a:graphicData uri="http://schemas.openxmlformats.org/drawingml/2006/table">
            <a:tbl>
              <a:tblPr/>
              <a:tblGrid>
                <a:gridCol w="2227263">
                  <a:extLst>
                    <a:ext uri="{9D8B030D-6E8A-4147-A177-3AD203B41FA5}">
                      <a16:colId xmlns:a16="http://schemas.microsoft.com/office/drawing/2014/main" val="20000"/>
                    </a:ext>
                  </a:extLst>
                </a:gridCol>
                <a:gridCol w="2227263">
                  <a:extLst>
                    <a:ext uri="{9D8B030D-6E8A-4147-A177-3AD203B41FA5}">
                      <a16:colId xmlns:a16="http://schemas.microsoft.com/office/drawing/2014/main" val="20001"/>
                    </a:ext>
                  </a:extLst>
                </a:gridCol>
              </a:tblGrid>
              <a:tr h="598488">
                <a:tc gridSpan="2">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Pure Food Fish'</a:t>
                      </a:r>
                      <a:r>
                        <a:rPr kumimoji="0" lang="en-US" altLang="ja-JP" sz="2400" b="1" i="0" u="none" strike="noStrike" cap="none" normalizeH="0" baseline="0" dirty="0">
                          <a:ln>
                            <a:noFill/>
                          </a:ln>
                          <a:solidFill>
                            <a:schemeClr val="tx1"/>
                          </a:solidFill>
                          <a:effectLst/>
                          <a:latin typeface="Cambria"/>
                          <a:ea typeface="MS PGothic" panose="020B0600070205080204" pitchFamily="34" charset="-128"/>
                        </a:rPr>
                        <a:t>s Supply Schedule</a:t>
                      </a:r>
                      <a:endParaRPr kumimoji="0" lang="en-US" altLang="en-US" sz="2400" b="1" i="0" u="none" strike="noStrike" cap="none" normalizeH="0" baseline="0" dirty="0">
                        <a:ln>
                          <a:noFill/>
                        </a:ln>
                        <a:solidFill>
                          <a:schemeClr val="tx1"/>
                        </a:solidFill>
                        <a:effectLst/>
                        <a:latin typeface="Cambria"/>
                        <a:ea typeface="MS PGothic" panose="020B0600070205080204" pitchFamily="34" charset="-128"/>
                      </a:endParaRP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731838">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sng" strike="noStrike" cap="none" normalizeH="0" baseline="0" dirty="0">
                          <a:ln>
                            <a:noFill/>
                          </a:ln>
                          <a:solidFill>
                            <a:schemeClr val="tx1"/>
                          </a:solidFill>
                          <a:effectLst/>
                          <a:latin typeface="Cambria"/>
                          <a:ea typeface="MS PGothic" panose="020B0600070205080204" pitchFamily="34" charset="-128"/>
                        </a:rPr>
                        <a:t>Price of Salmon</a:t>
                      </a:r>
                      <a:endParaRPr kumimoji="0" lang="en-US" altLang="en-US" sz="2400" b="1" i="0" u="none" strike="noStrike" cap="none" normalizeH="0" baseline="0" dirty="0">
                        <a:ln>
                          <a:noFill/>
                        </a:ln>
                        <a:solidFill>
                          <a:schemeClr val="tx1"/>
                        </a:solidFill>
                        <a:effectLst/>
                        <a:latin typeface="Cambria"/>
                        <a:ea typeface="MS PGothic" panose="020B0600070205080204" pitchFamily="34" charset="-128"/>
                      </a:endParaRP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sng" strike="noStrike" cap="none" normalizeH="0" baseline="0" dirty="0">
                          <a:ln>
                            <a:noFill/>
                          </a:ln>
                          <a:solidFill>
                            <a:schemeClr val="tx1"/>
                          </a:solidFill>
                          <a:effectLst/>
                          <a:latin typeface="Cambria"/>
                          <a:ea typeface="MS PGothic" panose="020B0600070205080204" pitchFamily="34" charset="-128"/>
                        </a:rPr>
                        <a:t>Salmon Fillets Supplied</a:t>
                      </a:r>
                      <a:endParaRPr kumimoji="0" lang="en-US" altLang="en-US" sz="2400" b="1" i="0" u="none" strike="noStrike" cap="none" normalizeH="0" baseline="0" dirty="0">
                        <a:ln>
                          <a:noFill/>
                        </a:ln>
                        <a:solidFill>
                          <a:schemeClr val="tx1"/>
                        </a:solidFill>
                        <a:effectLst/>
                        <a:latin typeface="Cambria"/>
                        <a:ea typeface="MS PGothic" panose="020B0600070205080204" pitchFamily="34" charset="-128"/>
                      </a:endParaRP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$20.00</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800</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$17.50</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700</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$15.00</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600</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125">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$12.50</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500</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125">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$10.00</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400</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125">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$ 7.50</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300</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125">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$ 5.00</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200</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5125">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$ 2.50</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100</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5125">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$ 0.00</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0</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6" name="TextBox 4"/>
          <p:cNvSpPr txBox="1">
            <a:spLocks noChangeArrowheads="1"/>
          </p:cNvSpPr>
          <p:nvPr/>
        </p:nvSpPr>
        <p:spPr bwMode="auto">
          <a:xfrm>
            <a:off x="1854200" y="3384550"/>
            <a:ext cx="1676400" cy="400110"/>
          </a:xfrm>
          <a:prstGeom prst="rect">
            <a:avLst/>
          </a:prstGeom>
          <a:noFill/>
          <a:ln w="25400">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2000" dirty="0">
                <a:solidFill>
                  <a:srgbClr val="FF0000"/>
                </a:solidFill>
                <a:latin typeface="Cambria"/>
                <a:cs typeface="Cambria"/>
              </a:rPr>
              <a:t>Higher price</a:t>
            </a:r>
          </a:p>
        </p:txBody>
      </p:sp>
      <p:sp>
        <p:nvSpPr>
          <p:cNvPr id="7" name="TextBox 5"/>
          <p:cNvSpPr txBox="1">
            <a:spLocks noChangeArrowheads="1"/>
          </p:cNvSpPr>
          <p:nvPr/>
        </p:nvSpPr>
        <p:spPr bwMode="auto">
          <a:xfrm>
            <a:off x="8331200" y="3305179"/>
            <a:ext cx="1981200" cy="707886"/>
          </a:xfrm>
          <a:prstGeom prst="rect">
            <a:avLst/>
          </a:prstGeom>
          <a:noFill/>
          <a:ln w="25400">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2000" dirty="0">
                <a:solidFill>
                  <a:srgbClr val="FF0000"/>
                </a:solidFill>
                <a:latin typeface="Cambria"/>
                <a:cs typeface="Cambria"/>
              </a:rPr>
              <a:t>Higher quantity supplied</a:t>
            </a:r>
          </a:p>
        </p:txBody>
      </p:sp>
      <p:sp>
        <p:nvSpPr>
          <p:cNvPr id="8" name="TextBox 6"/>
          <p:cNvSpPr txBox="1">
            <a:spLocks noChangeArrowheads="1"/>
          </p:cNvSpPr>
          <p:nvPr/>
        </p:nvSpPr>
        <p:spPr bwMode="auto">
          <a:xfrm>
            <a:off x="1854200" y="5613400"/>
            <a:ext cx="1600200" cy="400110"/>
          </a:xfrm>
          <a:prstGeom prst="rect">
            <a:avLst/>
          </a:prstGeom>
          <a:noFill/>
          <a:ln w="25400">
            <a:solidFill>
              <a:srgbClr val="00B050"/>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2000" dirty="0">
                <a:solidFill>
                  <a:srgbClr val="00B050"/>
                </a:solidFill>
                <a:latin typeface="Cambria"/>
                <a:cs typeface="Cambria"/>
              </a:rPr>
              <a:t>Lower price</a:t>
            </a:r>
          </a:p>
        </p:txBody>
      </p:sp>
      <p:sp>
        <p:nvSpPr>
          <p:cNvPr id="9" name="TextBox 7"/>
          <p:cNvSpPr txBox="1">
            <a:spLocks noChangeArrowheads="1"/>
          </p:cNvSpPr>
          <p:nvPr/>
        </p:nvSpPr>
        <p:spPr bwMode="auto">
          <a:xfrm>
            <a:off x="8331200" y="5461004"/>
            <a:ext cx="2057400" cy="707886"/>
          </a:xfrm>
          <a:prstGeom prst="rect">
            <a:avLst/>
          </a:prstGeom>
          <a:noFill/>
          <a:ln w="25400">
            <a:solidFill>
              <a:srgbClr val="00B050"/>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2000" dirty="0">
                <a:solidFill>
                  <a:srgbClr val="00B050"/>
                </a:solidFill>
                <a:latin typeface="Cambria"/>
                <a:cs typeface="Cambria"/>
              </a:rPr>
              <a:t>Lower quantity supplied</a:t>
            </a:r>
          </a:p>
        </p:txBody>
      </p:sp>
      <p:pic>
        <p:nvPicPr>
          <p:cNvPr id="101419" name="Picture 45" descr="G:\DirkTextbookN\Jpegs(All)\NewjpgsJuly\iStock_000019181814Smal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31201" y="1722443"/>
            <a:ext cx="2090739" cy="1284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37157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heckerboard(across)">
                                      <p:cBhvr>
                                        <p:cTn id="10" dur="500"/>
                                        <p:tgtEl>
                                          <p:spTgt spid="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heckerboard(across)">
                                      <p:cBhvr>
                                        <p:cTn id="15" dur="500"/>
                                        <p:tgtEl>
                                          <p:spTgt spid="8"/>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checkerboard(across)">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Title 1"/>
          <p:cNvSpPr>
            <a:spLocks noGrp="1"/>
          </p:cNvSpPr>
          <p:nvPr>
            <p:ph type="title"/>
          </p:nvPr>
        </p:nvSpPr>
        <p:spPr>
          <a:xfrm>
            <a:off x="1981200" y="5"/>
            <a:ext cx="8229600" cy="1527175"/>
          </a:xfrm>
        </p:spPr>
        <p:txBody>
          <a:bodyPr/>
          <a:lstStyle/>
          <a:p>
            <a:pPr algn="ctr"/>
            <a:r>
              <a:rPr lang="en-US" altLang="en-US" dirty="0"/>
              <a:t>Market Supply</a:t>
            </a:r>
          </a:p>
        </p:txBody>
      </p:sp>
      <p:graphicFrame>
        <p:nvGraphicFramePr>
          <p:cNvPr id="5" name="Table 4"/>
          <p:cNvGraphicFramePr>
            <a:graphicFrameLocks noGrp="1"/>
          </p:cNvGraphicFramePr>
          <p:nvPr>
            <p:extLst>
              <p:ext uri="{D42A27DB-BD31-4B8C-83A1-F6EECF244321}">
                <p14:modId xmlns:p14="http://schemas.microsoft.com/office/powerpoint/2010/main" val="2221073731"/>
              </p:ext>
            </p:extLst>
          </p:nvPr>
        </p:nvGraphicFramePr>
        <p:xfrm>
          <a:off x="1917700" y="1968504"/>
          <a:ext cx="8305802" cy="4769172"/>
        </p:xfrm>
        <a:graphic>
          <a:graphicData uri="http://schemas.openxmlformats.org/drawingml/2006/table">
            <a:tbl>
              <a:tblPr/>
              <a:tblGrid>
                <a:gridCol w="1244509">
                  <a:extLst>
                    <a:ext uri="{9D8B030D-6E8A-4147-A177-3AD203B41FA5}">
                      <a16:colId xmlns:a16="http://schemas.microsoft.com/office/drawing/2014/main" val="20000"/>
                    </a:ext>
                  </a:extLst>
                </a:gridCol>
                <a:gridCol w="481105">
                  <a:extLst>
                    <a:ext uri="{9D8B030D-6E8A-4147-A177-3AD203B41FA5}">
                      <a16:colId xmlns:a16="http://schemas.microsoft.com/office/drawing/2014/main" val="20001"/>
                    </a:ext>
                  </a:extLst>
                </a:gridCol>
                <a:gridCol w="2220912">
                  <a:extLst>
                    <a:ext uri="{9D8B030D-6E8A-4147-A177-3AD203B41FA5}">
                      <a16:colId xmlns:a16="http://schemas.microsoft.com/office/drawing/2014/main" val="20002"/>
                    </a:ext>
                  </a:extLst>
                </a:gridCol>
                <a:gridCol w="631825">
                  <a:extLst>
                    <a:ext uri="{9D8B030D-6E8A-4147-A177-3AD203B41FA5}">
                      <a16:colId xmlns:a16="http://schemas.microsoft.com/office/drawing/2014/main" val="20003"/>
                    </a:ext>
                  </a:extLst>
                </a:gridCol>
                <a:gridCol w="1516063">
                  <a:extLst>
                    <a:ext uri="{9D8B030D-6E8A-4147-A177-3AD203B41FA5}">
                      <a16:colId xmlns:a16="http://schemas.microsoft.com/office/drawing/2014/main" val="20004"/>
                    </a:ext>
                  </a:extLst>
                </a:gridCol>
                <a:gridCol w="568325">
                  <a:extLst>
                    <a:ext uri="{9D8B030D-6E8A-4147-A177-3AD203B41FA5}">
                      <a16:colId xmlns:a16="http://schemas.microsoft.com/office/drawing/2014/main" val="20005"/>
                    </a:ext>
                  </a:extLst>
                </a:gridCol>
                <a:gridCol w="1643063">
                  <a:extLst>
                    <a:ext uri="{9D8B030D-6E8A-4147-A177-3AD203B41FA5}">
                      <a16:colId xmlns:a16="http://schemas.microsoft.com/office/drawing/2014/main" val="20006"/>
                    </a:ext>
                  </a:extLst>
                </a:gridCol>
              </a:tblGrid>
              <a:tr h="817563">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Price of Salmon</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Pure Food Fish's Supply</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City Fish's Supply</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Market Supply</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7988">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$20.00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800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200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1000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988">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$17.50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700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175</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875</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988">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$15.00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600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150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750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988">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$12.50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500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125</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625</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7988">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$10.00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400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100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500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7988">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$ 7.50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300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75</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375</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7988">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$ 5.00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200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50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250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7988">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$ 2.50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100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25</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125</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07988">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$ 0.00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6" name="TextBox 5"/>
          <p:cNvSpPr txBox="1">
            <a:spLocks noChangeArrowheads="1"/>
          </p:cNvSpPr>
          <p:nvPr/>
        </p:nvSpPr>
        <p:spPr bwMode="auto">
          <a:xfrm>
            <a:off x="5868988" y="3721105"/>
            <a:ext cx="838200" cy="1108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6600" dirty="0">
                <a:solidFill>
                  <a:srgbClr val="FF0000"/>
                </a:solidFill>
                <a:latin typeface="Cambria"/>
                <a:cs typeface="Cambria"/>
              </a:rPr>
              <a:t>+</a:t>
            </a:r>
          </a:p>
        </p:txBody>
      </p:sp>
      <p:sp>
        <p:nvSpPr>
          <p:cNvPr id="7" name="TextBox 6"/>
          <p:cNvSpPr txBox="1">
            <a:spLocks noChangeArrowheads="1"/>
          </p:cNvSpPr>
          <p:nvPr/>
        </p:nvSpPr>
        <p:spPr bwMode="auto">
          <a:xfrm>
            <a:off x="7962900" y="3721105"/>
            <a:ext cx="838200" cy="1108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6600" dirty="0">
                <a:solidFill>
                  <a:srgbClr val="FF0000"/>
                </a:solidFill>
                <a:latin typeface="Cambria"/>
                <a:cs typeface="Cambria"/>
              </a:rPr>
              <a:t>=</a:t>
            </a:r>
          </a:p>
        </p:txBody>
      </p:sp>
    </p:spTree>
    <p:extLst>
      <p:ext uri="{BB962C8B-B14F-4D97-AF65-F5344CB8AC3E}">
        <p14:creationId xmlns:p14="http://schemas.microsoft.com/office/powerpoint/2010/main" val="19186356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3"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52628" y="2944813"/>
            <a:ext cx="8296275" cy="208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57591" y="5183188"/>
            <a:ext cx="6040437" cy="1698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3" descr="+=.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27537" y="4502150"/>
            <a:ext cx="3205163" cy="458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405064" y="3514725"/>
            <a:ext cx="1341437" cy="1155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964117" y="3481393"/>
            <a:ext cx="1811337" cy="1184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727953" y="3270250"/>
            <a:ext cx="1870075" cy="1416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5479" name="Title 9"/>
          <p:cNvSpPr>
            <a:spLocks noGrp="1"/>
          </p:cNvSpPr>
          <p:nvPr>
            <p:ph type="title"/>
          </p:nvPr>
        </p:nvSpPr>
        <p:spPr>
          <a:xfrm>
            <a:off x="1981200" y="5"/>
            <a:ext cx="8229600" cy="1527175"/>
          </a:xfrm>
        </p:spPr>
        <p:txBody>
          <a:bodyPr/>
          <a:lstStyle/>
          <a:p>
            <a:pPr algn="ctr"/>
            <a:r>
              <a:rPr lang="en-US" altLang="en-US" dirty="0"/>
              <a:t>Supply Curve</a:t>
            </a:r>
          </a:p>
        </p:txBody>
      </p:sp>
    </p:spTree>
    <p:extLst>
      <p:ext uri="{BB962C8B-B14F-4D97-AF65-F5344CB8AC3E}">
        <p14:creationId xmlns:p14="http://schemas.microsoft.com/office/powerpoint/2010/main" val="18422043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1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10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10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1"/>
          <p:cNvSpPr>
            <a:spLocks noGrp="1"/>
          </p:cNvSpPr>
          <p:nvPr>
            <p:ph type="title"/>
          </p:nvPr>
        </p:nvSpPr>
        <p:spPr>
          <a:xfrm>
            <a:off x="1981200" y="5"/>
            <a:ext cx="8229600" cy="1527175"/>
          </a:xfrm>
        </p:spPr>
        <p:txBody>
          <a:bodyPr/>
          <a:lstStyle/>
          <a:p>
            <a:r>
              <a:rPr lang="en-US" altLang="en-US" dirty="0"/>
              <a:t>Shifts in Supply</a:t>
            </a:r>
          </a:p>
        </p:txBody>
      </p:sp>
      <p:sp>
        <p:nvSpPr>
          <p:cNvPr id="57347" name="Content Placeholder 2"/>
          <p:cNvSpPr>
            <a:spLocks noGrp="1"/>
          </p:cNvSpPr>
          <p:nvPr>
            <p:ph idx="1"/>
          </p:nvPr>
        </p:nvSpPr>
        <p:spPr>
          <a:xfrm>
            <a:off x="1981204" y="1712913"/>
            <a:ext cx="8469313" cy="4895850"/>
          </a:xfrm>
        </p:spPr>
        <p:txBody>
          <a:bodyPr/>
          <a:lstStyle/>
          <a:p>
            <a:pPr eaLnBrk="1" hangingPunct="1"/>
            <a:r>
              <a:rPr lang="en-US" altLang="en-US" sz="3200" dirty="0"/>
              <a:t>Movement along a supply curve</a:t>
            </a:r>
          </a:p>
          <a:p>
            <a:pPr lvl="1" eaLnBrk="1" hangingPunct="1"/>
            <a:r>
              <a:rPr lang="en-US" altLang="en-US" sz="2800" dirty="0"/>
              <a:t>Caused by a change in the price of the good.</a:t>
            </a:r>
          </a:p>
          <a:p>
            <a:pPr lvl="1" eaLnBrk="1" hangingPunct="1"/>
            <a:r>
              <a:rPr lang="en-US" altLang="en-US" sz="2800" dirty="0"/>
              <a:t>Direct relationship between price and quantity supplied.</a:t>
            </a:r>
          </a:p>
          <a:p>
            <a:pPr eaLnBrk="1" hangingPunct="1"/>
            <a:r>
              <a:rPr lang="en-US" altLang="en-US" sz="3200" dirty="0"/>
              <a:t>Shift in supply</a:t>
            </a:r>
          </a:p>
          <a:p>
            <a:pPr lvl="1" eaLnBrk="1" hangingPunct="1"/>
            <a:r>
              <a:rPr lang="en-US" altLang="en-US" sz="2800" dirty="0"/>
              <a:t>Caused by non-price factors.</a:t>
            </a:r>
          </a:p>
          <a:p>
            <a:pPr lvl="1" eaLnBrk="1" hangingPunct="1"/>
            <a:r>
              <a:rPr lang="en-US" altLang="en-US" sz="2800" dirty="0"/>
              <a:t>Entire supply curve will shift to the left or right.</a:t>
            </a:r>
          </a:p>
        </p:txBody>
      </p:sp>
    </p:spTree>
    <p:extLst>
      <p:ext uri="{BB962C8B-B14F-4D97-AF65-F5344CB8AC3E}">
        <p14:creationId xmlns:p14="http://schemas.microsoft.com/office/powerpoint/2010/main" val="20650740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57347">
                                            <p:txEl>
                                              <p:pRg st="1" end="1"/>
                                            </p:txEl>
                                          </p:spTgt>
                                        </p:tgtEl>
                                        <p:attrNameLst>
                                          <p:attrName>style.visibility</p:attrName>
                                        </p:attrNameLst>
                                      </p:cBhvr>
                                      <p:to>
                                        <p:strVal val="visible"/>
                                      </p:to>
                                    </p:set>
                                    <p:animEffect transition="in" filter="barn(inVertical)">
                                      <p:cBhvr>
                                        <p:cTn id="7" dur="500"/>
                                        <p:tgtEl>
                                          <p:spTgt spid="57347">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7347">
                                            <p:txEl>
                                              <p:pRg st="2" end="2"/>
                                            </p:txEl>
                                          </p:spTgt>
                                        </p:tgtEl>
                                        <p:attrNameLst>
                                          <p:attrName>style.visibility</p:attrName>
                                        </p:attrNameLst>
                                      </p:cBhvr>
                                      <p:to>
                                        <p:strVal val="visible"/>
                                      </p:to>
                                    </p:set>
                                    <p:animEffect transition="in" filter="barn(inVertical)">
                                      <p:cBhvr>
                                        <p:cTn id="10" dur="500"/>
                                        <p:tgtEl>
                                          <p:spTgt spid="57347">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57347">
                                            <p:txEl>
                                              <p:pRg st="4" end="4"/>
                                            </p:txEl>
                                          </p:spTgt>
                                        </p:tgtEl>
                                        <p:attrNameLst>
                                          <p:attrName>style.visibility</p:attrName>
                                        </p:attrNameLst>
                                      </p:cBhvr>
                                      <p:to>
                                        <p:strVal val="visible"/>
                                      </p:to>
                                    </p:set>
                                    <p:animEffect transition="in" filter="barn(inVertical)">
                                      <p:cBhvr>
                                        <p:cTn id="15" dur="500"/>
                                        <p:tgtEl>
                                          <p:spTgt spid="57347">
                                            <p:txEl>
                                              <p:pRg st="4" end="4"/>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57347">
                                            <p:txEl>
                                              <p:pRg st="5" end="5"/>
                                            </p:txEl>
                                          </p:spTgt>
                                        </p:tgtEl>
                                        <p:attrNameLst>
                                          <p:attrName>style.visibility</p:attrName>
                                        </p:attrNameLst>
                                      </p:cBhvr>
                                      <p:to>
                                        <p:strVal val="visible"/>
                                      </p:to>
                                    </p:set>
                                    <p:animEffect transition="in" filter="barn(inVertical)">
                                      <p:cBhvr>
                                        <p:cTn id="18" dur="500"/>
                                        <p:tgtEl>
                                          <p:spTgt spid="573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78203" y="1671638"/>
            <a:ext cx="3209925" cy="4735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7522"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22453" y="1835155"/>
            <a:ext cx="7980363" cy="4735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6" descr="orange_arrow.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197479" y="2306640"/>
            <a:ext cx="2238375" cy="3005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492876" y="1868490"/>
            <a:ext cx="3859213" cy="4579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5" descr="increase_arrow.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427789" y="3424243"/>
            <a:ext cx="1285875" cy="560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041651" y="3817943"/>
            <a:ext cx="3454400" cy="2632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887915" y="3424243"/>
            <a:ext cx="1200151" cy="560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7528" name="Title 9"/>
          <p:cNvSpPr>
            <a:spLocks noGrp="1"/>
          </p:cNvSpPr>
          <p:nvPr>
            <p:ph type="title"/>
          </p:nvPr>
        </p:nvSpPr>
        <p:spPr>
          <a:xfrm>
            <a:off x="1981200" y="5"/>
            <a:ext cx="8229600" cy="1527175"/>
          </a:xfrm>
        </p:spPr>
        <p:txBody>
          <a:bodyPr/>
          <a:lstStyle/>
          <a:p>
            <a:pPr algn="ctr"/>
            <a:r>
              <a:rPr lang="en-US" altLang="en-US" dirty="0"/>
              <a:t>Market Supply</a:t>
            </a:r>
          </a:p>
        </p:txBody>
      </p:sp>
      <p:pic>
        <p:nvPicPr>
          <p:cNvPr id="9" name="Picture 8"/>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5002213" y="1957393"/>
            <a:ext cx="3109912" cy="3849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90108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3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amond(out)">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right)">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Title 1"/>
          <p:cNvSpPr>
            <a:spLocks noGrp="1"/>
          </p:cNvSpPr>
          <p:nvPr>
            <p:ph type="title"/>
          </p:nvPr>
        </p:nvSpPr>
        <p:spPr>
          <a:xfrm>
            <a:off x="1981200" y="5"/>
            <a:ext cx="8229600" cy="1527175"/>
          </a:xfrm>
        </p:spPr>
        <p:txBody>
          <a:bodyPr/>
          <a:lstStyle/>
          <a:p>
            <a:r>
              <a:rPr lang="en-US" altLang="en-US" dirty="0"/>
              <a:t>Supply Shifters</a:t>
            </a:r>
          </a:p>
        </p:txBody>
      </p:sp>
      <p:sp>
        <p:nvSpPr>
          <p:cNvPr id="59395" name="Content Placeholder 2"/>
          <p:cNvSpPr>
            <a:spLocks noGrp="1"/>
          </p:cNvSpPr>
          <p:nvPr>
            <p:ph idx="1"/>
          </p:nvPr>
        </p:nvSpPr>
        <p:spPr>
          <a:xfrm>
            <a:off x="1981200" y="1712913"/>
            <a:ext cx="8229600" cy="4895850"/>
          </a:xfrm>
        </p:spPr>
        <p:txBody>
          <a:bodyPr/>
          <a:lstStyle/>
          <a:p>
            <a:pPr eaLnBrk="1" hangingPunct="1">
              <a:buFont typeface="Arial" panose="020B0604020202020204" pitchFamily="34" charset="0"/>
              <a:buNone/>
            </a:pPr>
            <a:r>
              <a:rPr lang="en-US" altLang="en-US" sz="2800" b="1" dirty="0"/>
              <a:t>1. The cost of inputs</a:t>
            </a:r>
          </a:p>
          <a:p>
            <a:pPr eaLnBrk="1" hangingPunct="1"/>
            <a:r>
              <a:rPr lang="en-US" altLang="en-US" sz="2800" dirty="0"/>
              <a:t>Inputs</a:t>
            </a:r>
          </a:p>
          <a:p>
            <a:pPr lvl="1" eaLnBrk="1" hangingPunct="1"/>
            <a:r>
              <a:rPr lang="en-US" altLang="en-US" sz="2400" dirty="0"/>
              <a:t>Resources used in the production process</a:t>
            </a:r>
          </a:p>
          <a:p>
            <a:pPr lvl="1" eaLnBrk="1" hangingPunct="1"/>
            <a:r>
              <a:rPr lang="en-US" altLang="en-US" sz="2400" dirty="0"/>
              <a:t>Inverse relationship between input costs and supply curve</a:t>
            </a:r>
          </a:p>
          <a:p>
            <a:pPr eaLnBrk="1" hangingPunct="1">
              <a:buFont typeface="Arial" panose="020B0604020202020204" pitchFamily="34" charset="0"/>
              <a:buNone/>
            </a:pPr>
            <a:r>
              <a:rPr lang="en-US" altLang="en-US" sz="2800" b="1" dirty="0"/>
              <a:t>2. Changes in technology</a:t>
            </a:r>
          </a:p>
          <a:p>
            <a:pPr eaLnBrk="1" hangingPunct="1"/>
            <a:r>
              <a:rPr lang="en-US" altLang="en-US" sz="2800" dirty="0"/>
              <a:t>Technology</a:t>
            </a:r>
          </a:p>
          <a:p>
            <a:pPr lvl="1" eaLnBrk="1" hangingPunct="1"/>
            <a:r>
              <a:rPr lang="en-US" altLang="en-US" sz="2400" dirty="0"/>
              <a:t>Knowledge that producers have about how to produce a product</a:t>
            </a:r>
          </a:p>
          <a:p>
            <a:pPr lvl="1" eaLnBrk="1" hangingPunct="1"/>
            <a:r>
              <a:rPr lang="en-US" altLang="en-US" sz="2400" dirty="0"/>
              <a:t>Direct relationship between level of technology and supply</a:t>
            </a:r>
          </a:p>
        </p:txBody>
      </p:sp>
    </p:spTree>
    <p:extLst>
      <p:ext uri="{BB962C8B-B14F-4D97-AF65-F5344CB8AC3E}">
        <p14:creationId xmlns:p14="http://schemas.microsoft.com/office/powerpoint/2010/main" val="587284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59395">
                                            <p:txEl>
                                              <p:pRg st="2" end="2"/>
                                            </p:txEl>
                                          </p:spTgt>
                                        </p:tgtEl>
                                        <p:attrNameLst>
                                          <p:attrName>style.visibility</p:attrName>
                                        </p:attrNameLst>
                                      </p:cBhvr>
                                      <p:to>
                                        <p:strVal val="visible"/>
                                      </p:to>
                                    </p:set>
                                    <p:animEffect transition="in" filter="barn(inVertical)">
                                      <p:cBhvr>
                                        <p:cTn id="7" dur="500"/>
                                        <p:tgtEl>
                                          <p:spTgt spid="59395">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9395">
                                            <p:txEl>
                                              <p:pRg st="3" end="3"/>
                                            </p:txEl>
                                          </p:spTgt>
                                        </p:tgtEl>
                                        <p:attrNameLst>
                                          <p:attrName>style.visibility</p:attrName>
                                        </p:attrNameLst>
                                      </p:cBhvr>
                                      <p:to>
                                        <p:strVal val="visible"/>
                                      </p:to>
                                    </p:set>
                                    <p:animEffect transition="in" filter="barn(inVertical)">
                                      <p:cBhvr>
                                        <p:cTn id="10" dur="500"/>
                                        <p:tgtEl>
                                          <p:spTgt spid="59395">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59395">
                                            <p:txEl>
                                              <p:pRg st="6" end="6"/>
                                            </p:txEl>
                                          </p:spTgt>
                                        </p:tgtEl>
                                        <p:attrNameLst>
                                          <p:attrName>style.visibility</p:attrName>
                                        </p:attrNameLst>
                                      </p:cBhvr>
                                      <p:to>
                                        <p:strVal val="visible"/>
                                      </p:to>
                                    </p:set>
                                    <p:animEffect transition="in" filter="barn(inVertical)">
                                      <p:cBhvr>
                                        <p:cTn id="15" dur="500"/>
                                        <p:tgtEl>
                                          <p:spTgt spid="59395">
                                            <p:txEl>
                                              <p:pRg st="6" end="6"/>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59395">
                                            <p:txEl>
                                              <p:pRg st="7" end="7"/>
                                            </p:txEl>
                                          </p:spTgt>
                                        </p:tgtEl>
                                        <p:attrNameLst>
                                          <p:attrName>style.visibility</p:attrName>
                                        </p:attrNameLst>
                                      </p:cBhvr>
                                      <p:to>
                                        <p:strVal val="visible"/>
                                      </p:to>
                                    </p:set>
                                    <p:animEffect transition="in" filter="barn(inVertical)">
                                      <p:cBhvr>
                                        <p:cTn id="18" dur="500"/>
                                        <p:tgtEl>
                                          <p:spTgt spid="593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Elbow Connector 45"/>
          <p:cNvCxnSpPr/>
          <p:nvPr/>
        </p:nvCxnSpPr>
        <p:spPr>
          <a:xfrm rot="5400000">
            <a:off x="2668495" y="4247806"/>
            <a:ext cx="962226" cy="270921"/>
          </a:xfrm>
          <a:prstGeom prst="bentConnector3">
            <a:avLst>
              <a:gd name="adj1" fmla="val 8645"/>
            </a:avLst>
          </a:prstGeom>
          <a:ln w="12700">
            <a:solidFill>
              <a:schemeClr val="bg1"/>
            </a:solidFill>
            <a:tailEnd type="triangle" w="lg" len="med"/>
          </a:ln>
          <a:effectLst/>
        </p:spPr>
        <p:style>
          <a:lnRef idx="2">
            <a:schemeClr val="accent1"/>
          </a:lnRef>
          <a:fillRef idx="0">
            <a:schemeClr val="accent1"/>
          </a:fillRef>
          <a:effectRef idx="1">
            <a:schemeClr val="accent1"/>
          </a:effectRef>
          <a:fontRef idx="minor">
            <a:schemeClr val="tx1"/>
          </a:fontRef>
        </p:style>
      </p:cxnSp>
      <p:pic>
        <p:nvPicPr>
          <p:cNvPr id="7" name="Picture 6" descr="MICRO_ch03_hand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0" y="0"/>
            <a:ext cx="9139944" cy="6858000"/>
          </a:xfrm>
          <a:prstGeom prst="rect">
            <a:avLst/>
          </a:prstGeom>
        </p:spPr>
      </p:pic>
      <p:cxnSp>
        <p:nvCxnSpPr>
          <p:cNvPr id="20" name="Elbow Connector 19"/>
          <p:cNvCxnSpPr/>
          <p:nvPr/>
        </p:nvCxnSpPr>
        <p:spPr>
          <a:xfrm rot="5400000">
            <a:off x="9323287" y="3108773"/>
            <a:ext cx="962226" cy="270921"/>
          </a:xfrm>
          <a:prstGeom prst="bentConnector3">
            <a:avLst>
              <a:gd name="adj1" fmla="val 99275"/>
            </a:avLst>
          </a:prstGeom>
          <a:ln w="12700">
            <a:solidFill>
              <a:schemeClr val="bg1"/>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3" name="Title 2"/>
          <p:cNvSpPr>
            <a:spLocks noGrp="1"/>
          </p:cNvSpPr>
          <p:nvPr>
            <p:ph type="title"/>
          </p:nvPr>
        </p:nvSpPr>
        <p:spPr/>
        <p:txBody>
          <a:bodyPr/>
          <a:lstStyle/>
          <a:p>
            <a:r>
              <a:rPr lang="en-US" dirty="0"/>
              <a:t>The Invisible Hand</a:t>
            </a:r>
          </a:p>
        </p:txBody>
      </p:sp>
      <p:sp>
        <p:nvSpPr>
          <p:cNvPr id="6" name="TextBox 5"/>
          <p:cNvSpPr txBox="1"/>
          <p:nvPr/>
        </p:nvSpPr>
        <p:spPr>
          <a:xfrm>
            <a:off x="473394" y="236428"/>
            <a:ext cx="1778001" cy="246221"/>
          </a:xfrm>
          <a:prstGeom prst="rect">
            <a:avLst/>
          </a:prstGeom>
          <a:noFill/>
        </p:spPr>
        <p:txBody>
          <a:bodyPr wrap="square" lIns="0" tIns="0" rIns="0" bIns="0" rtlCol="0">
            <a:spAutoFit/>
          </a:bodyPr>
          <a:lstStyle/>
          <a:p>
            <a:pPr defTabSz="457200" fontAlgn="base">
              <a:spcBef>
                <a:spcPct val="0"/>
              </a:spcBef>
              <a:spcAft>
                <a:spcPct val="0"/>
              </a:spcAft>
            </a:pPr>
            <a:r>
              <a:rPr lang="en-US" sz="1600" b="1" spc="70" dirty="0">
                <a:solidFill>
                  <a:srgbClr val="0A5B74"/>
                </a:solidFill>
                <a:latin typeface="Cambria"/>
                <a:ea typeface="ＭＳ Ｐゴシック" charset="0"/>
                <a:cs typeface="Cambria"/>
              </a:rPr>
              <a:t>SNAPSHOT</a:t>
            </a:r>
          </a:p>
        </p:txBody>
      </p:sp>
      <p:sp>
        <p:nvSpPr>
          <p:cNvPr id="70" name="TextBox 69"/>
          <p:cNvSpPr txBox="1"/>
          <p:nvPr/>
        </p:nvSpPr>
        <p:spPr>
          <a:xfrm>
            <a:off x="2059590" y="3972516"/>
            <a:ext cx="1892159" cy="225703"/>
          </a:xfrm>
          <a:prstGeom prst="rect">
            <a:avLst/>
          </a:prstGeom>
          <a:noFill/>
        </p:spPr>
        <p:txBody>
          <a:bodyPr wrap="square" lIns="0" tIns="0" rIns="0" bIns="0" rtlCol="0">
            <a:spAutoFit/>
          </a:bodyPr>
          <a:lstStyle/>
          <a:p>
            <a:pPr algn="ctr" defTabSz="457200" fontAlgn="base">
              <a:lnSpc>
                <a:spcPct val="90000"/>
              </a:lnSpc>
              <a:spcBef>
                <a:spcPct val="0"/>
              </a:spcBef>
              <a:spcAft>
                <a:spcPct val="0"/>
              </a:spcAft>
            </a:pPr>
            <a:r>
              <a:rPr lang="en-US" sz="1600" spc="50" dirty="0">
                <a:solidFill>
                  <a:prstClr val="white"/>
                </a:solidFill>
                <a:latin typeface="Cambria" panose="02040503050406030204" pitchFamily="18" charset="0"/>
                <a:ea typeface="ＭＳ Ｐゴシック" charset="0"/>
                <a:cs typeface="Rockwell"/>
              </a:rPr>
              <a:t>1. CAUGHT</a:t>
            </a:r>
          </a:p>
        </p:txBody>
      </p:sp>
      <p:grpSp>
        <p:nvGrpSpPr>
          <p:cNvPr id="17" name="Group 16"/>
          <p:cNvGrpSpPr/>
          <p:nvPr/>
        </p:nvGrpSpPr>
        <p:grpSpPr>
          <a:xfrm>
            <a:off x="2077547" y="4921040"/>
            <a:ext cx="1856244" cy="1482758"/>
            <a:chOff x="2035168" y="4480449"/>
            <a:chExt cx="1813492" cy="1256925"/>
          </a:xfrm>
        </p:grpSpPr>
        <p:sp>
          <p:nvSpPr>
            <p:cNvPr id="18" name="TextBox 17"/>
            <p:cNvSpPr txBox="1"/>
            <p:nvPr/>
          </p:nvSpPr>
          <p:spPr>
            <a:xfrm>
              <a:off x="2077394" y="4519501"/>
              <a:ext cx="1699956" cy="1095782"/>
            </a:xfrm>
            <a:prstGeom prst="rect">
              <a:avLst/>
            </a:prstGeom>
            <a:noFill/>
          </p:spPr>
          <p:txBody>
            <a:bodyPr wrap="square" lIns="0" tIns="0" rIns="0" bIns="0" rtlCol="0">
              <a:spAutoFit/>
            </a:bodyPr>
            <a:lstStyle/>
            <a:p>
              <a:pPr defTabSz="457200" fontAlgn="base">
                <a:spcBef>
                  <a:spcPct val="0"/>
                </a:spcBef>
                <a:spcAft>
                  <a:spcPct val="0"/>
                </a:spcAft>
              </a:pPr>
              <a:r>
                <a:rPr lang="en-US" sz="1200" spc="50" dirty="0">
                  <a:solidFill>
                    <a:prstClr val="white"/>
                  </a:solidFill>
                  <a:latin typeface="Cambria"/>
                  <a:ea typeface="ＭＳ Ｐゴシック" charset="0"/>
                  <a:cs typeface="Cambria"/>
                </a:rPr>
                <a:t>The fishing boat captain trolls the waters to earn an income. She doesn't care what happens to the fish so long as she gets paid when the boat offloads at the dock.</a:t>
              </a:r>
            </a:p>
          </p:txBody>
        </p:sp>
        <p:sp>
          <p:nvSpPr>
            <p:cNvPr id="19" name="Rounded Rectangle 18"/>
            <p:cNvSpPr/>
            <p:nvPr/>
          </p:nvSpPr>
          <p:spPr>
            <a:xfrm>
              <a:off x="2035168" y="4480449"/>
              <a:ext cx="1813492" cy="1256925"/>
            </a:xfrm>
            <a:prstGeom prst="roundRect">
              <a:avLst>
                <a:gd name="adj" fmla="val 10053"/>
              </a:avLst>
            </a:prstGeom>
            <a:no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dirty="0">
                <a:solidFill>
                  <a:prstClr val="white"/>
                </a:solidFill>
                <a:latin typeface="Cambria"/>
              </a:endParaRPr>
            </a:p>
          </p:txBody>
        </p:sp>
      </p:grpSp>
      <p:sp>
        <p:nvSpPr>
          <p:cNvPr id="22" name="TextBox 21"/>
          <p:cNvSpPr txBox="1"/>
          <p:nvPr/>
        </p:nvSpPr>
        <p:spPr>
          <a:xfrm>
            <a:off x="7565114" y="4912571"/>
            <a:ext cx="1892159" cy="225703"/>
          </a:xfrm>
          <a:prstGeom prst="rect">
            <a:avLst/>
          </a:prstGeom>
          <a:noFill/>
        </p:spPr>
        <p:txBody>
          <a:bodyPr wrap="square" lIns="0" tIns="0" rIns="0" bIns="0" rtlCol="0">
            <a:spAutoFit/>
          </a:bodyPr>
          <a:lstStyle/>
          <a:p>
            <a:pPr algn="ctr" defTabSz="457200" fontAlgn="base">
              <a:lnSpc>
                <a:spcPct val="90000"/>
              </a:lnSpc>
              <a:spcBef>
                <a:spcPct val="0"/>
              </a:spcBef>
              <a:spcAft>
                <a:spcPct val="0"/>
              </a:spcAft>
            </a:pPr>
            <a:r>
              <a:rPr lang="en-US" sz="1600" spc="50" dirty="0">
                <a:solidFill>
                  <a:prstClr val="white"/>
                </a:solidFill>
                <a:latin typeface="Cambria" panose="02040503050406030204" pitchFamily="18" charset="0"/>
                <a:ea typeface="ＭＳ Ｐゴシック" charset="0"/>
                <a:cs typeface="Rockwell"/>
              </a:rPr>
              <a:t>3. SHIPPED</a:t>
            </a:r>
          </a:p>
        </p:txBody>
      </p:sp>
      <p:sp>
        <p:nvSpPr>
          <p:cNvPr id="23" name="TextBox 22"/>
          <p:cNvSpPr txBox="1"/>
          <p:nvPr/>
        </p:nvSpPr>
        <p:spPr>
          <a:xfrm>
            <a:off x="5141457" y="3236170"/>
            <a:ext cx="1892159" cy="225703"/>
          </a:xfrm>
          <a:prstGeom prst="rect">
            <a:avLst/>
          </a:prstGeom>
          <a:noFill/>
        </p:spPr>
        <p:txBody>
          <a:bodyPr wrap="square" lIns="0" tIns="0" rIns="0" bIns="0" rtlCol="0">
            <a:spAutoFit/>
          </a:bodyPr>
          <a:lstStyle/>
          <a:p>
            <a:pPr algn="ctr" defTabSz="457200" fontAlgn="base">
              <a:lnSpc>
                <a:spcPct val="90000"/>
              </a:lnSpc>
              <a:spcBef>
                <a:spcPct val="0"/>
              </a:spcBef>
              <a:spcAft>
                <a:spcPct val="0"/>
              </a:spcAft>
            </a:pPr>
            <a:r>
              <a:rPr lang="en-US" sz="1600" spc="50" dirty="0">
                <a:solidFill>
                  <a:prstClr val="white"/>
                </a:solidFill>
                <a:latin typeface="Cambria" panose="02040503050406030204" pitchFamily="18" charset="0"/>
                <a:ea typeface="ＭＳ Ｐゴシック" charset="0"/>
                <a:cs typeface="Rockwell"/>
              </a:rPr>
              <a:t>2. PROCESSED</a:t>
            </a:r>
          </a:p>
        </p:txBody>
      </p:sp>
      <p:grpSp>
        <p:nvGrpSpPr>
          <p:cNvPr id="26" name="Group 25"/>
          <p:cNvGrpSpPr/>
          <p:nvPr/>
        </p:nvGrpSpPr>
        <p:grpSpPr>
          <a:xfrm>
            <a:off x="8490023" y="1693336"/>
            <a:ext cx="1856244" cy="1069790"/>
            <a:chOff x="1985536" y="4844872"/>
            <a:chExt cx="1813492" cy="906855"/>
          </a:xfrm>
        </p:grpSpPr>
        <p:sp>
          <p:nvSpPr>
            <p:cNvPr id="27" name="TextBox 26"/>
            <p:cNvSpPr txBox="1"/>
            <p:nvPr/>
          </p:nvSpPr>
          <p:spPr>
            <a:xfrm>
              <a:off x="2039582" y="4869132"/>
              <a:ext cx="1759446" cy="782702"/>
            </a:xfrm>
            <a:prstGeom prst="rect">
              <a:avLst/>
            </a:prstGeom>
            <a:noFill/>
          </p:spPr>
          <p:txBody>
            <a:bodyPr wrap="square" lIns="0" tIns="0" rIns="0" bIns="0" rtlCol="0">
              <a:spAutoFit/>
            </a:bodyPr>
            <a:lstStyle/>
            <a:p>
              <a:pPr defTabSz="457200" fontAlgn="base">
                <a:spcBef>
                  <a:spcPct val="0"/>
                </a:spcBef>
                <a:spcAft>
                  <a:spcPct val="0"/>
                </a:spcAft>
              </a:pPr>
              <a:r>
                <a:rPr lang="en-US" sz="1200" spc="50" dirty="0">
                  <a:solidFill>
                    <a:prstClr val="white"/>
                  </a:solidFill>
                  <a:latin typeface="Cambria"/>
                  <a:ea typeface="ＭＳ Ｐゴシック" charset="0"/>
                  <a:cs typeface="Cambria"/>
                </a:rPr>
                <a:t>The trucker cares only about getting paid once the delivery is made. What's in the back of the rig is not important. </a:t>
              </a:r>
            </a:p>
          </p:txBody>
        </p:sp>
        <p:sp>
          <p:nvSpPr>
            <p:cNvPr id="28" name="Rounded Rectangle 27"/>
            <p:cNvSpPr/>
            <p:nvPr/>
          </p:nvSpPr>
          <p:spPr>
            <a:xfrm>
              <a:off x="1985536" y="4844872"/>
              <a:ext cx="1813492" cy="906855"/>
            </a:xfrm>
            <a:prstGeom prst="roundRect">
              <a:avLst>
                <a:gd name="adj" fmla="val 10053"/>
              </a:avLst>
            </a:prstGeom>
            <a:no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dirty="0">
                <a:solidFill>
                  <a:prstClr val="white"/>
                </a:solidFill>
                <a:latin typeface="Cambria"/>
              </a:endParaRPr>
            </a:p>
          </p:txBody>
        </p:sp>
      </p:grpSp>
    </p:spTree>
    <p:extLst>
      <p:ext uri="{BB962C8B-B14F-4D97-AF65-F5344CB8AC3E}">
        <p14:creationId xmlns:p14="http://schemas.microsoft.com/office/powerpoint/2010/main" val="6213082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Title 1"/>
          <p:cNvSpPr>
            <a:spLocks noGrp="1"/>
          </p:cNvSpPr>
          <p:nvPr>
            <p:ph type="title"/>
          </p:nvPr>
        </p:nvSpPr>
        <p:spPr>
          <a:xfrm>
            <a:off x="1981200" y="5"/>
            <a:ext cx="8229600" cy="1527175"/>
          </a:xfrm>
        </p:spPr>
        <p:txBody>
          <a:bodyPr/>
          <a:lstStyle/>
          <a:p>
            <a:r>
              <a:rPr lang="en-US" altLang="en-US" dirty="0"/>
              <a:t>Supply Shifters</a:t>
            </a:r>
          </a:p>
        </p:txBody>
      </p:sp>
      <p:sp>
        <p:nvSpPr>
          <p:cNvPr id="60419" name="Content Placeholder 2"/>
          <p:cNvSpPr>
            <a:spLocks noGrp="1"/>
          </p:cNvSpPr>
          <p:nvPr>
            <p:ph idx="1"/>
          </p:nvPr>
        </p:nvSpPr>
        <p:spPr>
          <a:xfrm>
            <a:off x="1981200" y="1712913"/>
            <a:ext cx="8229600" cy="4895850"/>
          </a:xfrm>
        </p:spPr>
        <p:txBody>
          <a:bodyPr/>
          <a:lstStyle/>
          <a:p>
            <a:pPr eaLnBrk="1" hangingPunct="1">
              <a:buFont typeface="Arial" panose="020B0604020202020204" pitchFamily="34" charset="0"/>
              <a:buNone/>
            </a:pPr>
            <a:r>
              <a:rPr lang="en-US" altLang="en-US" sz="2800" b="1" dirty="0"/>
              <a:t>3. Taxes and subsidies</a:t>
            </a:r>
          </a:p>
          <a:p>
            <a:pPr eaLnBrk="1" hangingPunct="1"/>
            <a:r>
              <a:rPr lang="en-US" altLang="en-US" sz="2800" dirty="0"/>
              <a:t>Tax</a:t>
            </a:r>
          </a:p>
          <a:p>
            <a:pPr lvl="1" eaLnBrk="1" hangingPunct="1"/>
            <a:r>
              <a:rPr lang="en-US" altLang="en-US" sz="2400" dirty="0"/>
              <a:t>Tax paid by producer </a:t>
            </a:r>
            <a:r>
              <a:rPr lang="en-US" altLang="en-US" sz="2400" dirty="0">
                <a:sym typeface="Wingdings" panose="05000000000000000000" pitchFamily="2" charset="2"/>
              </a:rPr>
              <a:t> added cost of production</a:t>
            </a:r>
          </a:p>
          <a:p>
            <a:pPr lvl="1" eaLnBrk="1" hangingPunct="1"/>
            <a:r>
              <a:rPr lang="en-US" altLang="en-US" sz="2400" dirty="0">
                <a:sym typeface="Wingdings" panose="05000000000000000000" pitchFamily="2" charset="2"/>
              </a:rPr>
              <a:t>Inverse relationship between taxes and supply</a:t>
            </a:r>
          </a:p>
          <a:p>
            <a:pPr eaLnBrk="1" hangingPunct="1"/>
            <a:r>
              <a:rPr lang="en-US" altLang="en-US" sz="2800" dirty="0">
                <a:sym typeface="Wingdings" panose="05000000000000000000" pitchFamily="2" charset="2"/>
              </a:rPr>
              <a:t>Subsidy</a:t>
            </a:r>
          </a:p>
          <a:p>
            <a:pPr lvl="1" eaLnBrk="1" hangingPunct="1"/>
            <a:r>
              <a:rPr lang="en-US" altLang="ja-JP" sz="2400" dirty="0">
                <a:sym typeface="Wingdings" panose="05000000000000000000" pitchFamily="2" charset="2"/>
              </a:rPr>
              <a:t>"Opposite" of a tax; government pays sellers to produce goods.</a:t>
            </a:r>
          </a:p>
          <a:p>
            <a:pPr lvl="1" eaLnBrk="1" hangingPunct="1"/>
            <a:r>
              <a:rPr lang="en-US" altLang="en-US" sz="2400" dirty="0">
                <a:sym typeface="Wingdings" panose="05000000000000000000" pitchFamily="2" charset="2"/>
              </a:rPr>
              <a:t>Direct relationship between subsidies and supply</a:t>
            </a:r>
            <a:endParaRPr lang="en-US" altLang="en-US" sz="2400" dirty="0"/>
          </a:p>
        </p:txBody>
      </p:sp>
    </p:spTree>
    <p:extLst>
      <p:ext uri="{BB962C8B-B14F-4D97-AF65-F5344CB8AC3E}">
        <p14:creationId xmlns:p14="http://schemas.microsoft.com/office/powerpoint/2010/main" val="37522260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0419">
                                            <p:txEl>
                                              <p:pRg st="2" end="2"/>
                                            </p:txEl>
                                          </p:spTgt>
                                        </p:tgtEl>
                                        <p:attrNameLst>
                                          <p:attrName>style.visibility</p:attrName>
                                        </p:attrNameLst>
                                      </p:cBhvr>
                                      <p:to>
                                        <p:strVal val="visible"/>
                                      </p:to>
                                    </p:set>
                                    <p:animEffect transition="in" filter="barn(inVertical)">
                                      <p:cBhvr>
                                        <p:cTn id="7" dur="500"/>
                                        <p:tgtEl>
                                          <p:spTgt spid="60419">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60419">
                                            <p:txEl>
                                              <p:pRg st="3" end="3"/>
                                            </p:txEl>
                                          </p:spTgt>
                                        </p:tgtEl>
                                        <p:attrNameLst>
                                          <p:attrName>style.visibility</p:attrName>
                                        </p:attrNameLst>
                                      </p:cBhvr>
                                      <p:to>
                                        <p:strVal val="visible"/>
                                      </p:to>
                                    </p:set>
                                    <p:animEffect transition="in" filter="barn(inVertical)">
                                      <p:cBhvr>
                                        <p:cTn id="10" dur="500"/>
                                        <p:tgtEl>
                                          <p:spTgt spid="60419">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60419">
                                            <p:txEl>
                                              <p:pRg st="5" end="5"/>
                                            </p:txEl>
                                          </p:spTgt>
                                        </p:tgtEl>
                                        <p:attrNameLst>
                                          <p:attrName>style.visibility</p:attrName>
                                        </p:attrNameLst>
                                      </p:cBhvr>
                                      <p:to>
                                        <p:strVal val="visible"/>
                                      </p:to>
                                    </p:set>
                                    <p:animEffect transition="in" filter="barn(inVertical)">
                                      <p:cBhvr>
                                        <p:cTn id="15" dur="500"/>
                                        <p:tgtEl>
                                          <p:spTgt spid="60419">
                                            <p:txEl>
                                              <p:pRg st="5" end="5"/>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60419">
                                            <p:txEl>
                                              <p:pRg st="6" end="6"/>
                                            </p:txEl>
                                          </p:spTgt>
                                        </p:tgtEl>
                                        <p:attrNameLst>
                                          <p:attrName>style.visibility</p:attrName>
                                        </p:attrNameLst>
                                      </p:cBhvr>
                                      <p:to>
                                        <p:strVal val="visible"/>
                                      </p:to>
                                    </p:set>
                                    <p:animEffect transition="in" filter="barn(inVertical)">
                                      <p:cBhvr>
                                        <p:cTn id="18" dur="500"/>
                                        <p:tgtEl>
                                          <p:spTgt spid="604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Title 1"/>
          <p:cNvSpPr>
            <a:spLocks noGrp="1"/>
          </p:cNvSpPr>
          <p:nvPr>
            <p:ph type="title"/>
          </p:nvPr>
        </p:nvSpPr>
        <p:spPr>
          <a:xfrm>
            <a:off x="1981200" y="5"/>
            <a:ext cx="8229600" cy="1527175"/>
          </a:xfrm>
        </p:spPr>
        <p:txBody>
          <a:bodyPr/>
          <a:lstStyle/>
          <a:p>
            <a:r>
              <a:rPr lang="en-US" altLang="en-US" dirty="0"/>
              <a:t>Supply Shifters</a:t>
            </a:r>
          </a:p>
        </p:txBody>
      </p:sp>
      <p:sp>
        <p:nvSpPr>
          <p:cNvPr id="61443" name="Content Placeholder 2"/>
          <p:cNvSpPr>
            <a:spLocks noGrp="1"/>
          </p:cNvSpPr>
          <p:nvPr>
            <p:ph idx="1"/>
          </p:nvPr>
        </p:nvSpPr>
        <p:spPr>
          <a:xfrm>
            <a:off x="1981200" y="1712913"/>
            <a:ext cx="8229600" cy="4895850"/>
          </a:xfrm>
        </p:spPr>
        <p:txBody>
          <a:bodyPr/>
          <a:lstStyle/>
          <a:p>
            <a:pPr eaLnBrk="1" hangingPunct="1">
              <a:buFont typeface="Arial" panose="020B0604020202020204" pitchFamily="34" charset="0"/>
              <a:buNone/>
            </a:pPr>
            <a:r>
              <a:rPr lang="en-US" altLang="en-US" sz="3200" b="1" dirty="0"/>
              <a:t>4. Number of sellers</a:t>
            </a:r>
          </a:p>
          <a:p>
            <a:pPr lvl="1" eaLnBrk="1" hangingPunct="1"/>
            <a:r>
              <a:rPr lang="en-US" altLang="en-US" sz="2800" dirty="0"/>
              <a:t>Recall the market supply curve</a:t>
            </a:r>
          </a:p>
          <a:p>
            <a:pPr lvl="1" eaLnBrk="1" hangingPunct="1"/>
            <a:r>
              <a:rPr lang="en-US" altLang="en-US" sz="2800" dirty="0"/>
              <a:t>More individual sellers means more market supply.</a:t>
            </a:r>
          </a:p>
          <a:p>
            <a:pPr eaLnBrk="1" hangingPunct="1">
              <a:buFont typeface="Arial" panose="020B0604020202020204" pitchFamily="34" charset="0"/>
              <a:buNone/>
            </a:pPr>
            <a:r>
              <a:rPr lang="en-US" altLang="en-US" sz="3200" b="1" dirty="0">
                <a:sym typeface="Wingdings" panose="05000000000000000000" pitchFamily="2" charset="2"/>
              </a:rPr>
              <a:t>5. Price expectations</a:t>
            </a:r>
          </a:p>
          <a:p>
            <a:pPr lvl="1" eaLnBrk="1" hangingPunct="1"/>
            <a:r>
              <a:rPr lang="en-US" altLang="en-US" sz="2800" dirty="0">
                <a:sym typeface="Wingdings" panose="05000000000000000000" pitchFamily="2" charset="2"/>
              </a:rPr>
              <a:t>Higher price expected tomorrow? If so, delay sales until future, if possible.</a:t>
            </a:r>
          </a:p>
          <a:p>
            <a:pPr lvl="1" eaLnBrk="1" hangingPunct="1"/>
            <a:r>
              <a:rPr lang="en-US" altLang="en-US" sz="2800" dirty="0">
                <a:sym typeface="Wingdings" panose="05000000000000000000" pitchFamily="2" charset="2"/>
              </a:rPr>
              <a:t>Inverse relationship between </a:t>
            </a:r>
            <a:r>
              <a:rPr lang="en-US" altLang="en-US" sz="2800" u="sng" dirty="0">
                <a:sym typeface="Wingdings" panose="05000000000000000000" pitchFamily="2" charset="2"/>
              </a:rPr>
              <a:t>tomorrow'</a:t>
            </a:r>
            <a:r>
              <a:rPr lang="en-US" altLang="ja-JP" sz="2800" u="sng" dirty="0">
                <a:sym typeface="Wingdings" panose="05000000000000000000" pitchFamily="2" charset="2"/>
              </a:rPr>
              <a:t>s</a:t>
            </a:r>
            <a:r>
              <a:rPr lang="en-US" altLang="ja-JP" sz="2800" dirty="0">
                <a:sym typeface="Wingdings" panose="05000000000000000000" pitchFamily="2" charset="2"/>
              </a:rPr>
              <a:t> expected price and </a:t>
            </a:r>
            <a:r>
              <a:rPr lang="en-US" altLang="ja-JP" sz="2800" u="sng" dirty="0">
                <a:sym typeface="Wingdings" panose="05000000000000000000" pitchFamily="2" charset="2"/>
              </a:rPr>
              <a:t>today's</a:t>
            </a:r>
            <a:r>
              <a:rPr lang="en-US" altLang="ja-JP" sz="2800" dirty="0">
                <a:sym typeface="Wingdings" panose="05000000000000000000" pitchFamily="2" charset="2"/>
              </a:rPr>
              <a:t> supply</a:t>
            </a:r>
            <a:endParaRPr lang="en-US" altLang="en-US" sz="2800" dirty="0"/>
          </a:p>
        </p:txBody>
      </p:sp>
    </p:spTree>
    <p:extLst>
      <p:ext uri="{BB962C8B-B14F-4D97-AF65-F5344CB8AC3E}">
        <p14:creationId xmlns:p14="http://schemas.microsoft.com/office/powerpoint/2010/main" val="41055797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1443">
                                            <p:txEl>
                                              <p:pRg st="1" end="1"/>
                                            </p:txEl>
                                          </p:spTgt>
                                        </p:tgtEl>
                                        <p:attrNameLst>
                                          <p:attrName>style.visibility</p:attrName>
                                        </p:attrNameLst>
                                      </p:cBhvr>
                                      <p:to>
                                        <p:strVal val="visible"/>
                                      </p:to>
                                    </p:set>
                                    <p:animEffect transition="in" filter="barn(inVertical)">
                                      <p:cBhvr>
                                        <p:cTn id="7" dur="500"/>
                                        <p:tgtEl>
                                          <p:spTgt spid="6144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61443">
                                            <p:txEl>
                                              <p:pRg st="2" end="2"/>
                                            </p:txEl>
                                          </p:spTgt>
                                        </p:tgtEl>
                                        <p:attrNameLst>
                                          <p:attrName>style.visibility</p:attrName>
                                        </p:attrNameLst>
                                      </p:cBhvr>
                                      <p:to>
                                        <p:strVal val="visible"/>
                                      </p:to>
                                    </p:set>
                                    <p:animEffect transition="in" filter="barn(inVertical)">
                                      <p:cBhvr>
                                        <p:cTn id="10" dur="500"/>
                                        <p:tgtEl>
                                          <p:spTgt spid="6144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61443">
                                            <p:txEl>
                                              <p:pRg st="4" end="4"/>
                                            </p:txEl>
                                          </p:spTgt>
                                        </p:tgtEl>
                                        <p:attrNameLst>
                                          <p:attrName>style.visibility</p:attrName>
                                        </p:attrNameLst>
                                      </p:cBhvr>
                                      <p:to>
                                        <p:strVal val="visible"/>
                                      </p:to>
                                    </p:set>
                                    <p:animEffect transition="in" filter="barn(inVertical)">
                                      <p:cBhvr>
                                        <p:cTn id="15" dur="500"/>
                                        <p:tgtEl>
                                          <p:spTgt spid="61443">
                                            <p:txEl>
                                              <p:pRg st="4" end="4"/>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61443">
                                            <p:txEl>
                                              <p:pRg st="5" end="5"/>
                                            </p:txEl>
                                          </p:spTgt>
                                        </p:tgtEl>
                                        <p:attrNameLst>
                                          <p:attrName>style.visibility</p:attrName>
                                        </p:attrNameLst>
                                      </p:cBhvr>
                                      <p:to>
                                        <p:strVal val="visible"/>
                                      </p:to>
                                    </p:set>
                                    <p:animEffect transition="in" filter="barn(inVertical)">
                                      <p:cBhvr>
                                        <p:cTn id="18" dur="500"/>
                                        <p:tgtEl>
                                          <p:spTgt spid="614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Title 1"/>
          <p:cNvSpPr>
            <a:spLocks noGrp="1"/>
          </p:cNvSpPr>
          <p:nvPr>
            <p:ph type="title"/>
          </p:nvPr>
        </p:nvSpPr>
        <p:spPr>
          <a:xfrm>
            <a:off x="1981200" y="5"/>
            <a:ext cx="8229600" cy="1527175"/>
          </a:xfrm>
        </p:spPr>
        <p:txBody>
          <a:bodyPr/>
          <a:lstStyle/>
          <a:p>
            <a:pPr algn="ctr"/>
            <a:r>
              <a:rPr lang="en-US" altLang="en-US" dirty="0"/>
              <a:t>Summary of Supply Shifters</a:t>
            </a:r>
          </a:p>
        </p:txBody>
      </p:sp>
      <p:pic>
        <p:nvPicPr>
          <p:cNvPr id="117762" name="Picture 2" descr="FIG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4" y="1897063"/>
            <a:ext cx="8531225" cy="4362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36565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Title 1"/>
          <p:cNvSpPr>
            <a:spLocks noGrp="1"/>
          </p:cNvSpPr>
          <p:nvPr>
            <p:ph type="title"/>
          </p:nvPr>
        </p:nvSpPr>
        <p:spPr>
          <a:xfrm>
            <a:off x="1981200" y="5"/>
            <a:ext cx="8229600" cy="1527175"/>
          </a:xfrm>
        </p:spPr>
        <p:txBody>
          <a:bodyPr/>
          <a:lstStyle/>
          <a:p>
            <a:r>
              <a:rPr lang="en-US" altLang="en-US" dirty="0"/>
              <a:t>Practice What You Know</a:t>
            </a:r>
          </a:p>
        </p:txBody>
      </p:sp>
      <p:sp>
        <p:nvSpPr>
          <p:cNvPr id="58371" name="Content Placeholder 2"/>
          <p:cNvSpPr>
            <a:spLocks noGrp="1"/>
          </p:cNvSpPr>
          <p:nvPr>
            <p:ph idx="1"/>
          </p:nvPr>
        </p:nvSpPr>
        <p:spPr>
          <a:xfrm>
            <a:off x="1981200" y="1712913"/>
            <a:ext cx="8229600" cy="4895850"/>
          </a:xfrm>
        </p:spPr>
        <p:txBody>
          <a:bodyPr/>
          <a:lstStyle/>
          <a:p>
            <a:pPr>
              <a:buFont typeface="Arial" charset="0"/>
              <a:buChar char="•"/>
              <a:defRPr/>
            </a:pPr>
            <a:r>
              <a:rPr lang="en-US" sz="2800" dirty="0"/>
              <a:t>Assume the price of cheese decreases. What will happen in the </a:t>
            </a:r>
            <a:r>
              <a:rPr lang="en-US" sz="2800" u="sng" dirty="0"/>
              <a:t>pizza</a:t>
            </a:r>
            <a:r>
              <a:rPr lang="en-US" sz="2800" dirty="0"/>
              <a:t> market?</a:t>
            </a:r>
          </a:p>
          <a:p>
            <a:pPr>
              <a:buFont typeface="Arial" charset="0"/>
              <a:buChar char="•"/>
              <a:defRPr/>
            </a:pPr>
            <a:endParaRPr lang="en-US" sz="2800" dirty="0"/>
          </a:p>
          <a:p>
            <a:pPr>
              <a:buFont typeface="Arial" charset="0"/>
              <a:buNone/>
              <a:defRPr/>
            </a:pPr>
            <a:endParaRPr lang="en-US" sz="2800" dirty="0"/>
          </a:p>
          <a:p>
            <a:pPr marL="514350" indent="-514350">
              <a:buFont typeface="+mj-lt"/>
              <a:buAutoNum type="alphaUcPeriod"/>
              <a:defRPr/>
            </a:pPr>
            <a:r>
              <a:rPr lang="en-US" sz="2800" dirty="0"/>
              <a:t>The supply of pizza increases.</a:t>
            </a:r>
          </a:p>
          <a:p>
            <a:pPr marL="514350" indent="-514350">
              <a:buFont typeface="+mj-lt"/>
              <a:buAutoNum type="alphaUcPeriod"/>
              <a:defRPr/>
            </a:pPr>
            <a:r>
              <a:rPr lang="en-US" sz="2800" dirty="0"/>
              <a:t>The supply of pizza decreases.</a:t>
            </a:r>
          </a:p>
          <a:p>
            <a:pPr marL="514350" indent="-514350">
              <a:buFont typeface="+mj-lt"/>
              <a:buAutoNum type="alphaUcPeriod"/>
              <a:defRPr/>
            </a:pPr>
            <a:r>
              <a:rPr lang="en-US" sz="2800" dirty="0"/>
              <a:t>The quantity supplied of pizza increases.</a:t>
            </a:r>
          </a:p>
          <a:p>
            <a:pPr marL="514350" indent="-514350">
              <a:buFont typeface="+mj-lt"/>
              <a:buAutoNum type="alphaUcPeriod"/>
              <a:defRPr/>
            </a:pPr>
            <a:r>
              <a:rPr lang="en-US" sz="2800" dirty="0"/>
              <a:t>The quantity supplied of pizza decreases.</a:t>
            </a:r>
          </a:p>
        </p:txBody>
      </p:sp>
      <p:sp>
        <p:nvSpPr>
          <p:cNvPr id="4" name="Rectangle 3"/>
          <p:cNvSpPr/>
          <p:nvPr/>
        </p:nvSpPr>
        <p:spPr>
          <a:xfrm>
            <a:off x="1752600" y="3683000"/>
            <a:ext cx="7696200" cy="5334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Cambria"/>
            </a:endParaRPr>
          </a:p>
        </p:txBody>
      </p:sp>
    </p:spTree>
    <p:extLst>
      <p:ext uri="{BB962C8B-B14F-4D97-AF65-F5344CB8AC3E}">
        <p14:creationId xmlns:p14="http://schemas.microsoft.com/office/powerpoint/2010/main" val="15674666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Title 1"/>
          <p:cNvSpPr>
            <a:spLocks noGrp="1"/>
          </p:cNvSpPr>
          <p:nvPr>
            <p:ph type="title"/>
          </p:nvPr>
        </p:nvSpPr>
        <p:spPr>
          <a:xfrm>
            <a:off x="1981200" y="5"/>
            <a:ext cx="8229600" cy="1527175"/>
          </a:xfrm>
        </p:spPr>
        <p:txBody>
          <a:bodyPr/>
          <a:lstStyle/>
          <a:p>
            <a:r>
              <a:rPr lang="en-US" altLang="en-US" dirty="0"/>
              <a:t>Practice What You Know</a:t>
            </a:r>
          </a:p>
        </p:txBody>
      </p:sp>
      <p:sp>
        <p:nvSpPr>
          <p:cNvPr id="59395" name="Content Placeholder 2"/>
          <p:cNvSpPr>
            <a:spLocks noGrp="1"/>
          </p:cNvSpPr>
          <p:nvPr>
            <p:ph idx="1"/>
          </p:nvPr>
        </p:nvSpPr>
        <p:spPr>
          <a:xfrm>
            <a:off x="1981200" y="1712913"/>
            <a:ext cx="8229600" cy="4895850"/>
          </a:xfrm>
        </p:spPr>
        <p:txBody>
          <a:bodyPr/>
          <a:lstStyle/>
          <a:p>
            <a:pPr>
              <a:buFont typeface="Arial" charset="0"/>
              <a:buChar char="•"/>
              <a:defRPr/>
            </a:pPr>
            <a:r>
              <a:rPr lang="en-US" sz="2800" dirty="0"/>
              <a:t>Which of the following will cause the supply curve for oranges to shift to the left?</a:t>
            </a:r>
            <a:endParaRPr lang="en-US" sz="2800" b="1" dirty="0"/>
          </a:p>
          <a:p>
            <a:pPr>
              <a:buFont typeface="Arial" charset="0"/>
              <a:buNone/>
              <a:defRPr/>
            </a:pPr>
            <a:endParaRPr lang="en-US" sz="2800" dirty="0"/>
          </a:p>
          <a:p>
            <a:pPr>
              <a:buFont typeface="Arial" charset="0"/>
              <a:buNone/>
              <a:defRPr/>
            </a:pPr>
            <a:endParaRPr lang="en-US" sz="2800" dirty="0"/>
          </a:p>
          <a:p>
            <a:pPr marL="514350" indent="-514350">
              <a:buFont typeface="+mj-lt"/>
              <a:buAutoNum type="alphaUcPeriod"/>
              <a:defRPr/>
            </a:pPr>
            <a:r>
              <a:rPr lang="en-US" sz="2800" dirty="0"/>
              <a:t>The government begins subsidizing orange growers.</a:t>
            </a:r>
          </a:p>
          <a:p>
            <a:pPr marL="514350" indent="-514350">
              <a:buFont typeface="+mj-lt"/>
              <a:buAutoNum type="alphaUcPeriod"/>
              <a:defRPr/>
            </a:pPr>
            <a:r>
              <a:rPr lang="en-US" sz="2800" dirty="0"/>
              <a:t>A study showing oranges improve eyesight.</a:t>
            </a:r>
          </a:p>
          <a:p>
            <a:pPr marL="514350" indent="-514350">
              <a:buFont typeface="+mj-lt"/>
              <a:buAutoNum type="alphaUcPeriod"/>
              <a:defRPr/>
            </a:pPr>
            <a:r>
              <a:rPr lang="en-US" sz="2800" dirty="0"/>
              <a:t>Ice storm strikes Florida.</a:t>
            </a:r>
          </a:p>
          <a:p>
            <a:pPr marL="514350" indent="-514350">
              <a:buFont typeface="+mj-lt"/>
              <a:buAutoNum type="alphaUcPeriod"/>
              <a:defRPr/>
            </a:pPr>
            <a:r>
              <a:rPr lang="en-US" sz="2800" dirty="0"/>
              <a:t>A new orange juice commercial airs on TV.</a:t>
            </a:r>
          </a:p>
        </p:txBody>
      </p:sp>
      <p:sp>
        <p:nvSpPr>
          <p:cNvPr id="4" name="Rectangle 3"/>
          <p:cNvSpPr/>
          <p:nvPr/>
        </p:nvSpPr>
        <p:spPr>
          <a:xfrm>
            <a:off x="1752600" y="5156200"/>
            <a:ext cx="7696200" cy="5334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Cambria"/>
            </a:endParaRPr>
          </a:p>
        </p:txBody>
      </p:sp>
    </p:spTree>
    <p:extLst>
      <p:ext uri="{BB962C8B-B14F-4D97-AF65-F5344CB8AC3E}">
        <p14:creationId xmlns:p14="http://schemas.microsoft.com/office/powerpoint/2010/main" val="14295591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Title 1"/>
          <p:cNvSpPr>
            <a:spLocks noGrp="1"/>
          </p:cNvSpPr>
          <p:nvPr>
            <p:ph type="title"/>
          </p:nvPr>
        </p:nvSpPr>
        <p:spPr>
          <a:xfrm>
            <a:off x="1645921" y="5"/>
            <a:ext cx="10381128" cy="1527175"/>
          </a:xfrm>
        </p:spPr>
        <p:txBody>
          <a:bodyPr/>
          <a:lstStyle/>
          <a:p>
            <a:r>
              <a:rPr lang="en-US" altLang="en-US" dirty="0"/>
              <a:t>Bringing Supply and Demand Together</a:t>
            </a:r>
          </a:p>
        </p:txBody>
      </p:sp>
      <p:sp>
        <p:nvSpPr>
          <p:cNvPr id="67587" name="Content Placeholder 2"/>
          <p:cNvSpPr>
            <a:spLocks noGrp="1"/>
          </p:cNvSpPr>
          <p:nvPr>
            <p:ph idx="1"/>
          </p:nvPr>
        </p:nvSpPr>
        <p:spPr>
          <a:xfrm>
            <a:off x="1645921" y="1723671"/>
            <a:ext cx="8229600" cy="4895850"/>
          </a:xfrm>
        </p:spPr>
        <p:txBody>
          <a:bodyPr/>
          <a:lstStyle/>
          <a:p>
            <a:pPr eaLnBrk="1" hangingPunct="1"/>
            <a:r>
              <a:rPr lang="en-US" altLang="en-US" dirty="0"/>
              <a:t>How is the price of a good determined?</a:t>
            </a:r>
          </a:p>
          <a:p>
            <a:pPr lvl="1" eaLnBrk="1" hangingPunct="1"/>
            <a:r>
              <a:rPr lang="en-US" altLang="en-US" dirty="0"/>
              <a:t>The market forces of supply AND demand work simultaneously to determine the price.</a:t>
            </a:r>
          </a:p>
          <a:p>
            <a:pPr eaLnBrk="1" hangingPunct="1"/>
            <a:r>
              <a:rPr lang="en-US" altLang="en-US" dirty="0"/>
              <a:t>The law of supply and demand</a:t>
            </a:r>
          </a:p>
          <a:p>
            <a:pPr lvl="1" eaLnBrk="1" hangingPunct="1"/>
            <a:r>
              <a:rPr lang="en-US" altLang="en-US" dirty="0"/>
              <a:t>The price of any good will adjust to bring the quantity supplied and quantity demanded into balance.</a:t>
            </a:r>
          </a:p>
        </p:txBody>
      </p:sp>
    </p:spTree>
    <p:extLst>
      <p:ext uri="{BB962C8B-B14F-4D97-AF65-F5344CB8AC3E}">
        <p14:creationId xmlns:p14="http://schemas.microsoft.com/office/powerpoint/2010/main" val="15865574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7587">
                                            <p:txEl>
                                              <p:pRg st="1" end="1"/>
                                            </p:txEl>
                                          </p:spTgt>
                                        </p:tgtEl>
                                        <p:attrNameLst>
                                          <p:attrName>style.visibility</p:attrName>
                                        </p:attrNameLst>
                                      </p:cBhvr>
                                      <p:to>
                                        <p:strVal val="visible"/>
                                      </p:to>
                                    </p:set>
                                    <p:animEffect transition="in" filter="barn(inVertical)">
                                      <p:cBhvr>
                                        <p:cTn id="7" dur="500"/>
                                        <p:tgtEl>
                                          <p:spTgt spid="675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67587">
                                            <p:txEl>
                                              <p:pRg st="3" end="3"/>
                                            </p:txEl>
                                          </p:spTgt>
                                        </p:tgtEl>
                                        <p:attrNameLst>
                                          <p:attrName>style.visibility</p:attrName>
                                        </p:attrNameLst>
                                      </p:cBhvr>
                                      <p:to>
                                        <p:strVal val="visible"/>
                                      </p:to>
                                    </p:set>
                                    <p:animEffect transition="in" filter="barn(inVertical)">
                                      <p:cBhvr>
                                        <p:cTn id="12" dur="500"/>
                                        <p:tgtEl>
                                          <p:spTgt spid="675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Title 1"/>
          <p:cNvSpPr>
            <a:spLocks noGrp="1"/>
          </p:cNvSpPr>
          <p:nvPr>
            <p:ph type="title"/>
          </p:nvPr>
        </p:nvSpPr>
        <p:spPr>
          <a:xfrm>
            <a:off x="1981200" y="5"/>
            <a:ext cx="8229600" cy="1527175"/>
          </a:xfrm>
        </p:spPr>
        <p:txBody>
          <a:bodyPr/>
          <a:lstStyle/>
          <a:p>
            <a:r>
              <a:rPr lang="en-US" altLang="en-US" dirty="0"/>
              <a:t>Supply and Demand</a:t>
            </a:r>
          </a:p>
        </p:txBody>
      </p:sp>
      <p:sp>
        <p:nvSpPr>
          <p:cNvPr id="68611" name="Content Placeholder 2"/>
          <p:cNvSpPr>
            <a:spLocks noGrp="1"/>
          </p:cNvSpPr>
          <p:nvPr>
            <p:ph idx="1"/>
          </p:nvPr>
        </p:nvSpPr>
        <p:spPr>
          <a:xfrm>
            <a:off x="1981200" y="1712913"/>
            <a:ext cx="8229600" cy="4895850"/>
          </a:xfrm>
        </p:spPr>
        <p:txBody>
          <a:bodyPr/>
          <a:lstStyle/>
          <a:p>
            <a:pPr eaLnBrk="1" hangingPunct="1"/>
            <a:r>
              <a:rPr lang="en-US" altLang="en-US" sz="2800" dirty="0"/>
              <a:t>Equilibrium point</a:t>
            </a:r>
          </a:p>
          <a:p>
            <a:pPr lvl="1" eaLnBrk="1" hangingPunct="1"/>
            <a:r>
              <a:rPr lang="en-US" altLang="en-US" sz="2400" dirty="0"/>
              <a:t>Graphically, the intersection of supply and demand</a:t>
            </a:r>
          </a:p>
          <a:p>
            <a:pPr eaLnBrk="1" hangingPunct="1"/>
            <a:r>
              <a:rPr lang="en-US" altLang="en-US" sz="2800" dirty="0"/>
              <a:t>Equilibrium price</a:t>
            </a:r>
          </a:p>
          <a:p>
            <a:pPr lvl="1" eaLnBrk="1" hangingPunct="1"/>
            <a:r>
              <a:rPr lang="en-US" altLang="en-US" sz="2400" dirty="0"/>
              <a:t>The price that causes quantity supplied to equal quantity demanded.</a:t>
            </a:r>
          </a:p>
          <a:p>
            <a:pPr lvl="1" eaLnBrk="1" hangingPunct="1"/>
            <a:r>
              <a:rPr lang="en-US" altLang="en-US" sz="2400" dirty="0"/>
              <a:t>The price that </a:t>
            </a:r>
            <a:r>
              <a:rPr lang="en-US" altLang="ja-JP" sz="2400" dirty="0"/>
              <a:t>"clears the market"</a:t>
            </a:r>
          </a:p>
          <a:p>
            <a:pPr eaLnBrk="1" hangingPunct="1"/>
            <a:r>
              <a:rPr lang="en-US" altLang="en-US" sz="2800" dirty="0"/>
              <a:t>Equilibrium quantity</a:t>
            </a:r>
          </a:p>
          <a:p>
            <a:pPr lvl="1" eaLnBrk="1" hangingPunct="1"/>
            <a:r>
              <a:rPr lang="en-US" altLang="en-US" sz="2400" dirty="0"/>
              <a:t>The numerical quantity (supplied and demanded) at the equilibrium price</a:t>
            </a:r>
            <a:endParaRPr lang="en-US" altLang="en-US" sz="2000" dirty="0"/>
          </a:p>
        </p:txBody>
      </p:sp>
    </p:spTree>
    <p:extLst>
      <p:ext uri="{BB962C8B-B14F-4D97-AF65-F5344CB8AC3E}">
        <p14:creationId xmlns:p14="http://schemas.microsoft.com/office/powerpoint/2010/main" val="1606183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8611">
                                            <p:txEl>
                                              <p:pRg st="1" end="1"/>
                                            </p:txEl>
                                          </p:spTgt>
                                        </p:tgtEl>
                                        <p:attrNameLst>
                                          <p:attrName>style.visibility</p:attrName>
                                        </p:attrNameLst>
                                      </p:cBhvr>
                                      <p:to>
                                        <p:strVal val="visible"/>
                                      </p:to>
                                    </p:set>
                                    <p:animEffect transition="in" filter="barn(inVertical)">
                                      <p:cBhvr>
                                        <p:cTn id="7" dur="500"/>
                                        <p:tgtEl>
                                          <p:spTgt spid="686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68611">
                                            <p:txEl>
                                              <p:pRg st="3" end="3"/>
                                            </p:txEl>
                                          </p:spTgt>
                                        </p:tgtEl>
                                        <p:attrNameLst>
                                          <p:attrName>style.visibility</p:attrName>
                                        </p:attrNameLst>
                                      </p:cBhvr>
                                      <p:to>
                                        <p:strVal val="visible"/>
                                      </p:to>
                                    </p:set>
                                    <p:animEffect transition="in" filter="barn(inVertical)">
                                      <p:cBhvr>
                                        <p:cTn id="12" dur="500"/>
                                        <p:tgtEl>
                                          <p:spTgt spid="68611">
                                            <p:txEl>
                                              <p:pRg st="3" end="3"/>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68611">
                                            <p:txEl>
                                              <p:pRg st="4" end="4"/>
                                            </p:txEl>
                                          </p:spTgt>
                                        </p:tgtEl>
                                        <p:attrNameLst>
                                          <p:attrName>style.visibility</p:attrName>
                                        </p:attrNameLst>
                                      </p:cBhvr>
                                      <p:to>
                                        <p:strVal val="visible"/>
                                      </p:to>
                                    </p:set>
                                    <p:animEffect transition="in" filter="barn(inVertical)">
                                      <p:cBhvr>
                                        <p:cTn id="15" dur="500"/>
                                        <p:tgtEl>
                                          <p:spTgt spid="68611">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nodeType="clickEffect">
                                  <p:stCondLst>
                                    <p:cond delay="0"/>
                                  </p:stCondLst>
                                  <p:childTnLst>
                                    <p:set>
                                      <p:cBhvr>
                                        <p:cTn id="19" dur="1" fill="hold">
                                          <p:stCondLst>
                                            <p:cond delay="0"/>
                                          </p:stCondLst>
                                        </p:cTn>
                                        <p:tgtEl>
                                          <p:spTgt spid="68611">
                                            <p:txEl>
                                              <p:pRg st="6" end="6"/>
                                            </p:txEl>
                                          </p:spTgt>
                                        </p:tgtEl>
                                        <p:attrNameLst>
                                          <p:attrName>style.visibility</p:attrName>
                                        </p:attrNameLst>
                                      </p:cBhvr>
                                      <p:to>
                                        <p:strVal val="visible"/>
                                      </p:to>
                                    </p:set>
                                    <p:animEffect transition="in" filter="barn(inVertical)">
                                      <p:cBhvr>
                                        <p:cTn id="20" dur="500"/>
                                        <p:tgtEl>
                                          <p:spTgt spid="686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Title 1"/>
          <p:cNvSpPr>
            <a:spLocks noGrp="1"/>
          </p:cNvSpPr>
          <p:nvPr>
            <p:ph type="title"/>
          </p:nvPr>
        </p:nvSpPr>
        <p:spPr>
          <a:xfrm>
            <a:off x="1981200" y="5"/>
            <a:ext cx="8229600" cy="1527175"/>
          </a:xfrm>
        </p:spPr>
        <p:txBody>
          <a:bodyPr/>
          <a:lstStyle/>
          <a:p>
            <a:pPr algn="ctr"/>
            <a:r>
              <a:rPr lang="en-US" altLang="en-US" dirty="0"/>
              <a:t>Graphs of Shifts</a:t>
            </a:r>
          </a:p>
        </p:txBody>
      </p:sp>
      <p:graphicFrame>
        <p:nvGraphicFramePr>
          <p:cNvPr id="5" name="Table 4"/>
          <p:cNvGraphicFramePr>
            <a:graphicFrameLocks noGrp="1"/>
          </p:cNvGraphicFramePr>
          <p:nvPr/>
        </p:nvGraphicFramePr>
        <p:xfrm>
          <a:off x="1701800" y="1727200"/>
          <a:ext cx="8839200" cy="4953000"/>
        </p:xfrm>
        <a:graphic>
          <a:graphicData uri="http://schemas.openxmlformats.org/drawingml/2006/table">
            <a:tbl>
              <a:tblPr/>
              <a:tblGrid>
                <a:gridCol w="2946400">
                  <a:extLst>
                    <a:ext uri="{9D8B030D-6E8A-4147-A177-3AD203B41FA5}">
                      <a16:colId xmlns:a16="http://schemas.microsoft.com/office/drawing/2014/main" val="20000"/>
                    </a:ext>
                  </a:extLst>
                </a:gridCol>
                <a:gridCol w="2946400">
                  <a:extLst>
                    <a:ext uri="{9D8B030D-6E8A-4147-A177-3AD203B41FA5}">
                      <a16:colId xmlns:a16="http://schemas.microsoft.com/office/drawing/2014/main" val="20001"/>
                    </a:ext>
                  </a:extLst>
                </a:gridCol>
                <a:gridCol w="2946400">
                  <a:extLst>
                    <a:ext uri="{9D8B030D-6E8A-4147-A177-3AD203B41FA5}">
                      <a16:colId xmlns:a16="http://schemas.microsoft.com/office/drawing/2014/main" val="20002"/>
                    </a:ext>
                  </a:extLst>
                </a:gridCol>
              </a:tblGrid>
              <a:tr h="64135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a:ln>
                            <a:noFill/>
                          </a:ln>
                          <a:solidFill>
                            <a:schemeClr val="tx1"/>
                          </a:solidFill>
                          <a:effectLst/>
                          <a:latin typeface="Cambria"/>
                          <a:ea typeface="MS PGothic" charset="0"/>
                          <a:cs typeface="Cambria" charset="0"/>
                        </a:rPr>
                        <a:t>Change</a:t>
                      </a:r>
                      <a:endParaRPr kumimoji="0" lang="en-US" sz="2000" b="0" i="0" u="none" strike="noStrike" cap="none" normalizeH="0" baseline="0" dirty="0">
                        <a:ln>
                          <a:noFill/>
                        </a:ln>
                        <a:solidFill>
                          <a:schemeClr val="tx1"/>
                        </a:solidFill>
                        <a:effectLst/>
                        <a:latin typeface="Cambria"/>
                        <a:ea typeface="MS PGothic" charset="0"/>
                        <a:cs typeface="Cambria"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a:ln>
                            <a:noFill/>
                          </a:ln>
                          <a:solidFill>
                            <a:schemeClr val="tx1"/>
                          </a:solidFill>
                          <a:effectLst/>
                          <a:latin typeface="Cambria"/>
                          <a:ea typeface="MS PGothic" charset="0"/>
                          <a:cs typeface="Cambria" charset="0"/>
                        </a:rPr>
                        <a:t>Illustration</a:t>
                      </a:r>
                      <a:endParaRPr kumimoji="0" lang="en-US" sz="2000" b="0" i="0" u="none" strike="noStrike" cap="none" normalizeH="0" baseline="0" dirty="0">
                        <a:ln>
                          <a:noFill/>
                        </a:ln>
                        <a:solidFill>
                          <a:schemeClr val="tx1"/>
                        </a:solidFill>
                        <a:effectLst/>
                        <a:latin typeface="Cambria"/>
                        <a:ea typeface="MS PGothic" charset="0"/>
                        <a:cs typeface="Cambria"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a:ln>
                            <a:noFill/>
                          </a:ln>
                          <a:solidFill>
                            <a:schemeClr val="tx1"/>
                          </a:solidFill>
                          <a:effectLst/>
                          <a:latin typeface="Cambria"/>
                          <a:ea typeface="MS PGothic" charset="0"/>
                          <a:cs typeface="Cambria" charset="0"/>
                        </a:rPr>
                        <a:t>Impact on Price and Quantity</a:t>
                      </a:r>
                      <a:endParaRPr kumimoji="0" lang="en-US" sz="2000" b="0" i="0" u="none" strike="noStrike" cap="none" normalizeH="0" baseline="0" dirty="0">
                        <a:ln>
                          <a:noFill/>
                        </a:ln>
                        <a:solidFill>
                          <a:schemeClr val="tx1"/>
                        </a:solidFill>
                        <a:effectLst/>
                        <a:latin typeface="Cambria"/>
                        <a:ea typeface="MS PGothic" charset="0"/>
                        <a:cs typeface="Cambria"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82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Cambria"/>
                          <a:ea typeface="MS PGothic" charset="0"/>
                          <a:cs typeface="Cambria" charset="0"/>
                        </a:rPr>
                        <a:t>Demand increases</a:t>
                      </a:r>
                      <a:endParaRPr kumimoji="0" lang="en-US" sz="2000" b="0" i="0" u="none" strike="noStrike" cap="none" normalizeH="0" baseline="0" dirty="0">
                        <a:ln>
                          <a:noFill/>
                        </a:ln>
                        <a:solidFill>
                          <a:schemeClr val="tx1"/>
                        </a:solidFill>
                        <a:effectLst/>
                        <a:latin typeface="Cambria"/>
                        <a:ea typeface="MS PGothic" charset="0"/>
                        <a:cs typeface="Cambria"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Cambria"/>
                        <a:ea typeface="MS PGothic" charset="0"/>
                        <a:cs typeface="Cambria"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charset="0"/>
                        </a:rPr>
                        <a:t>The demand curve shifts to the right. As a result, the equilibrium price and equilibrium quantity increase.</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5582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Cambria"/>
                          <a:ea typeface="MS PGothic" charset="0"/>
                          <a:cs typeface="Cambria" charset="0"/>
                        </a:rPr>
                        <a:t>Supply increases</a:t>
                      </a:r>
                      <a:endParaRPr kumimoji="0" lang="en-US" sz="2000" b="0" i="0" u="none" strike="noStrike" cap="none" normalizeH="0" baseline="0" dirty="0">
                        <a:ln>
                          <a:noFill/>
                        </a:ln>
                        <a:solidFill>
                          <a:schemeClr val="tx1"/>
                        </a:solidFill>
                        <a:effectLst/>
                        <a:latin typeface="Cambria"/>
                        <a:ea typeface="MS PGothic" charset="0"/>
                        <a:cs typeface="Cambria"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Cambria"/>
                        <a:ea typeface="MS PGothic" charset="0"/>
                        <a:cs typeface="Cambria"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charset="0"/>
                        </a:rPr>
                        <a:t>The supply curve shifts to the right. As a result, the equilibrium price declines and the equilibrium quantity increases.</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138260" name="Picture 2" descr="FIG03"/>
          <p:cNvPicPr>
            <a:picLocks noChangeAspect="1" noChangeArrowheads="1"/>
          </p:cNvPicPr>
          <p:nvPr/>
        </p:nvPicPr>
        <p:blipFill>
          <a:blip r:embed="rId3" cstate="print">
            <a:extLst>
              <a:ext uri="{28A0092B-C50C-407E-A947-70E740481C1C}">
                <a14:useLocalDpi xmlns:a14="http://schemas.microsoft.com/office/drawing/2010/main" val="0"/>
              </a:ext>
            </a:extLst>
          </a:blip>
          <a:srcRect t="4939"/>
          <a:stretch>
            <a:fillRect/>
          </a:stretch>
        </p:blipFill>
        <p:spPr bwMode="auto">
          <a:xfrm>
            <a:off x="4886328" y="2489204"/>
            <a:ext cx="2538413" cy="198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8261" name="Picture 2" descr="FIG03"/>
          <p:cNvPicPr>
            <a:picLocks noChangeAspect="1" noChangeArrowheads="1"/>
          </p:cNvPicPr>
          <p:nvPr/>
        </p:nvPicPr>
        <p:blipFill>
          <a:blip r:embed="rId4" cstate="print">
            <a:extLst>
              <a:ext uri="{28A0092B-C50C-407E-A947-70E740481C1C}">
                <a14:useLocalDpi xmlns:a14="http://schemas.microsoft.com/office/drawing/2010/main" val="0"/>
              </a:ext>
            </a:extLst>
          </a:blip>
          <a:srcRect t="4449"/>
          <a:stretch>
            <a:fillRect/>
          </a:stretch>
        </p:blipFill>
        <p:spPr bwMode="auto">
          <a:xfrm>
            <a:off x="4876804" y="4660900"/>
            <a:ext cx="2562225" cy="1943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38902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a:xfrm>
            <a:off x="1981200" y="5"/>
            <a:ext cx="8229600" cy="1527175"/>
          </a:xfrm>
        </p:spPr>
        <p:txBody>
          <a:bodyPr/>
          <a:lstStyle/>
          <a:p>
            <a:pPr algn="ctr"/>
            <a:r>
              <a:rPr lang="en-US" altLang="en-US" dirty="0"/>
              <a:t>Graphs of Shifts</a:t>
            </a:r>
          </a:p>
        </p:txBody>
      </p:sp>
      <p:graphicFrame>
        <p:nvGraphicFramePr>
          <p:cNvPr id="5" name="Table 4"/>
          <p:cNvGraphicFramePr>
            <a:graphicFrameLocks noGrp="1"/>
          </p:cNvGraphicFramePr>
          <p:nvPr/>
        </p:nvGraphicFramePr>
        <p:xfrm>
          <a:off x="1701800" y="1727200"/>
          <a:ext cx="8839200" cy="4953000"/>
        </p:xfrm>
        <a:graphic>
          <a:graphicData uri="http://schemas.openxmlformats.org/drawingml/2006/table">
            <a:tbl>
              <a:tblPr/>
              <a:tblGrid>
                <a:gridCol w="2946400">
                  <a:extLst>
                    <a:ext uri="{9D8B030D-6E8A-4147-A177-3AD203B41FA5}">
                      <a16:colId xmlns:a16="http://schemas.microsoft.com/office/drawing/2014/main" val="20000"/>
                    </a:ext>
                  </a:extLst>
                </a:gridCol>
                <a:gridCol w="2946400">
                  <a:extLst>
                    <a:ext uri="{9D8B030D-6E8A-4147-A177-3AD203B41FA5}">
                      <a16:colId xmlns:a16="http://schemas.microsoft.com/office/drawing/2014/main" val="20001"/>
                    </a:ext>
                  </a:extLst>
                </a:gridCol>
                <a:gridCol w="2946400">
                  <a:extLst>
                    <a:ext uri="{9D8B030D-6E8A-4147-A177-3AD203B41FA5}">
                      <a16:colId xmlns:a16="http://schemas.microsoft.com/office/drawing/2014/main" val="20002"/>
                    </a:ext>
                  </a:extLst>
                </a:gridCol>
              </a:tblGrid>
              <a:tr h="64135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a:ln>
                            <a:noFill/>
                          </a:ln>
                          <a:solidFill>
                            <a:schemeClr val="tx1"/>
                          </a:solidFill>
                          <a:effectLst/>
                          <a:latin typeface="Cambria"/>
                          <a:ea typeface="MS PGothic" charset="0"/>
                          <a:cs typeface="Cambria" charset="0"/>
                        </a:rPr>
                        <a:t>Change</a:t>
                      </a:r>
                      <a:endParaRPr kumimoji="0" lang="en-US" sz="2000" b="0" i="0" u="none" strike="noStrike" cap="none" normalizeH="0" baseline="0" dirty="0">
                        <a:ln>
                          <a:noFill/>
                        </a:ln>
                        <a:solidFill>
                          <a:schemeClr val="tx1"/>
                        </a:solidFill>
                        <a:effectLst/>
                        <a:latin typeface="Cambria"/>
                        <a:ea typeface="MS PGothic" charset="0"/>
                        <a:cs typeface="Cambria"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a:ln>
                            <a:noFill/>
                          </a:ln>
                          <a:solidFill>
                            <a:schemeClr val="tx1"/>
                          </a:solidFill>
                          <a:effectLst/>
                          <a:latin typeface="Cambria"/>
                          <a:ea typeface="MS PGothic" charset="0"/>
                          <a:cs typeface="Cambria" charset="0"/>
                        </a:rPr>
                        <a:t>Illustration</a:t>
                      </a:r>
                      <a:endParaRPr kumimoji="0" lang="en-US" sz="2000" b="0" i="0" u="none" strike="noStrike" cap="none" normalizeH="0" baseline="0" dirty="0">
                        <a:ln>
                          <a:noFill/>
                        </a:ln>
                        <a:solidFill>
                          <a:schemeClr val="tx1"/>
                        </a:solidFill>
                        <a:effectLst/>
                        <a:latin typeface="Cambria"/>
                        <a:ea typeface="MS PGothic" charset="0"/>
                        <a:cs typeface="Cambria"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a:ln>
                            <a:noFill/>
                          </a:ln>
                          <a:solidFill>
                            <a:schemeClr val="tx1"/>
                          </a:solidFill>
                          <a:effectLst/>
                          <a:latin typeface="Cambria"/>
                          <a:ea typeface="MS PGothic" charset="0"/>
                          <a:cs typeface="Cambria" charset="0"/>
                        </a:rPr>
                        <a:t>Impact on Price and Quantity</a:t>
                      </a:r>
                      <a:endParaRPr kumimoji="0" lang="en-US" sz="2000" b="0" i="0" u="none" strike="noStrike" cap="none" normalizeH="0" baseline="0" dirty="0">
                        <a:ln>
                          <a:noFill/>
                        </a:ln>
                        <a:solidFill>
                          <a:schemeClr val="tx1"/>
                        </a:solidFill>
                        <a:effectLst/>
                        <a:latin typeface="Cambria"/>
                        <a:ea typeface="MS PGothic" charset="0"/>
                        <a:cs typeface="Cambria"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82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Cambria"/>
                          <a:ea typeface="MS PGothic" charset="0"/>
                          <a:cs typeface="Cambria" charset="0"/>
                        </a:rPr>
                        <a:t>Demand decreases</a:t>
                      </a:r>
                      <a:endParaRPr kumimoji="0" lang="en-US" sz="2000" b="0" i="0" u="none" strike="noStrike" cap="none" normalizeH="0" baseline="0" dirty="0">
                        <a:ln>
                          <a:noFill/>
                        </a:ln>
                        <a:solidFill>
                          <a:schemeClr val="tx1"/>
                        </a:solidFill>
                        <a:effectLst/>
                        <a:latin typeface="Cambria"/>
                        <a:ea typeface="MS PGothic" charset="0"/>
                        <a:cs typeface="Cambria"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Cambria"/>
                        <a:ea typeface="MS PGothic" charset="0"/>
                        <a:cs typeface="Cambria"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charset="0"/>
                        </a:rPr>
                        <a:t>The demand curve shifts to the left. As a result, the equilibrium price and equilibrium quantity decrease.</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5582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Cambria"/>
                          <a:ea typeface="MS PGothic" charset="0"/>
                          <a:cs typeface="Cambria" charset="0"/>
                        </a:rPr>
                        <a:t>Supply decreases</a:t>
                      </a:r>
                      <a:endParaRPr kumimoji="0" lang="en-US" sz="2000" b="0" i="0" u="none" strike="noStrike" cap="none" normalizeH="0" baseline="0" dirty="0">
                        <a:ln>
                          <a:noFill/>
                        </a:ln>
                        <a:solidFill>
                          <a:schemeClr val="tx1"/>
                        </a:solidFill>
                        <a:effectLst/>
                        <a:latin typeface="Cambria"/>
                        <a:ea typeface="MS PGothic" charset="0"/>
                        <a:cs typeface="Cambria"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Cambria"/>
                        <a:ea typeface="MS PGothic" charset="0"/>
                        <a:cs typeface="Cambria"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charset="0"/>
                        </a:rPr>
                        <a:t>The supply curve shifts to the left. As a result, the equilibrium price increases and the equilibrium quantity decreases.</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140308" name="Picture 2" descr="FIG03"/>
          <p:cNvPicPr>
            <a:picLocks noChangeAspect="1" noChangeArrowheads="1"/>
          </p:cNvPicPr>
          <p:nvPr/>
        </p:nvPicPr>
        <p:blipFill>
          <a:blip r:embed="rId3" cstate="print">
            <a:extLst>
              <a:ext uri="{28A0092B-C50C-407E-A947-70E740481C1C}">
                <a14:useLocalDpi xmlns:a14="http://schemas.microsoft.com/office/drawing/2010/main" val="0"/>
              </a:ext>
            </a:extLst>
          </a:blip>
          <a:srcRect t="4712"/>
          <a:stretch>
            <a:fillRect/>
          </a:stretch>
        </p:blipFill>
        <p:spPr bwMode="auto">
          <a:xfrm>
            <a:off x="4889502" y="2540000"/>
            <a:ext cx="2433639" cy="1893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0309" name="Picture 2" descr="FIG03"/>
          <p:cNvPicPr>
            <a:picLocks noChangeAspect="1" noChangeArrowheads="1"/>
          </p:cNvPicPr>
          <p:nvPr/>
        </p:nvPicPr>
        <p:blipFill>
          <a:blip r:embed="rId4" cstate="print">
            <a:extLst>
              <a:ext uri="{28A0092B-C50C-407E-A947-70E740481C1C}">
                <a14:useLocalDpi xmlns:a14="http://schemas.microsoft.com/office/drawing/2010/main" val="0"/>
              </a:ext>
            </a:extLst>
          </a:blip>
          <a:srcRect t="4593"/>
          <a:stretch>
            <a:fillRect/>
          </a:stretch>
        </p:blipFill>
        <p:spPr bwMode="auto">
          <a:xfrm>
            <a:off x="4978401" y="4699000"/>
            <a:ext cx="2344739" cy="187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76278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323191" y="5"/>
            <a:ext cx="10069157" cy="1527175"/>
          </a:xfrm>
        </p:spPr>
        <p:txBody>
          <a:bodyPr/>
          <a:lstStyle/>
          <a:p>
            <a:r>
              <a:rPr lang="en-US" altLang="en-US" dirty="0"/>
              <a:t>Shifts in Supply and Demand: Example</a:t>
            </a:r>
          </a:p>
        </p:txBody>
      </p:sp>
      <p:sp>
        <p:nvSpPr>
          <p:cNvPr id="8195" name="Content Placeholder 2"/>
          <p:cNvSpPr>
            <a:spLocks noGrp="1"/>
          </p:cNvSpPr>
          <p:nvPr>
            <p:ph idx="1"/>
          </p:nvPr>
        </p:nvSpPr>
        <p:spPr>
          <a:xfrm>
            <a:off x="1323191" y="1702155"/>
            <a:ext cx="8229600" cy="4895850"/>
          </a:xfrm>
        </p:spPr>
        <p:txBody>
          <a:bodyPr/>
          <a:lstStyle/>
          <a:p>
            <a:pPr eaLnBrk="1" hangingPunct="1"/>
            <a:r>
              <a:rPr lang="en-US" altLang="en-US" sz="3200" dirty="0"/>
              <a:t>By itself, decrease in supply leads to</a:t>
            </a:r>
            <a:endParaRPr lang="en-US" altLang="en-US" sz="2000" dirty="0"/>
          </a:p>
          <a:p>
            <a:pPr lvl="1" eaLnBrk="1" hangingPunct="1"/>
            <a:r>
              <a:rPr lang="en-US" altLang="en-US" sz="2800" dirty="0"/>
              <a:t>Higher equilibrium price.</a:t>
            </a:r>
          </a:p>
          <a:p>
            <a:pPr lvl="1" eaLnBrk="1" hangingPunct="1"/>
            <a:r>
              <a:rPr lang="en-US" altLang="en-US" sz="2800" dirty="0"/>
              <a:t>Lower equilibrium quantity.</a:t>
            </a:r>
          </a:p>
          <a:p>
            <a:pPr eaLnBrk="1" hangingPunct="1"/>
            <a:r>
              <a:rPr lang="en-US" altLang="en-US" sz="3200" dirty="0"/>
              <a:t>By itself, increase in demand leads to</a:t>
            </a:r>
            <a:endParaRPr lang="en-US" altLang="en-US" sz="2000" dirty="0"/>
          </a:p>
          <a:p>
            <a:pPr lvl="1" eaLnBrk="1" hangingPunct="1"/>
            <a:r>
              <a:rPr lang="en-US" altLang="en-US" sz="2800" dirty="0"/>
              <a:t>Higher equilibrium price.</a:t>
            </a:r>
          </a:p>
          <a:p>
            <a:pPr lvl="1" eaLnBrk="1" hangingPunct="1"/>
            <a:r>
              <a:rPr lang="en-US" altLang="en-US" sz="2800" dirty="0"/>
              <a:t>Higher equilibrium quantity.</a:t>
            </a:r>
          </a:p>
          <a:p>
            <a:pPr eaLnBrk="1" hangingPunct="1"/>
            <a:r>
              <a:rPr lang="en-US" altLang="en-US" sz="3200" dirty="0"/>
              <a:t>Combined effects?</a:t>
            </a:r>
            <a:endParaRPr lang="en-US" altLang="en-US" sz="2000" dirty="0"/>
          </a:p>
          <a:p>
            <a:pPr lvl="1" eaLnBrk="1" hangingPunct="1"/>
            <a:r>
              <a:rPr lang="en-US" altLang="en-US" sz="2800" dirty="0"/>
              <a:t>Higher equilibrium price</a:t>
            </a:r>
          </a:p>
          <a:p>
            <a:pPr lvl="1" eaLnBrk="1" hangingPunct="1"/>
            <a:r>
              <a:rPr lang="en-US" altLang="en-US" sz="2800" dirty="0"/>
              <a:t>Equilibrium quantity?</a:t>
            </a:r>
          </a:p>
        </p:txBody>
      </p:sp>
    </p:spTree>
    <p:extLst>
      <p:ext uri="{BB962C8B-B14F-4D97-AF65-F5344CB8AC3E}">
        <p14:creationId xmlns:p14="http://schemas.microsoft.com/office/powerpoint/2010/main" val="37008484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barn(inVertical)">
                                      <p:cBhvr>
                                        <p:cTn id="7" dur="500"/>
                                        <p:tgtEl>
                                          <p:spTgt spid="8195">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8195">
                                            <p:txEl>
                                              <p:pRg st="2" end="2"/>
                                            </p:txEl>
                                          </p:spTgt>
                                        </p:tgtEl>
                                        <p:attrNameLst>
                                          <p:attrName>style.visibility</p:attrName>
                                        </p:attrNameLst>
                                      </p:cBhvr>
                                      <p:to>
                                        <p:strVal val="visible"/>
                                      </p:to>
                                    </p:set>
                                    <p:animEffect transition="in" filter="barn(inVertical)">
                                      <p:cBhvr>
                                        <p:cTn id="10" dur="500"/>
                                        <p:tgtEl>
                                          <p:spTgt spid="8195">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8195">
                                            <p:txEl>
                                              <p:pRg st="4" end="4"/>
                                            </p:txEl>
                                          </p:spTgt>
                                        </p:tgtEl>
                                        <p:attrNameLst>
                                          <p:attrName>style.visibility</p:attrName>
                                        </p:attrNameLst>
                                      </p:cBhvr>
                                      <p:to>
                                        <p:strVal val="visible"/>
                                      </p:to>
                                    </p:set>
                                    <p:animEffect transition="in" filter="barn(inVertical)">
                                      <p:cBhvr>
                                        <p:cTn id="15" dur="500"/>
                                        <p:tgtEl>
                                          <p:spTgt spid="8195">
                                            <p:txEl>
                                              <p:pRg st="4" end="4"/>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8195">
                                            <p:txEl>
                                              <p:pRg st="5" end="5"/>
                                            </p:txEl>
                                          </p:spTgt>
                                        </p:tgtEl>
                                        <p:attrNameLst>
                                          <p:attrName>style.visibility</p:attrName>
                                        </p:attrNameLst>
                                      </p:cBhvr>
                                      <p:to>
                                        <p:strVal val="visible"/>
                                      </p:to>
                                    </p:set>
                                    <p:animEffect transition="in" filter="barn(inVertical)">
                                      <p:cBhvr>
                                        <p:cTn id="18" dur="500"/>
                                        <p:tgtEl>
                                          <p:spTgt spid="8195">
                                            <p:txEl>
                                              <p:pRg st="5" end="5"/>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21" fill="hold" nodeType="clickEffect">
                                  <p:stCondLst>
                                    <p:cond delay="0"/>
                                  </p:stCondLst>
                                  <p:childTnLst>
                                    <p:set>
                                      <p:cBhvr>
                                        <p:cTn id="22" dur="1" fill="hold">
                                          <p:stCondLst>
                                            <p:cond delay="0"/>
                                          </p:stCondLst>
                                        </p:cTn>
                                        <p:tgtEl>
                                          <p:spTgt spid="8195">
                                            <p:txEl>
                                              <p:pRg st="7" end="7"/>
                                            </p:txEl>
                                          </p:spTgt>
                                        </p:tgtEl>
                                        <p:attrNameLst>
                                          <p:attrName>style.visibility</p:attrName>
                                        </p:attrNameLst>
                                      </p:cBhvr>
                                      <p:to>
                                        <p:strVal val="visible"/>
                                      </p:to>
                                    </p:set>
                                    <p:animEffect transition="in" filter="barn(inVertical)">
                                      <p:cBhvr>
                                        <p:cTn id="23" dur="500"/>
                                        <p:tgtEl>
                                          <p:spTgt spid="8195">
                                            <p:txEl>
                                              <p:pRg st="7" end="7"/>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8195">
                                            <p:txEl>
                                              <p:pRg st="8" end="8"/>
                                            </p:txEl>
                                          </p:spTgt>
                                        </p:tgtEl>
                                        <p:attrNameLst>
                                          <p:attrName>style.visibility</p:attrName>
                                        </p:attrNameLst>
                                      </p:cBhvr>
                                      <p:to>
                                        <p:strVal val="visible"/>
                                      </p:to>
                                    </p:set>
                                    <p:animEffect transition="in" filter="barn(inVertical)">
                                      <p:cBhvr>
                                        <p:cTn id="26" dur="500"/>
                                        <p:tgtEl>
                                          <p:spTgt spid="81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0" y="4"/>
            <a:ext cx="9139944" cy="6857999"/>
          </a:xfrm>
          <a:prstGeom prst="rect">
            <a:avLst/>
          </a:prstGeom>
        </p:spPr>
      </p:pic>
      <p:cxnSp>
        <p:nvCxnSpPr>
          <p:cNvPr id="20" name="Elbow Connector 19"/>
          <p:cNvCxnSpPr/>
          <p:nvPr/>
        </p:nvCxnSpPr>
        <p:spPr>
          <a:xfrm rot="16200000" flipH="1">
            <a:off x="2650390" y="4302368"/>
            <a:ext cx="1390434" cy="996527"/>
          </a:xfrm>
          <a:prstGeom prst="bentConnector3">
            <a:avLst>
              <a:gd name="adj1" fmla="val 99932"/>
            </a:avLst>
          </a:prstGeom>
          <a:ln w="12700">
            <a:solidFill>
              <a:schemeClr val="bg1"/>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3" name="Title 2"/>
          <p:cNvSpPr>
            <a:spLocks noGrp="1"/>
          </p:cNvSpPr>
          <p:nvPr>
            <p:ph type="title"/>
          </p:nvPr>
        </p:nvSpPr>
        <p:spPr/>
        <p:txBody>
          <a:bodyPr/>
          <a:lstStyle/>
          <a:p>
            <a:r>
              <a:rPr lang="en-US" dirty="0"/>
              <a:t>The Invisible Hand</a:t>
            </a:r>
          </a:p>
        </p:txBody>
      </p:sp>
      <p:sp>
        <p:nvSpPr>
          <p:cNvPr id="6" name="TextBox 5"/>
          <p:cNvSpPr txBox="1"/>
          <p:nvPr/>
        </p:nvSpPr>
        <p:spPr>
          <a:xfrm>
            <a:off x="436214" y="232856"/>
            <a:ext cx="1778001" cy="246221"/>
          </a:xfrm>
          <a:prstGeom prst="rect">
            <a:avLst/>
          </a:prstGeom>
          <a:noFill/>
        </p:spPr>
        <p:txBody>
          <a:bodyPr wrap="square" lIns="0" tIns="0" rIns="0" bIns="0" rtlCol="0">
            <a:spAutoFit/>
          </a:bodyPr>
          <a:lstStyle/>
          <a:p>
            <a:pPr defTabSz="457200" fontAlgn="base">
              <a:spcBef>
                <a:spcPct val="0"/>
              </a:spcBef>
              <a:spcAft>
                <a:spcPct val="0"/>
              </a:spcAft>
            </a:pPr>
            <a:r>
              <a:rPr lang="en-US" sz="1600" b="1" spc="70" dirty="0">
                <a:solidFill>
                  <a:srgbClr val="0A5B74"/>
                </a:solidFill>
                <a:latin typeface="Cambria"/>
                <a:ea typeface="ＭＳ Ｐゴシック" charset="0"/>
                <a:cs typeface="Cambria"/>
              </a:rPr>
              <a:t>SNAPSHOT</a:t>
            </a:r>
          </a:p>
        </p:txBody>
      </p:sp>
      <p:grpSp>
        <p:nvGrpSpPr>
          <p:cNvPr id="17" name="Group 16"/>
          <p:cNvGrpSpPr/>
          <p:nvPr/>
        </p:nvGrpSpPr>
        <p:grpSpPr>
          <a:xfrm>
            <a:off x="1899744" y="2474838"/>
            <a:ext cx="1884856" cy="1623033"/>
            <a:chOff x="2035168" y="4480449"/>
            <a:chExt cx="1813492" cy="947398"/>
          </a:xfrm>
        </p:grpSpPr>
        <p:sp>
          <p:nvSpPr>
            <p:cNvPr id="18" name="TextBox 17"/>
            <p:cNvSpPr txBox="1"/>
            <p:nvPr/>
          </p:nvSpPr>
          <p:spPr>
            <a:xfrm>
              <a:off x="2180571" y="4532850"/>
              <a:ext cx="1564308" cy="862347"/>
            </a:xfrm>
            <a:prstGeom prst="rect">
              <a:avLst/>
            </a:prstGeom>
            <a:noFill/>
          </p:spPr>
          <p:txBody>
            <a:bodyPr wrap="square" lIns="0" tIns="0" rIns="0" bIns="0" rtlCol="0">
              <a:spAutoFit/>
            </a:bodyPr>
            <a:lstStyle/>
            <a:p>
              <a:pPr defTabSz="457200" fontAlgn="base">
                <a:spcBef>
                  <a:spcPct val="0"/>
                </a:spcBef>
                <a:spcAft>
                  <a:spcPct val="0"/>
                </a:spcAft>
              </a:pPr>
              <a:r>
                <a:rPr lang="en-US" sz="1200" spc="50" dirty="0">
                  <a:solidFill>
                    <a:prstClr val="white"/>
                  </a:solidFill>
                  <a:latin typeface="Cambria"/>
                  <a:ea typeface="ＭＳ Ｐゴシック" charset="0"/>
                  <a:cs typeface="Cambria"/>
                </a:rPr>
                <a:t>The consumers care about freshness and price. They don't care to know the name of the fishing captain or trucker that brought the fish to the store for them to enjoy. </a:t>
              </a:r>
            </a:p>
          </p:txBody>
        </p:sp>
        <p:sp>
          <p:nvSpPr>
            <p:cNvPr id="19" name="Rounded Rectangle 18"/>
            <p:cNvSpPr/>
            <p:nvPr/>
          </p:nvSpPr>
          <p:spPr>
            <a:xfrm>
              <a:off x="2035168" y="4480449"/>
              <a:ext cx="1813492" cy="947398"/>
            </a:xfrm>
            <a:prstGeom prst="roundRect">
              <a:avLst>
                <a:gd name="adj" fmla="val 10053"/>
              </a:avLst>
            </a:prstGeom>
            <a:no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dirty="0">
                <a:solidFill>
                  <a:prstClr val="white"/>
                </a:solidFill>
                <a:latin typeface="Cambria"/>
              </a:endParaRPr>
            </a:p>
          </p:txBody>
        </p:sp>
      </p:grpSp>
      <p:sp>
        <p:nvSpPr>
          <p:cNvPr id="21" name="TextBox 20"/>
          <p:cNvSpPr txBox="1"/>
          <p:nvPr/>
        </p:nvSpPr>
        <p:spPr>
          <a:xfrm>
            <a:off x="4059918" y="6067931"/>
            <a:ext cx="1892159" cy="225703"/>
          </a:xfrm>
          <a:prstGeom prst="rect">
            <a:avLst/>
          </a:prstGeom>
          <a:noFill/>
        </p:spPr>
        <p:txBody>
          <a:bodyPr wrap="square" lIns="0" tIns="0" rIns="0" bIns="0" rtlCol="0">
            <a:spAutoFit/>
          </a:bodyPr>
          <a:lstStyle/>
          <a:p>
            <a:pPr algn="ctr" defTabSz="457200" fontAlgn="base">
              <a:lnSpc>
                <a:spcPct val="90000"/>
              </a:lnSpc>
              <a:spcBef>
                <a:spcPct val="0"/>
              </a:spcBef>
              <a:spcAft>
                <a:spcPct val="0"/>
              </a:spcAft>
            </a:pPr>
            <a:r>
              <a:rPr lang="en-US" sz="1600" spc="50" dirty="0">
                <a:solidFill>
                  <a:prstClr val="white"/>
                </a:solidFill>
                <a:latin typeface="Cambria" panose="02040503050406030204" pitchFamily="18" charset="0"/>
                <a:ea typeface="ＭＳ Ｐゴシック" charset="0"/>
                <a:cs typeface="Rockwell"/>
              </a:rPr>
              <a:t>5. PURCHASED</a:t>
            </a:r>
          </a:p>
        </p:txBody>
      </p:sp>
      <p:sp>
        <p:nvSpPr>
          <p:cNvPr id="22" name="TextBox 21"/>
          <p:cNvSpPr txBox="1"/>
          <p:nvPr/>
        </p:nvSpPr>
        <p:spPr>
          <a:xfrm>
            <a:off x="5164670" y="3212671"/>
            <a:ext cx="1892159" cy="225703"/>
          </a:xfrm>
          <a:prstGeom prst="rect">
            <a:avLst/>
          </a:prstGeom>
          <a:noFill/>
        </p:spPr>
        <p:txBody>
          <a:bodyPr wrap="square" lIns="0" tIns="0" rIns="0" bIns="0" rtlCol="0">
            <a:spAutoFit/>
          </a:bodyPr>
          <a:lstStyle/>
          <a:p>
            <a:pPr algn="ctr" defTabSz="457200" fontAlgn="base">
              <a:lnSpc>
                <a:spcPct val="90000"/>
              </a:lnSpc>
              <a:spcBef>
                <a:spcPct val="0"/>
              </a:spcBef>
              <a:spcAft>
                <a:spcPct val="0"/>
              </a:spcAft>
            </a:pPr>
            <a:r>
              <a:rPr lang="en-US" sz="1600" spc="50" dirty="0">
                <a:solidFill>
                  <a:prstClr val="white"/>
                </a:solidFill>
                <a:latin typeface="Cambria" panose="02040503050406030204" pitchFamily="18" charset="0"/>
                <a:ea typeface="ＭＳ Ｐゴシック" charset="0"/>
                <a:cs typeface="Rockwell"/>
              </a:rPr>
              <a:t>4. DISPLAYED</a:t>
            </a:r>
          </a:p>
        </p:txBody>
      </p:sp>
      <p:sp>
        <p:nvSpPr>
          <p:cNvPr id="14" name="TextBox 13"/>
          <p:cNvSpPr txBox="1"/>
          <p:nvPr/>
        </p:nvSpPr>
        <p:spPr>
          <a:xfrm>
            <a:off x="7670803" y="5278538"/>
            <a:ext cx="1892159" cy="225703"/>
          </a:xfrm>
          <a:prstGeom prst="rect">
            <a:avLst/>
          </a:prstGeom>
          <a:noFill/>
        </p:spPr>
        <p:txBody>
          <a:bodyPr wrap="square" lIns="0" tIns="0" rIns="0" bIns="0" rtlCol="0">
            <a:spAutoFit/>
          </a:bodyPr>
          <a:lstStyle/>
          <a:p>
            <a:pPr algn="ctr" defTabSz="457200" fontAlgn="base">
              <a:lnSpc>
                <a:spcPct val="90000"/>
              </a:lnSpc>
              <a:spcBef>
                <a:spcPct val="0"/>
              </a:spcBef>
              <a:spcAft>
                <a:spcPct val="0"/>
              </a:spcAft>
            </a:pPr>
            <a:r>
              <a:rPr lang="en-US" sz="1600" spc="50" dirty="0">
                <a:solidFill>
                  <a:prstClr val="white"/>
                </a:solidFill>
                <a:latin typeface="Cambria" panose="02040503050406030204" pitchFamily="18" charset="0"/>
                <a:ea typeface="ＭＳ Ｐゴシック" charset="0"/>
                <a:cs typeface="Rockwell"/>
              </a:rPr>
              <a:t>6. EATEN</a:t>
            </a:r>
          </a:p>
        </p:txBody>
      </p:sp>
    </p:spTree>
    <p:extLst>
      <p:ext uri="{BB962C8B-B14F-4D97-AF65-F5344CB8AC3E}">
        <p14:creationId xmlns:p14="http://schemas.microsoft.com/office/powerpoint/2010/main" val="5257776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981200" y="5"/>
            <a:ext cx="8229600" cy="1527175"/>
          </a:xfrm>
        </p:spPr>
        <p:txBody>
          <a:bodyPr/>
          <a:lstStyle/>
          <a:p>
            <a:r>
              <a:rPr lang="en-US" altLang="en-US" dirty="0"/>
              <a:t>Shifts in Supply and Demand</a:t>
            </a:r>
          </a:p>
        </p:txBody>
      </p:sp>
      <p:sp>
        <p:nvSpPr>
          <p:cNvPr id="11267" name="Content Placeholder 2"/>
          <p:cNvSpPr>
            <a:spLocks noGrp="1"/>
          </p:cNvSpPr>
          <p:nvPr>
            <p:ph idx="1"/>
          </p:nvPr>
        </p:nvSpPr>
        <p:spPr>
          <a:xfrm>
            <a:off x="1981200" y="1712913"/>
            <a:ext cx="8229600" cy="4895850"/>
          </a:xfrm>
        </p:spPr>
        <p:txBody>
          <a:bodyPr/>
          <a:lstStyle/>
          <a:p>
            <a:pPr eaLnBrk="1" hangingPunct="1"/>
            <a:r>
              <a:rPr lang="en-US" altLang="en-US" sz="3200" dirty="0"/>
              <a:t>The world is complex and shifts don't always occur in a simple, one-at-a-time manner.</a:t>
            </a:r>
          </a:p>
          <a:p>
            <a:pPr eaLnBrk="1" hangingPunct="1"/>
            <a:r>
              <a:rPr lang="en-US" altLang="en-US" sz="3200" dirty="0"/>
              <a:t>What happens if there is a shift in supply AND a shift in demand?</a:t>
            </a:r>
            <a:endParaRPr lang="en-US" altLang="en-US" sz="2400" dirty="0"/>
          </a:p>
        </p:txBody>
      </p:sp>
    </p:spTree>
    <p:extLst>
      <p:ext uri="{BB962C8B-B14F-4D97-AF65-F5344CB8AC3E}">
        <p14:creationId xmlns:p14="http://schemas.microsoft.com/office/powerpoint/2010/main" val="27951025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a:xfrm>
            <a:off x="1233543" y="1755944"/>
            <a:ext cx="8229600" cy="4895850"/>
          </a:xfrm>
        </p:spPr>
        <p:txBody>
          <a:bodyPr/>
          <a:lstStyle/>
          <a:p>
            <a:pPr eaLnBrk="1" hangingPunct="1">
              <a:defRPr/>
            </a:pPr>
            <a:r>
              <a:rPr lang="en-US" sz="2800" dirty="0"/>
              <a:t>Consider the market for salmon, and suppose two things happen simultaneously:</a:t>
            </a:r>
          </a:p>
          <a:p>
            <a:pPr marL="914400" lvl="1" indent="-457200" eaLnBrk="1" hangingPunct="1">
              <a:buFont typeface="+mj-lt"/>
              <a:buAutoNum type="arabicPeriod"/>
              <a:defRPr/>
            </a:pPr>
            <a:r>
              <a:rPr lang="en-US" sz="2400" dirty="0"/>
              <a:t>A major drought hits the northwest United States</a:t>
            </a:r>
          </a:p>
          <a:p>
            <a:pPr marL="914400" lvl="1" indent="-457200" eaLnBrk="1" hangingPunct="1">
              <a:buFont typeface="+mj-lt"/>
              <a:buAutoNum type="arabicPeriod"/>
              <a:defRPr/>
            </a:pPr>
            <a:r>
              <a:rPr lang="en-US" sz="2400" dirty="0"/>
              <a:t>A medical journal reports that people who consume salmon live longer than people who eat other fish</a:t>
            </a:r>
          </a:p>
          <a:p>
            <a:pPr eaLnBrk="1" hangingPunct="1">
              <a:defRPr/>
            </a:pPr>
            <a:r>
              <a:rPr lang="en-US" sz="2800" dirty="0"/>
              <a:t>These two events will respectively lead to:</a:t>
            </a:r>
          </a:p>
          <a:p>
            <a:pPr marL="1028700" lvl="1" indent="-571500" eaLnBrk="1" hangingPunct="1">
              <a:buFont typeface="+mj-lt"/>
              <a:buAutoNum type="arabicPeriod"/>
              <a:defRPr/>
            </a:pPr>
            <a:r>
              <a:rPr lang="en-US" sz="2400" dirty="0"/>
              <a:t>A decrease in the supply of salmon.</a:t>
            </a:r>
          </a:p>
          <a:p>
            <a:pPr marL="1028700" lvl="1" indent="-571500" eaLnBrk="1" hangingPunct="1">
              <a:buFont typeface="+mj-lt"/>
              <a:buAutoNum type="arabicPeriod"/>
              <a:defRPr/>
            </a:pPr>
            <a:r>
              <a:rPr lang="en-US" sz="2400" dirty="0"/>
              <a:t>An increase in the demand for salmon.</a:t>
            </a:r>
          </a:p>
        </p:txBody>
      </p:sp>
      <p:sp>
        <p:nvSpPr>
          <p:cNvPr id="3" name="Title 2">
            <a:extLst>
              <a:ext uri="{FF2B5EF4-FFF2-40B4-BE49-F238E27FC236}">
                <a16:creationId xmlns:a16="http://schemas.microsoft.com/office/drawing/2014/main" id="{EDF64730-FAB8-A44C-AD4C-5521D067BD43}"/>
              </a:ext>
            </a:extLst>
          </p:cNvPr>
          <p:cNvSpPr>
            <a:spLocks noGrp="1"/>
          </p:cNvSpPr>
          <p:nvPr>
            <p:ph type="title"/>
          </p:nvPr>
        </p:nvSpPr>
        <p:spPr>
          <a:xfrm>
            <a:off x="1233543" y="0"/>
            <a:ext cx="10029713" cy="1527337"/>
          </a:xfrm>
        </p:spPr>
        <p:txBody>
          <a:bodyPr/>
          <a:lstStyle/>
          <a:p>
            <a:r>
              <a:rPr lang="en-US" altLang="en-US" dirty="0"/>
              <a:t>Shifts in Supply and Demand: Example</a:t>
            </a:r>
            <a:endParaRPr lang="tr-TR" dirty="0"/>
          </a:p>
        </p:txBody>
      </p:sp>
    </p:spTree>
    <p:extLst>
      <p:ext uri="{BB962C8B-B14F-4D97-AF65-F5344CB8AC3E}">
        <p14:creationId xmlns:p14="http://schemas.microsoft.com/office/powerpoint/2010/main" val="39333194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barn(inVertical)">
                                      <p:cBhvr>
                                        <p:cTn id="7" dur="500"/>
                                        <p:tgtEl>
                                          <p:spTgt spid="8195">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8195">
                                            <p:txEl>
                                              <p:pRg st="2" end="2"/>
                                            </p:txEl>
                                          </p:spTgt>
                                        </p:tgtEl>
                                        <p:attrNameLst>
                                          <p:attrName>style.visibility</p:attrName>
                                        </p:attrNameLst>
                                      </p:cBhvr>
                                      <p:to>
                                        <p:strVal val="visible"/>
                                      </p:to>
                                    </p:set>
                                    <p:animEffect transition="in" filter="barn(inVertical)">
                                      <p:cBhvr>
                                        <p:cTn id="10" dur="500"/>
                                        <p:tgtEl>
                                          <p:spTgt spid="8195">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8195">
                                            <p:txEl>
                                              <p:pRg st="4" end="4"/>
                                            </p:txEl>
                                          </p:spTgt>
                                        </p:tgtEl>
                                        <p:attrNameLst>
                                          <p:attrName>style.visibility</p:attrName>
                                        </p:attrNameLst>
                                      </p:cBhvr>
                                      <p:to>
                                        <p:strVal val="visible"/>
                                      </p:to>
                                    </p:set>
                                    <p:animEffect transition="in" filter="barn(inVertical)">
                                      <p:cBhvr>
                                        <p:cTn id="15" dur="500"/>
                                        <p:tgtEl>
                                          <p:spTgt spid="8195">
                                            <p:txEl>
                                              <p:pRg st="4" end="4"/>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8195">
                                            <p:txEl>
                                              <p:pRg st="5" end="5"/>
                                            </p:txEl>
                                          </p:spTgt>
                                        </p:tgtEl>
                                        <p:attrNameLst>
                                          <p:attrName>style.visibility</p:attrName>
                                        </p:attrNameLst>
                                      </p:cBhvr>
                                      <p:to>
                                        <p:strVal val="visible"/>
                                      </p:to>
                                    </p:set>
                                    <p:animEffect transition="in" filter="barn(inVertical)">
                                      <p:cBhvr>
                                        <p:cTn id="18" dur="500"/>
                                        <p:tgtEl>
                                          <p:spTgt spid="81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7394" name="Picture 2" descr="FIG03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0600" y="419100"/>
            <a:ext cx="5130800" cy="60213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34518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981200" y="5"/>
            <a:ext cx="8229600" cy="1527175"/>
          </a:xfrm>
        </p:spPr>
        <p:txBody>
          <a:bodyPr/>
          <a:lstStyle/>
          <a:p>
            <a:pPr algn="ctr"/>
            <a:r>
              <a:rPr lang="en-US" altLang="en-US" b="1" dirty="0">
                <a:latin typeface="Cambria"/>
              </a:rPr>
              <a:t>Graphs of Shifts</a:t>
            </a:r>
          </a:p>
        </p:txBody>
      </p:sp>
      <p:graphicFrame>
        <p:nvGraphicFramePr>
          <p:cNvPr id="5" name="Table 4"/>
          <p:cNvGraphicFramePr>
            <a:graphicFrameLocks noGrp="1"/>
          </p:cNvGraphicFramePr>
          <p:nvPr/>
        </p:nvGraphicFramePr>
        <p:xfrm>
          <a:off x="1701800" y="1727200"/>
          <a:ext cx="8839200" cy="4953000"/>
        </p:xfrm>
        <a:graphic>
          <a:graphicData uri="http://schemas.openxmlformats.org/drawingml/2006/table">
            <a:tbl>
              <a:tblPr/>
              <a:tblGrid>
                <a:gridCol w="2289175">
                  <a:extLst>
                    <a:ext uri="{9D8B030D-6E8A-4147-A177-3AD203B41FA5}">
                      <a16:colId xmlns:a16="http://schemas.microsoft.com/office/drawing/2014/main" val="20000"/>
                    </a:ext>
                  </a:extLst>
                </a:gridCol>
                <a:gridCol w="3603625">
                  <a:extLst>
                    <a:ext uri="{9D8B030D-6E8A-4147-A177-3AD203B41FA5}">
                      <a16:colId xmlns:a16="http://schemas.microsoft.com/office/drawing/2014/main" val="20001"/>
                    </a:ext>
                  </a:extLst>
                </a:gridCol>
                <a:gridCol w="2946400">
                  <a:extLst>
                    <a:ext uri="{9D8B030D-6E8A-4147-A177-3AD203B41FA5}">
                      <a16:colId xmlns:a16="http://schemas.microsoft.com/office/drawing/2014/main" val="20002"/>
                    </a:ext>
                  </a:extLst>
                </a:gridCol>
              </a:tblGrid>
              <a:tr h="641350">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Helvetica Neue" charset="0"/>
                          <a:ea typeface="Helvetica Neue" charset="0"/>
                          <a:cs typeface="Helvetica Neue" charset="0"/>
                        </a:defRPr>
                      </a:lvl3pPr>
                      <a:lvl4pPr eaLnBrk="0" hangingPunct="0">
                        <a:spcBef>
                          <a:spcPct val="20000"/>
                        </a:spcBef>
                        <a:defRPr>
                          <a:solidFill>
                            <a:schemeClr val="tx1"/>
                          </a:solidFill>
                          <a:latin typeface="Helvetica Neue" charset="0"/>
                          <a:ea typeface="Helvetica Neue" charset="0"/>
                          <a:cs typeface="Helvetica Neue" charset="0"/>
                        </a:defRPr>
                      </a:lvl4pPr>
                      <a:lvl5pPr eaLnBrk="0" hangingPunct="0">
                        <a:spcBef>
                          <a:spcPct val="20000"/>
                        </a:spcBef>
                        <a:defRPr>
                          <a:solidFill>
                            <a:schemeClr val="tx1"/>
                          </a:solidFill>
                          <a:latin typeface="Helvetica Neue" charset="0"/>
                          <a:ea typeface="Helvetica Neue" charset="0"/>
                          <a:cs typeface="Helvetica Neue" charset="0"/>
                        </a:defRPr>
                      </a:lvl5pPr>
                      <a:lvl6pPr marL="457200" eaLnBrk="0" fontAlgn="base" hangingPunct="0">
                        <a:spcBef>
                          <a:spcPct val="20000"/>
                        </a:spcBef>
                        <a:spcAft>
                          <a:spcPct val="0"/>
                        </a:spcAft>
                        <a:defRPr>
                          <a:solidFill>
                            <a:schemeClr val="tx1"/>
                          </a:solidFill>
                          <a:latin typeface="Helvetica Neue" charset="0"/>
                          <a:ea typeface="Helvetica Neue" charset="0"/>
                          <a:cs typeface="Helvetica Neue" charset="0"/>
                        </a:defRPr>
                      </a:lvl6pPr>
                      <a:lvl7pPr marL="914400" eaLnBrk="0" fontAlgn="base" hangingPunct="0">
                        <a:spcBef>
                          <a:spcPct val="20000"/>
                        </a:spcBef>
                        <a:spcAft>
                          <a:spcPct val="0"/>
                        </a:spcAft>
                        <a:defRPr>
                          <a:solidFill>
                            <a:schemeClr val="tx1"/>
                          </a:solidFill>
                          <a:latin typeface="Helvetica Neue" charset="0"/>
                          <a:ea typeface="Helvetica Neue" charset="0"/>
                          <a:cs typeface="Helvetica Neue" charset="0"/>
                        </a:defRPr>
                      </a:lvl7pPr>
                      <a:lvl8pPr marL="1371600" eaLnBrk="0" fontAlgn="base" hangingPunct="0">
                        <a:spcBef>
                          <a:spcPct val="20000"/>
                        </a:spcBef>
                        <a:spcAft>
                          <a:spcPct val="0"/>
                        </a:spcAft>
                        <a:defRPr>
                          <a:solidFill>
                            <a:schemeClr val="tx1"/>
                          </a:solidFill>
                          <a:latin typeface="Helvetica Neue" charset="0"/>
                          <a:ea typeface="Helvetica Neue" charset="0"/>
                          <a:cs typeface="Helvetica Neue" charset="0"/>
                        </a:defRPr>
                      </a:lvl8pPr>
                      <a:lvl9pPr marL="1828800" eaLnBrk="0" fontAlgn="base" hangingPunct="0">
                        <a:spcBef>
                          <a:spcPct val="20000"/>
                        </a:spcBef>
                        <a:spcAft>
                          <a:spcPct val="0"/>
                        </a:spcAft>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1" i="0" u="sng" strike="noStrike" cap="none" normalizeH="0" baseline="0" dirty="0">
                          <a:ln>
                            <a:noFill/>
                          </a:ln>
                          <a:solidFill>
                            <a:schemeClr val="tx1"/>
                          </a:solidFill>
                          <a:effectLst/>
                          <a:latin typeface="Cambria"/>
                          <a:ea typeface="MS PGothic" panose="020B0600070205080204" pitchFamily="34" charset="-128"/>
                        </a:rPr>
                        <a:t>Change</a:t>
                      </a:r>
                      <a:endParaRPr kumimoji="0" lang="en-US" altLang="en-US" sz="20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Helvetica Neue" charset="0"/>
                          <a:ea typeface="Helvetica Neue" charset="0"/>
                          <a:cs typeface="Helvetica Neue" charset="0"/>
                        </a:defRPr>
                      </a:lvl3pPr>
                      <a:lvl4pPr eaLnBrk="0" hangingPunct="0">
                        <a:spcBef>
                          <a:spcPct val="20000"/>
                        </a:spcBef>
                        <a:defRPr>
                          <a:solidFill>
                            <a:schemeClr val="tx1"/>
                          </a:solidFill>
                          <a:latin typeface="Helvetica Neue" charset="0"/>
                          <a:ea typeface="Helvetica Neue" charset="0"/>
                          <a:cs typeface="Helvetica Neue" charset="0"/>
                        </a:defRPr>
                      </a:lvl4pPr>
                      <a:lvl5pPr eaLnBrk="0" hangingPunct="0">
                        <a:spcBef>
                          <a:spcPct val="20000"/>
                        </a:spcBef>
                        <a:defRPr>
                          <a:solidFill>
                            <a:schemeClr val="tx1"/>
                          </a:solidFill>
                          <a:latin typeface="Helvetica Neue" charset="0"/>
                          <a:ea typeface="Helvetica Neue" charset="0"/>
                          <a:cs typeface="Helvetica Neue" charset="0"/>
                        </a:defRPr>
                      </a:lvl5pPr>
                      <a:lvl6pPr marL="457200" eaLnBrk="0" fontAlgn="base" hangingPunct="0">
                        <a:spcBef>
                          <a:spcPct val="20000"/>
                        </a:spcBef>
                        <a:spcAft>
                          <a:spcPct val="0"/>
                        </a:spcAft>
                        <a:defRPr>
                          <a:solidFill>
                            <a:schemeClr val="tx1"/>
                          </a:solidFill>
                          <a:latin typeface="Helvetica Neue" charset="0"/>
                          <a:ea typeface="Helvetica Neue" charset="0"/>
                          <a:cs typeface="Helvetica Neue" charset="0"/>
                        </a:defRPr>
                      </a:lvl6pPr>
                      <a:lvl7pPr marL="914400" eaLnBrk="0" fontAlgn="base" hangingPunct="0">
                        <a:spcBef>
                          <a:spcPct val="20000"/>
                        </a:spcBef>
                        <a:spcAft>
                          <a:spcPct val="0"/>
                        </a:spcAft>
                        <a:defRPr>
                          <a:solidFill>
                            <a:schemeClr val="tx1"/>
                          </a:solidFill>
                          <a:latin typeface="Helvetica Neue" charset="0"/>
                          <a:ea typeface="Helvetica Neue" charset="0"/>
                          <a:cs typeface="Helvetica Neue" charset="0"/>
                        </a:defRPr>
                      </a:lvl7pPr>
                      <a:lvl8pPr marL="1371600" eaLnBrk="0" fontAlgn="base" hangingPunct="0">
                        <a:spcBef>
                          <a:spcPct val="20000"/>
                        </a:spcBef>
                        <a:spcAft>
                          <a:spcPct val="0"/>
                        </a:spcAft>
                        <a:defRPr>
                          <a:solidFill>
                            <a:schemeClr val="tx1"/>
                          </a:solidFill>
                          <a:latin typeface="Helvetica Neue" charset="0"/>
                          <a:ea typeface="Helvetica Neue" charset="0"/>
                          <a:cs typeface="Helvetica Neue" charset="0"/>
                        </a:defRPr>
                      </a:lvl8pPr>
                      <a:lvl9pPr marL="1828800" eaLnBrk="0" fontAlgn="base" hangingPunct="0">
                        <a:spcBef>
                          <a:spcPct val="20000"/>
                        </a:spcBef>
                        <a:spcAft>
                          <a:spcPct val="0"/>
                        </a:spcAft>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1" i="0" u="sng" strike="noStrike" cap="none" normalizeH="0" baseline="0" dirty="0">
                          <a:ln>
                            <a:noFill/>
                          </a:ln>
                          <a:solidFill>
                            <a:schemeClr val="tx1"/>
                          </a:solidFill>
                          <a:effectLst/>
                          <a:latin typeface="Cambria"/>
                          <a:ea typeface="MS PGothic" panose="020B0600070205080204" pitchFamily="34" charset="-128"/>
                        </a:rPr>
                        <a:t>Illustration</a:t>
                      </a:r>
                      <a:endParaRPr kumimoji="0" lang="en-US" altLang="en-US" sz="20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Helvetica Neue" charset="0"/>
                          <a:ea typeface="Helvetica Neue" charset="0"/>
                          <a:cs typeface="Helvetica Neue" charset="0"/>
                        </a:defRPr>
                      </a:lvl3pPr>
                      <a:lvl4pPr eaLnBrk="0" hangingPunct="0">
                        <a:spcBef>
                          <a:spcPct val="20000"/>
                        </a:spcBef>
                        <a:defRPr>
                          <a:solidFill>
                            <a:schemeClr val="tx1"/>
                          </a:solidFill>
                          <a:latin typeface="Helvetica Neue" charset="0"/>
                          <a:ea typeface="Helvetica Neue" charset="0"/>
                          <a:cs typeface="Helvetica Neue" charset="0"/>
                        </a:defRPr>
                      </a:lvl4pPr>
                      <a:lvl5pPr eaLnBrk="0" hangingPunct="0">
                        <a:spcBef>
                          <a:spcPct val="20000"/>
                        </a:spcBef>
                        <a:defRPr>
                          <a:solidFill>
                            <a:schemeClr val="tx1"/>
                          </a:solidFill>
                          <a:latin typeface="Helvetica Neue" charset="0"/>
                          <a:ea typeface="Helvetica Neue" charset="0"/>
                          <a:cs typeface="Helvetica Neue" charset="0"/>
                        </a:defRPr>
                      </a:lvl5pPr>
                      <a:lvl6pPr marL="457200" eaLnBrk="0" fontAlgn="base" hangingPunct="0">
                        <a:spcBef>
                          <a:spcPct val="20000"/>
                        </a:spcBef>
                        <a:spcAft>
                          <a:spcPct val="0"/>
                        </a:spcAft>
                        <a:defRPr>
                          <a:solidFill>
                            <a:schemeClr val="tx1"/>
                          </a:solidFill>
                          <a:latin typeface="Helvetica Neue" charset="0"/>
                          <a:ea typeface="Helvetica Neue" charset="0"/>
                          <a:cs typeface="Helvetica Neue" charset="0"/>
                        </a:defRPr>
                      </a:lvl6pPr>
                      <a:lvl7pPr marL="914400" eaLnBrk="0" fontAlgn="base" hangingPunct="0">
                        <a:spcBef>
                          <a:spcPct val="20000"/>
                        </a:spcBef>
                        <a:spcAft>
                          <a:spcPct val="0"/>
                        </a:spcAft>
                        <a:defRPr>
                          <a:solidFill>
                            <a:schemeClr val="tx1"/>
                          </a:solidFill>
                          <a:latin typeface="Helvetica Neue" charset="0"/>
                          <a:ea typeface="Helvetica Neue" charset="0"/>
                          <a:cs typeface="Helvetica Neue" charset="0"/>
                        </a:defRPr>
                      </a:lvl7pPr>
                      <a:lvl8pPr marL="1371600" eaLnBrk="0" fontAlgn="base" hangingPunct="0">
                        <a:spcBef>
                          <a:spcPct val="20000"/>
                        </a:spcBef>
                        <a:spcAft>
                          <a:spcPct val="0"/>
                        </a:spcAft>
                        <a:defRPr>
                          <a:solidFill>
                            <a:schemeClr val="tx1"/>
                          </a:solidFill>
                          <a:latin typeface="Helvetica Neue" charset="0"/>
                          <a:ea typeface="Helvetica Neue" charset="0"/>
                          <a:cs typeface="Helvetica Neue" charset="0"/>
                        </a:defRPr>
                      </a:lvl8pPr>
                      <a:lvl9pPr marL="1828800" eaLnBrk="0" fontAlgn="base" hangingPunct="0">
                        <a:spcBef>
                          <a:spcPct val="20000"/>
                        </a:spcBef>
                        <a:spcAft>
                          <a:spcPct val="0"/>
                        </a:spcAft>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1" i="0" u="sng" strike="noStrike" cap="none" normalizeH="0" baseline="0" dirty="0">
                          <a:ln>
                            <a:noFill/>
                          </a:ln>
                          <a:solidFill>
                            <a:schemeClr val="tx1"/>
                          </a:solidFill>
                          <a:effectLst/>
                          <a:latin typeface="Cambria"/>
                          <a:ea typeface="MS PGothic" panose="020B0600070205080204" pitchFamily="34" charset="-128"/>
                        </a:rPr>
                        <a:t>Impact on price and quantity</a:t>
                      </a:r>
                      <a:endParaRPr kumimoji="0" lang="en-US" altLang="en-US" sz="20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825">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Helvetica Neue" charset="0"/>
                          <a:ea typeface="Helvetica Neue" charset="0"/>
                          <a:cs typeface="Helvetica Neue" charset="0"/>
                        </a:defRPr>
                      </a:lvl3pPr>
                      <a:lvl4pPr eaLnBrk="0" hangingPunct="0">
                        <a:spcBef>
                          <a:spcPct val="20000"/>
                        </a:spcBef>
                        <a:defRPr>
                          <a:solidFill>
                            <a:schemeClr val="tx1"/>
                          </a:solidFill>
                          <a:latin typeface="Helvetica Neue" charset="0"/>
                          <a:ea typeface="Helvetica Neue" charset="0"/>
                          <a:cs typeface="Helvetica Neue" charset="0"/>
                        </a:defRPr>
                      </a:lvl4pPr>
                      <a:lvl5pPr eaLnBrk="0" hangingPunct="0">
                        <a:spcBef>
                          <a:spcPct val="20000"/>
                        </a:spcBef>
                        <a:defRPr>
                          <a:solidFill>
                            <a:schemeClr val="tx1"/>
                          </a:solidFill>
                          <a:latin typeface="Helvetica Neue" charset="0"/>
                          <a:ea typeface="Helvetica Neue" charset="0"/>
                          <a:cs typeface="Helvetica Neue" charset="0"/>
                        </a:defRPr>
                      </a:lvl5pPr>
                      <a:lvl6pPr marL="457200" eaLnBrk="0" fontAlgn="base" hangingPunct="0">
                        <a:spcBef>
                          <a:spcPct val="20000"/>
                        </a:spcBef>
                        <a:spcAft>
                          <a:spcPct val="0"/>
                        </a:spcAft>
                        <a:defRPr>
                          <a:solidFill>
                            <a:schemeClr val="tx1"/>
                          </a:solidFill>
                          <a:latin typeface="Helvetica Neue" charset="0"/>
                          <a:ea typeface="Helvetica Neue" charset="0"/>
                          <a:cs typeface="Helvetica Neue" charset="0"/>
                        </a:defRPr>
                      </a:lvl6pPr>
                      <a:lvl7pPr marL="914400" eaLnBrk="0" fontAlgn="base" hangingPunct="0">
                        <a:spcBef>
                          <a:spcPct val="20000"/>
                        </a:spcBef>
                        <a:spcAft>
                          <a:spcPct val="0"/>
                        </a:spcAft>
                        <a:defRPr>
                          <a:solidFill>
                            <a:schemeClr val="tx1"/>
                          </a:solidFill>
                          <a:latin typeface="Helvetica Neue" charset="0"/>
                          <a:ea typeface="Helvetica Neue" charset="0"/>
                          <a:cs typeface="Helvetica Neue" charset="0"/>
                        </a:defRPr>
                      </a:lvl7pPr>
                      <a:lvl8pPr marL="1371600" eaLnBrk="0" fontAlgn="base" hangingPunct="0">
                        <a:spcBef>
                          <a:spcPct val="20000"/>
                        </a:spcBef>
                        <a:spcAft>
                          <a:spcPct val="0"/>
                        </a:spcAft>
                        <a:defRPr>
                          <a:solidFill>
                            <a:schemeClr val="tx1"/>
                          </a:solidFill>
                          <a:latin typeface="Helvetica Neue" charset="0"/>
                          <a:ea typeface="Helvetica Neue" charset="0"/>
                          <a:cs typeface="Helvetica Neue" charset="0"/>
                        </a:defRPr>
                      </a:lvl8pPr>
                      <a:lvl9pPr marL="1828800" eaLnBrk="0" fontAlgn="base" hangingPunct="0">
                        <a:spcBef>
                          <a:spcPct val="20000"/>
                        </a:spcBef>
                        <a:spcAft>
                          <a:spcPct val="0"/>
                        </a:spcAft>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mbria"/>
                          <a:ea typeface="MS PGothic" panose="020B0600070205080204" pitchFamily="34" charset="-128"/>
                        </a:rPr>
                        <a:t>Demand and supply both increase</a:t>
                      </a:r>
                      <a:endParaRPr kumimoji="0" lang="en-US" altLang="en-US" sz="20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Helvetica Neue" charset="0"/>
                          <a:ea typeface="Helvetica Neue" charset="0"/>
                          <a:cs typeface="Helvetica Neue" charset="0"/>
                        </a:defRPr>
                      </a:lvl3pPr>
                      <a:lvl4pPr eaLnBrk="0" hangingPunct="0">
                        <a:spcBef>
                          <a:spcPct val="20000"/>
                        </a:spcBef>
                        <a:defRPr>
                          <a:solidFill>
                            <a:schemeClr val="tx1"/>
                          </a:solidFill>
                          <a:latin typeface="Helvetica Neue" charset="0"/>
                          <a:ea typeface="Helvetica Neue" charset="0"/>
                          <a:cs typeface="Helvetica Neue" charset="0"/>
                        </a:defRPr>
                      </a:lvl4pPr>
                      <a:lvl5pPr eaLnBrk="0" hangingPunct="0">
                        <a:spcBef>
                          <a:spcPct val="20000"/>
                        </a:spcBef>
                        <a:defRPr>
                          <a:solidFill>
                            <a:schemeClr val="tx1"/>
                          </a:solidFill>
                          <a:latin typeface="Helvetica Neue" charset="0"/>
                          <a:ea typeface="Helvetica Neue" charset="0"/>
                          <a:cs typeface="Helvetica Neue" charset="0"/>
                        </a:defRPr>
                      </a:lvl5pPr>
                      <a:lvl6pPr marL="457200" eaLnBrk="0" fontAlgn="base" hangingPunct="0">
                        <a:spcBef>
                          <a:spcPct val="20000"/>
                        </a:spcBef>
                        <a:spcAft>
                          <a:spcPct val="0"/>
                        </a:spcAft>
                        <a:defRPr>
                          <a:solidFill>
                            <a:schemeClr val="tx1"/>
                          </a:solidFill>
                          <a:latin typeface="Helvetica Neue" charset="0"/>
                          <a:ea typeface="Helvetica Neue" charset="0"/>
                          <a:cs typeface="Helvetica Neue" charset="0"/>
                        </a:defRPr>
                      </a:lvl6pPr>
                      <a:lvl7pPr marL="914400" eaLnBrk="0" fontAlgn="base" hangingPunct="0">
                        <a:spcBef>
                          <a:spcPct val="20000"/>
                        </a:spcBef>
                        <a:spcAft>
                          <a:spcPct val="0"/>
                        </a:spcAft>
                        <a:defRPr>
                          <a:solidFill>
                            <a:schemeClr val="tx1"/>
                          </a:solidFill>
                          <a:latin typeface="Helvetica Neue" charset="0"/>
                          <a:ea typeface="Helvetica Neue" charset="0"/>
                          <a:cs typeface="Helvetica Neue" charset="0"/>
                        </a:defRPr>
                      </a:lvl7pPr>
                      <a:lvl8pPr marL="1371600" eaLnBrk="0" fontAlgn="base" hangingPunct="0">
                        <a:spcBef>
                          <a:spcPct val="20000"/>
                        </a:spcBef>
                        <a:spcAft>
                          <a:spcPct val="0"/>
                        </a:spcAft>
                        <a:defRPr>
                          <a:solidFill>
                            <a:schemeClr val="tx1"/>
                          </a:solidFill>
                          <a:latin typeface="Helvetica Neue" charset="0"/>
                          <a:ea typeface="Helvetica Neue" charset="0"/>
                          <a:cs typeface="Helvetica Neue" charset="0"/>
                        </a:defRPr>
                      </a:lvl8pPr>
                      <a:lvl9pPr marL="1828800" eaLnBrk="0" fontAlgn="base" hangingPunct="0">
                        <a:spcBef>
                          <a:spcPct val="20000"/>
                        </a:spcBef>
                        <a:spcAft>
                          <a:spcPct val="0"/>
                        </a:spcAft>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Helvetica Neue" charset="0"/>
                          <a:ea typeface="Helvetica Neue" charset="0"/>
                          <a:cs typeface="Helvetica Neue" charset="0"/>
                        </a:defRPr>
                      </a:lvl3pPr>
                      <a:lvl4pPr eaLnBrk="0" hangingPunct="0">
                        <a:spcBef>
                          <a:spcPct val="20000"/>
                        </a:spcBef>
                        <a:defRPr>
                          <a:solidFill>
                            <a:schemeClr val="tx1"/>
                          </a:solidFill>
                          <a:latin typeface="Helvetica Neue" charset="0"/>
                          <a:ea typeface="Helvetica Neue" charset="0"/>
                          <a:cs typeface="Helvetica Neue" charset="0"/>
                        </a:defRPr>
                      </a:lvl4pPr>
                      <a:lvl5pPr eaLnBrk="0" hangingPunct="0">
                        <a:spcBef>
                          <a:spcPct val="20000"/>
                        </a:spcBef>
                        <a:defRPr>
                          <a:solidFill>
                            <a:schemeClr val="tx1"/>
                          </a:solidFill>
                          <a:latin typeface="Helvetica Neue" charset="0"/>
                          <a:ea typeface="Helvetica Neue" charset="0"/>
                          <a:cs typeface="Helvetica Neue" charset="0"/>
                        </a:defRPr>
                      </a:lvl5pPr>
                      <a:lvl6pPr marL="457200" eaLnBrk="0" fontAlgn="base" hangingPunct="0">
                        <a:spcBef>
                          <a:spcPct val="20000"/>
                        </a:spcBef>
                        <a:spcAft>
                          <a:spcPct val="0"/>
                        </a:spcAft>
                        <a:defRPr>
                          <a:solidFill>
                            <a:schemeClr val="tx1"/>
                          </a:solidFill>
                          <a:latin typeface="Helvetica Neue" charset="0"/>
                          <a:ea typeface="Helvetica Neue" charset="0"/>
                          <a:cs typeface="Helvetica Neue" charset="0"/>
                        </a:defRPr>
                      </a:lvl6pPr>
                      <a:lvl7pPr marL="914400" eaLnBrk="0" fontAlgn="base" hangingPunct="0">
                        <a:spcBef>
                          <a:spcPct val="20000"/>
                        </a:spcBef>
                        <a:spcAft>
                          <a:spcPct val="0"/>
                        </a:spcAft>
                        <a:defRPr>
                          <a:solidFill>
                            <a:schemeClr val="tx1"/>
                          </a:solidFill>
                          <a:latin typeface="Helvetica Neue" charset="0"/>
                          <a:ea typeface="Helvetica Neue" charset="0"/>
                          <a:cs typeface="Helvetica Neue" charset="0"/>
                        </a:defRPr>
                      </a:lvl7pPr>
                      <a:lvl8pPr marL="1371600" eaLnBrk="0" fontAlgn="base" hangingPunct="0">
                        <a:spcBef>
                          <a:spcPct val="20000"/>
                        </a:spcBef>
                        <a:spcAft>
                          <a:spcPct val="0"/>
                        </a:spcAft>
                        <a:defRPr>
                          <a:solidFill>
                            <a:schemeClr val="tx1"/>
                          </a:solidFill>
                          <a:latin typeface="Helvetica Neue" charset="0"/>
                          <a:ea typeface="Helvetica Neue" charset="0"/>
                          <a:cs typeface="Helvetica Neue" charset="0"/>
                        </a:defRPr>
                      </a:lvl8pPr>
                      <a:lvl9pPr marL="1828800" eaLnBrk="0" fontAlgn="base" hangingPunct="0">
                        <a:spcBef>
                          <a:spcPct val="20000"/>
                        </a:spcBef>
                        <a:spcAft>
                          <a:spcPct val="0"/>
                        </a:spcAft>
                        <a:defRPr>
                          <a:solidFill>
                            <a:schemeClr val="tx1"/>
                          </a:solidFill>
                          <a:latin typeface="Helvetica Neue" charset="0"/>
                          <a:ea typeface="Helvetica Neue" charset="0"/>
                          <a:cs typeface="Helvetica Neue"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mbria"/>
                          <a:ea typeface="MS PGothic" panose="020B0600070205080204" pitchFamily="34" charset="-128"/>
                        </a:rPr>
                        <a:t>The demand and supply curves shift to the right.</a:t>
                      </a:r>
                      <a:r>
                        <a:rPr kumimoji="0" lang="en-US" altLang="en-US" sz="2000" b="1" i="0" u="none" strike="noStrike" cap="none" normalizeH="0" baseline="0" dirty="0">
                          <a:ln>
                            <a:noFill/>
                          </a:ln>
                          <a:solidFill>
                            <a:schemeClr val="tx1"/>
                          </a:solidFill>
                          <a:effectLst/>
                          <a:latin typeface="Cambria"/>
                          <a:ea typeface="MS PGothic" panose="020B0600070205080204" pitchFamily="34" charset="-128"/>
                        </a:rPr>
                        <a:t> </a:t>
                      </a:r>
                      <a:r>
                        <a:rPr kumimoji="0" lang="en-US" altLang="en-US" sz="2000" b="0" i="0" u="none" strike="noStrike" cap="none" normalizeH="0" baseline="0" dirty="0">
                          <a:ln>
                            <a:noFill/>
                          </a:ln>
                          <a:solidFill>
                            <a:schemeClr val="tx1"/>
                          </a:solidFill>
                          <a:effectLst/>
                          <a:latin typeface="Cambria"/>
                          <a:ea typeface="MS PGothic" panose="020B0600070205080204" pitchFamily="34" charset="-128"/>
                        </a:rPr>
                        <a:t>The shifts reinforce each other with respect to quantity, but act as countervailing forces along the price axis.</a:t>
                      </a: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55825">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Helvetica Neue" charset="0"/>
                          <a:ea typeface="Helvetica Neue" charset="0"/>
                          <a:cs typeface="Helvetica Neue" charset="0"/>
                        </a:defRPr>
                      </a:lvl3pPr>
                      <a:lvl4pPr eaLnBrk="0" hangingPunct="0">
                        <a:spcBef>
                          <a:spcPct val="20000"/>
                        </a:spcBef>
                        <a:defRPr>
                          <a:solidFill>
                            <a:schemeClr val="tx1"/>
                          </a:solidFill>
                          <a:latin typeface="Helvetica Neue" charset="0"/>
                          <a:ea typeface="Helvetica Neue" charset="0"/>
                          <a:cs typeface="Helvetica Neue" charset="0"/>
                        </a:defRPr>
                      </a:lvl4pPr>
                      <a:lvl5pPr eaLnBrk="0" hangingPunct="0">
                        <a:spcBef>
                          <a:spcPct val="20000"/>
                        </a:spcBef>
                        <a:defRPr>
                          <a:solidFill>
                            <a:schemeClr val="tx1"/>
                          </a:solidFill>
                          <a:latin typeface="Helvetica Neue" charset="0"/>
                          <a:ea typeface="Helvetica Neue" charset="0"/>
                          <a:cs typeface="Helvetica Neue" charset="0"/>
                        </a:defRPr>
                      </a:lvl5pPr>
                      <a:lvl6pPr marL="457200" eaLnBrk="0" fontAlgn="base" hangingPunct="0">
                        <a:spcBef>
                          <a:spcPct val="20000"/>
                        </a:spcBef>
                        <a:spcAft>
                          <a:spcPct val="0"/>
                        </a:spcAft>
                        <a:defRPr>
                          <a:solidFill>
                            <a:schemeClr val="tx1"/>
                          </a:solidFill>
                          <a:latin typeface="Helvetica Neue" charset="0"/>
                          <a:ea typeface="Helvetica Neue" charset="0"/>
                          <a:cs typeface="Helvetica Neue" charset="0"/>
                        </a:defRPr>
                      </a:lvl6pPr>
                      <a:lvl7pPr marL="914400" eaLnBrk="0" fontAlgn="base" hangingPunct="0">
                        <a:spcBef>
                          <a:spcPct val="20000"/>
                        </a:spcBef>
                        <a:spcAft>
                          <a:spcPct val="0"/>
                        </a:spcAft>
                        <a:defRPr>
                          <a:solidFill>
                            <a:schemeClr val="tx1"/>
                          </a:solidFill>
                          <a:latin typeface="Helvetica Neue" charset="0"/>
                          <a:ea typeface="Helvetica Neue" charset="0"/>
                          <a:cs typeface="Helvetica Neue" charset="0"/>
                        </a:defRPr>
                      </a:lvl7pPr>
                      <a:lvl8pPr marL="1371600" eaLnBrk="0" fontAlgn="base" hangingPunct="0">
                        <a:spcBef>
                          <a:spcPct val="20000"/>
                        </a:spcBef>
                        <a:spcAft>
                          <a:spcPct val="0"/>
                        </a:spcAft>
                        <a:defRPr>
                          <a:solidFill>
                            <a:schemeClr val="tx1"/>
                          </a:solidFill>
                          <a:latin typeface="Helvetica Neue" charset="0"/>
                          <a:ea typeface="Helvetica Neue" charset="0"/>
                          <a:cs typeface="Helvetica Neue" charset="0"/>
                        </a:defRPr>
                      </a:lvl8pPr>
                      <a:lvl9pPr marL="1828800" eaLnBrk="0" fontAlgn="base" hangingPunct="0">
                        <a:spcBef>
                          <a:spcPct val="20000"/>
                        </a:spcBef>
                        <a:spcAft>
                          <a:spcPct val="0"/>
                        </a:spcAft>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mbria"/>
                          <a:ea typeface="MS PGothic" panose="020B0600070205080204" pitchFamily="34" charset="-128"/>
                        </a:rPr>
                        <a:t>Demand and supply both decrease</a:t>
                      </a:r>
                      <a:endParaRPr kumimoji="0" lang="en-US" altLang="en-US" sz="20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Helvetica Neue" charset="0"/>
                          <a:ea typeface="Helvetica Neue" charset="0"/>
                          <a:cs typeface="Helvetica Neue" charset="0"/>
                        </a:defRPr>
                      </a:lvl3pPr>
                      <a:lvl4pPr eaLnBrk="0" hangingPunct="0">
                        <a:spcBef>
                          <a:spcPct val="20000"/>
                        </a:spcBef>
                        <a:defRPr>
                          <a:solidFill>
                            <a:schemeClr val="tx1"/>
                          </a:solidFill>
                          <a:latin typeface="Helvetica Neue" charset="0"/>
                          <a:ea typeface="Helvetica Neue" charset="0"/>
                          <a:cs typeface="Helvetica Neue" charset="0"/>
                        </a:defRPr>
                      </a:lvl4pPr>
                      <a:lvl5pPr eaLnBrk="0" hangingPunct="0">
                        <a:spcBef>
                          <a:spcPct val="20000"/>
                        </a:spcBef>
                        <a:defRPr>
                          <a:solidFill>
                            <a:schemeClr val="tx1"/>
                          </a:solidFill>
                          <a:latin typeface="Helvetica Neue" charset="0"/>
                          <a:ea typeface="Helvetica Neue" charset="0"/>
                          <a:cs typeface="Helvetica Neue" charset="0"/>
                        </a:defRPr>
                      </a:lvl5pPr>
                      <a:lvl6pPr marL="457200" eaLnBrk="0" fontAlgn="base" hangingPunct="0">
                        <a:spcBef>
                          <a:spcPct val="20000"/>
                        </a:spcBef>
                        <a:spcAft>
                          <a:spcPct val="0"/>
                        </a:spcAft>
                        <a:defRPr>
                          <a:solidFill>
                            <a:schemeClr val="tx1"/>
                          </a:solidFill>
                          <a:latin typeface="Helvetica Neue" charset="0"/>
                          <a:ea typeface="Helvetica Neue" charset="0"/>
                          <a:cs typeface="Helvetica Neue" charset="0"/>
                        </a:defRPr>
                      </a:lvl6pPr>
                      <a:lvl7pPr marL="914400" eaLnBrk="0" fontAlgn="base" hangingPunct="0">
                        <a:spcBef>
                          <a:spcPct val="20000"/>
                        </a:spcBef>
                        <a:spcAft>
                          <a:spcPct val="0"/>
                        </a:spcAft>
                        <a:defRPr>
                          <a:solidFill>
                            <a:schemeClr val="tx1"/>
                          </a:solidFill>
                          <a:latin typeface="Helvetica Neue" charset="0"/>
                          <a:ea typeface="Helvetica Neue" charset="0"/>
                          <a:cs typeface="Helvetica Neue" charset="0"/>
                        </a:defRPr>
                      </a:lvl7pPr>
                      <a:lvl8pPr marL="1371600" eaLnBrk="0" fontAlgn="base" hangingPunct="0">
                        <a:spcBef>
                          <a:spcPct val="20000"/>
                        </a:spcBef>
                        <a:spcAft>
                          <a:spcPct val="0"/>
                        </a:spcAft>
                        <a:defRPr>
                          <a:solidFill>
                            <a:schemeClr val="tx1"/>
                          </a:solidFill>
                          <a:latin typeface="Helvetica Neue" charset="0"/>
                          <a:ea typeface="Helvetica Neue" charset="0"/>
                          <a:cs typeface="Helvetica Neue" charset="0"/>
                        </a:defRPr>
                      </a:lvl8pPr>
                      <a:lvl9pPr marL="1828800" eaLnBrk="0" fontAlgn="base" hangingPunct="0">
                        <a:spcBef>
                          <a:spcPct val="20000"/>
                        </a:spcBef>
                        <a:spcAft>
                          <a:spcPct val="0"/>
                        </a:spcAft>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Helvetica Neue" charset="0"/>
                          <a:ea typeface="Helvetica Neue" charset="0"/>
                          <a:cs typeface="Helvetica Neue" charset="0"/>
                        </a:defRPr>
                      </a:lvl3pPr>
                      <a:lvl4pPr eaLnBrk="0" hangingPunct="0">
                        <a:spcBef>
                          <a:spcPct val="20000"/>
                        </a:spcBef>
                        <a:defRPr>
                          <a:solidFill>
                            <a:schemeClr val="tx1"/>
                          </a:solidFill>
                          <a:latin typeface="Helvetica Neue" charset="0"/>
                          <a:ea typeface="Helvetica Neue" charset="0"/>
                          <a:cs typeface="Helvetica Neue" charset="0"/>
                        </a:defRPr>
                      </a:lvl4pPr>
                      <a:lvl5pPr eaLnBrk="0" hangingPunct="0">
                        <a:spcBef>
                          <a:spcPct val="20000"/>
                        </a:spcBef>
                        <a:defRPr>
                          <a:solidFill>
                            <a:schemeClr val="tx1"/>
                          </a:solidFill>
                          <a:latin typeface="Helvetica Neue" charset="0"/>
                          <a:ea typeface="Helvetica Neue" charset="0"/>
                          <a:cs typeface="Helvetica Neue" charset="0"/>
                        </a:defRPr>
                      </a:lvl5pPr>
                      <a:lvl6pPr marL="457200" eaLnBrk="0" fontAlgn="base" hangingPunct="0">
                        <a:spcBef>
                          <a:spcPct val="20000"/>
                        </a:spcBef>
                        <a:spcAft>
                          <a:spcPct val="0"/>
                        </a:spcAft>
                        <a:defRPr>
                          <a:solidFill>
                            <a:schemeClr val="tx1"/>
                          </a:solidFill>
                          <a:latin typeface="Helvetica Neue" charset="0"/>
                          <a:ea typeface="Helvetica Neue" charset="0"/>
                          <a:cs typeface="Helvetica Neue" charset="0"/>
                        </a:defRPr>
                      </a:lvl6pPr>
                      <a:lvl7pPr marL="914400" eaLnBrk="0" fontAlgn="base" hangingPunct="0">
                        <a:spcBef>
                          <a:spcPct val="20000"/>
                        </a:spcBef>
                        <a:spcAft>
                          <a:spcPct val="0"/>
                        </a:spcAft>
                        <a:defRPr>
                          <a:solidFill>
                            <a:schemeClr val="tx1"/>
                          </a:solidFill>
                          <a:latin typeface="Helvetica Neue" charset="0"/>
                          <a:ea typeface="Helvetica Neue" charset="0"/>
                          <a:cs typeface="Helvetica Neue" charset="0"/>
                        </a:defRPr>
                      </a:lvl7pPr>
                      <a:lvl8pPr marL="1371600" eaLnBrk="0" fontAlgn="base" hangingPunct="0">
                        <a:spcBef>
                          <a:spcPct val="20000"/>
                        </a:spcBef>
                        <a:spcAft>
                          <a:spcPct val="0"/>
                        </a:spcAft>
                        <a:defRPr>
                          <a:solidFill>
                            <a:schemeClr val="tx1"/>
                          </a:solidFill>
                          <a:latin typeface="Helvetica Neue" charset="0"/>
                          <a:ea typeface="Helvetica Neue" charset="0"/>
                          <a:cs typeface="Helvetica Neue" charset="0"/>
                        </a:defRPr>
                      </a:lvl8pPr>
                      <a:lvl9pPr marL="1828800" eaLnBrk="0" fontAlgn="base" hangingPunct="0">
                        <a:spcBef>
                          <a:spcPct val="20000"/>
                        </a:spcBef>
                        <a:spcAft>
                          <a:spcPct val="0"/>
                        </a:spcAft>
                        <a:defRPr>
                          <a:solidFill>
                            <a:schemeClr val="tx1"/>
                          </a:solidFill>
                          <a:latin typeface="Helvetica Neue" charset="0"/>
                          <a:ea typeface="Helvetica Neue" charset="0"/>
                          <a:cs typeface="Helvetica Neue"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mbria"/>
                          <a:ea typeface="MS PGothic" panose="020B0600070205080204" pitchFamily="34" charset="-128"/>
                        </a:rPr>
                        <a:t>The demand and supply curves shift to the left.</a:t>
                      </a:r>
                      <a:r>
                        <a:rPr kumimoji="0" lang="en-US" altLang="en-US" sz="2000" b="1" i="0" u="none" strike="noStrike" cap="none" normalizeH="0" baseline="0" dirty="0">
                          <a:ln>
                            <a:noFill/>
                          </a:ln>
                          <a:solidFill>
                            <a:schemeClr val="tx1"/>
                          </a:solidFill>
                          <a:effectLst/>
                          <a:latin typeface="Cambria"/>
                          <a:ea typeface="MS PGothic" panose="020B0600070205080204" pitchFamily="34" charset="-128"/>
                        </a:rPr>
                        <a:t> </a:t>
                      </a:r>
                      <a:r>
                        <a:rPr kumimoji="0" lang="en-US" altLang="en-US" sz="2000" b="0" i="0" u="none" strike="noStrike" cap="none" normalizeH="0" baseline="0" dirty="0">
                          <a:ln>
                            <a:noFill/>
                          </a:ln>
                          <a:solidFill>
                            <a:schemeClr val="tx1"/>
                          </a:solidFill>
                          <a:effectLst/>
                          <a:latin typeface="Cambria"/>
                          <a:ea typeface="MS PGothic" panose="020B0600070205080204" pitchFamily="34" charset="-128"/>
                        </a:rPr>
                        <a:t>The shifts reinforce each other with respect to quantity, but act as countervailing forces along the price axis.</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23573" name="Picture 2" descr="FIG03A"/>
          <p:cNvPicPr>
            <a:picLocks noChangeAspect="1" noChangeArrowheads="1"/>
          </p:cNvPicPr>
          <p:nvPr/>
        </p:nvPicPr>
        <p:blipFill>
          <a:blip r:embed="rId3" cstate="print">
            <a:extLst>
              <a:ext uri="{28A0092B-C50C-407E-A947-70E740481C1C}">
                <a14:useLocalDpi xmlns:a14="http://schemas.microsoft.com/office/drawing/2010/main" val="0"/>
              </a:ext>
            </a:extLst>
          </a:blip>
          <a:srcRect t="4338"/>
          <a:stretch>
            <a:fillRect/>
          </a:stretch>
        </p:blipFill>
        <p:spPr bwMode="auto">
          <a:xfrm>
            <a:off x="4359279" y="2476505"/>
            <a:ext cx="2924175" cy="1960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574" name="Picture 2" descr="FIG03A"/>
          <p:cNvPicPr>
            <a:picLocks noChangeAspect="1" noChangeArrowheads="1"/>
          </p:cNvPicPr>
          <p:nvPr/>
        </p:nvPicPr>
        <p:blipFill>
          <a:blip r:embed="rId4" cstate="print">
            <a:extLst>
              <a:ext uri="{28A0092B-C50C-407E-A947-70E740481C1C}">
                <a14:useLocalDpi xmlns:a14="http://schemas.microsoft.com/office/drawing/2010/main" val="0"/>
              </a:ext>
            </a:extLst>
          </a:blip>
          <a:srcRect t="4868"/>
          <a:stretch>
            <a:fillRect/>
          </a:stretch>
        </p:blipFill>
        <p:spPr bwMode="auto">
          <a:xfrm>
            <a:off x="4359277" y="4686300"/>
            <a:ext cx="2886075" cy="1830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70181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981200" y="5"/>
            <a:ext cx="8229600" cy="1527175"/>
          </a:xfrm>
        </p:spPr>
        <p:txBody>
          <a:bodyPr/>
          <a:lstStyle/>
          <a:p>
            <a:pPr algn="ctr"/>
            <a:r>
              <a:rPr lang="en-US" altLang="en-US" b="1" dirty="0">
                <a:latin typeface="Cambria"/>
              </a:rPr>
              <a:t>Graphs of Shifts</a:t>
            </a:r>
          </a:p>
        </p:txBody>
      </p:sp>
      <p:graphicFrame>
        <p:nvGraphicFramePr>
          <p:cNvPr id="5" name="Table 4"/>
          <p:cNvGraphicFramePr>
            <a:graphicFrameLocks noGrp="1"/>
          </p:cNvGraphicFramePr>
          <p:nvPr>
            <p:extLst>
              <p:ext uri="{D42A27DB-BD31-4B8C-83A1-F6EECF244321}">
                <p14:modId xmlns:p14="http://schemas.microsoft.com/office/powerpoint/2010/main" val="4018587579"/>
              </p:ext>
            </p:extLst>
          </p:nvPr>
        </p:nvGraphicFramePr>
        <p:xfrm>
          <a:off x="1701800" y="1630378"/>
          <a:ext cx="8839200" cy="5235575"/>
        </p:xfrm>
        <a:graphic>
          <a:graphicData uri="http://schemas.openxmlformats.org/drawingml/2006/table">
            <a:tbl>
              <a:tblPr/>
              <a:tblGrid>
                <a:gridCol w="2463800">
                  <a:extLst>
                    <a:ext uri="{9D8B030D-6E8A-4147-A177-3AD203B41FA5}">
                      <a16:colId xmlns:a16="http://schemas.microsoft.com/office/drawing/2014/main" val="20000"/>
                    </a:ext>
                  </a:extLst>
                </a:gridCol>
                <a:gridCol w="3276600">
                  <a:extLst>
                    <a:ext uri="{9D8B030D-6E8A-4147-A177-3AD203B41FA5}">
                      <a16:colId xmlns:a16="http://schemas.microsoft.com/office/drawing/2014/main" val="20001"/>
                    </a:ext>
                  </a:extLst>
                </a:gridCol>
                <a:gridCol w="3098800">
                  <a:extLst>
                    <a:ext uri="{9D8B030D-6E8A-4147-A177-3AD203B41FA5}">
                      <a16:colId xmlns:a16="http://schemas.microsoft.com/office/drawing/2014/main" val="20002"/>
                    </a:ext>
                  </a:extLst>
                </a:gridCol>
              </a:tblGrid>
              <a:tr h="641350">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Helvetica Neue" charset="0"/>
                          <a:ea typeface="Helvetica Neue" charset="0"/>
                          <a:cs typeface="Helvetica Neue" charset="0"/>
                        </a:defRPr>
                      </a:lvl3pPr>
                      <a:lvl4pPr eaLnBrk="0" hangingPunct="0">
                        <a:spcBef>
                          <a:spcPct val="20000"/>
                        </a:spcBef>
                        <a:defRPr>
                          <a:solidFill>
                            <a:schemeClr val="tx1"/>
                          </a:solidFill>
                          <a:latin typeface="Helvetica Neue" charset="0"/>
                          <a:ea typeface="Helvetica Neue" charset="0"/>
                          <a:cs typeface="Helvetica Neue" charset="0"/>
                        </a:defRPr>
                      </a:lvl4pPr>
                      <a:lvl5pPr eaLnBrk="0" hangingPunct="0">
                        <a:spcBef>
                          <a:spcPct val="20000"/>
                        </a:spcBef>
                        <a:defRPr>
                          <a:solidFill>
                            <a:schemeClr val="tx1"/>
                          </a:solidFill>
                          <a:latin typeface="Helvetica Neue" charset="0"/>
                          <a:ea typeface="Helvetica Neue" charset="0"/>
                          <a:cs typeface="Helvetica Neue" charset="0"/>
                        </a:defRPr>
                      </a:lvl5pPr>
                      <a:lvl6pPr marL="457200" eaLnBrk="0" fontAlgn="base" hangingPunct="0">
                        <a:spcBef>
                          <a:spcPct val="20000"/>
                        </a:spcBef>
                        <a:spcAft>
                          <a:spcPct val="0"/>
                        </a:spcAft>
                        <a:defRPr>
                          <a:solidFill>
                            <a:schemeClr val="tx1"/>
                          </a:solidFill>
                          <a:latin typeface="Helvetica Neue" charset="0"/>
                          <a:ea typeface="Helvetica Neue" charset="0"/>
                          <a:cs typeface="Helvetica Neue" charset="0"/>
                        </a:defRPr>
                      </a:lvl6pPr>
                      <a:lvl7pPr marL="914400" eaLnBrk="0" fontAlgn="base" hangingPunct="0">
                        <a:spcBef>
                          <a:spcPct val="20000"/>
                        </a:spcBef>
                        <a:spcAft>
                          <a:spcPct val="0"/>
                        </a:spcAft>
                        <a:defRPr>
                          <a:solidFill>
                            <a:schemeClr val="tx1"/>
                          </a:solidFill>
                          <a:latin typeface="Helvetica Neue" charset="0"/>
                          <a:ea typeface="Helvetica Neue" charset="0"/>
                          <a:cs typeface="Helvetica Neue" charset="0"/>
                        </a:defRPr>
                      </a:lvl7pPr>
                      <a:lvl8pPr marL="1371600" eaLnBrk="0" fontAlgn="base" hangingPunct="0">
                        <a:spcBef>
                          <a:spcPct val="20000"/>
                        </a:spcBef>
                        <a:spcAft>
                          <a:spcPct val="0"/>
                        </a:spcAft>
                        <a:defRPr>
                          <a:solidFill>
                            <a:schemeClr val="tx1"/>
                          </a:solidFill>
                          <a:latin typeface="Helvetica Neue" charset="0"/>
                          <a:ea typeface="Helvetica Neue" charset="0"/>
                          <a:cs typeface="Helvetica Neue" charset="0"/>
                        </a:defRPr>
                      </a:lvl8pPr>
                      <a:lvl9pPr marL="1828800" eaLnBrk="0" fontAlgn="base" hangingPunct="0">
                        <a:spcBef>
                          <a:spcPct val="20000"/>
                        </a:spcBef>
                        <a:spcAft>
                          <a:spcPct val="0"/>
                        </a:spcAft>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1" i="0" u="sng" strike="noStrike" cap="none" normalizeH="0" baseline="0" dirty="0">
                          <a:ln>
                            <a:noFill/>
                          </a:ln>
                          <a:solidFill>
                            <a:schemeClr val="tx1"/>
                          </a:solidFill>
                          <a:effectLst/>
                          <a:latin typeface="Cambria"/>
                          <a:ea typeface="MS PGothic" panose="020B0600070205080204" pitchFamily="34" charset="-128"/>
                        </a:rPr>
                        <a:t>Change</a:t>
                      </a:r>
                      <a:endParaRPr kumimoji="0" lang="en-US" altLang="en-US" sz="20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Helvetica Neue" charset="0"/>
                          <a:ea typeface="Helvetica Neue" charset="0"/>
                          <a:cs typeface="Helvetica Neue" charset="0"/>
                        </a:defRPr>
                      </a:lvl3pPr>
                      <a:lvl4pPr eaLnBrk="0" hangingPunct="0">
                        <a:spcBef>
                          <a:spcPct val="20000"/>
                        </a:spcBef>
                        <a:defRPr>
                          <a:solidFill>
                            <a:schemeClr val="tx1"/>
                          </a:solidFill>
                          <a:latin typeface="Helvetica Neue" charset="0"/>
                          <a:ea typeface="Helvetica Neue" charset="0"/>
                          <a:cs typeface="Helvetica Neue" charset="0"/>
                        </a:defRPr>
                      </a:lvl4pPr>
                      <a:lvl5pPr eaLnBrk="0" hangingPunct="0">
                        <a:spcBef>
                          <a:spcPct val="20000"/>
                        </a:spcBef>
                        <a:defRPr>
                          <a:solidFill>
                            <a:schemeClr val="tx1"/>
                          </a:solidFill>
                          <a:latin typeface="Helvetica Neue" charset="0"/>
                          <a:ea typeface="Helvetica Neue" charset="0"/>
                          <a:cs typeface="Helvetica Neue" charset="0"/>
                        </a:defRPr>
                      </a:lvl5pPr>
                      <a:lvl6pPr marL="457200" eaLnBrk="0" fontAlgn="base" hangingPunct="0">
                        <a:spcBef>
                          <a:spcPct val="20000"/>
                        </a:spcBef>
                        <a:spcAft>
                          <a:spcPct val="0"/>
                        </a:spcAft>
                        <a:defRPr>
                          <a:solidFill>
                            <a:schemeClr val="tx1"/>
                          </a:solidFill>
                          <a:latin typeface="Helvetica Neue" charset="0"/>
                          <a:ea typeface="Helvetica Neue" charset="0"/>
                          <a:cs typeface="Helvetica Neue" charset="0"/>
                        </a:defRPr>
                      </a:lvl6pPr>
                      <a:lvl7pPr marL="914400" eaLnBrk="0" fontAlgn="base" hangingPunct="0">
                        <a:spcBef>
                          <a:spcPct val="20000"/>
                        </a:spcBef>
                        <a:spcAft>
                          <a:spcPct val="0"/>
                        </a:spcAft>
                        <a:defRPr>
                          <a:solidFill>
                            <a:schemeClr val="tx1"/>
                          </a:solidFill>
                          <a:latin typeface="Helvetica Neue" charset="0"/>
                          <a:ea typeface="Helvetica Neue" charset="0"/>
                          <a:cs typeface="Helvetica Neue" charset="0"/>
                        </a:defRPr>
                      </a:lvl7pPr>
                      <a:lvl8pPr marL="1371600" eaLnBrk="0" fontAlgn="base" hangingPunct="0">
                        <a:spcBef>
                          <a:spcPct val="20000"/>
                        </a:spcBef>
                        <a:spcAft>
                          <a:spcPct val="0"/>
                        </a:spcAft>
                        <a:defRPr>
                          <a:solidFill>
                            <a:schemeClr val="tx1"/>
                          </a:solidFill>
                          <a:latin typeface="Helvetica Neue" charset="0"/>
                          <a:ea typeface="Helvetica Neue" charset="0"/>
                          <a:cs typeface="Helvetica Neue" charset="0"/>
                        </a:defRPr>
                      </a:lvl8pPr>
                      <a:lvl9pPr marL="1828800" eaLnBrk="0" fontAlgn="base" hangingPunct="0">
                        <a:spcBef>
                          <a:spcPct val="20000"/>
                        </a:spcBef>
                        <a:spcAft>
                          <a:spcPct val="0"/>
                        </a:spcAft>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1" i="0" u="sng" strike="noStrike" cap="none" normalizeH="0" baseline="0" dirty="0">
                          <a:ln>
                            <a:noFill/>
                          </a:ln>
                          <a:solidFill>
                            <a:schemeClr val="tx1"/>
                          </a:solidFill>
                          <a:effectLst/>
                          <a:latin typeface="Cambria"/>
                          <a:ea typeface="MS PGothic" panose="020B0600070205080204" pitchFamily="34" charset="-128"/>
                        </a:rPr>
                        <a:t>Illustration</a:t>
                      </a:r>
                      <a:endParaRPr kumimoji="0" lang="en-US" altLang="en-US" sz="20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Helvetica Neue" charset="0"/>
                          <a:ea typeface="Helvetica Neue" charset="0"/>
                          <a:cs typeface="Helvetica Neue" charset="0"/>
                        </a:defRPr>
                      </a:lvl3pPr>
                      <a:lvl4pPr eaLnBrk="0" hangingPunct="0">
                        <a:spcBef>
                          <a:spcPct val="20000"/>
                        </a:spcBef>
                        <a:defRPr>
                          <a:solidFill>
                            <a:schemeClr val="tx1"/>
                          </a:solidFill>
                          <a:latin typeface="Helvetica Neue" charset="0"/>
                          <a:ea typeface="Helvetica Neue" charset="0"/>
                          <a:cs typeface="Helvetica Neue" charset="0"/>
                        </a:defRPr>
                      </a:lvl4pPr>
                      <a:lvl5pPr eaLnBrk="0" hangingPunct="0">
                        <a:spcBef>
                          <a:spcPct val="20000"/>
                        </a:spcBef>
                        <a:defRPr>
                          <a:solidFill>
                            <a:schemeClr val="tx1"/>
                          </a:solidFill>
                          <a:latin typeface="Helvetica Neue" charset="0"/>
                          <a:ea typeface="Helvetica Neue" charset="0"/>
                          <a:cs typeface="Helvetica Neue" charset="0"/>
                        </a:defRPr>
                      </a:lvl5pPr>
                      <a:lvl6pPr marL="457200" eaLnBrk="0" fontAlgn="base" hangingPunct="0">
                        <a:spcBef>
                          <a:spcPct val="20000"/>
                        </a:spcBef>
                        <a:spcAft>
                          <a:spcPct val="0"/>
                        </a:spcAft>
                        <a:defRPr>
                          <a:solidFill>
                            <a:schemeClr val="tx1"/>
                          </a:solidFill>
                          <a:latin typeface="Helvetica Neue" charset="0"/>
                          <a:ea typeface="Helvetica Neue" charset="0"/>
                          <a:cs typeface="Helvetica Neue" charset="0"/>
                        </a:defRPr>
                      </a:lvl6pPr>
                      <a:lvl7pPr marL="914400" eaLnBrk="0" fontAlgn="base" hangingPunct="0">
                        <a:spcBef>
                          <a:spcPct val="20000"/>
                        </a:spcBef>
                        <a:spcAft>
                          <a:spcPct val="0"/>
                        </a:spcAft>
                        <a:defRPr>
                          <a:solidFill>
                            <a:schemeClr val="tx1"/>
                          </a:solidFill>
                          <a:latin typeface="Helvetica Neue" charset="0"/>
                          <a:ea typeface="Helvetica Neue" charset="0"/>
                          <a:cs typeface="Helvetica Neue" charset="0"/>
                        </a:defRPr>
                      </a:lvl7pPr>
                      <a:lvl8pPr marL="1371600" eaLnBrk="0" fontAlgn="base" hangingPunct="0">
                        <a:spcBef>
                          <a:spcPct val="20000"/>
                        </a:spcBef>
                        <a:spcAft>
                          <a:spcPct val="0"/>
                        </a:spcAft>
                        <a:defRPr>
                          <a:solidFill>
                            <a:schemeClr val="tx1"/>
                          </a:solidFill>
                          <a:latin typeface="Helvetica Neue" charset="0"/>
                          <a:ea typeface="Helvetica Neue" charset="0"/>
                          <a:cs typeface="Helvetica Neue" charset="0"/>
                        </a:defRPr>
                      </a:lvl8pPr>
                      <a:lvl9pPr marL="1828800" eaLnBrk="0" fontAlgn="base" hangingPunct="0">
                        <a:spcBef>
                          <a:spcPct val="20000"/>
                        </a:spcBef>
                        <a:spcAft>
                          <a:spcPct val="0"/>
                        </a:spcAft>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1" i="0" u="sng" strike="noStrike" cap="none" normalizeH="0" baseline="0" dirty="0">
                          <a:ln>
                            <a:noFill/>
                          </a:ln>
                          <a:solidFill>
                            <a:schemeClr val="tx1"/>
                          </a:solidFill>
                          <a:effectLst/>
                          <a:latin typeface="Cambria"/>
                          <a:ea typeface="MS PGothic" panose="020B0600070205080204" pitchFamily="34" charset="-128"/>
                        </a:rPr>
                        <a:t>Impact on price and quantity</a:t>
                      </a:r>
                      <a:endParaRPr kumimoji="0" lang="en-US" altLang="en-US" sz="20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825">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Helvetica Neue" charset="0"/>
                          <a:ea typeface="Helvetica Neue" charset="0"/>
                          <a:cs typeface="Helvetica Neue" charset="0"/>
                        </a:defRPr>
                      </a:lvl3pPr>
                      <a:lvl4pPr eaLnBrk="0" hangingPunct="0">
                        <a:spcBef>
                          <a:spcPct val="20000"/>
                        </a:spcBef>
                        <a:defRPr>
                          <a:solidFill>
                            <a:schemeClr val="tx1"/>
                          </a:solidFill>
                          <a:latin typeface="Helvetica Neue" charset="0"/>
                          <a:ea typeface="Helvetica Neue" charset="0"/>
                          <a:cs typeface="Helvetica Neue" charset="0"/>
                        </a:defRPr>
                      </a:lvl4pPr>
                      <a:lvl5pPr eaLnBrk="0" hangingPunct="0">
                        <a:spcBef>
                          <a:spcPct val="20000"/>
                        </a:spcBef>
                        <a:defRPr>
                          <a:solidFill>
                            <a:schemeClr val="tx1"/>
                          </a:solidFill>
                          <a:latin typeface="Helvetica Neue" charset="0"/>
                          <a:ea typeface="Helvetica Neue" charset="0"/>
                          <a:cs typeface="Helvetica Neue" charset="0"/>
                        </a:defRPr>
                      </a:lvl5pPr>
                      <a:lvl6pPr marL="457200" eaLnBrk="0" fontAlgn="base" hangingPunct="0">
                        <a:spcBef>
                          <a:spcPct val="20000"/>
                        </a:spcBef>
                        <a:spcAft>
                          <a:spcPct val="0"/>
                        </a:spcAft>
                        <a:defRPr>
                          <a:solidFill>
                            <a:schemeClr val="tx1"/>
                          </a:solidFill>
                          <a:latin typeface="Helvetica Neue" charset="0"/>
                          <a:ea typeface="Helvetica Neue" charset="0"/>
                          <a:cs typeface="Helvetica Neue" charset="0"/>
                        </a:defRPr>
                      </a:lvl6pPr>
                      <a:lvl7pPr marL="914400" eaLnBrk="0" fontAlgn="base" hangingPunct="0">
                        <a:spcBef>
                          <a:spcPct val="20000"/>
                        </a:spcBef>
                        <a:spcAft>
                          <a:spcPct val="0"/>
                        </a:spcAft>
                        <a:defRPr>
                          <a:solidFill>
                            <a:schemeClr val="tx1"/>
                          </a:solidFill>
                          <a:latin typeface="Helvetica Neue" charset="0"/>
                          <a:ea typeface="Helvetica Neue" charset="0"/>
                          <a:cs typeface="Helvetica Neue" charset="0"/>
                        </a:defRPr>
                      </a:lvl7pPr>
                      <a:lvl8pPr marL="1371600" eaLnBrk="0" fontAlgn="base" hangingPunct="0">
                        <a:spcBef>
                          <a:spcPct val="20000"/>
                        </a:spcBef>
                        <a:spcAft>
                          <a:spcPct val="0"/>
                        </a:spcAft>
                        <a:defRPr>
                          <a:solidFill>
                            <a:schemeClr val="tx1"/>
                          </a:solidFill>
                          <a:latin typeface="Helvetica Neue" charset="0"/>
                          <a:ea typeface="Helvetica Neue" charset="0"/>
                          <a:cs typeface="Helvetica Neue" charset="0"/>
                        </a:defRPr>
                      </a:lvl8pPr>
                      <a:lvl9pPr marL="1828800" eaLnBrk="0" fontAlgn="base" hangingPunct="0">
                        <a:spcBef>
                          <a:spcPct val="20000"/>
                        </a:spcBef>
                        <a:spcAft>
                          <a:spcPct val="0"/>
                        </a:spcAft>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mbria"/>
                          <a:ea typeface="MS PGothic" panose="020B0600070205080204" pitchFamily="34" charset="-128"/>
                        </a:rPr>
                        <a:t>Demand increases and supply decreases</a:t>
                      </a:r>
                      <a:endParaRPr kumimoji="0" lang="en-US" altLang="en-US" sz="20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Helvetica Neue" charset="0"/>
                          <a:ea typeface="Helvetica Neue" charset="0"/>
                          <a:cs typeface="Helvetica Neue" charset="0"/>
                        </a:defRPr>
                      </a:lvl3pPr>
                      <a:lvl4pPr eaLnBrk="0" hangingPunct="0">
                        <a:spcBef>
                          <a:spcPct val="20000"/>
                        </a:spcBef>
                        <a:defRPr>
                          <a:solidFill>
                            <a:schemeClr val="tx1"/>
                          </a:solidFill>
                          <a:latin typeface="Helvetica Neue" charset="0"/>
                          <a:ea typeface="Helvetica Neue" charset="0"/>
                          <a:cs typeface="Helvetica Neue" charset="0"/>
                        </a:defRPr>
                      </a:lvl4pPr>
                      <a:lvl5pPr eaLnBrk="0" hangingPunct="0">
                        <a:spcBef>
                          <a:spcPct val="20000"/>
                        </a:spcBef>
                        <a:defRPr>
                          <a:solidFill>
                            <a:schemeClr val="tx1"/>
                          </a:solidFill>
                          <a:latin typeface="Helvetica Neue" charset="0"/>
                          <a:ea typeface="Helvetica Neue" charset="0"/>
                          <a:cs typeface="Helvetica Neue" charset="0"/>
                        </a:defRPr>
                      </a:lvl5pPr>
                      <a:lvl6pPr marL="457200" eaLnBrk="0" fontAlgn="base" hangingPunct="0">
                        <a:spcBef>
                          <a:spcPct val="20000"/>
                        </a:spcBef>
                        <a:spcAft>
                          <a:spcPct val="0"/>
                        </a:spcAft>
                        <a:defRPr>
                          <a:solidFill>
                            <a:schemeClr val="tx1"/>
                          </a:solidFill>
                          <a:latin typeface="Helvetica Neue" charset="0"/>
                          <a:ea typeface="Helvetica Neue" charset="0"/>
                          <a:cs typeface="Helvetica Neue" charset="0"/>
                        </a:defRPr>
                      </a:lvl6pPr>
                      <a:lvl7pPr marL="914400" eaLnBrk="0" fontAlgn="base" hangingPunct="0">
                        <a:spcBef>
                          <a:spcPct val="20000"/>
                        </a:spcBef>
                        <a:spcAft>
                          <a:spcPct val="0"/>
                        </a:spcAft>
                        <a:defRPr>
                          <a:solidFill>
                            <a:schemeClr val="tx1"/>
                          </a:solidFill>
                          <a:latin typeface="Helvetica Neue" charset="0"/>
                          <a:ea typeface="Helvetica Neue" charset="0"/>
                          <a:cs typeface="Helvetica Neue" charset="0"/>
                        </a:defRPr>
                      </a:lvl7pPr>
                      <a:lvl8pPr marL="1371600" eaLnBrk="0" fontAlgn="base" hangingPunct="0">
                        <a:spcBef>
                          <a:spcPct val="20000"/>
                        </a:spcBef>
                        <a:spcAft>
                          <a:spcPct val="0"/>
                        </a:spcAft>
                        <a:defRPr>
                          <a:solidFill>
                            <a:schemeClr val="tx1"/>
                          </a:solidFill>
                          <a:latin typeface="Helvetica Neue" charset="0"/>
                          <a:ea typeface="Helvetica Neue" charset="0"/>
                          <a:cs typeface="Helvetica Neue" charset="0"/>
                        </a:defRPr>
                      </a:lvl8pPr>
                      <a:lvl9pPr marL="1828800" eaLnBrk="0" fontAlgn="base" hangingPunct="0">
                        <a:spcBef>
                          <a:spcPct val="20000"/>
                        </a:spcBef>
                        <a:spcAft>
                          <a:spcPct val="0"/>
                        </a:spcAft>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Helvetica Neue" charset="0"/>
                          <a:ea typeface="Helvetica Neue" charset="0"/>
                          <a:cs typeface="Helvetica Neue" charset="0"/>
                        </a:defRPr>
                      </a:lvl3pPr>
                      <a:lvl4pPr eaLnBrk="0" hangingPunct="0">
                        <a:spcBef>
                          <a:spcPct val="20000"/>
                        </a:spcBef>
                        <a:defRPr>
                          <a:solidFill>
                            <a:schemeClr val="tx1"/>
                          </a:solidFill>
                          <a:latin typeface="Helvetica Neue" charset="0"/>
                          <a:ea typeface="Helvetica Neue" charset="0"/>
                          <a:cs typeface="Helvetica Neue" charset="0"/>
                        </a:defRPr>
                      </a:lvl4pPr>
                      <a:lvl5pPr eaLnBrk="0" hangingPunct="0">
                        <a:spcBef>
                          <a:spcPct val="20000"/>
                        </a:spcBef>
                        <a:defRPr>
                          <a:solidFill>
                            <a:schemeClr val="tx1"/>
                          </a:solidFill>
                          <a:latin typeface="Helvetica Neue" charset="0"/>
                          <a:ea typeface="Helvetica Neue" charset="0"/>
                          <a:cs typeface="Helvetica Neue" charset="0"/>
                        </a:defRPr>
                      </a:lvl5pPr>
                      <a:lvl6pPr marL="457200" eaLnBrk="0" fontAlgn="base" hangingPunct="0">
                        <a:spcBef>
                          <a:spcPct val="20000"/>
                        </a:spcBef>
                        <a:spcAft>
                          <a:spcPct val="0"/>
                        </a:spcAft>
                        <a:defRPr>
                          <a:solidFill>
                            <a:schemeClr val="tx1"/>
                          </a:solidFill>
                          <a:latin typeface="Helvetica Neue" charset="0"/>
                          <a:ea typeface="Helvetica Neue" charset="0"/>
                          <a:cs typeface="Helvetica Neue" charset="0"/>
                        </a:defRPr>
                      </a:lvl6pPr>
                      <a:lvl7pPr marL="914400" eaLnBrk="0" fontAlgn="base" hangingPunct="0">
                        <a:spcBef>
                          <a:spcPct val="20000"/>
                        </a:spcBef>
                        <a:spcAft>
                          <a:spcPct val="0"/>
                        </a:spcAft>
                        <a:defRPr>
                          <a:solidFill>
                            <a:schemeClr val="tx1"/>
                          </a:solidFill>
                          <a:latin typeface="Helvetica Neue" charset="0"/>
                          <a:ea typeface="Helvetica Neue" charset="0"/>
                          <a:cs typeface="Helvetica Neue" charset="0"/>
                        </a:defRPr>
                      </a:lvl7pPr>
                      <a:lvl8pPr marL="1371600" eaLnBrk="0" fontAlgn="base" hangingPunct="0">
                        <a:spcBef>
                          <a:spcPct val="20000"/>
                        </a:spcBef>
                        <a:spcAft>
                          <a:spcPct val="0"/>
                        </a:spcAft>
                        <a:defRPr>
                          <a:solidFill>
                            <a:schemeClr val="tx1"/>
                          </a:solidFill>
                          <a:latin typeface="Helvetica Neue" charset="0"/>
                          <a:ea typeface="Helvetica Neue" charset="0"/>
                          <a:cs typeface="Helvetica Neue" charset="0"/>
                        </a:defRPr>
                      </a:lvl8pPr>
                      <a:lvl9pPr marL="1828800" eaLnBrk="0" fontAlgn="base" hangingPunct="0">
                        <a:spcBef>
                          <a:spcPct val="20000"/>
                        </a:spcBef>
                        <a:spcAft>
                          <a:spcPct val="0"/>
                        </a:spcAft>
                        <a:defRPr>
                          <a:solidFill>
                            <a:schemeClr val="tx1"/>
                          </a:solidFill>
                          <a:latin typeface="Helvetica Neue" charset="0"/>
                          <a:ea typeface="Helvetica Neue" charset="0"/>
                          <a:cs typeface="Helvetica Neue"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mbria"/>
                          <a:ea typeface="MS PGothic" panose="020B0600070205080204" pitchFamily="34" charset="-128"/>
                        </a:rPr>
                        <a:t>The demand curve shifts to the right and the supply curve shifts to the left.</a:t>
                      </a:r>
                      <a:r>
                        <a:rPr kumimoji="0" lang="en-US" altLang="en-US" sz="2000" b="1" i="0" u="none" strike="noStrike" cap="none" normalizeH="0" baseline="0" dirty="0">
                          <a:ln>
                            <a:noFill/>
                          </a:ln>
                          <a:solidFill>
                            <a:schemeClr val="tx1"/>
                          </a:solidFill>
                          <a:effectLst/>
                          <a:latin typeface="Cambria"/>
                          <a:ea typeface="MS PGothic" panose="020B0600070205080204" pitchFamily="34" charset="-128"/>
                        </a:rPr>
                        <a:t> </a:t>
                      </a:r>
                      <a:r>
                        <a:rPr kumimoji="0" lang="en-US" altLang="en-US" sz="2000" b="0" i="0" u="none" strike="noStrike" cap="none" normalizeH="0" baseline="0" dirty="0">
                          <a:ln>
                            <a:noFill/>
                          </a:ln>
                          <a:solidFill>
                            <a:schemeClr val="tx1"/>
                          </a:solidFill>
                          <a:effectLst/>
                          <a:latin typeface="Cambria"/>
                          <a:ea typeface="MS PGothic" panose="020B0600070205080204" pitchFamily="34" charset="-128"/>
                        </a:rPr>
                        <a:t>The shifts reinforce each other with respect to price, but act as countervailing forces along the quantity axis.</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55825">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Helvetica Neue" charset="0"/>
                          <a:ea typeface="Helvetica Neue" charset="0"/>
                          <a:cs typeface="Helvetica Neue" charset="0"/>
                        </a:defRPr>
                      </a:lvl3pPr>
                      <a:lvl4pPr eaLnBrk="0" hangingPunct="0">
                        <a:spcBef>
                          <a:spcPct val="20000"/>
                        </a:spcBef>
                        <a:defRPr>
                          <a:solidFill>
                            <a:schemeClr val="tx1"/>
                          </a:solidFill>
                          <a:latin typeface="Helvetica Neue" charset="0"/>
                          <a:ea typeface="Helvetica Neue" charset="0"/>
                          <a:cs typeface="Helvetica Neue" charset="0"/>
                        </a:defRPr>
                      </a:lvl4pPr>
                      <a:lvl5pPr eaLnBrk="0" hangingPunct="0">
                        <a:spcBef>
                          <a:spcPct val="20000"/>
                        </a:spcBef>
                        <a:defRPr>
                          <a:solidFill>
                            <a:schemeClr val="tx1"/>
                          </a:solidFill>
                          <a:latin typeface="Helvetica Neue" charset="0"/>
                          <a:ea typeface="Helvetica Neue" charset="0"/>
                          <a:cs typeface="Helvetica Neue" charset="0"/>
                        </a:defRPr>
                      </a:lvl5pPr>
                      <a:lvl6pPr marL="457200" eaLnBrk="0" fontAlgn="base" hangingPunct="0">
                        <a:spcBef>
                          <a:spcPct val="20000"/>
                        </a:spcBef>
                        <a:spcAft>
                          <a:spcPct val="0"/>
                        </a:spcAft>
                        <a:defRPr>
                          <a:solidFill>
                            <a:schemeClr val="tx1"/>
                          </a:solidFill>
                          <a:latin typeface="Helvetica Neue" charset="0"/>
                          <a:ea typeface="Helvetica Neue" charset="0"/>
                          <a:cs typeface="Helvetica Neue" charset="0"/>
                        </a:defRPr>
                      </a:lvl6pPr>
                      <a:lvl7pPr marL="914400" eaLnBrk="0" fontAlgn="base" hangingPunct="0">
                        <a:spcBef>
                          <a:spcPct val="20000"/>
                        </a:spcBef>
                        <a:spcAft>
                          <a:spcPct val="0"/>
                        </a:spcAft>
                        <a:defRPr>
                          <a:solidFill>
                            <a:schemeClr val="tx1"/>
                          </a:solidFill>
                          <a:latin typeface="Helvetica Neue" charset="0"/>
                          <a:ea typeface="Helvetica Neue" charset="0"/>
                          <a:cs typeface="Helvetica Neue" charset="0"/>
                        </a:defRPr>
                      </a:lvl7pPr>
                      <a:lvl8pPr marL="1371600" eaLnBrk="0" fontAlgn="base" hangingPunct="0">
                        <a:spcBef>
                          <a:spcPct val="20000"/>
                        </a:spcBef>
                        <a:spcAft>
                          <a:spcPct val="0"/>
                        </a:spcAft>
                        <a:defRPr>
                          <a:solidFill>
                            <a:schemeClr val="tx1"/>
                          </a:solidFill>
                          <a:latin typeface="Helvetica Neue" charset="0"/>
                          <a:ea typeface="Helvetica Neue" charset="0"/>
                          <a:cs typeface="Helvetica Neue" charset="0"/>
                        </a:defRPr>
                      </a:lvl8pPr>
                      <a:lvl9pPr marL="1828800" eaLnBrk="0" fontAlgn="base" hangingPunct="0">
                        <a:spcBef>
                          <a:spcPct val="20000"/>
                        </a:spcBef>
                        <a:spcAft>
                          <a:spcPct val="0"/>
                        </a:spcAft>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mbria"/>
                          <a:ea typeface="MS PGothic" panose="020B0600070205080204" pitchFamily="34" charset="-128"/>
                        </a:rPr>
                        <a:t>Demand decreases and supply increases</a:t>
                      </a:r>
                      <a:endParaRPr kumimoji="0" lang="en-US" altLang="en-US" sz="20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Helvetica Neue" charset="0"/>
                          <a:ea typeface="Helvetica Neue" charset="0"/>
                          <a:cs typeface="Helvetica Neue" charset="0"/>
                        </a:defRPr>
                      </a:lvl3pPr>
                      <a:lvl4pPr eaLnBrk="0" hangingPunct="0">
                        <a:spcBef>
                          <a:spcPct val="20000"/>
                        </a:spcBef>
                        <a:defRPr>
                          <a:solidFill>
                            <a:schemeClr val="tx1"/>
                          </a:solidFill>
                          <a:latin typeface="Helvetica Neue" charset="0"/>
                          <a:ea typeface="Helvetica Neue" charset="0"/>
                          <a:cs typeface="Helvetica Neue" charset="0"/>
                        </a:defRPr>
                      </a:lvl4pPr>
                      <a:lvl5pPr eaLnBrk="0" hangingPunct="0">
                        <a:spcBef>
                          <a:spcPct val="20000"/>
                        </a:spcBef>
                        <a:defRPr>
                          <a:solidFill>
                            <a:schemeClr val="tx1"/>
                          </a:solidFill>
                          <a:latin typeface="Helvetica Neue" charset="0"/>
                          <a:ea typeface="Helvetica Neue" charset="0"/>
                          <a:cs typeface="Helvetica Neue" charset="0"/>
                        </a:defRPr>
                      </a:lvl5pPr>
                      <a:lvl6pPr marL="457200" eaLnBrk="0" fontAlgn="base" hangingPunct="0">
                        <a:spcBef>
                          <a:spcPct val="20000"/>
                        </a:spcBef>
                        <a:spcAft>
                          <a:spcPct val="0"/>
                        </a:spcAft>
                        <a:defRPr>
                          <a:solidFill>
                            <a:schemeClr val="tx1"/>
                          </a:solidFill>
                          <a:latin typeface="Helvetica Neue" charset="0"/>
                          <a:ea typeface="Helvetica Neue" charset="0"/>
                          <a:cs typeface="Helvetica Neue" charset="0"/>
                        </a:defRPr>
                      </a:lvl6pPr>
                      <a:lvl7pPr marL="914400" eaLnBrk="0" fontAlgn="base" hangingPunct="0">
                        <a:spcBef>
                          <a:spcPct val="20000"/>
                        </a:spcBef>
                        <a:spcAft>
                          <a:spcPct val="0"/>
                        </a:spcAft>
                        <a:defRPr>
                          <a:solidFill>
                            <a:schemeClr val="tx1"/>
                          </a:solidFill>
                          <a:latin typeface="Helvetica Neue" charset="0"/>
                          <a:ea typeface="Helvetica Neue" charset="0"/>
                          <a:cs typeface="Helvetica Neue" charset="0"/>
                        </a:defRPr>
                      </a:lvl7pPr>
                      <a:lvl8pPr marL="1371600" eaLnBrk="0" fontAlgn="base" hangingPunct="0">
                        <a:spcBef>
                          <a:spcPct val="20000"/>
                        </a:spcBef>
                        <a:spcAft>
                          <a:spcPct val="0"/>
                        </a:spcAft>
                        <a:defRPr>
                          <a:solidFill>
                            <a:schemeClr val="tx1"/>
                          </a:solidFill>
                          <a:latin typeface="Helvetica Neue" charset="0"/>
                          <a:ea typeface="Helvetica Neue" charset="0"/>
                          <a:cs typeface="Helvetica Neue" charset="0"/>
                        </a:defRPr>
                      </a:lvl8pPr>
                      <a:lvl9pPr marL="1828800" eaLnBrk="0" fontAlgn="base" hangingPunct="0">
                        <a:spcBef>
                          <a:spcPct val="20000"/>
                        </a:spcBef>
                        <a:spcAft>
                          <a:spcPct val="0"/>
                        </a:spcAft>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Helvetica Neue" charset="0"/>
                          <a:ea typeface="Helvetica Neue" charset="0"/>
                          <a:cs typeface="Helvetica Neue" charset="0"/>
                        </a:defRPr>
                      </a:lvl3pPr>
                      <a:lvl4pPr eaLnBrk="0" hangingPunct="0">
                        <a:spcBef>
                          <a:spcPct val="20000"/>
                        </a:spcBef>
                        <a:defRPr>
                          <a:solidFill>
                            <a:schemeClr val="tx1"/>
                          </a:solidFill>
                          <a:latin typeface="Helvetica Neue" charset="0"/>
                          <a:ea typeface="Helvetica Neue" charset="0"/>
                          <a:cs typeface="Helvetica Neue" charset="0"/>
                        </a:defRPr>
                      </a:lvl4pPr>
                      <a:lvl5pPr eaLnBrk="0" hangingPunct="0">
                        <a:spcBef>
                          <a:spcPct val="20000"/>
                        </a:spcBef>
                        <a:defRPr>
                          <a:solidFill>
                            <a:schemeClr val="tx1"/>
                          </a:solidFill>
                          <a:latin typeface="Helvetica Neue" charset="0"/>
                          <a:ea typeface="Helvetica Neue" charset="0"/>
                          <a:cs typeface="Helvetica Neue" charset="0"/>
                        </a:defRPr>
                      </a:lvl5pPr>
                      <a:lvl6pPr marL="457200" eaLnBrk="0" fontAlgn="base" hangingPunct="0">
                        <a:spcBef>
                          <a:spcPct val="20000"/>
                        </a:spcBef>
                        <a:spcAft>
                          <a:spcPct val="0"/>
                        </a:spcAft>
                        <a:defRPr>
                          <a:solidFill>
                            <a:schemeClr val="tx1"/>
                          </a:solidFill>
                          <a:latin typeface="Helvetica Neue" charset="0"/>
                          <a:ea typeface="Helvetica Neue" charset="0"/>
                          <a:cs typeface="Helvetica Neue" charset="0"/>
                        </a:defRPr>
                      </a:lvl6pPr>
                      <a:lvl7pPr marL="914400" eaLnBrk="0" fontAlgn="base" hangingPunct="0">
                        <a:spcBef>
                          <a:spcPct val="20000"/>
                        </a:spcBef>
                        <a:spcAft>
                          <a:spcPct val="0"/>
                        </a:spcAft>
                        <a:defRPr>
                          <a:solidFill>
                            <a:schemeClr val="tx1"/>
                          </a:solidFill>
                          <a:latin typeface="Helvetica Neue" charset="0"/>
                          <a:ea typeface="Helvetica Neue" charset="0"/>
                          <a:cs typeface="Helvetica Neue" charset="0"/>
                        </a:defRPr>
                      </a:lvl7pPr>
                      <a:lvl8pPr marL="1371600" eaLnBrk="0" fontAlgn="base" hangingPunct="0">
                        <a:spcBef>
                          <a:spcPct val="20000"/>
                        </a:spcBef>
                        <a:spcAft>
                          <a:spcPct val="0"/>
                        </a:spcAft>
                        <a:defRPr>
                          <a:solidFill>
                            <a:schemeClr val="tx1"/>
                          </a:solidFill>
                          <a:latin typeface="Helvetica Neue" charset="0"/>
                          <a:ea typeface="Helvetica Neue" charset="0"/>
                          <a:cs typeface="Helvetica Neue" charset="0"/>
                        </a:defRPr>
                      </a:lvl8pPr>
                      <a:lvl9pPr marL="1828800" eaLnBrk="0" fontAlgn="base" hangingPunct="0">
                        <a:spcBef>
                          <a:spcPct val="20000"/>
                        </a:spcBef>
                        <a:spcAft>
                          <a:spcPct val="0"/>
                        </a:spcAft>
                        <a:defRPr>
                          <a:solidFill>
                            <a:schemeClr val="tx1"/>
                          </a:solidFill>
                          <a:latin typeface="Helvetica Neue" charset="0"/>
                          <a:ea typeface="Helvetica Neue" charset="0"/>
                          <a:cs typeface="Helvetica Neue"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mbria"/>
                          <a:ea typeface="MS PGothic" panose="020B0600070205080204" pitchFamily="34" charset="-128"/>
                        </a:rPr>
                        <a:t>The demand curve shifts to the left and the supply curve shifts to the right.</a:t>
                      </a:r>
                      <a:r>
                        <a:rPr kumimoji="0" lang="en-US" altLang="en-US" sz="2000" b="1" i="0" u="none" strike="noStrike" cap="none" normalizeH="0" baseline="0" dirty="0">
                          <a:ln>
                            <a:noFill/>
                          </a:ln>
                          <a:solidFill>
                            <a:schemeClr val="tx1"/>
                          </a:solidFill>
                          <a:effectLst/>
                          <a:latin typeface="Cambria"/>
                          <a:ea typeface="MS PGothic" panose="020B0600070205080204" pitchFamily="34" charset="-128"/>
                        </a:rPr>
                        <a:t> </a:t>
                      </a:r>
                      <a:r>
                        <a:rPr kumimoji="0" lang="en-US" altLang="en-US" sz="2000" b="0" i="0" u="none" strike="noStrike" cap="none" normalizeH="0" baseline="0" dirty="0">
                          <a:ln>
                            <a:noFill/>
                          </a:ln>
                          <a:solidFill>
                            <a:schemeClr val="tx1"/>
                          </a:solidFill>
                          <a:effectLst/>
                          <a:latin typeface="Cambria"/>
                          <a:ea typeface="MS PGothic" panose="020B0600070205080204" pitchFamily="34" charset="-128"/>
                        </a:rPr>
                        <a:t>The shifts reinforce each other with respect to price, but act as countervailing forces along the quantity axis.</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25621" name="Picture 2" descr="FIG03A"/>
          <p:cNvPicPr>
            <a:picLocks noChangeAspect="1" noChangeArrowheads="1"/>
          </p:cNvPicPr>
          <p:nvPr/>
        </p:nvPicPr>
        <p:blipFill>
          <a:blip r:embed="rId3" cstate="print">
            <a:extLst>
              <a:ext uri="{28A0092B-C50C-407E-A947-70E740481C1C}">
                <a14:useLocalDpi xmlns:a14="http://schemas.microsoft.com/office/drawing/2010/main" val="0"/>
              </a:ext>
            </a:extLst>
          </a:blip>
          <a:srcRect t="5125"/>
          <a:stretch>
            <a:fillRect/>
          </a:stretch>
        </p:blipFill>
        <p:spPr bwMode="auto">
          <a:xfrm>
            <a:off x="4333877" y="2476503"/>
            <a:ext cx="2911475" cy="1909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622" name="Picture 2" descr="FIG03A"/>
          <p:cNvPicPr>
            <a:picLocks noChangeAspect="1" noChangeArrowheads="1"/>
          </p:cNvPicPr>
          <p:nvPr/>
        </p:nvPicPr>
        <p:blipFill>
          <a:blip r:embed="rId4" cstate="print">
            <a:extLst>
              <a:ext uri="{28A0092B-C50C-407E-A947-70E740481C1C}">
                <a14:useLocalDpi xmlns:a14="http://schemas.microsoft.com/office/drawing/2010/main" val="0"/>
              </a:ext>
            </a:extLst>
          </a:blip>
          <a:srcRect t="6715"/>
          <a:stretch>
            <a:fillRect/>
          </a:stretch>
        </p:blipFill>
        <p:spPr bwMode="auto">
          <a:xfrm>
            <a:off x="4330701" y="4648200"/>
            <a:ext cx="3055939" cy="1830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9231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itle 1"/>
          <p:cNvSpPr>
            <a:spLocks noGrp="1"/>
          </p:cNvSpPr>
          <p:nvPr>
            <p:ph type="title"/>
          </p:nvPr>
        </p:nvSpPr>
        <p:spPr>
          <a:xfrm>
            <a:off x="1981199" y="5"/>
            <a:ext cx="8804031" cy="1527175"/>
          </a:xfrm>
        </p:spPr>
        <p:txBody>
          <a:bodyPr/>
          <a:lstStyle/>
          <a:p>
            <a:pPr algn="ctr"/>
            <a:r>
              <a:rPr lang="en-US" altLang="en-US" b="1" dirty="0">
                <a:latin typeface="Cambria"/>
              </a:rPr>
              <a:t>Shorthand Summary of Shifts</a:t>
            </a:r>
            <a:endParaRPr lang="tr-TR" altLang="en-US" b="1" noProof="0" dirty="0">
              <a:latin typeface="Cambria"/>
              <a:cs typeface="Cambria"/>
            </a:endParaRPr>
          </a:p>
        </p:txBody>
      </p:sp>
      <p:sp>
        <p:nvSpPr>
          <p:cNvPr id="69635" name="Content Placeholder 2"/>
          <p:cNvSpPr>
            <a:spLocks noGrp="1"/>
          </p:cNvSpPr>
          <p:nvPr>
            <p:ph idx="1"/>
          </p:nvPr>
        </p:nvSpPr>
        <p:spPr>
          <a:xfrm>
            <a:off x="593969" y="1937605"/>
            <a:ext cx="4827954" cy="2526933"/>
          </a:xfrm>
        </p:spPr>
        <p:txBody>
          <a:bodyPr/>
          <a:lstStyle/>
          <a:p>
            <a:pPr>
              <a:spcBef>
                <a:spcPct val="0"/>
              </a:spcBef>
              <a:spcAft>
                <a:spcPts val="600"/>
              </a:spcAft>
            </a:pPr>
            <a:r>
              <a:rPr lang="en-US" altLang="en-US" dirty="0">
                <a:solidFill>
                  <a:srgbClr val="0000FF"/>
                </a:solidFill>
                <a:latin typeface="Cambria"/>
              </a:rPr>
              <a:t>D→ </a:t>
            </a:r>
            <a:r>
              <a:rPr lang="en-US" altLang="en-US" dirty="0">
                <a:latin typeface="Cambria"/>
              </a:rPr>
              <a:t>: P↑Q↑</a:t>
            </a:r>
          </a:p>
          <a:p>
            <a:pPr>
              <a:spcBef>
                <a:spcPct val="0"/>
              </a:spcBef>
              <a:spcAft>
                <a:spcPts val="600"/>
              </a:spcAft>
            </a:pPr>
            <a:r>
              <a:rPr lang="en-US" altLang="en-US" dirty="0">
                <a:solidFill>
                  <a:srgbClr val="0000FF"/>
                </a:solidFill>
                <a:latin typeface="Cambria"/>
              </a:rPr>
              <a:t>D← </a:t>
            </a:r>
            <a:r>
              <a:rPr lang="en-US" altLang="en-US" dirty="0">
                <a:latin typeface="Cambria"/>
              </a:rPr>
              <a:t>: P↓Q↓</a:t>
            </a:r>
          </a:p>
          <a:p>
            <a:pPr>
              <a:spcBef>
                <a:spcPct val="0"/>
              </a:spcBef>
              <a:spcAft>
                <a:spcPts val="600"/>
              </a:spcAft>
            </a:pPr>
            <a:r>
              <a:rPr lang="en-US" altLang="en-US" dirty="0">
                <a:solidFill>
                  <a:srgbClr val="FF0000"/>
                </a:solidFill>
                <a:latin typeface="Cambria"/>
              </a:rPr>
              <a:t>S→ </a:t>
            </a:r>
            <a:r>
              <a:rPr lang="en-US" altLang="en-US" dirty="0">
                <a:latin typeface="Cambria"/>
              </a:rPr>
              <a:t>: P↓Q↑</a:t>
            </a:r>
          </a:p>
          <a:p>
            <a:pPr>
              <a:spcBef>
                <a:spcPct val="0"/>
              </a:spcBef>
              <a:spcAft>
                <a:spcPts val="600"/>
              </a:spcAft>
            </a:pPr>
            <a:r>
              <a:rPr lang="en-US" altLang="en-US" dirty="0">
                <a:solidFill>
                  <a:srgbClr val="FF0000"/>
                </a:solidFill>
                <a:latin typeface="Cambria"/>
              </a:rPr>
              <a:t>S← </a:t>
            </a:r>
            <a:r>
              <a:rPr lang="en-US" altLang="en-US" dirty="0">
                <a:latin typeface="Cambria"/>
              </a:rPr>
              <a:t>: P↑Q↓</a:t>
            </a:r>
          </a:p>
        </p:txBody>
      </p:sp>
      <p:sp>
        <p:nvSpPr>
          <p:cNvPr id="4" name="Content Placeholder 2"/>
          <p:cNvSpPr txBox="1">
            <a:spLocks/>
          </p:cNvSpPr>
          <p:nvPr/>
        </p:nvSpPr>
        <p:spPr bwMode="auto">
          <a:xfrm>
            <a:off x="6105769" y="1894620"/>
            <a:ext cx="5832231" cy="35820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3200" dirty="0">
                <a:solidFill>
                  <a:srgbClr val="0000FF"/>
                </a:solidFill>
              </a:rPr>
              <a:t>D→</a:t>
            </a:r>
            <a:r>
              <a:rPr lang="en-US" altLang="en-US" sz="3200" dirty="0"/>
              <a:t> &amp; </a:t>
            </a:r>
            <a:r>
              <a:rPr lang="en-US" altLang="en-US" sz="3200" dirty="0">
                <a:solidFill>
                  <a:srgbClr val="FF0000"/>
                </a:solidFill>
              </a:rPr>
              <a:t>S→ </a:t>
            </a:r>
            <a:r>
              <a:rPr lang="en-US" altLang="en-US" sz="3200" dirty="0"/>
              <a:t>: P(↑↓ or ↔)Q↑</a:t>
            </a:r>
          </a:p>
          <a:p>
            <a:r>
              <a:rPr lang="en-US" altLang="en-US" sz="3200" dirty="0">
                <a:solidFill>
                  <a:srgbClr val="0000FF"/>
                </a:solidFill>
              </a:rPr>
              <a:t>D← </a:t>
            </a:r>
            <a:r>
              <a:rPr lang="en-US" altLang="en-US" sz="3200" dirty="0"/>
              <a:t>&amp; </a:t>
            </a:r>
            <a:r>
              <a:rPr lang="en-US" altLang="en-US" sz="3200" dirty="0">
                <a:solidFill>
                  <a:srgbClr val="FF0000"/>
                </a:solidFill>
              </a:rPr>
              <a:t>S←</a:t>
            </a:r>
            <a:r>
              <a:rPr lang="en-US" altLang="en-US" sz="3200" dirty="0"/>
              <a:t> : P(↑↓ or ↔)Q↓</a:t>
            </a:r>
          </a:p>
          <a:p>
            <a:r>
              <a:rPr lang="en-US" altLang="en-US" sz="3200" dirty="0">
                <a:solidFill>
                  <a:srgbClr val="0000FF"/>
                </a:solidFill>
              </a:rPr>
              <a:t>D→ </a:t>
            </a:r>
            <a:r>
              <a:rPr lang="en-US" altLang="en-US" sz="3200" dirty="0"/>
              <a:t>&amp; </a:t>
            </a:r>
            <a:r>
              <a:rPr lang="en-US" altLang="en-US" sz="3200" dirty="0">
                <a:solidFill>
                  <a:srgbClr val="FF0000"/>
                </a:solidFill>
              </a:rPr>
              <a:t>S← </a:t>
            </a:r>
            <a:r>
              <a:rPr lang="en-US" altLang="en-US" sz="3200" dirty="0"/>
              <a:t>: P↑Q(↑↓ or ↔)</a:t>
            </a:r>
          </a:p>
          <a:p>
            <a:r>
              <a:rPr lang="en-US" altLang="en-US" sz="3200" dirty="0">
                <a:solidFill>
                  <a:srgbClr val="0000FF"/>
                </a:solidFill>
              </a:rPr>
              <a:t>D← </a:t>
            </a:r>
            <a:r>
              <a:rPr lang="en-US" altLang="en-US" sz="3200" dirty="0"/>
              <a:t>&amp; </a:t>
            </a:r>
            <a:r>
              <a:rPr lang="en-US" altLang="en-US" sz="3200" dirty="0">
                <a:solidFill>
                  <a:srgbClr val="FF0000"/>
                </a:solidFill>
              </a:rPr>
              <a:t>S→ </a:t>
            </a:r>
            <a:r>
              <a:rPr lang="en-US" altLang="en-US" sz="3200" dirty="0"/>
              <a:t>: P↓Q(↑↓ or ↔)</a:t>
            </a:r>
          </a:p>
        </p:txBody>
      </p:sp>
      <p:sp>
        <p:nvSpPr>
          <p:cNvPr id="5" name="Content Placeholder 2"/>
          <p:cNvSpPr txBox="1">
            <a:spLocks/>
          </p:cNvSpPr>
          <p:nvPr/>
        </p:nvSpPr>
        <p:spPr bwMode="auto">
          <a:xfrm>
            <a:off x="453293" y="5313851"/>
            <a:ext cx="4827954" cy="13487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ct val="0"/>
              </a:spcBef>
              <a:spcAft>
                <a:spcPts val="600"/>
              </a:spcAft>
              <a:buFont typeface="Arial" panose="020B0604020202020204" pitchFamily="34" charset="0"/>
              <a:buNone/>
            </a:pPr>
            <a:r>
              <a:rPr lang="tr-TR" altLang="en-US" dirty="0"/>
              <a:t>→ </a:t>
            </a:r>
            <a:r>
              <a:rPr lang="tr-TR" altLang="en-US" dirty="0" err="1"/>
              <a:t>Indicates</a:t>
            </a:r>
            <a:r>
              <a:rPr lang="tr-TR" altLang="en-US" dirty="0"/>
              <a:t> </a:t>
            </a:r>
            <a:r>
              <a:rPr lang="tr-TR" altLang="en-US" dirty="0" err="1"/>
              <a:t>right</a:t>
            </a:r>
            <a:r>
              <a:rPr lang="tr-TR" altLang="en-US" dirty="0"/>
              <a:t> </a:t>
            </a:r>
            <a:r>
              <a:rPr lang="tr-TR" altLang="en-US" dirty="0" err="1"/>
              <a:t>shift</a:t>
            </a:r>
            <a:r>
              <a:rPr lang="tr-TR" altLang="en-US" dirty="0"/>
              <a:t>.</a:t>
            </a:r>
          </a:p>
          <a:p>
            <a:pPr marL="0" indent="0">
              <a:spcBef>
                <a:spcPct val="0"/>
              </a:spcBef>
              <a:spcAft>
                <a:spcPts val="600"/>
              </a:spcAft>
              <a:buFont typeface="Arial" panose="020B0604020202020204" pitchFamily="34" charset="0"/>
              <a:buNone/>
            </a:pPr>
            <a:r>
              <a:rPr lang="tr-TR" altLang="en-US" dirty="0">
                <a:solidFill>
                  <a:srgbClr val="000000"/>
                </a:solidFill>
              </a:rPr>
              <a:t>←</a:t>
            </a:r>
            <a:r>
              <a:rPr lang="tr-TR" altLang="en-US" dirty="0"/>
              <a:t> </a:t>
            </a:r>
            <a:r>
              <a:rPr lang="tr-TR" altLang="en-US" dirty="0" err="1"/>
              <a:t>Indicates</a:t>
            </a:r>
            <a:r>
              <a:rPr lang="tr-TR" altLang="en-US" dirty="0"/>
              <a:t> </a:t>
            </a:r>
            <a:r>
              <a:rPr lang="tr-TR" altLang="en-US" dirty="0" err="1"/>
              <a:t>left</a:t>
            </a:r>
            <a:r>
              <a:rPr lang="tr-TR" altLang="en-US" dirty="0"/>
              <a:t> </a:t>
            </a:r>
            <a:r>
              <a:rPr lang="tr-TR" altLang="en-US" dirty="0" err="1"/>
              <a:t>shift</a:t>
            </a:r>
            <a:r>
              <a:rPr lang="tr-TR" altLang="en-US" dirty="0"/>
              <a:t>.</a:t>
            </a:r>
            <a:endParaRPr lang="tr-TR" altLang="en-US" dirty="0">
              <a:solidFill>
                <a:srgbClr val="0000FF"/>
              </a:solidFill>
            </a:endParaRPr>
          </a:p>
        </p:txBody>
      </p:sp>
      <p:sp>
        <p:nvSpPr>
          <p:cNvPr id="6" name="Content Placeholder 2"/>
          <p:cNvSpPr txBox="1">
            <a:spLocks/>
          </p:cNvSpPr>
          <p:nvPr/>
        </p:nvSpPr>
        <p:spPr bwMode="auto">
          <a:xfrm>
            <a:off x="6623539" y="5427174"/>
            <a:ext cx="4827954" cy="13487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None/>
            </a:pPr>
            <a:r>
              <a:rPr lang="en-US" altLang="en-US" dirty="0">
                <a:solidFill>
                  <a:srgbClr val="000000"/>
                </a:solidFill>
              </a:rPr>
              <a:t>Notation: ↔ means "stays the same"</a:t>
            </a:r>
          </a:p>
        </p:txBody>
      </p:sp>
    </p:spTree>
    <p:extLst>
      <p:ext uri="{BB962C8B-B14F-4D97-AF65-F5344CB8AC3E}">
        <p14:creationId xmlns:p14="http://schemas.microsoft.com/office/powerpoint/2010/main" val="22388933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981200" y="5"/>
            <a:ext cx="8229600" cy="1527175"/>
          </a:xfrm>
        </p:spPr>
        <p:txBody>
          <a:bodyPr/>
          <a:lstStyle/>
          <a:p>
            <a:r>
              <a:rPr lang="en-US" altLang="en-US" b="1" dirty="0">
                <a:latin typeface="Cambria"/>
              </a:rPr>
              <a:t>Shift Summary</a:t>
            </a:r>
          </a:p>
        </p:txBody>
      </p:sp>
      <p:sp>
        <p:nvSpPr>
          <p:cNvPr id="80899" name="Content Placeholder 2"/>
          <p:cNvSpPr>
            <a:spLocks noGrp="1"/>
          </p:cNvSpPr>
          <p:nvPr>
            <p:ph idx="1"/>
          </p:nvPr>
        </p:nvSpPr>
        <p:spPr>
          <a:xfrm>
            <a:off x="1981200" y="1712913"/>
            <a:ext cx="8229600" cy="4895850"/>
          </a:xfrm>
        </p:spPr>
        <p:txBody>
          <a:bodyPr/>
          <a:lstStyle/>
          <a:p>
            <a:pPr eaLnBrk="1" hangingPunct="1"/>
            <a:r>
              <a:rPr lang="en-US" altLang="en-US" dirty="0">
                <a:latin typeface="Cambria"/>
              </a:rPr>
              <a:t>Don't memorize the previous slide!</a:t>
            </a:r>
          </a:p>
          <a:p>
            <a:pPr eaLnBrk="1" hangingPunct="1"/>
            <a:r>
              <a:rPr lang="en-US" altLang="en-US" dirty="0">
                <a:latin typeface="Cambria"/>
              </a:rPr>
              <a:t>A better idea:</a:t>
            </a:r>
          </a:p>
          <a:p>
            <a:pPr marL="971550" lvl="1" indent="-514350">
              <a:buFont typeface="Calibri" panose="020F0502020204030204" pitchFamily="34" charset="0"/>
              <a:buAutoNum type="arabicPeriod"/>
            </a:pPr>
            <a:r>
              <a:rPr lang="en-US" altLang="en-US" dirty="0">
                <a:latin typeface="Cambria"/>
              </a:rPr>
              <a:t>Figure out what shift(s) will occur as a result of some economic event.</a:t>
            </a:r>
          </a:p>
          <a:p>
            <a:pPr marL="971550" lvl="1" indent="-514350">
              <a:buFont typeface="Calibri" panose="020F0502020204030204" pitchFamily="34" charset="0"/>
              <a:buAutoNum type="arabicPeriod"/>
            </a:pPr>
            <a:r>
              <a:rPr lang="en-US" altLang="en-US" dirty="0">
                <a:latin typeface="Cambria"/>
              </a:rPr>
              <a:t>Draw the correct shift(s).</a:t>
            </a:r>
          </a:p>
          <a:p>
            <a:pPr marL="971550" lvl="1" indent="-514350">
              <a:buFont typeface="Calibri" panose="020F0502020204030204" pitchFamily="34" charset="0"/>
              <a:buAutoNum type="arabicPeriod"/>
            </a:pPr>
            <a:r>
              <a:rPr lang="en-US" altLang="en-US" dirty="0">
                <a:latin typeface="Cambria"/>
              </a:rPr>
              <a:t>Examine what you just graphed.</a:t>
            </a:r>
            <a:endParaRPr lang="en-US" altLang="en-US" dirty="0">
              <a:solidFill>
                <a:srgbClr val="FF0000"/>
              </a:solidFill>
              <a:latin typeface="Cambria"/>
            </a:endParaRPr>
          </a:p>
        </p:txBody>
      </p:sp>
    </p:spTree>
    <p:extLst>
      <p:ext uri="{BB962C8B-B14F-4D97-AF65-F5344CB8AC3E}">
        <p14:creationId xmlns:p14="http://schemas.microsoft.com/office/powerpoint/2010/main" val="42578747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80899">
                                            <p:txEl>
                                              <p:pRg st="2" end="2"/>
                                            </p:txEl>
                                          </p:spTgt>
                                        </p:tgtEl>
                                        <p:attrNameLst>
                                          <p:attrName>style.visibility</p:attrName>
                                        </p:attrNameLst>
                                      </p:cBhvr>
                                      <p:to>
                                        <p:strVal val="visible"/>
                                      </p:to>
                                    </p:set>
                                    <p:animEffect transition="in" filter="barn(inVertical)">
                                      <p:cBhvr>
                                        <p:cTn id="7" dur="500"/>
                                        <p:tgtEl>
                                          <p:spTgt spid="80899">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80899">
                                            <p:txEl>
                                              <p:pRg st="3" end="3"/>
                                            </p:txEl>
                                          </p:spTgt>
                                        </p:tgtEl>
                                        <p:attrNameLst>
                                          <p:attrName>style.visibility</p:attrName>
                                        </p:attrNameLst>
                                      </p:cBhvr>
                                      <p:to>
                                        <p:strVal val="visible"/>
                                      </p:to>
                                    </p:set>
                                    <p:animEffect transition="in" filter="barn(inVertical)">
                                      <p:cBhvr>
                                        <p:cTn id="10" dur="500"/>
                                        <p:tgtEl>
                                          <p:spTgt spid="80899">
                                            <p:txEl>
                                              <p:pRg st="3" end="3"/>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80899">
                                            <p:txEl>
                                              <p:pRg st="4" end="4"/>
                                            </p:txEl>
                                          </p:spTgt>
                                        </p:tgtEl>
                                        <p:attrNameLst>
                                          <p:attrName>style.visibility</p:attrName>
                                        </p:attrNameLst>
                                      </p:cBhvr>
                                      <p:to>
                                        <p:strVal val="visible"/>
                                      </p:to>
                                    </p:set>
                                    <p:animEffect transition="in" filter="barn(inVertical)">
                                      <p:cBhvr>
                                        <p:cTn id="13" dur="500"/>
                                        <p:tgtEl>
                                          <p:spTgt spid="808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itle 1"/>
          <p:cNvSpPr>
            <a:spLocks noGrp="1"/>
          </p:cNvSpPr>
          <p:nvPr>
            <p:ph type="title"/>
          </p:nvPr>
        </p:nvSpPr>
        <p:spPr>
          <a:xfrm>
            <a:off x="1981200" y="52389"/>
            <a:ext cx="8229600" cy="1527175"/>
          </a:xfrm>
        </p:spPr>
        <p:txBody>
          <a:bodyPr/>
          <a:lstStyle/>
          <a:p>
            <a:r>
              <a:rPr lang="en-US" dirty="0">
                <a:latin typeface="Cambria" panose="02040503050406030204" pitchFamily="18" charset="0"/>
                <a:cs typeface="Arial" pitchFamily="-107" charset="0"/>
              </a:rPr>
              <a:t>Economics in </a:t>
            </a:r>
            <a:r>
              <a:rPr lang="en-US" i="1" dirty="0">
                <a:latin typeface="Cambria" panose="02040503050406030204" pitchFamily="18" charset="0"/>
                <a:cs typeface="Arial" pitchFamily="-107" charset="0"/>
              </a:rPr>
              <a:t>Willy Wonka &amp; The Chocolate Factory</a:t>
            </a:r>
          </a:p>
        </p:txBody>
      </p:sp>
      <p:sp>
        <p:nvSpPr>
          <p:cNvPr id="130050" name="Content Placeholder 2"/>
          <p:cNvSpPr>
            <a:spLocks noGrp="1"/>
          </p:cNvSpPr>
          <p:nvPr>
            <p:ph idx="1"/>
          </p:nvPr>
        </p:nvSpPr>
        <p:spPr>
          <a:xfrm>
            <a:off x="1981200" y="1712914"/>
            <a:ext cx="8229600" cy="2871787"/>
          </a:xfrm>
        </p:spPr>
        <p:txBody>
          <a:bodyPr/>
          <a:lstStyle/>
          <a:p>
            <a:r>
              <a:rPr lang="en-US" dirty="0">
                <a:latin typeface="Cambria" panose="02040503050406030204" pitchFamily="18" charset="0"/>
                <a:cs typeface="Arial" pitchFamily="-107" charset="0"/>
              </a:rPr>
              <a:t>"Willy Wonka &amp; The Chocolate Factory"</a:t>
            </a:r>
          </a:p>
          <a:p>
            <a:pPr lvl="1" eaLnBrk="1" hangingPunct="1"/>
            <a:r>
              <a:rPr lang="en-US" dirty="0">
                <a:latin typeface="Cambria" panose="02040503050406030204" pitchFamily="18" charset="0"/>
                <a:cs typeface="Arial" pitchFamily="-107" charset="0"/>
              </a:rPr>
              <a:t>What sort of market effect is happening here?</a:t>
            </a:r>
          </a:p>
          <a:p>
            <a:pPr lvl="1" eaLnBrk="1" hangingPunct="1"/>
            <a:r>
              <a:rPr lang="en-US" dirty="0">
                <a:latin typeface="Cambria" panose="02040503050406030204" pitchFamily="18" charset="0"/>
                <a:cs typeface="Arial" pitchFamily="-107" charset="0"/>
              </a:rPr>
              <a:t>Why is the price of candy bars increasing?</a:t>
            </a:r>
          </a:p>
        </p:txBody>
      </p:sp>
      <p:pic>
        <p:nvPicPr>
          <p:cNvPr id="130051" name="Picture 4" descr="An icon indicating a video clip is present.">
            <a:hlinkClick r:id="rId3"/>
          </p:cNvPr>
          <p:cNvPicPr>
            <a:picLocks noChangeAspect="1"/>
          </p:cNvPicPr>
          <p:nvPr/>
        </p:nvPicPr>
        <p:blipFill>
          <a:blip r:embed="rId4"/>
          <a:srcRect l="20306" t="18303" r="22078" b="25455"/>
          <a:stretch>
            <a:fillRect/>
          </a:stretch>
        </p:blipFill>
        <p:spPr bwMode="auto">
          <a:xfrm>
            <a:off x="5321300" y="4718050"/>
            <a:ext cx="1549400" cy="1473200"/>
          </a:xfrm>
          <a:prstGeom prst="rect">
            <a:avLst/>
          </a:prstGeom>
          <a:noFill/>
          <a:ln w="9525">
            <a:noFill/>
            <a:miter lim="800000"/>
            <a:headEnd/>
            <a:tailEnd/>
          </a:ln>
        </p:spPr>
      </p:pic>
    </p:spTree>
    <p:extLst>
      <p:ext uri="{BB962C8B-B14F-4D97-AF65-F5344CB8AC3E}">
        <p14:creationId xmlns:p14="http://schemas.microsoft.com/office/powerpoint/2010/main" val="24603768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itle 1"/>
          <p:cNvSpPr>
            <a:spLocks noGrp="1"/>
          </p:cNvSpPr>
          <p:nvPr>
            <p:ph type="title"/>
          </p:nvPr>
        </p:nvSpPr>
        <p:spPr>
          <a:xfrm>
            <a:off x="1981200" y="5"/>
            <a:ext cx="8229600" cy="1527175"/>
          </a:xfrm>
        </p:spPr>
        <p:txBody>
          <a:bodyPr/>
          <a:lstStyle/>
          <a:p>
            <a:r>
              <a:rPr lang="en-US" altLang="en-US" dirty="0"/>
              <a:t>Shortages and Surpluses</a:t>
            </a:r>
          </a:p>
        </p:txBody>
      </p:sp>
      <p:sp>
        <p:nvSpPr>
          <p:cNvPr id="69635" name="Content Placeholder 2"/>
          <p:cNvSpPr>
            <a:spLocks noGrp="1"/>
          </p:cNvSpPr>
          <p:nvPr>
            <p:ph idx="1"/>
          </p:nvPr>
        </p:nvSpPr>
        <p:spPr>
          <a:xfrm>
            <a:off x="1981200" y="1712913"/>
            <a:ext cx="8229600" cy="4895850"/>
          </a:xfrm>
        </p:spPr>
        <p:txBody>
          <a:bodyPr/>
          <a:lstStyle/>
          <a:p>
            <a:pPr eaLnBrk="1" hangingPunct="1"/>
            <a:r>
              <a:rPr lang="en-US" altLang="en-US" sz="2800" dirty="0"/>
              <a:t>Shortage</a:t>
            </a:r>
          </a:p>
          <a:p>
            <a:pPr lvl="1" eaLnBrk="1" hangingPunct="1"/>
            <a:r>
              <a:rPr lang="en-US" altLang="en-US" sz="2400" dirty="0"/>
              <a:t>Q</a:t>
            </a:r>
            <a:r>
              <a:rPr lang="en-US" altLang="en-US" sz="2400" baseline="-25000" dirty="0"/>
              <a:t>D</a:t>
            </a:r>
            <a:r>
              <a:rPr lang="en-US" altLang="en-US" sz="2400" dirty="0"/>
              <a:t> &gt; Q</a:t>
            </a:r>
            <a:r>
              <a:rPr lang="en-US" altLang="en-US" sz="2400" baseline="-25000" dirty="0"/>
              <a:t>S</a:t>
            </a:r>
          </a:p>
          <a:p>
            <a:pPr lvl="1" eaLnBrk="1" hangingPunct="1"/>
            <a:r>
              <a:rPr lang="en-US" altLang="en-US" sz="2400" dirty="0"/>
              <a:t>Occurs at any price below equilibrium.</a:t>
            </a:r>
          </a:p>
          <a:p>
            <a:pPr lvl="1" eaLnBrk="1" hangingPunct="1"/>
            <a:r>
              <a:rPr lang="en-US" altLang="en-US" sz="2400" dirty="0"/>
              <a:t>Price will rise over time toward equilibrium if the market is not regulated!</a:t>
            </a:r>
          </a:p>
          <a:p>
            <a:pPr eaLnBrk="1" hangingPunct="1"/>
            <a:r>
              <a:rPr lang="en-US" altLang="en-US" sz="2800" dirty="0"/>
              <a:t>Why does price rise over time with a shortage?</a:t>
            </a:r>
          </a:p>
          <a:p>
            <a:pPr lvl="1" eaLnBrk="1" hangingPunct="1"/>
            <a:r>
              <a:rPr lang="en-US" altLang="en-US" sz="2400" dirty="0"/>
              <a:t>Consumers who value the product will </a:t>
            </a:r>
            <a:r>
              <a:rPr lang="en-US" altLang="ja-JP" sz="2400" dirty="0"/>
              <a:t>"outbid" other consumers or otherwise show a higher willingness to pay.</a:t>
            </a:r>
          </a:p>
          <a:p>
            <a:pPr lvl="1" eaLnBrk="1" hangingPunct="1"/>
            <a:r>
              <a:rPr lang="en-US" altLang="en-US" sz="2400" dirty="0"/>
              <a:t>Suppliers will see that the price can be raised without a decrease in sales.</a:t>
            </a:r>
          </a:p>
          <a:p>
            <a:pPr lvl="1" eaLnBrk="1" hangingPunct="1"/>
            <a:endParaRPr lang="en-US" altLang="en-US" sz="2400" dirty="0"/>
          </a:p>
        </p:txBody>
      </p:sp>
    </p:spTree>
    <p:extLst>
      <p:ext uri="{BB962C8B-B14F-4D97-AF65-F5344CB8AC3E}">
        <p14:creationId xmlns:p14="http://schemas.microsoft.com/office/powerpoint/2010/main" val="34871460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9635">
                                            <p:txEl>
                                              <p:pRg st="1" end="1"/>
                                            </p:txEl>
                                          </p:spTgt>
                                        </p:tgtEl>
                                        <p:attrNameLst>
                                          <p:attrName>style.visibility</p:attrName>
                                        </p:attrNameLst>
                                      </p:cBhvr>
                                      <p:to>
                                        <p:strVal val="visible"/>
                                      </p:to>
                                    </p:set>
                                    <p:animEffect transition="in" filter="barn(inVertical)">
                                      <p:cBhvr>
                                        <p:cTn id="7" dur="500"/>
                                        <p:tgtEl>
                                          <p:spTgt spid="69635">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69635">
                                            <p:txEl>
                                              <p:pRg st="2" end="2"/>
                                            </p:txEl>
                                          </p:spTgt>
                                        </p:tgtEl>
                                        <p:attrNameLst>
                                          <p:attrName>style.visibility</p:attrName>
                                        </p:attrNameLst>
                                      </p:cBhvr>
                                      <p:to>
                                        <p:strVal val="visible"/>
                                      </p:to>
                                    </p:set>
                                    <p:animEffect transition="in" filter="barn(inVertical)">
                                      <p:cBhvr>
                                        <p:cTn id="10" dur="500"/>
                                        <p:tgtEl>
                                          <p:spTgt spid="69635">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69635">
                                            <p:txEl>
                                              <p:pRg st="3" end="3"/>
                                            </p:txEl>
                                          </p:spTgt>
                                        </p:tgtEl>
                                        <p:attrNameLst>
                                          <p:attrName>style.visibility</p:attrName>
                                        </p:attrNameLst>
                                      </p:cBhvr>
                                      <p:to>
                                        <p:strVal val="visible"/>
                                      </p:to>
                                    </p:set>
                                    <p:animEffect transition="in" filter="barn(inVertical)">
                                      <p:cBhvr>
                                        <p:cTn id="13" dur="500"/>
                                        <p:tgtEl>
                                          <p:spTgt spid="69635">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nodeType="clickEffect">
                                  <p:stCondLst>
                                    <p:cond delay="0"/>
                                  </p:stCondLst>
                                  <p:childTnLst>
                                    <p:set>
                                      <p:cBhvr>
                                        <p:cTn id="17" dur="1" fill="hold">
                                          <p:stCondLst>
                                            <p:cond delay="0"/>
                                          </p:stCondLst>
                                        </p:cTn>
                                        <p:tgtEl>
                                          <p:spTgt spid="69635">
                                            <p:txEl>
                                              <p:pRg st="5" end="5"/>
                                            </p:txEl>
                                          </p:spTgt>
                                        </p:tgtEl>
                                        <p:attrNameLst>
                                          <p:attrName>style.visibility</p:attrName>
                                        </p:attrNameLst>
                                      </p:cBhvr>
                                      <p:to>
                                        <p:strVal val="visible"/>
                                      </p:to>
                                    </p:set>
                                    <p:animEffect transition="in" filter="barn(inVertical)">
                                      <p:cBhvr>
                                        <p:cTn id="18" dur="500"/>
                                        <p:tgtEl>
                                          <p:spTgt spid="69635">
                                            <p:txEl>
                                              <p:pRg st="5" end="5"/>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69635">
                                            <p:txEl>
                                              <p:pRg st="6" end="6"/>
                                            </p:txEl>
                                          </p:spTgt>
                                        </p:tgtEl>
                                        <p:attrNameLst>
                                          <p:attrName>style.visibility</p:attrName>
                                        </p:attrNameLst>
                                      </p:cBhvr>
                                      <p:to>
                                        <p:strVal val="visible"/>
                                      </p:to>
                                    </p:set>
                                    <p:animEffect transition="in" filter="barn(inVertical)">
                                      <p:cBhvr>
                                        <p:cTn id="21" dur="500"/>
                                        <p:tgtEl>
                                          <p:spTgt spid="696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Title 1"/>
          <p:cNvSpPr>
            <a:spLocks noGrp="1"/>
          </p:cNvSpPr>
          <p:nvPr>
            <p:ph type="title"/>
          </p:nvPr>
        </p:nvSpPr>
        <p:spPr>
          <a:xfrm>
            <a:off x="1981200" y="5"/>
            <a:ext cx="8229600" cy="1527175"/>
          </a:xfrm>
        </p:spPr>
        <p:txBody>
          <a:bodyPr/>
          <a:lstStyle/>
          <a:p>
            <a:r>
              <a:rPr lang="en-US" altLang="en-US" dirty="0"/>
              <a:t>Shortages and Surpluses</a:t>
            </a:r>
          </a:p>
        </p:txBody>
      </p:sp>
      <p:sp>
        <p:nvSpPr>
          <p:cNvPr id="69635" name="Content Placeholder 2"/>
          <p:cNvSpPr>
            <a:spLocks noGrp="1"/>
          </p:cNvSpPr>
          <p:nvPr>
            <p:ph idx="1"/>
          </p:nvPr>
        </p:nvSpPr>
        <p:spPr>
          <a:xfrm>
            <a:off x="1981200" y="1712913"/>
            <a:ext cx="8229600" cy="4895850"/>
          </a:xfrm>
        </p:spPr>
        <p:txBody>
          <a:bodyPr/>
          <a:lstStyle/>
          <a:p>
            <a:pPr eaLnBrk="1" hangingPunct="1"/>
            <a:r>
              <a:rPr lang="en-US" altLang="en-US" sz="2800" dirty="0"/>
              <a:t>Surplus</a:t>
            </a:r>
          </a:p>
          <a:p>
            <a:pPr lvl="1" eaLnBrk="1" hangingPunct="1"/>
            <a:r>
              <a:rPr lang="en-US" altLang="en-US" sz="2400" dirty="0"/>
              <a:t>Q</a:t>
            </a:r>
            <a:r>
              <a:rPr lang="en-US" altLang="en-US" sz="2400" baseline="-25000" dirty="0"/>
              <a:t>S</a:t>
            </a:r>
            <a:r>
              <a:rPr lang="en-US" altLang="en-US" sz="2400" dirty="0"/>
              <a:t> &gt; Q</a:t>
            </a:r>
            <a:r>
              <a:rPr lang="en-US" altLang="en-US" sz="2400" baseline="-25000" dirty="0"/>
              <a:t>D</a:t>
            </a:r>
          </a:p>
          <a:p>
            <a:pPr lvl="1" eaLnBrk="1" hangingPunct="1"/>
            <a:r>
              <a:rPr lang="en-US" altLang="en-US" sz="2400" dirty="0"/>
              <a:t>Occurs at any price above equilibrium.</a:t>
            </a:r>
          </a:p>
          <a:p>
            <a:pPr lvl="1" eaLnBrk="1" hangingPunct="1"/>
            <a:r>
              <a:rPr lang="en-US" altLang="en-US" sz="2400" dirty="0"/>
              <a:t>Price will fall over time toward equilibrium if the market is not regulated!</a:t>
            </a:r>
          </a:p>
          <a:p>
            <a:pPr eaLnBrk="1" hangingPunct="1"/>
            <a:r>
              <a:rPr lang="en-US" altLang="en-US" sz="2800" dirty="0"/>
              <a:t>Why does price fall over time with a surplus?</a:t>
            </a:r>
          </a:p>
          <a:p>
            <a:pPr lvl="1" eaLnBrk="1" hangingPunct="1"/>
            <a:r>
              <a:rPr lang="en-US" altLang="en-US" sz="2400" dirty="0"/>
              <a:t>Firms will have to eventually get rid of mounting inventories of goods.</a:t>
            </a:r>
          </a:p>
          <a:p>
            <a:pPr lvl="1" eaLnBrk="1" hangingPunct="1"/>
            <a:r>
              <a:rPr lang="en-US" altLang="en-US" sz="2400" dirty="0"/>
              <a:t>To do this, they must lower their prices.</a:t>
            </a:r>
          </a:p>
          <a:p>
            <a:pPr lvl="1" eaLnBrk="1" hangingPunct="1"/>
            <a:endParaRPr lang="en-US" altLang="en-US" sz="2400" dirty="0"/>
          </a:p>
        </p:txBody>
      </p:sp>
    </p:spTree>
    <p:extLst>
      <p:ext uri="{BB962C8B-B14F-4D97-AF65-F5344CB8AC3E}">
        <p14:creationId xmlns:p14="http://schemas.microsoft.com/office/powerpoint/2010/main" val="11688004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9635">
                                            <p:txEl>
                                              <p:pRg st="1" end="1"/>
                                            </p:txEl>
                                          </p:spTgt>
                                        </p:tgtEl>
                                        <p:attrNameLst>
                                          <p:attrName>style.visibility</p:attrName>
                                        </p:attrNameLst>
                                      </p:cBhvr>
                                      <p:to>
                                        <p:strVal val="visible"/>
                                      </p:to>
                                    </p:set>
                                    <p:animEffect transition="in" filter="barn(inVertical)">
                                      <p:cBhvr>
                                        <p:cTn id="7" dur="500"/>
                                        <p:tgtEl>
                                          <p:spTgt spid="69635">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69635">
                                            <p:txEl>
                                              <p:pRg st="2" end="2"/>
                                            </p:txEl>
                                          </p:spTgt>
                                        </p:tgtEl>
                                        <p:attrNameLst>
                                          <p:attrName>style.visibility</p:attrName>
                                        </p:attrNameLst>
                                      </p:cBhvr>
                                      <p:to>
                                        <p:strVal val="visible"/>
                                      </p:to>
                                    </p:set>
                                    <p:animEffect transition="in" filter="barn(inVertical)">
                                      <p:cBhvr>
                                        <p:cTn id="10" dur="500"/>
                                        <p:tgtEl>
                                          <p:spTgt spid="69635">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69635">
                                            <p:txEl>
                                              <p:pRg st="3" end="3"/>
                                            </p:txEl>
                                          </p:spTgt>
                                        </p:tgtEl>
                                        <p:attrNameLst>
                                          <p:attrName>style.visibility</p:attrName>
                                        </p:attrNameLst>
                                      </p:cBhvr>
                                      <p:to>
                                        <p:strVal val="visible"/>
                                      </p:to>
                                    </p:set>
                                    <p:animEffect transition="in" filter="barn(inVertical)">
                                      <p:cBhvr>
                                        <p:cTn id="13" dur="500"/>
                                        <p:tgtEl>
                                          <p:spTgt spid="69635">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69635">
                                            <p:txEl>
                                              <p:pRg st="5" end="5"/>
                                            </p:txEl>
                                          </p:spTgt>
                                        </p:tgtEl>
                                        <p:attrNameLst>
                                          <p:attrName>style.visibility</p:attrName>
                                        </p:attrNameLst>
                                      </p:cBhvr>
                                      <p:to>
                                        <p:strVal val="visible"/>
                                      </p:to>
                                    </p:set>
                                    <p:animEffect transition="in" filter="barn(inVertical)">
                                      <p:cBhvr>
                                        <p:cTn id="16" dur="500"/>
                                        <p:tgtEl>
                                          <p:spTgt spid="69635">
                                            <p:txEl>
                                              <p:pRg st="5" end="5"/>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69635">
                                            <p:txEl>
                                              <p:pRg st="6" end="6"/>
                                            </p:txEl>
                                          </p:spTgt>
                                        </p:tgtEl>
                                        <p:attrNameLst>
                                          <p:attrName>style.visibility</p:attrName>
                                        </p:attrNameLst>
                                      </p:cBhvr>
                                      <p:to>
                                        <p:strVal val="visible"/>
                                      </p:to>
                                    </p:set>
                                    <p:animEffect transition="in" filter="barn(inVertical)">
                                      <p:cBhvr>
                                        <p:cTn id="19" dur="500"/>
                                        <p:tgtEl>
                                          <p:spTgt spid="696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981200" y="5"/>
            <a:ext cx="8229600" cy="1527175"/>
          </a:xfrm>
        </p:spPr>
        <p:txBody>
          <a:bodyPr/>
          <a:lstStyle/>
          <a:p>
            <a:r>
              <a:rPr lang="en-US" altLang="en-US" dirty="0"/>
              <a:t>Demand</a:t>
            </a:r>
          </a:p>
        </p:txBody>
      </p:sp>
      <p:sp>
        <p:nvSpPr>
          <p:cNvPr id="13315" name="Content Placeholder 2"/>
          <p:cNvSpPr>
            <a:spLocks noGrp="1"/>
          </p:cNvSpPr>
          <p:nvPr>
            <p:ph idx="1"/>
          </p:nvPr>
        </p:nvSpPr>
        <p:spPr>
          <a:xfrm>
            <a:off x="1981200" y="1712913"/>
            <a:ext cx="8229600" cy="4895850"/>
          </a:xfrm>
        </p:spPr>
        <p:txBody>
          <a:bodyPr/>
          <a:lstStyle/>
          <a:p>
            <a:pPr eaLnBrk="1" hangingPunct="1"/>
            <a:r>
              <a:rPr lang="en-US" altLang="en-US" sz="3200" dirty="0"/>
              <a:t>Quantity demanded</a:t>
            </a:r>
          </a:p>
          <a:p>
            <a:pPr lvl="1" eaLnBrk="1" hangingPunct="1"/>
            <a:r>
              <a:rPr lang="en-US" altLang="en-US" sz="2800" dirty="0"/>
              <a:t>The amount of a good purchased at a given price.</a:t>
            </a:r>
          </a:p>
          <a:p>
            <a:pPr eaLnBrk="1" hangingPunct="1"/>
            <a:r>
              <a:rPr lang="en-US" altLang="en-US" sz="3200" dirty="0"/>
              <a:t>Law of demand</a:t>
            </a:r>
          </a:p>
          <a:p>
            <a:pPr lvl="1" eaLnBrk="1" hangingPunct="1"/>
            <a:r>
              <a:rPr lang="en-US" altLang="en-US" sz="2800" dirty="0"/>
              <a:t>All other things equal, there is an inverse relationship between price and quantity demanded.</a:t>
            </a:r>
          </a:p>
          <a:p>
            <a:pPr lvl="1" eaLnBrk="1" hangingPunct="1"/>
            <a:r>
              <a:rPr lang="en-US" altLang="en-US" sz="2800" dirty="0"/>
              <a:t>Inverse: two variables move in opposite directions.</a:t>
            </a:r>
          </a:p>
        </p:txBody>
      </p:sp>
    </p:spTree>
    <p:extLst>
      <p:ext uri="{BB962C8B-B14F-4D97-AF65-F5344CB8AC3E}">
        <p14:creationId xmlns:p14="http://schemas.microsoft.com/office/powerpoint/2010/main" val="27626383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animEffect transition="in" filter="barn(inVertical)">
                                      <p:cBhvr>
                                        <p:cTn id="7" dur="500"/>
                                        <p:tgtEl>
                                          <p:spTgt spid="133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3315">
                                            <p:txEl>
                                              <p:pRg st="3" end="3"/>
                                            </p:txEl>
                                          </p:spTgt>
                                        </p:tgtEl>
                                        <p:attrNameLst>
                                          <p:attrName>style.visibility</p:attrName>
                                        </p:attrNameLst>
                                      </p:cBhvr>
                                      <p:to>
                                        <p:strVal val="visible"/>
                                      </p:to>
                                    </p:set>
                                    <p:animEffect transition="in" filter="barn(inVertical)">
                                      <p:cBhvr>
                                        <p:cTn id="12" dur="500"/>
                                        <p:tgtEl>
                                          <p:spTgt spid="13315">
                                            <p:txEl>
                                              <p:pRg st="3" end="3"/>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13315">
                                            <p:txEl>
                                              <p:pRg st="4" end="4"/>
                                            </p:txEl>
                                          </p:spTgt>
                                        </p:tgtEl>
                                        <p:attrNameLst>
                                          <p:attrName>style.visibility</p:attrName>
                                        </p:attrNameLst>
                                      </p:cBhvr>
                                      <p:to>
                                        <p:strVal val="visible"/>
                                      </p:to>
                                    </p:set>
                                    <p:animEffect transition="in" filter="barn(inVertical)">
                                      <p:cBhvr>
                                        <p:cTn id="15" dur="500"/>
                                        <p:tgtEl>
                                          <p:spTgt spid="133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83116" y="2267157"/>
            <a:ext cx="4410075" cy="3651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30725" y="2440198"/>
            <a:ext cx="4459288" cy="3478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830517" y="4083257"/>
            <a:ext cx="4249737" cy="2400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820988" y="3221244"/>
            <a:ext cx="5149851" cy="1836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4149" name="Picture 9"/>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276475" y="1698832"/>
            <a:ext cx="7594600" cy="4959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947989" y="4834149"/>
            <a:ext cx="4994275" cy="1641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4" descr="arrows_dwn.eps"/>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857875" y="3372057"/>
            <a:ext cx="1714500" cy="709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5" descr="arrows_up.eps"/>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5865815" y="4364244"/>
            <a:ext cx="1714500" cy="711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5676900" y="5184987"/>
            <a:ext cx="2071688" cy="612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5680076" y="2535444"/>
            <a:ext cx="2081213"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4155" name="Title 13"/>
          <p:cNvSpPr>
            <a:spLocks noGrp="1"/>
          </p:cNvSpPr>
          <p:nvPr>
            <p:ph type="title"/>
          </p:nvPr>
        </p:nvSpPr>
        <p:spPr/>
        <p:txBody>
          <a:bodyPr/>
          <a:lstStyle/>
          <a:p>
            <a:pPr algn="ctr"/>
            <a:r>
              <a:rPr lang="en-US" altLang="en-US"/>
              <a:t>Shortages and Surpluses</a:t>
            </a:r>
            <a:endParaRPr lang="en-US" altLang="en-US" dirty="0"/>
          </a:p>
        </p:txBody>
      </p:sp>
    </p:spTree>
    <p:extLst>
      <p:ext uri="{BB962C8B-B14F-4D97-AF65-F5344CB8AC3E}">
        <p14:creationId xmlns:p14="http://schemas.microsoft.com/office/powerpoint/2010/main" val="168071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10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10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10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10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10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down)">
                                      <p:cBhvr>
                                        <p:cTn id="37" dur="1000"/>
                                        <p:tgtEl>
                                          <p:spTgt spid="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up)">
                                      <p:cBhvr>
                                        <p:cTn id="42" dur="1000"/>
                                        <p:tgtEl>
                                          <p:spTgt spid="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up)">
                                      <p:cBhvr>
                                        <p:cTn id="4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Title 1"/>
          <p:cNvSpPr>
            <a:spLocks noGrp="1"/>
          </p:cNvSpPr>
          <p:nvPr>
            <p:ph type="title"/>
          </p:nvPr>
        </p:nvSpPr>
        <p:spPr>
          <a:xfrm>
            <a:off x="609600" y="1"/>
            <a:ext cx="10972800" cy="1527175"/>
          </a:xfrm>
        </p:spPr>
        <p:txBody>
          <a:bodyPr/>
          <a:lstStyle/>
          <a:p>
            <a:r>
              <a:rPr lang="en-US" dirty="0">
                <a:ea typeface="MS PGothic" charset="0"/>
              </a:rPr>
              <a:t>Economics in </a:t>
            </a:r>
            <a:r>
              <a:rPr lang="en-US" i="1" dirty="0">
                <a:ea typeface="MS PGothic" charset="0"/>
              </a:rPr>
              <a:t>Pawn Stars</a:t>
            </a:r>
          </a:p>
        </p:txBody>
      </p:sp>
      <p:sp>
        <p:nvSpPr>
          <p:cNvPr id="136194" name="Content Placeholder 2"/>
          <p:cNvSpPr>
            <a:spLocks noGrp="1"/>
          </p:cNvSpPr>
          <p:nvPr>
            <p:ph idx="1"/>
          </p:nvPr>
        </p:nvSpPr>
        <p:spPr>
          <a:xfrm>
            <a:off x="609600" y="1712914"/>
            <a:ext cx="10972800" cy="2185987"/>
          </a:xfrm>
        </p:spPr>
        <p:txBody>
          <a:bodyPr/>
          <a:lstStyle/>
          <a:p>
            <a:r>
              <a:rPr lang="en-US" i="1" dirty="0">
                <a:ea typeface="MS PGothic" charset="0"/>
              </a:rPr>
              <a:t>"Pawn Stars" </a:t>
            </a:r>
            <a:r>
              <a:rPr lang="en-US" dirty="0">
                <a:ea typeface="MS PGothic" charset="0"/>
              </a:rPr>
              <a:t>(History Channel)</a:t>
            </a:r>
          </a:p>
          <a:p>
            <a:pPr lvl="1" eaLnBrk="1" hangingPunct="1"/>
            <a:r>
              <a:rPr lang="en-US" dirty="0">
                <a:ea typeface="MS PGothic" charset="0"/>
              </a:rPr>
              <a:t>Bartering is a great way to see the forces of supply and demand at work.</a:t>
            </a:r>
          </a:p>
        </p:txBody>
      </p:sp>
      <p:pic>
        <p:nvPicPr>
          <p:cNvPr id="136195" name="Picture 4" descr="Econ in Media.eps">
            <a:hlinkClick r:id="rId3"/>
          </p:cNvPr>
          <p:cNvPicPr>
            <a:picLocks noChangeAspect="1"/>
          </p:cNvPicPr>
          <p:nvPr/>
        </p:nvPicPr>
        <p:blipFill>
          <a:blip r:embed="rId4">
            <a:extLst>
              <a:ext uri="{28A0092B-C50C-407E-A947-70E740481C1C}">
                <a14:useLocalDpi xmlns:a14="http://schemas.microsoft.com/office/drawing/2010/main" val="0"/>
              </a:ext>
            </a:extLst>
          </a:blip>
          <a:srcRect l="20306" t="18303" r="22078" b="25455"/>
          <a:stretch>
            <a:fillRect/>
          </a:stretch>
        </p:blipFill>
        <p:spPr bwMode="auto">
          <a:xfrm>
            <a:off x="5063067" y="4736711"/>
            <a:ext cx="2065867" cy="1473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60288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Title 1"/>
          <p:cNvSpPr>
            <a:spLocks noGrp="1"/>
          </p:cNvSpPr>
          <p:nvPr>
            <p:ph type="title"/>
          </p:nvPr>
        </p:nvSpPr>
        <p:spPr>
          <a:xfrm>
            <a:off x="1981200" y="5"/>
            <a:ext cx="8229600" cy="1527175"/>
          </a:xfrm>
        </p:spPr>
        <p:txBody>
          <a:bodyPr/>
          <a:lstStyle/>
          <a:p>
            <a:r>
              <a:rPr lang="en-US" altLang="en-US" dirty="0"/>
              <a:t>Conclusion</a:t>
            </a:r>
          </a:p>
        </p:txBody>
      </p:sp>
      <p:sp>
        <p:nvSpPr>
          <p:cNvPr id="142338" name="Content Placeholder 2"/>
          <p:cNvSpPr>
            <a:spLocks noGrp="1"/>
          </p:cNvSpPr>
          <p:nvPr>
            <p:ph idx="1"/>
          </p:nvPr>
        </p:nvSpPr>
        <p:spPr>
          <a:xfrm>
            <a:off x="1981200" y="1712913"/>
            <a:ext cx="8229600" cy="4895850"/>
          </a:xfrm>
        </p:spPr>
        <p:txBody>
          <a:bodyPr/>
          <a:lstStyle/>
          <a:p>
            <a:r>
              <a:rPr lang="en-US" altLang="en-US" sz="2800" dirty="0"/>
              <a:t>If you take away just one thing from this course, it will probably be </a:t>
            </a:r>
            <a:r>
              <a:rPr lang="en-US" altLang="ja-JP" sz="2800" dirty="0"/>
              <a:t>"supply and demand."</a:t>
            </a:r>
          </a:p>
          <a:p>
            <a:r>
              <a:rPr lang="en-US" altLang="en-US" sz="2800" dirty="0"/>
              <a:t>In competitive markets, supply and demand allow prices to adjust toward equilibrium.</a:t>
            </a:r>
          </a:p>
          <a:p>
            <a:r>
              <a:rPr lang="en-US" altLang="en-US" sz="2800" dirty="0"/>
              <a:t>In equilibrium, the markets clears. This means there are no surpluses or shortages.</a:t>
            </a:r>
          </a:p>
        </p:txBody>
      </p:sp>
    </p:spTree>
    <p:extLst>
      <p:ext uri="{BB962C8B-B14F-4D97-AF65-F5344CB8AC3E}">
        <p14:creationId xmlns:p14="http://schemas.microsoft.com/office/powerpoint/2010/main" val="9446292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Title 1"/>
          <p:cNvSpPr>
            <a:spLocks noGrp="1"/>
          </p:cNvSpPr>
          <p:nvPr>
            <p:ph type="title"/>
          </p:nvPr>
        </p:nvSpPr>
        <p:spPr>
          <a:xfrm>
            <a:off x="1981200" y="5"/>
            <a:ext cx="8229600" cy="1527175"/>
          </a:xfrm>
        </p:spPr>
        <p:txBody>
          <a:bodyPr/>
          <a:lstStyle/>
          <a:p>
            <a:r>
              <a:rPr lang="en-US" altLang="en-US" dirty="0"/>
              <a:t>Summary</a:t>
            </a:r>
          </a:p>
        </p:txBody>
      </p:sp>
      <p:sp>
        <p:nvSpPr>
          <p:cNvPr id="146434" name="Content Placeholder 2"/>
          <p:cNvSpPr>
            <a:spLocks noGrp="1"/>
          </p:cNvSpPr>
          <p:nvPr>
            <p:ph idx="1"/>
          </p:nvPr>
        </p:nvSpPr>
        <p:spPr>
          <a:xfrm>
            <a:off x="1981200" y="1712913"/>
            <a:ext cx="8229600" cy="4895850"/>
          </a:xfrm>
        </p:spPr>
        <p:txBody>
          <a:bodyPr/>
          <a:lstStyle/>
          <a:p>
            <a:r>
              <a:rPr lang="en-US" altLang="en-US" sz="2800" dirty="0"/>
              <a:t>Supply and demand play a key role in determining prices in the market economy. Prices established through this process help allocate resources.</a:t>
            </a:r>
          </a:p>
          <a:p>
            <a:r>
              <a:rPr lang="en-US" altLang="en-US" sz="2800" dirty="0"/>
              <a:t> A market consists of a group of buyers and sellers for a particular product or service.</a:t>
            </a:r>
          </a:p>
          <a:p>
            <a:r>
              <a:rPr lang="en-US" altLang="en-US" sz="2800" dirty="0"/>
              <a:t>The demand curve is downward-sloping. </a:t>
            </a:r>
          </a:p>
          <a:p>
            <a:r>
              <a:rPr lang="en-US" altLang="en-US" sz="2800" dirty="0"/>
              <a:t>The supply curve is upward-sloping.</a:t>
            </a:r>
          </a:p>
        </p:txBody>
      </p:sp>
    </p:spTree>
    <p:extLst>
      <p:ext uri="{BB962C8B-B14F-4D97-AF65-F5344CB8AC3E}">
        <p14:creationId xmlns:p14="http://schemas.microsoft.com/office/powerpoint/2010/main" val="16111455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Title 1"/>
          <p:cNvSpPr>
            <a:spLocks noGrp="1"/>
          </p:cNvSpPr>
          <p:nvPr>
            <p:ph type="title"/>
          </p:nvPr>
        </p:nvSpPr>
        <p:spPr>
          <a:xfrm>
            <a:off x="1981200" y="5"/>
            <a:ext cx="8229600" cy="1527175"/>
          </a:xfrm>
        </p:spPr>
        <p:txBody>
          <a:bodyPr/>
          <a:lstStyle/>
          <a:p>
            <a:r>
              <a:rPr lang="en-US" altLang="en-US" dirty="0"/>
              <a:t>Summary</a:t>
            </a:r>
          </a:p>
        </p:txBody>
      </p:sp>
      <p:sp>
        <p:nvSpPr>
          <p:cNvPr id="148482" name="Content Placeholder 2"/>
          <p:cNvSpPr>
            <a:spLocks noGrp="1"/>
          </p:cNvSpPr>
          <p:nvPr>
            <p:ph idx="1"/>
          </p:nvPr>
        </p:nvSpPr>
        <p:spPr>
          <a:xfrm>
            <a:off x="1854200" y="1585914"/>
            <a:ext cx="8356600" cy="5043487"/>
          </a:xfrm>
        </p:spPr>
        <p:txBody>
          <a:bodyPr/>
          <a:lstStyle/>
          <a:p>
            <a:r>
              <a:rPr lang="en-US" altLang="en-US" sz="2400" dirty="0"/>
              <a:t>A change in the price of a good will cause</a:t>
            </a:r>
          </a:p>
          <a:p>
            <a:pPr lvl="1"/>
            <a:r>
              <a:rPr lang="en-US" altLang="en-US" sz="2000" dirty="0"/>
              <a:t>A movement along the demand curve.</a:t>
            </a:r>
          </a:p>
          <a:p>
            <a:pPr lvl="1"/>
            <a:r>
              <a:rPr lang="en-US" altLang="en-US" sz="2000" dirty="0"/>
              <a:t>A movement along the supply curve.</a:t>
            </a:r>
          </a:p>
          <a:p>
            <a:r>
              <a:rPr lang="en-US" altLang="en-US" sz="2400" dirty="0"/>
              <a:t>Changes other than price</a:t>
            </a:r>
          </a:p>
          <a:p>
            <a:pPr lvl="1"/>
            <a:r>
              <a:rPr lang="en-US" altLang="en-US" sz="2000" dirty="0"/>
              <a:t>Cause a shift in demand.</a:t>
            </a:r>
          </a:p>
          <a:p>
            <a:pPr lvl="1"/>
            <a:r>
              <a:rPr lang="en-US" altLang="en-US" sz="2000" dirty="0"/>
              <a:t>Cause a shift in supply.</a:t>
            </a:r>
          </a:p>
          <a:p>
            <a:r>
              <a:rPr lang="en-US" altLang="en-US" sz="2400" dirty="0"/>
              <a:t>Supply and demand interact through the process of market coordination. </a:t>
            </a:r>
          </a:p>
          <a:p>
            <a:r>
              <a:rPr lang="en-US" altLang="en-US" sz="2400" dirty="0"/>
              <a:t>The equilibrium is the balancing point between the two opposing forces. The market clearing price and output are determined at the equilibrium point.</a:t>
            </a:r>
          </a:p>
          <a:p>
            <a:r>
              <a:rPr lang="en-US" altLang="en-US" sz="2400" dirty="0"/>
              <a:t>Shortages and surpluses are resolved in competitive markets.</a:t>
            </a:r>
          </a:p>
        </p:txBody>
      </p:sp>
    </p:spTree>
    <p:extLst>
      <p:ext uri="{BB962C8B-B14F-4D97-AF65-F5344CB8AC3E}">
        <p14:creationId xmlns:p14="http://schemas.microsoft.com/office/powerpoint/2010/main" val="8964353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Title 1"/>
          <p:cNvSpPr>
            <a:spLocks noGrp="1"/>
          </p:cNvSpPr>
          <p:nvPr>
            <p:ph type="title"/>
          </p:nvPr>
        </p:nvSpPr>
        <p:spPr>
          <a:xfrm>
            <a:off x="1797052" y="0"/>
            <a:ext cx="8229600" cy="1527175"/>
          </a:xfrm>
        </p:spPr>
        <p:txBody>
          <a:bodyPr/>
          <a:lstStyle/>
          <a:p>
            <a:r>
              <a:rPr lang="en-US" altLang="en-US" dirty="0"/>
              <a:t>Practice What You Know</a:t>
            </a:r>
          </a:p>
        </p:txBody>
      </p:sp>
      <p:sp>
        <p:nvSpPr>
          <p:cNvPr id="53251" name="Content Placeholder 2"/>
          <p:cNvSpPr>
            <a:spLocks noGrp="1"/>
          </p:cNvSpPr>
          <p:nvPr>
            <p:ph idx="1"/>
          </p:nvPr>
        </p:nvSpPr>
        <p:spPr>
          <a:xfrm>
            <a:off x="1797052" y="1712913"/>
            <a:ext cx="8696325" cy="4895850"/>
          </a:xfrm>
        </p:spPr>
        <p:txBody>
          <a:bodyPr/>
          <a:lstStyle/>
          <a:p>
            <a:pPr marL="0" indent="0">
              <a:buNone/>
            </a:pPr>
            <a:r>
              <a:rPr lang="en-US" altLang="en-US" dirty="0"/>
              <a:t>Suppose the price of good X increases. In terms of demand, what is the result?</a:t>
            </a:r>
          </a:p>
          <a:p>
            <a:pPr marL="971550" lvl="1" indent="-514350">
              <a:buFont typeface="Calibri" panose="020F0502020204030204" pitchFamily="34" charset="0"/>
              <a:buAutoNum type="alphaUcPeriod"/>
            </a:pPr>
            <a:r>
              <a:rPr lang="en-US" altLang="en-US" dirty="0"/>
              <a:t>The demand for X increases.</a:t>
            </a:r>
          </a:p>
          <a:p>
            <a:pPr marL="971550" lvl="1" indent="-514350">
              <a:buFont typeface="Calibri" panose="020F0502020204030204" pitchFamily="34" charset="0"/>
              <a:buAutoNum type="alphaUcPeriod"/>
            </a:pPr>
            <a:r>
              <a:rPr lang="en-US" altLang="en-US" dirty="0"/>
              <a:t>The demand for X decreases.</a:t>
            </a:r>
          </a:p>
          <a:p>
            <a:pPr marL="971550" lvl="1" indent="-514350">
              <a:buFont typeface="Calibri" panose="020F0502020204030204" pitchFamily="34" charset="0"/>
              <a:buAutoNum type="alphaUcPeriod"/>
            </a:pPr>
            <a:r>
              <a:rPr lang="en-US" altLang="en-US" dirty="0"/>
              <a:t>The quantity demanded of X increases.</a:t>
            </a:r>
          </a:p>
          <a:p>
            <a:pPr marL="971550" lvl="1" indent="-514350">
              <a:buFont typeface="Calibri" panose="020F0502020204030204" pitchFamily="34" charset="0"/>
              <a:buAutoNum type="alphaUcPeriod"/>
            </a:pPr>
            <a:r>
              <a:rPr lang="en-US" altLang="en-US" dirty="0"/>
              <a:t>The quantity demanded of X decreases.</a:t>
            </a:r>
          </a:p>
        </p:txBody>
      </p:sp>
    </p:spTree>
    <p:extLst>
      <p:ext uri="{BB962C8B-B14F-4D97-AF65-F5344CB8AC3E}">
        <p14:creationId xmlns:p14="http://schemas.microsoft.com/office/powerpoint/2010/main" val="35452687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4" end="4"/>
                                            </p:txEl>
                                          </p:spTgt>
                                        </p:tgtEl>
                                        <p:attrNameLst>
                                          <p:attrName>style.fontStyle</p:attrName>
                                        </p:attrNameLst>
                                      </p:cBhvr>
                                      <p:to>
                                        <p:strVal val="normal"/>
                                      </p:to>
                                    </p:set>
                                    <p:set>
                                      <p:cBhvr override="childStyle">
                                        <p:cTn id="7" dur="indefinite"/>
                                        <p:tgtEl>
                                          <p:spTgt spid="53251">
                                            <p:txEl>
                                              <p:pRg st="4" end="4"/>
                                            </p:txEl>
                                          </p:spTgt>
                                        </p:tgtEl>
                                        <p:attrNameLst>
                                          <p:attrName>style.fontWeight</p:attrName>
                                        </p:attrNameLst>
                                      </p:cBhvr>
                                      <p:to>
                                        <p:strVal val="bold"/>
                                      </p:to>
                                    </p:set>
                                    <p:set>
                                      <p:cBhvr override="childStyle">
                                        <p:cTn id="8" dur="indefinite"/>
                                        <p:tgtEl>
                                          <p:spTgt spid="53251">
                                            <p:txEl>
                                              <p:pRg st="4" end="4"/>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4" end="4"/>
                                            </p:txEl>
                                          </p:spTgt>
                                        </p:tgtEl>
                                        <p:attrNameLst>
                                          <p:attrName>style.color</p:attrName>
                                        </p:attrNameLst>
                                      </p:cBhvr>
                                      <p:to>
                                        <a:srgbClr val="6699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Title 1"/>
          <p:cNvSpPr>
            <a:spLocks noGrp="1"/>
          </p:cNvSpPr>
          <p:nvPr>
            <p:ph type="title"/>
          </p:nvPr>
        </p:nvSpPr>
        <p:spPr>
          <a:xfrm>
            <a:off x="1797052" y="0"/>
            <a:ext cx="8229600" cy="1527175"/>
          </a:xfrm>
        </p:spPr>
        <p:txBody>
          <a:bodyPr/>
          <a:lstStyle/>
          <a:p>
            <a:r>
              <a:rPr lang="en-US" altLang="en-US" dirty="0"/>
              <a:t>Practice What You Know</a:t>
            </a:r>
          </a:p>
        </p:txBody>
      </p:sp>
      <p:sp>
        <p:nvSpPr>
          <p:cNvPr id="53251" name="Content Placeholder 2"/>
          <p:cNvSpPr>
            <a:spLocks noGrp="1"/>
          </p:cNvSpPr>
          <p:nvPr>
            <p:ph idx="1"/>
          </p:nvPr>
        </p:nvSpPr>
        <p:spPr>
          <a:xfrm>
            <a:off x="1797052" y="1712913"/>
            <a:ext cx="8696325" cy="4895850"/>
          </a:xfrm>
        </p:spPr>
        <p:txBody>
          <a:bodyPr/>
          <a:lstStyle/>
          <a:p>
            <a:pPr marL="0" indent="0">
              <a:buNone/>
            </a:pPr>
            <a:r>
              <a:rPr lang="en-US" altLang="en-US" dirty="0"/>
              <a:t>Suppose goods X and Y are substitutes for each other. If the price of good Y increases, what is the result in the market for good X?</a:t>
            </a:r>
          </a:p>
          <a:p>
            <a:pPr marL="971550" lvl="1" indent="-514350">
              <a:buFont typeface="Calibri" panose="020F0502020204030204" pitchFamily="34" charset="0"/>
              <a:buAutoNum type="alphaUcPeriod"/>
            </a:pPr>
            <a:r>
              <a:rPr lang="en-US" altLang="en-US" dirty="0"/>
              <a:t>The demand for X increases.</a:t>
            </a:r>
          </a:p>
          <a:p>
            <a:pPr marL="971550" lvl="1" indent="-514350">
              <a:buFont typeface="Calibri" panose="020F0502020204030204" pitchFamily="34" charset="0"/>
              <a:buAutoNum type="alphaUcPeriod"/>
            </a:pPr>
            <a:r>
              <a:rPr lang="en-US" altLang="en-US" dirty="0"/>
              <a:t>The demand for X decreases.</a:t>
            </a:r>
          </a:p>
          <a:p>
            <a:pPr marL="971550" lvl="1" indent="-514350">
              <a:buFont typeface="Calibri" panose="020F0502020204030204" pitchFamily="34" charset="0"/>
              <a:buAutoNum type="alphaUcPeriod"/>
            </a:pPr>
            <a:r>
              <a:rPr lang="en-US" altLang="en-US" dirty="0"/>
              <a:t>The quantity demanded of X increases.</a:t>
            </a:r>
          </a:p>
          <a:p>
            <a:pPr marL="971550" lvl="1" indent="-514350">
              <a:buFont typeface="Calibri" panose="020F0502020204030204" pitchFamily="34" charset="0"/>
              <a:buAutoNum type="alphaUcPeriod"/>
            </a:pPr>
            <a:r>
              <a:rPr lang="en-US" altLang="en-US" dirty="0"/>
              <a:t>The quantity demanded of X decreases.</a:t>
            </a:r>
          </a:p>
        </p:txBody>
      </p:sp>
    </p:spTree>
    <p:extLst>
      <p:ext uri="{BB962C8B-B14F-4D97-AF65-F5344CB8AC3E}">
        <p14:creationId xmlns:p14="http://schemas.microsoft.com/office/powerpoint/2010/main" val="41251184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1" end="1"/>
                                            </p:txEl>
                                          </p:spTgt>
                                        </p:tgtEl>
                                        <p:attrNameLst>
                                          <p:attrName>style.fontStyle</p:attrName>
                                        </p:attrNameLst>
                                      </p:cBhvr>
                                      <p:to>
                                        <p:strVal val="normal"/>
                                      </p:to>
                                    </p:set>
                                    <p:set>
                                      <p:cBhvr override="childStyle">
                                        <p:cTn id="7" dur="indefinite"/>
                                        <p:tgtEl>
                                          <p:spTgt spid="53251">
                                            <p:txEl>
                                              <p:pRg st="1" end="1"/>
                                            </p:txEl>
                                          </p:spTgt>
                                        </p:tgtEl>
                                        <p:attrNameLst>
                                          <p:attrName>style.fontWeight</p:attrName>
                                        </p:attrNameLst>
                                      </p:cBhvr>
                                      <p:to>
                                        <p:strVal val="bold"/>
                                      </p:to>
                                    </p:set>
                                    <p:set>
                                      <p:cBhvr override="childStyle">
                                        <p:cTn id="8" dur="indefinite"/>
                                        <p:tgtEl>
                                          <p:spTgt spid="53251">
                                            <p:txEl>
                                              <p:pRg st="1" end="1"/>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1" end="1"/>
                                            </p:txEl>
                                          </p:spTgt>
                                        </p:tgtEl>
                                        <p:attrNameLst>
                                          <p:attrName>style.color</p:attrName>
                                        </p:attrNameLst>
                                      </p:cBhvr>
                                      <p:to>
                                        <a:srgbClr val="6699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Title 1"/>
          <p:cNvSpPr>
            <a:spLocks noGrp="1"/>
          </p:cNvSpPr>
          <p:nvPr>
            <p:ph type="title"/>
          </p:nvPr>
        </p:nvSpPr>
        <p:spPr>
          <a:xfrm>
            <a:off x="1797052" y="40515"/>
            <a:ext cx="8229600" cy="1527175"/>
          </a:xfrm>
        </p:spPr>
        <p:txBody>
          <a:bodyPr/>
          <a:lstStyle/>
          <a:p>
            <a:r>
              <a:rPr lang="en-US" altLang="en-US" dirty="0"/>
              <a:t>Practice What You Know</a:t>
            </a:r>
          </a:p>
        </p:txBody>
      </p:sp>
      <p:sp>
        <p:nvSpPr>
          <p:cNvPr id="53251" name="Content Placeholder 2"/>
          <p:cNvSpPr>
            <a:spLocks noGrp="1"/>
          </p:cNvSpPr>
          <p:nvPr>
            <p:ph idx="1"/>
          </p:nvPr>
        </p:nvSpPr>
        <p:spPr>
          <a:xfrm>
            <a:off x="1797052" y="1712913"/>
            <a:ext cx="8696325" cy="4895850"/>
          </a:xfrm>
        </p:spPr>
        <p:txBody>
          <a:bodyPr/>
          <a:lstStyle/>
          <a:p>
            <a:pPr marL="0" indent="0">
              <a:buNone/>
            </a:pPr>
            <a:r>
              <a:rPr lang="en-US" altLang="en-US" sz="3200" dirty="0"/>
              <a:t>Suppose there is a shortage in the market for avocados. Assuming a competitive and unrestrained market, what happens over time?</a:t>
            </a:r>
          </a:p>
          <a:p>
            <a:pPr marL="971550" lvl="1" indent="-514350">
              <a:buFont typeface="Calibri" panose="020F0502020204030204" pitchFamily="34" charset="0"/>
              <a:buAutoNum type="alphaUcPeriod"/>
            </a:pPr>
            <a:r>
              <a:rPr lang="en-US" altLang="en-US" sz="2800" dirty="0"/>
              <a:t>The price of avocados will fall, and the shortage will worsen.</a:t>
            </a:r>
          </a:p>
          <a:p>
            <a:pPr marL="971550" lvl="1" indent="-514350">
              <a:buFont typeface="Calibri" panose="020F0502020204030204" pitchFamily="34" charset="0"/>
              <a:buAutoNum type="alphaUcPeriod"/>
            </a:pPr>
            <a:r>
              <a:rPr lang="en-US" altLang="en-US" sz="2800" dirty="0"/>
              <a:t>The price of avocados will rise, and the market will eventually reach equilibrium.</a:t>
            </a:r>
          </a:p>
          <a:p>
            <a:pPr marL="971550" lvl="1" indent="-514350">
              <a:buFont typeface="Calibri" panose="020F0502020204030204" pitchFamily="34" charset="0"/>
              <a:buAutoNum type="alphaUcPeriod"/>
            </a:pPr>
            <a:r>
              <a:rPr lang="en-US" altLang="en-US" sz="2800" dirty="0"/>
              <a:t>The price of avocados will rise, and a large surplus will be created.</a:t>
            </a:r>
          </a:p>
          <a:p>
            <a:pPr marL="971550" lvl="1" indent="-514350">
              <a:buFont typeface="Calibri" panose="020F0502020204030204" pitchFamily="34" charset="0"/>
              <a:buAutoNum type="alphaUcPeriod"/>
            </a:pPr>
            <a:r>
              <a:rPr lang="en-US" altLang="en-US" sz="2800" dirty="0"/>
              <a:t>Producers will stop growing avocados.</a:t>
            </a:r>
          </a:p>
        </p:txBody>
      </p:sp>
    </p:spTree>
    <p:extLst>
      <p:ext uri="{BB962C8B-B14F-4D97-AF65-F5344CB8AC3E}">
        <p14:creationId xmlns:p14="http://schemas.microsoft.com/office/powerpoint/2010/main" val="15942094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2" end="2"/>
                                            </p:txEl>
                                          </p:spTgt>
                                        </p:tgtEl>
                                        <p:attrNameLst>
                                          <p:attrName>style.fontStyle</p:attrName>
                                        </p:attrNameLst>
                                      </p:cBhvr>
                                      <p:to>
                                        <p:strVal val="normal"/>
                                      </p:to>
                                    </p:set>
                                    <p:set>
                                      <p:cBhvr override="childStyle">
                                        <p:cTn id="7" dur="indefinite"/>
                                        <p:tgtEl>
                                          <p:spTgt spid="53251">
                                            <p:txEl>
                                              <p:pRg st="2" end="2"/>
                                            </p:txEl>
                                          </p:spTgt>
                                        </p:tgtEl>
                                        <p:attrNameLst>
                                          <p:attrName>style.fontWeight</p:attrName>
                                        </p:attrNameLst>
                                      </p:cBhvr>
                                      <p:to>
                                        <p:strVal val="bold"/>
                                      </p:to>
                                    </p:set>
                                    <p:set>
                                      <p:cBhvr override="childStyle">
                                        <p:cTn id="8" dur="indefinite"/>
                                        <p:tgtEl>
                                          <p:spTgt spid="53251">
                                            <p:txEl>
                                              <p:pRg st="2" end="2"/>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2" end="2"/>
                                            </p:txEl>
                                          </p:spTgt>
                                        </p:tgtEl>
                                        <p:attrNameLst>
                                          <p:attrName>style.color</p:attrName>
                                        </p:attrNameLst>
                                      </p:cBhvr>
                                      <p:to>
                                        <a:srgbClr val="6699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Title 1"/>
          <p:cNvSpPr>
            <a:spLocks noGrp="1"/>
          </p:cNvSpPr>
          <p:nvPr>
            <p:ph type="title"/>
          </p:nvPr>
        </p:nvSpPr>
        <p:spPr>
          <a:xfrm>
            <a:off x="1797052" y="0"/>
            <a:ext cx="8229600" cy="1527175"/>
          </a:xfrm>
        </p:spPr>
        <p:txBody>
          <a:bodyPr/>
          <a:lstStyle/>
          <a:p>
            <a:r>
              <a:rPr lang="en-US" altLang="en-US" dirty="0"/>
              <a:t>Practice What You Know</a:t>
            </a:r>
          </a:p>
        </p:txBody>
      </p:sp>
      <p:sp>
        <p:nvSpPr>
          <p:cNvPr id="53251" name="Content Placeholder 2"/>
          <p:cNvSpPr>
            <a:spLocks noGrp="1"/>
          </p:cNvSpPr>
          <p:nvPr>
            <p:ph idx="1"/>
          </p:nvPr>
        </p:nvSpPr>
        <p:spPr>
          <a:xfrm>
            <a:off x="1797052" y="1712913"/>
            <a:ext cx="8696325" cy="4895850"/>
          </a:xfrm>
        </p:spPr>
        <p:txBody>
          <a:bodyPr/>
          <a:lstStyle/>
          <a:p>
            <a:pPr marL="0" indent="0">
              <a:buNone/>
            </a:pPr>
            <a:r>
              <a:rPr lang="en-US" altLang="en-US" sz="3200" dirty="0"/>
              <a:t>Consider the market for bananas. Suppose that both the supply and demand for bananas increases simultaneously. Which of these effects is </a:t>
            </a:r>
            <a:r>
              <a:rPr lang="en-US" altLang="en-US" sz="3200" u="sng" dirty="0"/>
              <a:t>certain</a:t>
            </a:r>
            <a:r>
              <a:rPr lang="en-US" altLang="en-US" sz="3200" dirty="0"/>
              <a:t>?</a:t>
            </a:r>
          </a:p>
          <a:p>
            <a:pPr marL="971550" lvl="1" indent="-514350">
              <a:buFont typeface="Calibri" panose="020F0502020204030204" pitchFamily="34" charset="0"/>
              <a:buAutoNum type="alphaUcPeriod"/>
            </a:pPr>
            <a:r>
              <a:rPr lang="en-US" altLang="en-US" sz="2800" dirty="0"/>
              <a:t>The equilibrium price of bananas will increase.</a:t>
            </a:r>
          </a:p>
          <a:p>
            <a:pPr marL="971550" lvl="1" indent="-514350">
              <a:buFont typeface="Calibri" panose="020F0502020204030204" pitchFamily="34" charset="0"/>
              <a:buAutoNum type="alphaUcPeriod"/>
            </a:pPr>
            <a:r>
              <a:rPr lang="en-US" altLang="en-US" sz="2800" dirty="0"/>
              <a:t>The equilibrium price of bananas will decrease.</a:t>
            </a:r>
          </a:p>
          <a:p>
            <a:pPr marL="971550" lvl="1" indent="-514350">
              <a:buFont typeface="Calibri" panose="020F0502020204030204" pitchFamily="34" charset="0"/>
              <a:buAutoNum type="alphaUcPeriod"/>
            </a:pPr>
            <a:r>
              <a:rPr lang="en-US" altLang="en-US" sz="2800" dirty="0"/>
              <a:t>The equilibrium quantity of bananas will increase.</a:t>
            </a:r>
          </a:p>
          <a:p>
            <a:pPr marL="971550" lvl="1" indent="-514350">
              <a:buFont typeface="Calibri" panose="020F0502020204030204" pitchFamily="34" charset="0"/>
              <a:buAutoNum type="alphaUcPeriod"/>
            </a:pPr>
            <a:r>
              <a:rPr lang="en-US" altLang="en-US" sz="2800" dirty="0"/>
              <a:t>The equilibrium quantity of bananas will decrease.</a:t>
            </a:r>
          </a:p>
        </p:txBody>
      </p:sp>
    </p:spTree>
    <p:extLst>
      <p:ext uri="{BB962C8B-B14F-4D97-AF65-F5344CB8AC3E}">
        <p14:creationId xmlns:p14="http://schemas.microsoft.com/office/powerpoint/2010/main" val="741136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3" end="3"/>
                                            </p:txEl>
                                          </p:spTgt>
                                        </p:tgtEl>
                                        <p:attrNameLst>
                                          <p:attrName>style.fontStyle</p:attrName>
                                        </p:attrNameLst>
                                      </p:cBhvr>
                                      <p:to>
                                        <p:strVal val="normal"/>
                                      </p:to>
                                    </p:set>
                                    <p:set>
                                      <p:cBhvr override="childStyle">
                                        <p:cTn id="7" dur="indefinite"/>
                                        <p:tgtEl>
                                          <p:spTgt spid="53251">
                                            <p:txEl>
                                              <p:pRg st="3" end="3"/>
                                            </p:txEl>
                                          </p:spTgt>
                                        </p:tgtEl>
                                        <p:attrNameLst>
                                          <p:attrName>style.fontWeight</p:attrName>
                                        </p:attrNameLst>
                                      </p:cBhvr>
                                      <p:to>
                                        <p:strVal val="bold"/>
                                      </p:to>
                                    </p:set>
                                    <p:set>
                                      <p:cBhvr override="childStyle">
                                        <p:cTn id="8" dur="indefinite"/>
                                        <p:tgtEl>
                                          <p:spTgt spid="53251">
                                            <p:txEl>
                                              <p:pRg st="3" end="3"/>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3" end="3"/>
                                            </p:txEl>
                                          </p:spTgt>
                                        </p:tgtEl>
                                        <p:attrNameLst>
                                          <p:attrName>style.color</p:attrName>
                                        </p:attrNameLst>
                                      </p:cBhvr>
                                      <p:to>
                                        <a:srgbClr val="6699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Sources</a:t>
            </a:r>
            <a:endParaRPr lang="en-US" dirty="0"/>
          </a:p>
        </p:txBody>
      </p:sp>
      <p:sp>
        <p:nvSpPr>
          <p:cNvPr id="4" name="Content Placeholder 3"/>
          <p:cNvSpPr>
            <a:spLocks noGrp="1"/>
          </p:cNvSpPr>
          <p:nvPr>
            <p:ph idx="1"/>
          </p:nvPr>
        </p:nvSpPr>
        <p:spPr/>
        <p:txBody>
          <a:bodyPr/>
          <a:lstStyle/>
          <a:p>
            <a:r>
              <a:rPr lang="en-US" dirty="0"/>
              <a:t>"Principles of Economics with </a:t>
            </a:r>
            <a:r>
              <a:rPr lang="en-US" dirty="0" err="1"/>
              <a:t>Smartwork</a:t>
            </a:r>
            <a:r>
              <a:rPr lang="en-US" dirty="0"/>
              <a:t> Access (ISBN: 978-0-26314-5), 1st Edition, 2013" by </a:t>
            </a:r>
            <a:r>
              <a:rPr lang="en-US" dirty="0" err="1"/>
              <a:t>Mateer</a:t>
            </a:r>
            <a:r>
              <a:rPr lang="en-US" dirty="0"/>
              <a:t> and Coppock</a:t>
            </a:r>
          </a:p>
          <a:p>
            <a:r>
              <a:rPr lang="en-US" dirty="0"/>
              <a:t>"Economics: Custom Edition for NCSU (ISBN</a:t>
            </a:r>
            <a:r>
              <a:rPr lang="en-US"/>
              <a:t>: 9781937435202" </a:t>
            </a:r>
            <a:r>
              <a:rPr lang="en-US" dirty="0"/>
              <a:t>by David Hyman</a:t>
            </a:r>
          </a:p>
        </p:txBody>
      </p:sp>
    </p:spTree>
    <p:extLst>
      <p:ext uri="{BB962C8B-B14F-4D97-AF65-F5344CB8AC3E}">
        <p14:creationId xmlns:p14="http://schemas.microsoft.com/office/powerpoint/2010/main" val="4244148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981200" y="5"/>
            <a:ext cx="8229600" cy="1527175"/>
          </a:xfrm>
        </p:spPr>
        <p:txBody>
          <a:bodyPr/>
          <a:lstStyle/>
          <a:p>
            <a:r>
              <a:rPr lang="en-US" altLang="en-US" dirty="0"/>
              <a:t>Demand</a:t>
            </a:r>
          </a:p>
        </p:txBody>
      </p:sp>
      <p:sp>
        <p:nvSpPr>
          <p:cNvPr id="14339" name="Content Placeholder 2"/>
          <p:cNvSpPr>
            <a:spLocks noGrp="1"/>
          </p:cNvSpPr>
          <p:nvPr>
            <p:ph idx="1"/>
          </p:nvPr>
        </p:nvSpPr>
        <p:spPr>
          <a:xfrm>
            <a:off x="1981200" y="1712913"/>
            <a:ext cx="8229600" cy="4895850"/>
          </a:xfrm>
        </p:spPr>
        <p:txBody>
          <a:bodyPr/>
          <a:lstStyle/>
          <a:p>
            <a:pPr eaLnBrk="1" hangingPunct="1"/>
            <a:r>
              <a:rPr lang="en-US" altLang="en-US" sz="3200" dirty="0"/>
              <a:t>Demand schedule</a:t>
            </a:r>
          </a:p>
          <a:p>
            <a:pPr lvl="1" eaLnBrk="1" hangingPunct="1"/>
            <a:r>
              <a:rPr lang="en-US" altLang="en-US" sz="2800" dirty="0"/>
              <a:t>Table showing the relationship between price and quantity demanded.</a:t>
            </a:r>
          </a:p>
          <a:p>
            <a:pPr eaLnBrk="1" hangingPunct="1"/>
            <a:r>
              <a:rPr lang="en-US" altLang="en-US" sz="3200" dirty="0"/>
              <a:t>Demand curve</a:t>
            </a:r>
          </a:p>
          <a:p>
            <a:pPr lvl="1" eaLnBrk="1" hangingPunct="1"/>
            <a:r>
              <a:rPr lang="en-US" altLang="en-US" sz="2800" dirty="0"/>
              <a:t>Graph of the relationship between price and quantity demanded.</a:t>
            </a:r>
          </a:p>
          <a:p>
            <a:pPr eaLnBrk="1" hangingPunct="1"/>
            <a:r>
              <a:rPr lang="en-US" altLang="en-US" sz="3200" dirty="0"/>
              <a:t>Market demand</a:t>
            </a:r>
          </a:p>
          <a:p>
            <a:pPr lvl="1" eaLnBrk="1" hangingPunct="1"/>
            <a:r>
              <a:rPr lang="en-US" altLang="en-US" sz="2800" dirty="0"/>
              <a:t>Horizontal sum of all individual quantities demanded by each buyer in the market at each price.</a:t>
            </a:r>
          </a:p>
        </p:txBody>
      </p:sp>
    </p:spTree>
    <p:extLst>
      <p:ext uri="{BB962C8B-B14F-4D97-AF65-F5344CB8AC3E}">
        <p14:creationId xmlns:p14="http://schemas.microsoft.com/office/powerpoint/2010/main" val="30134493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animEffect transition="in" filter="barn(inVertical)">
                                      <p:cBhvr>
                                        <p:cTn id="7" dur="500"/>
                                        <p:tgtEl>
                                          <p:spTgt spid="143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4339">
                                            <p:txEl>
                                              <p:pRg st="3" end="3"/>
                                            </p:txEl>
                                          </p:spTgt>
                                        </p:tgtEl>
                                        <p:attrNameLst>
                                          <p:attrName>style.visibility</p:attrName>
                                        </p:attrNameLst>
                                      </p:cBhvr>
                                      <p:to>
                                        <p:strVal val="visible"/>
                                      </p:to>
                                    </p:set>
                                    <p:animEffect transition="in" filter="barn(inVertical)">
                                      <p:cBhvr>
                                        <p:cTn id="12" dur="500"/>
                                        <p:tgtEl>
                                          <p:spTgt spid="14339">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14339">
                                            <p:txEl>
                                              <p:pRg st="5" end="5"/>
                                            </p:txEl>
                                          </p:spTgt>
                                        </p:tgtEl>
                                        <p:attrNameLst>
                                          <p:attrName>style.visibility</p:attrName>
                                        </p:attrNameLst>
                                      </p:cBhvr>
                                      <p:to>
                                        <p:strVal val="visible"/>
                                      </p:to>
                                    </p:set>
                                    <p:animEffect transition="in" filter="barn(inVertical)">
                                      <p:cBhvr>
                                        <p:cTn id="17" dur="500"/>
                                        <p:tgtEl>
                                          <p:spTgt spid="143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1981200" y="5"/>
            <a:ext cx="8229600" cy="1527175"/>
          </a:xfrm>
        </p:spPr>
        <p:txBody>
          <a:bodyPr/>
          <a:lstStyle/>
          <a:p>
            <a:pPr algn="ctr"/>
            <a:r>
              <a:rPr lang="en-US" altLang="en-US" dirty="0"/>
              <a:t>Demand</a:t>
            </a:r>
          </a:p>
        </p:txBody>
      </p:sp>
      <p:graphicFrame>
        <p:nvGraphicFramePr>
          <p:cNvPr id="5" name="Table 4"/>
          <p:cNvGraphicFramePr>
            <a:graphicFrameLocks noGrp="1"/>
          </p:cNvGraphicFramePr>
          <p:nvPr>
            <p:extLst>
              <p:ext uri="{D42A27DB-BD31-4B8C-83A1-F6EECF244321}">
                <p14:modId xmlns:p14="http://schemas.microsoft.com/office/powerpoint/2010/main" val="2703478481"/>
              </p:ext>
            </p:extLst>
          </p:nvPr>
        </p:nvGraphicFramePr>
        <p:xfrm>
          <a:off x="3606803" y="1866900"/>
          <a:ext cx="4454526" cy="4755516"/>
        </p:xfrm>
        <a:graphic>
          <a:graphicData uri="http://schemas.openxmlformats.org/drawingml/2006/table">
            <a:tbl>
              <a:tblPr/>
              <a:tblGrid>
                <a:gridCol w="2227263">
                  <a:extLst>
                    <a:ext uri="{9D8B030D-6E8A-4147-A177-3AD203B41FA5}">
                      <a16:colId xmlns:a16="http://schemas.microsoft.com/office/drawing/2014/main" val="20000"/>
                    </a:ext>
                  </a:extLst>
                </a:gridCol>
                <a:gridCol w="2227263">
                  <a:extLst>
                    <a:ext uri="{9D8B030D-6E8A-4147-A177-3AD203B41FA5}">
                      <a16:colId xmlns:a16="http://schemas.microsoft.com/office/drawing/2014/main" val="20001"/>
                    </a:ext>
                  </a:extLst>
                </a:gridCol>
              </a:tblGrid>
              <a:tr h="731838">
                <a:tc gridSpan="2">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Meredith'</a:t>
                      </a:r>
                      <a:r>
                        <a:rPr kumimoji="0" lang="en-US" altLang="ja-JP" sz="2400" b="1" i="0" u="none" strike="noStrike" cap="none" normalizeH="0" baseline="0" dirty="0">
                          <a:ln>
                            <a:noFill/>
                          </a:ln>
                          <a:solidFill>
                            <a:schemeClr val="tx1"/>
                          </a:solidFill>
                          <a:effectLst/>
                          <a:latin typeface="Cambria"/>
                          <a:ea typeface="MS PGothic" panose="020B0600070205080204" pitchFamily="34" charset="-128"/>
                        </a:rPr>
                        <a:t>s Demand Schedule for Salmon Fillets</a:t>
                      </a:r>
                      <a:endParaRPr kumimoji="0" lang="en-US" altLang="en-US" sz="2400" b="1" i="0" u="none" strike="noStrike" cap="none" normalizeH="0" baseline="0" dirty="0">
                        <a:ln>
                          <a:noFill/>
                        </a:ln>
                        <a:solidFill>
                          <a:schemeClr val="tx1"/>
                        </a:solidFill>
                        <a:effectLst/>
                        <a:latin typeface="Cambria"/>
                        <a:ea typeface="MS PGothic" panose="020B0600070205080204" pitchFamily="34" charset="-128"/>
                      </a:endParaRP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731838">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sng" strike="noStrike" cap="none" normalizeH="0" baseline="0" dirty="0">
                          <a:ln>
                            <a:noFill/>
                          </a:ln>
                          <a:solidFill>
                            <a:schemeClr val="tx1"/>
                          </a:solidFill>
                          <a:effectLst/>
                          <a:latin typeface="Cambria"/>
                          <a:ea typeface="MS PGothic" panose="020B0600070205080204" pitchFamily="34" charset="-128"/>
                        </a:rPr>
                        <a:t>Price of Salmon</a:t>
                      </a:r>
                      <a:endParaRPr kumimoji="0" lang="en-US" altLang="en-US" sz="2400" b="1" i="0" u="none" strike="noStrike" cap="none" normalizeH="0" baseline="0" dirty="0">
                        <a:ln>
                          <a:noFill/>
                        </a:ln>
                        <a:solidFill>
                          <a:schemeClr val="tx1"/>
                        </a:solidFill>
                        <a:effectLst/>
                        <a:latin typeface="Cambria"/>
                        <a:ea typeface="MS PGothic" panose="020B0600070205080204" pitchFamily="34" charset="-128"/>
                      </a:endParaRP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sng" strike="noStrike" cap="none" normalizeH="0" baseline="0" dirty="0">
                          <a:ln>
                            <a:noFill/>
                          </a:ln>
                          <a:solidFill>
                            <a:schemeClr val="tx1"/>
                          </a:solidFill>
                          <a:effectLst/>
                          <a:latin typeface="Cambria"/>
                          <a:ea typeface="MS PGothic" panose="020B0600070205080204" pitchFamily="34" charset="-128"/>
                        </a:rPr>
                        <a:t>Salmon Fillets Demanded</a:t>
                      </a:r>
                      <a:endParaRPr kumimoji="0" lang="en-US" altLang="en-US" sz="2400" b="1" i="0" u="none" strike="noStrike" cap="none" normalizeH="0" baseline="0" dirty="0">
                        <a:ln>
                          <a:noFill/>
                        </a:ln>
                        <a:solidFill>
                          <a:schemeClr val="tx1"/>
                        </a:solidFill>
                        <a:effectLst/>
                        <a:latin typeface="Cambria"/>
                        <a:ea typeface="MS PGothic" panose="020B0600070205080204" pitchFamily="34" charset="-128"/>
                      </a:endParaRP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$20.00</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0</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$17.50</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1</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$15.00</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2</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125">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$12.50</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3</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125">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$10.00</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4</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125">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$ 7.50</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5</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125">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$ 5.00</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6</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5125">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$ 2.50</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7</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5125">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$ 0.00</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8</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6" name="TextBox 4"/>
          <p:cNvSpPr txBox="1">
            <a:spLocks noChangeArrowheads="1"/>
          </p:cNvSpPr>
          <p:nvPr/>
        </p:nvSpPr>
        <p:spPr bwMode="auto">
          <a:xfrm>
            <a:off x="1701800" y="3371850"/>
            <a:ext cx="1676400" cy="400110"/>
          </a:xfrm>
          <a:prstGeom prst="rect">
            <a:avLst/>
          </a:prstGeom>
          <a:noFill/>
          <a:ln w="25400">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2000" dirty="0">
                <a:solidFill>
                  <a:srgbClr val="FF0000"/>
                </a:solidFill>
                <a:latin typeface="Cambria"/>
                <a:cs typeface="Cambria"/>
              </a:rPr>
              <a:t>Higher price</a:t>
            </a:r>
          </a:p>
        </p:txBody>
      </p:sp>
      <p:sp>
        <p:nvSpPr>
          <p:cNvPr id="7" name="TextBox 5"/>
          <p:cNvSpPr txBox="1">
            <a:spLocks noChangeArrowheads="1"/>
          </p:cNvSpPr>
          <p:nvPr/>
        </p:nvSpPr>
        <p:spPr bwMode="auto">
          <a:xfrm>
            <a:off x="8331200" y="3368678"/>
            <a:ext cx="1981200" cy="707886"/>
          </a:xfrm>
          <a:prstGeom prst="rect">
            <a:avLst/>
          </a:prstGeom>
          <a:noFill/>
          <a:ln w="25400">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2000" dirty="0">
                <a:solidFill>
                  <a:srgbClr val="FF0000"/>
                </a:solidFill>
                <a:latin typeface="Cambria"/>
                <a:cs typeface="Cambria"/>
              </a:rPr>
              <a:t>Lower quantity demanded</a:t>
            </a:r>
          </a:p>
        </p:txBody>
      </p:sp>
      <p:sp>
        <p:nvSpPr>
          <p:cNvPr id="8" name="TextBox 6"/>
          <p:cNvSpPr txBox="1">
            <a:spLocks noChangeArrowheads="1"/>
          </p:cNvSpPr>
          <p:nvPr/>
        </p:nvSpPr>
        <p:spPr bwMode="auto">
          <a:xfrm>
            <a:off x="1854200" y="5600700"/>
            <a:ext cx="1600200" cy="400110"/>
          </a:xfrm>
          <a:prstGeom prst="rect">
            <a:avLst/>
          </a:prstGeom>
          <a:noFill/>
          <a:ln w="25400">
            <a:solidFill>
              <a:srgbClr val="00B050"/>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2000" dirty="0">
                <a:solidFill>
                  <a:srgbClr val="00B050"/>
                </a:solidFill>
                <a:latin typeface="Cambria"/>
                <a:cs typeface="Cambria"/>
              </a:rPr>
              <a:t>Lower price</a:t>
            </a:r>
          </a:p>
        </p:txBody>
      </p:sp>
      <p:sp>
        <p:nvSpPr>
          <p:cNvPr id="9" name="TextBox 7"/>
          <p:cNvSpPr txBox="1">
            <a:spLocks noChangeArrowheads="1"/>
          </p:cNvSpPr>
          <p:nvPr/>
        </p:nvSpPr>
        <p:spPr bwMode="auto">
          <a:xfrm>
            <a:off x="8331200" y="5448304"/>
            <a:ext cx="2057400" cy="707886"/>
          </a:xfrm>
          <a:prstGeom prst="rect">
            <a:avLst/>
          </a:prstGeom>
          <a:noFill/>
          <a:ln w="25400">
            <a:solidFill>
              <a:srgbClr val="00B050"/>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2000" dirty="0">
                <a:solidFill>
                  <a:srgbClr val="00B050"/>
                </a:solidFill>
                <a:latin typeface="Cambria"/>
                <a:cs typeface="Cambria"/>
              </a:rPr>
              <a:t>Higher quantity demanded</a:t>
            </a:r>
          </a:p>
        </p:txBody>
      </p:sp>
      <p:pic>
        <p:nvPicPr>
          <p:cNvPr id="29739" name="Picture 45" descr="G:\DirkTextbookN\Jpegs(All)\NewjpgsJuly\iStock_000019181814Smal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31201" y="1722443"/>
            <a:ext cx="2090739" cy="1284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57127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heckerboard(across)">
                                      <p:cBhvr>
                                        <p:cTn id="10" dur="500"/>
                                        <p:tgtEl>
                                          <p:spTgt spid="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heckerboard(across)">
                                      <p:cBhvr>
                                        <p:cTn id="15" dur="500"/>
                                        <p:tgtEl>
                                          <p:spTgt spid="8"/>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checkerboard(across)">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theme/theme1.xml><?xml version="1.0" encoding="utf-8"?>
<a:theme xmlns:a="http://schemas.openxmlformats.org/drawingml/2006/main" name="2_Office Theme">
  <a:themeElements>
    <a:clrScheme name="Kollman Colors">
      <a:dk1>
        <a:sysClr val="windowText" lastClr="000000"/>
      </a:dk1>
      <a:lt1>
        <a:sysClr val="window" lastClr="FFFFFF"/>
      </a:lt1>
      <a:dk2>
        <a:srgbClr val="1F497D"/>
      </a:dk2>
      <a:lt2>
        <a:srgbClr val="EEECE1"/>
      </a:lt2>
      <a:accent1>
        <a:srgbClr val="4F81BD"/>
      </a:accent1>
      <a:accent2>
        <a:srgbClr val="C0290B"/>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Kollman Colors">
      <a:dk1>
        <a:sysClr val="windowText" lastClr="000000"/>
      </a:dk1>
      <a:lt1>
        <a:sysClr val="window" lastClr="FFFFFF"/>
      </a:lt1>
      <a:dk2>
        <a:srgbClr val="1F497D"/>
      </a:dk2>
      <a:lt2>
        <a:srgbClr val="EEECE1"/>
      </a:lt2>
      <a:accent1>
        <a:srgbClr val="4F81BD"/>
      </a:accent1>
      <a:accent2>
        <a:srgbClr val="C0290B"/>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_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60E6FF"/>
      </a:hlink>
      <a:folHlink>
        <a:srgbClr val="91EE1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8_Office Theme">
  <a:themeElements>
    <a:clrScheme name="7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fontScheme name="7_Office Theme">
      <a:majorFont>
        <a:latin typeface="Arial"/>
        <a:ea typeface="MS PGothic"/>
        <a:cs typeface="MS PGothic"/>
      </a:majorFont>
      <a:minorFont>
        <a:latin typeface="Arial"/>
        <a:ea typeface="MS PGothic"/>
        <a:cs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7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1060</TotalTime>
  <Words>8544</Words>
  <Application>Microsoft Macintosh PowerPoint</Application>
  <PresentationFormat>Widescreen</PresentationFormat>
  <Paragraphs>890</Paragraphs>
  <Slides>79</Slides>
  <Notes>77</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79</vt:i4>
      </vt:variant>
    </vt:vector>
  </HeadingPairs>
  <TitlesOfParts>
    <vt:vector size="87" baseType="lpstr">
      <vt:lpstr>Arial</vt:lpstr>
      <vt:lpstr>Calibri</vt:lpstr>
      <vt:lpstr>Cambria</vt:lpstr>
      <vt:lpstr>Helvetica Neue</vt:lpstr>
      <vt:lpstr>2_Office Theme</vt:lpstr>
      <vt:lpstr>1_Office Theme</vt:lpstr>
      <vt:lpstr>3_Office Theme</vt:lpstr>
      <vt:lpstr>8_Office Theme</vt:lpstr>
      <vt:lpstr>Economics</vt:lpstr>
      <vt:lpstr>Topics of Week #3</vt:lpstr>
      <vt:lpstr>Markets</vt:lpstr>
      <vt:lpstr>Markets</vt:lpstr>
      <vt:lpstr>The Invisible Hand</vt:lpstr>
      <vt:lpstr>The Invisible Hand</vt:lpstr>
      <vt:lpstr>Demand</vt:lpstr>
      <vt:lpstr>Demand</vt:lpstr>
      <vt:lpstr>Demand</vt:lpstr>
      <vt:lpstr>Demand Curve</vt:lpstr>
      <vt:lpstr>Market Demand</vt:lpstr>
      <vt:lpstr>Market Demand</vt:lpstr>
      <vt:lpstr>Shifts in Demand</vt:lpstr>
      <vt:lpstr>Shifts in Demand</vt:lpstr>
      <vt:lpstr>Graphical Summary of  Demand Movement vs. Shift</vt:lpstr>
      <vt:lpstr>Increase in Quantity Demanded</vt:lpstr>
      <vt:lpstr>Decrease in Quantity Demanded</vt:lpstr>
      <vt:lpstr>Increase in Demand</vt:lpstr>
      <vt:lpstr>Decrease in Demand</vt:lpstr>
      <vt:lpstr>Demand Shifters</vt:lpstr>
      <vt:lpstr>Normal and Inferior Goods</vt:lpstr>
      <vt:lpstr>Demand Shifters</vt:lpstr>
      <vt:lpstr>Substitutes and Complements in Consumption</vt:lpstr>
      <vt:lpstr>Demand Shifters</vt:lpstr>
      <vt:lpstr>Demand Shifters</vt:lpstr>
      <vt:lpstr>Multiple Market Effects</vt:lpstr>
      <vt:lpstr>Multiple Market Effects</vt:lpstr>
      <vt:lpstr>Practice What You Know</vt:lpstr>
      <vt:lpstr>Practice What You Know</vt:lpstr>
      <vt:lpstr>Practice What You Know</vt:lpstr>
      <vt:lpstr>Practice What You Know</vt:lpstr>
      <vt:lpstr>Practice What You Know</vt:lpstr>
      <vt:lpstr>Practice What You Know</vt:lpstr>
      <vt:lpstr>Practice What You Know</vt:lpstr>
      <vt:lpstr>Practice What You Know</vt:lpstr>
      <vt:lpstr>Practice What You Know</vt:lpstr>
      <vt:lpstr>Practice What You Know</vt:lpstr>
      <vt:lpstr>Practice What You Know</vt:lpstr>
      <vt:lpstr>Summary of Demand Shifters</vt:lpstr>
      <vt:lpstr>Class Activity: Think-Pair-Share</vt:lpstr>
      <vt:lpstr>Economics in The Hudsucker Proxy</vt:lpstr>
      <vt:lpstr>Supply</vt:lpstr>
      <vt:lpstr>Supply</vt:lpstr>
      <vt:lpstr>Supply</vt:lpstr>
      <vt:lpstr>Market Supply</vt:lpstr>
      <vt:lpstr>Supply Curve</vt:lpstr>
      <vt:lpstr>Shifts in Supply</vt:lpstr>
      <vt:lpstr>Market Supply</vt:lpstr>
      <vt:lpstr>Supply Shifters</vt:lpstr>
      <vt:lpstr>Supply Shifters</vt:lpstr>
      <vt:lpstr>Supply Shifters</vt:lpstr>
      <vt:lpstr>Summary of Supply Shifters</vt:lpstr>
      <vt:lpstr>Practice What You Know</vt:lpstr>
      <vt:lpstr>Practice What You Know</vt:lpstr>
      <vt:lpstr>Bringing Supply and Demand Together</vt:lpstr>
      <vt:lpstr>Supply and Demand</vt:lpstr>
      <vt:lpstr>Graphs of Shifts</vt:lpstr>
      <vt:lpstr>Graphs of Shifts</vt:lpstr>
      <vt:lpstr>Shifts in Supply and Demand: Example</vt:lpstr>
      <vt:lpstr>Shifts in Supply and Demand</vt:lpstr>
      <vt:lpstr>Shifts in Supply and Demand: Example</vt:lpstr>
      <vt:lpstr>PowerPoint Presentation</vt:lpstr>
      <vt:lpstr>Graphs of Shifts</vt:lpstr>
      <vt:lpstr>Graphs of Shifts</vt:lpstr>
      <vt:lpstr>Shorthand Summary of Shifts</vt:lpstr>
      <vt:lpstr>Shift Summary</vt:lpstr>
      <vt:lpstr>Economics in Willy Wonka &amp; The Chocolate Factory</vt:lpstr>
      <vt:lpstr>Shortages and Surpluses</vt:lpstr>
      <vt:lpstr>Shortages and Surpluses</vt:lpstr>
      <vt:lpstr>Shortages and Surpluses</vt:lpstr>
      <vt:lpstr>Economics in Pawn Stars</vt:lpstr>
      <vt:lpstr>Conclusion</vt:lpstr>
      <vt:lpstr>Summary</vt:lpstr>
      <vt:lpstr>Summary</vt:lpstr>
      <vt:lpstr>Practice What You Know</vt:lpstr>
      <vt:lpstr>Practice What You Know</vt:lpstr>
      <vt:lpstr>Practice What You Know</vt:lpstr>
      <vt:lpstr>Practice What You Know</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Economics EC 205 – Sections 202 and 206</dc:title>
  <dc:creator>Omer Kara</dc:creator>
  <cp:lastModifiedBy>Omer Kara</cp:lastModifiedBy>
  <cp:revision>112</cp:revision>
  <dcterms:created xsi:type="dcterms:W3CDTF">2014-08-09T18:31:51Z</dcterms:created>
  <dcterms:modified xsi:type="dcterms:W3CDTF">2021-08-03T11:48:50Z</dcterms:modified>
</cp:coreProperties>
</file>