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Lst>
  <p:notesMasterIdLst>
    <p:notesMasterId r:id="rId54"/>
  </p:notesMasterIdLst>
  <p:handoutMasterIdLst>
    <p:handoutMasterId r:id="rId55"/>
  </p:handoutMasterIdLst>
  <p:sldIdLst>
    <p:sldId id="257" r:id="rId3"/>
    <p:sldId id="258" r:id="rId4"/>
    <p:sldId id="306" r:id="rId5"/>
    <p:sldId id="262" r:id="rId6"/>
    <p:sldId id="263" r:id="rId7"/>
    <p:sldId id="264" r:id="rId8"/>
    <p:sldId id="265" r:id="rId9"/>
    <p:sldId id="266" r:id="rId10"/>
    <p:sldId id="267" r:id="rId11"/>
    <p:sldId id="268" r:id="rId12"/>
    <p:sldId id="318" r:id="rId13"/>
    <p:sldId id="307" r:id="rId14"/>
    <p:sldId id="324" r:id="rId15"/>
    <p:sldId id="270" r:id="rId16"/>
    <p:sldId id="325" r:id="rId17"/>
    <p:sldId id="310" r:id="rId18"/>
    <p:sldId id="334" r:id="rId19"/>
    <p:sldId id="335" r:id="rId20"/>
    <p:sldId id="337" r:id="rId21"/>
    <p:sldId id="338" r:id="rId22"/>
    <p:sldId id="339" r:id="rId23"/>
    <p:sldId id="332" r:id="rId24"/>
    <p:sldId id="328" r:id="rId25"/>
    <p:sldId id="329" r:id="rId26"/>
    <p:sldId id="330" r:id="rId27"/>
    <p:sldId id="331" r:id="rId28"/>
    <p:sldId id="333" r:id="rId29"/>
    <p:sldId id="323" r:id="rId30"/>
    <p:sldId id="279" r:id="rId31"/>
    <p:sldId id="280" r:id="rId32"/>
    <p:sldId id="282" r:id="rId33"/>
    <p:sldId id="281" r:id="rId34"/>
    <p:sldId id="283" r:id="rId35"/>
    <p:sldId id="284" r:id="rId36"/>
    <p:sldId id="285" r:id="rId37"/>
    <p:sldId id="286" r:id="rId38"/>
    <p:sldId id="287" r:id="rId39"/>
    <p:sldId id="291" r:id="rId40"/>
    <p:sldId id="292" r:id="rId41"/>
    <p:sldId id="870" r:id="rId42"/>
    <p:sldId id="871" r:id="rId43"/>
    <p:sldId id="297" r:id="rId44"/>
    <p:sldId id="298" r:id="rId45"/>
    <p:sldId id="299" r:id="rId46"/>
    <p:sldId id="300" r:id="rId47"/>
    <p:sldId id="301" r:id="rId48"/>
    <p:sldId id="302" r:id="rId49"/>
    <p:sldId id="303" r:id="rId50"/>
    <p:sldId id="304" r:id="rId51"/>
    <p:sldId id="305" r:id="rId52"/>
    <p:sldId id="25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082" autoAdjust="0"/>
    <p:restoredTop sz="69374" autoAdjust="0"/>
  </p:normalViewPr>
  <p:slideViewPr>
    <p:cSldViewPr snapToGrid="0">
      <p:cViewPr varScale="1">
        <p:scale>
          <a:sx n="89" d="100"/>
          <a:sy n="89" d="100"/>
        </p:scale>
        <p:origin x="1304" y="160"/>
      </p:cViewPr>
      <p:guideLst>
        <p:guide orient="horz" pos="2160"/>
        <p:guide pos="3840"/>
      </p:guideLst>
    </p:cSldViewPr>
  </p:slideViewPr>
  <p:outlineViewPr>
    <p:cViewPr>
      <p:scale>
        <a:sx n="33" d="100"/>
        <a:sy n="33" d="100"/>
      </p:scale>
      <p:origin x="0" y="3744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00" d="100"/>
          <a:sy n="100" d="100"/>
        </p:scale>
        <p:origin x="-5352" y="-11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dirty="0">
              <a:latin typeface="Cambria"/>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F83C0F6-8CD1-1D42-B590-BAE02588F092}" type="datetimeFigureOut">
              <a:rPr lang="en-US" smtClean="0">
                <a:latin typeface="Cambria"/>
              </a:rPr>
              <a:t>1/6/20</a:t>
            </a:fld>
            <a:endParaRPr lang="tr-TR" dirty="0">
              <a:latin typeface="Cambria"/>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dirty="0">
              <a:latin typeface="Cambria"/>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166E34-7467-D645-83D0-305A02E31EA7}" type="slidenum">
              <a:rPr lang="tr-TR" smtClean="0">
                <a:latin typeface="Cambria"/>
              </a:rPr>
              <a:t>‹#›</a:t>
            </a:fld>
            <a:endParaRPr lang="tr-TR" dirty="0">
              <a:latin typeface="Cambria"/>
            </a:endParaRPr>
          </a:p>
        </p:txBody>
      </p:sp>
    </p:spTree>
    <p:extLst>
      <p:ext uri="{BB962C8B-B14F-4D97-AF65-F5344CB8AC3E}">
        <p14:creationId xmlns:p14="http://schemas.microsoft.com/office/powerpoint/2010/main" val="3915463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mbria"/>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mbria"/>
              </a:defRPr>
            </a:lvl1pPr>
          </a:lstStyle>
          <a:p>
            <a:fld id="{64FFF67F-6AC4-4DB1-8BAB-A05EA3F102AD}" type="datetimeFigureOut">
              <a:rPr lang="en-US" smtClean="0"/>
              <a:pPr/>
              <a:t>1/6/20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mbria"/>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mbria"/>
              </a:defRPr>
            </a:lvl1pPr>
          </a:lstStyle>
          <a:p>
            <a:fld id="{5F31DE9F-8A29-4744-97CD-5CF73C7CBC1E}" type="slidenum">
              <a:rPr lang="en-US" smtClean="0"/>
              <a:pPr/>
              <a:t>‹#›</a:t>
            </a:fld>
            <a:endParaRPr lang="en-US" dirty="0"/>
          </a:p>
        </p:txBody>
      </p:sp>
    </p:spTree>
    <p:extLst>
      <p:ext uri="{BB962C8B-B14F-4D97-AF65-F5344CB8AC3E}">
        <p14:creationId xmlns:p14="http://schemas.microsoft.com/office/powerpoint/2010/main" val="3810472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a:ea typeface="+mn-ea"/>
        <a:cs typeface="Cambria"/>
      </a:defRPr>
    </a:lvl1pPr>
    <a:lvl2pPr marL="457200" algn="l" defTabSz="914400" rtl="0" eaLnBrk="1" latinLnBrk="0" hangingPunct="1">
      <a:defRPr sz="1200" kern="1200">
        <a:solidFill>
          <a:schemeClr val="tx1"/>
        </a:solidFill>
        <a:latin typeface="Cambria"/>
        <a:ea typeface="+mn-ea"/>
        <a:cs typeface="Cambria"/>
      </a:defRPr>
    </a:lvl2pPr>
    <a:lvl3pPr marL="914400" algn="l" defTabSz="914400" rtl="0" eaLnBrk="1" latinLnBrk="0" hangingPunct="1">
      <a:defRPr sz="1200" kern="1200">
        <a:solidFill>
          <a:schemeClr val="tx1"/>
        </a:solidFill>
        <a:latin typeface="Cambria"/>
        <a:ea typeface="+mn-ea"/>
        <a:cs typeface="Cambria"/>
      </a:defRPr>
    </a:lvl3pPr>
    <a:lvl4pPr marL="1371600" algn="l" defTabSz="914400" rtl="0" eaLnBrk="1" latinLnBrk="0" hangingPunct="1">
      <a:defRPr sz="1200" kern="1200">
        <a:solidFill>
          <a:schemeClr val="tx1"/>
        </a:solidFill>
        <a:latin typeface="Cambria"/>
        <a:ea typeface="+mn-ea"/>
        <a:cs typeface="Cambria"/>
      </a:defRPr>
    </a:lvl4pPr>
    <a:lvl5pPr marL="1828800" algn="l" defTabSz="914400" rtl="0" eaLnBrk="1" latinLnBrk="0" hangingPunct="1">
      <a:defRPr sz="1200" kern="1200">
        <a:solidFill>
          <a:schemeClr val="tx1"/>
        </a:solidFill>
        <a:latin typeface="Cambria"/>
        <a:ea typeface="+mn-ea"/>
        <a:cs typeface="Cambria"/>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5F31DE9F-8A29-4744-97CD-5CF73C7CBC1E}" type="slidenum">
              <a:rPr lang="en-US" smtClean="0"/>
              <a:t>1</a:t>
            </a:fld>
            <a:endParaRPr lang="en-US"/>
          </a:p>
        </p:txBody>
      </p:sp>
    </p:spTree>
    <p:extLst>
      <p:ext uri="{BB962C8B-B14F-4D97-AF65-F5344CB8AC3E}">
        <p14:creationId xmlns:p14="http://schemas.microsoft.com/office/powerpoint/2010/main" val="24230914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867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For a firm to earn an economic profit, it must control costs. To accomplish this, it must use resources efficiently and create a final product, known as its </a:t>
            </a:r>
            <a:r>
              <a:rPr lang="en-US" altLang="en-US" b="1" dirty="0"/>
              <a:t>output</a:t>
            </a:r>
            <a:r>
              <a:rPr lang="en-US" altLang="en-US" dirty="0"/>
              <a:t>, which the consumer desires. There are three primary components of output, known as the </a:t>
            </a:r>
            <a:r>
              <a:rPr lang="en-US" altLang="en-US" b="1" dirty="0"/>
              <a:t>factors of production</a:t>
            </a:r>
            <a:r>
              <a:rPr lang="en-US" altLang="en-US" dirty="0"/>
              <a:t>: labor, materials (sometimes referred to as </a:t>
            </a:r>
            <a:r>
              <a:rPr lang="en-US" altLang="en-US" i="1" dirty="0"/>
              <a:t>land</a:t>
            </a:r>
            <a:r>
              <a:rPr lang="en-US" altLang="en-US" dirty="0"/>
              <a:t>), and capital. Each of the factors of production is an </a:t>
            </a:r>
            <a:r>
              <a:rPr lang="en-US" altLang="en-US" b="1" dirty="0"/>
              <a:t>input</a:t>
            </a:r>
            <a:r>
              <a:rPr lang="en-US" altLang="en-US" dirty="0"/>
              <a:t>, or a resource used in the production process, to create the firm</a:t>
            </a:r>
            <a:r>
              <a:rPr lang="en-US" altLang="ja-JP" dirty="0"/>
              <a:t>'s output. Capital resources at a McDonald's include the building, kitchen equipment, furniture, and even the parking lot.</a:t>
            </a:r>
          </a:p>
          <a:p>
            <a:endParaRPr lang="en-US" altLang="en-US" dirty="0"/>
          </a:p>
          <a:p>
            <a:r>
              <a:rPr lang="en-US" altLang="en-US" dirty="0"/>
              <a:t>The </a:t>
            </a:r>
            <a:r>
              <a:rPr lang="en-US" altLang="ja-JP" dirty="0"/>
              <a:t>"black box" notation shows that we don't necessarily get into the details of how inputs interact and physically create the output. In addition, we just consider the "firm" as a single decision-making entity. Inputs go in, outputs come out.</a:t>
            </a:r>
            <a:endParaRPr lang="en-US" altLang="en-US" dirty="0"/>
          </a:p>
        </p:txBody>
      </p:sp>
    </p:spTree>
    <p:extLst>
      <p:ext uri="{BB962C8B-B14F-4D97-AF65-F5344CB8AC3E}">
        <p14:creationId xmlns:p14="http://schemas.microsoft.com/office/powerpoint/2010/main" val="24353092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The manager of a McDonald</a:t>
            </a:r>
            <a:r>
              <a:rPr lang="en-US" altLang="ja-JP" dirty="0"/>
              <a:t>'s must make many decisions about inputs. If the manager hires too little labor, some materials and capital will be underutilized. Likewise, with too many workers and not enough materials or capital, some workers will not have enough to keep them busy. For example, suppose that only a single worker shows up. This employee will have to do all the cooking, bag up the meals, handle the register, the drive-through, and the drinks, and clean the tables. This single worker, no matter how productive, will not be able to keep up with demand. Hungry customers will grow tired of waiting and take their business elsewhere—maybe for good!</a:t>
            </a:r>
            <a:endParaRPr lang="en-US" altLang="en-US" dirty="0"/>
          </a:p>
        </p:txBody>
      </p:sp>
    </p:spTree>
    <p:extLst>
      <p:ext uri="{BB962C8B-B14F-4D97-AF65-F5344CB8AC3E}">
        <p14:creationId xmlns:p14="http://schemas.microsoft.com/office/powerpoint/2010/main" val="22059989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5F31DE9F-8A29-4744-97CD-5CF73C7CBC1E}" type="slidenum">
              <a:rPr lang="en-US" smtClean="0"/>
              <a:t>12</a:t>
            </a:fld>
            <a:endParaRPr lang="en-US"/>
          </a:p>
        </p:txBody>
      </p:sp>
    </p:spTree>
    <p:extLst>
      <p:ext uri="{BB962C8B-B14F-4D97-AF65-F5344CB8AC3E}">
        <p14:creationId xmlns:p14="http://schemas.microsoft.com/office/powerpoint/2010/main" val="4141145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07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2059989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r>
              <a:rPr lang="en-US" altLang="en-US" sz="1000" dirty="0"/>
              <a:t>∆ = </a:t>
            </a:r>
            <a:r>
              <a:rPr lang="en-US" altLang="ja-JP" sz="1000" dirty="0"/>
              <a:t>"Change"</a:t>
            </a:r>
          </a:p>
          <a:p>
            <a:pPr>
              <a:lnSpc>
                <a:spcPct val="90000"/>
              </a:lnSpc>
            </a:pPr>
            <a:r>
              <a:rPr lang="en-US" altLang="en-US" sz="1000" dirty="0"/>
              <a:t>When the manager adds one worker, output goes from 0 meals to 5 meals. Going from one worker to two workers increases total output to 15 meals. This means that a second worker has increased the number of meals produced from 5 to 15, or an increase of 10 meals. This increase in output is known as the </a:t>
            </a:r>
            <a:r>
              <a:rPr lang="en-US" altLang="en-US" sz="1000" b="1" dirty="0"/>
              <a:t>marginal product, </a:t>
            </a:r>
            <a:r>
              <a:rPr lang="en-US" altLang="en-US" sz="1000" dirty="0"/>
              <a:t>which is calculated by dividing the change in output by the change in input.</a:t>
            </a:r>
          </a:p>
          <a:p>
            <a:pPr>
              <a:lnSpc>
                <a:spcPct val="90000"/>
              </a:lnSpc>
            </a:pPr>
            <a:endParaRPr lang="en-US" altLang="en-US" sz="1000" dirty="0"/>
          </a:p>
          <a:p>
            <a:pPr>
              <a:lnSpc>
                <a:spcPct val="90000"/>
              </a:lnSpc>
            </a:pPr>
            <a:r>
              <a:rPr lang="en-US" altLang="en-US" sz="1000" b="1" dirty="0"/>
              <a:t>From the text:</a:t>
            </a:r>
          </a:p>
          <a:p>
            <a:pPr>
              <a:lnSpc>
                <a:spcPct val="90000"/>
              </a:lnSpc>
            </a:pPr>
            <a:r>
              <a:rPr lang="en-US" altLang="en-US" sz="1000" dirty="0"/>
              <a:t>When a second worker shows up, the two employees can begin to specialize at what they do well. Recall that specialization and comparative advantage leads to higher levels of output. Therefore, individual workers will be assigned to tasks that match their skills. For example, one worker can take the orders, fill the bags, and get the drinks. The other can work the grill area and drive-through. Production per worker expands as long as additional workers are able to become more specialized and there are enough capital resources to keep each worker occupied.</a:t>
            </a:r>
          </a:p>
          <a:p>
            <a:pPr>
              <a:lnSpc>
                <a:spcPct val="90000"/>
              </a:lnSpc>
            </a:pPr>
            <a:endParaRPr lang="en-US" altLang="en-US" sz="1000" dirty="0"/>
          </a:p>
          <a:p>
            <a:pPr>
              <a:lnSpc>
                <a:spcPct val="90000"/>
              </a:lnSpc>
            </a:pPr>
            <a:r>
              <a:rPr lang="en-US" altLang="en-US" sz="1000" dirty="0"/>
              <a:t>Capital resources are readily available when there are only a few workers, but what happens when the restaurant is very busy? The manager can hire more staff for the busiest shifts, but the amount of space for cooking, the number of cash registers, drink dispensers, and tables in the seating area are fixed. Because the added employees have less capital to work with, any additional labor, beyond a certain point, will not continue to increase the productivity at the same rate as the earlier additions.</a:t>
            </a:r>
          </a:p>
          <a:p>
            <a:pPr>
              <a:lnSpc>
                <a:spcPct val="90000"/>
              </a:lnSpc>
            </a:pPr>
            <a:r>
              <a:rPr lang="en-US" altLang="en-US" sz="1000" dirty="0"/>
              <a:t>This situation should be familiar to anyone who has gone into a fast-food restaurant at lunch time. Even though the space behind the counter is filled with busy employees, they can</a:t>
            </a:r>
            <a:r>
              <a:rPr lang="en-US" altLang="ja-JP" sz="1000" dirty="0"/>
              <a:t>'t keep up with the orders. If the manager hires too many workers or not enough, or does not have enough supplies to meet customer orders, output will suffer.</a:t>
            </a:r>
            <a:endParaRPr lang="en-US" altLang="en-US" sz="1000" dirty="0"/>
          </a:p>
        </p:txBody>
      </p:sp>
    </p:spTree>
    <p:extLst>
      <p:ext uri="{BB962C8B-B14F-4D97-AF65-F5344CB8AC3E}">
        <p14:creationId xmlns:p14="http://schemas.microsoft.com/office/powerpoint/2010/main" val="2752058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277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endParaRPr lang="en-US" altLang="en-US" sz="1000" dirty="0"/>
          </a:p>
        </p:txBody>
      </p:sp>
    </p:spTree>
    <p:extLst>
      <p:ext uri="{BB962C8B-B14F-4D97-AF65-F5344CB8AC3E}">
        <p14:creationId xmlns:p14="http://schemas.microsoft.com/office/powerpoint/2010/main" val="2752058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BFB5D4-A87D-4238-A0DD-7EB6E4612340}" type="slidenum">
              <a:rPr lang="en-US" altLang="en-US"/>
              <a:pPr/>
              <a:t>16</a:t>
            </a:fld>
            <a:endParaRPr lang="en-US" altLang="en-US"/>
          </a:p>
        </p:txBody>
      </p:sp>
      <p:sp>
        <p:nvSpPr>
          <p:cNvPr id="190466" name="Rectangle 2"/>
          <p:cNvSpPr>
            <a:spLocks noGrp="1" noRot="1" noChangeAspect="1" noChangeArrowheads="1" noTextEdit="1"/>
          </p:cNvSpPr>
          <p:nvPr>
            <p:ph type="sldImg"/>
          </p:nvPr>
        </p:nvSpPr>
        <p:spPr>
          <a:xfrm>
            <a:off x="685800" y="1143000"/>
            <a:ext cx="5486400" cy="3086100"/>
          </a:xfrm>
          <a:ln/>
        </p:spPr>
      </p:sp>
      <p:sp>
        <p:nvSpPr>
          <p:cNvPr id="190467" name="Rectangle 3"/>
          <p:cNvSpPr>
            <a:spLocks noGrp="1" noChangeArrowheads="1"/>
          </p:cNvSpPr>
          <p:nvPr>
            <p:ph type="body" idx="1"/>
          </p:nvPr>
        </p:nvSpPr>
        <p:spPr/>
        <p:txBody>
          <a:bodyPr/>
          <a:lstStyle/>
          <a:p>
            <a:endParaRPr lang="en-US" altLang="en-US" dirty="0"/>
          </a:p>
          <a:p>
            <a:pPr>
              <a:buFontTx/>
              <a:buChar char="•"/>
            </a:pPr>
            <a:r>
              <a:rPr lang="en-US" altLang="en-US" dirty="0"/>
              <a:t>Looking down the three columns, we see that for the first three workers, marginal product increases. This happens as workers are able to specialize in different tasks and become more efficient.</a:t>
            </a:r>
          </a:p>
          <a:p>
            <a:pPr>
              <a:buFontTx/>
              <a:buChar char="•"/>
            </a:pPr>
            <a:r>
              <a:rPr lang="en-US" altLang="en-US" dirty="0"/>
              <a:t>After the first three workers, the rate of increase in the marginal product slows down. This is diminishing marginal product. Workers begin to run out of additional tasks in which to specialize. But the marginal product continues to expand, remaining positive through eight workers. This occurs because the gains from specialization are slowly declining.</a:t>
            </a:r>
          </a:p>
          <a:p>
            <a:pPr>
              <a:buFontTx/>
              <a:buChar char="•"/>
            </a:pPr>
            <a:r>
              <a:rPr lang="en-US" altLang="en-US" dirty="0"/>
              <a:t>By the ninth worker (going from 8 to 9), we see a negative marginal product. Once the cash registers, drive-through, grill area, and other service stations are fully staffed, there is not much for an extra worker to do. Eventually, extra workers will get in the way or distract other workers from completing their tasks.</a:t>
            </a:r>
          </a:p>
          <a:p>
            <a:endParaRPr lang="en-US" altLang="en-US" b="1" dirty="0"/>
          </a:p>
          <a:p>
            <a:r>
              <a:rPr lang="en-US" altLang="en-US" b="1" dirty="0"/>
              <a:t>Image: </a:t>
            </a:r>
            <a:r>
              <a:rPr lang="en-US" altLang="en-US" dirty="0"/>
              <a:t>Animated Figure 8.1</a:t>
            </a:r>
          </a:p>
          <a:p>
            <a:endParaRPr lang="en-US" altLang="en-US" dirty="0"/>
          </a:p>
          <a:p>
            <a:r>
              <a:rPr lang="en-US" altLang="en-US" b="1" i="1" dirty="0"/>
              <a:t>Lecture notes:</a:t>
            </a:r>
          </a:p>
          <a:p>
            <a:r>
              <a:rPr lang="en-US" altLang="en-US" dirty="0"/>
              <a:t>The graph shows (a) total output and (b) marginal product. The blue total output line in (a) corresponds with the total output data in the table. As the number of workers goes from 0 to 3, total output rises at an </a:t>
            </a:r>
            <a:r>
              <a:rPr lang="en-US" altLang="en-US" b="1" dirty="0"/>
              <a:t>increasing rate</a:t>
            </a:r>
            <a:r>
              <a:rPr lang="en-US" altLang="en-US" dirty="0"/>
              <a:t> from 0 to 30. Therefore the slope of the total output curve rises until it reaches the first dashed line. This is shown in the </a:t>
            </a:r>
            <a:r>
              <a:rPr lang="en-US" altLang="en-US" b="1" dirty="0"/>
              <a:t>green</a:t>
            </a:r>
            <a:r>
              <a:rPr lang="en-US" altLang="en-US" dirty="0"/>
              <a:t> area. Output increasing at an increasing rate.</a:t>
            </a:r>
          </a:p>
          <a:p>
            <a:endParaRPr lang="en-US" altLang="en-US" dirty="0"/>
          </a:p>
          <a:p>
            <a:r>
              <a:rPr lang="en-US" altLang="en-US" dirty="0"/>
              <a:t>Between the first dashed line, at 3 workers, and the second dashed line at 8, the total output curve continues to rise, though at a </a:t>
            </a:r>
            <a:r>
              <a:rPr lang="en-US" altLang="en-US" b="1" dirty="0"/>
              <a:t>slower</a:t>
            </a:r>
            <a:r>
              <a:rPr lang="en-US" altLang="en-US" dirty="0"/>
              <a:t> rate; the slope of the total output curve is still positive but becomes progressively flatter. This is the </a:t>
            </a:r>
            <a:r>
              <a:rPr lang="en-US" altLang="en-US" b="1" dirty="0"/>
              <a:t>yellow</a:t>
            </a:r>
            <a:r>
              <a:rPr lang="en-US" altLang="en-US" dirty="0"/>
              <a:t> area. Output is increasing at a decreasing rate. Diminishing MPL starts </a:t>
            </a:r>
            <a:r>
              <a:rPr lang="en-US" altLang="en-US" u="sng" dirty="0"/>
              <a:t>after</a:t>
            </a:r>
            <a:r>
              <a:rPr lang="en-US" altLang="en-US" dirty="0"/>
              <a:t> the 3</a:t>
            </a:r>
            <a:r>
              <a:rPr lang="en-US" altLang="en-US" baseline="30000" dirty="0"/>
              <a:t>rd</a:t>
            </a:r>
            <a:r>
              <a:rPr lang="en-US" altLang="en-US" dirty="0"/>
              <a:t> worker. In other words, worker #4 produces less additional output than worker #3. The peak of the MPL curve can be thought of as the point of diminishing MPL.</a:t>
            </a:r>
          </a:p>
          <a:p>
            <a:endParaRPr lang="en-US" altLang="en-US" dirty="0"/>
          </a:p>
          <a:p>
            <a:r>
              <a:rPr lang="en-US" altLang="en-US" dirty="0"/>
              <a:t>Finally, once we reach the ninth worker, </a:t>
            </a:r>
            <a:r>
              <a:rPr lang="en-US" altLang="en-US" b="1" dirty="0"/>
              <a:t>total output begins to fall</a:t>
            </a:r>
            <a:r>
              <a:rPr lang="en-US" altLang="en-US" dirty="0"/>
              <a:t> and the slope of total output becomes negative. Marginal product is actually negative now. Adding more workers here actually decreases total output. This is shown by the </a:t>
            </a:r>
            <a:r>
              <a:rPr lang="en-US" altLang="en-US" b="1" dirty="0"/>
              <a:t>red</a:t>
            </a:r>
            <a:r>
              <a:rPr lang="en-US" altLang="en-US" dirty="0"/>
              <a:t> area.</a:t>
            </a:r>
          </a:p>
          <a:p>
            <a:endParaRPr lang="en-US" altLang="en-US" b="1" dirty="0"/>
          </a:p>
          <a:p>
            <a:endParaRPr lang="en-US" altLang="en-US" b="1" dirty="0"/>
          </a:p>
          <a:p>
            <a:r>
              <a:rPr lang="en-US" altLang="en-US" b="1" dirty="0"/>
              <a:t>FIGURE 8.1 The Production Function and Marginal Product</a:t>
            </a:r>
            <a:endParaRPr lang="en-US" altLang="en-US" dirty="0"/>
          </a:p>
          <a:p>
            <a:r>
              <a:rPr lang="en-US" altLang="en-US" dirty="0"/>
              <a:t>(a) Total output rises rapidly in the green-shaded zone from 0 to 3 workers, rises less rapidly in the yellow zone between 3 and 8 workers, and falls in the red zone after 8 workers. (b) The marginal product of labor rises in the green zone from 0 to 3 workers, falls in the yellow zone from 3 to 8 workers but remains positive, and becomes negative after 8 workers. Notice that the marginal product becomes negative after total output reaches its maximum at 8 workers. As long as marginal product is positive, total output rises. Once marginal product becomes negative, total output falls.</a:t>
            </a:r>
          </a:p>
        </p:txBody>
      </p:sp>
    </p:spTree>
    <p:extLst>
      <p:ext uri="{BB962C8B-B14F-4D97-AF65-F5344CB8AC3E}">
        <p14:creationId xmlns:p14="http://schemas.microsoft.com/office/powerpoint/2010/main" val="2248966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r>
              <a:rPr lang="en-US" altLang="en-US" dirty="0"/>
              <a:t>Why does the rate of output slow? Recall that in our example, the size of the McDonald</a:t>
            </a:r>
            <a:r>
              <a:rPr lang="en-US" altLang="ja-JP" dirty="0"/>
              <a:t>'s restaurant is fixed in the short-run. Because the building cannot grow, extra workers eventually have less to do or even interfere with the productivity of other workers. Marginal product begins to decline, which we see in the fall of the marginal product curve.</a:t>
            </a:r>
          </a:p>
          <a:p>
            <a:pPr>
              <a:lnSpc>
                <a:spcPct val="90000"/>
              </a:lnSpc>
            </a:pPr>
            <a:endParaRPr lang="en-US" altLang="en-US" dirty="0"/>
          </a:p>
          <a:p>
            <a:pPr>
              <a:lnSpc>
                <a:spcPct val="90000"/>
              </a:lnSpc>
            </a:pPr>
            <a:r>
              <a:rPr lang="en-US" altLang="en-US" dirty="0"/>
              <a:t>The slope of the total output function reflects diminishing marginal product. At first, increased specialization and division of labor causes the slope of the total output function to rise. However, with the fourth worker, the slope begins to flatten out. This continues as additional workers are added, until total output eventually peaks at 67 meals. Workers nine and ten make matters worse; they have negative marginal products. At that point, the total amount produced declines and the slope becomes negative.</a:t>
            </a:r>
          </a:p>
          <a:p>
            <a:pPr>
              <a:lnSpc>
                <a:spcPct val="90000"/>
              </a:lnSpc>
            </a:pPr>
            <a:endParaRPr lang="en-US" altLang="en-US" dirty="0"/>
          </a:p>
          <a:p>
            <a:pPr>
              <a:lnSpc>
                <a:spcPct val="90000"/>
              </a:lnSpc>
            </a:pPr>
            <a:r>
              <a:rPr lang="en-US" altLang="en-US" dirty="0"/>
              <a:t>The word </a:t>
            </a:r>
            <a:r>
              <a:rPr lang="en-US" altLang="en-US" i="1" dirty="0"/>
              <a:t>eventually</a:t>
            </a:r>
            <a:r>
              <a:rPr lang="en-US" altLang="en-US" dirty="0"/>
              <a:t> is italicized. Note that diminishing MPL may not happen right away.</a:t>
            </a:r>
          </a:p>
          <a:p>
            <a:pPr>
              <a:lnSpc>
                <a:spcPct val="90000"/>
              </a:lnSpc>
            </a:pPr>
            <a:endParaRPr lang="en-US" altLang="en-US" dirty="0"/>
          </a:p>
          <a:p>
            <a:pPr>
              <a:lnSpc>
                <a:spcPct val="90000"/>
              </a:lnSpc>
            </a:pPr>
            <a:r>
              <a:rPr lang="en-US" altLang="en-US" dirty="0"/>
              <a:t>Note that worker #5 still ADDS to our total output. He just doesn</a:t>
            </a:r>
            <a:r>
              <a:rPr lang="en-US" altLang="ja-JP" dirty="0"/>
              <a:t>'t add AS MUCH as the previous worker! Diminishing MPL does NOT mean that workers decrease our total output.</a:t>
            </a:r>
            <a:endParaRPr lang="en-US" altLang="en-US" dirty="0"/>
          </a:p>
        </p:txBody>
      </p:sp>
    </p:spTree>
    <p:extLst>
      <p:ext uri="{BB962C8B-B14F-4D97-AF65-F5344CB8AC3E}">
        <p14:creationId xmlns:p14="http://schemas.microsoft.com/office/powerpoint/2010/main" val="253007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r>
              <a:rPr lang="en-US" altLang="en-US" dirty="0"/>
              <a:t>Why does the rate of output slow? Recall that in our example, the size of the McDonald</a:t>
            </a:r>
            <a:r>
              <a:rPr lang="en-US" altLang="ja-JP" dirty="0"/>
              <a:t>'s restaurant is fixed in the short-run. Because the building cannot grow, extra workers eventually have less to do or even interfere with the productivity of other workers. Marginal product begins to decline, which we see in the fall of the marginal product curve.</a:t>
            </a:r>
          </a:p>
          <a:p>
            <a:pPr>
              <a:lnSpc>
                <a:spcPct val="90000"/>
              </a:lnSpc>
            </a:pPr>
            <a:endParaRPr lang="en-US" altLang="en-US" dirty="0"/>
          </a:p>
          <a:p>
            <a:pPr>
              <a:lnSpc>
                <a:spcPct val="90000"/>
              </a:lnSpc>
            </a:pPr>
            <a:r>
              <a:rPr lang="en-US" altLang="en-US" dirty="0"/>
              <a:t>The slope of the total output function reflects diminishing marginal product. At first, increased specialization and division of labor causes the slope of the total output function to rise. However, with the fourth worker, the slope begins to flatten out. This continues as additional workers are added, until total output eventually peaks at 67 meals. Workers nine and ten make matters worse; they have negative marginal products. At that point, the total amount produced declines and the slope becomes negative.</a:t>
            </a:r>
          </a:p>
          <a:p>
            <a:pPr>
              <a:lnSpc>
                <a:spcPct val="90000"/>
              </a:lnSpc>
            </a:pPr>
            <a:endParaRPr lang="en-US" altLang="en-US" dirty="0"/>
          </a:p>
          <a:p>
            <a:pPr>
              <a:lnSpc>
                <a:spcPct val="90000"/>
              </a:lnSpc>
            </a:pPr>
            <a:r>
              <a:rPr lang="en-US" altLang="en-US" dirty="0"/>
              <a:t>The word </a:t>
            </a:r>
            <a:r>
              <a:rPr lang="en-US" altLang="en-US" i="1" dirty="0"/>
              <a:t>eventually</a:t>
            </a:r>
            <a:r>
              <a:rPr lang="en-US" altLang="en-US" dirty="0"/>
              <a:t> is italicized. Note that diminishing MPL may not happen right away.</a:t>
            </a:r>
          </a:p>
          <a:p>
            <a:pPr>
              <a:lnSpc>
                <a:spcPct val="90000"/>
              </a:lnSpc>
            </a:pPr>
            <a:endParaRPr lang="en-US" altLang="en-US" dirty="0"/>
          </a:p>
          <a:p>
            <a:pPr>
              <a:lnSpc>
                <a:spcPct val="90000"/>
              </a:lnSpc>
            </a:pPr>
            <a:r>
              <a:rPr lang="en-US" altLang="en-US" dirty="0"/>
              <a:t>Note that worker #5 still ADDS to our total output. He just doesn</a:t>
            </a:r>
            <a:r>
              <a:rPr lang="en-US" altLang="ja-JP" dirty="0"/>
              <a:t>'t add AS MUCH as the previous worker! Diminishing MPL does NOT mean that workers decrease our total output.</a:t>
            </a:r>
            <a:endParaRPr lang="en-US" altLang="en-US" dirty="0"/>
          </a:p>
        </p:txBody>
      </p:sp>
    </p:spTree>
    <p:extLst>
      <p:ext uri="{BB962C8B-B14F-4D97-AF65-F5344CB8AC3E}">
        <p14:creationId xmlns:p14="http://schemas.microsoft.com/office/powerpoint/2010/main" val="253007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The manager can hire more staff for the busiest shifts, but the amount of space for cooking, the number of cash registers, drink dispensers, and tables in the seating area are fixed. Because the added employees have less capital to work with, any additional labor, beyond a certain point, will not continue to increase the productivity at the same rate as the earlier additions.</a:t>
            </a:r>
          </a:p>
        </p:txBody>
      </p:sp>
    </p:spTree>
    <p:extLst>
      <p:ext uri="{BB962C8B-B14F-4D97-AF65-F5344CB8AC3E}">
        <p14:creationId xmlns:p14="http://schemas.microsoft.com/office/powerpoint/2010/main" val="3913819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751426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ja-JP" b="1" dirty="0">
                <a:ea typeface="MS PGothic" charset="0"/>
                <a:cs typeface="MS PGothic" charset="0"/>
              </a:rPr>
              <a:t>"Beyond the Book" Slide</a:t>
            </a:r>
          </a:p>
          <a:p>
            <a:endParaRPr lang="en-US" b="1" dirty="0">
              <a:ea typeface="MS PGothic" charset="0"/>
              <a:cs typeface="MS PGothic" charset="0"/>
            </a:endParaRPr>
          </a:p>
          <a:p>
            <a:r>
              <a:rPr lang="en-US" b="1" i="1" dirty="0">
                <a:ea typeface="MS PGothic" charset="0"/>
                <a:cs typeface="MS PGothic" charset="0"/>
              </a:rPr>
              <a:t>Lecture tip:</a:t>
            </a:r>
          </a:p>
          <a:p>
            <a:r>
              <a:rPr lang="en-US" dirty="0">
                <a:ea typeface="MS PGothic" charset="0"/>
                <a:cs typeface="MS PGothic" charset="0"/>
              </a:rPr>
              <a:t>The next slide has some awesome pictures and animation for your garbage truck.</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50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pPr>
            <a:r>
              <a:rPr lang="en-US" sz="900" b="1" i="1" dirty="0">
                <a:ea typeface="MS PGothic" charset="0"/>
                <a:cs typeface="MS PGothic" charset="0"/>
              </a:rPr>
              <a:t>Lecture tip:</a:t>
            </a:r>
            <a:endParaRPr lang="en-US" sz="900" b="1" dirty="0">
              <a:ea typeface="MS PGothic" charset="0"/>
              <a:cs typeface="MS PGothic" charset="0"/>
            </a:endParaRPr>
          </a:p>
          <a:p>
            <a:pPr>
              <a:lnSpc>
                <a:spcPct val="80000"/>
              </a:lnSpc>
            </a:pPr>
            <a:r>
              <a:rPr lang="en-US" sz="900" dirty="0">
                <a:ea typeface="MS PGothic" charset="0"/>
                <a:cs typeface="MS PGothic" charset="0"/>
              </a:rPr>
              <a:t>Click through the slide to reveal workers one at a time.</a:t>
            </a:r>
          </a:p>
          <a:p>
            <a:pPr>
              <a:lnSpc>
                <a:spcPct val="80000"/>
              </a:lnSpc>
            </a:pPr>
            <a:r>
              <a:rPr lang="en-US" sz="900" dirty="0">
                <a:ea typeface="MS PGothic" charset="0"/>
                <a:cs typeface="MS PGothic" charset="0"/>
              </a:rPr>
              <a:t>Before revealing each additional worker, ask the students where the worker should be placed.</a:t>
            </a:r>
          </a:p>
          <a:p>
            <a:pPr>
              <a:lnSpc>
                <a:spcPct val="80000"/>
              </a:lnSpc>
            </a:pPr>
            <a:endParaRPr lang="en-US" sz="900" dirty="0">
              <a:ea typeface="MS PGothic" charset="0"/>
              <a:cs typeface="MS PGothic" charset="0"/>
            </a:endParaRPr>
          </a:p>
          <a:p>
            <a:pPr>
              <a:lnSpc>
                <a:spcPct val="80000"/>
              </a:lnSpc>
            </a:pPr>
            <a:r>
              <a:rPr lang="en-US" sz="900" dirty="0">
                <a:ea typeface="MS PGothic" charset="0"/>
                <a:cs typeface="MS PGothic" charset="0"/>
              </a:rPr>
              <a:t>We just have one truck and no workers. </a:t>
            </a:r>
            <a:r>
              <a:rPr lang="en-US" sz="900" b="1" dirty="0">
                <a:ea typeface="MS PGothic" charset="0"/>
                <a:cs typeface="MS PGothic" charset="0"/>
              </a:rPr>
              <a:t>Where does L #1 go?</a:t>
            </a:r>
          </a:p>
          <a:p>
            <a:pPr>
              <a:lnSpc>
                <a:spcPct val="80000"/>
              </a:lnSpc>
            </a:pPr>
            <a:r>
              <a:rPr lang="en-US" sz="900" dirty="0">
                <a:ea typeface="MS PGothic" charset="0"/>
                <a:cs typeface="MS PGothic" charset="0"/>
              </a:rPr>
              <a:t>He has to be the driver. This would be VERY SLOW. Drive 20 feet, park, get out, get trash, get back in, drive 20 more feet, park, get out, etc. . . .</a:t>
            </a:r>
          </a:p>
          <a:p>
            <a:pPr>
              <a:lnSpc>
                <a:spcPct val="80000"/>
              </a:lnSpc>
            </a:pPr>
            <a:endParaRPr lang="en-US" sz="900" dirty="0">
              <a:ea typeface="MS PGothic" charset="0"/>
              <a:cs typeface="MS PGothic" charset="0"/>
            </a:endParaRPr>
          </a:p>
          <a:p>
            <a:pPr>
              <a:lnSpc>
                <a:spcPct val="80000"/>
              </a:lnSpc>
            </a:pPr>
            <a:r>
              <a:rPr lang="en-US" sz="900" dirty="0">
                <a:ea typeface="MS PGothic" charset="0"/>
                <a:cs typeface="MS PGothic" charset="0"/>
              </a:rPr>
              <a:t>Where does </a:t>
            </a:r>
            <a:r>
              <a:rPr lang="en-US" sz="900" b="1" dirty="0">
                <a:ea typeface="MS PGothic" charset="0"/>
                <a:cs typeface="MS PGothic" charset="0"/>
              </a:rPr>
              <a:t>L #2 go?</a:t>
            </a:r>
          </a:p>
          <a:p>
            <a:pPr>
              <a:lnSpc>
                <a:spcPct val="80000"/>
              </a:lnSpc>
            </a:pPr>
            <a:r>
              <a:rPr lang="en-US" sz="900" dirty="0">
                <a:ea typeface="MS PGothic" charset="0"/>
                <a:cs typeface="MS PGothic" charset="0"/>
              </a:rPr>
              <a:t>In the back. Here, we have specialization and division of labor. Worker #2 has a higher MPL than worker #1. He</a:t>
            </a:r>
            <a:r>
              <a:rPr lang="en-US" altLang="ja-JP" sz="900" dirty="0">
                <a:ea typeface="MS PGothic" charset="0"/>
                <a:cs typeface="MS PGothic" charset="0"/>
              </a:rPr>
              <a:t>'s not more skilled or educated, but division of labor greatly increases production.</a:t>
            </a:r>
          </a:p>
          <a:p>
            <a:pPr>
              <a:lnSpc>
                <a:spcPct val="80000"/>
              </a:lnSpc>
            </a:pPr>
            <a:endParaRPr lang="en-US" sz="900" dirty="0">
              <a:ea typeface="MS PGothic" charset="0"/>
              <a:cs typeface="MS PGothic" charset="0"/>
            </a:endParaRPr>
          </a:p>
          <a:p>
            <a:pPr>
              <a:lnSpc>
                <a:spcPct val="80000"/>
              </a:lnSpc>
            </a:pPr>
            <a:r>
              <a:rPr lang="en-US" sz="900" dirty="0">
                <a:ea typeface="MS PGothic" charset="0"/>
                <a:cs typeface="MS PGothic" charset="0"/>
              </a:rPr>
              <a:t>Where does </a:t>
            </a:r>
            <a:r>
              <a:rPr lang="en-US" sz="900" b="1" dirty="0">
                <a:ea typeface="MS PGothic" charset="0"/>
                <a:cs typeface="MS PGothic" charset="0"/>
              </a:rPr>
              <a:t>L #3 go?</a:t>
            </a:r>
          </a:p>
          <a:p>
            <a:pPr>
              <a:lnSpc>
                <a:spcPct val="80000"/>
              </a:lnSpc>
            </a:pPr>
            <a:r>
              <a:rPr lang="en-US" sz="900" dirty="0">
                <a:ea typeface="MS PGothic" charset="0"/>
                <a:cs typeface="MS PGothic" charset="0"/>
              </a:rPr>
              <a:t>Perhaps also in the back. Worker #1 drives, #2 gets north side of street, #3 gets south side. Even more specialization.</a:t>
            </a:r>
          </a:p>
          <a:p>
            <a:pPr>
              <a:lnSpc>
                <a:spcPct val="80000"/>
              </a:lnSpc>
            </a:pPr>
            <a:endParaRPr lang="en-US" sz="900" dirty="0">
              <a:ea typeface="MS PGothic" charset="0"/>
              <a:cs typeface="MS PGothic" charset="0"/>
            </a:endParaRPr>
          </a:p>
          <a:p>
            <a:pPr>
              <a:lnSpc>
                <a:spcPct val="80000"/>
              </a:lnSpc>
            </a:pPr>
            <a:r>
              <a:rPr lang="en-US" sz="900" dirty="0">
                <a:ea typeface="MS PGothic" charset="0"/>
                <a:cs typeface="MS PGothic" charset="0"/>
              </a:rPr>
              <a:t>Where does </a:t>
            </a:r>
            <a:r>
              <a:rPr lang="en-US" sz="900" b="1" dirty="0">
                <a:ea typeface="MS PGothic" charset="0"/>
                <a:cs typeface="MS PGothic" charset="0"/>
              </a:rPr>
              <a:t>L #4 go?</a:t>
            </a:r>
          </a:p>
          <a:p>
            <a:pPr>
              <a:lnSpc>
                <a:spcPct val="80000"/>
              </a:lnSpc>
            </a:pPr>
            <a:r>
              <a:rPr lang="en-US" sz="900" dirty="0">
                <a:ea typeface="MS PGothic" charset="0"/>
                <a:cs typeface="MS PGothic" charset="0"/>
              </a:rPr>
              <a:t>We could have him riding shotgun. Perhaps he could give directions. At this point, we probably have diminishing marginal utility. Worker #4 might add a little bit of output but definitely not as much as #3 added.</a:t>
            </a:r>
          </a:p>
          <a:p>
            <a:pPr>
              <a:lnSpc>
                <a:spcPct val="80000"/>
              </a:lnSpc>
            </a:pPr>
            <a:endParaRPr lang="en-US" sz="900" dirty="0">
              <a:ea typeface="MS PGothic" charset="0"/>
              <a:cs typeface="MS PGothic" charset="0"/>
            </a:endParaRPr>
          </a:p>
          <a:p>
            <a:pPr>
              <a:lnSpc>
                <a:spcPct val="80000"/>
              </a:lnSpc>
            </a:pPr>
            <a:r>
              <a:rPr lang="en-US" sz="900" dirty="0">
                <a:ea typeface="MS PGothic" charset="0"/>
                <a:cs typeface="MS PGothic" charset="0"/>
              </a:rPr>
              <a:t>Where does </a:t>
            </a:r>
            <a:r>
              <a:rPr lang="en-US" sz="900" b="1" dirty="0">
                <a:ea typeface="MS PGothic" charset="0"/>
                <a:cs typeface="MS PGothic" charset="0"/>
              </a:rPr>
              <a:t>L #5 go?</a:t>
            </a:r>
          </a:p>
          <a:p>
            <a:pPr>
              <a:lnSpc>
                <a:spcPct val="80000"/>
              </a:lnSpc>
            </a:pPr>
            <a:r>
              <a:rPr lang="en-US" sz="900" dirty="0">
                <a:ea typeface="MS PGothic" charset="0"/>
                <a:cs typeface="MS PGothic" charset="0"/>
              </a:rPr>
              <a:t>I don</a:t>
            </a:r>
            <a:r>
              <a:rPr lang="en-US" altLang="ja-JP" sz="900" dirty="0">
                <a:ea typeface="MS PGothic" charset="0"/>
                <a:cs typeface="MS PGothic" charset="0"/>
              </a:rPr>
              <a:t>'t know—put him on top of the truck as a lookout? Yell at the kids to get out of the way of the truck? There's not much for him to do!</a:t>
            </a:r>
          </a:p>
          <a:p>
            <a:pPr>
              <a:lnSpc>
                <a:spcPct val="80000"/>
              </a:lnSpc>
            </a:pPr>
            <a:endParaRPr lang="en-US" sz="900" dirty="0">
              <a:ea typeface="MS PGothic" charset="0"/>
              <a:cs typeface="MS PGothic" charset="0"/>
            </a:endParaRPr>
          </a:p>
          <a:p>
            <a:pPr>
              <a:lnSpc>
                <a:spcPct val="80000"/>
              </a:lnSpc>
            </a:pPr>
            <a:r>
              <a:rPr lang="en-US" sz="900" dirty="0">
                <a:ea typeface="MS PGothic" charset="0"/>
                <a:cs typeface="MS PGothic" charset="0"/>
              </a:rPr>
              <a:t>Where do </a:t>
            </a:r>
            <a:r>
              <a:rPr lang="en-US" sz="900" b="1" dirty="0">
                <a:ea typeface="MS PGothic" charset="0"/>
                <a:cs typeface="MS PGothic" charset="0"/>
              </a:rPr>
              <a:t>L #6, 7, 8 go?</a:t>
            </a:r>
          </a:p>
          <a:p>
            <a:pPr>
              <a:lnSpc>
                <a:spcPct val="80000"/>
              </a:lnSpc>
            </a:pPr>
            <a:r>
              <a:rPr lang="en-US" sz="900" dirty="0">
                <a:ea typeface="MS PGothic" charset="0"/>
                <a:cs typeface="MS PGothic" charset="0"/>
              </a:rPr>
              <a:t>Adding too many workers could actually make us experience NEGATIVE marginal product of labor. Too many workers could actually slow us down. (We have to wait for them to all get on the truck, someone falls in the truck, </a:t>
            </a:r>
            <a:r>
              <a:rPr lang="en-US" sz="900" dirty="0" err="1">
                <a:ea typeface="MS PGothic" charset="0"/>
                <a:cs typeface="MS PGothic" charset="0"/>
              </a:rPr>
              <a:t>etc</a:t>
            </a:r>
            <a:r>
              <a:rPr lang="en-US" sz="900" dirty="0">
                <a:ea typeface="MS PGothic" charset="0"/>
                <a:cs typeface="MS PGothic" charset="0"/>
              </a:rPr>
              <a:t> . . .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31DE9F-8A29-4744-97CD-5CF73C7CBC1E}" type="slidenum">
              <a:rPr lang="en-US">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1813168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31DE9F-8A29-4744-97CD-5CF73C7CBC1E}" type="slidenum">
              <a:rPr lang="en-US">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18131680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31DE9F-8A29-4744-97CD-5CF73C7CBC1E}" type="slidenum">
              <a:rPr lang="en-US" smtClean="0"/>
              <a:t>24</a:t>
            </a:fld>
            <a:endParaRPr lang="en-US"/>
          </a:p>
        </p:txBody>
      </p:sp>
    </p:spTree>
    <p:extLst>
      <p:ext uri="{BB962C8B-B14F-4D97-AF65-F5344CB8AC3E}">
        <p14:creationId xmlns:p14="http://schemas.microsoft.com/office/powerpoint/2010/main" val="6317654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You could also say </a:t>
            </a:r>
            <a:r>
              <a:rPr lang="en-US" altLang="ja-JP" dirty="0"/>
              <a:t>"the margin leads the average."</a:t>
            </a:r>
            <a:endParaRPr lang="en-US" altLang="en-US" dirty="0"/>
          </a:p>
        </p:txBody>
      </p:sp>
    </p:spTree>
    <p:extLst>
      <p:ext uri="{BB962C8B-B14F-4D97-AF65-F5344CB8AC3E}">
        <p14:creationId xmlns:p14="http://schemas.microsoft.com/office/powerpoint/2010/main" val="3479476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37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Try to get the students to finish the phrases on this slide by leading them through it.</a:t>
            </a:r>
          </a:p>
        </p:txBody>
      </p:sp>
    </p:spTree>
    <p:extLst>
      <p:ext uri="{BB962C8B-B14F-4D97-AF65-F5344CB8AC3E}">
        <p14:creationId xmlns:p14="http://schemas.microsoft.com/office/powerpoint/2010/main" val="3436391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31DE9F-8A29-4744-97CD-5CF73C7CBC1E}" type="slidenum">
              <a:rPr lang="en-US">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18131680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91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1" dirty="0">
                <a:ea typeface="MS PGothic" charset="0"/>
                <a:cs typeface="MS PGothic" charset="0"/>
              </a:rPr>
              <a:t>Economics in the Media</a:t>
            </a:r>
          </a:p>
          <a:p>
            <a:endParaRPr lang="en-US" b="1" dirty="0">
              <a:ea typeface="MS PGothic" charset="0"/>
              <a:cs typeface="MS PGothic" charset="0"/>
            </a:endParaRPr>
          </a:p>
          <a:p>
            <a:r>
              <a:rPr lang="en-US" b="1" i="1" dirty="0">
                <a:ea typeface="MS PGothic" charset="0"/>
                <a:cs typeface="MS PGothic" charset="0"/>
              </a:rPr>
              <a:t>Lecture tip:</a:t>
            </a:r>
          </a:p>
          <a:p>
            <a:r>
              <a:rPr lang="en-US" dirty="0">
                <a:ea typeface="MS PGothic" charset="0"/>
                <a:cs typeface="MS PGothic" charset="0"/>
              </a:rPr>
              <a:t>The clip mentioned on the slide can be found in the Interactive Instructor's Guide. Access the direct link by clicking the icon in the PowerPoint above.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Higher output means higher variable costs.</a:t>
            </a:r>
          </a:p>
          <a:p>
            <a:endParaRPr lang="en-US" altLang="en-US" dirty="0"/>
          </a:p>
          <a:p>
            <a:r>
              <a:rPr lang="en-US" altLang="en-US" dirty="0"/>
              <a:t>Fixed costs do not change when output changes.</a:t>
            </a:r>
          </a:p>
          <a:p>
            <a:endParaRPr lang="en-US" altLang="en-US" dirty="0"/>
          </a:p>
          <a:p>
            <a:r>
              <a:rPr lang="en-US" altLang="en-US" dirty="0"/>
              <a:t>Fixed costs must be paid, even if Q = 0. Still have to pay the rent on the building even if you don</a:t>
            </a:r>
            <a:r>
              <a:rPr lang="en-US" altLang="ja-JP" dirty="0"/>
              <a:t>'t make any burgers this month.</a:t>
            </a:r>
          </a:p>
          <a:p>
            <a:endParaRPr lang="en-US" altLang="en-US" dirty="0"/>
          </a:p>
        </p:txBody>
      </p:sp>
    </p:spTree>
    <p:extLst>
      <p:ext uri="{BB962C8B-B14F-4D97-AF65-F5344CB8AC3E}">
        <p14:creationId xmlns:p14="http://schemas.microsoft.com/office/powerpoint/2010/main" val="382392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331E62-1B4F-42B5-97C9-1D3A8EF1EFBC}" type="slidenum">
              <a:rPr lang="en-US" altLang="en-US"/>
              <a:pPr/>
              <a:t>3</a:t>
            </a:fld>
            <a:endParaRPr lang="en-US" altLang="en-US"/>
          </a:p>
        </p:txBody>
      </p:sp>
      <p:sp>
        <p:nvSpPr>
          <p:cNvPr id="181250" name="Rectangle 2"/>
          <p:cNvSpPr>
            <a:spLocks noGrp="1" noRot="1" noChangeAspect="1" noChangeArrowheads="1" noTextEdit="1"/>
          </p:cNvSpPr>
          <p:nvPr>
            <p:ph type="sldImg"/>
          </p:nvPr>
        </p:nvSpPr>
        <p:spPr>
          <a:xfrm>
            <a:off x="685800" y="1143000"/>
            <a:ext cx="5486400" cy="3086100"/>
          </a:xfrm>
          <a:ln/>
        </p:spPr>
      </p:sp>
      <p:sp>
        <p:nvSpPr>
          <p:cNvPr id="1812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15754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We can find three averages as shown above.</a:t>
            </a:r>
          </a:p>
          <a:p>
            <a:endParaRPr lang="en-US" altLang="en-US" dirty="0"/>
          </a:p>
          <a:p>
            <a:r>
              <a:rPr lang="en-US" altLang="en-US" dirty="0"/>
              <a:t>Marginal analysis is important to economists. We will see how the average is affected by changes at the margin.</a:t>
            </a:r>
          </a:p>
        </p:txBody>
      </p:sp>
    </p:spTree>
    <p:extLst>
      <p:ext uri="{BB962C8B-B14F-4D97-AF65-F5344CB8AC3E}">
        <p14:creationId xmlns:p14="http://schemas.microsoft.com/office/powerpoint/2010/main" val="33121087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We can</a:t>
            </a:r>
            <a:r>
              <a:rPr lang="en-US" altLang="ja-JP" dirty="0"/>
              <a:t>'t always set the denominator = to 1, but it is easier intuitively if we can. </a:t>
            </a:r>
          </a:p>
          <a:p>
            <a:r>
              <a:rPr lang="en-US" altLang="ja-JP" dirty="0"/>
              <a:t>"We produced one more burger. How did our total costs change as a result?"</a:t>
            </a:r>
          </a:p>
          <a:p>
            <a:endParaRPr lang="en-US" altLang="en-US" dirty="0"/>
          </a:p>
          <a:p>
            <a:r>
              <a:rPr lang="en-US" altLang="en-US" dirty="0"/>
              <a:t>Why does AFC always decrease?</a:t>
            </a:r>
          </a:p>
          <a:p>
            <a:r>
              <a:rPr lang="en-US" altLang="en-US" dirty="0"/>
              <a:t>Mathematically, as you increase output, you are taking a constant (TFC) and dividing it by a larger and larger denominator (Q).</a:t>
            </a:r>
          </a:p>
          <a:p>
            <a:endParaRPr lang="en-US" altLang="en-US" dirty="0"/>
          </a:p>
        </p:txBody>
      </p:sp>
    </p:spTree>
    <p:extLst>
      <p:ext uri="{BB962C8B-B14F-4D97-AF65-F5344CB8AC3E}">
        <p14:creationId xmlns:p14="http://schemas.microsoft.com/office/powerpoint/2010/main" val="28196749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52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Red rectangle:</a:t>
            </a:r>
          </a:p>
          <a:p>
            <a:r>
              <a:rPr lang="en-US" altLang="en-US" dirty="0"/>
              <a:t>How to find ALL costs. Variable + Fixed</a:t>
            </a:r>
          </a:p>
          <a:p>
            <a:endParaRPr lang="en-US" altLang="en-US" dirty="0"/>
          </a:p>
          <a:p>
            <a:r>
              <a:rPr lang="en-US" altLang="en-US" dirty="0"/>
              <a:t>Green shape:</a:t>
            </a:r>
          </a:p>
          <a:p>
            <a:r>
              <a:rPr lang="en-US" altLang="en-US" dirty="0"/>
              <a:t>The three average equations. All are similar—notice the Q in the denominator.</a:t>
            </a:r>
          </a:p>
          <a:p>
            <a:endParaRPr lang="en-US" altLang="en-US" dirty="0"/>
          </a:p>
          <a:p>
            <a:r>
              <a:rPr lang="en-US" altLang="en-US" dirty="0"/>
              <a:t>Purple rectangle:</a:t>
            </a:r>
          </a:p>
          <a:p>
            <a:r>
              <a:rPr lang="en-US" altLang="en-US" dirty="0"/>
              <a:t>Just as the total variable + total fixed = total costs, so the sum of the averages gives the total average. Realize that this equation can also be found just by dividing the first equation by Q. (Divide by Q on both sides.)</a:t>
            </a:r>
          </a:p>
          <a:p>
            <a:endParaRPr lang="en-US" altLang="en-US" dirty="0"/>
          </a:p>
          <a:p>
            <a:r>
              <a:rPr lang="en-US" altLang="en-US" dirty="0"/>
              <a:t>Blue rectangle:</a:t>
            </a:r>
          </a:p>
          <a:p>
            <a:r>
              <a:rPr lang="en-US" altLang="en-US" dirty="0" err="1"/>
              <a:t>Δ</a:t>
            </a:r>
            <a:r>
              <a:rPr lang="en-US" altLang="en-US" dirty="0"/>
              <a:t> = change</a:t>
            </a:r>
          </a:p>
          <a:p>
            <a:r>
              <a:rPr lang="en-US" altLang="en-US" dirty="0"/>
              <a:t>We want to examine how total cost is changed when we change output levels.</a:t>
            </a:r>
          </a:p>
          <a:p>
            <a:endParaRPr lang="en-US" altLang="en-US" dirty="0"/>
          </a:p>
        </p:txBody>
      </p:sp>
    </p:spTree>
    <p:extLst>
      <p:ext uri="{BB962C8B-B14F-4D97-AF65-F5344CB8AC3E}">
        <p14:creationId xmlns:p14="http://schemas.microsoft.com/office/powerpoint/2010/main" val="25442142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93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pPr>
            <a:r>
              <a:rPr lang="en-US" altLang="en-US" sz="800" b="1" dirty="0"/>
              <a:t>Rectangle 1:</a:t>
            </a:r>
          </a:p>
          <a:p>
            <a:pPr>
              <a:lnSpc>
                <a:spcPct val="80000"/>
              </a:lnSpc>
            </a:pPr>
            <a:r>
              <a:rPr lang="en-US" altLang="en-US" sz="800" b="1" dirty="0"/>
              <a:t>Q:</a:t>
            </a:r>
            <a:r>
              <a:rPr lang="en-US" altLang="en-US" sz="800" dirty="0"/>
              <a:t> This column just shows our total output. Costs are a function of our output level.</a:t>
            </a:r>
          </a:p>
          <a:p>
            <a:pPr>
              <a:lnSpc>
                <a:spcPct val="80000"/>
              </a:lnSpc>
            </a:pPr>
            <a:endParaRPr lang="en-US" altLang="en-US" sz="800" dirty="0"/>
          </a:p>
          <a:p>
            <a:pPr>
              <a:lnSpc>
                <a:spcPct val="80000"/>
              </a:lnSpc>
            </a:pPr>
            <a:r>
              <a:rPr lang="en-US" altLang="en-US" sz="800" b="1" dirty="0"/>
              <a:t>Rectangles 2 and 3:</a:t>
            </a:r>
          </a:p>
          <a:p>
            <a:pPr>
              <a:lnSpc>
                <a:spcPct val="80000"/>
              </a:lnSpc>
            </a:pPr>
            <a:r>
              <a:rPr lang="en-US" altLang="en-US" sz="800" b="1" dirty="0"/>
              <a:t>TVC:</a:t>
            </a:r>
            <a:r>
              <a:rPr lang="en-US" altLang="en-US" sz="800" dirty="0"/>
              <a:t> Notice that if output is zero, TVC is zero. If we produce nothing, we don</a:t>
            </a:r>
            <a:r>
              <a:rPr lang="en-US" altLang="ja-JP" sz="800" dirty="0"/>
              <a:t>'t have to pay workers, turn the lights on, pay for ingredients, etc. More production means more TVC.</a:t>
            </a:r>
          </a:p>
          <a:p>
            <a:pPr>
              <a:lnSpc>
                <a:spcPct val="80000"/>
              </a:lnSpc>
            </a:pPr>
            <a:endParaRPr lang="en-US" altLang="en-US" sz="800" dirty="0"/>
          </a:p>
          <a:p>
            <a:pPr>
              <a:lnSpc>
                <a:spcPct val="80000"/>
              </a:lnSpc>
            </a:pPr>
            <a:r>
              <a:rPr lang="en-US" altLang="en-US" sz="800" b="1" dirty="0"/>
              <a:t>Rectangle 4:</a:t>
            </a:r>
          </a:p>
          <a:p>
            <a:pPr>
              <a:lnSpc>
                <a:spcPct val="80000"/>
              </a:lnSpc>
            </a:pPr>
            <a:r>
              <a:rPr lang="en-US" altLang="en-US" sz="800" b="1" dirty="0"/>
              <a:t>TFC:</a:t>
            </a:r>
            <a:r>
              <a:rPr lang="en-US" altLang="en-US" sz="800" dirty="0"/>
              <a:t> Note two things about TFC.</a:t>
            </a:r>
          </a:p>
          <a:p>
            <a:pPr>
              <a:lnSpc>
                <a:spcPct val="80000"/>
              </a:lnSpc>
              <a:buFontTx/>
              <a:buAutoNum type="arabicPeriod"/>
            </a:pPr>
            <a:r>
              <a:rPr lang="en-US" altLang="en-US" sz="800" dirty="0"/>
              <a:t>Even if output is zero, we still have fixed costs! Got to pay the rent on the building even if we don</a:t>
            </a:r>
            <a:r>
              <a:rPr lang="en-US" altLang="ja-JP" sz="800" dirty="0"/>
              <a:t>'t make any burgers this month.</a:t>
            </a:r>
          </a:p>
          <a:p>
            <a:pPr>
              <a:lnSpc>
                <a:spcPct val="80000"/>
              </a:lnSpc>
              <a:buFontTx/>
              <a:buAutoNum type="arabicPeriod"/>
            </a:pPr>
            <a:r>
              <a:rPr lang="en-US" altLang="en-US" sz="800" dirty="0"/>
              <a:t>TFC does not change with output. Our rent won</a:t>
            </a:r>
            <a:r>
              <a:rPr lang="en-US" altLang="ja-JP" sz="800" dirty="0"/>
              <a:t>'t go up just because we make more burgers. It stays the same.</a:t>
            </a:r>
          </a:p>
          <a:p>
            <a:pPr>
              <a:lnSpc>
                <a:spcPct val="80000"/>
              </a:lnSpc>
            </a:pPr>
            <a:endParaRPr lang="en-US" altLang="en-US" sz="800" dirty="0"/>
          </a:p>
          <a:p>
            <a:pPr>
              <a:lnSpc>
                <a:spcPct val="80000"/>
              </a:lnSpc>
            </a:pPr>
            <a:r>
              <a:rPr lang="en-US" altLang="en-US" sz="800" b="1" dirty="0"/>
              <a:t>Rectangle 5:</a:t>
            </a:r>
          </a:p>
          <a:p>
            <a:pPr>
              <a:lnSpc>
                <a:spcPct val="80000"/>
              </a:lnSpc>
            </a:pPr>
            <a:r>
              <a:rPr lang="en-US" altLang="en-US" sz="800" b="1" dirty="0"/>
              <a:t>TC:</a:t>
            </a:r>
            <a:r>
              <a:rPr lang="en-US" altLang="en-US" sz="800" dirty="0"/>
              <a:t> Total cost is the sum of ALL COSTS. Total costs are positive at Q = 0 because FC is positive at Q = 0. Mathematically, TC = TVC + TFC. There is direct relationship between Q and TC.</a:t>
            </a:r>
          </a:p>
          <a:p>
            <a:pPr>
              <a:lnSpc>
                <a:spcPct val="80000"/>
              </a:lnSpc>
            </a:pPr>
            <a:endParaRPr lang="en-US" altLang="en-US" sz="800" dirty="0"/>
          </a:p>
          <a:p>
            <a:pPr>
              <a:lnSpc>
                <a:spcPct val="80000"/>
              </a:lnSpc>
            </a:pPr>
            <a:r>
              <a:rPr lang="en-US" altLang="en-US" sz="800" b="1" dirty="0"/>
              <a:t>Rectangle 6:</a:t>
            </a:r>
          </a:p>
          <a:p>
            <a:pPr>
              <a:lnSpc>
                <a:spcPct val="80000"/>
              </a:lnSpc>
            </a:pPr>
            <a:r>
              <a:rPr lang="en-US" altLang="en-US" sz="800" b="1" dirty="0"/>
              <a:t>Blank spaces in table:</a:t>
            </a:r>
            <a:r>
              <a:rPr lang="en-US" altLang="en-US" sz="800" dirty="0"/>
              <a:t> At Q = 0, we can</a:t>
            </a:r>
            <a:r>
              <a:rPr lang="en-US" altLang="ja-JP" sz="800" dirty="0"/>
              <a:t>'t compute averages since we can't divide by zero. Also, we can't experience the marginal cost of the 0</a:t>
            </a:r>
            <a:r>
              <a:rPr lang="en-US" altLang="ja-JP" sz="800" baseline="30000" dirty="0"/>
              <a:t>th</a:t>
            </a:r>
            <a:r>
              <a:rPr lang="en-US" altLang="ja-JP" sz="800" dirty="0"/>
              <a:t> unit of output. That doesn't make sense. For in this table, the MC is given directly to the right of the unit. In other words, the marginal cost of the 10</a:t>
            </a:r>
            <a:r>
              <a:rPr lang="en-US" altLang="ja-JP" sz="800" baseline="30000" dirty="0"/>
              <a:t>th</a:t>
            </a:r>
            <a:r>
              <a:rPr lang="en-US" altLang="ja-JP" sz="800" dirty="0"/>
              <a:t> unit is $3.00.</a:t>
            </a:r>
          </a:p>
          <a:p>
            <a:pPr>
              <a:lnSpc>
                <a:spcPct val="80000"/>
              </a:lnSpc>
            </a:pPr>
            <a:endParaRPr lang="en-US" altLang="en-US" sz="800" dirty="0"/>
          </a:p>
          <a:p>
            <a:pPr>
              <a:lnSpc>
                <a:spcPct val="80000"/>
              </a:lnSpc>
            </a:pPr>
            <a:r>
              <a:rPr lang="en-US" altLang="en-US" sz="800" b="1" dirty="0"/>
              <a:t>Rectangle 7:</a:t>
            </a:r>
          </a:p>
          <a:p>
            <a:pPr>
              <a:lnSpc>
                <a:spcPct val="80000"/>
              </a:lnSpc>
            </a:pPr>
            <a:r>
              <a:rPr lang="en-US" altLang="en-US" sz="800" b="1" dirty="0"/>
              <a:t>AVC:</a:t>
            </a:r>
            <a:r>
              <a:rPr lang="en-US" altLang="en-US" sz="800" dirty="0"/>
              <a:t> AVC is U-shaped. It hits the minimum at Q = 60. This is shown in red text, as are the minimums of the other average and marginal curves. Mathematically, AVC = TVC ÷ Q</a:t>
            </a:r>
          </a:p>
          <a:p>
            <a:pPr>
              <a:lnSpc>
                <a:spcPct val="80000"/>
              </a:lnSpc>
            </a:pPr>
            <a:endParaRPr lang="en-US" altLang="en-US" sz="800" dirty="0"/>
          </a:p>
          <a:p>
            <a:pPr>
              <a:lnSpc>
                <a:spcPct val="80000"/>
              </a:lnSpc>
            </a:pPr>
            <a:r>
              <a:rPr lang="en-US" altLang="en-US" sz="800" b="1" dirty="0"/>
              <a:t>Rectangle 8:</a:t>
            </a:r>
          </a:p>
          <a:p>
            <a:pPr>
              <a:lnSpc>
                <a:spcPct val="80000"/>
              </a:lnSpc>
            </a:pPr>
            <a:r>
              <a:rPr lang="en-US" altLang="en-US" sz="800" b="1" dirty="0"/>
              <a:t>AFC:</a:t>
            </a:r>
            <a:r>
              <a:rPr lang="en-US" altLang="en-US" sz="800" dirty="0"/>
              <a:t> AFC is the only average or marginal curve that is NOT U-shaped. AFC is downward-sloping, and always decreases with higher production levels. Remember that this is called </a:t>
            </a:r>
            <a:r>
              <a:rPr lang="en-US" altLang="ja-JP" sz="800" dirty="0"/>
              <a:t>"spreading overhead."</a:t>
            </a:r>
            <a:r>
              <a:rPr lang="ja-JP" altLang="en-US" sz="800"/>
              <a:t> </a:t>
            </a:r>
            <a:r>
              <a:rPr lang="en-US" altLang="ja-JP" sz="800" dirty="0"/>
              <a:t>AFC is minimized at the highest output level in this table, Q = 100.</a:t>
            </a:r>
          </a:p>
          <a:p>
            <a:pPr>
              <a:lnSpc>
                <a:spcPct val="80000"/>
              </a:lnSpc>
            </a:pPr>
            <a:endParaRPr lang="en-US" altLang="en-US" sz="800" dirty="0"/>
          </a:p>
          <a:p>
            <a:pPr>
              <a:lnSpc>
                <a:spcPct val="80000"/>
              </a:lnSpc>
            </a:pPr>
            <a:r>
              <a:rPr lang="en-US" altLang="en-US" sz="800" b="1" dirty="0"/>
              <a:t>Rectangle 9:</a:t>
            </a:r>
          </a:p>
          <a:p>
            <a:pPr>
              <a:lnSpc>
                <a:spcPct val="80000"/>
              </a:lnSpc>
            </a:pPr>
            <a:r>
              <a:rPr lang="en-US" altLang="en-US" sz="800" b="1" dirty="0"/>
              <a:t>ATC:</a:t>
            </a:r>
            <a:r>
              <a:rPr lang="en-US" altLang="en-US" sz="800" dirty="0"/>
              <a:t> ATC is U-shaped. Mathematically, it can be found by one of two ways:</a:t>
            </a:r>
          </a:p>
          <a:p>
            <a:pPr>
              <a:lnSpc>
                <a:spcPct val="80000"/>
              </a:lnSpc>
              <a:buFontTx/>
              <a:buAutoNum type="arabicPeriod"/>
            </a:pPr>
            <a:r>
              <a:rPr lang="en-US" altLang="en-US" sz="800" dirty="0"/>
              <a:t>ATC = TC ÷ Q </a:t>
            </a:r>
          </a:p>
          <a:p>
            <a:pPr>
              <a:lnSpc>
                <a:spcPct val="80000"/>
              </a:lnSpc>
              <a:buFontTx/>
              <a:buAutoNum type="arabicPeriod"/>
            </a:pPr>
            <a:r>
              <a:rPr lang="en-US" altLang="en-US" sz="800" dirty="0"/>
              <a:t>ATC = AVC + AFC</a:t>
            </a:r>
          </a:p>
          <a:p>
            <a:pPr>
              <a:lnSpc>
                <a:spcPct val="80000"/>
              </a:lnSpc>
            </a:pPr>
            <a:endParaRPr lang="en-US" altLang="en-US" sz="800" dirty="0"/>
          </a:p>
          <a:p>
            <a:pPr>
              <a:lnSpc>
                <a:spcPct val="80000"/>
              </a:lnSpc>
            </a:pPr>
            <a:r>
              <a:rPr lang="en-US" altLang="en-US" sz="800" dirty="0">
                <a:solidFill>
                  <a:srgbClr val="000000"/>
                </a:solidFill>
              </a:rPr>
              <a:t>The minimum ATC is called </a:t>
            </a:r>
            <a:r>
              <a:rPr lang="en-US" altLang="en-US" sz="800" b="1" dirty="0">
                <a:solidFill>
                  <a:srgbClr val="000000"/>
                </a:solidFill>
              </a:rPr>
              <a:t>efficient scale</a:t>
            </a:r>
            <a:r>
              <a:rPr lang="en-US" altLang="en-US" sz="800" dirty="0">
                <a:solidFill>
                  <a:srgbClr val="000000"/>
                </a:solidFill>
              </a:rPr>
              <a:t>. A firm will be efficiently producing if average costs are minimized.</a:t>
            </a:r>
          </a:p>
          <a:p>
            <a:pPr>
              <a:lnSpc>
                <a:spcPct val="80000"/>
              </a:lnSpc>
            </a:pPr>
            <a:endParaRPr lang="en-US" altLang="en-US" sz="800" dirty="0">
              <a:solidFill>
                <a:srgbClr val="000000"/>
              </a:solidFill>
            </a:endParaRPr>
          </a:p>
          <a:p>
            <a:pPr>
              <a:lnSpc>
                <a:spcPct val="80000"/>
              </a:lnSpc>
            </a:pPr>
            <a:r>
              <a:rPr lang="en-US" altLang="en-US" sz="800" b="1" dirty="0"/>
              <a:t>Rectangle 10:</a:t>
            </a:r>
          </a:p>
          <a:p>
            <a:pPr>
              <a:lnSpc>
                <a:spcPct val="80000"/>
              </a:lnSpc>
            </a:pPr>
            <a:r>
              <a:rPr lang="en-US" altLang="en-US" sz="800" b="1" dirty="0"/>
              <a:t>MC:</a:t>
            </a:r>
            <a:r>
              <a:rPr lang="en-US" altLang="en-US" sz="800" dirty="0"/>
              <a:t> MC is U-shaped as well. Mathematically, MC = ΔTVC ÷ ΔQ, and in this particular table, ΔQ always equals 10. Remember that Δ means change. MC is minimized at Q = 50 and starts to rise after that. Minimum marginal cost is associated with maximum marginal product. Increasing marginal cost is associated with diminishing marginal product.</a:t>
            </a:r>
          </a:p>
        </p:txBody>
      </p:sp>
    </p:spTree>
    <p:extLst>
      <p:ext uri="{BB962C8B-B14F-4D97-AF65-F5344CB8AC3E}">
        <p14:creationId xmlns:p14="http://schemas.microsoft.com/office/powerpoint/2010/main" val="40538898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14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Give the students five minutes to fill out this table.</a:t>
            </a:r>
          </a:p>
          <a:p>
            <a:endParaRPr lang="en-US" altLang="en-US" dirty="0"/>
          </a:p>
          <a:p>
            <a:r>
              <a:rPr lang="en-US" altLang="en-US" b="1" dirty="0"/>
              <a:t>Hint for students</a:t>
            </a:r>
            <a:r>
              <a:rPr lang="en-US" altLang="en-US" dirty="0"/>
              <a:t>: You may to switch around parts of your cost equations to solve this! Instead of adding, you may have to subtract. Instead of dividing, you may have to multiply!</a:t>
            </a:r>
          </a:p>
          <a:p>
            <a:br>
              <a:rPr lang="en-US" altLang="en-US" dirty="0"/>
            </a:br>
            <a:r>
              <a:rPr lang="en-US" altLang="en-US" dirty="0"/>
              <a:t>Tell your students this is Economics Sudoku.</a:t>
            </a:r>
          </a:p>
          <a:p>
            <a:endParaRPr lang="en-US" altLang="en-US" dirty="0"/>
          </a:p>
          <a:p>
            <a:r>
              <a:rPr lang="en-US" altLang="en-US" b="1" dirty="0"/>
              <a:t>Another hint:</a:t>
            </a:r>
          </a:p>
          <a:p>
            <a:r>
              <a:rPr lang="en-US" altLang="en-US" dirty="0"/>
              <a:t>Tell the students there are two </a:t>
            </a:r>
            <a:r>
              <a:rPr lang="en-US" altLang="en-US" b="1" dirty="0"/>
              <a:t>columns</a:t>
            </a:r>
            <a:r>
              <a:rPr lang="en-US" altLang="en-US" dirty="0"/>
              <a:t> they can fill out completely right away. Then, it may be best to go </a:t>
            </a:r>
            <a:r>
              <a:rPr lang="en-US" altLang="en-US" b="1" dirty="0"/>
              <a:t>row by row</a:t>
            </a:r>
            <a:r>
              <a:rPr lang="en-US" altLang="en-US" dirty="0"/>
              <a:t>.</a:t>
            </a:r>
          </a:p>
        </p:txBody>
      </p:sp>
    </p:spTree>
    <p:extLst>
      <p:ext uri="{BB962C8B-B14F-4D97-AF65-F5344CB8AC3E}">
        <p14:creationId xmlns:p14="http://schemas.microsoft.com/office/powerpoint/2010/main" val="38765868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34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b="1" dirty="0"/>
              <a:t>Here is a good </a:t>
            </a:r>
            <a:r>
              <a:rPr lang="en-US" altLang="ja-JP" b="1" dirty="0"/>
              <a:t>"order" to fill out the table.</a:t>
            </a:r>
          </a:p>
          <a:p>
            <a:pPr>
              <a:buFontTx/>
              <a:buAutoNum type="arabicPeriod"/>
            </a:pPr>
            <a:r>
              <a:rPr lang="en-US" altLang="en-US" dirty="0"/>
              <a:t>When output is zero, TVC is zero. Fill that zero in.</a:t>
            </a:r>
          </a:p>
          <a:p>
            <a:pPr>
              <a:buFontTx/>
              <a:buAutoNum type="arabicPeriod"/>
            </a:pPr>
            <a:r>
              <a:rPr lang="en-US" altLang="en-US" dirty="0"/>
              <a:t>TVC + TFC = TC, so TFC = 720 when Q =0.</a:t>
            </a:r>
          </a:p>
          <a:p>
            <a:pPr>
              <a:buFontTx/>
              <a:buAutoNum type="arabicPeriod"/>
            </a:pPr>
            <a:r>
              <a:rPr lang="en-US" altLang="en-US" dirty="0"/>
              <a:t>TFC is always 720! Fill in that whole column.</a:t>
            </a:r>
          </a:p>
          <a:p>
            <a:pPr>
              <a:buFontTx/>
              <a:buAutoNum type="arabicPeriod"/>
            </a:pPr>
            <a:r>
              <a:rPr lang="en-US" altLang="en-US" dirty="0"/>
              <a:t>We can now find AFC easily by dividing TFC by Q in each row. Fill in the whole AFC column.</a:t>
            </a:r>
          </a:p>
          <a:p>
            <a:pPr>
              <a:buFontTx/>
              <a:buAutoNum type="arabicPeriod"/>
            </a:pPr>
            <a:r>
              <a:rPr lang="en-US" altLang="en-US" dirty="0"/>
              <a:t>Fill out row Q = 1. TC is the sum, TC = 727. Divide to find the averages. MC = 7 since our costs increased by 7 when we increased output by 1. ∆Q in this table is 1. Easy division and intuition.</a:t>
            </a:r>
          </a:p>
          <a:p>
            <a:pPr>
              <a:buFontTx/>
              <a:buAutoNum type="arabicPeriod"/>
            </a:pPr>
            <a:r>
              <a:rPr lang="en-US" altLang="en-US" dirty="0"/>
              <a:t>Fill out row Q = 2. TVC must be 20. Divide to find the averages. MC = 13.</a:t>
            </a:r>
          </a:p>
          <a:p>
            <a:pPr>
              <a:buFontTx/>
              <a:buAutoNum type="arabicPeriod"/>
            </a:pPr>
            <a:r>
              <a:rPr lang="en-US" altLang="en-US" dirty="0"/>
              <a:t>In row Q = 3, we can find ATC first by adding AVC and AFC. ATC = 255. Then, we can multiply the averages by Q = 3 to get the totals! MC = 25.</a:t>
            </a:r>
          </a:p>
          <a:p>
            <a:pPr>
              <a:buFontTx/>
              <a:buAutoNum type="arabicPeriod"/>
            </a:pPr>
            <a:r>
              <a:rPr lang="en-US" altLang="en-US" dirty="0"/>
              <a:t>In row Q = 4, find AVC by subtracting AFC from ATC. AVC = 22. Then, multiply to find totals. Subtract current TVC from previous TVC to get MC = 43.</a:t>
            </a:r>
          </a:p>
        </p:txBody>
      </p:sp>
    </p:spTree>
    <p:extLst>
      <p:ext uri="{BB962C8B-B14F-4D97-AF65-F5344CB8AC3E}">
        <p14:creationId xmlns:p14="http://schemas.microsoft.com/office/powerpoint/2010/main" val="42563789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55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At first total cost rises at a decreasing rate due to gains from specialization. Eventually diminishing marginal product causes the total cost curve to rise at an increasing rate.</a:t>
            </a:r>
          </a:p>
          <a:p>
            <a:endParaRPr lang="en-US" altLang="en-US" dirty="0"/>
          </a:p>
          <a:p>
            <a:r>
              <a:rPr lang="en-US" altLang="en-US" dirty="0"/>
              <a:t>This point in the curve is called an </a:t>
            </a:r>
            <a:r>
              <a:rPr lang="en-US" altLang="en-US" b="1" dirty="0"/>
              <a:t>inflection point</a:t>
            </a:r>
            <a:r>
              <a:rPr lang="en-US" altLang="en-US" dirty="0"/>
              <a:t>.</a:t>
            </a:r>
          </a:p>
          <a:p>
            <a:r>
              <a:rPr lang="en-US" altLang="en-US" dirty="0"/>
              <a:t>Costs are increasing at a decreasing rate . . . then it switches to. . . . Costs are increasing at an increasing rate.</a:t>
            </a:r>
          </a:p>
          <a:p>
            <a:endParaRPr lang="en-US" altLang="en-US" dirty="0"/>
          </a:p>
          <a:p>
            <a:r>
              <a:rPr lang="en-US" altLang="en-US" dirty="0"/>
              <a:t>Note that the entire curve is still sloped upward, though. More production means more total costs.</a:t>
            </a:r>
          </a:p>
          <a:p>
            <a:endParaRPr lang="en-US" altLang="en-US" dirty="0"/>
          </a:p>
          <a:p>
            <a:r>
              <a:rPr lang="en-US" altLang="en-US" dirty="0"/>
              <a:t>Why is the vertical intercept positive (instead of at zero)? Because of the existence of fixed costs. Even if Q = 0, you have fixed costs to pay.</a:t>
            </a:r>
          </a:p>
          <a:p>
            <a:endParaRPr lang="en-US" altLang="en-US" dirty="0"/>
          </a:p>
        </p:txBody>
      </p:sp>
    </p:spTree>
    <p:extLst>
      <p:ext uri="{BB962C8B-B14F-4D97-AF65-F5344CB8AC3E}">
        <p14:creationId xmlns:p14="http://schemas.microsoft.com/office/powerpoint/2010/main" val="12630782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75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60000"/>
              </a:lnSpc>
            </a:pPr>
            <a:r>
              <a:rPr lang="en-US" altLang="en-US" sz="1100" dirty="0"/>
              <a:t>The AFC function is downward-sloping (spreading overhead). Sometimes, we don</a:t>
            </a:r>
            <a:r>
              <a:rPr lang="en-US" altLang="ja-JP" sz="1100" dirty="0"/>
              <a:t>'t even draw the AFC curve because of its uninteresting shape.</a:t>
            </a:r>
          </a:p>
          <a:p>
            <a:pPr>
              <a:lnSpc>
                <a:spcPct val="60000"/>
              </a:lnSpc>
            </a:pPr>
            <a:endParaRPr lang="en-US" altLang="en-US" sz="1100" dirty="0"/>
          </a:p>
          <a:p>
            <a:pPr>
              <a:lnSpc>
                <a:spcPct val="60000"/>
              </a:lnSpc>
            </a:pPr>
            <a:r>
              <a:rPr lang="en-US" altLang="en-US" sz="1100" dirty="0"/>
              <a:t>The other curves (ATC, AVC, MC) are U-shaped. The U-shaped cost curves are derived from the hill-shaped product curves.</a:t>
            </a:r>
          </a:p>
          <a:p>
            <a:pPr>
              <a:lnSpc>
                <a:spcPct val="60000"/>
              </a:lnSpc>
            </a:pPr>
            <a:endParaRPr lang="en-US" altLang="en-US" sz="1100" dirty="0"/>
          </a:p>
          <a:p>
            <a:pPr>
              <a:lnSpc>
                <a:spcPct val="60000"/>
              </a:lnSpc>
            </a:pPr>
            <a:r>
              <a:rPr lang="en-US" altLang="en-US" sz="1100" dirty="0"/>
              <a:t>Note that the marginal cost curve cuts through the average variable cost (AVC) curve and the average total cost (ATC) curve at their lowest point. This reflects the mathematical relationship. Recall the process we used to describe your GPA. A good grade brings your grade point average up and a poor grade brings the average down. Similarly, the marginal change always leads the average; when the marginal cost is below the average, it brings the average down, and when the marginal cost is above the average it brings the average up.</a:t>
            </a:r>
          </a:p>
          <a:p>
            <a:pPr>
              <a:lnSpc>
                <a:spcPct val="60000"/>
              </a:lnSpc>
            </a:pPr>
            <a:endParaRPr lang="en-US" altLang="en-US" sz="1100" dirty="0"/>
          </a:p>
          <a:p>
            <a:pPr>
              <a:lnSpc>
                <a:spcPct val="60000"/>
              </a:lnSpc>
            </a:pPr>
            <a:r>
              <a:rPr lang="en-US" altLang="en-US" sz="1100" dirty="0"/>
              <a:t>The MC curve reaches its lowest point before the lowest point in the AVC and ATC curves. For this reason, a business executive concerned about rising costs would look to the MC curve as an early indicator. Once marginal cost begins to increase, it continues to pull down average variable cost until sales reaches 60 Big Macs. After 60 Big Macs are sold, MC is above AVC and the AVC begins to rise as well. However, ATC continues to fall until 70 Big Macs are sold. Why does average total cost fall while MC and AVC are rising? The answer lies with the average fixed cost (AFC) curve. Since ATC = AFC + AVC, and AFC declines as output rises, ATC declines until 70 Big Macs are sold. After that point, increases in output cause all three of the U-shaped cost curves (MC, AVC, and ATC) to rise.</a:t>
            </a:r>
          </a:p>
          <a:p>
            <a:pPr>
              <a:lnSpc>
                <a:spcPct val="60000"/>
              </a:lnSpc>
            </a:pPr>
            <a:endParaRPr lang="en-US" altLang="en-US" sz="1100" dirty="0"/>
          </a:p>
          <a:p>
            <a:pPr>
              <a:lnSpc>
                <a:spcPct val="60000"/>
              </a:lnSpc>
            </a:pPr>
            <a:r>
              <a:rPr lang="en-US" altLang="en-US" sz="1100" dirty="0"/>
              <a:t>It makes sense that variable costs should initially decline as a result of increased specialization. However, at some point the advantages of continued specialization are overtaken by diminishing marginal product. The transition from falling costs to rising costs is of particular interest because as long as costs are declining the firm will be able to lower its costs by increasing its output. Economists refer to the quantity of output that minimizes average total costs as the </a:t>
            </a:r>
            <a:r>
              <a:rPr lang="en-US" altLang="en-US" sz="1100" b="1" dirty="0"/>
              <a:t>efficient scale</a:t>
            </a:r>
            <a:r>
              <a:rPr lang="en-US" altLang="en-US" sz="1100" dirty="0"/>
              <a:t>.</a:t>
            </a:r>
          </a:p>
          <a:p>
            <a:pPr>
              <a:lnSpc>
                <a:spcPct val="80000"/>
              </a:lnSpc>
            </a:pPr>
            <a:endParaRPr lang="en-US" altLang="en-US" sz="1100" dirty="0"/>
          </a:p>
        </p:txBody>
      </p:sp>
    </p:spTree>
    <p:extLst>
      <p:ext uri="{BB962C8B-B14F-4D97-AF65-F5344CB8AC3E}">
        <p14:creationId xmlns:p14="http://schemas.microsoft.com/office/powerpoint/2010/main" val="12849046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57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40889467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78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W = wage rate paid to the workers.</a:t>
            </a:r>
          </a:p>
          <a:p>
            <a:endParaRPr lang="en-US" altLang="en-US" dirty="0"/>
          </a:p>
          <a:p>
            <a:r>
              <a:rPr lang="en-US" altLang="en-US" dirty="0"/>
              <a:t>It</a:t>
            </a:r>
            <a:r>
              <a:rPr lang="en-US" altLang="ja-JP" dirty="0"/>
              <a:t>'s not that Carl is dumb or unmotivated, he may have just been hired at a time of low marginal productivity. There may have not been a task left that he could specialize in.</a:t>
            </a:r>
            <a:endParaRPr lang="en-US" altLang="en-US" dirty="0"/>
          </a:p>
        </p:txBody>
      </p:sp>
    </p:spTree>
    <p:extLst>
      <p:ext uri="{BB962C8B-B14F-4D97-AF65-F5344CB8AC3E}">
        <p14:creationId xmlns:p14="http://schemas.microsoft.com/office/powerpoint/2010/main" val="681727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latin typeface="Cambria"/>
                <a:cs typeface="Cambria"/>
              </a:rPr>
              <a:t>Assuming a firm just sells one product at the same price, TR = P * Q</a:t>
            </a:r>
            <a:r>
              <a:rPr lang="en-US" altLang="en-US" baseline="0" dirty="0">
                <a:latin typeface="Cambria"/>
                <a:cs typeface="Cambria"/>
              </a:rPr>
              <a:t>. </a:t>
            </a:r>
            <a:r>
              <a:rPr lang="en-US" altLang="en-US" dirty="0">
                <a:latin typeface="Cambria"/>
                <a:cs typeface="Cambria"/>
              </a:rPr>
              <a:t>Think of revenues as the money in your cash register at the end of the day. </a:t>
            </a:r>
          </a:p>
          <a:p>
            <a:endParaRPr lang="en-US" altLang="en-US" dirty="0">
              <a:latin typeface="Cambria"/>
              <a:cs typeface="Cambria"/>
            </a:endParaRPr>
          </a:p>
          <a:p>
            <a:r>
              <a:rPr lang="en-US" altLang="en-US" dirty="0">
                <a:latin typeface="Cambria"/>
                <a:cs typeface="Cambria"/>
              </a:rPr>
              <a:t>You count up all that money, but you don</a:t>
            </a:r>
            <a:r>
              <a:rPr lang="en-US" altLang="ja-JP" dirty="0">
                <a:latin typeface="Cambria"/>
                <a:cs typeface="Cambria"/>
              </a:rPr>
              <a:t>'t get to keep it all. You have to pay your workers and other bills.</a:t>
            </a:r>
            <a:r>
              <a:rPr lang="en-US" altLang="ja-JP" baseline="0" dirty="0">
                <a:latin typeface="Cambria"/>
                <a:cs typeface="Cambria"/>
              </a:rPr>
              <a:t> </a:t>
            </a:r>
            <a:r>
              <a:rPr lang="en-US" altLang="en-US" dirty="0">
                <a:latin typeface="Cambria"/>
                <a:cs typeface="Cambria"/>
              </a:rPr>
              <a:t>If you still have money left over, that is profit. If you can</a:t>
            </a:r>
            <a:r>
              <a:rPr lang="en-US" altLang="ja-JP" dirty="0">
                <a:latin typeface="Cambria"/>
                <a:cs typeface="Cambria"/>
              </a:rPr>
              <a:t>'t cover all your expenses, you have losses.</a:t>
            </a:r>
            <a:endParaRPr lang="en-US" altLang="en-US" dirty="0">
              <a:latin typeface="Cambria"/>
              <a:cs typeface="Cambria"/>
            </a:endParaRPr>
          </a:p>
        </p:txBody>
      </p:sp>
    </p:spTree>
    <p:extLst>
      <p:ext uri="{BB962C8B-B14F-4D97-AF65-F5344CB8AC3E}">
        <p14:creationId xmlns:p14="http://schemas.microsoft.com/office/powerpoint/2010/main" val="14637454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noTextEdit="1"/>
          </p:cNvSpPr>
          <p:nvPr>
            <p:ph type="sldImg"/>
          </p:nvPr>
        </p:nvSpPr>
        <p:spPr bwMode="auto">
          <a:noFill/>
          <a:ln>
            <a:solidFill>
              <a:srgbClr val="000000"/>
            </a:solidFill>
            <a:miter lim="800000"/>
            <a:headEnd/>
            <a:tailEnd/>
          </a:ln>
        </p:spPr>
      </p:sp>
      <p:sp>
        <p:nvSpPr>
          <p:cNvPr id="88066" name="Notes Placeholder 2"/>
          <p:cNvSpPr>
            <a:spLocks noGrp="1"/>
          </p:cNvSpPr>
          <p:nvPr>
            <p:ph type="body" idx="1"/>
          </p:nvPr>
        </p:nvSpPr>
        <p:spPr bwMode="auto">
          <a:noFill/>
        </p:spPr>
        <p:txBody>
          <a:bodyPr/>
          <a:lstStyle/>
          <a:p>
            <a:r>
              <a:rPr lang="en-US" b="1" i="1" dirty="0"/>
              <a:t>"Economics in the Media" Slide</a:t>
            </a:r>
            <a:endParaRPr lang="en-US" dirty="0"/>
          </a:p>
          <a:p>
            <a:endParaRPr lang="en-US" b="1" i="1" dirty="0"/>
          </a:p>
          <a:p>
            <a:r>
              <a:rPr lang="en-US" b="1" i="1" dirty="0"/>
              <a:t>Lecture tip: </a:t>
            </a:r>
          </a:p>
          <a:p>
            <a:r>
              <a:rPr lang="en-US" i="1" dirty="0"/>
              <a:t>The clip mentioned on the slide can be found in the Interactive Instructor's Guide. Access the direct link by clicking the icon in the PowerPoint above. </a:t>
            </a:r>
          </a:p>
          <a:p>
            <a:endParaRPr lang="en-US" i="1" dirty="0"/>
          </a:p>
          <a:p>
            <a:r>
              <a:rPr lang="en-US" dirty="0"/>
              <a:t>The key concepts covered in this clip are: </a:t>
            </a:r>
          </a:p>
          <a:p>
            <a:pPr marL="171450" indent="-171450">
              <a:buFont typeface="Arial" charset="0"/>
              <a:buChar char="•"/>
            </a:pPr>
            <a:r>
              <a:rPr lang="en-US" dirty="0"/>
              <a:t>Variable costs</a:t>
            </a:r>
          </a:p>
          <a:p>
            <a:pPr marL="171450" indent="-171450">
              <a:buFont typeface="Arial" charset="0"/>
              <a:buChar char="•"/>
            </a:pPr>
            <a:r>
              <a:rPr lang="en-US" dirty="0"/>
              <a:t>Fixed costs</a:t>
            </a:r>
          </a:p>
          <a:p>
            <a:pPr>
              <a:buFontTx/>
              <a:buChar char="•"/>
            </a:pPr>
            <a:endParaRPr lang="en-US" i="1" dirty="0"/>
          </a:p>
          <a:p>
            <a:r>
              <a:rPr lang="en-US" dirty="0"/>
              <a:t>You can follow up this clip by asking students these questions:</a:t>
            </a:r>
          </a:p>
          <a:p>
            <a:pPr marL="171450" indent="-171450">
              <a:buFont typeface="Arial" charset="0"/>
              <a:buChar char="•"/>
            </a:pPr>
            <a:r>
              <a:rPr lang="en-US" dirty="0"/>
              <a:t>What are Michael's fixed costs? His variable costs?</a:t>
            </a:r>
          </a:p>
          <a:p>
            <a:pPr marL="171450" indent="-171450">
              <a:buFont typeface="Arial" charset="0"/>
              <a:buChar char="•"/>
            </a:pPr>
            <a:r>
              <a:rPr lang="en-US" dirty="0"/>
              <a:t>Is hiring essential employees and not paying benefits sustainable? </a:t>
            </a:r>
          </a:p>
          <a:p>
            <a:pPr marL="171450" indent="-171450">
              <a:buFont typeface="Arial" charset="0"/>
              <a:buChar char="•"/>
            </a:pPr>
            <a:r>
              <a:rPr lang="en-US" dirty="0"/>
              <a:t>Is it better to have more costs but have more loyal employees?</a:t>
            </a:r>
            <a:endParaRPr lang="en-US" dirty="0">
              <a:latin typeface="Arial" pitchFamily="-107" charset="0"/>
            </a:endParaRPr>
          </a:p>
          <a:p>
            <a:pPr marL="628650" lvl="1" indent="-171450">
              <a:buFontTx/>
              <a:buChar char="•"/>
            </a:pPr>
            <a:endParaRPr lang="en-US" dirty="0"/>
          </a:p>
        </p:txBody>
      </p:sp>
    </p:spTree>
    <p:extLst>
      <p:ext uri="{BB962C8B-B14F-4D97-AF65-F5344CB8AC3E}">
        <p14:creationId xmlns:p14="http://schemas.microsoft.com/office/powerpoint/2010/main" val="32769592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noTextEdit="1"/>
          </p:cNvSpPr>
          <p:nvPr>
            <p:ph type="sldImg"/>
          </p:nvPr>
        </p:nvSpPr>
        <p:spPr bwMode="auto">
          <a:noFill/>
          <a:ln>
            <a:solidFill>
              <a:srgbClr val="000000"/>
            </a:solidFill>
            <a:miter lim="800000"/>
            <a:headEnd/>
            <a:tailEnd/>
          </a:ln>
        </p:spPr>
      </p:sp>
      <p:sp>
        <p:nvSpPr>
          <p:cNvPr id="90114" name="Notes Placeholder 2"/>
          <p:cNvSpPr>
            <a:spLocks noGrp="1"/>
          </p:cNvSpPr>
          <p:nvPr>
            <p:ph type="body" idx="1"/>
          </p:nvPr>
        </p:nvSpPr>
        <p:spPr bwMode="auto">
          <a:noFill/>
        </p:spPr>
        <p:txBody>
          <a:bodyPr/>
          <a:lstStyle/>
          <a:p>
            <a:r>
              <a:rPr lang="en-US" b="1" i="1" dirty="0"/>
              <a:t>"Economics in the Media" Slide</a:t>
            </a:r>
            <a:endParaRPr lang="en-US" dirty="0"/>
          </a:p>
          <a:p>
            <a:r>
              <a:rPr lang="en-US" b="1" i="1" dirty="0"/>
              <a:t> </a:t>
            </a:r>
            <a:endParaRPr lang="en-US" dirty="0"/>
          </a:p>
          <a:p>
            <a:r>
              <a:rPr lang="en-US" b="1" i="1" dirty="0"/>
              <a:t>Lecture tip: </a:t>
            </a:r>
            <a:endParaRPr lang="en-US" dirty="0"/>
          </a:p>
          <a:p>
            <a:r>
              <a:rPr lang="en-US" dirty="0"/>
              <a:t>The clip mentioned on the slide can be found in the Interactive Instructor's Guide. Access the direct link by clicking the icon in the PowerPoint above. </a:t>
            </a:r>
          </a:p>
          <a:p>
            <a:endParaRPr lang="en-US" i="1" dirty="0"/>
          </a:p>
          <a:p>
            <a:r>
              <a:rPr lang="en-US" dirty="0"/>
              <a:t>The key concepts covered in this clip are: </a:t>
            </a:r>
          </a:p>
          <a:p>
            <a:pPr marL="171450" indent="-171450">
              <a:buFont typeface="Arial" charset="0"/>
              <a:buChar char="•"/>
            </a:pPr>
            <a:r>
              <a:rPr lang="en-US" dirty="0"/>
              <a:t>Variable costs</a:t>
            </a:r>
          </a:p>
          <a:p>
            <a:pPr marL="171450" indent="-171450">
              <a:buFont typeface="Arial" charset="0"/>
              <a:buChar char="•"/>
            </a:pPr>
            <a:r>
              <a:rPr lang="en-US" dirty="0"/>
              <a:t>Fixed costs</a:t>
            </a:r>
          </a:p>
          <a:p>
            <a:pPr>
              <a:buFontTx/>
              <a:buChar char="•"/>
            </a:pPr>
            <a:endParaRPr lang="en-US" dirty="0"/>
          </a:p>
          <a:p>
            <a:r>
              <a:rPr lang="en-US" dirty="0"/>
              <a:t>You can follow up this clip by asking students these questions:</a:t>
            </a:r>
          </a:p>
          <a:p>
            <a:pPr marL="171450" indent="-171450">
              <a:buFont typeface="Arial" charset="0"/>
              <a:buChar char="•"/>
            </a:pPr>
            <a:r>
              <a:rPr lang="en-US" dirty="0"/>
              <a:t>What is Homer's fixed cost of getting cable? His variable cost?</a:t>
            </a:r>
          </a:p>
          <a:p>
            <a:pPr marL="171450" indent="-171450">
              <a:buFont typeface="Arial" charset="0"/>
              <a:buChar char="•"/>
            </a:pPr>
            <a:r>
              <a:rPr lang="en-US" dirty="0"/>
              <a:t>What does this clip say about economic incentives and stealing?</a:t>
            </a:r>
          </a:p>
        </p:txBody>
      </p:sp>
    </p:spTree>
    <p:extLst>
      <p:ext uri="{BB962C8B-B14F-4D97-AF65-F5344CB8AC3E}">
        <p14:creationId xmlns:p14="http://schemas.microsoft.com/office/powerpoint/2010/main" val="21535493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11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808708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B</a:t>
            </a:r>
          </a:p>
          <a:p>
            <a:endParaRPr lang="en-US" altLang="en-US" dirty="0"/>
          </a:p>
          <a:p>
            <a:r>
              <a:rPr lang="en-US" altLang="en-US" dirty="0"/>
              <a:t>Rent is explicit cost—you have to write a check to whoever owns the building</a:t>
            </a:r>
          </a:p>
          <a:p>
            <a:r>
              <a:rPr lang="en-US" altLang="en-US" dirty="0"/>
              <a:t>Rent is a fixed cost—it</a:t>
            </a:r>
            <a:r>
              <a:rPr lang="en-US" altLang="ja-JP" dirty="0"/>
              <a:t>'s the same rent each month, no matter how many or few patrons you serve.</a:t>
            </a:r>
            <a:endParaRPr lang="en-US" altLang="en-US" dirty="0"/>
          </a:p>
        </p:txBody>
      </p:sp>
    </p:spTree>
    <p:extLst>
      <p:ext uri="{BB962C8B-B14F-4D97-AF65-F5344CB8AC3E}">
        <p14:creationId xmlns:p14="http://schemas.microsoft.com/office/powerpoint/2010/main" val="20515421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52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C</a:t>
            </a:r>
          </a:p>
          <a:p>
            <a:endParaRPr lang="en-US" altLang="en-US" dirty="0"/>
          </a:p>
          <a:p>
            <a:r>
              <a:rPr lang="en-US" altLang="en-US" dirty="0"/>
              <a:t>Implicit costs are indirect expenses, or opportunity costs. The owner could be getting paid doing something else. How much is he giving up by being at his current job?</a:t>
            </a:r>
          </a:p>
        </p:txBody>
      </p:sp>
    </p:spTree>
    <p:extLst>
      <p:ext uri="{BB962C8B-B14F-4D97-AF65-F5344CB8AC3E}">
        <p14:creationId xmlns:p14="http://schemas.microsoft.com/office/powerpoint/2010/main" val="25916716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72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a:t>Correct </a:t>
            </a:r>
            <a:r>
              <a:rPr lang="en-US" altLang="en-US" dirty="0"/>
              <a:t>answer: D</a:t>
            </a:r>
          </a:p>
          <a:p>
            <a:endParaRPr lang="en-US" altLang="en-US" dirty="0"/>
          </a:p>
          <a:p>
            <a:r>
              <a:rPr lang="en-US" altLang="en-US" dirty="0"/>
              <a:t>Efficient scale is the output associated with the bottom of the ATC curve.</a:t>
            </a:r>
          </a:p>
        </p:txBody>
      </p:sp>
    </p:spTree>
    <p:extLst>
      <p:ext uri="{BB962C8B-B14F-4D97-AF65-F5344CB8AC3E}">
        <p14:creationId xmlns:p14="http://schemas.microsoft.com/office/powerpoint/2010/main" val="35978137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93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D</a:t>
            </a:r>
          </a:p>
          <a:p>
            <a:endParaRPr lang="en-US" altLang="en-US" dirty="0"/>
          </a:p>
          <a:p>
            <a:r>
              <a:rPr lang="en-US" altLang="en-US" dirty="0"/>
              <a:t>Wage rates are a variable expense, but the fixed costs won</a:t>
            </a:r>
            <a:r>
              <a:rPr lang="en-US" altLang="ja-JP" dirty="0"/>
              <a:t>'t change.</a:t>
            </a:r>
          </a:p>
          <a:p>
            <a:endParaRPr lang="en-US" altLang="en-US" dirty="0"/>
          </a:p>
          <a:p>
            <a:r>
              <a:rPr lang="en-US" altLang="en-US" dirty="0"/>
              <a:t>All variable expenses will increase as the result of a wage increase.</a:t>
            </a:r>
          </a:p>
        </p:txBody>
      </p:sp>
    </p:spTree>
    <p:extLst>
      <p:ext uri="{BB962C8B-B14F-4D97-AF65-F5344CB8AC3E}">
        <p14:creationId xmlns:p14="http://schemas.microsoft.com/office/powerpoint/2010/main" val="12629899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013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A</a:t>
            </a:r>
          </a:p>
          <a:p>
            <a:endParaRPr lang="en-US" altLang="en-US" dirty="0"/>
          </a:p>
          <a:p>
            <a:r>
              <a:rPr lang="en-US" altLang="en-US" dirty="0"/>
              <a:t>82 – 70 = 12</a:t>
            </a:r>
          </a:p>
        </p:txBody>
      </p:sp>
    </p:spTree>
    <p:extLst>
      <p:ext uri="{BB962C8B-B14F-4D97-AF65-F5344CB8AC3E}">
        <p14:creationId xmlns:p14="http://schemas.microsoft.com/office/powerpoint/2010/main" val="2443227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84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b="1" dirty="0">
                <a:latin typeface="Cambria"/>
                <a:cs typeface="Cambria"/>
              </a:rPr>
              <a:t>Explicit costs:</a:t>
            </a:r>
          </a:p>
          <a:p>
            <a:r>
              <a:rPr lang="en-US" altLang="en-US" dirty="0">
                <a:latin typeface="Cambria"/>
                <a:cs typeface="Cambria"/>
              </a:rPr>
              <a:t>Bills you actually have to pay.</a:t>
            </a:r>
          </a:p>
          <a:p>
            <a:r>
              <a:rPr lang="en-US" altLang="en-US" dirty="0">
                <a:latin typeface="Cambria"/>
                <a:cs typeface="Cambria"/>
              </a:rPr>
              <a:t>You can physically see cash leaving your hand to pay this bill. Or, you could write a check.</a:t>
            </a:r>
          </a:p>
          <a:p>
            <a:r>
              <a:rPr lang="en-US" altLang="en-US" dirty="0">
                <a:latin typeface="Cambria"/>
                <a:cs typeface="Cambria"/>
              </a:rPr>
              <a:t>These tend to be easy to calculate—it</a:t>
            </a:r>
            <a:r>
              <a:rPr lang="en-US" altLang="ja-JP" dirty="0">
                <a:latin typeface="Cambria"/>
                <a:cs typeface="Cambria"/>
              </a:rPr>
              <a:t>'s easy to see explicit expenses.</a:t>
            </a:r>
          </a:p>
          <a:p>
            <a:endParaRPr lang="en-US" altLang="en-US" dirty="0">
              <a:latin typeface="Cambria"/>
              <a:cs typeface="Cambria"/>
            </a:endParaRPr>
          </a:p>
          <a:p>
            <a:r>
              <a:rPr lang="en-US" altLang="en-US" b="1" dirty="0">
                <a:latin typeface="Cambria"/>
                <a:cs typeface="Cambria"/>
              </a:rPr>
              <a:t>Implicit costs:</a:t>
            </a:r>
          </a:p>
          <a:p>
            <a:r>
              <a:rPr lang="en-US" altLang="en-US" dirty="0">
                <a:latin typeface="Cambria"/>
                <a:cs typeface="Cambria"/>
              </a:rPr>
              <a:t>Tend to be opportunity costs. These are harder to calculate.</a:t>
            </a:r>
          </a:p>
          <a:p>
            <a:r>
              <a:rPr lang="en-US" altLang="en-US" dirty="0">
                <a:latin typeface="Cambria"/>
                <a:cs typeface="Cambria"/>
              </a:rPr>
              <a:t>Suppose I give myself a salary based on if I were here 40 hours a week. Often, I</a:t>
            </a:r>
            <a:r>
              <a:rPr lang="en-US" altLang="ja-JP" dirty="0">
                <a:latin typeface="Cambria"/>
                <a:cs typeface="Cambria"/>
              </a:rPr>
              <a:t>'m actually here for 52 hours a week. What's the opportunity cost of that 12 hours of time? How much money could I make if I was getting paid somewhere else for those 12 hours?</a:t>
            </a:r>
          </a:p>
          <a:p>
            <a:r>
              <a:rPr lang="en-US" altLang="en-US" dirty="0">
                <a:latin typeface="Cambria"/>
                <a:cs typeface="Cambria"/>
              </a:rPr>
              <a:t>Also, what if I invested $500,000 instead of buying a building with it? What WOULD my return have been?</a:t>
            </a:r>
          </a:p>
        </p:txBody>
      </p:sp>
    </p:spTree>
    <p:extLst>
      <p:ext uri="{BB962C8B-B14F-4D97-AF65-F5344CB8AC3E}">
        <p14:creationId xmlns:p14="http://schemas.microsoft.com/office/powerpoint/2010/main" val="3213324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b="1" dirty="0"/>
              <a:t>Explicit costs: </a:t>
            </a:r>
            <a:r>
              <a:rPr lang="en-US" altLang="en-US" dirty="0"/>
              <a:t>Costs directly paid (you see money leaving your hands).</a:t>
            </a:r>
          </a:p>
          <a:p>
            <a:r>
              <a:rPr lang="en-US" altLang="en-US" b="1" dirty="0"/>
              <a:t>Implicit costs: </a:t>
            </a:r>
            <a:r>
              <a:rPr lang="en-US" altLang="en-US" dirty="0"/>
              <a:t>Opportunity costs.</a:t>
            </a:r>
          </a:p>
          <a:p>
            <a:endParaRPr lang="en-US" altLang="en-US" dirty="0"/>
          </a:p>
          <a:p>
            <a:r>
              <a:rPr lang="en-US" altLang="en-US" dirty="0"/>
              <a:t>Implicit costs are hard to calculate and easy to miss. It is difficult to determine how much an investor could have earned from an alternative activity. Is the opportunity cost the 3% interest you might have earned by placing the money in a bank, the 10% you hope to earn in the stock market, or the 15% you might have gained by investing in a different business? We can be sure that there is an opportunity cost for owner-provided capital, but we can never know exactly how much that might be.</a:t>
            </a:r>
          </a:p>
          <a:p>
            <a:endParaRPr lang="en-US" altLang="en-US" dirty="0"/>
          </a:p>
          <a:p>
            <a:r>
              <a:rPr lang="en-US" altLang="en-US" dirty="0"/>
              <a:t>In addition to capital, implicit costs include the opportunity cost of the owner</a:t>
            </a:r>
            <a:r>
              <a:rPr lang="en-US" altLang="ja-JP" dirty="0"/>
              <a:t>'s labor. Often business owners do not pay themselves a direct salary. However, since they could have been working somewhere else, it is reasonable to consider the fair value of the owner's time—income the owner could have earned by working elsewhere—as part of the businesses costs.</a:t>
            </a:r>
            <a:endParaRPr lang="en-US" altLang="en-US" dirty="0"/>
          </a:p>
        </p:txBody>
      </p:sp>
    </p:spTree>
    <p:extLst>
      <p:ext uri="{BB962C8B-B14F-4D97-AF65-F5344CB8AC3E}">
        <p14:creationId xmlns:p14="http://schemas.microsoft.com/office/powerpoint/2010/main" val="3040830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25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The difference between accounting profits and economic profits explains why companies that announce solid accounting profits may, nevertheless, see their stock prices fall. For instance, if a company with $1 billion in assets reports an annual profit of $20 million, we might think it is doing well. After all, wouldn</a:t>
            </a:r>
            <a:r>
              <a:rPr lang="en-US" altLang="ja-JP" dirty="0"/>
              <a:t>'t you be happy to make $20 million in a year? However, that $20 million is only 2% of the $1 billion the company holds in assets.</a:t>
            </a:r>
            <a:endParaRPr lang="en-US" altLang="en-US" dirty="0"/>
          </a:p>
        </p:txBody>
      </p:sp>
    </p:spTree>
    <p:extLst>
      <p:ext uri="{BB962C8B-B14F-4D97-AF65-F5344CB8AC3E}">
        <p14:creationId xmlns:p14="http://schemas.microsoft.com/office/powerpoint/2010/main" val="11976763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45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Accounting profits can be misleading. However, economic profits are never misleading.</a:t>
            </a:r>
          </a:p>
          <a:p>
            <a:endParaRPr lang="en-US" altLang="en-US" dirty="0"/>
          </a:p>
          <a:p>
            <a:r>
              <a:rPr lang="en-US" altLang="en-US" dirty="0"/>
              <a:t>If a business has an economic profit, its revenues are larger than the combination of its explicit and implicit costs. The difficulty in determining economic profits lies in calculating the tangible value of implicit costs.</a:t>
            </a:r>
          </a:p>
          <a:p>
            <a:endParaRPr lang="en-US" altLang="en-US" dirty="0"/>
          </a:p>
          <a:p>
            <a:r>
              <a:rPr lang="en-US" altLang="en-US" dirty="0"/>
              <a:t>If you invest in bonds, you may get a 3% return and think it</a:t>
            </a:r>
            <a:r>
              <a:rPr lang="en-US" altLang="ja-JP" dirty="0"/>
              <a:t>'s a great deal.</a:t>
            </a:r>
          </a:p>
          <a:p>
            <a:r>
              <a:rPr lang="en-US" altLang="en-US" dirty="0"/>
              <a:t>However, you could have earned 6% in stocks!</a:t>
            </a:r>
          </a:p>
        </p:txBody>
      </p:sp>
    </p:spTree>
    <p:extLst>
      <p:ext uri="{BB962C8B-B14F-4D97-AF65-F5344CB8AC3E}">
        <p14:creationId xmlns:p14="http://schemas.microsoft.com/office/powerpoint/2010/main" val="2552181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662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In this example, the accountant would say the firm is making a profit of $500.</a:t>
            </a:r>
          </a:p>
          <a:p>
            <a:endParaRPr lang="en-US" altLang="en-US" dirty="0"/>
          </a:p>
          <a:p>
            <a:r>
              <a:rPr lang="en-US" altLang="en-US" dirty="0"/>
              <a:t>However, the economist would say the firm is earning economic losses when opportunity costs are included.</a:t>
            </a:r>
          </a:p>
          <a:p>
            <a:endParaRPr lang="en-US" altLang="en-US" dirty="0"/>
          </a:p>
          <a:p>
            <a:r>
              <a:rPr lang="en-US" altLang="en-US" dirty="0"/>
              <a:t>Explicit costs = 4000 + 2500 + 1000 = 7500.</a:t>
            </a:r>
          </a:p>
          <a:p>
            <a:endParaRPr lang="en-US" altLang="en-US" dirty="0"/>
          </a:p>
          <a:p>
            <a:r>
              <a:rPr lang="en-US" altLang="en-US" dirty="0"/>
              <a:t>Implicit costs = 300 + 400 = 700.</a:t>
            </a:r>
          </a:p>
          <a:p>
            <a:endParaRPr lang="en-US" altLang="en-US" dirty="0"/>
          </a:p>
          <a:p>
            <a:r>
              <a:rPr lang="en-US" altLang="en-US" dirty="0"/>
              <a:t>Thus, ALL costs (Explicit + Implicit) = 8200.</a:t>
            </a:r>
          </a:p>
          <a:p>
            <a:endParaRPr lang="en-US" altLang="en-US" dirty="0"/>
          </a:p>
          <a:p>
            <a:r>
              <a:rPr lang="en-US" altLang="en-US" dirty="0"/>
              <a:t>Red ink means the firm is experiencing losses.</a:t>
            </a:r>
          </a:p>
        </p:txBody>
      </p:sp>
    </p:spTree>
    <p:extLst>
      <p:ext uri="{BB962C8B-B14F-4D97-AF65-F5344CB8AC3E}">
        <p14:creationId xmlns:p14="http://schemas.microsoft.com/office/powerpoint/2010/main" val="2027531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12" y="1350817"/>
            <a:ext cx="6810217" cy="4179455"/>
          </a:xfrm>
        </p:spPr>
        <p:txBody>
          <a:bodyPr>
            <a:normAutofit fontScale="90000"/>
          </a:bodyPr>
          <a:lstStyle>
            <a:lvl1pPr algn="l">
              <a:defRPr cap="all" baseline="0">
                <a:solidFill>
                  <a:srgbClr val="669900"/>
                </a:solidFill>
                <a:latin typeface="Cambria" panose="02040503050406030204" pitchFamily="18" charset="0"/>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panose="02040503050406030204" pitchFamily="18" charset="0"/>
                <a:cs typeface="Cambria" panose="02040503050406030204" pitchFamily="18" charset="0"/>
              </a:defRPr>
            </a:lvl1pPr>
          </a:lstStyle>
          <a:p>
            <a:pPr lvl="0"/>
            <a:r>
              <a:rPr lang="en-US" dirty="0"/>
              <a:t>Click to edit Master text styles</a:t>
            </a:r>
          </a:p>
        </p:txBody>
      </p:sp>
    </p:spTree>
    <p:extLst>
      <p:ext uri="{BB962C8B-B14F-4D97-AF65-F5344CB8AC3E}">
        <p14:creationId xmlns:p14="http://schemas.microsoft.com/office/powerpoint/2010/main" val="349822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36190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164066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914400" y="6248400"/>
            <a:ext cx="2540000" cy="457200"/>
          </a:xfrm>
          <a:prstGeom prst="rect">
            <a:avLst/>
          </a:prstGeom>
          <a:ln/>
        </p:spPr>
        <p:txBody>
          <a:bodyPr/>
          <a:lstStyle>
            <a:lvl1pPr>
              <a:defRPr/>
            </a:lvl1pPr>
          </a:lstStyle>
          <a:p>
            <a:pPr>
              <a:defRPr/>
            </a:pPr>
            <a:endParaRPr lang="en-US">
              <a:solidFill>
                <a:prstClr val="black"/>
              </a:solidFill>
            </a:endParaRPr>
          </a:p>
        </p:txBody>
      </p:sp>
      <p:sp>
        <p:nvSpPr>
          <p:cNvPr id="3" name="Rectangle 5"/>
          <p:cNvSpPr>
            <a:spLocks noGrp="1" noChangeArrowheads="1"/>
          </p:cNvSpPr>
          <p:nvPr>
            <p:ph type="ftr" sz="quarter" idx="11"/>
          </p:nvPr>
        </p:nvSpPr>
        <p:spPr>
          <a:xfrm>
            <a:off x="4165600" y="6248400"/>
            <a:ext cx="3860800" cy="457200"/>
          </a:xfrm>
          <a:prstGeom prst="rect">
            <a:avLst/>
          </a:prstGeom>
          <a:ln/>
        </p:spPr>
        <p:txBody>
          <a:bodyPr/>
          <a:lstStyle>
            <a:lvl1pPr>
              <a:defRPr/>
            </a:lvl1pPr>
          </a:lstStyle>
          <a:p>
            <a:pPr>
              <a:defRPr/>
            </a:pPr>
            <a:endParaRPr lang="en-US">
              <a:solidFill>
                <a:prstClr val="black"/>
              </a:solidFill>
            </a:endParaRPr>
          </a:p>
        </p:txBody>
      </p:sp>
      <p:sp>
        <p:nvSpPr>
          <p:cNvPr id="4" name="Rectangle 6"/>
          <p:cNvSpPr>
            <a:spLocks noGrp="1" noChangeArrowheads="1"/>
          </p:cNvSpPr>
          <p:nvPr>
            <p:ph type="sldNum" sz="quarter" idx="12"/>
          </p:nvPr>
        </p:nvSpPr>
        <p:spPr>
          <a:xfrm>
            <a:off x="8737600" y="6248400"/>
            <a:ext cx="2540000" cy="457200"/>
          </a:xfrm>
          <a:prstGeom prst="rect">
            <a:avLst/>
          </a:prstGeom>
          <a:ln/>
        </p:spPr>
        <p:txBody>
          <a:bodyPr/>
          <a:lstStyle>
            <a:lvl1pPr>
              <a:defRPr/>
            </a:lvl1pPr>
          </a:lstStyle>
          <a:p>
            <a:fld id="{075DADBF-8C14-42A8-B538-03422893AF4C}" type="slidenum">
              <a:rPr lang="en-US" altLang="en-US">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344558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Rectangle 2"/>
          <p:cNvSpPr/>
          <p:nvPr userDrawn="1"/>
        </p:nvSpPr>
        <p:spPr>
          <a:xfrm>
            <a:off x="237069" y="169868"/>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2168961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274391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6588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876603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457200" rtl="0" eaLnBrk="0" fontAlgn="base" hangingPunct="0">
        <a:spcBef>
          <a:spcPct val="0"/>
        </a:spcBef>
        <a:spcAft>
          <a:spcPct val="0"/>
        </a:spcAft>
        <a:defRPr sz="4400" b="1" kern="1200">
          <a:solidFill>
            <a:schemeClr val="tx1"/>
          </a:solidFill>
          <a:latin typeface="Cambria"/>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237069" y="169868"/>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dirty="0">
              <a:solidFill>
                <a:srgbClr val="FFFFFF"/>
              </a:solidFill>
              <a:latin typeface="Cambria"/>
              <a:ea typeface="MS PGothic"/>
              <a:cs typeface="MS PGothic"/>
            </a:endParaRPr>
          </a:p>
        </p:txBody>
      </p:sp>
      <p:sp>
        <p:nvSpPr>
          <p:cNvPr id="6147"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6148"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36958276"/>
      </p:ext>
    </p:extLst>
  </p:cSld>
  <p:clrMap bg1="lt1" tx1="dk1" bg2="lt2" tx2="dk2" accent1="accent1" accent2="accent2" accent3="accent3" accent4="accent4" accent5="accent5" accent6="accent6" hlink="hlink" folHlink="folHlink"/>
  <p:sldLayoutIdLst>
    <p:sldLayoutId id="2147483668" r:id="rId1"/>
  </p:sldLayoutIdLst>
  <p:txStyles>
    <p:titleStyle>
      <a:lvl1pPr algn="l" defTabSz="457200" rtl="0" eaLnBrk="0" fontAlgn="base" hangingPunct="0">
        <a:spcBef>
          <a:spcPct val="0"/>
        </a:spcBef>
        <a:spcAft>
          <a:spcPct val="0"/>
        </a:spcAft>
        <a:defRPr sz="4400" b="1">
          <a:solidFill>
            <a:schemeClr val="tx1"/>
          </a:solidFill>
          <a:latin typeface="Cambria"/>
          <a:ea typeface="+mj-ea"/>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5pPr>
      <a:lvl6pPr marL="4572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6pPr>
      <a:lvl7pPr marL="9144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7pPr>
      <a:lvl8pPr marL="13716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8pPr>
      <a:lvl9pPr marL="1828800" algn="l" defTabSz="457200" rtl="0" eaLnBrk="0" fontAlgn="base" hangingPunct="0">
        <a:spcBef>
          <a:spcPct val="0"/>
        </a:spcBef>
        <a:spcAft>
          <a:spcPct val="0"/>
        </a:spcAft>
        <a:defRPr sz="4400" b="1">
          <a:solidFill>
            <a:schemeClr val="tx1"/>
          </a:solidFill>
          <a:latin typeface="Arial" charset="0"/>
          <a:ea typeface="MS PGothic" pitchFamily="34" charset="-128"/>
          <a:cs typeface="MS PGothic" pitchFamily="34" charset="-128"/>
        </a:defRPr>
      </a:lvl9pPr>
    </p:titleStyle>
    <p:bodyStyle>
      <a:lvl1pPr marL="342900" indent="-342900" algn="l" defTabSz="457200" rtl="0" eaLnBrk="0" fontAlgn="base" hangingPunct="0">
        <a:spcBef>
          <a:spcPct val="20000"/>
        </a:spcBef>
        <a:spcAft>
          <a:spcPct val="0"/>
        </a:spcAft>
        <a:buFont typeface="Arial" charset="0"/>
        <a:buChar char="•"/>
        <a:defRPr sz="3600">
          <a:solidFill>
            <a:schemeClr val="tx1"/>
          </a:solidFill>
          <a:latin typeface="Cambria"/>
          <a:ea typeface="+mn-ea"/>
          <a:cs typeface="Cambria"/>
        </a:defRPr>
      </a:lvl1pPr>
      <a:lvl2pPr marL="742950" indent="-285750" algn="l" defTabSz="457200" rtl="0" eaLnBrk="0" fontAlgn="base" hangingPunct="0">
        <a:spcBef>
          <a:spcPct val="20000"/>
        </a:spcBef>
        <a:spcAft>
          <a:spcPct val="0"/>
        </a:spcAft>
        <a:buFont typeface="Arial" charset="0"/>
        <a:buChar char="–"/>
        <a:defRPr sz="3200">
          <a:solidFill>
            <a:schemeClr val="tx1"/>
          </a:solidFill>
          <a:latin typeface="Cambria"/>
          <a:ea typeface="+mn-ea"/>
          <a:cs typeface="Cambria"/>
        </a:defRPr>
      </a:lvl2pPr>
      <a:lvl3pPr marL="1143000" indent="-228600" algn="l" defTabSz="457200" rtl="0" eaLnBrk="0" fontAlgn="base" hangingPunct="0">
        <a:spcBef>
          <a:spcPct val="20000"/>
        </a:spcBef>
        <a:spcAft>
          <a:spcPct val="0"/>
        </a:spcAft>
        <a:buFont typeface="Arial" charset="0"/>
        <a:buChar char="•"/>
        <a:defRPr sz="2400">
          <a:solidFill>
            <a:schemeClr val="tx1"/>
          </a:solidFill>
          <a:latin typeface="Helvetica Neue" charset="0"/>
          <a:ea typeface="+mn-ea"/>
          <a:cs typeface="+mn-cs"/>
        </a:defRPr>
      </a:lvl3pPr>
      <a:lvl4pPr marL="16002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4pPr>
      <a:lvl5pPr marL="20574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5pPr>
      <a:lvl6pPr marL="25146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6pPr>
      <a:lvl7pPr marL="29718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7pPr>
      <a:lvl8pPr marL="34290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8pPr>
      <a:lvl9pPr marL="3886200" indent="-228600" algn="l" defTabSz="457200" rtl="0" eaLnBrk="0" fontAlgn="base" hangingPunct="0">
        <a:spcBef>
          <a:spcPct val="20000"/>
        </a:spcBef>
        <a:spcAft>
          <a:spcPct val="0"/>
        </a:spcAft>
        <a:buFont typeface="Arial" charset="0"/>
        <a:buChar char="»"/>
        <a:defRPr sz="2000">
          <a:solidFill>
            <a:schemeClr val="tx1"/>
          </a:solidFill>
          <a:latin typeface="Helvetica Neue" charset="0"/>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oleObject" Target="../embeddings/oleObject3.bin"/></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yadayadayadaecon.com/clip/76/"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2.wmf"/><Relationship Id="rId4" Type="http://schemas.openxmlformats.org/officeDocument/2006/relationships/oleObject" Target="../embeddings/oleObject4.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2.wmf"/><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vmlDrawing" Target="../drawings/vmlDrawing6.vml"/><Relationship Id="rId5" Type="http://schemas.openxmlformats.org/officeDocument/2006/relationships/image" Target="../media/image14.wmf"/><Relationship Id="rId4" Type="http://schemas.openxmlformats.org/officeDocument/2006/relationships/oleObject" Target="../embeddings/oleObject7.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 Id="rId9" Type="http://schemas.openxmlformats.org/officeDocument/2006/relationships/image" Target="../media/image21.emf"/></Relationships>
</file>

<file path=ppt/slides/_rels/slide37.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emf"/><Relationship Id="rId7" Type="http://schemas.openxmlformats.org/officeDocument/2006/relationships/image" Target="../media/image26.emf"/><Relationship Id="rId12" Type="http://schemas.openxmlformats.org/officeDocument/2006/relationships/image" Target="../media/image31.emf"/><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image" Target="../media/image25.emf"/><Relationship Id="rId11" Type="http://schemas.openxmlformats.org/officeDocument/2006/relationships/image" Target="../media/image30.emf"/><Relationship Id="rId5" Type="http://schemas.openxmlformats.org/officeDocument/2006/relationships/image" Target="../media/image24.emf"/><Relationship Id="rId10" Type="http://schemas.openxmlformats.org/officeDocument/2006/relationships/image" Target="../media/image29.emf"/><Relationship Id="rId4" Type="http://schemas.openxmlformats.org/officeDocument/2006/relationships/image" Target="../media/image23.emf"/><Relationship Id="rId9" Type="http://schemas.openxmlformats.org/officeDocument/2006/relationships/image" Target="../media/image28.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9.bin"/><Relationship Id="rId5" Type="http://schemas.openxmlformats.org/officeDocument/2006/relationships/image" Target="../media/image32.emf"/><Relationship Id="rId4" Type="http://schemas.openxmlformats.org/officeDocument/2006/relationships/oleObject" Target="../embeddings/oleObject8.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economicsoftheoffice.com/all/?eps=5_25"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41.xml.rels><?xml version="1.0" encoding="UTF-8" standalone="yes"?>
<Relationships xmlns="http://schemas.openxmlformats.org/package/2006/relationships"><Relationship Id="rId3" Type="http://schemas.openxmlformats.org/officeDocument/2006/relationships/hyperlink" Target="https://www.youtube.com/watch?v=2h9ND9UDRkA"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5253041" y="1350965"/>
            <a:ext cx="6399209" cy="4179887"/>
          </a:xfrm>
        </p:spPr>
        <p:txBody>
          <a:bodyPr>
            <a:normAutofit/>
          </a:bodyPr>
          <a:lstStyle/>
          <a:p>
            <a:pPr algn="ctr" eaLnBrk="1" hangingPunct="1">
              <a:defRPr/>
            </a:pPr>
            <a:r>
              <a:rPr lang="en-US" sz="6600" cap="none" dirty="0">
                <a:latin typeface="Cambria"/>
                <a:ea typeface="MS PGothic" charset="0"/>
                <a:cs typeface="Cambria"/>
              </a:rPr>
              <a:t>Economics</a:t>
            </a:r>
            <a:endParaRPr lang="en-US" sz="4800" cap="none" dirty="0">
              <a:latin typeface="Cambria"/>
              <a:ea typeface="MS PGothic" charset="0"/>
              <a:cs typeface="Cambria"/>
            </a:endParaRPr>
          </a:p>
        </p:txBody>
      </p:sp>
      <p:sp>
        <p:nvSpPr>
          <p:cNvPr id="7170" name="Text Placeholder 2"/>
          <p:cNvSpPr>
            <a:spLocks noGrp="1"/>
          </p:cNvSpPr>
          <p:nvPr>
            <p:ph type="body" sz="quarter" idx="10"/>
          </p:nvPr>
        </p:nvSpPr>
        <p:spPr>
          <a:xfrm>
            <a:off x="1041401" y="1350965"/>
            <a:ext cx="3619499" cy="4179887"/>
          </a:xfrm>
        </p:spPr>
        <p:txBody>
          <a:bodyPr/>
          <a:lstStyle/>
          <a:p>
            <a:pPr eaLnBrk="1" hangingPunct="1"/>
            <a:r>
              <a:rPr lang="en-US" altLang="en-US" sz="6600" dirty="0">
                <a:latin typeface="Cambria"/>
                <a:cs typeface="Cambria"/>
              </a:rPr>
              <a:t>Week #6</a:t>
            </a:r>
          </a:p>
        </p:txBody>
      </p:sp>
    </p:spTree>
    <p:extLst>
      <p:ext uri="{BB962C8B-B14F-4D97-AF65-F5344CB8AC3E}">
        <p14:creationId xmlns:p14="http://schemas.microsoft.com/office/powerpoint/2010/main" val="1073509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981200" y="0"/>
            <a:ext cx="8229600" cy="1527175"/>
          </a:xfrm>
        </p:spPr>
        <p:txBody>
          <a:bodyPr/>
          <a:lstStyle/>
          <a:p>
            <a:r>
              <a:rPr lang="en-US" altLang="en-US" dirty="0">
                <a:latin typeface="Cambria"/>
                <a:cs typeface="Cambria"/>
              </a:rPr>
              <a:t>Production</a:t>
            </a:r>
          </a:p>
        </p:txBody>
      </p:sp>
      <p:sp>
        <p:nvSpPr>
          <p:cNvPr id="18435" name="Content Placeholder 2"/>
          <p:cNvSpPr>
            <a:spLocks noGrp="1"/>
          </p:cNvSpPr>
          <p:nvPr>
            <p:ph idx="1"/>
          </p:nvPr>
        </p:nvSpPr>
        <p:spPr>
          <a:xfrm>
            <a:off x="1981200" y="1712922"/>
            <a:ext cx="8229600" cy="2873375"/>
          </a:xfrm>
        </p:spPr>
        <p:txBody>
          <a:bodyPr/>
          <a:lstStyle/>
          <a:p>
            <a:pPr eaLnBrk="1" hangingPunct="1"/>
            <a:r>
              <a:rPr lang="en-US" altLang="en-US" sz="2800" dirty="0">
                <a:latin typeface="Cambria"/>
                <a:cs typeface="Cambria"/>
              </a:rPr>
              <a:t>Input</a:t>
            </a:r>
          </a:p>
          <a:p>
            <a:pPr lvl="1" eaLnBrk="1" hangingPunct="1"/>
            <a:r>
              <a:rPr lang="en-US" altLang="en-US" sz="2400" dirty="0">
                <a:latin typeface="Cambria"/>
                <a:cs typeface="Cambria"/>
              </a:rPr>
              <a:t>Resources used in the production process. Also called factors of production.</a:t>
            </a:r>
          </a:p>
          <a:p>
            <a:pPr lvl="1" eaLnBrk="1" hangingPunct="1"/>
            <a:r>
              <a:rPr lang="en-US" altLang="en-US" sz="2400" dirty="0">
                <a:latin typeface="Cambria"/>
                <a:cs typeface="Cambria"/>
              </a:rPr>
              <a:t>Labor (L), Capital (K), and sometimes materials (M).</a:t>
            </a:r>
          </a:p>
          <a:p>
            <a:pPr eaLnBrk="1" hangingPunct="1"/>
            <a:r>
              <a:rPr lang="en-US" altLang="en-US" sz="2800" dirty="0">
                <a:latin typeface="Cambria"/>
                <a:cs typeface="Cambria"/>
              </a:rPr>
              <a:t>Output</a:t>
            </a:r>
          </a:p>
          <a:p>
            <a:pPr lvl="1" eaLnBrk="1" hangingPunct="1"/>
            <a:r>
              <a:rPr lang="en-US" altLang="en-US" sz="2400" dirty="0">
                <a:latin typeface="Cambria"/>
                <a:cs typeface="Cambria"/>
              </a:rPr>
              <a:t>The product that the firm creates:</a:t>
            </a:r>
          </a:p>
        </p:txBody>
      </p:sp>
      <p:sp>
        <p:nvSpPr>
          <p:cNvPr id="4" name="TextBox 3"/>
          <p:cNvSpPr txBox="1">
            <a:spLocks noChangeArrowheads="1"/>
          </p:cNvSpPr>
          <p:nvPr/>
        </p:nvSpPr>
        <p:spPr bwMode="auto">
          <a:xfrm>
            <a:off x="2438400" y="4956184"/>
            <a:ext cx="1981200" cy="923925"/>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latin typeface="Cambria"/>
                <a:cs typeface="Cambria"/>
              </a:rPr>
              <a:t>Input:</a:t>
            </a:r>
          </a:p>
          <a:p>
            <a:pPr eaLnBrk="1" hangingPunct="1"/>
            <a:r>
              <a:rPr lang="en-US" altLang="en-US" sz="1800" dirty="0">
                <a:latin typeface="Cambria"/>
                <a:cs typeface="Cambria"/>
              </a:rPr>
              <a:t>Capital (K)</a:t>
            </a:r>
          </a:p>
          <a:p>
            <a:pPr eaLnBrk="1" hangingPunct="1"/>
            <a:r>
              <a:rPr lang="en-US" altLang="en-US" sz="1800" dirty="0">
                <a:latin typeface="Cambria"/>
                <a:cs typeface="Cambria"/>
              </a:rPr>
              <a:t>Labor (L)</a:t>
            </a:r>
          </a:p>
        </p:txBody>
      </p:sp>
      <p:sp>
        <p:nvSpPr>
          <p:cNvPr id="5" name="TextBox 4"/>
          <p:cNvSpPr txBox="1">
            <a:spLocks noChangeArrowheads="1"/>
          </p:cNvSpPr>
          <p:nvPr/>
        </p:nvSpPr>
        <p:spPr bwMode="auto">
          <a:xfrm>
            <a:off x="5257800" y="4956177"/>
            <a:ext cx="1676400" cy="923330"/>
          </a:xfrm>
          <a:prstGeom prst="rect">
            <a:avLst/>
          </a:prstGeom>
          <a:solidFill>
            <a:schemeClr val="tx1"/>
          </a:solidFill>
          <a:ln w="25400">
            <a:solidFill>
              <a:schemeClr val="tx1"/>
            </a:solidFill>
            <a:miter lim="800000"/>
            <a:headEnd/>
            <a:tailEnd/>
          </a:ln>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b="1" dirty="0">
                <a:solidFill>
                  <a:schemeClr val="bg1"/>
                </a:solidFill>
                <a:latin typeface="Cambria"/>
                <a:cs typeface="Cambria"/>
              </a:rPr>
              <a:t>The firm</a:t>
            </a:r>
            <a:r>
              <a:rPr lang="en-US" altLang="ja-JP" sz="1800" b="1" dirty="0">
                <a:solidFill>
                  <a:schemeClr val="bg1"/>
                </a:solidFill>
                <a:latin typeface="Cambria"/>
                <a:cs typeface="Cambria"/>
              </a:rPr>
              <a:t>'s production process</a:t>
            </a:r>
            <a:endParaRPr lang="en-US" altLang="en-US" sz="1800" b="1" dirty="0">
              <a:solidFill>
                <a:schemeClr val="bg1"/>
              </a:solidFill>
              <a:latin typeface="Cambria"/>
              <a:cs typeface="Cambria"/>
            </a:endParaRPr>
          </a:p>
        </p:txBody>
      </p:sp>
      <p:sp>
        <p:nvSpPr>
          <p:cNvPr id="6" name="TextBox 5"/>
          <p:cNvSpPr txBox="1">
            <a:spLocks noChangeArrowheads="1"/>
          </p:cNvSpPr>
          <p:nvPr/>
        </p:nvSpPr>
        <p:spPr bwMode="auto">
          <a:xfrm>
            <a:off x="7848600" y="5230819"/>
            <a:ext cx="1676400" cy="369332"/>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r>
              <a:rPr lang="en-US" altLang="en-US" sz="1800" dirty="0">
                <a:latin typeface="Cambria"/>
                <a:cs typeface="Cambria"/>
              </a:rPr>
              <a:t>Output (Q)</a:t>
            </a:r>
          </a:p>
        </p:txBody>
      </p:sp>
      <p:cxnSp>
        <p:nvCxnSpPr>
          <p:cNvPr id="7" name="Straight Arrow Connector 6"/>
          <p:cNvCxnSpPr/>
          <p:nvPr/>
        </p:nvCxnSpPr>
        <p:spPr bwMode="auto">
          <a:xfrm>
            <a:off x="4572000" y="5434022"/>
            <a:ext cx="609600" cy="1587"/>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bwMode="auto">
          <a:xfrm>
            <a:off x="7086600" y="5448300"/>
            <a:ext cx="609600" cy="1588"/>
          </a:xfrm>
          <a:prstGeom prst="straightConnector1">
            <a:avLst/>
          </a:prstGeom>
          <a:ln w="635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3510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barn(inVertical)">
                                      <p:cBhvr>
                                        <p:cTn id="7" dur="500"/>
                                        <p:tgtEl>
                                          <p:spTgt spid="1843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8435">
                                            <p:txEl>
                                              <p:pRg st="2" end="2"/>
                                            </p:txEl>
                                          </p:spTgt>
                                        </p:tgtEl>
                                        <p:attrNameLst>
                                          <p:attrName>style.visibility</p:attrName>
                                        </p:attrNameLst>
                                      </p:cBhvr>
                                      <p:to>
                                        <p:strVal val="visible"/>
                                      </p:to>
                                    </p:set>
                                    <p:animEffect transition="in" filter="barn(inVertical)">
                                      <p:cBhvr>
                                        <p:cTn id="10" dur="500"/>
                                        <p:tgtEl>
                                          <p:spTgt spid="1843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18435">
                                            <p:txEl>
                                              <p:pRg st="4" end="4"/>
                                            </p:txEl>
                                          </p:spTgt>
                                        </p:tgtEl>
                                        <p:attrNameLst>
                                          <p:attrName>style.visibility</p:attrName>
                                        </p:attrNameLst>
                                      </p:cBhvr>
                                      <p:to>
                                        <p:strVal val="visible"/>
                                      </p:to>
                                    </p:set>
                                    <p:animEffect transition="in" filter="barn(inVertical)">
                                      <p:cBhvr>
                                        <p:cTn id="15" dur="500"/>
                                        <p:tgtEl>
                                          <p:spTgt spid="18435">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heckerboard(across)">
                                      <p:cBhvr>
                                        <p:cTn id="20" dur="500"/>
                                        <p:tgtEl>
                                          <p:spTgt spid="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checkerboard(across)">
                                      <p:cBhvr>
                                        <p:cTn id="25" dur="500"/>
                                        <p:tgtEl>
                                          <p:spTgt spid="7"/>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checkerboard(across)">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checkerboard(across)">
                                      <p:cBhvr>
                                        <p:cTn id="33" dur="500"/>
                                        <p:tgtEl>
                                          <p:spTgt spid="8"/>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checkerboard(across)">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981200" y="9"/>
            <a:ext cx="8229600" cy="1527175"/>
          </a:xfrm>
        </p:spPr>
        <p:txBody>
          <a:bodyPr/>
          <a:lstStyle/>
          <a:p>
            <a:r>
              <a:rPr lang="en-US" altLang="en-US" dirty="0">
                <a:latin typeface="Cambria"/>
                <a:cs typeface="Cambria"/>
              </a:rPr>
              <a:t>Production Function</a:t>
            </a:r>
          </a:p>
        </p:txBody>
      </p:sp>
      <p:sp>
        <p:nvSpPr>
          <p:cNvPr id="43011" name="Content Placeholder 2"/>
          <p:cNvSpPr>
            <a:spLocks noGrp="1"/>
          </p:cNvSpPr>
          <p:nvPr>
            <p:ph idx="1"/>
          </p:nvPr>
        </p:nvSpPr>
        <p:spPr>
          <a:xfrm>
            <a:off x="1981200" y="1712913"/>
            <a:ext cx="8229600" cy="4895850"/>
          </a:xfrm>
        </p:spPr>
        <p:txBody>
          <a:bodyPr/>
          <a:lstStyle/>
          <a:p>
            <a:pPr eaLnBrk="1" hangingPunct="1"/>
            <a:r>
              <a:rPr lang="en-US" altLang="en-US" sz="3200" dirty="0">
                <a:latin typeface="Cambria"/>
                <a:cs typeface="Cambria"/>
              </a:rPr>
              <a:t>Production function</a:t>
            </a:r>
          </a:p>
          <a:p>
            <a:pPr lvl="1" eaLnBrk="1" hangingPunct="1"/>
            <a:r>
              <a:rPr lang="en-US" altLang="en-US" sz="2800" dirty="0">
                <a:latin typeface="Cambria"/>
                <a:cs typeface="Cambria"/>
              </a:rPr>
              <a:t>The relationship between inputs and outputs.</a:t>
            </a:r>
          </a:p>
          <a:p>
            <a:pPr lvl="1" eaLnBrk="1" hangingPunct="1"/>
            <a:r>
              <a:rPr lang="en-US" altLang="en-US" sz="2800" dirty="0">
                <a:latin typeface="Cambria"/>
                <a:cs typeface="Cambria"/>
              </a:rPr>
              <a:t>To create output, the owner needs to decide how many inputs to employ.</a:t>
            </a:r>
          </a:p>
          <a:p>
            <a:pPr marL="457200" lvl="1" indent="0" eaLnBrk="1" hangingPunct="1">
              <a:buNone/>
            </a:pPr>
            <a:endParaRPr lang="en-US" altLang="en-US" sz="2800" dirty="0">
              <a:latin typeface="Cambria"/>
              <a:cs typeface="Cambria"/>
            </a:endParaRPr>
          </a:p>
          <a:p>
            <a:pPr eaLnBrk="1" hangingPunct="1"/>
            <a:r>
              <a:rPr lang="en-US" altLang="en-US" sz="3200" dirty="0">
                <a:latin typeface="Cambria"/>
                <a:cs typeface="Cambria"/>
              </a:rPr>
              <a:t>Mathematically:</a:t>
            </a:r>
          </a:p>
          <a:p>
            <a:pPr algn="ctr" eaLnBrk="1" hangingPunct="1">
              <a:buFont typeface="Arial" panose="020B0604020202020204" pitchFamily="34" charset="0"/>
              <a:buNone/>
            </a:pPr>
            <a:r>
              <a:rPr lang="en-US" altLang="en-US" b="1" dirty="0">
                <a:latin typeface="Cambria"/>
                <a:cs typeface="Cambria"/>
              </a:rPr>
              <a:t>Q = </a:t>
            </a:r>
            <a:r>
              <a:rPr lang="en-US" altLang="en-US" b="1" i="1" dirty="0">
                <a:latin typeface="Cambria"/>
                <a:cs typeface="Cambria"/>
              </a:rPr>
              <a:t>f </a:t>
            </a:r>
            <a:r>
              <a:rPr lang="en-US" altLang="en-US" b="1" dirty="0">
                <a:latin typeface="Cambria"/>
                <a:cs typeface="Cambria"/>
              </a:rPr>
              <a:t>(K, L)</a:t>
            </a:r>
          </a:p>
          <a:p>
            <a:pPr eaLnBrk="1" hangingPunct="1"/>
            <a:endParaRPr lang="en-US" altLang="en-US" sz="2800" dirty="0">
              <a:latin typeface="Cambria"/>
              <a:cs typeface="Cambria"/>
            </a:endParaRPr>
          </a:p>
        </p:txBody>
      </p:sp>
    </p:spTree>
    <p:extLst>
      <p:ext uri="{BB962C8B-B14F-4D97-AF65-F5344CB8AC3E}">
        <p14:creationId xmlns:p14="http://schemas.microsoft.com/office/powerpoint/2010/main" val="3447102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animEffect transition="in" filter="barn(inVertical)">
                                      <p:cBhvr>
                                        <p:cTn id="7" dur="500"/>
                                        <p:tgtEl>
                                          <p:spTgt spid="4301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3011">
                                            <p:txEl>
                                              <p:pRg st="2" end="2"/>
                                            </p:txEl>
                                          </p:spTgt>
                                        </p:tgtEl>
                                        <p:attrNameLst>
                                          <p:attrName>style.visibility</p:attrName>
                                        </p:attrNameLst>
                                      </p:cBhvr>
                                      <p:to>
                                        <p:strVal val="visible"/>
                                      </p:to>
                                    </p:set>
                                    <p:animEffect transition="in" filter="barn(inVertical)">
                                      <p:cBhvr>
                                        <p:cTn id="10" dur="500"/>
                                        <p:tgtEl>
                                          <p:spTgt spid="4301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animEffect transition="in" filter="barn(inVertical)">
                                      <p:cBhvr>
                                        <p:cTn id="15" dur="500"/>
                                        <p:tgtEl>
                                          <p:spTgt spid="430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767" y="0"/>
            <a:ext cx="10972800" cy="1527337"/>
          </a:xfrm>
        </p:spPr>
        <p:txBody>
          <a:bodyPr/>
          <a:lstStyle/>
          <a:p>
            <a:r>
              <a:rPr lang="en-US" dirty="0">
                <a:latin typeface="Cambria"/>
                <a:cs typeface="Cambria"/>
              </a:rPr>
              <a:t>Short-Run vs. Long-Run</a:t>
            </a:r>
          </a:p>
        </p:txBody>
      </p:sp>
      <p:sp>
        <p:nvSpPr>
          <p:cNvPr id="3" name="Content Placeholder 2"/>
          <p:cNvSpPr>
            <a:spLocks noGrp="1"/>
          </p:cNvSpPr>
          <p:nvPr>
            <p:ph idx="1"/>
          </p:nvPr>
        </p:nvSpPr>
        <p:spPr/>
        <p:txBody>
          <a:bodyPr/>
          <a:lstStyle/>
          <a:p>
            <a:pPr lvl="1"/>
            <a:r>
              <a:rPr lang="en-US" sz="2800" b="1" u="sng" dirty="0">
                <a:latin typeface="Cambria"/>
                <a:cs typeface="Cambria"/>
              </a:rPr>
              <a:t>Short-Run:</a:t>
            </a:r>
            <a:r>
              <a:rPr lang="en-US" sz="2800" dirty="0">
                <a:latin typeface="Cambria"/>
                <a:cs typeface="Cambria"/>
              </a:rPr>
              <a:t> is a period of production during which some inputs cannot be varied.</a:t>
            </a:r>
          </a:p>
          <a:p>
            <a:pPr lvl="1"/>
            <a:r>
              <a:rPr lang="en-US" sz="2800" b="1" u="sng" dirty="0">
                <a:latin typeface="Cambria"/>
                <a:cs typeface="Cambria"/>
              </a:rPr>
              <a:t>Long-Run:</a:t>
            </a:r>
            <a:r>
              <a:rPr lang="en-US" sz="2800" dirty="0">
                <a:latin typeface="Cambria"/>
                <a:cs typeface="Cambria"/>
              </a:rPr>
              <a:t> is a period of production during which all inputs can vary. In the long-run there are no fixed inputs. </a:t>
            </a:r>
          </a:p>
          <a:p>
            <a:pPr lvl="1"/>
            <a:r>
              <a:rPr lang="en-US" sz="2800" b="1" u="sng" dirty="0">
                <a:latin typeface="Cambria"/>
                <a:cs typeface="Cambria"/>
              </a:rPr>
              <a:t>Variable Input:</a:t>
            </a:r>
            <a:r>
              <a:rPr lang="en-US" sz="2800" dirty="0">
                <a:latin typeface="Cambria"/>
                <a:cs typeface="Cambria"/>
              </a:rPr>
              <a:t> is one whose quantity can be changed over the short-run.</a:t>
            </a:r>
          </a:p>
          <a:p>
            <a:pPr lvl="1"/>
            <a:r>
              <a:rPr lang="en-US" sz="2800" b="1" u="sng" dirty="0">
                <a:latin typeface="Cambria"/>
                <a:cs typeface="Cambria"/>
              </a:rPr>
              <a:t>Fixed Input:</a:t>
            </a:r>
            <a:r>
              <a:rPr lang="en-US" sz="2800" dirty="0">
                <a:latin typeface="Cambria"/>
                <a:cs typeface="Cambria"/>
              </a:rPr>
              <a:t> is one whose quantity cannot be changed over the short-run.</a:t>
            </a:r>
          </a:p>
          <a:p>
            <a:pPr lvl="1"/>
            <a:r>
              <a:rPr lang="en-US" sz="2800" dirty="0">
                <a:latin typeface="Cambria"/>
                <a:cs typeface="Cambria"/>
              </a:rPr>
              <a:t>We will assume labor is a variable input and capital is a fixed input in the short-run.</a:t>
            </a:r>
          </a:p>
          <a:p>
            <a:endParaRPr lang="en-US" dirty="0">
              <a:latin typeface="Cambria"/>
              <a:cs typeface="Cambria"/>
            </a:endParaRPr>
          </a:p>
        </p:txBody>
      </p:sp>
    </p:spTree>
    <p:extLst>
      <p:ext uri="{BB962C8B-B14F-4D97-AF65-F5344CB8AC3E}">
        <p14:creationId xmlns:p14="http://schemas.microsoft.com/office/powerpoint/2010/main" val="951277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1219200" y="10583"/>
            <a:ext cx="8229600" cy="1527175"/>
          </a:xfrm>
        </p:spPr>
        <p:txBody>
          <a:bodyPr/>
          <a:lstStyle/>
          <a:p>
            <a:r>
              <a:rPr lang="en-US" altLang="en-US" dirty="0">
                <a:latin typeface="Cambria"/>
                <a:cs typeface="Cambria"/>
              </a:rPr>
              <a:t>Total Product</a:t>
            </a:r>
          </a:p>
        </p:txBody>
      </p:sp>
      <p:sp>
        <p:nvSpPr>
          <p:cNvPr id="43011" name="Content Placeholder 2"/>
          <p:cNvSpPr>
            <a:spLocks noGrp="1"/>
          </p:cNvSpPr>
          <p:nvPr>
            <p:ph idx="1"/>
          </p:nvPr>
        </p:nvSpPr>
        <p:spPr>
          <a:xfrm>
            <a:off x="1079501" y="1712913"/>
            <a:ext cx="10754886" cy="4895850"/>
          </a:xfrm>
        </p:spPr>
        <p:txBody>
          <a:bodyPr/>
          <a:lstStyle/>
          <a:p>
            <a:pPr eaLnBrk="1" hangingPunct="1"/>
            <a:r>
              <a:rPr lang="en-US" altLang="en-US" sz="3200" dirty="0">
                <a:latin typeface="Cambria"/>
                <a:cs typeface="Cambria"/>
              </a:rPr>
              <a:t>Total Product:</a:t>
            </a:r>
          </a:p>
          <a:p>
            <a:pPr lvl="1" eaLnBrk="1" hangingPunct="1"/>
            <a:r>
              <a:rPr lang="en-US" sz="2800" dirty="0">
                <a:latin typeface="Cambria"/>
                <a:cs typeface="Cambria"/>
              </a:rPr>
              <a:t>Describes how output varies in the short-run as more of any one input is used together with fixed amounts of other inputs. </a:t>
            </a:r>
          </a:p>
          <a:p>
            <a:pPr lvl="1" eaLnBrk="1" hangingPunct="1"/>
            <a:r>
              <a:rPr lang="en-US" altLang="en-US" sz="2800" dirty="0">
                <a:latin typeface="Cambria"/>
                <a:cs typeface="Cambria"/>
              </a:rPr>
              <a:t>Total Product (TP) : Q </a:t>
            </a:r>
            <a:endParaRPr lang="en-US" altLang="en-US" sz="3200" dirty="0">
              <a:latin typeface="Cambria"/>
              <a:cs typeface="Cambria"/>
            </a:endParaRPr>
          </a:p>
          <a:p>
            <a:pPr eaLnBrk="1" hangingPunct="1"/>
            <a:r>
              <a:rPr lang="en-US" altLang="en-US" sz="3200" dirty="0">
                <a:latin typeface="Cambria"/>
                <a:cs typeface="Cambria"/>
              </a:rPr>
              <a:t>Total Product of Labor:</a:t>
            </a:r>
          </a:p>
          <a:p>
            <a:pPr lvl="1" eaLnBrk="1" hangingPunct="1"/>
            <a:r>
              <a:rPr lang="en-US" sz="2800" dirty="0">
                <a:latin typeface="Cambria"/>
                <a:cs typeface="Cambria"/>
              </a:rPr>
              <a:t>The amount of output produced over a given period by a certain amount of labor (L) employed together with fixed inputs (K).</a:t>
            </a:r>
          </a:p>
          <a:p>
            <a:pPr lvl="1" eaLnBrk="1" hangingPunct="1"/>
            <a:r>
              <a:rPr lang="en-US" altLang="en-US" sz="2800" dirty="0">
                <a:latin typeface="Cambria"/>
                <a:cs typeface="Cambria"/>
              </a:rPr>
              <a:t>Total Product of Labor: TP</a:t>
            </a:r>
            <a:r>
              <a:rPr lang="en-US" altLang="en-US" sz="2800" baseline="-25000" dirty="0">
                <a:latin typeface="Cambria"/>
                <a:cs typeface="Cambria"/>
              </a:rPr>
              <a:t>L</a:t>
            </a:r>
            <a:endParaRPr lang="en-US" altLang="en-US" dirty="0">
              <a:latin typeface="Cambria"/>
              <a:cs typeface="Cambria"/>
            </a:endParaRPr>
          </a:p>
          <a:p>
            <a:pPr lvl="1" eaLnBrk="1" hangingPunct="1"/>
            <a:endParaRPr lang="en-US" sz="2800" dirty="0">
              <a:latin typeface="Cambria"/>
              <a:cs typeface="Cambria"/>
            </a:endParaRPr>
          </a:p>
          <a:p>
            <a:pPr lvl="1" eaLnBrk="1" hangingPunct="1"/>
            <a:endParaRPr lang="en-US" sz="2800" dirty="0">
              <a:latin typeface="Cambria"/>
              <a:cs typeface="Cambria"/>
            </a:endParaRPr>
          </a:p>
          <a:p>
            <a:pPr lvl="1" eaLnBrk="1" hangingPunct="1"/>
            <a:endParaRPr lang="en-US" altLang="en-US" sz="2800" dirty="0">
              <a:latin typeface="Cambria"/>
              <a:cs typeface="Cambria"/>
            </a:endParaRPr>
          </a:p>
          <a:p>
            <a:pPr eaLnBrk="1" hangingPunct="1"/>
            <a:endParaRPr lang="en-US" altLang="en-US" sz="2800" dirty="0">
              <a:latin typeface="Cambria"/>
              <a:cs typeface="Cambria"/>
            </a:endParaRPr>
          </a:p>
          <a:p>
            <a:pPr eaLnBrk="1" hangingPunct="1"/>
            <a:r>
              <a:rPr lang="en-US" altLang="en-US" sz="2800" dirty="0">
                <a:latin typeface="Cambria"/>
                <a:cs typeface="Cambria"/>
              </a:rPr>
              <a:t>Total Product (TP) : Q </a:t>
            </a:r>
            <a:endParaRPr lang="en-US" altLang="en-US" sz="3200" dirty="0">
              <a:latin typeface="Cambria"/>
              <a:cs typeface="Cambria"/>
            </a:endParaRPr>
          </a:p>
        </p:txBody>
      </p:sp>
    </p:spTree>
    <p:extLst>
      <p:ext uri="{BB962C8B-B14F-4D97-AF65-F5344CB8AC3E}">
        <p14:creationId xmlns:p14="http://schemas.microsoft.com/office/powerpoint/2010/main" val="1633529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with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animEffect transition="in" filter="barn(inVertical)">
                                      <p:cBhvr>
                                        <p:cTn id="7" dur="500"/>
                                        <p:tgtEl>
                                          <p:spTgt spid="4301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3011">
                                            <p:txEl>
                                              <p:pRg st="2" end="2"/>
                                            </p:txEl>
                                          </p:spTgt>
                                        </p:tgtEl>
                                        <p:attrNameLst>
                                          <p:attrName>style.visibility</p:attrName>
                                        </p:attrNameLst>
                                      </p:cBhvr>
                                      <p:to>
                                        <p:strVal val="visible"/>
                                      </p:to>
                                    </p:set>
                                    <p:animEffect transition="in" filter="barn(inVertical)">
                                      <p:cBhvr>
                                        <p:cTn id="10" dur="500"/>
                                        <p:tgtEl>
                                          <p:spTgt spid="4301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43011">
                                            <p:txEl>
                                              <p:pRg st="10" end="10"/>
                                            </p:txEl>
                                          </p:spTgt>
                                        </p:tgtEl>
                                        <p:attrNameLst>
                                          <p:attrName>style.visibility</p:attrName>
                                        </p:attrNameLst>
                                      </p:cBhvr>
                                      <p:to>
                                        <p:strVal val="visible"/>
                                      </p:to>
                                    </p:set>
                                    <p:animEffect transition="in" filter="barn(inVertical)">
                                      <p:cBhvr>
                                        <p:cTn id="15" dur="500"/>
                                        <p:tgtEl>
                                          <p:spTgt spid="430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996950" y="0"/>
            <a:ext cx="8229600" cy="1527175"/>
          </a:xfrm>
        </p:spPr>
        <p:txBody>
          <a:bodyPr/>
          <a:lstStyle/>
          <a:p>
            <a:r>
              <a:rPr lang="en-US" altLang="en-US" dirty="0">
                <a:latin typeface="Cambria"/>
                <a:cs typeface="Cambria"/>
              </a:rPr>
              <a:t>Marginal Product</a:t>
            </a:r>
          </a:p>
        </p:txBody>
      </p:sp>
      <p:sp>
        <p:nvSpPr>
          <p:cNvPr id="1028" name="Content Placeholder 2"/>
          <p:cNvSpPr>
            <a:spLocks noGrp="1"/>
          </p:cNvSpPr>
          <p:nvPr>
            <p:ph idx="1"/>
          </p:nvPr>
        </p:nvSpPr>
        <p:spPr>
          <a:xfrm>
            <a:off x="963083" y="1712913"/>
            <a:ext cx="10170583" cy="3105150"/>
          </a:xfrm>
        </p:spPr>
        <p:txBody>
          <a:bodyPr/>
          <a:lstStyle/>
          <a:p>
            <a:pPr eaLnBrk="1" hangingPunct="1">
              <a:buFont typeface="Arial"/>
              <a:buChar char="•"/>
            </a:pPr>
            <a:r>
              <a:rPr lang="en-US" sz="2800" dirty="0">
                <a:latin typeface="Cambria"/>
                <a:cs typeface="Cambria"/>
              </a:rPr>
              <a:t>Marginal Product (MP) of an input is the increase in output from one more unit of that input when the quantity of all other inputs is unchanged.</a:t>
            </a:r>
            <a:endParaRPr lang="en-US" altLang="en-US" sz="2800" dirty="0">
              <a:latin typeface="Cambria"/>
              <a:cs typeface="Cambria"/>
            </a:endParaRPr>
          </a:p>
          <a:p>
            <a:pPr lvl="1" eaLnBrk="1" hangingPunct="1"/>
            <a:r>
              <a:rPr lang="en-US" altLang="en-US" sz="2400" dirty="0">
                <a:latin typeface="Cambria"/>
                <a:cs typeface="Cambria"/>
              </a:rPr>
              <a:t>Change in output divided by the change in input.</a:t>
            </a:r>
          </a:p>
          <a:p>
            <a:pPr lvl="1" eaLnBrk="1" hangingPunct="1"/>
            <a:r>
              <a:rPr lang="en-US" altLang="en-US" sz="2400" dirty="0">
                <a:latin typeface="Cambria"/>
                <a:cs typeface="Cambria"/>
              </a:rPr>
              <a:t>Marginal Product of Labor (MP</a:t>
            </a:r>
            <a:r>
              <a:rPr lang="en-US" altLang="en-US" sz="2400" baseline="-25000" dirty="0">
                <a:latin typeface="Cambria"/>
                <a:cs typeface="Cambria"/>
              </a:rPr>
              <a:t>L</a:t>
            </a:r>
            <a:r>
              <a:rPr lang="en-US" altLang="en-US" sz="2400" dirty="0">
                <a:latin typeface="Cambria"/>
                <a:cs typeface="Cambria"/>
              </a:rPr>
              <a:t>)</a:t>
            </a:r>
          </a:p>
          <a:p>
            <a:pPr lvl="1" eaLnBrk="1" hangingPunct="1"/>
            <a:r>
              <a:rPr lang="en-US" altLang="en-US" sz="2400" dirty="0">
                <a:latin typeface="Cambria"/>
                <a:cs typeface="Cambria"/>
              </a:rPr>
              <a:t>Marginal Product of Capital (MP</a:t>
            </a:r>
            <a:r>
              <a:rPr lang="en-US" altLang="en-US" sz="2400" baseline="-25000" dirty="0">
                <a:latin typeface="Cambria"/>
                <a:cs typeface="Cambria"/>
              </a:rPr>
              <a:t>K</a:t>
            </a:r>
            <a:r>
              <a:rPr lang="en-US" altLang="en-US" sz="2400" dirty="0">
                <a:latin typeface="Cambria"/>
                <a:cs typeface="Cambria"/>
              </a:rPr>
              <a:t>)</a:t>
            </a:r>
            <a:endParaRPr lang="en-US" altLang="en-US" sz="2800" dirty="0">
              <a:latin typeface="Cambria"/>
              <a:cs typeface="Cambria"/>
            </a:endParaRPr>
          </a:p>
          <a:p>
            <a:pPr eaLnBrk="1" hangingPunct="1"/>
            <a:endParaRPr lang="en-US" altLang="en-US" sz="2400" dirty="0">
              <a:latin typeface="Cambria"/>
              <a:cs typeface="Cambria"/>
            </a:endParaRPr>
          </a:p>
          <a:p>
            <a:pPr eaLnBrk="1" hangingPunct="1"/>
            <a:r>
              <a:rPr lang="en-US" altLang="en-US" sz="2400" dirty="0">
                <a:latin typeface="Cambria"/>
                <a:cs typeface="Cambria"/>
              </a:rPr>
              <a:t>Mathematically:</a:t>
            </a:r>
          </a:p>
        </p:txBody>
      </p:sp>
      <p:graphicFrame>
        <p:nvGraphicFramePr>
          <p:cNvPr id="2" name="Object 1"/>
          <p:cNvGraphicFramePr>
            <a:graphicFrameLocks noChangeAspect="1"/>
          </p:cNvGraphicFramePr>
          <p:nvPr>
            <p:extLst>
              <p:ext uri="{D42A27DB-BD31-4B8C-83A1-F6EECF244321}">
                <p14:modId xmlns:p14="http://schemas.microsoft.com/office/powerpoint/2010/main" val="494800529"/>
              </p:ext>
            </p:extLst>
          </p:nvPr>
        </p:nvGraphicFramePr>
        <p:xfrm>
          <a:off x="2825750" y="5344584"/>
          <a:ext cx="6477000" cy="1394883"/>
        </p:xfrm>
        <a:graphic>
          <a:graphicData uri="http://schemas.openxmlformats.org/presentationml/2006/ole">
            <mc:AlternateContent xmlns:mc="http://schemas.openxmlformats.org/markup-compatibility/2006">
              <mc:Choice xmlns:v="urn:schemas-microsoft-com:vml" Requires="v">
                <p:oleObj spid="_x0000_s1223" name="Equation" r:id="rId4" imgW="1981200" imgH="406400" progId="Equation.3">
                  <p:embed/>
                </p:oleObj>
              </mc:Choice>
              <mc:Fallback>
                <p:oleObj name="Equation" r:id="rId4" imgW="1981200" imgH="406400" progId="Equation.3">
                  <p:embed/>
                  <p:pic>
                    <p:nvPicPr>
                      <p:cNvPr id="0" name=""/>
                      <p:cNvPicPr>
                        <a:picLocks noChangeAspect="1" noChangeArrowheads="1"/>
                      </p:cNvPicPr>
                      <p:nvPr/>
                    </p:nvPicPr>
                    <p:blipFill>
                      <a:blip r:embed="rId5"/>
                      <a:srcRect/>
                      <a:stretch>
                        <a:fillRect/>
                      </a:stretch>
                    </p:blipFill>
                    <p:spPr bwMode="auto">
                      <a:xfrm>
                        <a:off x="2825750" y="5344584"/>
                        <a:ext cx="6477000" cy="139488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25380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8">
                                            <p:txEl>
                                              <p:pRg st="0" end="0"/>
                                            </p:txEl>
                                          </p:spTgt>
                                        </p:tgtEl>
                                        <p:attrNameLst>
                                          <p:attrName>style.visibility</p:attrName>
                                        </p:attrNameLst>
                                      </p:cBhvr>
                                      <p:to>
                                        <p:strVal val="visible"/>
                                      </p:to>
                                    </p:set>
                                    <p:animEffect transition="in" filter="barn(inVertical)">
                                      <p:cBhvr>
                                        <p:cTn id="7" dur="500"/>
                                        <p:tgtEl>
                                          <p:spTgt spid="1028">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28">
                                            <p:txEl>
                                              <p:pRg st="1" end="1"/>
                                            </p:txEl>
                                          </p:spTgt>
                                        </p:tgtEl>
                                        <p:attrNameLst>
                                          <p:attrName>style.visibility</p:attrName>
                                        </p:attrNameLst>
                                      </p:cBhvr>
                                      <p:to>
                                        <p:strVal val="visible"/>
                                      </p:to>
                                    </p:set>
                                    <p:animEffect transition="in" filter="barn(inVertical)">
                                      <p:cBhvr>
                                        <p:cTn id="10" dur="500"/>
                                        <p:tgtEl>
                                          <p:spTgt spid="1028">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028">
                                            <p:txEl>
                                              <p:pRg st="2" end="2"/>
                                            </p:txEl>
                                          </p:spTgt>
                                        </p:tgtEl>
                                        <p:attrNameLst>
                                          <p:attrName>style.visibility</p:attrName>
                                        </p:attrNameLst>
                                      </p:cBhvr>
                                      <p:to>
                                        <p:strVal val="visible"/>
                                      </p:to>
                                    </p:set>
                                    <p:animEffect transition="in" filter="barn(inVertical)">
                                      <p:cBhvr>
                                        <p:cTn id="13" dur="500"/>
                                        <p:tgtEl>
                                          <p:spTgt spid="1028">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028">
                                            <p:txEl>
                                              <p:pRg st="3" end="3"/>
                                            </p:txEl>
                                          </p:spTgt>
                                        </p:tgtEl>
                                        <p:attrNameLst>
                                          <p:attrName>style.visibility</p:attrName>
                                        </p:attrNameLst>
                                      </p:cBhvr>
                                      <p:to>
                                        <p:strVal val="visible"/>
                                      </p:to>
                                    </p:set>
                                    <p:animEffect transition="in" filter="barn(inVertical)">
                                      <p:cBhvr>
                                        <p:cTn id="16" dur="500"/>
                                        <p:tgtEl>
                                          <p:spTgt spid="1028">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933450" y="0"/>
            <a:ext cx="8229600" cy="1527175"/>
          </a:xfrm>
        </p:spPr>
        <p:txBody>
          <a:bodyPr/>
          <a:lstStyle/>
          <a:p>
            <a:r>
              <a:rPr lang="en-US" altLang="en-US" dirty="0">
                <a:latin typeface="Cambria"/>
                <a:cs typeface="Cambria"/>
              </a:rPr>
              <a:t>Marginal Product of Labor</a:t>
            </a:r>
          </a:p>
        </p:txBody>
      </p:sp>
      <p:sp>
        <p:nvSpPr>
          <p:cNvPr id="1028" name="Content Placeholder 2"/>
          <p:cNvSpPr>
            <a:spLocks noGrp="1"/>
          </p:cNvSpPr>
          <p:nvPr>
            <p:ph idx="1"/>
          </p:nvPr>
        </p:nvSpPr>
        <p:spPr>
          <a:xfrm>
            <a:off x="963083" y="1712913"/>
            <a:ext cx="10720917" cy="3105150"/>
          </a:xfrm>
        </p:spPr>
        <p:txBody>
          <a:bodyPr/>
          <a:lstStyle/>
          <a:p>
            <a:pPr eaLnBrk="1" hangingPunct="1"/>
            <a:r>
              <a:rPr lang="en-US" altLang="en-US" sz="2800" dirty="0">
                <a:latin typeface="Cambria"/>
                <a:cs typeface="Cambria"/>
              </a:rPr>
              <a:t>Marginal Product of Labor (MP</a:t>
            </a:r>
            <a:r>
              <a:rPr lang="en-US" altLang="en-US" sz="2800" baseline="-25000" dirty="0">
                <a:latin typeface="Cambria"/>
                <a:cs typeface="Cambria"/>
              </a:rPr>
              <a:t>L</a:t>
            </a:r>
            <a:r>
              <a:rPr lang="en-US" altLang="en-US" sz="2800" dirty="0">
                <a:latin typeface="Cambria"/>
                <a:cs typeface="Cambria"/>
              </a:rPr>
              <a:t>)</a:t>
            </a:r>
          </a:p>
          <a:p>
            <a:pPr lvl="1" eaLnBrk="1" hangingPunct="1"/>
            <a:r>
              <a:rPr lang="en-US" sz="2000" dirty="0">
                <a:latin typeface="Cambria"/>
                <a:cs typeface="Cambria"/>
              </a:rPr>
              <a:t>The extra output produced with one more unit of labor.</a:t>
            </a:r>
            <a:endParaRPr lang="en-US" altLang="en-US" sz="2000" dirty="0">
              <a:latin typeface="Cambria"/>
              <a:cs typeface="Cambria"/>
            </a:endParaRPr>
          </a:p>
          <a:p>
            <a:pPr eaLnBrk="1" hangingPunct="1">
              <a:buFont typeface="Arial"/>
              <a:buChar char="•"/>
            </a:pPr>
            <a:r>
              <a:rPr lang="en-US" altLang="en-US" sz="2400" dirty="0">
                <a:latin typeface="Cambria"/>
                <a:cs typeface="Cambria"/>
              </a:rPr>
              <a:t>MP</a:t>
            </a:r>
            <a:r>
              <a:rPr lang="en-US" altLang="en-US" sz="2400" baseline="-25000" dirty="0">
                <a:latin typeface="Cambria"/>
                <a:cs typeface="Cambria"/>
              </a:rPr>
              <a:t>L </a:t>
            </a:r>
            <a:r>
              <a:rPr lang="en-US" sz="2400" dirty="0">
                <a:latin typeface="Cambria"/>
                <a:cs typeface="Cambria"/>
              </a:rPr>
              <a:t>increases at first and then decreases.</a:t>
            </a:r>
            <a:endParaRPr lang="en-US" altLang="en-US" sz="2400" dirty="0">
              <a:latin typeface="Cambria"/>
              <a:cs typeface="Cambria"/>
            </a:endParaRPr>
          </a:p>
          <a:p>
            <a:pPr lvl="1" eaLnBrk="1" hangingPunct="1"/>
            <a:r>
              <a:rPr lang="en-US" sz="2000" dirty="0">
                <a:latin typeface="Cambria"/>
                <a:cs typeface="Cambria"/>
              </a:rPr>
              <a:t>When </a:t>
            </a:r>
            <a:r>
              <a:rPr lang="en-US" altLang="en-US" sz="2000" dirty="0">
                <a:latin typeface="Cambria"/>
                <a:cs typeface="Cambria"/>
              </a:rPr>
              <a:t>MP</a:t>
            </a:r>
            <a:r>
              <a:rPr lang="en-US" altLang="en-US" sz="2000" baseline="-25000" dirty="0">
                <a:latin typeface="Cambria"/>
                <a:cs typeface="Cambria"/>
              </a:rPr>
              <a:t>L </a:t>
            </a:r>
            <a:r>
              <a:rPr lang="en-US" sz="2000" dirty="0">
                <a:latin typeface="Cambria"/>
                <a:cs typeface="Cambria"/>
              </a:rPr>
              <a:t>is decreasing, the rate of increase in total product (TP) is declining since </a:t>
            </a:r>
            <a:r>
              <a:rPr lang="en-US" altLang="en-US" sz="2000" dirty="0">
                <a:latin typeface="Cambria"/>
                <a:cs typeface="Cambria"/>
              </a:rPr>
              <a:t>MP</a:t>
            </a:r>
            <a:r>
              <a:rPr lang="en-US" altLang="en-US" sz="2000" baseline="-25000" dirty="0">
                <a:latin typeface="Cambria"/>
                <a:cs typeface="Cambria"/>
              </a:rPr>
              <a:t>L</a:t>
            </a:r>
            <a:r>
              <a:rPr lang="en-US" altLang="en-US" sz="2000" dirty="0">
                <a:latin typeface="Cambria"/>
                <a:cs typeface="Cambria"/>
              </a:rPr>
              <a:t> is the slope of the TP curve.</a:t>
            </a:r>
          </a:p>
          <a:p>
            <a:pPr lvl="1" eaLnBrk="1" hangingPunct="1"/>
            <a:r>
              <a:rPr lang="en-US" sz="2000" dirty="0">
                <a:latin typeface="Cambria"/>
                <a:cs typeface="Cambria"/>
              </a:rPr>
              <a:t>When the marginal product of labor is zero, total product is at its maximum value.</a:t>
            </a:r>
            <a:endParaRPr lang="en-US" altLang="en-US" sz="2000" dirty="0">
              <a:latin typeface="Cambria"/>
              <a:cs typeface="Cambria"/>
            </a:endParaRPr>
          </a:p>
          <a:p>
            <a:pPr lvl="1" eaLnBrk="1" hangingPunct="1"/>
            <a:r>
              <a:rPr lang="en-US" sz="2000" dirty="0">
                <a:latin typeface="Cambria"/>
                <a:cs typeface="Cambria"/>
              </a:rPr>
              <a:t>When the marginal product is negative, additional workers decrease the total product. </a:t>
            </a:r>
          </a:p>
          <a:p>
            <a:pPr lvl="1" eaLnBrk="1" hangingPunct="1"/>
            <a:endParaRPr lang="en-US" altLang="en-US" sz="2800" dirty="0">
              <a:latin typeface="Cambria"/>
              <a:cs typeface="Cambria"/>
            </a:endParaRPr>
          </a:p>
          <a:p>
            <a:pPr eaLnBrk="1" hangingPunct="1"/>
            <a:r>
              <a:rPr lang="en-US" altLang="en-US" sz="2800" dirty="0">
                <a:latin typeface="Cambria"/>
                <a:cs typeface="Cambria"/>
              </a:rPr>
              <a:t>Mathematically:</a:t>
            </a:r>
          </a:p>
        </p:txBody>
      </p:sp>
      <p:graphicFrame>
        <p:nvGraphicFramePr>
          <p:cNvPr id="2" name="Object 1"/>
          <p:cNvGraphicFramePr>
            <a:graphicFrameLocks noChangeAspect="1"/>
          </p:cNvGraphicFramePr>
          <p:nvPr>
            <p:extLst>
              <p:ext uri="{D42A27DB-BD31-4B8C-83A1-F6EECF244321}">
                <p14:modId xmlns:p14="http://schemas.microsoft.com/office/powerpoint/2010/main" val="123723441"/>
              </p:ext>
            </p:extLst>
          </p:nvPr>
        </p:nvGraphicFramePr>
        <p:xfrm>
          <a:off x="4133850" y="4973638"/>
          <a:ext cx="3860800" cy="1385887"/>
        </p:xfrm>
        <a:graphic>
          <a:graphicData uri="http://schemas.openxmlformats.org/presentationml/2006/ole">
            <mc:AlternateContent xmlns:mc="http://schemas.openxmlformats.org/markup-compatibility/2006">
              <mc:Choice xmlns:v="urn:schemas-microsoft-com:vml" Requires="v">
                <p:oleObj spid="_x0000_s5284" name="Equation" r:id="rId4" imgW="1181100" imgH="419100" progId="Equation.3">
                  <p:embed/>
                </p:oleObj>
              </mc:Choice>
              <mc:Fallback>
                <p:oleObj name="Equation" r:id="rId4" imgW="1181100" imgH="419100" progId="Equation.3">
                  <p:embed/>
                  <p:pic>
                    <p:nvPicPr>
                      <p:cNvPr id="0" name=""/>
                      <p:cNvPicPr>
                        <a:picLocks noChangeAspect="1" noChangeArrowheads="1"/>
                      </p:cNvPicPr>
                      <p:nvPr/>
                    </p:nvPicPr>
                    <p:blipFill>
                      <a:blip r:embed="rId5"/>
                      <a:srcRect/>
                      <a:stretch>
                        <a:fillRect/>
                      </a:stretch>
                    </p:blipFill>
                    <p:spPr bwMode="auto">
                      <a:xfrm>
                        <a:off x="4133850" y="4973638"/>
                        <a:ext cx="3860800" cy="1385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42504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28">
                                            <p:txEl>
                                              <p:pRg st="1" end="1"/>
                                            </p:txEl>
                                          </p:spTgt>
                                        </p:tgtEl>
                                        <p:attrNameLst>
                                          <p:attrName>style.visibility</p:attrName>
                                        </p:attrNameLst>
                                      </p:cBhvr>
                                      <p:to>
                                        <p:strVal val="visible"/>
                                      </p:to>
                                    </p:set>
                                    <p:animEffect transition="in" filter="barn(inVertical)">
                                      <p:cBhvr>
                                        <p:cTn id="7" dur="500"/>
                                        <p:tgtEl>
                                          <p:spTgt spid="102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8">
                                            <p:txEl>
                                              <p:pRg st="2" end="2"/>
                                            </p:txEl>
                                          </p:spTgt>
                                        </p:tgtEl>
                                        <p:attrNameLst>
                                          <p:attrName>style.visibility</p:attrName>
                                        </p:attrNameLst>
                                      </p:cBhvr>
                                      <p:to>
                                        <p:strVal val="visible"/>
                                      </p:to>
                                    </p:set>
                                    <p:animEffect transition="in" filter="barn(inVertical)">
                                      <p:cBhvr>
                                        <p:cTn id="12" dur="500"/>
                                        <p:tgtEl>
                                          <p:spTgt spid="1028">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1028">
                                            <p:txEl>
                                              <p:pRg st="3" end="3"/>
                                            </p:txEl>
                                          </p:spTgt>
                                        </p:tgtEl>
                                        <p:attrNameLst>
                                          <p:attrName>style.visibility</p:attrName>
                                        </p:attrNameLst>
                                      </p:cBhvr>
                                      <p:to>
                                        <p:strVal val="visible"/>
                                      </p:to>
                                    </p:set>
                                    <p:animEffect transition="in" filter="barn(inVertical)">
                                      <p:cBhvr>
                                        <p:cTn id="15" dur="500"/>
                                        <p:tgtEl>
                                          <p:spTgt spid="1028">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028">
                                            <p:txEl>
                                              <p:pRg st="4" end="4"/>
                                            </p:txEl>
                                          </p:spTgt>
                                        </p:tgtEl>
                                        <p:attrNameLst>
                                          <p:attrName>style.visibility</p:attrName>
                                        </p:attrNameLst>
                                      </p:cBhvr>
                                      <p:to>
                                        <p:strVal val="visible"/>
                                      </p:to>
                                    </p:set>
                                    <p:animEffect transition="in" filter="barn(inVertical)">
                                      <p:cBhvr>
                                        <p:cTn id="18" dur="500"/>
                                        <p:tgtEl>
                                          <p:spTgt spid="1028">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028">
                                            <p:txEl>
                                              <p:pRg st="5" end="5"/>
                                            </p:txEl>
                                          </p:spTgt>
                                        </p:tgtEl>
                                        <p:attrNameLst>
                                          <p:attrName>style.visibility</p:attrName>
                                        </p:attrNameLst>
                                      </p:cBhvr>
                                      <p:to>
                                        <p:strVal val="visible"/>
                                      </p:to>
                                    </p:set>
                                    <p:animEffect transition="in" filter="barn(inVertical)">
                                      <p:cBhvr>
                                        <p:cTn id="21" dur="500"/>
                                        <p:tgtEl>
                                          <p:spTgt spid="1028">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6" name="Picture 2" descr="FIG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1705" y="419100"/>
            <a:ext cx="7843839" cy="6021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5623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550443" y="13957"/>
            <a:ext cx="11504082" cy="1527175"/>
          </a:xfrm>
        </p:spPr>
        <p:txBody>
          <a:bodyPr/>
          <a:lstStyle/>
          <a:p>
            <a:r>
              <a:rPr lang="en-US" altLang="en-US" dirty="0">
                <a:latin typeface="Cambria"/>
                <a:cs typeface="Cambria"/>
              </a:rPr>
              <a:t>The Law of Diminishing Marginal Product</a:t>
            </a:r>
          </a:p>
        </p:txBody>
      </p:sp>
      <p:sp>
        <p:nvSpPr>
          <p:cNvPr id="22531" name="Content Placeholder 2"/>
          <p:cNvSpPr>
            <a:spLocks noGrp="1"/>
          </p:cNvSpPr>
          <p:nvPr>
            <p:ph idx="1"/>
          </p:nvPr>
        </p:nvSpPr>
        <p:spPr>
          <a:xfrm>
            <a:off x="549804" y="1702329"/>
            <a:ext cx="10810091" cy="4895850"/>
          </a:xfrm>
        </p:spPr>
        <p:txBody>
          <a:bodyPr/>
          <a:lstStyle/>
          <a:p>
            <a:pPr eaLnBrk="1" hangingPunct="1"/>
            <a:r>
              <a:rPr lang="en-US" altLang="en-US" sz="2800" dirty="0">
                <a:latin typeface="Cambria"/>
                <a:cs typeface="Cambria"/>
              </a:rPr>
              <a:t>The extra production obtained from increases in a variable input will eventually decrease as more of the variable input is used together with the fixed inputs.</a:t>
            </a:r>
          </a:p>
          <a:p>
            <a:pPr eaLnBrk="1" hangingPunct="1"/>
            <a:r>
              <a:rPr lang="en-US" altLang="en-US" sz="2800" dirty="0">
                <a:latin typeface="Cambria"/>
                <a:cs typeface="Cambria"/>
              </a:rPr>
              <a:t>Diminishing Marginal Product (DMP)</a:t>
            </a:r>
          </a:p>
          <a:p>
            <a:pPr lvl="1" eaLnBrk="1" hangingPunct="1"/>
            <a:r>
              <a:rPr lang="en-US" altLang="en-US" sz="2400" dirty="0">
                <a:latin typeface="Cambria"/>
                <a:cs typeface="Cambria"/>
              </a:rPr>
              <a:t>Successive increases in an input eventually cause output to increase at a slower rate.</a:t>
            </a:r>
          </a:p>
          <a:p>
            <a:pPr lvl="1" eaLnBrk="1" hangingPunct="1"/>
            <a:r>
              <a:rPr lang="en-US" sz="2400" dirty="0">
                <a:latin typeface="Cambria"/>
                <a:cs typeface="Cambria"/>
              </a:rPr>
              <a:t>The point of diminishing returns corresponds to the level that the marginal product begins to decline.</a:t>
            </a:r>
          </a:p>
          <a:p>
            <a:pPr marL="914400" lvl="2" indent="0" eaLnBrk="1" hangingPunct="1">
              <a:buNone/>
            </a:pPr>
            <a:endParaRPr lang="en-US" altLang="en-US" sz="1200" dirty="0">
              <a:latin typeface="Cambria"/>
              <a:ea typeface="Cambria"/>
              <a:cs typeface="Cambria"/>
            </a:endParaRPr>
          </a:p>
        </p:txBody>
      </p:sp>
    </p:spTree>
    <p:extLst>
      <p:ext uri="{BB962C8B-B14F-4D97-AF65-F5344CB8AC3E}">
        <p14:creationId xmlns:p14="http://schemas.microsoft.com/office/powerpoint/2010/main" val="1228618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2531">
                                            <p:txEl>
                                              <p:pRg st="2" end="2"/>
                                            </p:txEl>
                                          </p:spTgt>
                                        </p:tgtEl>
                                        <p:attrNameLst>
                                          <p:attrName>style.visibility</p:attrName>
                                        </p:attrNameLst>
                                      </p:cBhvr>
                                      <p:to>
                                        <p:strVal val="visible"/>
                                      </p:to>
                                    </p:set>
                                    <p:animEffect transition="in" filter="barn(inVertical)">
                                      <p:cBhvr>
                                        <p:cTn id="7" dur="500"/>
                                        <p:tgtEl>
                                          <p:spTgt spid="2253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2531">
                                            <p:txEl>
                                              <p:pRg st="3" end="3"/>
                                            </p:txEl>
                                          </p:spTgt>
                                        </p:tgtEl>
                                        <p:attrNameLst>
                                          <p:attrName>style.visibility</p:attrName>
                                        </p:attrNameLst>
                                      </p:cBhvr>
                                      <p:to>
                                        <p:strVal val="visible"/>
                                      </p:to>
                                    </p:set>
                                    <p:animEffect transition="in" filter="barn(inVertical)">
                                      <p:cBhvr>
                                        <p:cTn id="12" dur="500"/>
                                        <p:tgtEl>
                                          <p:spTgt spid="225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927245" y="0"/>
            <a:ext cx="11504082" cy="1527175"/>
          </a:xfrm>
        </p:spPr>
        <p:txBody>
          <a:bodyPr/>
          <a:lstStyle/>
          <a:p>
            <a:r>
              <a:rPr lang="en-US" altLang="en-US" dirty="0">
                <a:latin typeface="Cambria"/>
                <a:cs typeface="Cambria"/>
              </a:rPr>
              <a:t>The Law of Diminishing Marginal Product</a:t>
            </a:r>
          </a:p>
        </p:txBody>
      </p:sp>
      <p:sp>
        <p:nvSpPr>
          <p:cNvPr id="22531" name="Content Placeholder 2"/>
          <p:cNvSpPr>
            <a:spLocks noGrp="1"/>
          </p:cNvSpPr>
          <p:nvPr>
            <p:ph idx="1"/>
          </p:nvPr>
        </p:nvSpPr>
        <p:spPr>
          <a:xfrm>
            <a:off x="549804" y="1702329"/>
            <a:ext cx="10298113" cy="4895850"/>
          </a:xfrm>
        </p:spPr>
        <p:txBody>
          <a:bodyPr/>
          <a:lstStyle/>
          <a:p>
            <a:pPr lvl="1" eaLnBrk="1" hangingPunct="1">
              <a:buFont typeface="Arial"/>
              <a:buChar char="•"/>
            </a:pPr>
            <a:r>
              <a:rPr lang="en-US" altLang="en-US" sz="2800" u="sng" dirty="0">
                <a:latin typeface="Cambria"/>
                <a:cs typeface="Cambria"/>
              </a:rPr>
              <a:t>Assuming capital (K) is fixed</a:t>
            </a:r>
            <a:r>
              <a:rPr lang="en-US" altLang="en-US" sz="2800" dirty="0">
                <a:latin typeface="Cambria"/>
                <a:cs typeface="Cambria"/>
              </a:rPr>
              <a:t>, we </a:t>
            </a:r>
            <a:r>
              <a:rPr lang="en-US" altLang="en-US" sz="2800" i="1" dirty="0">
                <a:latin typeface="Cambria"/>
                <a:cs typeface="Cambria"/>
              </a:rPr>
              <a:t>eventually</a:t>
            </a:r>
            <a:r>
              <a:rPr lang="en-US" altLang="en-US" sz="2800" dirty="0">
                <a:latin typeface="Cambria"/>
                <a:cs typeface="Cambria"/>
              </a:rPr>
              <a:t> get to a point where a new worker (L) adds less output than the previous worker.</a:t>
            </a:r>
          </a:p>
          <a:p>
            <a:pPr lvl="1" eaLnBrk="1" hangingPunct="1">
              <a:buFont typeface="Arial"/>
              <a:buChar char="•"/>
            </a:pPr>
            <a:r>
              <a:rPr lang="en-US" altLang="en-US" sz="2800" dirty="0">
                <a:latin typeface="Cambria"/>
                <a:cs typeface="Cambria"/>
              </a:rPr>
              <a:t>Example:</a:t>
            </a:r>
          </a:p>
          <a:p>
            <a:pPr lvl="2" eaLnBrk="1" hangingPunct="1"/>
            <a:r>
              <a:rPr lang="en-US" altLang="en-US" sz="2000" dirty="0">
                <a:latin typeface="Cambria"/>
                <a:ea typeface="Cambria"/>
                <a:cs typeface="Cambria"/>
              </a:rPr>
              <a:t>Laborer #3 increases output by 15.</a:t>
            </a:r>
          </a:p>
          <a:p>
            <a:pPr lvl="2" eaLnBrk="1" hangingPunct="1"/>
            <a:r>
              <a:rPr lang="en-US" altLang="en-US" sz="2000" dirty="0">
                <a:latin typeface="Cambria"/>
                <a:ea typeface="Cambria"/>
                <a:cs typeface="Cambria"/>
              </a:rPr>
              <a:t>Laborer #4 increases output by 12.</a:t>
            </a:r>
          </a:p>
          <a:p>
            <a:pPr lvl="2" eaLnBrk="1" hangingPunct="1"/>
            <a:r>
              <a:rPr lang="en-US" altLang="en-US" sz="2000" dirty="0">
                <a:latin typeface="Cambria"/>
                <a:ea typeface="Cambria"/>
                <a:cs typeface="Cambria"/>
              </a:rPr>
              <a:t>Laborer #5 increases output by 10.</a:t>
            </a:r>
          </a:p>
        </p:txBody>
      </p:sp>
      <p:pic>
        <p:nvPicPr>
          <p:cNvPr id="37891" name="Picture 13" descr="I:\DirkTextbookN\Jpegs(All)\VOLUME_1_MICRO_Class-test\04_PRINECO_CH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2782" y="4168246"/>
            <a:ext cx="2887663" cy="1947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1340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arn(inVertical)">
                                      <p:cBhvr>
                                        <p:cTn id="7" dur="500"/>
                                        <p:tgtEl>
                                          <p:spTgt spid="22531">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2531">
                                            <p:txEl>
                                              <p:pRg st="1" end="1"/>
                                            </p:txEl>
                                          </p:spTgt>
                                        </p:tgtEl>
                                        <p:attrNameLst>
                                          <p:attrName>style.visibility</p:attrName>
                                        </p:attrNameLst>
                                      </p:cBhvr>
                                      <p:to>
                                        <p:strVal val="visible"/>
                                      </p:to>
                                    </p:set>
                                    <p:animEffect transition="in" filter="barn(inVertical)">
                                      <p:cBhvr>
                                        <p:cTn id="10" dur="500"/>
                                        <p:tgtEl>
                                          <p:spTgt spid="2253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animEffect transition="in" filter="barn(inVertical)">
                                      <p:cBhvr>
                                        <p:cTn id="15" dur="500"/>
                                        <p:tgtEl>
                                          <p:spTgt spid="22531">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2531">
                                            <p:txEl>
                                              <p:pRg st="3" end="3"/>
                                            </p:txEl>
                                          </p:spTgt>
                                        </p:tgtEl>
                                        <p:attrNameLst>
                                          <p:attrName>style.visibility</p:attrName>
                                        </p:attrNameLst>
                                      </p:cBhvr>
                                      <p:to>
                                        <p:strVal val="visible"/>
                                      </p:to>
                                    </p:set>
                                    <p:animEffect transition="in" filter="barn(inVertical)">
                                      <p:cBhvr>
                                        <p:cTn id="18" dur="500"/>
                                        <p:tgtEl>
                                          <p:spTgt spid="22531">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2531">
                                            <p:txEl>
                                              <p:pRg st="4" end="4"/>
                                            </p:txEl>
                                          </p:spTgt>
                                        </p:tgtEl>
                                        <p:attrNameLst>
                                          <p:attrName>style.visibility</p:attrName>
                                        </p:attrNameLst>
                                      </p:cBhvr>
                                      <p:to>
                                        <p:strVal val="visible"/>
                                      </p:to>
                                    </p:set>
                                    <p:animEffect transition="in" filter="barn(inVertical)">
                                      <p:cBhvr>
                                        <p:cTn id="21" dur="500"/>
                                        <p:tgtEl>
                                          <p:spTgt spid="22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1981200" y="9"/>
            <a:ext cx="8229600" cy="1527175"/>
          </a:xfrm>
        </p:spPr>
        <p:txBody>
          <a:bodyPr/>
          <a:lstStyle/>
          <a:p>
            <a:r>
              <a:rPr lang="en-US" altLang="en-US">
                <a:latin typeface="Cambria"/>
                <a:cs typeface="Cambria"/>
              </a:rPr>
              <a:t>Why Does This Happen?</a:t>
            </a:r>
          </a:p>
        </p:txBody>
      </p:sp>
      <p:sp>
        <p:nvSpPr>
          <p:cNvPr id="23555" name="Content Placeholder 2"/>
          <p:cNvSpPr>
            <a:spLocks noGrp="1"/>
          </p:cNvSpPr>
          <p:nvPr>
            <p:ph idx="1"/>
          </p:nvPr>
        </p:nvSpPr>
        <p:spPr>
          <a:xfrm>
            <a:off x="1952625" y="1670053"/>
            <a:ext cx="8229600" cy="4962525"/>
          </a:xfrm>
        </p:spPr>
        <p:txBody>
          <a:bodyPr/>
          <a:lstStyle/>
          <a:p>
            <a:pPr eaLnBrk="1" hangingPunct="1"/>
            <a:r>
              <a:rPr lang="en-US" altLang="en-US" sz="3200" dirty="0">
                <a:latin typeface="Cambria"/>
                <a:cs typeface="Cambria"/>
              </a:rPr>
              <a:t>Think about the fixed amount of capital:</a:t>
            </a:r>
          </a:p>
          <a:p>
            <a:pPr lvl="1" eaLnBrk="1" hangingPunct="1"/>
            <a:r>
              <a:rPr lang="en-US" altLang="ja-JP" sz="2800" dirty="0">
                <a:latin typeface="Cambria"/>
                <a:cs typeface="Cambria"/>
              </a:rPr>
              <a:t>"Too many cooks in the kitchen".</a:t>
            </a:r>
          </a:p>
          <a:p>
            <a:pPr lvl="1" eaLnBrk="1" hangingPunct="1"/>
            <a:r>
              <a:rPr lang="en-US" altLang="en-US" sz="2800" dirty="0">
                <a:latin typeface="Cambria"/>
                <a:cs typeface="Cambria"/>
              </a:rPr>
              <a:t>Extra workers will eventually have less work to do, won</a:t>
            </a:r>
            <a:r>
              <a:rPr lang="en-US" altLang="en-US" sz="2800" dirty="0"/>
              <a:t>'</a:t>
            </a:r>
            <a:r>
              <a:rPr lang="en-US" altLang="ja-JP" sz="2800" dirty="0">
                <a:latin typeface="Cambria"/>
                <a:cs typeface="Cambria"/>
              </a:rPr>
              <a:t>t be able to add as much to the overall output.</a:t>
            </a:r>
          </a:p>
          <a:p>
            <a:pPr lvl="1" eaLnBrk="1" hangingPunct="1"/>
            <a:r>
              <a:rPr lang="en-US" altLang="en-US" sz="2800" i="1" dirty="0">
                <a:latin typeface="Cambria"/>
                <a:cs typeface="Cambria"/>
              </a:rPr>
              <a:t>Not</a:t>
            </a:r>
            <a:r>
              <a:rPr lang="en-US" altLang="en-US" sz="2800" dirty="0">
                <a:latin typeface="Cambria"/>
                <a:cs typeface="Cambria"/>
              </a:rPr>
              <a:t> because new workers are less skilled.</a:t>
            </a:r>
          </a:p>
          <a:p>
            <a:pPr eaLnBrk="1" hangingPunct="1"/>
            <a:r>
              <a:rPr lang="en-US" altLang="en-US" sz="3200" dirty="0">
                <a:latin typeface="Cambria"/>
                <a:cs typeface="Cambria"/>
              </a:rPr>
              <a:t>With a very large amount of L:</a:t>
            </a:r>
          </a:p>
          <a:p>
            <a:pPr lvl="1" eaLnBrk="1" hangingPunct="1"/>
            <a:r>
              <a:rPr lang="en-US" altLang="en-US" sz="2800" dirty="0">
                <a:latin typeface="Cambria"/>
                <a:cs typeface="Cambria"/>
              </a:rPr>
              <a:t>New workers could actually interfere with existing workers and slow them down.</a:t>
            </a:r>
          </a:p>
          <a:p>
            <a:pPr lvl="1" eaLnBrk="1" hangingPunct="1"/>
            <a:r>
              <a:rPr lang="en-US" altLang="en-US" sz="2800" dirty="0">
                <a:latin typeface="Cambria"/>
                <a:cs typeface="Cambria"/>
              </a:rPr>
              <a:t>This means negative marginal product!</a:t>
            </a:r>
          </a:p>
        </p:txBody>
      </p:sp>
    </p:spTree>
    <p:extLst>
      <p:ext uri="{BB962C8B-B14F-4D97-AF65-F5344CB8AC3E}">
        <p14:creationId xmlns:p14="http://schemas.microsoft.com/office/powerpoint/2010/main" val="10923880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barn(inVertical)">
                                      <p:cBhvr>
                                        <p:cTn id="7" dur="500"/>
                                        <p:tgtEl>
                                          <p:spTgt spid="2355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3555">
                                            <p:txEl>
                                              <p:pRg st="2" end="2"/>
                                            </p:txEl>
                                          </p:spTgt>
                                        </p:tgtEl>
                                        <p:attrNameLst>
                                          <p:attrName>style.visibility</p:attrName>
                                        </p:attrNameLst>
                                      </p:cBhvr>
                                      <p:to>
                                        <p:strVal val="visible"/>
                                      </p:to>
                                    </p:set>
                                    <p:animEffect transition="in" filter="barn(inVertical)">
                                      <p:cBhvr>
                                        <p:cTn id="10" dur="500"/>
                                        <p:tgtEl>
                                          <p:spTgt spid="23555">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3555">
                                            <p:txEl>
                                              <p:pRg st="3" end="3"/>
                                            </p:txEl>
                                          </p:spTgt>
                                        </p:tgtEl>
                                        <p:attrNameLst>
                                          <p:attrName>style.visibility</p:attrName>
                                        </p:attrNameLst>
                                      </p:cBhvr>
                                      <p:to>
                                        <p:strVal val="visible"/>
                                      </p:to>
                                    </p:set>
                                    <p:animEffect transition="in" filter="barn(inVertical)">
                                      <p:cBhvr>
                                        <p:cTn id="13" dur="500"/>
                                        <p:tgtEl>
                                          <p:spTgt spid="2355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23555">
                                            <p:txEl>
                                              <p:pRg st="5" end="5"/>
                                            </p:txEl>
                                          </p:spTgt>
                                        </p:tgtEl>
                                        <p:attrNameLst>
                                          <p:attrName>style.visibility</p:attrName>
                                        </p:attrNameLst>
                                      </p:cBhvr>
                                      <p:to>
                                        <p:strVal val="visible"/>
                                      </p:to>
                                    </p:set>
                                    <p:animEffect transition="in" filter="barn(inVertical)">
                                      <p:cBhvr>
                                        <p:cTn id="18" dur="500"/>
                                        <p:tgtEl>
                                          <p:spTgt spid="23555">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3555">
                                            <p:txEl>
                                              <p:pRg st="6" end="6"/>
                                            </p:txEl>
                                          </p:spTgt>
                                        </p:tgtEl>
                                        <p:attrNameLst>
                                          <p:attrName>style.visibility</p:attrName>
                                        </p:attrNameLst>
                                      </p:cBhvr>
                                      <p:to>
                                        <p:strVal val="visible"/>
                                      </p:to>
                                    </p:set>
                                    <p:animEffect transition="in" filter="barn(inVertical)">
                                      <p:cBhvr>
                                        <p:cTn id="21" dur="500"/>
                                        <p:tgtEl>
                                          <p:spTgt spid="23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981200" y="0"/>
            <a:ext cx="8229600" cy="1527175"/>
          </a:xfrm>
        </p:spPr>
        <p:txBody>
          <a:bodyPr/>
          <a:lstStyle/>
          <a:p>
            <a:r>
              <a:rPr lang="en-US" altLang="en-US"/>
              <a:t>Topics of Week #6</a:t>
            </a:r>
            <a:endParaRPr lang="en-US" altLang="en-US" dirty="0">
              <a:latin typeface="Cambria"/>
              <a:cs typeface="Cambria"/>
            </a:endParaRPr>
          </a:p>
        </p:txBody>
      </p:sp>
      <p:sp>
        <p:nvSpPr>
          <p:cNvPr id="12290" name="Content Placeholder 2"/>
          <p:cNvSpPr>
            <a:spLocks noGrp="1"/>
          </p:cNvSpPr>
          <p:nvPr>
            <p:ph idx="1"/>
          </p:nvPr>
        </p:nvSpPr>
        <p:spPr>
          <a:xfrm>
            <a:off x="1981205" y="1712913"/>
            <a:ext cx="9746343" cy="4096216"/>
          </a:xfrm>
        </p:spPr>
        <p:txBody>
          <a:bodyPr/>
          <a:lstStyle/>
          <a:p>
            <a:pPr marL="514350" indent="-514350" eaLnBrk="1" hangingPunct="1">
              <a:buFont typeface="+mj-lt"/>
              <a:buAutoNum type="arabicPeriod"/>
            </a:pPr>
            <a:r>
              <a:rPr lang="en-US" sz="2800" cap="none" dirty="0">
                <a:latin typeface="Cambria"/>
                <a:ea typeface="MS PGothic" charset="0"/>
                <a:cs typeface="Cambria"/>
              </a:rPr>
              <a:t>Explicit Cost</a:t>
            </a:r>
          </a:p>
          <a:p>
            <a:pPr marL="514350" indent="-514350" eaLnBrk="1" hangingPunct="1">
              <a:buFont typeface="+mj-lt"/>
              <a:buAutoNum type="arabicPeriod"/>
            </a:pPr>
            <a:r>
              <a:rPr lang="en-US" sz="2800" dirty="0">
                <a:latin typeface="Cambria"/>
                <a:ea typeface="MS PGothic" charset="0"/>
                <a:cs typeface="Cambria"/>
              </a:rPr>
              <a:t>Implicit Cost</a:t>
            </a:r>
          </a:p>
          <a:p>
            <a:pPr marL="514350" indent="-514350" eaLnBrk="1" hangingPunct="1">
              <a:buFont typeface="+mj-lt"/>
              <a:buAutoNum type="arabicPeriod"/>
            </a:pPr>
            <a:r>
              <a:rPr lang="en-US" sz="2800" dirty="0">
                <a:latin typeface="Cambria"/>
                <a:ea typeface="MS PGothic" charset="0"/>
                <a:cs typeface="Cambria"/>
              </a:rPr>
              <a:t>Accounting Profit</a:t>
            </a:r>
          </a:p>
          <a:p>
            <a:pPr marL="514350" indent="-514350" eaLnBrk="1" hangingPunct="1">
              <a:buFont typeface="+mj-lt"/>
              <a:buAutoNum type="arabicPeriod"/>
            </a:pPr>
            <a:r>
              <a:rPr lang="en-US" sz="2800" dirty="0">
                <a:latin typeface="Cambria"/>
                <a:ea typeface="MS PGothic" charset="0"/>
                <a:cs typeface="Cambria"/>
              </a:rPr>
              <a:t>Economic Profit</a:t>
            </a:r>
          </a:p>
          <a:p>
            <a:pPr marL="514350" indent="-514350" eaLnBrk="1" hangingPunct="1">
              <a:buFont typeface="+mj-lt"/>
              <a:buAutoNum type="arabicPeriod"/>
            </a:pPr>
            <a:r>
              <a:rPr lang="en-US" sz="2800" dirty="0">
                <a:latin typeface="Cambria"/>
                <a:ea typeface="MS PGothic" charset="0"/>
                <a:cs typeface="Cambria"/>
              </a:rPr>
              <a:t>Short-Run vs. Long-Run*</a:t>
            </a:r>
          </a:p>
          <a:p>
            <a:pPr marL="514350" indent="-514350" eaLnBrk="1" hangingPunct="1">
              <a:buFont typeface="+mj-lt"/>
              <a:buAutoNum type="arabicPeriod"/>
            </a:pPr>
            <a:r>
              <a:rPr lang="en-US" sz="2800" dirty="0">
                <a:latin typeface="Cambria"/>
                <a:ea typeface="MS PGothic" charset="0"/>
                <a:cs typeface="Cambria"/>
              </a:rPr>
              <a:t>TP, MP, AP, and DMP*</a:t>
            </a:r>
          </a:p>
          <a:p>
            <a:pPr marL="514350" indent="-514350" eaLnBrk="1" hangingPunct="1">
              <a:buFont typeface="+mj-lt"/>
              <a:buAutoNum type="arabicPeriod"/>
            </a:pPr>
            <a:r>
              <a:rPr lang="en-US" sz="2800" dirty="0">
                <a:latin typeface="Cambria"/>
                <a:ea typeface="MS PGothic" charset="0"/>
                <a:cs typeface="Cambria"/>
              </a:rPr>
              <a:t>TC, TVC, and TFC</a:t>
            </a:r>
          </a:p>
          <a:p>
            <a:pPr marL="514350" indent="-514350" eaLnBrk="1" hangingPunct="1">
              <a:buFont typeface="+mj-lt"/>
              <a:buAutoNum type="arabicPeriod"/>
            </a:pPr>
            <a:r>
              <a:rPr lang="en-US" sz="2800" dirty="0">
                <a:latin typeface="Cambria"/>
                <a:ea typeface="MS PGothic" charset="0"/>
                <a:cs typeface="Cambria"/>
              </a:rPr>
              <a:t>ATC, AVC, and AFC*</a:t>
            </a:r>
          </a:p>
          <a:p>
            <a:pPr marL="0" indent="0" eaLnBrk="1" hangingPunct="1">
              <a:buNone/>
            </a:pPr>
            <a:r>
              <a:rPr lang="en-US" altLang="en-US" sz="1800" dirty="0">
                <a:latin typeface="Cambria"/>
                <a:ea typeface="MS PGothic" charset="0"/>
                <a:cs typeface="Cambria"/>
              </a:rPr>
              <a:t>"*" Indicates the most important topics.</a:t>
            </a:r>
          </a:p>
          <a:p>
            <a:pPr marL="0" indent="0" eaLnBrk="1" hangingPunct="1">
              <a:buNone/>
            </a:pPr>
            <a:r>
              <a:rPr lang="en-US" altLang="en-US" sz="1800" dirty="0" err="1">
                <a:latin typeface="Cambria"/>
                <a:ea typeface="MS PGothic" charset="0"/>
                <a:cs typeface="Cambria"/>
              </a:rPr>
              <a:t>Mateer</a:t>
            </a:r>
            <a:r>
              <a:rPr lang="en-US" altLang="en-US" sz="1800" dirty="0">
                <a:latin typeface="Cambria"/>
                <a:ea typeface="MS PGothic" charset="0"/>
                <a:cs typeface="Cambria"/>
              </a:rPr>
              <a:t> </a:t>
            </a:r>
            <a:r>
              <a:rPr lang="en-US" altLang="en-US" sz="1800" dirty="0" err="1">
                <a:latin typeface="Cambria"/>
                <a:ea typeface="MS PGothic" charset="0"/>
                <a:cs typeface="Cambria"/>
              </a:rPr>
              <a:t>ve</a:t>
            </a:r>
            <a:r>
              <a:rPr lang="en-US" altLang="en-US" sz="1800" dirty="0">
                <a:latin typeface="Cambria"/>
                <a:ea typeface="MS PGothic" charset="0"/>
                <a:cs typeface="Cambria"/>
              </a:rPr>
              <a:t> </a:t>
            </a:r>
            <a:r>
              <a:rPr lang="en-US" altLang="en-US" sz="1800" dirty="0" err="1">
                <a:latin typeface="Cambria"/>
                <a:ea typeface="MS PGothic" charset="0"/>
                <a:cs typeface="Cambria"/>
              </a:rPr>
              <a:t>Coppock</a:t>
            </a:r>
            <a:r>
              <a:rPr lang="en-US" altLang="en-US" sz="1800" dirty="0">
                <a:latin typeface="Cambria"/>
                <a:ea typeface="MS PGothic" charset="0"/>
                <a:cs typeface="Cambria"/>
              </a:rPr>
              <a:t>: Chapter #8</a:t>
            </a:r>
          </a:p>
          <a:p>
            <a:pPr marL="0" indent="0" eaLnBrk="1" hangingPunct="1">
              <a:buNone/>
            </a:pPr>
            <a:endParaRPr lang="en-US" altLang="en-US" sz="1800" dirty="0">
              <a:latin typeface="Cambria"/>
              <a:ea typeface="MS PGothic" charset="0"/>
              <a:cs typeface="Cambria"/>
            </a:endParaRPr>
          </a:p>
          <a:p>
            <a:pPr marL="0" indent="0" eaLnBrk="1" hangingPunct="1">
              <a:buNone/>
            </a:pPr>
            <a:endParaRPr lang="en-US" sz="2800" dirty="0">
              <a:latin typeface="Cambria"/>
              <a:ea typeface="MS PGothic" charset="0"/>
              <a:cs typeface="Cambria"/>
            </a:endParaRPr>
          </a:p>
          <a:p>
            <a:pPr marL="514350" indent="-514350" eaLnBrk="1" hangingPunct="1">
              <a:buFont typeface="+mj-lt"/>
              <a:buAutoNum type="arabicPeriod"/>
            </a:pPr>
            <a:endParaRPr lang="en-US" sz="2800" dirty="0">
              <a:latin typeface="Cambria"/>
              <a:ea typeface="MS PGothic" charset="0"/>
              <a:cs typeface="Cambria"/>
            </a:endParaRPr>
          </a:p>
          <a:p>
            <a:pPr marL="514350" indent="-514350" eaLnBrk="1" hangingPunct="1">
              <a:buFont typeface="+mj-lt"/>
              <a:buAutoNum type="arabicPeriod"/>
            </a:pPr>
            <a:endParaRPr lang="en-US" sz="2800" cap="none" dirty="0">
              <a:latin typeface="Cambria"/>
              <a:ea typeface="MS PGothic" charset="0"/>
              <a:cs typeface="Cambria"/>
            </a:endParaRPr>
          </a:p>
          <a:p>
            <a:pPr marL="0" indent="0" eaLnBrk="1" hangingPunct="1">
              <a:buNone/>
            </a:pPr>
            <a:endParaRPr lang="en-US" altLang="en-US" sz="1800" dirty="0">
              <a:latin typeface="Cambria"/>
              <a:ea typeface="MS PGothic" charset="0"/>
              <a:cs typeface="Cambria"/>
            </a:endParaRPr>
          </a:p>
        </p:txBody>
      </p:sp>
    </p:spTree>
    <p:extLst>
      <p:ext uri="{BB962C8B-B14F-4D97-AF65-F5344CB8AC3E}">
        <p14:creationId xmlns:p14="http://schemas.microsoft.com/office/powerpoint/2010/main" val="18896529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r>
              <a:rPr lang="en-US" dirty="0">
                <a:latin typeface="Cambria"/>
                <a:ea typeface="MS PGothic" charset="0"/>
                <a:cs typeface="Cambria"/>
              </a:rPr>
              <a:t>Illustration of Diminishing MP</a:t>
            </a:r>
            <a:r>
              <a:rPr lang="en-US" baseline="-25000" dirty="0">
                <a:latin typeface="Cambria"/>
                <a:ea typeface="MS PGothic" charset="0"/>
                <a:cs typeface="Cambria"/>
              </a:rPr>
              <a:t>L</a:t>
            </a:r>
            <a:endParaRPr lang="en-US" dirty="0">
              <a:latin typeface="Cambria"/>
              <a:ea typeface="MS PGothic" charset="0"/>
              <a:cs typeface="Cambria"/>
            </a:endParaRPr>
          </a:p>
        </p:txBody>
      </p:sp>
      <p:sp>
        <p:nvSpPr>
          <p:cNvPr id="24579" name="Content Placeholder 2"/>
          <p:cNvSpPr>
            <a:spLocks noGrp="1"/>
          </p:cNvSpPr>
          <p:nvPr>
            <p:ph idx="1"/>
          </p:nvPr>
        </p:nvSpPr>
        <p:spPr/>
        <p:txBody>
          <a:bodyPr/>
          <a:lstStyle/>
          <a:p>
            <a:pPr eaLnBrk="1" hangingPunct="1"/>
            <a:r>
              <a:rPr lang="en-US" sz="3200" dirty="0">
                <a:latin typeface="Cambria"/>
                <a:ea typeface="MS PGothic" charset="0"/>
                <a:cs typeface="Cambria"/>
              </a:rPr>
              <a:t>Use garbage collection as an example:</a:t>
            </a:r>
          </a:p>
          <a:p>
            <a:pPr eaLnBrk="1" hangingPunct="1"/>
            <a:r>
              <a:rPr lang="en-US" sz="3200" dirty="0">
                <a:latin typeface="Cambria"/>
                <a:ea typeface="MS PGothic" charset="0"/>
                <a:cs typeface="Cambria"/>
              </a:rPr>
              <a:t>Fixed input</a:t>
            </a:r>
          </a:p>
          <a:p>
            <a:pPr lvl="1" eaLnBrk="1" hangingPunct="1"/>
            <a:r>
              <a:rPr lang="en-US" sz="2800" dirty="0">
                <a:latin typeface="Cambria"/>
                <a:ea typeface="MS PGothic" charset="0"/>
                <a:cs typeface="Cambria"/>
              </a:rPr>
              <a:t>Capital</a:t>
            </a:r>
          </a:p>
          <a:p>
            <a:pPr lvl="1" eaLnBrk="1" hangingPunct="1"/>
            <a:r>
              <a:rPr lang="en-US" sz="2800" dirty="0">
                <a:latin typeface="Cambria"/>
                <a:ea typeface="MS PGothic" charset="0"/>
                <a:cs typeface="Cambria"/>
              </a:rPr>
              <a:t>One truck</a:t>
            </a:r>
          </a:p>
          <a:p>
            <a:pPr eaLnBrk="1" hangingPunct="1"/>
            <a:r>
              <a:rPr lang="en-US" sz="3200" dirty="0">
                <a:latin typeface="Cambria"/>
                <a:ea typeface="MS PGothic" charset="0"/>
                <a:cs typeface="Cambria"/>
              </a:rPr>
              <a:t>Variable input</a:t>
            </a:r>
          </a:p>
          <a:p>
            <a:pPr lvl="1" eaLnBrk="1" hangingPunct="1"/>
            <a:r>
              <a:rPr lang="en-US" sz="2800" dirty="0">
                <a:latin typeface="Cambria"/>
                <a:ea typeface="MS PGothic" charset="0"/>
                <a:cs typeface="Cambria"/>
              </a:rPr>
              <a:t>Labor</a:t>
            </a:r>
          </a:p>
          <a:p>
            <a:pPr lvl="1" eaLnBrk="1" hangingPunct="1"/>
            <a:r>
              <a:rPr lang="en-US" sz="2800" dirty="0">
                <a:latin typeface="Cambria"/>
                <a:ea typeface="MS PGothic" charset="0"/>
                <a:cs typeface="Cambria"/>
              </a:rPr>
              <a:t>Workers on the truck</a:t>
            </a:r>
          </a:p>
          <a:p>
            <a:pPr eaLnBrk="1" hangingPunct="1"/>
            <a:r>
              <a:rPr lang="en-US" sz="3200" dirty="0">
                <a:latin typeface="Cambria"/>
                <a:ea typeface="MS PGothic" charset="0"/>
                <a:cs typeface="Cambria"/>
              </a:rPr>
              <a:t>Output</a:t>
            </a:r>
          </a:p>
          <a:p>
            <a:pPr lvl="1" eaLnBrk="1" hangingPunct="1"/>
            <a:r>
              <a:rPr lang="en-US" sz="2800" dirty="0">
                <a:latin typeface="Cambria"/>
                <a:ea typeface="MS PGothic" charset="0"/>
                <a:cs typeface="Cambria"/>
              </a:rPr>
              <a:t>Trash cans picked up</a:t>
            </a:r>
          </a:p>
          <a:p>
            <a:endParaRPr lang="en-US" sz="3200" dirty="0">
              <a:latin typeface="Cambria"/>
              <a:ea typeface="MS PGothic" charset="0"/>
              <a:cs typeface="Cambria"/>
            </a:endParaRPr>
          </a:p>
        </p:txBody>
      </p:sp>
      <p:pic>
        <p:nvPicPr>
          <p:cNvPr id="41987" name="Picture 5" descr="I:\DirkTextbookN\Jpegs(All)\VOLUME_1_MICRO_Class-test\1_PRINECO_CH1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2935" y="2343150"/>
            <a:ext cx="5753100" cy="2979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69242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animEffect transition="in" filter="barn(inVertical)">
                                      <p:cBhvr>
                                        <p:cTn id="7" dur="500"/>
                                        <p:tgtEl>
                                          <p:spTgt spid="24579">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4579">
                                            <p:txEl>
                                              <p:pRg st="3" end="3"/>
                                            </p:txEl>
                                          </p:spTgt>
                                        </p:tgtEl>
                                        <p:attrNameLst>
                                          <p:attrName>style.visibility</p:attrName>
                                        </p:attrNameLst>
                                      </p:cBhvr>
                                      <p:to>
                                        <p:strVal val="visible"/>
                                      </p:to>
                                    </p:set>
                                    <p:animEffect transition="in" filter="barn(inVertical)">
                                      <p:cBhvr>
                                        <p:cTn id="10" dur="500"/>
                                        <p:tgtEl>
                                          <p:spTgt spid="24579">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animEffect transition="in" filter="barn(inVertical)">
                                      <p:cBhvr>
                                        <p:cTn id="15" dur="500"/>
                                        <p:tgtEl>
                                          <p:spTgt spid="24579">
                                            <p:txEl>
                                              <p:pRg st="5" end="5"/>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4579">
                                            <p:txEl>
                                              <p:pRg st="6" end="6"/>
                                            </p:txEl>
                                          </p:spTgt>
                                        </p:tgtEl>
                                        <p:attrNameLst>
                                          <p:attrName>style.visibility</p:attrName>
                                        </p:attrNameLst>
                                      </p:cBhvr>
                                      <p:to>
                                        <p:strVal val="visible"/>
                                      </p:to>
                                    </p:set>
                                    <p:animEffect transition="in" filter="barn(inVertical)">
                                      <p:cBhvr>
                                        <p:cTn id="18" dur="500"/>
                                        <p:tgtEl>
                                          <p:spTgt spid="24579">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24579">
                                            <p:txEl>
                                              <p:pRg st="8" end="8"/>
                                            </p:txEl>
                                          </p:spTgt>
                                        </p:tgtEl>
                                        <p:attrNameLst>
                                          <p:attrName>style.visibility</p:attrName>
                                        </p:attrNameLst>
                                      </p:cBhvr>
                                      <p:to>
                                        <p:strVal val="visible"/>
                                      </p:to>
                                    </p:set>
                                    <p:animEffect transition="in" filter="barn(inVertical)">
                                      <p:cBhvr>
                                        <p:cTn id="23" dur="500"/>
                                        <p:tgtEl>
                                          <p:spTgt spid="245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8"/>
          <p:cNvGrpSpPr>
            <a:grpSpLocks/>
          </p:cNvGrpSpPr>
          <p:nvPr/>
        </p:nvGrpSpPr>
        <p:grpSpPr bwMode="auto">
          <a:xfrm rot="-9386595">
            <a:off x="5700184" y="1938338"/>
            <a:ext cx="609600" cy="1371600"/>
            <a:chOff x="990600" y="762000"/>
            <a:chExt cx="457200" cy="1371600"/>
          </a:xfrm>
        </p:grpSpPr>
        <p:sp>
          <p:nvSpPr>
            <p:cNvPr id="7" name="Oval 6"/>
            <p:cNvSpPr/>
            <p:nvPr/>
          </p:nvSpPr>
          <p:spPr>
            <a:xfrm>
              <a:off x="1002170" y="769078"/>
              <a:ext cx="457200" cy="457200"/>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cxnSp>
          <p:nvCxnSpPr>
            <p:cNvPr id="8" name="Straight Connector 7"/>
            <p:cNvCxnSpPr/>
            <p:nvPr/>
          </p:nvCxnSpPr>
          <p:spPr>
            <a:xfrm rot="5400000">
              <a:off x="914668" y="1523883"/>
              <a:ext cx="609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959042" y="1868855"/>
              <a:ext cx="304800" cy="2286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H="1">
              <a:off x="1181658" y="1867048"/>
              <a:ext cx="304800" cy="2286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90868" y="1523883"/>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 name="Group 32"/>
          <p:cNvGrpSpPr>
            <a:grpSpLocks/>
          </p:cNvGrpSpPr>
          <p:nvPr/>
        </p:nvGrpSpPr>
        <p:grpSpPr bwMode="auto">
          <a:xfrm>
            <a:off x="2235200" y="1903413"/>
            <a:ext cx="609600" cy="1371600"/>
            <a:chOff x="990600" y="762000"/>
            <a:chExt cx="457200" cy="1371600"/>
          </a:xfrm>
        </p:grpSpPr>
        <p:sp>
          <p:nvSpPr>
            <p:cNvPr id="13" name="Oval 12"/>
            <p:cNvSpPr/>
            <p:nvPr/>
          </p:nvSpPr>
          <p:spPr>
            <a:xfrm>
              <a:off x="990600" y="762000"/>
              <a:ext cx="457200" cy="457200"/>
            </a:xfrm>
            <a:prstGeom prst="ellipse">
              <a:avLst/>
            </a:prstGeom>
            <a:noFill/>
            <a:ln w="635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cxnSp>
          <p:nvCxnSpPr>
            <p:cNvPr id="14" name="Straight Connector 13"/>
            <p:cNvCxnSpPr/>
            <p:nvPr/>
          </p:nvCxnSpPr>
          <p:spPr>
            <a:xfrm rot="5400000">
              <a:off x="914400" y="1524000"/>
              <a:ext cx="609600" cy="0"/>
            </a:xfrm>
            <a:prstGeom prst="line">
              <a:avLst/>
            </a:prstGeom>
            <a:ln w="635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952500" y="1866900"/>
              <a:ext cx="304800" cy="228600"/>
            </a:xfrm>
            <a:prstGeom prst="line">
              <a:avLst/>
            </a:prstGeom>
            <a:ln w="635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1181100" y="1866900"/>
              <a:ext cx="304800" cy="228600"/>
            </a:xfrm>
            <a:prstGeom prst="line">
              <a:avLst/>
            </a:prstGeom>
            <a:ln w="635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90600" y="1524000"/>
              <a:ext cx="457200" cy="0"/>
            </a:xfrm>
            <a:prstGeom prst="line">
              <a:avLst/>
            </a:prstGeom>
            <a:ln w="63500">
              <a:solidFill>
                <a:srgbClr val="FFC000"/>
              </a:solidFill>
            </a:ln>
          </p:spPr>
          <p:style>
            <a:lnRef idx="1">
              <a:schemeClr val="accent1"/>
            </a:lnRef>
            <a:fillRef idx="0">
              <a:schemeClr val="accent1"/>
            </a:fillRef>
            <a:effectRef idx="0">
              <a:schemeClr val="accent1"/>
            </a:effectRef>
            <a:fontRef idx="minor">
              <a:schemeClr val="tx1"/>
            </a:fontRef>
          </p:style>
        </p:cxnSp>
      </p:grpSp>
      <p:grpSp>
        <p:nvGrpSpPr>
          <p:cNvPr id="4" name="Group 33"/>
          <p:cNvGrpSpPr>
            <a:grpSpLocks/>
          </p:cNvGrpSpPr>
          <p:nvPr/>
        </p:nvGrpSpPr>
        <p:grpSpPr bwMode="auto">
          <a:xfrm>
            <a:off x="9347200" y="3813175"/>
            <a:ext cx="609600" cy="1371600"/>
            <a:chOff x="990600" y="762000"/>
            <a:chExt cx="457200" cy="1371600"/>
          </a:xfrm>
        </p:grpSpPr>
        <p:sp>
          <p:nvSpPr>
            <p:cNvPr id="19" name="Oval 18"/>
            <p:cNvSpPr/>
            <p:nvPr/>
          </p:nvSpPr>
          <p:spPr>
            <a:xfrm>
              <a:off x="990600" y="762000"/>
              <a:ext cx="457200" cy="45720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cxnSp>
          <p:nvCxnSpPr>
            <p:cNvPr id="20" name="Straight Connector 19"/>
            <p:cNvCxnSpPr/>
            <p:nvPr/>
          </p:nvCxnSpPr>
          <p:spPr>
            <a:xfrm rot="5400000">
              <a:off x="914400" y="1524000"/>
              <a:ext cx="609600"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952500" y="1866900"/>
              <a:ext cx="304800" cy="2286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1181100" y="1866900"/>
              <a:ext cx="304800" cy="2286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90600" y="1524000"/>
              <a:ext cx="457200"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 name="Group 39"/>
          <p:cNvGrpSpPr>
            <a:grpSpLocks/>
          </p:cNvGrpSpPr>
          <p:nvPr/>
        </p:nvGrpSpPr>
        <p:grpSpPr bwMode="auto">
          <a:xfrm>
            <a:off x="2641600" y="3856038"/>
            <a:ext cx="609600" cy="1371600"/>
            <a:chOff x="990600" y="762000"/>
            <a:chExt cx="457200" cy="1371600"/>
          </a:xfrm>
        </p:grpSpPr>
        <p:sp>
          <p:nvSpPr>
            <p:cNvPr id="25" name="Oval 24"/>
            <p:cNvSpPr/>
            <p:nvPr/>
          </p:nvSpPr>
          <p:spPr>
            <a:xfrm>
              <a:off x="990600" y="762000"/>
              <a:ext cx="457200" cy="457200"/>
            </a:xfrm>
            <a:prstGeom prst="ellipse">
              <a:avLst/>
            </a:prstGeom>
            <a:noFill/>
            <a:ln w="635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cxnSp>
          <p:nvCxnSpPr>
            <p:cNvPr id="26" name="Straight Connector 25"/>
            <p:cNvCxnSpPr/>
            <p:nvPr/>
          </p:nvCxnSpPr>
          <p:spPr>
            <a:xfrm rot="5400000">
              <a:off x="914400" y="1524000"/>
              <a:ext cx="609600" cy="0"/>
            </a:xfrm>
            <a:prstGeom prst="line">
              <a:avLst/>
            </a:prstGeom>
            <a:ln w="635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952500" y="1866900"/>
              <a:ext cx="304800" cy="228600"/>
            </a:xfrm>
            <a:prstGeom prst="line">
              <a:avLst/>
            </a:prstGeom>
            <a:ln w="635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1181100" y="1866900"/>
              <a:ext cx="304800" cy="228600"/>
            </a:xfrm>
            <a:prstGeom prst="line">
              <a:avLst/>
            </a:prstGeom>
            <a:ln w="635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90600" y="1524000"/>
              <a:ext cx="457200" cy="0"/>
            </a:xfrm>
            <a:prstGeom prst="line">
              <a:avLst/>
            </a:prstGeom>
            <a:ln w="635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6" name="Group 45"/>
          <p:cNvGrpSpPr>
            <a:grpSpLocks/>
          </p:cNvGrpSpPr>
          <p:nvPr/>
        </p:nvGrpSpPr>
        <p:grpSpPr bwMode="auto">
          <a:xfrm rot="740168">
            <a:off x="10109200" y="3889375"/>
            <a:ext cx="609600" cy="1371600"/>
            <a:chOff x="990600" y="762000"/>
            <a:chExt cx="457200" cy="1371600"/>
          </a:xfrm>
        </p:grpSpPr>
        <p:sp>
          <p:nvSpPr>
            <p:cNvPr id="31" name="Oval 30"/>
            <p:cNvSpPr/>
            <p:nvPr/>
          </p:nvSpPr>
          <p:spPr>
            <a:xfrm>
              <a:off x="957088" y="739023"/>
              <a:ext cx="457200" cy="457200"/>
            </a:xfrm>
            <a:prstGeom prst="ellipse">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cxnSp>
          <p:nvCxnSpPr>
            <p:cNvPr id="32" name="Straight Connector 31"/>
            <p:cNvCxnSpPr/>
            <p:nvPr/>
          </p:nvCxnSpPr>
          <p:spPr>
            <a:xfrm rot="5400000">
              <a:off x="911052" y="1521659"/>
              <a:ext cx="609600"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907912" y="1833004"/>
              <a:ext cx="304800" cy="22860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138112" y="1837911"/>
              <a:ext cx="304800" cy="22860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987252" y="1521659"/>
              <a:ext cx="457200" cy="0"/>
            </a:xfrm>
            <a:prstGeom prst="line">
              <a:avLst/>
            </a:prstGeom>
            <a:ln w="635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12" name="Group 51"/>
          <p:cNvGrpSpPr>
            <a:grpSpLocks/>
          </p:cNvGrpSpPr>
          <p:nvPr/>
        </p:nvGrpSpPr>
        <p:grpSpPr bwMode="auto">
          <a:xfrm rot="481822">
            <a:off x="6673851" y="1338263"/>
            <a:ext cx="609600" cy="1371600"/>
            <a:chOff x="990600" y="762000"/>
            <a:chExt cx="457200" cy="1371600"/>
          </a:xfrm>
        </p:grpSpPr>
        <p:sp>
          <p:nvSpPr>
            <p:cNvPr id="37" name="Oval 36"/>
            <p:cNvSpPr/>
            <p:nvPr/>
          </p:nvSpPr>
          <p:spPr>
            <a:xfrm>
              <a:off x="915400" y="697540"/>
              <a:ext cx="457200" cy="457200"/>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cxnSp>
          <p:nvCxnSpPr>
            <p:cNvPr id="38" name="Straight Connector 37"/>
            <p:cNvCxnSpPr/>
            <p:nvPr/>
          </p:nvCxnSpPr>
          <p:spPr>
            <a:xfrm rot="5400000">
              <a:off x="913819" y="1523233"/>
              <a:ext cx="609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902720" y="1829598"/>
              <a:ext cx="304800" cy="2286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1096954" y="1808608"/>
              <a:ext cx="304800" cy="2286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990019" y="1523233"/>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57"/>
          <p:cNvGrpSpPr>
            <a:grpSpLocks/>
          </p:cNvGrpSpPr>
          <p:nvPr/>
        </p:nvGrpSpPr>
        <p:grpSpPr bwMode="auto">
          <a:xfrm>
            <a:off x="2032000" y="3965575"/>
            <a:ext cx="609600" cy="1371600"/>
            <a:chOff x="990600" y="762000"/>
            <a:chExt cx="457200" cy="1371600"/>
          </a:xfrm>
        </p:grpSpPr>
        <p:sp>
          <p:nvSpPr>
            <p:cNvPr id="43" name="Oval 42"/>
            <p:cNvSpPr/>
            <p:nvPr/>
          </p:nvSpPr>
          <p:spPr>
            <a:xfrm>
              <a:off x="990600" y="762000"/>
              <a:ext cx="457200" cy="457200"/>
            </a:xfrm>
            <a:prstGeom prst="ellipse">
              <a:avLst/>
            </a:prstGeom>
            <a:noFill/>
            <a:ln w="635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cxnSp>
          <p:nvCxnSpPr>
            <p:cNvPr id="44" name="Straight Connector 43"/>
            <p:cNvCxnSpPr/>
            <p:nvPr/>
          </p:nvCxnSpPr>
          <p:spPr>
            <a:xfrm rot="5400000">
              <a:off x="914400" y="1524000"/>
              <a:ext cx="609600" cy="0"/>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952500" y="1866900"/>
              <a:ext cx="304800" cy="228600"/>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181100" y="1866900"/>
              <a:ext cx="304800" cy="228600"/>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90600" y="1524000"/>
              <a:ext cx="457200" cy="0"/>
            </a:xfrm>
            <a:prstGeom prst="line">
              <a:avLst/>
            </a:prstGeom>
            <a:ln w="63500">
              <a:solidFill>
                <a:srgbClr val="7030A0"/>
              </a:solidFill>
            </a:ln>
          </p:spPr>
          <p:style>
            <a:lnRef idx="1">
              <a:schemeClr val="accent1"/>
            </a:lnRef>
            <a:fillRef idx="0">
              <a:schemeClr val="accent1"/>
            </a:fillRef>
            <a:effectRef idx="0">
              <a:schemeClr val="accent1"/>
            </a:effectRef>
            <a:fontRef idx="minor">
              <a:schemeClr val="tx1"/>
            </a:fontRef>
          </p:style>
        </p:cxnSp>
      </p:grpSp>
      <p:grpSp>
        <p:nvGrpSpPr>
          <p:cNvPr id="24" name="Group 71"/>
          <p:cNvGrpSpPr>
            <a:grpSpLocks/>
          </p:cNvGrpSpPr>
          <p:nvPr/>
        </p:nvGrpSpPr>
        <p:grpSpPr bwMode="auto">
          <a:xfrm>
            <a:off x="12395200" y="2746375"/>
            <a:ext cx="8940800" cy="3505200"/>
            <a:chOff x="1104900" y="2362200"/>
            <a:chExt cx="6705600" cy="3505200"/>
          </a:xfrm>
        </p:grpSpPr>
        <p:grpSp>
          <p:nvGrpSpPr>
            <p:cNvPr id="44047" name="Group 69"/>
            <p:cNvGrpSpPr>
              <a:grpSpLocks/>
            </p:cNvGrpSpPr>
            <p:nvPr/>
          </p:nvGrpSpPr>
          <p:grpSpPr bwMode="auto">
            <a:xfrm>
              <a:off x="1104900" y="2362200"/>
              <a:ext cx="6705600" cy="3505200"/>
              <a:chOff x="1104900" y="2362200"/>
              <a:chExt cx="6705600" cy="3505200"/>
            </a:xfrm>
          </p:grpSpPr>
          <p:grpSp>
            <p:nvGrpSpPr>
              <p:cNvPr id="44049" name="Group 17"/>
              <p:cNvGrpSpPr>
                <a:grpSpLocks/>
              </p:cNvGrpSpPr>
              <p:nvPr/>
            </p:nvGrpSpPr>
            <p:grpSpPr bwMode="auto">
              <a:xfrm>
                <a:off x="1104900" y="2362200"/>
                <a:ext cx="6705600" cy="3505200"/>
                <a:chOff x="762000" y="2133600"/>
                <a:chExt cx="6705600" cy="3505200"/>
              </a:xfrm>
            </p:grpSpPr>
            <p:sp>
              <p:nvSpPr>
                <p:cNvPr id="54" name="Rounded Rectangle 53"/>
                <p:cNvSpPr/>
                <p:nvPr/>
              </p:nvSpPr>
              <p:spPr>
                <a:xfrm>
                  <a:off x="2743200" y="2133600"/>
                  <a:ext cx="4191000" cy="281940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55" name="Oval 54"/>
                <p:cNvSpPr/>
                <p:nvPr/>
              </p:nvSpPr>
              <p:spPr>
                <a:xfrm>
                  <a:off x="5638800" y="4953000"/>
                  <a:ext cx="762000" cy="685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56" name="Rounded Rectangle 55"/>
                <p:cNvSpPr/>
                <p:nvPr/>
              </p:nvSpPr>
              <p:spPr>
                <a:xfrm>
                  <a:off x="762000" y="4267200"/>
                  <a:ext cx="1981200" cy="68580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57" name="Oval 56"/>
                <p:cNvSpPr/>
                <p:nvPr/>
              </p:nvSpPr>
              <p:spPr>
                <a:xfrm>
                  <a:off x="3124200" y="4953000"/>
                  <a:ext cx="762000" cy="685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58" name="Oval 57"/>
                <p:cNvSpPr/>
                <p:nvPr/>
              </p:nvSpPr>
              <p:spPr>
                <a:xfrm>
                  <a:off x="914400" y="4953000"/>
                  <a:ext cx="762000" cy="685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59" name="Rounded Rectangle 58"/>
                <p:cNvSpPr/>
                <p:nvPr/>
              </p:nvSpPr>
              <p:spPr>
                <a:xfrm>
                  <a:off x="1219200" y="3124200"/>
                  <a:ext cx="1447800" cy="1143000"/>
                </a:xfrm>
                <a:prstGeom prst="roundRect">
                  <a:avLst/>
                </a:prstGeom>
                <a:noFill/>
                <a:ln w="152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60" name="Rounded Rectangle 59"/>
                <p:cNvSpPr/>
                <p:nvPr/>
              </p:nvSpPr>
              <p:spPr>
                <a:xfrm>
                  <a:off x="1219200" y="2662238"/>
                  <a:ext cx="1524000" cy="46196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61" name="Rounded Rectangle 60"/>
                <p:cNvSpPr/>
                <p:nvPr/>
              </p:nvSpPr>
              <p:spPr>
                <a:xfrm>
                  <a:off x="6705600" y="4648200"/>
                  <a:ext cx="762000" cy="304800"/>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62" name="Oval 61"/>
                <p:cNvSpPr/>
                <p:nvPr/>
              </p:nvSpPr>
              <p:spPr>
                <a:xfrm>
                  <a:off x="5791200" y="5105400"/>
                  <a:ext cx="381000" cy="381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63" name="Oval 62"/>
                <p:cNvSpPr/>
                <p:nvPr/>
              </p:nvSpPr>
              <p:spPr>
                <a:xfrm>
                  <a:off x="3276600" y="5105400"/>
                  <a:ext cx="381000" cy="381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64" name="Oval 63"/>
                <p:cNvSpPr/>
                <p:nvPr/>
              </p:nvSpPr>
              <p:spPr>
                <a:xfrm>
                  <a:off x="1028700" y="5105400"/>
                  <a:ext cx="381000" cy="3810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grpSp>
          <p:cxnSp>
            <p:nvCxnSpPr>
              <p:cNvPr id="52" name="Straight Connector 51"/>
              <p:cNvCxnSpPr/>
              <p:nvPr/>
            </p:nvCxnSpPr>
            <p:spPr>
              <a:xfrm flipV="1">
                <a:off x="1524000" y="4114800"/>
                <a:ext cx="342900" cy="1524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flipV="1">
                <a:off x="1733550" y="4019550"/>
                <a:ext cx="304800" cy="1905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4048" name="TextBox 70"/>
            <p:cNvSpPr txBox="1">
              <a:spLocks noChangeArrowheads="1"/>
            </p:cNvSpPr>
            <p:nvPr/>
          </p:nvSpPr>
          <p:spPr bwMode="auto">
            <a:xfrm>
              <a:off x="4076700" y="2935069"/>
              <a:ext cx="2057400" cy="646331"/>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defTabSz="457200" eaLnBrk="1" fontAlgn="base" hangingPunct="1">
                <a:spcBef>
                  <a:spcPct val="0"/>
                </a:spcBef>
                <a:spcAft>
                  <a:spcPct val="0"/>
                </a:spcAft>
              </a:pPr>
              <a:r>
                <a:rPr lang="en-US" sz="3600" b="1" dirty="0">
                  <a:solidFill>
                    <a:prstClr val="black"/>
                  </a:solidFill>
                  <a:latin typeface="Cambria"/>
                  <a:cs typeface="Cambria"/>
                </a:rPr>
                <a:t>Garbage</a:t>
              </a:r>
            </a:p>
          </p:txBody>
        </p:sp>
      </p:grpSp>
      <p:grpSp>
        <p:nvGrpSpPr>
          <p:cNvPr id="42" name="Group 72"/>
          <p:cNvGrpSpPr>
            <a:grpSpLocks/>
          </p:cNvGrpSpPr>
          <p:nvPr/>
        </p:nvGrpSpPr>
        <p:grpSpPr bwMode="auto">
          <a:xfrm rot="-1040227">
            <a:off x="11379200" y="5413375"/>
            <a:ext cx="609600" cy="1371600"/>
            <a:chOff x="990600" y="762000"/>
            <a:chExt cx="457200" cy="1371600"/>
          </a:xfrm>
        </p:grpSpPr>
        <p:sp>
          <p:nvSpPr>
            <p:cNvPr id="66" name="Oval 65"/>
            <p:cNvSpPr/>
            <p:nvPr/>
          </p:nvSpPr>
          <p:spPr>
            <a:xfrm>
              <a:off x="990370" y="761788"/>
              <a:ext cx="457200" cy="457200"/>
            </a:xfrm>
            <a:prstGeom prst="ellipse">
              <a:avLst/>
            </a:prstGeom>
            <a:noFill/>
            <a:ln w="635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cxnSp>
          <p:nvCxnSpPr>
            <p:cNvPr id="67" name="Straight Connector 66"/>
            <p:cNvCxnSpPr/>
            <p:nvPr/>
          </p:nvCxnSpPr>
          <p:spPr>
            <a:xfrm rot="5400000">
              <a:off x="914232" y="1517596"/>
              <a:ext cx="609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951989" y="1866424"/>
              <a:ext cx="304800" cy="2286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1177187" y="1853573"/>
              <a:ext cx="304800" cy="22860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990432" y="1517596"/>
              <a:ext cx="4572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413487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path" presetSubtype="0" accel="50000" decel="50000" fill="hold" nodeType="clickEffect">
                                  <p:stCondLst>
                                    <p:cond delay="0"/>
                                  </p:stCondLst>
                                  <p:childTnLst>
                                    <p:animMotion origin="layout" path="M 0 3.17835E-6 L -0.94167 3.17835E-6 " pathEditMode="relative" rAng="0" ptsTypes="AA">
                                      <p:cBhvr>
                                        <p:cTn id="6" dur="2000" fill="hold"/>
                                        <p:tgtEl>
                                          <p:spTgt spid="24"/>
                                        </p:tgtEl>
                                        <p:attrNameLst>
                                          <p:attrName>ppt_x</p:attrName>
                                          <p:attrName>ppt_y</p:attrName>
                                        </p:attrNameLst>
                                      </p:cBhvr>
                                      <p:rCtr x="-47083" y="0"/>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cs typeface="Cambria"/>
              </a:rPr>
              <a:t>Average Product</a:t>
            </a:r>
          </a:p>
        </p:txBody>
      </p:sp>
      <p:sp>
        <p:nvSpPr>
          <p:cNvPr id="3" name="Content Placeholder 2"/>
          <p:cNvSpPr>
            <a:spLocks noGrp="1"/>
          </p:cNvSpPr>
          <p:nvPr>
            <p:ph idx="1"/>
          </p:nvPr>
        </p:nvSpPr>
        <p:spPr/>
        <p:txBody>
          <a:bodyPr/>
          <a:lstStyle/>
          <a:p>
            <a:r>
              <a:rPr lang="en-US" sz="3200" dirty="0">
                <a:latin typeface="Cambria"/>
                <a:cs typeface="Cambria"/>
              </a:rPr>
              <a:t>The average product of an input is the total output produced over a given period divided by the number of units of that input used.</a:t>
            </a:r>
          </a:p>
          <a:p>
            <a:pPr lvl="1"/>
            <a:r>
              <a:rPr lang="en-US" sz="2800" dirty="0">
                <a:latin typeface="Cambria"/>
                <a:cs typeface="Cambria"/>
              </a:rPr>
              <a:t>The notation we use is AP.</a:t>
            </a:r>
          </a:p>
          <a:p>
            <a:pPr marL="0" indent="0">
              <a:buNone/>
            </a:pPr>
            <a:endParaRPr lang="en-US" sz="3200" dirty="0">
              <a:latin typeface="Cambria"/>
              <a:cs typeface="Cambria"/>
            </a:endParaRPr>
          </a:p>
        </p:txBody>
      </p:sp>
    </p:spTree>
    <p:extLst>
      <p:ext uri="{BB962C8B-B14F-4D97-AF65-F5344CB8AC3E}">
        <p14:creationId xmlns:p14="http://schemas.microsoft.com/office/powerpoint/2010/main" val="1250427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cs typeface="Cambria"/>
              </a:rPr>
              <a:t>Average Product of Labor</a:t>
            </a:r>
          </a:p>
        </p:txBody>
      </p:sp>
      <p:sp>
        <p:nvSpPr>
          <p:cNvPr id="3" name="Content Placeholder 2"/>
          <p:cNvSpPr>
            <a:spLocks noGrp="1"/>
          </p:cNvSpPr>
          <p:nvPr>
            <p:ph idx="1"/>
          </p:nvPr>
        </p:nvSpPr>
        <p:spPr/>
        <p:txBody>
          <a:bodyPr/>
          <a:lstStyle/>
          <a:p>
            <a:r>
              <a:rPr lang="en-US" sz="3200" dirty="0">
                <a:latin typeface="Cambria"/>
                <a:cs typeface="Cambria"/>
              </a:rPr>
              <a:t>The average product of labor (AP</a:t>
            </a:r>
            <a:r>
              <a:rPr lang="en-US" sz="3200" baseline="-25000" dirty="0">
                <a:latin typeface="Cambria"/>
                <a:cs typeface="Cambria"/>
              </a:rPr>
              <a:t>L</a:t>
            </a:r>
            <a:r>
              <a:rPr lang="en-US" sz="3200" dirty="0">
                <a:latin typeface="Cambria"/>
                <a:cs typeface="Cambria"/>
              </a:rPr>
              <a:t>)is output per unit labor.</a:t>
            </a:r>
          </a:p>
          <a:p>
            <a:endParaRPr lang="en-US" sz="3200" dirty="0">
              <a:latin typeface="Cambria"/>
              <a:cs typeface="Cambria"/>
            </a:endParaRPr>
          </a:p>
          <a:p>
            <a:endParaRPr lang="en-US" sz="3200" dirty="0">
              <a:latin typeface="Cambria"/>
              <a:cs typeface="Cambria"/>
            </a:endParaRPr>
          </a:p>
          <a:p>
            <a:r>
              <a:rPr lang="en-US" sz="3200" dirty="0">
                <a:latin typeface="Cambria"/>
                <a:cs typeface="Cambria"/>
              </a:rPr>
              <a:t>The AP</a:t>
            </a:r>
            <a:r>
              <a:rPr lang="en-US" sz="3200" baseline="-25000" dirty="0">
                <a:latin typeface="Cambria"/>
                <a:cs typeface="Cambria"/>
              </a:rPr>
              <a:t>L</a:t>
            </a:r>
            <a:r>
              <a:rPr lang="en-US" sz="3200" dirty="0">
                <a:latin typeface="Cambria"/>
                <a:cs typeface="Cambria"/>
              </a:rPr>
              <a:t> is a measure of productivity.</a:t>
            </a:r>
          </a:p>
          <a:p>
            <a:r>
              <a:rPr lang="en-US" sz="3200" dirty="0">
                <a:latin typeface="Cambria"/>
                <a:cs typeface="Cambria"/>
              </a:rPr>
              <a:t>The AP</a:t>
            </a:r>
            <a:r>
              <a:rPr lang="en-US" sz="3200" baseline="-25000" dirty="0">
                <a:latin typeface="Cambria"/>
                <a:cs typeface="Cambria"/>
              </a:rPr>
              <a:t>L</a:t>
            </a:r>
            <a:r>
              <a:rPr lang="en-US" sz="3200" dirty="0">
                <a:latin typeface="Cambria"/>
                <a:cs typeface="Cambria"/>
              </a:rPr>
              <a:t> increases at first, reaches a maximum, and then decreases. So, the labor productivity increases at first and then decreases. </a:t>
            </a:r>
          </a:p>
          <a:p>
            <a:r>
              <a:rPr lang="en-US" sz="3200" dirty="0">
                <a:latin typeface="Cambria"/>
                <a:cs typeface="Cambria"/>
              </a:rPr>
              <a:t>Although AP</a:t>
            </a:r>
            <a:r>
              <a:rPr lang="en-US" sz="3200" baseline="-25000" dirty="0">
                <a:latin typeface="Cambria"/>
                <a:cs typeface="Cambria"/>
              </a:rPr>
              <a:t>L</a:t>
            </a:r>
            <a:r>
              <a:rPr lang="en-US" sz="3200" dirty="0">
                <a:latin typeface="Cambria"/>
                <a:cs typeface="Cambria"/>
              </a:rPr>
              <a:t> becomes smaller and smaller, it never reaches to zero.</a:t>
            </a:r>
          </a:p>
        </p:txBody>
      </p:sp>
      <p:graphicFrame>
        <p:nvGraphicFramePr>
          <p:cNvPr id="5" name="Object 4"/>
          <p:cNvGraphicFramePr>
            <a:graphicFrameLocks noChangeAspect="1"/>
          </p:cNvGraphicFramePr>
          <p:nvPr>
            <p:extLst>
              <p:ext uri="{D42A27DB-BD31-4B8C-83A1-F6EECF244321}">
                <p14:modId xmlns:p14="http://schemas.microsoft.com/office/powerpoint/2010/main" val="284178018"/>
              </p:ext>
            </p:extLst>
          </p:nvPr>
        </p:nvGraphicFramePr>
        <p:xfrm>
          <a:off x="4389966" y="2332561"/>
          <a:ext cx="2722034" cy="1211797"/>
        </p:xfrm>
        <a:graphic>
          <a:graphicData uri="http://schemas.openxmlformats.org/presentationml/2006/ole">
            <mc:AlternateContent xmlns:mc="http://schemas.openxmlformats.org/markup-compatibility/2006">
              <mc:Choice xmlns:v="urn:schemas-microsoft-com:vml" Requires="v">
                <p:oleObj spid="_x0000_s7321" name="Equation" r:id="rId4" imgW="952500" imgH="419100" progId="Equation.DSMT4">
                  <p:embed/>
                </p:oleObj>
              </mc:Choice>
              <mc:Fallback>
                <p:oleObj name="Equation" r:id="rId4" imgW="952500" imgH="419100" progId="Equation.DSMT4">
                  <p:embed/>
                  <p:pic>
                    <p:nvPicPr>
                      <p:cNvPr id="0" name=""/>
                      <p:cNvPicPr>
                        <a:picLocks noChangeAspect="1" noChangeArrowheads="1"/>
                      </p:cNvPicPr>
                      <p:nvPr/>
                    </p:nvPicPr>
                    <p:blipFill>
                      <a:blip r:embed="rId5"/>
                      <a:srcRect/>
                      <a:stretch>
                        <a:fillRect/>
                      </a:stretch>
                    </p:blipFill>
                    <p:spPr bwMode="auto">
                      <a:xfrm>
                        <a:off x="4389966" y="2332561"/>
                        <a:ext cx="2722034" cy="121179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80942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Cambria"/>
                <a:cs typeface="Cambria"/>
              </a:rPr>
              <a:t>Average Product of Labor</a:t>
            </a:r>
          </a:p>
        </p:txBody>
      </p:sp>
      <p:pic>
        <p:nvPicPr>
          <p:cNvPr id="4" name="Content Placeholder 3"/>
          <p:cNvPicPr>
            <a:picLocks noGrp="1"/>
          </p:cNvPicPr>
          <p:nvPr>
            <p:ph idx="1"/>
          </p:nvPr>
        </p:nvPicPr>
        <p:blipFill>
          <a:blip r:embed="rId3"/>
          <a:stretch>
            <a:fillRect/>
          </a:stretch>
        </p:blipFill>
        <p:spPr>
          <a:xfrm>
            <a:off x="641356" y="1693333"/>
            <a:ext cx="10650583" cy="4995333"/>
          </a:xfrm>
          <a:prstGeom prst="rect">
            <a:avLst/>
          </a:prstGeom>
        </p:spPr>
      </p:pic>
    </p:spTree>
    <p:extLst>
      <p:ext uri="{BB962C8B-B14F-4D97-AF65-F5344CB8AC3E}">
        <p14:creationId xmlns:p14="http://schemas.microsoft.com/office/powerpoint/2010/main" val="1393265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1986438" y="13957"/>
            <a:ext cx="9391403" cy="1527175"/>
          </a:xfrm>
        </p:spPr>
        <p:txBody>
          <a:bodyPr/>
          <a:lstStyle/>
          <a:p>
            <a:r>
              <a:rPr lang="en-US" altLang="en-US" dirty="0">
                <a:latin typeface="Cambria"/>
                <a:cs typeface="Cambria"/>
              </a:rPr>
              <a:t>Margin and Average Relationship</a:t>
            </a:r>
          </a:p>
        </p:txBody>
      </p:sp>
      <p:sp>
        <p:nvSpPr>
          <p:cNvPr id="34819" name="Content Placeholder 2"/>
          <p:cNvSpPr>
            <a:spLocks noGrp="1"/>
          </p:cNvSpPr>
          <p:nvPr>
            <p:ph idx="1"/>
          </p:nvPr>
        </p:nvSpPr>
        <p:spPr>
          <a:xfrm>
            <a:off x="1981200" y="1712913"/>
            <a:ext cx="9239138" cy="4895850"/>
          </a:xfrm>
        </p:spPr>
        <p:txBody>
          <a:bodyPr/>
          <a:lstStyle/>
          <a:p>
            <a:pPr eaLnBrk="1" hangingPunct="1"/>
            <a:r>
              <a:rPr lang="en-US" altLang="en-US" sz="2800" dirty="0">
                <a:latin typeface="Cambria"/>
                <a:cs typeface="Cambria"/>
              </a:rPr>
              <a:t>How do we know if the average product will increase or decrease when we produce more?</a:t>
            </a:r>
          </a:p>
          <a:p>
            <a:pPr lvl="1" eaLnBrk="1" hangingPunct="1"/>
            <a:r>
              <a:rPr lang="en-US" altLang="en-US" sz="2400" dirty="0">
                <a:latin typeface="Cambria"/>
                <a:cs typeface="Cambria"/>
              </a:rPr>
              <a:t>We need to compare the current average to the marginal product of producing another unit.</a:t>
            </a:r>
          </a:p>
          <a:p>
            <a:pPr eaLnBrk="1" hangingPunct="1"/>
            <a:r>
              <a:rPr lang="en-US" altLang="en-US" sz="2800" dirty="0">
                <a:latin typeface="Cambria"/>
                <a:cs typeface="Cambria"/>
              </a:rPr>
              <a:t>Key phrase to remember:</a:t>
            </a:r>
          </a:p>
          <a:p>
            <a:pPr lvl="1" eaLnBrk="1" hangingPunct="1"/>
            <a:r>
              <a:rPr lang="en-US" altLang="ja-JP" sz="2400" dirty="0">
                <a:latin typeface="Cambria"/>
                <a:cs typeface="Cambria"/>
              </a:rPr>
              <a:t>"The average </a:t>
            </a:r>
            <a:r>
              <a:rPr lang="en-US" altLang="ja-JP" sz="2400" i="1" dirty="0">
                <a:latin typeface="Cambria"/>
                <a:cs typeface="Cambria"/>
              </a:rPr>
              <a:t>follows</a:t>
            </a:r>
            <a:r>
              <a:rPr lang="en-US" altLang="ja-JP" sz="2400" dirty="0">
                <a:latin typeface="Cambria"/>
                <a:cs typeface="Cambria"/>
              </a:rPr>
              <a:t> the margin."</a:t>
            </a:r>
          </a:p>
          <a:p>
            <a:pPr eaLnBrk="1" hangingPunct="1"/>
            <a:r>
              <a:rPr lang="en-US" altLang="en-US" sz="2800" dirty="0">
                <a:latin typeface="Cambria"/>
                <a:cs typeface="Cambria"/>
              </a:rPr>
              <a:t>If the margin is above the average</a:t>
            </a:r>
          </a:p>
          <a:p>
            <a:pPr lvl="1" eaLnBrk="1" hangingPunct="1"/>
            <a:r>
              <a:rPr lang="en-US" altLang="en-US" sz="2400" dirty="0">
                <a:latin typeface="Cambria"/>
                <a:cs typeface="Cambria"/>
              </a:rPr>
              <a:t>The average will increase.</a:t>
            </a:r>
          </a:p>
          <a:p>
            <a:pPr eaLnBrk="1" hangingPunct="1"/>
            <a:r>
              <a:rPr lang="en-US" altLang="en-US" sz="2800" dirty="0">
                <a:latin typeface="Cambria"/>
                <a:cs typeface="Cambria"/>
              </a:rPr>
              <a:t>If the margin is below the average</a:t>
            </a:r>
          </a:p>
          <a:p>
            <a:pPr lvl="1" eaLnBrk="1" hangingPunct="1"/>
            <a:r>
              <a:rPr lang="en-US" altLang="en-US" sz="2400" dirty="0">
                <a:latin typeface="Cambria"/>
                <a:cs typeface="Cambria"/>
              </a:rPr>
              <a:t>The average will decrease.</a:t>
            </a:r>
            <a:endParaRPr lang="en-US" altLang="en-US" sz="2800" dirty="0">
              <a:latin typeface="Cambria"/>
              <a:cs typeface="Cambria"/>
            </a:endParaRPr>
          </a:p>
        </p:txBody>
      </p:sp>
    </p:spTree>
    <p:extLst>
      <p:ext uri="{BB962C8B-B14F-4D97-AF65-F5344CB8AC3E}">
        <p14:creationId xmlns:p14="http://schemas.microsoft.com/office/powerpoint/2010/main" val="27984858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animEffect transition="in" filter="barn(inVertical)">
                                      <p:cBhvr>
                                        <p:cTn id="7" dur="500"/>
                                        <p:tgtEl>
                                          <p:spTgt spid="348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4819">
                                            <p:txEl>
                                              <p:pRg st="3" end="3"/>
                                            </p:txEl>
                                          </p:spTgt>
                                        </p:tgtEl>
                                        <p:attrNameLst>
                                          <p:attrName>style.visibility</p:attrName>
                                        </p:attrNameLst>
                                      </p:cBhvr>
                                      <p:to>
                                        <p:strVal val="visible"/>
                                      </p:to>
                                    </p:set>
                                    <p:animEffect transition="in" filter="barn(inVertical)">
                                      <p:cBhvr>
                                        <p:cTn id="12" dur="500"/>
                                        <p:tgtEl>
                                          <p:spTgt spid="3481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4819">
                                            <p:txEl>
                                              <p:pRg st="5" end="5"/>
                                            </p:txEl>
                                          </p:spTgt>
                                        </p:tgtEl>
                                        <p:attrNameLst>
                                          <p:attrName>style.visibility</p:attrName>
                                        </p:attrNameLst>
                                      </p:cBhvr>
                                      <p:to>
                                        <p:strVal val="visible"/>
                                      </p:to>
                                    </p:set>
                                    <p:animEffect transition="in" filter="barn(inVertical)">
                                      <p:cBhvr>
                                        <p:cTn id="17" dur="500"/>
                                        <p:tgtEl>
                                          <p:spTgt spid="34819">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34819">
                                            <p:txEl>
                                              <p:pRg st="7" end="7"/>
                                            </p:txEl>
                                          </p:spTgt>
                                        </p:tgtEl>
                                        <p:attrNameLst>
                                          <p:attrName>style.visibility</p:attrName>
                                        </p:attrNameLst>
                                      </p:cBhvr>
                                      <p:to>
                                        <p:strVal val="visible"/>
                                      </p:to>
                                    </p:set>
                                    <p:animEffect transition="in" filter="barn(inVertical)">
                                      <p:cBhvr>
                                        <p:cTn id="22" dur="500"/>
                                        <p:tgtEl>
                                          <p:spTgt spid="348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1681170" y="48821"/>
            <a:ext cx="9936920" cy="1527175"/>
          </a:xfrm>
        </p:spPr>
        <p:txBody>
          <a:bodyPr/>
          <a:lstStyle/>
          <a:p>
            <a:r>
              <a:rPr lang="en-US" altLang="en-US" dirty="0">
                <a:latin typeface="Cambria"/>
                <a:cs typeface="Cambria"/>
              </a:rPr>
              <a:t>Margin and Average Relationship</a:t>
            </a:r>
          </a:p>
        </p:txBody>
      </p:sp>
      <p:sp>
        <p:nvSpPr>
          <p:cNvPr id="36867" name="Content Placeholder 2"/>
          <p:cNvSpPr>
            <a:spLocks noGrp="1"/>
          </p:cNvSpPr>
          <p:nvPr>
            <p:ph idx="1"/>
          </p:nvPr>
        </p:nvSpPr>
        <p:spPr>
          <a:xfrm>
            <a:off x="1681170" y="1712913"/>
            <a:ext cx="5718175" cy="4895850"/>
          </a:xfrm>
        </p:spPr>
        <p:txBody>
          <a:bodyPr/>
          <a:lstStyle/>
          <a:p>
            <a:pPr eaLnBrk="1" hangingPunct="1"/>
            <a:r>
              <a:rPr lang="en-US" altLang="en-US" sz="2800" dirty="0">
                <a:latin typeface="Cambria"/>
                <a:cs typeface="Cambria"/>
              </a:rPr>
              <a:t>Suppose </a:t>
            </a:r>
            <a:r>
              <a:rPr lang="en-US" altLang="en-US" sz="2800" dirty="0" err="1">
                <a:latin typeface="Cambria"/>
                <a:cs typeface="Cambria"/>
              </a:rPr>
              <a:t>Lebron</a:t>
            </a:r>
            <a:r>
              <a:rPr lang="en-US" altLang="en-US" sz="2800" dirty="0">
                <a:latin typeface="Cambria"/>
                <a:cs typeface="Cambria"/>
              </a:rPr>
              <a:t> James has a scoring </a:t>
            </a:r>
            <a:r>
              <a:rPr lang="en-US" altLang="en-US" sz="2800" i="1" dirty="0">
                <a:latin typeface="Cambria"/>
                <a:cs typeface="Cambria"/>
              </a:rPr>
              <a:t>average</a:t>
            </a:r>
            <a:r>
              <a:rPr lang="en-US" altLang="en-US" sz="2800" dirty="0">
                <a:latin typeface="Cambria"/>
                <a:cs typeface="Cambria"/>
              </a:rPr>
              <a:t> of 30 points per game.</a:t>
            </a:r>
          </a:p>
          <a:p>
            <a:pPr lvl="1" eaLnBrk="1" hangingPunct="1"/>
            <a:r>
              <a:rPr lang="en-US" altLang="en-US" sz="2400" dirty="0">
                <a:latin typeface="Cambria"/>
                <a:cs typeface="Cambria"/>
              </a:rPr>
              <a:t>If he has a game in which he scores 45 points</a:t>
            </a:r>
          </a:p>
          <a:p>
            <a:pPr lvl="2" eaLnBrk="1" hangingPunct="1"/>
            <a:r>
              <a:rPr lang="en-US" altLang="en-US" sz="2000" dirty="0">
                <a:latin typeface="Cambria"/>
                <a:ea typeface="Cambria"/>
                <a:cs typeface="Cambria"/>
              </a:rPr>
              <a:t>His average increases.</a:t>
            </a:r>
          </a:p>
          <a:p>
            <a:pPr lvl="1" eaLnBrk="1" hangingPunct="1"/>
            <a:r>
              <a:rPr lang="en-US" altLang="en-US" sz="2400" dirty="0">
                <a:latin typeface="Cambria"/>
                <a:cs typeface="Cambria"/>
              </a:rPr>
              <a:t>If he has a game in which he scores 12 points</a:t>
            </a:r>
          </a:p>
          <a:p>
            <a:pPr lvl="2" eaLnBrk="1" hangingPunct="1"/>
            <a:r>
              <a:rPr lang="en-US" altLang="en-US" sz="2000" dirty="0">
                <a:latin typeface="Cambria"/>
                <a:ea typeface="Cambria"/>
                <a:cs typeface="Cambria"/>
              </a:rPr>
              <a:t>His average decreases.</a:t>
            </a:r>
          </a:p>
          <a:p>
            <a:pPr eaLnBrk="1" hangingPunct="1"/>
            <a:r>
              <a:rPr lang="en-US" altLang="en-US" sz="2800" dirty="0">
                <a:latin typeface="Cambria"/>
                <a:cs typeface="Cambria"/>
              </a:rPr>
              <a:t>Once again:</a:t>
            </a:r>
          </a:p>
          <a:p>
            <a:pPr lvl="1" eaLnBrk="1" hangingPunct="1"/>
            <a:r>
              <a:rPr lang="en-US" altLang="en-US" sz="2400" dirty="0">
                <a:latin typeface="Cambria"/>
                <a:cs typeface="Cambria"/>
              </a:rPr>
              <a:t>The average follows the margin</a:t>
            </a:r>
          </a:p>
        </p:txBody>
      </p:sp>
      <p:pic>
        <p:nvPicPr>
          <p:cNvPr id="72707" name="Picture 6" descr="G:\DirkTextbookN\Jpegs(All)\NewjpgsJuly\42-33152163.jpg"/>
          <p:cNvPicPr>
            <a:picLocks noChangeAspect="1" noChangeArrowheads="1"/>
          </p:cNvPicPr>
          <p:nvPr/>
        </p:nvPicPr>
        <p:blipFill>
          <a:blip r:embed="rId3">
            <a:extLst>
              <a:ext uri="{28A0092B-C50C-407E-A947-70E740481C1C}">
                <a14:useLocalDpi xmlns:a14="http://schemas.microsoft.com/office/drawing/2010/main" val="0"/>
              </a:ext>
            </a:extLst>
          </a:blip>
          <a:srcRect l="12527" t="10332" r="4790" b="7524"/>
          <a:stretch>
            <a:fillRect/>
          </a:stretch>
        </p:blipFill>
        <p:spPr bwMode="auto">
          <a:xfrm>
            <a:off x="7515230" y="1979613"/>
            <a:ext cx="2927351" cy="4157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8825635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barn(inVertical)">
                                      <p:cBhvr>
                                        <p:cTn id="7" dur="500"/>
                                        <p:tgtEl>
                                          <p:spTgt spid="368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6867">
                                            <p:txEl>
                                              <p:pRg st="2" end="2"/>
                                            </p:txEl>
                                          </p:spTgt>
                                        </p:tgtEl>
                                        <p:attrNameLst>
                                          <p:attrName>style.visibility</p:attrName>
                                        </p:attrNameLst>
                                      </p:cBhvr>
                                      <p:to>
                                        <p:strVal val="visible"/>
                                      </p:to>
                                    </p:set>
                                    <p:animEffect transition="in" filter="barn(inVertical)">
                                      <p:cBhvr>
                                        <p:cTn id="12" dur="500"/>
                                        <p:tgtEl>
                                          <p:spTgt spid="368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6867">
                                            <p:txEl>
                                              <p:pRg st="3" end="3"/>
                                            </p:txEl>
                                          </p:spTgt>
                                        </p:tgtEl>
                                        <p:attrNameLst>
                                          <p:attrName>style.visibility</p:attrName>
                                        </p:attrNameLst>
                                      </p:cBhvr>
                                      <p:to>
                                        <p:strVal val="visible"/>
                                      </p:to>
                                    </p:set>
                                    <p:animEffect transition="in" filter="barn(inVertical)">
                                      <p:cBhvr>
                                        <p:cTn id="17" dur="500"/>
                                        <p:tgtEl>
                                          <p:spTgt spid="3686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36867">
                                            <p:txEl>
                                              <p:pRg st="4" end="4"/>
                                            </p:txEl>
                                          </p:spTgt>
                                        </p:tgtEl>
                                        <p:attrNameLst>
                                          <p:attrName>style.visibility</p:attrName>
                                        </p:attrNameLst>
                                      </p:cBhvr>
                                      <p:to>
                                        <p:strVal val="visible"/>
                                      </p:to>
                                    </p:set>
                                    <p:animEffect transition="in" filter="barn(inVertical)">
                                      <p:cBhvr>
                                        <p:cTn id="22" dur="500"/>
                                        <p:tgtEl>
                                          <p:spTgt spid="3686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animEffect transition="in" filter="barn(inVertical)">
                                      <p:cBhvr>
                                        <p:cTn id="27" dur="500"/>
                                        <p:tgtEl>
                                          <p:spTgt spid="36867">
                                            <p:txEl>
                                              <p:pRg st="5" end="5"/>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36867">
                                            <p:txEl>
                                              <p:pRg st="6" end="6"/>
                                            </p:txEl>
                                          </p:spTgt>
                                        </p:tgtEl>
                                        <p:attrNameLst>
                                          <p:attrName>style.visibility</p:attrName>
                                        </p:attrNameLst>
                                      </p:cBhvr>
                                      <p:to>
                                        <p:strVal val="visible"/>
                                      </p:to>
                                    </p:set>
                                    <p:animEffect transition="in" filter="barn(inVertical)">
                                      <p:cBhvr>
                                        <p:cTn id="30" dur="500"/>
                                        <p:tgtEl>
                                          <p:spTgt spid="368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362" y="60694"/>
            <a:ext cx="10972800" cy="1527337"/>
          </a:xfrm>
        </p:spPr>
        <p:txBody>
          <a:bodyPr/>
          <a:lstStyle/>
          <a:p>
            <a:r>
              <a:rPr lang="en-US" dirty="0">
                <a:latin typeface="Cambria"/>
                <a:cs typeface="Cambria"/>
              </a:rPr>
              <a:t>MP</a:t>
            </a:r>
            <a:r>
              <a:rPr lang="en-US" baseline="-25000" dirty="0">
                <a:latin typeface="Cambria"/>
                <a:cs typeface="Cambria"/>
              </a:rPr>
              <a:t>L</a:t>
            </a:r>
            <a:r>
              <a:rPr lang="en-US" dirty="0">
                <a:latin typeface="Cambria"/>
                <a:cs typeface="Cambria"/>
              </a:rPr>
              <a:t> and AP</a:t>
            </a:r>
            <a:r>
              <a:rPr lang="en-US" baseline="-25000" dirty="0">
                <a:latin typeface="Cambria"/>
                <a:cs typeface="Cambria"/>
              </a:rPr>
              <a:t>L </a:t>
            </a:r>
            <a:r>
              <a:rPr lang="en-US" dirty="0">
                <a:latin typeface="Cambria"/>
                <a:cs typeface="Cambria"/>
              </a:rPr>
              <a:t>Relationship</a:t>
            </a:r>
          </a:p>
        </p:txBody>
      </p:sp>
      <p:sp>
        <p:nvSpPr>
          <p:cNvPr id="3" name="Content Placeholder 2"/>
          <p:cNvSpPr>
            <a:spLocks noGrp="1"/>
          </p:cNvSpPr>
          <p:nvPr>
            <p:ph idx="1"/>
          </p:nvPr>
        </p:nvSpPr>
        <p:spPr>
          <a:xfrm>
            <a:off x="609600" y="1713168"/>
            <a:ext cx="10972800" cy="4896248"/>
          </a:xfrm>
        </p:spPr>
        <p:txBody>
          <a:bodyPr/>
          <a:lstStyle/>
          <a:p>
            <a:pPr lvl="1">
              <a:buFont typeface="Arial"/>
              <a:buChar char="•"/>
            </a:pPr>
            <a:r>
              <a:rPr lang="en-US" sz="2800" dirty="0">
                <a:latin typeface="Cambria"/>
                <a:cs typeface="Cambria"/>
              </a:rPr>
              <a:t>When MP</a:t>
            </a:r>
            <a:r>
              <a:rPr lang="en-US" sz="2800" baseline="-25000" dirty="0">
                <a:latin typeface="Cambria"/>
                <a:cs typeface="Cambria"/>
              </a:rPr>
              <a:t>L </a:t>
            </a:r>
            <a:r>
              <a:rPr lang="en-US" sz="2800" dirty="0">
                <a:latin typeface="Cambria"/>
                <a:cs typeface="Cambria"/>
              </a:rPr>
              <a:t>&gt; AP</a:t>
            </a:r>
            <a:r>
              <a:rPr lang="en-US" sz="2800" baseline="-25000" dirty="0">
                <a:latin typeface="Cambria"/>
                <a:cs typeface="Cambria"/>
              </a:rPr>
              <a:t>L</a:t>
            </a:r>
            <a:r>
              <a:rPr lang="en-US" sz="2800" dirty="0">
                <a:latin typeface="Cambria"/>
                <a:cs typeface="Cambria"/>
              </a:rPr>
              <a:t> the average product of labor will rise.</a:t>
            </a:r>
          </a:p>
          <a:p>
            <a:pPr lvl="1">
              <a:buFont typeface="Arial"/>
              <a:buChar char="•"/>
            </a:pPr>
            <a:r>
              <a:rPr lang="en-US" sz="2800" dirty="0">
                <a:latin typeface="Cambria"/>
                <a:cs typeface="Cambria"/>
              </a:rPr>
              <a:t>When MP</a:t>
            </a:r>
            <a:r>
              <a:rPr lang="en-US" sz="2800" baseline="-25000" dirty="0">
                <a:latin typeface="Cambria"/>
                <a:cs typeface="Cambria"/>
              </a:rPr>
              <a:t>L</a:t>
            </a:r>
            <a:r>
              <a:rPr lang="en-US" sz="2800" dirty="0">
                <a:latin typeface="Cambria"/>
                <a:cs typeface="Cambria"/>
              </a:rPr>
              <a:t> = AP</a:t>
            </a:r>
            <a:r>
              <a:rPr lang="en-US" sz="2800" baseline="-25000" dirty="0">
                <a:latin typeface="Cambria"/>
                <a:cs typeface="Cambria"/>
              </a:rPr>
              <a:t>L </a:t>
            </a:r>
            <a:r>
              <a:rPr lang="en-US" sz="2800" dirty="0">
                <a:latin typeface="Cambria"/>
                <a:cs typeface="Cambria"/>
              </a:rPr>
              <a:t>the average product of labor will be at the maximum.</a:t>
            </a:r>
          </a:p>
          <a:p>
            <a:pPr lvl="1">
              <a:buFont typeface="Arial"/>
              <a:buChar char="•"/>
            </a:pPr>
            <a:r>
              <a:rPr lang="en-US" sz="2800" dirty="0">
                <a:latin typeface="Cambria"/>
                <a:cs typeface="Cambria"/>
              </a:rPr>
              <a:t>When MP</a:t>
            </a:r>
            <a:r>
              <a:rPr lang="en-US" sz="2800" baseline="-25000" dirty="0">
                <a:latin typeface="Cambria"/>
                <a:cs typeface="Cambria"/>
              </a:rPr>
              <a:t>L </a:t>
            </a:r>
            <a:r>
              <a:rPr lang="en-US" sz="2800" dirty="0">
                <a:latin typeface="Cambria"/>
                <a:cs typeface="Cambria"/>
              </a:rPr>
              <a:t>&lt; </a:t>
            </a:r>
            <a:r>
              <a:rPr lang="en-US" sz="2800" dirty="0"/>
              <a:t>A</a:t>
            </a:r>
            <a:r>
              <a:rPr lang="en-US" sz="2800" dirty="0">
                <a:latin typeface="Cambria"/>
                <a:cs typeface="Cambria"/>
              </a:rPr>
              <a:t>P</a:t>
            </a:r>
            <a:r>
              <a:rPr lang="en-US" sz="2800" baseline="-25000" dirty="0">
                <a:latin typeface="Cambria"/>
                <a:cs typeface="Cambria"/>
              </a:rPr>
              <a:t>L</a:t>
            </a:r>
            <a:r>
              <a:rPr lang="en-US" sz="2800" dirty="0">
                <a:latin typeface="Cambria"/>
                <a:cs typeface="Cambria"/>
              </a:rPr>
              <a:t> the average product of labor will decline.</a:t>
            </a:r>
          </a:p>
          <a:p>
            <a:pPr lvl="1">
              <a:buFont typeface="Arial"/>
              <a:buChar char="•"/>
            </a:pPr>
            <a:endParaRPr lang="en-US" sz="2800" dirty="0">
              <a:latin typeface="Cambria"/>
              <a:cs typeface="Cambria"/>
            </a:endParaRPr>
          </a:p>
          <a:p>
            <a:pPr lvl="1" eaLnBrk="1" hangingPunct="1">
              <a:buFont typeface="Arial"/>
              <a:buChar char="•"/>
            </a:pPr>
            <a:r>
              <a:rPr lang="en-US" sz="2400" dirty="0">
                <a:latin typeface="Cambria"/>
                <a:cs typeface="Cambria"/>
              </a:rPr>
              <a:t>DMP</a:t>
            </a:r>
            <a:r>
              <a:rPr lang="en-US" sz="2400" baseline="-25000" dirty="0">
                <a:latin typeface="Cambria"/>
                <a:cs typeface="Cambria"/>
              </a:rPr>
              <a:t>L</a:t>
            </a:r>
            <a:r>
              <a:rPr lang="en-US" sz="2400" dirty="0">
                <a:latin typeface="Cambria"/>
                <a:cs typeface="Cambria"/>
              </a:rPr>
              <a:t> implies that the average product of labor will eventually decline as more of labor is used together with fixed inputs.</a:t>
            </a:r>
          </a:p>
          <a:p>
            <a:pPr lvl="2" eaLnBrk="1" hangingPunct="1"/>
            <a:r>
              <a:rPr lang="en-US" sz="2000" dirty="0">
                <a:latin typeface="Cambria"/>
                <a:ea typeface="Cambria"/>
                <a:cs typeface="Cambria"/>
              </a:rPr>
              <a:t>Law of diminishing marginal returns </a:t>
            </a:r>
            <a:r>
              <a:rPr lang="en-US" sz="2000" dirty="0">
                <a:latin typeface="Cambria"/>
                <a:ea typeface="Cambria"/>
                <a:cs typeface="Cambria"/>
                <a:sym typeface="Wingdings"/>
              </a:rPr>
              <a:t></a:t>
            </a:r>
            <a:r>
              <a:rPr lang="en-US" sz="2000" dirty="0">
                <a:latin typeface="Cambria"/>
                <a:ea typeface="Cambria"/>
                <a:cs typeface="Cambria"/>
              </a:rPr>
              <a:t> decline in </a:t>
            </a:r>
            <a:r>
              <a:rPr lang="en-US" altLang="en-US" sz="2000" dirty="0">
                <a:latin typeface="Cambria"/>
                <a:ea typeface="Cambria"/>
                <a:cs typeface="Cambria"/>
              </a:rPr>
              <a:t>MP</a:t>
            </a:r>
            <a:r>
              <a:rPr lang="en-US" altLang="en-US" sz="2000" baseline="-25000" dirty="0">
                <a:latin typeface="Cambria"/>
                <a:ea typeface="Cambria"/>
                <a:cs typeface="Cambria"/>
              </a:rPr>
              <a:t>L</a:t>
            </a:r>
            <a:endParaRPr lang="en-US" sz="2000" dirty="0">
              <a:latin typeface="Cambria"/>
              <a:ea typeface="Cambria"/>
              <a:cs typeface="Cambria"/>
            </a:endParaRPr>
          </a:p>
          <a:p>
            <a:pPr lvl="2" eaLnBrk="1" hangingPunct="1"/>
            <a:r>
              <a:rPr lang="en-US" sz="2000" dirty="0">
                <a:latin typeface="Cambria"/>
                <a:ea typeface="Cambria"/>
                <a:cs typeface="Cambria"/>
              </a:rPr>
              <a:t>Decline in </a:t>
            </a:r>
            <a:r>
              <a:rPr lang="en-US" altLang="en-US" sz="2000" dirty="0">
                <a:latin typeface="Cambria"/>
                <a:ea typeface="Cambria"/>
                <a:cs typeface="Cambria"/>
              </a:rPr>
              <a:t>MP</a:t>
            </a:r>
            <a:r>
              <a:rPr lang="en-US" altLang="en-US" sz="2000" baseline="-25000" dirty="0">
                <a:latin typeface="Cambria"/>
                <a:ea typeface="Cambria"/>
                <a:cs typeface="Cambria"/>
              </a:rPr>
              <a:t>L </a:t>
            </a:r>
            <a:r>
              <a:rPr lang="en-US" sz="2000" dirty="0">
                <a:latin typeface="Cambria"/>
                <a:ea typeface="Cambria"/>
                <a:cs typeface="Cambria"/>
              </a:rPr>
              <a:t>eventually causes </a:t>
            </a:r>
            <a:r>
              <a:rPr lang="en-US" sz="2000" dirty="0">
                <a:latin typeface="Cambria"/>
                <a:ea typeface="Cambria"/>
                <a:cs typeface="Cambria"/>
                <a:sym typeface="Wingdings"/>
              </a:rPr>
              <a:t></a:t>
            </a:r>
            <a:r>
              <a:rPr lang="en-US" sz="2000" dirty="0">
                <a:latin typeface="Cambria"/>
                <a:ea typeface="Cambria"/>
                <a:cs typeface="Cambria"/>
              </a:rPr>
              <a:t> decline in </a:t>
            </a:r>
            <a:r>
              <a:rPr lang="en-US" altLang="en-US" sz="2000" dirty="0">
                <a:latin typeface="Cambria"/>
                <a:ea typeface="Cambria"/>
                <a:cs typeface="Cambria"/>
              </a:rPr>
              <a:t>AP</a:t>
            </a:r>
            <a:r>
              <a:rPr lang="en-US" altLang="en-US" sz="2000" baseline="-25000" dirty="0">
                <a:latin typeface="Cambria"/>
                <a:ea typeface="Cambria"/>
                <a:cs typeface="Cambria"/>
              </a:rPr>
              <a:t>L</a:t>
            </a:r>
            <a:endParaRPr lang="en-US" sz="2000" dirty="0">
              <a:latin typeface="Cambria"/>
              <a:ea typeface="Cambria"/>
              <a:cs typeface="Cambria"/>
            </a:endParaRPr>
          </a:p>
          <a:p>
            <a:pPr lvl="1">
              <a:buFont typeface="Arial"/>
              <a:buChar char="•"/>
            </a:pPr>
            <a:endParaRPr lang="en-US" sz="2800" dirty="0">
              <a:latin typeface="Cambria"/>
              <a:cs typeface="Cambria"/>
            </a:endParaRPr>
          </a:p>
        </p:txBody>
      </p:sp>
    </p:spTree>
    <p:extLst>
      <p:ext uri="{BB962C8B-B14F-4D97-AF65-F5344CB8AC3E}">
        <p14:creationId xmlns:p14="http://schemas.microsoft.com/office/powerpoint/2010/main" val="3880069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609600" y="1"/>
            <a:ext cx="10972800" cy="1527175"/>
          </a:xfrm>
        </p:spPr>
        <p:txBody>
          <a:bodyPr/>
          <a:lstStyle/>
          <a:p>
            <a:r>
              <a:rPr lang="en-US">
                <a:latin typeface="Cambria"/>
                <a:ea typeface="MS PGothic" charset="0"/>
                <a:cs typeface="Cambria"/>
              </a:rPr>
              <a:t>Economics in </a:t>
            </a:r>
            <a:r>
              <a:rPr lang="en-US" i="1">
                <a:latin typeface="Cambria"/>
                <a:ea typeface="MS PGothic" charset="0"/>
                <a:cs typeface="Cambria"/>
              </a:rPr>
              <a:t>Seinfeld</a:t>
            </a:r>
          </a:p>
        </p:txBody>
      </p:sp>
      <p:sp>
        <p:nvSpPr>
          <p:cNvPr id="48130" name="Content Placeholder 2"/>
          <p:cNvSpPr>
            <a:spLocks noGrp="1"/>
          </p:cNvSpPr>
          <p:nvPr>
            <p:ph idx="1"/>
          </p:nvPr>
        </p:nvSpPr>
        <p:spPr>
          <a:xfrm>
            <a:off x="609600" y="1712913"/>
            <a:ext cx="10972800" cy="2379662"/>
          </a:xfrm>
        </p:spPr>
        <p:txBody>
          <a:bodyPr/>
          <a:lstStyle/>
          <a:p>
            <a:r>
              <a:rPr lang="en-US" dirty="0">
                <a:latin typeface="Cambria"/>
                <a:ea typeface="MS PGothic" charset="0"/>
                <a:cs typeface="Cambria"/>
              </a:rPr>
              <a:t>"Seinfeld"</a:t>
            </a:r>
          </a:p>
          <a:p>
            <a:pPr lvl="1"/>
            <a:r>
              <a:rPr lang="en-US" dirty="0">
                <a:latin typeface="Cambria"/>
                <a:ea typeface="MS PGothic" charset="0"/>
                <a:cs typeface="Cambria"/>
              </a:rPr>
              <a:t>An introduction to costs.</a:t>
            </a:r>
          </a:p>
          <a:p>
            <a:pPr lvl="1"/>
            <a:r>
              <a:rPr lang="en-US" dirty="0">
                <a:latin typeface="Cambria"/>
                <a:ea typeface="MS PGothic" charset="0"/>
                <a:cs typeface="Cambria"/>
              </a:rPr>
              <a:t>Changing the cost structure by lowering costs can make an activity more profitable.</a:t>
            </a:r>
          </a:p>
        </p:txBody>
      </p:sp>
      <p:pic>
        <p:nvPicPr>
          <p:cNvPr id="48131" name="Picture 4" descr="Econ in Media.eps">
            <a:hlinkClick r:id="rId3"/>
          </p:cNvPr>
          <p:cNvPicPr>
            <a:picLocks noChangeAspect="1"/>
          </p:cNvPicPr>
          <p:nvPr/>
        </p:nvPicPr>
        <p:blipFill>
          <a:blip r:embed="rId4">
            <a:extLst>
              <a:ext uri="{28A0092B-C50C-407E-A947-70E740481C1C}">
                <a14:useLocalDpi xmlns:a14="http://schemas.microsoft.com/office/drawing/2010/main" val="0"/>
              </a:ext>
            </a:extLst>
          </a:blip>
          <a:srcRect l="20306" t="18303" r="22078" b="25455"/>
          <a:stretch>
            <a:fillRect/>
          </a:stretch>
        </p:blipFill>
        <p:spPr bwMode="auto">
          <a:xfrm>
            <a:off x="5063066" y="4408487"/>
            <a:ext cx="2065867" cy="147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29704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1981200" y="9"/>
            <a:ext cx="8229600" cy="1527175"/>
          </a:xfrm>
        </p:spPr>
        <p:txBody>
          <a:bodyPr/>
          <a:lstStyle/>
          <a:p>
            <a:r>
              <a:rPr lang="en-US" altLang="en-US" dirty="0">
                <a:latin typeface="Cambria"/>
                <a:cs typeface="Cambria"/>
              </a:rPr>
              <a:t>Costs in the Short-Run</a:t>
            </a:r>
          </a:p>
        </p:txBody>
      </p:sp>
      <p:sp>
        <p:nvSpPr>
          <p:cNvPr id="27651" name="Content Placeholder 2"/>
          <p:cNvSpPr>
            <a:spLocks noGrp="1"/>
          </p:cNvSpPr>
          <p:nvPr>
            <p:ph idx="1"/>
          </p:nvPr>
        </p:nvSpPr>
        <p:spPr>
          <a:xfrm>
            <a:off x="1981199" y="1712913"/>
            <a:ext cx="9713631" cy="4895850"/>
          </a:xfrm>
        </p:spPr>
        <p:txBody>
          <a:bodyPr/>
          <a:lstStyle/>
          <a:p>
            <a:pPr eaLnBrk="1" hangingPunct="1"/>
            <a:r>
              <a:rPr lang="en-US" altLang="en-US" sz="2800" dirty="0">
                <a:latin typeface="Cambria"/>
                <a:cs typeface="Cambria"/>
              </a:rPr>
              <a:t>Variable Costs (VC)</a:t>
            </a:r>
          </a:p>
          <a:p>
            <a:pPr lvl="1" eaLnBrk="1" hangingPunct="1"/>
            <a:r>
              <a:rPr lang="en-US" altLang="en-US" sz="2400" dirty="0">
                <a:latin typeface="Cambria"/>
                <a:cs typeface="Cambria"/>
              </a:rPr>
              <a:t>Costs that are directly related with the rate of output.</a:t>
            </a:r>
          </a:p>
          <a:p>
            <a:pPr lvl="1" eaLnBrk="1" hangingPunct="1"/>
            <a:r>
              <a:rPr lang="en-US" altLang="en-US" sz="2400" dirty="0">
                <a:latin typeface="Cambria"/>
                <a:cs typeface="Cambria"/>
              </a:rPr>
              <a:t>Worker wages, electric bill, and food ingredients.</a:t>
            </a:r>
          </a:p>
          <a:p>
            <a:pPr eaLnBrk="1" hangingPunct="1"/>
            <a:r>
              <a:rPr lang="en-US" altLang="en-US" sz="2800" dirty="0">
                <a:latin typeface="Cambria"/>
                <a:cs typeface="Cambria"/>
              </a:rPr>
              <a:t>Fixed Costs (FC)</a:t>
            </a:r>
          </a:p>
          <a:p>
            <a:pPr lvl="1" eaLnBrk="1" hangingPunct="1"/>
            <a:r>
              <a:rPr lang="en-US" altLang="en-US" sz="2400" dirty="0">
                <a:latin typeface="Cambria"/>
                <a:cs typeface="Cambria"/>
              </a:rPr>
              <a:t>Costs that do not vary with output.</a:t>
            </a:r>
          </a:p>
          <a:p>
            <a:pPr lvl="1" eaLnBrk="1" hangingPunct="1"/>
            <a:r>
              <a:rPr lang="en-US" altLang="en-US" sz="2400" dirty="0">
                <a:latin typeface="Cambria"/>
                <a:cs typeface="Cambria"/>
              </a:rPr>
              <a:t>Costs that exist even if output is zero.</a:t>
            </a:r>
          </a:p>
          <a:p>
            <a:pPr lvl="1" eaLnBrk="1" hangingPunct="1"/>
            <a:r>
              <a:rPr lang="en-US" altLang="en-US" sz="2400" dirty="0">
                <a:latin typeface="Cambria"/>
                <a:cs typeface="Cambria"/>
              </a:rPr>
              <a:t>Building rent, insurance, and down-payments.</a:t>
            </a:r>
          </a:p>
          <a:p>
            <a:pPr lvl="1" eaLnBrk="1" hangingPunct="1"/>
            <a:r>
              <a:rPr lang="en-US" sz="2400" dirty="0">
                <a:latin typeface="Cambria"/>
                <a:cs typeface="Cambria"/>
              </a:rPr>
              <a:t>Costs that must be incurred in the short-run even if the firm does not produce anything. There is no fixed cost in long-run.</a:t>
            </a:r>
            <a:endParaRPr lang="en-US" altLang="en-US" sz="2400" dirty="0">
              <a:latin typeface="Cambria"/>
              <a:cs typeface="Cambria"/>
            </a:endParaRPr>
          </a:p>
          <a:p>
            <a:pPr eaLnBrk="1" hangingPunct="1"/>
            <a:r>
              <a:rPr lang="en-US" altLang="en-US" sz="2800" dirty="0">
                <a:latin typeface="Cambria"/>
                <a:cs typeface="Cambria"/>
              </a:rPr>
              <a:t>Total Costs (TC)</a:t>
            </a:r>
          </a:p>
          <a:p>
            <a:pPr lvl="1" eaLnBrk="1" hangingPunct="1"/>
            <a:r>
              <a:rPr lang="en-US" altLang="en-US" sz="2400" dirty="0">
                <a:latin typeface="Cambria"/>
                <a:cs typeface="Cambria"/>
              </a:rPr>
              <a:t>The sum of variable and fixed costs.</a:t>
            </a:r>
          </a:p>
        </p:txBody>
      </p:sp>
    </p:spTree>
    <p:extLst>
      <p:ext uri="{BB962C8B-B14F-4D97-AF65-F5344CB8AC3E}">
        <p14:creationId xmlns:p14="http://schemas.microsoft.com/office/powerpoint/2010/main" val="1063348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barn(inVertical)">
                                      <p:cBhvr>
                                        <p:cTn id="7" dur="500"/>
                                        <p:tgtEl>
                                          <p:spTgt spid="2765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7651">
                                            <p:txEl>
                                              <p:pRg st="2" end="2"/>
                                            </p:txEl>
                                          </p:spTgt>
                                        </p:tgtEl>
                                        <p:attrNameLst>
                                          <p:attrName>style.visibility</p:attrName>
                                        </p:attrNameLst>
                                      </p:cBhvr>
                                      <p:to>
                                        <p:strVal val="visible"/>
                                      </p:to>
                                    </p:set>
                                    <p:animEffect transition="in" filter="barn(inVertical)">
                                      <p:cBhvr>
                                        <p:cTn id="10" dur="500"/>
                                        <p:tgtEl>
                                          <p:spTgt spid="2765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animEffect transition="in" filter="barn(inVertical)">
                                      <p:cBhvr>
                                        <p:cTn id="15" dur="500"/>
                                        <p:tgtEl>
                                          <p:spTgt spid="27651">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7651">
                                            <p:txEl>
                                              <p:pRg st="5" end="5"/>
                                            </p:txEl>
                                          </p:spTgt>
                                        </p:tgtEl>
                                        <p:attrNameLst>
                                          <p:attrName>style.visibility</p:attrName>
                                        </p:attrNameLst>
                                      </p:cBhvr>
                                      <p:to>
                                        <p:strVal val="visible"/>
                                      </p:to>
                                    </p:set>
                                    <p:animEffect transition="in" filter="barn(inVertical)">
                                      <p:cBhvr>
                                        <p:cTn id="18" dur="500"/>
                                        <p:tgtEl>
                                          <p:spTgt spid="27651">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7651">
                                            <p:txEl>
                                              <p:pRg st="6" end="6"/>
                                            </p:txEl>
                                          </p:spTgt>
                                        </p:tgtEl>
                                        <p:attrNameLst>
                                          <p:attrName>style.visibility</p:attrName>
                                        </p:attrNameLst>
                                      </p:cBhvr>
                                      <p:to>
                                        <p:strVal val="visible"/>
                                      </p:to>
                                    </p:set>
                                    <p:animEffect transition="in" filter="barn(inVertical)">
                                      <p:cBhvr>
                                        <p:cTn id="21" dur="500"/>
                                        <p:tgtEl>
                                          <p:spTgt spid="27651">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7651">
                                            <p:txEl>
                                              <p:pRg st="7" end="7"/>
                                            </p:txEl>
                                          </p:spTgt>
                                        </p:tgtEl>
                                        <p:attrNameLst>
                                          <p:attrName>style.visibility</p:attrName>
                                        </p:attrNameLst>
                                      </p:cBhvr>
                                      <p:to>
                                        <p:strVal val="visible"/>
                                      </p:to>
                                    </p:set>
                                    <p:animEffect transition="in" filter="barn(inVertical)">
                                      <p:cBhvr>
                                        <p:cTn id="24" dur="500"/>
                                        <p:tgtEl>
                                          <p:spTgt spid="27651">
                                            <p:txEl>
                                              <p:pRg st="7" end="7"/>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nodeType="clickEffect">
                                  <p:stCondLst>
                                    <p:cond delay="0"/>
                                  </p:stCondLst>
                                  <p:childTnLst>
                                    <p:set>
                                      <p:cBhvr>
                                        <p:cTn id="28" dur="1" fill="hold">
                                          <p:stCondLst>
                                            <p:cond delay="0"/>
                                          </p:stCondLst>
                                        </p:cTn>
                                        <p:tgtEl>
                                          <p:spTgt spid="27651">
                                            <p:txEl>
                                              <p:pRg st="9" end="9"/>
                                            </p:txEl>
                                          </p:spTgt>
                                        </p:tgtEl>
                                        <p:attrNameLst>
                                          <p:attrName>style.visibility</p:attrName>
                                        </p:attrNameLst>
                                      </p:cBhvr>
                                      <p:to>
                                        <p:strVal val="visible"/>
                                      </p:to>
                                    </p:set>
                                    <p:animEffect transition="in" filter="barn(inVertical)">
                                      <p:cBhvr>
                                        <p:cTn id="29" dur="500"/>
                                        <p:tgtEl>
                                          <p:spTgt spid="276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Picture 2" descr="02_PRINECOMI_CH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824" y="1683271"/>
            <a:ext cx="10708118" cy="342723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1201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1381107" y="0"/>
            <a:ext cx="8229600" cy="1527175"/>
          </a:xfrm>
        </p:spPr>
        <p:txBody>
          <a:bodyPr/>
          <a:lstStyle/>
          <a:p>
            <a:r>
              <a:rPr lang="en-US" altLang="en-US" dirty="0">
                <a:latin typeface="Cambria"/>
                <a:cs typeface="Cambria"/>
              </a:rPr>
              <a:t>Costs in the Short-Run</a:t>
            </a:r>
          </a:p>
        </p:txBody>
      </p:sp>
      <p:sp>
        <p:nvSpPr>
          <p:cNvPr id="28675" name="Content Placeholder 2"/>
          <p:cNvSpPr>
            <a:spLocks noGrp="1"/>
          </p:cNvSpPr>
          <p:nvPr>
            <p:ph idx="1"/>
          </p:nvPr>
        </p:nvSpPr>
        <p:spPr>
          <a:xfrm>
            <a:off x="1381107" y="1698956"/>
            <a:ext cx="10397457" cy="4895850"/>
          </a:xfrm>
        </p:spPr>
        <p:txBody>
          <a:bodyPr/>
          <a:lstStyle/>
          <a:p>
            <a:pPr eaLnBrk="1" hangingPunct="1"/>
            <a:r>
              <a:rPr lang="en-US" altLang="en-US" sz="2800" dirty="0">
                <a:latin typeface="Cambria"/>
                <a:cs typeface="Cambria"/>
              </a:rPr>
              <a:t>Average Total Cost (ATC)</a:t>
            </a:r>
          </a:p>
          <a:p>
            <a:pPr lvl="1" eaLnBrk="1" hangingPunct="1"/>
            <a:r>
              <a:rPr lang="en-US" altLang="en-US" sz="2400" dirty="0">
                <a:latin typeface="Cambria"/>
                <a:cs typeface="Cambria"/>
              </a:rPr>
              <a:t>Total cost divided by the number of units produced: </a:t>
            </a:r>
            <a:r>
              <a:rPr lang="en-US" altLang="ja-JP" sz="2400" dirty="0">
                <a:latin typeface="Cambria"/>
                <a:cs typeface="Cambria"/>
              </a:rPr>
              <a:t>"cost per </a:t>
            </a:r>
            <a:r>
              <a:rPr lang="en-US" altLang="ja-JP" sz="2400" dirty="0"/>
              <a:t>unit.</a:t>
            </a:r>
            <a:r>
              <a:rPr lang="en-US" altLang="ja-JP" sz="2400" dirty="0">
                <a:latin typeface="Cambria"/>
                <a:cs typeface="Cambria"/>
              </a:rPr>
              <a:t>"</a:t>
            </a:r>
          </a:p>
          <a:p>
            <a:pPr eaLnBrk="1" hangingPunct="1"/>
            <a:r>
              <a:rPr lang="en-US" altLang="en-US" sz="2800" dirty="0">
                <a:latin typeface="Cambria"/>
                <a:cs typeface="Cambria"/>
              </a:rPr>
              <a:t>Analogously,</a:t>
            </a:r>
          </a:p>
          <a:p>
            <a:pPr lvl="1" eaLnBrk="1" hangingPunct="1"/>
            <a:r>
              <a:rPr lang="en-US" altLang="en-US" sz="2400" dirty="0">
                <a:latin typeface="Cambria"/>
                <a:cs typeface="Cambria"/>
              </a:rPr>
              <a:t>Average Variable Cost (AVC)</a:t>
            </a:r>
          </a:p>
          <a:p>
            <a:pPr lvl="1" eaLnBrk="1" hangingPunct="1"/>
            <a:r>
              <a:rPr lang="en-US" altLang="en-US" sz="2400" dirty="0">
                <a:latin typeface="Cambria"/>
                <a:cs typeface="Cambria"/>
              </a:rPr>
              <a:t>Average Fixed Cost (AFC)</a:t>
            </a:r>
          </a:p>
          <a:p>
            <a:pPr eaLnBrk="1" hangingPunct="1"/>
            <a:r>
              <a:rPr lang="en-US" altLang="en-US" sz="2800" dirty="0">
                <a:latin typeface="Cambria"/>
                <a:cs typeface="Cambria"/>
              </a:rPr>
              <a:t>Marginal Cost (MC)</a:t>
            </a:r>
          </a:p>
          <a:p>
            <a:pPr lvl="1" eaLnBrk="1" hangingPunct="1"/>
            <a:r>
              <a:rPr lang="en-US" altLang="en-US" sz="2400" dirty="0">
                <a:latin typeface="Cambria"/>
                <a:cs typeface="Cambria"/>
              </a:rPr>
              <a:t>The increase in total cost that occurs from producing additional output.</a:t>
            </a:r>
          </a:p>
          <a:p>
            <a:pPr lvl="1" eaLnBrk="1" hangingPunct="1"/>
            <a:r>
              <a:rPr lang="en-US" altLang="en-US" sz="2400" dirty="0">
                <a:latin typeface="Cambria"/>
                <a:cs typeface="Cambria"/>
              </a:rPr>
              <a:t>Change in total cost divided by change in output.</a:t>
            </a:r>
          </a:p>
        </p:txBody>
      </p:sp>
      <p:graphicFrame>
        <p:nvGraphicFramePr>
          <p:cNvPr id="4" name="Object 2"/>
          <p:cNvGraphicFramePr>
            <a:graphicFrameLocks noChangeAspect="1"/>
          </p:cNvGraphicFramePr>
          <p:nvPr>
            <p:extLst>
              <p:ext uri="{D42A27DB-BD31-4B8C-83A1-F6EECF244321}">
                <p14:modId xmlns:p14="http://schemas.microsoft.com/office/powerpoint/2010/main" val="2543626193"/>
              </p:ext>
            </p:extLst>
          </p:nvPr>
        </p:nvGraphicFramePr>
        <p:xfrm>
          <a:off x="8690793" y="5056448"/>
          <a:ext cx="2233612" cy="1227138"/>
        </p:xfrm>
        <a:graphic>
          <a:graphicData uri="http://schemas.openxmlformats.org/presentationml/2006/ole">
            <mc:AlternateContent xmlns:mc="http://schemas.openxmlformats.org/markup-compatibility/2006">
              <mc:Choice xmlns:v="urn:schemas-microsoft-com:vml" Requires="v">
                <p:oleObj spid="_x0000_s11369" name="Equation" r:id="rId4" imgW="761669" imgH="418918" progId="Equation.3">
                  <p:embed/>
                </p:oleObj>
              </mc:Choice>
              <mc:Fallback>
                <p:oleObj name="Equation" r:id="rId4" imgW="761669" imgH="41891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0793" y="5056448"/>
                        <a:ext cx="2233612" cy="1227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1182175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Effect transition="in" filter="barn(inVertical)">
                                      <p:cBhvr>
                                        <p:cTn id="7" dur="500"/>
                                        <p:tgtEl>
                                          <p:spTgt spid="286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8675">
                                            <p:txEl>
                                              <p:pRg st="3" end="3"/>
                                            </p:txEl>
                                          </p:spTgt>
                                        </p:tgtEl>
                                        <p:attrNameLst>
                                          <p:attrName>style.visibility</p:attrName>
                                        </p:attrNameLst>
                                      </p:cBhvr>
                                      <p:to>
                                        <p:strVal val="visible"/>
                                      </p:to>
                                    </p:set>
                                    <p:animEffect transition="in" filter="barn(inVertical)">
                                      <p:cBhvr>
                                        <p:cTn id="12" dur="500"/>
                                        <p:tgtEl>
                                          <p:spTgt spid="28675">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animEffect transition="in" filter="barn(inVertical)">
                                      <p:cBhvr>
                                        <p:cTn id="15" dur="500"/>
                                        <p:tgtEl>
                                          <p:spTgt spid="28675">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28675">
                                            <p:txEl>
                                              <p:pRg st="6" end="6"/>
                                            </p:txEl>
                                          </p:spTgt>
                                        </p:tgtEl>
                                        <p:attrNameLst>
                                          <p:attrName>style.visibility</p:attrName>
                                        </p:attrNameLst>
                                      </p:cBhvr>
                                      <p:to>
                                        <p:strVal val="visible"/>
                                      </p:to>
                                    </p:set>
                                    <p:animEffect transition="in" filter="barn(inVertical)">
                                      <p:cBhvr>
                                        <p:cTn id="20" dur="500"/>
                                        <p:tgtEl>
                                          <p:spTgt spid="28675">
                                            <p:txEl>
                                              <p:pRg st="6" end="6"/>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animEffect transition="in" filter="barn(inVertical)">
                                      <p:cBhvr>
                                        <p:cTn id="23" dur="500"/>
                                        <p:tgtEl>
                                          <p:spTgt spid="2867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1827688" y="27914"/>
            <a:ext cx="9783408" cy="1527175"/>
          </a:xfrm>
        </p:spPr>
        <p:txBody>
          <a:bodyPr/>
          <a:lstStyle/>
          <a:p>
            <a:r>
              <a:rPr lang="en-US" altLang="en-US" dirty="0">
                <a:latin typeface="Cambria"/>
                <a:cs typeface="Cambria"/>
              </a:rPr>
              <a:t>Some Notes About the Equations</a:t>
            </a:r>
          </a:p>
        </p:txBody>
      </p:sp>
      <p:sp>
        <p:nvSpPr>
          <p:cNvPr id="5" name="Content Placeholder 2"/>
          <p:cNvSpPr>
            <a:spLocks noGrp="1"/>
          </p:cNvSpPr>
          <p:nvPr>
            <p:ph idx="1"/>
          </p:nvPr>
        </p:nvSpPr>
        <p:spPr>
          <a:xfrm>
            <a:off x="1828800" y="2517780"/>
            <a:ext cx="8458200" cy="3287713"/>
          </a:xfrm>
        </p:spPr>
        <p:txBody>
          <a:bodyPr/>
          <a:lstStyle/>
          <a:p>
            <a:pPr eaLnBrk="1" hangingPunct="1">
              <a:spcBef>
                <a:spcPct val="0"/>
              </a:spcBef>
            </a:pPr>
            <a:r>
              <a:rPr lang="en-US" altLang="en-US" sz="2800" dirty="0">
                <a:latin typeface="Cambria"/>
                <a:cs typeface="Cambria"/>
              </a:rPr>
              <a:t>MC</a:t>
            </a:r>
          </a:p>
          <a:p>
            <a:pPr lvl="1" eaLnBrk="1" hangingPunct="1">
              <a:spcBef>
                <a:spcPct val="0"/>
              </a:spcBef>
            </a:pPr>
            <a:r>
              <a:rPr lang="en-US" altLang="en-US" sz="2400" dirty="0">
                <a:latin typeface="Cambria"/>
                <a:cs typeface="Cambria"/>
              </a:rPr>
              <a:t>Easy if we can set the denominator equal to 1</a:t>
            </a:r>
          </a:p>
          <a:p>
            <a:pPr lvl="1" eaLnBrk="1" hangingPunct="1">
              <a:spcBef>
                <a:spcPct val="0"/>
              </a:spcBef>
            </a:pPr>
            <a:r>
              <a:rPr lang="en-US" altLang="en-US" sz="2400" dirty="0">
                <a:latin typeface="Cambria"/>
                <a:cs typeface="Cambria"/>
              </a:rPr>
              <a:t>Makes division and intuition simpler.</a:t>
            </a:r>
          </a:p>
          <a:p>
            <a:pPr eaLnBrk="1" hangingPunct="1">
              <a:spcBef>
                <a:spcPct val="0"/>
              </a:spcBef>
            </a:pPr>
            <a:endParaRPr lang="en-US" altLang="en-US" sz="2800" dirty="0">
              <a:latin typeface="Cambria"/>
              <a:cs typeface="Cambria"/>
            </a:endParaRPr>
          </a:p>
          <a:p>
            <a:pPr eaLnBrk="1" hangingPunct="1">
              <a:spcBef>
                <a:spcPct val="0"/>
              </a:spcBef>
            </a:pPr>
            <a:r>
              <a:rPr lang="en-US" altLang="en-US" sz="2800" dirty="0">
                <a:latin typeface="Cambria"/>
                <a:cs typeface="Cambria"/>
              </a:rPr>
              <a:t>AFC</a:t>
            </a:r>
          </a:p>
          <a:p>
            <a:pPr lvl="1" eaLnBrk="1" hangingPunct="1">
              <a:spcBef>
                <a:spcPct val="0"/>
              </a:spcBef>
            </a:pPr>
            <a:r>
              <a:rPr lang="en-US" altLang="en-US" sz="2400" dirty="0">
                <a:latin typeface="Cambria"/>
                <a:cs typeface="Cambria"/>
              </a:rPr>
              <a:t>Will always decrease as we produce more output.</a:t>
            </a:r>
          </a:p>
          <a:p>
            <a:pPr lvl="1" eaLnBrk="1" hangingPunct="1">
              <a:spcBef>
                <a:spcPct val="0"/>
              </a:spcBef>
            </a:pPr>
            <a:r>
              <a:rPr lang="en-US" altLang="en-US" sz="2400" dirty="0">
                <a:latin typeface="Cambria"/>
                <a:cs typeface="Cambria"/>
              </a:rPr>
              <a:t>Why?</a:t>
            </a:r>
          </a:p>
        </p:txBody>
      </p:sp>
      <p:graphicFrame>
        <p:nvGraphicFramePr>
          <p:cNvPr id="56323" name="Object 2"/>
          <p:cNvGraphicFramePr>
            <a:graphicFrameLocks noChangeAspect="1"/>
          </p:cNvGraphicFramePr>
          <p:nvPr/>
        </p:nvGraphicFramePr>
        <p:xfrm>
          <a:off x="4852991" y="1651000"/>
          <a:ext cx="2233612" cy="1227138"/>
        </p:xfrm>
        <a:graphic>
          <a:graphicData uri="http://schemas.openxmlformats.org/presentationml/2006/ole">
            <mc:AlternateContent xmlns:mc="http://schemas.openxmlformats.org/markup-compatibility/2006">
              <mc:Choice xmlns:v="urn:schemas-microsoft-com:vml" Requires="v">
                <p:oleObj spid="_x0000_s3449" name="Equation" r:id="rId4" imgW="761669" imgH="418918" progId="Equation.3">
                  <p:embed/>
                </p:oleObj>
              </mc:Choice>
              <mc:Fallback>
                <p:oleObj name="Equation" r:id="rId4" imgW="761669" imgH="418918"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2991" y="1651000"/>
                        <a:ext cx="2233612" cy="1227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3075" name="Object 3"/>
          <p:cNvGraphicFramePr>
            <a:graphicFrameLocks noChangeAspect="1"/>
          </p:cNvGraphicFramePr>
          <p:nvPr/>
        </p:nvGraphicFramePr>
        <p:xfrm>
          <a:off x="4814889" y="5576897"/>
          <a:ext cx="2381251" cy="1227137"/>
        </p:xfrm>
        <a:graphic>
          <a:graphicData uri="http://schemas.openxmlformats.org/presentationml/2006/ole">
            <mc:AlternateContent xmlns:mc="http://schemas.openxmlformats.org/markup-compatibility/2006">
              <mc:Choice xmlns:v="urn:schemas-microsoft-com:vml" Requires="v">
                <p:oleObj spid="_x0000_s3450" name="Equation" r:id="rId6" imgW="812447" imgH="418918" progId="Equation.3">
                  <p:embed/>
                </p:oleObj>
              </mc:Choice>
              <mc:Fallback>
                <p:oleObj name="Equation" r:id="rId6" imgW="812447" imgH="418918"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4889" y="5576897"/>
                        <a:ext cx="2381251" cy="12271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nvGrpSpPr>
          <p:cNvPr id="2" name="Group 11"/>
          <p:cNvGrpSpPr>
            <a:grpSpLocks/>
          </p:cNvGrpSpPr>
          <p:nvPr/>
        </p:nvGrpSpPr>
        <p:grpSpPr bwMode="auto">
          <a:xfrm>
            <a:off x="7010401" y="2357438"/>
            <a:ext cx="2708275" cy="385762"/>
            <a:chOff x="5486400" y="1689100"/>
            <a:chExt cx="2708275" cy="386456"/>
          </a:xfrm>
        </p:grpSpPr>
        <p:sp>
          <p:nvSpPr>
            <p:cNvPr id="56326" name="Text Box 9"/>
            <p:cNvSpPr txBox="1">
              <a:spLocks noChangeArrowheads="1"/>
            </p:cNvSpPr>
            <p:nvPr/>
          </p:nvSpPr>
          <p:spPr bwMode="auto">
            <a:xfrm>
              <a:off x="6553200" y="1689100"/>
              <a:ext cx="1641475" cy="386456"/>
            </a:xfrm>
            <a:prstGeom prst="rect">
              <a:avLst/>
            </a:prstGeom>
            <a:noFill/>
            <a:ln w="254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45232" tIns="22616" rIns="45232" bIns="22616"/>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spcAft>
                  <a:spcPts val="1000"/>
                </a:spcAft>
              </a:pPr>
              <a:r>
                <a:rPr lang="en-US" altLang="en-US" sz="2000" dirty="0">
                  <a:latin typeface="Cambria"/>
                  <a:cs typeface="Cambria"/>
                </a:rPr>
                <a:t>Set </a:t>
              </a:r>
              <a:r>
                <a:rPr lang="el-GR" altLang="en-US" sz="2000" dirty="0">
                  <a:latin typeface="Cambria"/>
                  <a:cs typeface="Cambria"/>
                </a:rPr>
                <a:t>Δ</a:t>
              </a:r>
              <a:r>
                <a:rPr lang="en-US" altLang="en-US" sz="2000" dirty="0">
                  <a:latin typeface="Cambria"/>
                  <a:cs typeface="Cambria"/>
                </a:rPr>
                <a:t>Q = 1</a:t>
              </a:r>
            </a:p>
          </p:txBody>
        </p:sp>
        <p:cxnSp>
          <p:nvCxnSpPr>
            <p:cNvPr id="10" name="Straight Arrow Connector 9"/>
            <p:cNvCxnSpPr/>
            <p:nvPr/>
          </p:nvCxnSpPr>
          <p:spPr>
            <a:xfrm flipH="1">
              <a:off x="5486400" y="1905388"/>
              <a:ext cx="1066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440390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arn(inVertical)">
                                      <p:cBhvr>
                                        <p:cTn id="7" dur="500"/>
                                        <p:tgtEl>
                                          <p:spTgt spid="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arn(inVertical)">
                                      <p:cBhvr>
                                        <p:cTn id="10" dur="500"/>
                                        <p:tgtEl>
                                          <p:spTgt spid="5">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barn(inVertical)">
                                      <p:cBhvr>
                                        <p:cTn id="18" dur="500"/>
                                        <p:tgtEl>
                                          <p:spTgt spid="5">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barn(inVertical)">
                                      <p:cBhvr>
                                        <p:cTn id="21" dur="500"/>
                                        <p:tgtEl>
                                          <p:spTgt spid="5">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3075"/>
                                        </p:tgtEl>
                                        <p:attrNameLst>
                                          <p:attrName>style.visibility</p:attrName>
                                        </p:attrNameLst>
                                      </p:cBhvr>
                                      <p:to>
                                        <p:strVal val="visible"/>
                                      </p:to>
                                    </p:set>
                                    <p:animEffect transition="in" filter="barn(inVertical)">
                                      <p:cBhvr>
                                        <p:cTn id="24" dur="5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idx="4294967295"/>
          </p:nvPr>
        </p:nvSpPr>
        <p:spPr>
          <a:xfrm>
            <a:off x="3962400" y="4763"/>
            <a:ext cx="8229600" cy="1527175"/>
          </a:xfrm>
        </p:spPr>
        <p:txBody>
          <a:bodyPr/>
          <a:lstStyle/>
          <a:p>
            <a:pPr algn="ctr"/>
            <a:r>
              <a:rPr lang="en-US" altLang="en-US" dirty="0">
                <a:latin typeface="Cambria"/>
                <a:cs typeface="Cambria"/>
              </a:rPr>
              <a:t>Cost Equations</a:t>
            </a:r>
          </a:p>
        </p:txBody>
      </p:sp>
      <p:graphicFrame>
        <p:nvGraphicFramePr>
          <p:cNvPr id="54274" name="Object 10"/>
          <p:cNvGraphicFramePr>
            <a:graphicFrameLocks noChangeAspect="1"/>
          </p:cNvGraphicFramePr>
          <p:nvPr>
            <p:extLst>
              <p:ext uri="{D42A27DB-BD31-4B8C-83A1-F6EECF244321}">
                <p14:modId xmlns:p14="http://schemas.microsoft.com/office/powerpoint/2010/main" val="3231919331"/>
              </p:ext>
            </p:extLst>
          </p:nvPr>
        </p:nvGraphicFramePr>
        <p:xfrm>
          <a:off x="2057405" y="228601"/>
          <a:ext cx="6624639" cy="6467475"/>
        </p:xfrm>
        <a:graphic>
          <a:graphicData uri="http://schemas.openxmlformats.org/presentationml/2006/ole">
            <mc:AlternateContent xmlns:mc="http://schemas.openxmlformats.org/markup-compatibility/2006">
              <mc:Choice xmlns:v="urn:schemas-microsoft-com:vml" Requires="v">
                <p:oleObj spid="_x0000_s2245" name="Equation" r:id="rId4" imgW="2260600" imgH="2209800" progId="Equation.3">
                  <p:embed/>
                </p:oleObj>
              </mc:Choice>
              <mc:Fallback>
                <p:oleObj name="Equation" r:id="rId4" imgW="2260600" imgH="2209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5" y="228601"/>
                        <a:ext cx="6624639" cy="6467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6" name="Rectangle 5"/>
          <p:cNvSpPr/>
          <p:nvPr/>
        </p:nvSpPr>
        <p:spPr>
          <a:xfrm>
            <a:off x="1828800" y="76200"/>
            <a:ext cx="3657600" cy="762000"/>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4872037" y="1524000"/>
            <a:ext cx="4043363" cy="1066800"/>
          </a:xfrm>
          <a:prstGeom prst="rect">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L-Shape 7"/>
          <p:cNvSpPr/>
          <p:nvPr/>
        </p:nvSpPr>
        <p:spPr>
          <a:xfrm>
            <a:off x="1828800" y="1371600"/>
            <a:ext cx="7010400" cy="3581400"/>
          </a:xfrm>
          <a:prstGeom prst="corner">
            <a:avLst>
              <a:gd name="adj1" fmla="val 47967"/>
              <a:gd name="adj2" fmla="val 78695"/>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1828800" y="5343534"/>
            <a:ext cx="3657600" cy="1438275"/>
          </a:xfrm>
          <a:prstGeom prst="rect">
            <a:avLst/>
          </a:prstGeom>
          <a:no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658385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xit" presetSubtype="10" fill="hold" nodeType="clickEffect">
                                  <p:stCondLst>
                                    <p:cond delay="0"/>
                                  </p:stCondLst>
                                  <p:childTnLst>
                                    <p:animEffect transition="out" filter="checkerboard(across)">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heckerboard(across)">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xit" presetSubtype="10" fill="hold" grpId="1" nodeType="clickEffect">
                                  <p:stCondLst>
                                    <p:cond delay="0"/>
                                  </p:stCondLst>
                                  <p:childTnLst>
                                    <p:animEffect transition="out" filter="checkerboard(across)">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checkerboard(across)">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242275900"/>
              </p:ext>
            </p:extLst>
          </p:nvPr>
        </p:nvGraphicFramePr>
        <p:xfrm>
          <a:off x="1752600" y="76200"/>
          <a:ext cx="8534400" cy="6527800"/>
        </p:xfrm>
        <a:graphic>
          <a:graphicData uri="http://schemas.openxmlformats.org/drawingml/2006/table">
            <a:tbl>
              <a:tblPr/>
              <a:tblGrid>
                <a:gridCol w="609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371600">
                  <a:extLst>
                    <a:ext uri="{9D8B030D-6E8A-4147-A177-3AD203B41FA5}">
                      <a16:colId xmlns:a16="http://schemas.microsoft.com/office/drawing/2014/main" val="20006"/>
                    </a:ext>
                  </a:extLst>
                </a:gridCol>
                <a:gridCol w="1295400">
                  <a:extLst>
                    <a:ext uri="{9D8B030D-6E8A-4147-A177-3AD203B41FA5}">
                      <a16:colId xmlns:a16="http://schemas.microsoft.com/office/drawing/2014/main" val="20007"/>
                    </a:ext>
                  </a:extLst>
                </a:gridCol>
              </a:tblGrid>
              <a:tr h="12192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Cambria"/>
                          <a:ea typeface="MS PGothic" panose="020B0600070205080204" pitchFamily="34" charset="-128"/>
                          <a:cs typeface="Cambria"/>
                        </a:rPr>
                        <a:t>Q</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mbria"/>
                          <a:ea typeface="MS PGothic" panose="020B0600070205080204" pitchFamily="34" charset="-128"/>
                          <a:cs typeface="Cambria"/>
                        </a:rPr>
                        <a:t>TVC</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Cambria"/>
                          <a:ea typeface="MS PGothic" panose="020B0600070205080204" pitchFamily="34" charset="-128"/>
                          <a:cs typeface="Cambria"/>
                        </a:rPr>
                        <a:t>TFC</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mbria"/>
                          <a:ea typeface="MS PGothic" panose="020B0600070205080204" pitchFamily="34" charset="-128"/>
                          <a:cs typeface="Cambria"/>
                        </a:rPr>
                        <a:t>TC</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mbria"/>
                          <a:ea typeface="MS PGothic" panose="020B0600070205080204" pitchFamily="34" charset="-128"/>
                          <a:cs typeface="Cambria"/>
                        </a:rPr>
                        <a:t>TVC + TFC</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mbria"/>
                          <a:ea typeface="MS PGothic" panose="020B0600070205080204" pitchFamily="34" charset="-128"/>
                          <a:cs typeface="Cambria"/>
                        </a:rPr>
                        <a:t>AVC</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mbria"/>
                          <a:ea typeface="MS PGothic" panose="020B0600070205080204" pitchFamily="34" charset="-128"/>
                          <a:cs typeface="Cambria"/>
                        </a:rPr>
                        <a:t>TVC ÷ Q</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mbria"/>
                          <a:ea typeface="MS PGothic" panose="020B0600070205080204" pitchFamily="34" charset="-128"/>
                          <a:cs typeface="Cambria"/>
                        </a:rPr>
                        <a:t>AFC</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mbria"/>
                          <a:ea typeface="MS PGothic" panose="020B0600070205080204" pitchFamily="34" charset="-128"/>
                          <a:cs typeface="Cambria"/>
                        </a:rPr>
                        <a:t>TFC ÷ Q</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mbria"/>
                          <a:ea typeface="MS PGothic" panose="020B0600070205080204" pitchFamily="34" charset="-128"/>
                          <a:cs typeface="Cambria"/>
                        </a:rPr>
                        <a:t>ATC</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mbria"/>
                          <a:ea typeface="MS PGothic" panose="020B0600070205080204" pitchFamily="34" charset="-128"/>
                          <a:cs typeface="Cambria"/>
                        </a:rPr>
                        <a:t>TC ÷ Q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mbria"/>
                          <a:ea typeface="MS PGothic" panose="020B0600070205080204" pitchFamily="34" charset="-128"/>
                          <a:cs typeface="Cambria"/>
                        </a:rPr>
                        <a:t>or</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mbria"/>
                          <a:ea typeface="MS PGothic" panose="020B0600070205080204" pitchFamily="34" charset="-128"/>
                          <a:cs typeface="Cambria"/>
                        </a:rPr>
                        <a:t> AVC + AFC</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6D9F1"/>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mbria"/>
                          <a:ea typeface="MS PGothic" panose="020B0600070205080204" pitchFamily="34" charset="-128"/>
                          <a:cs typeface="Cambria"/>
                        </a:rPr>
                        <a:t>MC</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chemeClr val="tx1"/>
                          </a:solidFill>
                          <a:effectLst/>
                          <a:latin typeface="Cambria"/>
                          <a:ea typeface="MS PGothic" panose="020B0600070205080204" pitchFamily="34" charset="-128"/>
                          <a:cs typeface="Cambria"/>
                        </a:rPr>
                        <a:t>Δ</a:t>
                      </a:r>
                      <a:r>
                        <a:rPr kumimoji="0" lang="en-US" altLang="en-US" sz="1800" b="0" i="0" u="none" strike="noStrike" cap="none" normalizeH="0" baseline="0" dirty="0">
                          <a:ln>
                            <a:noFill/>
                          </a:ln>
                          <a:solidFill>
                            <a:schemeClr val="tx1"/>
                          </a:solidFill>
                          <a:effectLst/>
                          <a:latin typeface="Cambria"/>
                          <a:ea typeface="MS PGothic" panose="020B0600070205080204" pitchFamily="34" charset="-128"/>
                          <a:cs typeface="Cambria"/>
                        </a:rPr>
                        <a:t> TVC÷ΔQ</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6D9F1"/>
                    </a:solidFill>
                  </a:tcPr>
                </a:tc>
                <a:extLst>
                  <a:ext uri="{0D108BD9-81ED-4DB2-BD59-A6C34878D82A}">
                    <a16:rowId xmlns:a16="http://schemas.microsoft.com/office/drawing/2014/main" val="10000"/>
                  </a:ext>
                </a:extLst>
              </a:tr>
              <a:tr h="4826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$100.00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$100.00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endParaRP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endParaRP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endParaRP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Cambria"/>
                        <a:ea typeface="MS PGothic" panose="020B0600070205080204" pitchFamily="34" charset="-128"/>
                        <a:cs typeface="Cambria"/>
                      </a:endParaRP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30.00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100.00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130.00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$3.00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$13.00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$3.00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6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20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50.00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100.00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150.00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2.50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5.00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7.50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2.00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6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30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65.00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100.00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165.00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2.17</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3.33</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5.50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1.50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26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40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77.00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100.00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177.00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1.93</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2.50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4.43</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1.20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26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50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87.00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100.00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187.00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1.74</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2.00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3.74</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F0000"/>
                          </a:solidFill>
                          <a:effectLst/>
                          <a:latin typeface="Cambria"/>
                          <a:ea typeface="MS PGothic" panose="020B0600070205080204" pitchFamily="34" charset="-128"/>
                          <a:cs typeface="Cambria"/>
                        </a:rPr>
                        <a:t>1.00</a:t>
                      </a:r>
                      <a:endPar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endParaRP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26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60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100.00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100.00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200.00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F0000"/>
                          </a:solidFill>
                          <a:effectLst/>
                          <a:latin typeface="Cambria"/>
                          <a:ea typeface="MS PGothic" panose="020B0600070205080204" pitchFamily="34" charset="-128"/>
                          <a:cs typeface="Cambria"/>
                        </a:rPr>
                        <a:t>1.67</a:t>
                      </a:r>
                      <a:endPar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endParaRP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1.67</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3.34</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1.30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826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70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120.00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100.00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220.00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1.71</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1.43</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F0000"/>
                          </a:solidFill>
                          <a:effectLst/>
                          <a:latin typeface="Cambria"/>
                          <a:ea typeface="MS PGothic" panose="020B0600070205080204" pitchFamily="34" charset="-128"/>
                          <a:cs typeface="Cambria"/>
                        </a:rPr>
                        <a:t>3.14</a:t>
                      </a:r>
                      <a:endPar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endParaRP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2.00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826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80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160.00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100.00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260.00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2.00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1.25</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3.25</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4.00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826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90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220.00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100.00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320.00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2.44</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1.11</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3.55</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6.00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826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300.00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100.00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400.00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3.00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rgbClr val="FF0000"/>
                          </a:solidFill>
                          <a:effectLst/>
                          <a:latin typeface="Cambria"/>
                          <a:ea typeface="MS PGothic" panose="020B0600070205080204" pitchFamily="34" charset="-128"/>
                          <a:cs typeface="Cambria"/>
                        </a:rPr>
                        <a:t>1.00</a:t>
                      </a:r>
                      <a:endPar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endParaRP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4.00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mbria"/>
                          <a:ea typeface="MS PGothic" panose="020B0600070205080204" pitchFamily="34" charset="-128"/>
                          <a:cs typeface="Cambria"/>
                        </a:rPr>
                        <a:t>8.00</a:t>
                      </a:r>
                    </a:p>
                  </a:txBody>
                  <a:tcPr marL="56444" marR="56444"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7" name="Rectangle 6"/>
          <p:cNvSpPr/>
          <p:nvPr/>
        </p:nvSpPr>
        <p:spPr>
          <a:xfrm>
            <a:off x="1752600" y="1295400"/>
            <a:ext cx="609600" cy="5334000"/>
          </a:xfrm>
          <a:prstGeom prst="rect">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2362200" y="1295400"/>
            <a:ext cx="914400" cy="457200"/>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2362200" y="1295400"/>
            <a:ext cx="914400" cy="5334000"/>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3276600" y="1295400"/>
            <a:ext cx="1066800" cy="5334000"/>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Rectangle 10"/>
          <p:cNvSpPr/>
          <p:nvPr/>
        </p:nvSpPr>
        <p:spPr>
          <a:xfrm>
            <a:off x="4343400" y="1295400"/>
            <a:ext cx="1219200" cy="5334000"/>
          </a:xfrm>
          <a:prstGeom prst="rect">
            <a:avLst/>
          </a:prstGeom>
          <a:solidFill>
            <a:srgbClr val="00B05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5562600" y="1295400"/>
            <a:ext cx="4724400" cy="45720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5562600" y="1752600"/>
            <a:ext cx="1066800" cy="487680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6629400" y="1752600"/>
            <a:ext cx="990600" cy="487680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7620000" y="1752600"/>
            <a:ext cx="1371600" cy="487680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8991600" y="1752600"/>
            <a:ext cx="1295400" cy="487680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092912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1" nodeType="clickEffect">
                                  <p:stCondLst>
                                    <p:cond delay="0"/>
                                  </p:stCondLst>
                                  <p:childTnLst>
                                    <p:animEffect transition="out" filter="checkerboard(across)">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heckerboard(across)">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xit" presetSubtype="10" fill="hold" grpId="1" nodeType="clickEffect">
                                  <p:stCondLst>
                                    <p:cond delay="0"/>
                                  </p:stCondLst>
                                  <p:childTnLst>
                                    <p:animEffect transition="out" filter="checkerboard(across)">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checkerboard(across)">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xit" presetSubtype="10" fill="hold" grpId="1" nodeType="clickEffect">
                                  <p:stCondLst>
                                    <p:cond delay="0"/>
                                  </p:stCondLst>
                                  <p:childTnLst>
                                    <p:animEffect transition="out" filter="checkerboard(across)">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checkerboard(across)">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 presetClass="exit" presetSubtype="10" fill="hold" grpId="1" nodeType="clickEffect">
                                  <p:stCondLst>
                                    <p:cond delay="0"/>
                                  </p:stCondLst>
                                  <p:childTnLst>
                                    <p:animEffect transition="out" filter="checkerboard(across)">
                                      <p:cBhvr>
                                        <p:cTn id="41" dur="500"/>
                                        <p:tgtEl>
                                          <p:spTgt spid="10"/>
                                        </p:tgtEl>
                                      </p:cBhvr>
                                    </p:animEffect>
                                    <p:set>
                                      <p:cBhvr>
                                        <p:cTn id="42" dur="1" fill="hold">
                                          <p:stCondLst>
                                            <p:cond delay="499"/>
                                          </p:stCondLst>
                                        </p:cTn>
                                        <p:tgtEl>
                                          <p:spTgt spid="10"/>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checkerboard(across)">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xit" presetSubtype="10" fill="hold" grpId="1" nodeType="clickEffect">
                                  <p:stCondLst>
                                    <p:cond delay="0"/>
                                  </p:stCondLst>
                                  <p:childTnLst>
                                    <p:animEffect transition="out" filter="checkerboard(across)">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checkerboard(across)">
                                      <p:cBhvr>
                                        <p:cTn id="57" dur="500"/>
                                        <p:tgtEl>
                                          <p:spTgt spid="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5" presetClass="exit" presetSubtype="10" fill="hold" grpId="1" nodeType="clickEffect">
                                  <p:stCondLst>
                                    <p:cond delay="0"/>
                                  </p:stCondLst>
                                  <p:childTnLst>
                                    <p:animEffect transition="out" filter="checkerboard(across)">
                                      <p:cBhvr>
                                        <p:cTn id="61" dur="500"/>
                                        <p:tgtEl>
                                          <p:spTgt spid="12"/>
                                        </p:tgtEl>
                                      </p:cBhvr>
                                    </p:animEffect>
                                    <p:set>
                                      <p:cBhvr>
                                        <p:cTn id="62" dur="1" fill="hold">
                                          <p:stCondLst>
                                            <p:cond delay="499"/>
                                          </p:stCondLst>
                                        </p:cTn>
                                        <p:tgtEl>
                                          <p:spTgt spid="12"/>
                                        </p:tgtEl>
                                        <p:attrNameLst>
                                          <p:attrName>style.visibility</p:attrName>
                                        </p:attrNameLst>
                                      </p:cBhvr>
                                      <p:to>
                                        <p:strVal val="hidden"/>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5" presetClass="entr" presetSubtype="10"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checkerboard(across)">
                                      <p:cBhvr>
                                        <p:cTn id="67" dur="500"/>
                                        <p:tgtEl>
                                          <p:spTgt spid="1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5" presetClass="exit" presetSubtype="10" fill="hold" grpId="1" nodeType="clickEffect">
                                  <p:stCondLst>
                                    <p:cond delay="0"/>
                                  </p:stCondLst>
                                  <p:childTnLst>
                                    <p:animEffect transition="out" filter="checkerboard(across)">
                                      <p:cBhvr>
                                        <p:cTn id="71" dur="500"/>
                                        <p:tgtEl>
                                          <p:spTgt spid="13"/>
                                        </p:tgtEl>
                                      </p:cBhvr>
                                    </p:animEffect>
                                    <p:set>
                                      <p:cBhvr>
                                        <p:cTn id="72" dur="1" fill="hold">
                                          <p:stCondLst>
                                            <p:cond delay="499"/>
                                          </p:stCondLst>
                                        </p:cTn>
                                        <p:tgtEl>
                                          <p:spTgt spid="13"/>
                                        </p:tgtEl>
                                        <p:attrNameLst>
                                          <p:attrName>style.visibility</p:attrName>
                                        </p:attrNameLst>
                                      </p:cBhvr>
                                      <p:to>
                                        <p:strVal val="hidden"/>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5" presetClass="entr" presetSubtype="10"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checkerboard(across)">
                                      <p:cBhvr>
                                        <p:cTn id="77" dur="500"/>
                                        <p:tgtEl>
                                          <p:spTgt spid="1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5" presetClass="exit" presetSubtype="10" fill="hold" grpId="1" nodeType="clickEffect">
                                  <p:stCondLst>
                                    <p:cond delay="0"/>
                                  </p:stCondLst>
                                  <p:childTnLst>
                                    <p:animEffect transition="out" filter="checkerboard(across)">
                                      <p:cBhvr>
                                        <p:cTn id="81" dur="500"/>
                                        <p:tgtEl>
                                          <p:spTgt spid="14"/>
                                        </p:tgtEl>
                                      </p:cBhvr>
                                    </p:animEffect>
                                    <p:set>
                                      <p:cBhvr>
                                        <p:cTn id="82" dur="1" fill="hold">
                                          <p:stCondLst>
                                            <p:cond delay="499"/>
                                          </p:stCondLst>
                                        </p:cTn>
                                        <p:tgtEl>
                                          <p:spTgt spid="14"/>
                                        </p:tgtEl>
                                        <p:attrNameLst>
                                          <p:attrName>style.visibility</p:attrName>
                                        </p:attrNameLst>
                                      </p:cBhvr>
                                      <p:to>
                                        <p:strVal val="hidden"/>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5" presetClass="entr" presetSubtype="10" fill="hold" grpId="0" nodeType="click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checkerboard(across)">
                                      <p:cBhvr>
                                        <p:cTn id="87" dur="500"/>
                                        <p:tgtEl>
                                          <p:spTgt spid="1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5" presetClass="exit" presetSubtype="10" fill="hold" grpId="1" nodeType="clickEffect">
                                  <p:stCondLst>
                                    <p:cond delay="0"/>
                                  </p:stCondLst>
                                  <p:childTnLst>
                                    <p:animEffect transition="out" filter="checkerboard(across)">
                                      <p:cBhvr>
                                        <p:cTn id="91" dur="500"/>
                                        <p:tgtEl>
                                          <p:spTgt spid="15"/>
                                        </p:tgtEl>
                                      </p:cBhvr>
                                    </p:animEffect>
                                    <p:set>
                                      <p:cBhvr>
                                        <p:cTn id="92" dur="1" fill="hold">
                                          <p:stCondLst>
                                            <p:cond delay="499"/>
                                          </p:stCondLst>
                                        </p:cTn>
                                        <p:tgtEl>
                                          <p:spTgt spid="15"/>
                                        </p:tgtEl>
                                        <p:attrNameLst>
                                          <p:attrName>style.visibility</p:attrName>
                                        </p:attrNameLst>
                                      </p:cBhvr>
                                      <p:to>
                                        <p:strVal val="hidden"/>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5" presetClass="entr" presetSubtype="10" fill="hold" grpId="0" nodeType="clickEffect">
                                  <p:stCondLst>
                                    <p:cond delay="0"/>
                                  </p:stCondLst>
                                  <p:childTnLst>
                                    <p:set>
                                      <p:cBhvr>
                                        <p:cTn id="96" dur="1" fill="hold">
                                          <p:stCondLst>
                                            <p:cond delay="0"/>
                                          </p:stCondLst>
                                        </p:cTn>
                                        <p:tgtEl>
                                          <p:spTgt spid="16"/>
                                        </p:tgtEl>
                                        <p:attrNameLst>
                                          <p:attrName>style.visibility</p:attrName>
                                        </p:attrNameLst>
                                      </p:cBhvr>
                                      <p:to>
                                        <p:strVal val="visible"/>
                                      </p:to>
                                    </p:set>
                                    <p:animEffect transition="in" filter="checkerboard(across)">
                                      <p:cBhvr>
                                        <p:cTn id="97" dur="500"/>
                                        <p:tgtEl>
                                          <p:spTgt spid="1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5" presetClass="exit" presetSubtype="10" fill="hold" grpId="1" nodeType="clickEffect">
                                  <p:stCondLst>
                                    <p:cond delay="0"/>
                                  </p:stCondLst>
                                  <p:childTnLst>
                                    <p:animEffect transition="out" filter="checkerboard(across)">
                                      <p:cBhvr>
                                        <p:cTn id="101" dur="500"/>
                                        <p:tgtEl>
                                          <p:spTgt spid="16"/>
                                        </p:tgtEl>
                                      </p:cBhvr>
                                    </p:animEffect>
                                    <p:set>
                                      <p:cBhvr>
                                        <p:cTn id="102"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1981200" y="9"/>
            <a:ext cx="8229600" cy="1527175"/>
          </a:xfrm>
        </p:spPr>
        <p:txBody>
          <a:bodyPr/>
          <a:lstStyle/>
          <a:p>
            <a:r>
              <a:rPr lang="en-US" altLang="en-US" dirty="0">
                <a:latin typeface="Cambria"/>
                <a:cs typeface="Cambria"/>
              </a:rPr>
              <a:t>Practice What You Know</a:t>
            </a:r>
            <a:br>
              <a:rPr lang="en-US" altLang="en-US" dirty="0">
                <a:latin typeface="Cambria"/>
                <a:cs typeface="Cambria"/>
              </a:rPr>
            </a:br>
            <a:r>
              <a:rPr lang="en-US" altLang="en-US" dirty="0">
                <a:latin typeface="Cambria"/>
                <a:cs typeface="Cambria"/>
              </a:rPr>
              <a:t>Using the Equations</a:t>
            </a:r>
          </a:p>
        </p:txBody>
      </p:sp>
      <p:sp>
        <p:nvSpPr>
          <p:cNvPr id="60418" name="Content Placeholder 2"/>
          <p:cNvSpPr>
            <a:spLocks noGrp="1"/>
          </p:cNvSpPr>
          <p:nvPr>
            <p:ph idx="1"/>
          </p:nvPr>
        </p:nvSpPr>
        <p:spPr>
          <a:xfrm>
            <a:off x="1981200" y="1712913"/>
            <a:ext cx="8229600" cy="1073150"/>
          </a:xfrm>
        </p:spPr>
        <p:txBody>
          <a:bodyPr/>
          <a:lstStyle/>
          <a:p>
            <a:pPr eaLnBrk="1" hangingPunct="1"/>
            <a:r>
              <a:rPr lang="en-US" altLang="en-US" sz="2400" dirty="0">
                <a:latin typeface="Cambria"/>
                <a:cs typeface="Cambria"/>
              </a:rPr>
              <a:t>Fill in the table below using the cost equations.</a:t>
            </a:r>
          </a:p>
          <a:p>
            <a:pPr eaLnBrk="1" hangingPunct="1"/>
            <a:r>
              <a:rPr lang="en-US" altLang="en-US" sz="2400" dirty="0">
                <a:latin typeface="Cambria"/>
                <a:cs typeface="Cambria"/>
              </a:rPr>
              <a:t>You have five minutes. Work with your classmates!</a:t>
            </a:r>
          </a:p>
        </p:txBody>
      </p:sp>
      <p:graphicFrame>
        <p:nvGraphicFramePr>
          <p:cNvPr id="4" name="Table 3"/>
          <p:cNvGraphicFramePr>
            <a:graphicFrameLocks noGrp="1"/>
          </p:cNvGraphicFramePr>
          <p:nvPr>
            <p:extLst>
              <p:ext uri="{D42A27DB-BD31-4B8C-83A1-F6EECF244321}">
                <p14:modId xmlns:p14="http://schemas.microsoft.com/office/powerpoint/2010/main" val="1171794712"/>
              </p:ext>
            </p:extLst>
          </p:nvPr>
        </p:nvGraphicFramePr>
        <p:xfrm>
          <a:off x="2057400" y="3048000"/>
          <a:ext cx="7848600" cy="3276600"/>
        </p:xfrm>
        <a:graphic>
          <a:graphicData uri="http://schemas.openxmlformats.org/drawingml/2006/table">
            <a:tbl>
              <a:tblPr/>
              <a:tblGrid>
                <a:gridCol w="981075">
                  <a:extLst>
                    <a:ext uri="{9D8B030D-6E8A-4147-A177-3AD203B41FA5}">
                      <a16:colId xmlns:a16="http://schemas.microsoft.com/office/drawing/2014/main" val="20000"/>
                    </a:ext>
                  </a:extLst>
                </a:gridCol>
                <a:gridCol w="981075">
                  <a:extLst>
                    <a:ext uri="{9D8B030D-6E8A-4147-A177-3AD203B41FA5}">
                      <a16:colId xmlns:a16="http://schemas.microsoft.com/office/drawing/2014/main" val="20001"/>
                    </a:ext>
                  </a:extLst>
                </a:gridCol>
                <a:gridCol w="981075">
                  <a:extLst>
                    <a:ext uri="{9D8B030D-6E8A-4147-A177-3AD203B41FA5}">
                      <a16:colId xmlns:a16="http://schemas.microsoft.com/office/drawing/2014/main" val="20002"/>
                    </a:ext>
                  </a:extLst>
                </a:gridCol>
                <a:gridCol w="981075">
                  <a:extLst>
                    <a:ext uri="{9D8B030D-6E8A-4147-A177-3AD203B41FA5}">
                      <a16:colId xmlns:a16="http://schemas.microsoft.com/office/drawing/2014/main" val="20003"/>
                    </a:ext>
                  </a:extLst>
                </a:gridCol>
                <a:gridCol w="981075">
                  <a:extLst>
                    <a:ext uri="{9D8B030D-6E8A-4147-A177-3AD203B41FA5}">
                      <a16:colId xmlns:a16="http://schemas.microsoft.com/office/drawing/2014/main" val="20004"/>
                    </a:ext>
                  </a:extLst>
                </a:gridCol>
                <a:gridCol w="981075">
                  <a:extLst>
                    <a:ext uri="{9D8B030D-6E8A-4147-A177-3AD203B41FA5}">
                      <a16:colId xmlns:a16="http://schemas.microsoft.com/office/drawing/2014/main" val="20005"/>
                    </a:ext>
                  </a:extLst>
                </a:gridCol>
                <a:gridCol w="981075">
                  <a:extLst>
                    <a:ext uri="{9D8B030D-6E8A-4147-A177-3AD203B41FA5}">
                      <a16:colId xmlns:a16="http://schemas.microsoft.com/office/drawing/2014/main" val="20006"/>
                    </a:ext>
                  </a:extLst>
                </a:gridCol>
                <a:gridCol w="981075">
                  <a:extLst>
                    <a:ext uri="{9D8B030D-6E8A-4147-A177-3AD203B41FA5}">
                      <a16:colId xmlns:a16="http://schemas.microsoft.com/office/drawing/2014/main" val="20007"/>
                    </a:ext>
                  </a:extLst>
                </a:gridCol>
              </a:tblGrid>
              <a:tr h="5461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mbria"/>
                          <a:ea typeface="MS PGothic" panose="020B0600070205080204" pitchFamily="34" charset="-128"/>
                          <a:cs typeface="Cambria"/>
                        </a:rPr>
                        <a:t>Q</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1" i="0" u="none" strike="noStrike" cap="none" normalizeH="0" baseline="0">
                          <a:ln>
                            <a:noFill/>
                          </a:ln>
                          <a:solidFill>
                            <a:schemeClr val="tx1"/>
                          </a:solidFill>
                          <a:effectLst/>
                          <a:latin typeface="Cambria"/>
                          <a:ea typeface="MS PGothic" panose="020B0600070205080204" pitchFamily="34" charset="-128"/>
                          <a:cs typeface="Cambria"/>
                        </a:rPr>
                        <a:t>TVC</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1" i="0" u="none" strike="noStrike" cap="none" normalizeH="0" baseline="0">
                          <a:ln>
                            <a:noFill/>
                          </a:ln>
                          <a:solidFill>
                            <a:schemeClr val="tx1"/>
                          </a:solidFill>
                          <a:effectLst/>
                          <a:latin typeface="Cambria"/>
                          <a:ea typeface="MS PGothic" panose="020B0600070205080204" pitchFamily="34" charset="-128"/>
                          <a:cs typeface="Cambria"/>
                        </a:rPr>
                        <a:t>TFC</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mbria"/>
                          <a:ea typeface="MS PGothic" panose="020B0600070205080204" pitchFamily="34" charset="-128"/>
                          <a:cs typeface="Cambria"/>
                        </a:rPr>
                        <a:t>TC</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1" i="0" u="none" strike="noStrike" cap="none" normalizeH="0" baseline="0">
                          <a:ln>
                            <a:noFill/>
                          </a:ln>
                          <a:solidFill>
                            <a:schemeClr val="tx1"/>
                          </a:solidFill>
                          <a:effectLst/>
                          <a:latin typeface="Cambria"/>
                          <a:ea typeface="MS PGothic" panose="020B0600070205080204" pitchFamily="34" charset="-128"/>
                          <a:cs typeface="Cambria"/>
                        </a:rPr>
                        <a:t>AVC</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1" i="0" u="none" strike="noStrike" cap="none" normalizeH="0" baseline="0">
                          <a:ln>
                            <a:noFill/>
                          </a:ln>
                          <a:solidFill>
                            <a:schemeClr val="tx1"/>
                          </a:solidFill>
                          <a:effectLst/>
                          <a:latin typeface="Cambria"/>
                          <a:ea typeface="MS PGothic" panose="020B0600070205080204" pitchFamily="34" charset="-128"/>
                          <a:cs typeface="Cambria"/>
                        </a:rPr>
                        <a:t>AFC</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1" i="0" u="none" strike="noStrike" cap="none" normalizeH="0" baseline="0">
                          <a:ln>
                            <a:noFill/>
                          </a:ln>
                          <a:solidFill>
                            <a:schemeClr val="tx1"/>
                          </a:solidFill>
                          <a:effectLst/>
                          <a:latin typeface="Cambria"/>
                          <a:ea typeface="MS PGothic" panose="020B0600070205080204" pitchFamily="34" charset="-128"/>
                          <a:cs typeface="Cambria"/>
                        </a:rPr>
                        <a:t>ATC</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1" i="0" u="none" strike="noStrike" cap="none" normalizeH="0" baseline="0">
                          <a:ln>
                            <a:noFill/>
                          </a:ln>
                          <a:solidFill>
                            <a:schemeClr val="tx1"/>
                          </a:solidFill>
                          <a:effectLst/>
                          <a:latin typeface="Cambria"/>
                          <a:ea typeface="MS PGothic" panose="020B0600070205080204" pitchFamily="34" charset="-128"/>
                          <a:cs typeface="Cambria"/>
                        </a:rPr>
                        <a:t>MC</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61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0</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720</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61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1</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7</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61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2</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740</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61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3</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15</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endPar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endParaRP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61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4</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202</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12788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1981200" y="9"/>
            <a:ext cx="8229600" cy="1527175"/>
          </a:xfrm>
        </p:spPr>
        <p:txBody>
          <a:bodyPr/>
          <a:lstStyle/>
          <a:p>
            <a:r>
              <a:rPr lang="en-US" altLang="en-US" dirty="0">
                <a:latin typeface="Cambria"/>
                <a:cs typeface="Cambria"/>
              </a:rPr>
              <a:t>Practice What You Know</a:t>
            </a:r>
            <a:br>
              <a:rPr lang="en-US" altLang="en-US" dirty="0">
                <a:latin typeface="Cambria"/>
                <a:cs typeface="Cambria"/>
              </a:rPr>
            </a:br>
            <a:r>
              <a:rPr lang="en-US" altLang="en-US" dirty="0">
                <a:latin typeface="Cambria"/>
                <a:cs typeface="Cambria"/>
              </a:rPr>
              <a:t>Using the Equations</a:t>
            </a:r>
          </a:p>
        </p:txBody>
      </p:sp>
      <p:sp>
        <p:nvSpPr>
          <p:cNvPr id="62466" name="Content Placeholder 2"/>
          <p:cNvSpPr>
            <a:spLocks noGrp="1"/>
          </p:cNvSpPr>
          <p:nvPr>
            <p:ph idx="1"/>
          </p:nvPr>
        </p:nvSpPr>
        <p:spPr>
          <a:xfrm>
            <a:off x="1981200" y="1712913"/>
            <a:ext cx="8229600" cy="666750"/>
          </a:xfrm>
        </p:spPr>
        <p:txBody>
          <a:bodyPr/>
          <a:lstStyle/>
          <a:p>
            <a:r>
              <a:rPr lang="en-US" altLang="en-US" sz="2800" dirty="0">
                <a:latin typeface="Cambria"/>
                <a:cs typeface="Cambria"/>
              </a:rPr>
              <a:t>Fill in the table below using the cost equations.</a:t>
            </a:r>
          </a:p>
        </p:txBody>
      </p:sp>
      <p:graphicFrame>
        <p:nvGraphicFramePr>
          <p:cNvPr id="4" name="Table 3"/>
          <p:cNvGraphicFramePr>
            <a:graphicFrameLocks noGrp="1"/>
          </p:cNvGraphicFramePr>
          <p:nvPr>
            <p:extLst>
              <p:ext uri="{D42A27DB-BD31-4B8C-83A1-F6EECF244321}">
                <p14:modId xmlns:p14="http://schemas.microsoft.com/office/powerpoint/2010/main" val="3435965966"/>
              </p:ext>
            </p:extLst>
          </p:nvPr>
        </p:nvGraphicFramePr>
        <p:xfrm>
          <a:off x="2057400" y="2663825"/>
          <a:ext cx="7848600" cy="3276600"/>
        </p:xfrm>
        <a:graphic>
          <a:graphicData uri="http://schemas.openxmlformats.org/drawingml/2006/table">
            <a:tbl>
              <a:tblPr/>
              <a:tblGrid>
                <a:gridCol w="981075">
                  <a:extLst>
                    <a:ext uri="{9D8B030D-6E8A-4147-A177-3AD203B41FA5}">
                      <a16:colId xmlns:a16="http://schemas.microsoft.com/office/drawing/2014/main" val="20000"/>
                    </a:ext>
                  </a:extLst>
                </a:gridCol>
                <a:gridCol w="981075">
                  <a:extLst>
                    <a:ext uri="{9D8B030D-6E8A-4147-A177-3AD203B41FA5}">
                      <a16:colId xmlns:a16="http://schemas.microsoft.com/office/drawing/2014/main" val="20001"/>
                    </a:ext>
                  </a:extLst>
                </a:gridCol>
                <a:gridCol w="981075">
                  <a:extLst>
                    <a:ext uri="{9D8B030D-6E8A-4147-A177-3AD203B41FA5}">
                      <a16:colId xmlns:a16="http://schemas.microsoft.com/office/drawing/2014/main" val="20002"/>
                    </a:ext>
                  </a:extLst>
                </a:gridCol>
                <a:gridCol w="981075">
                  <a:extLst>
                    <a:ext uri="{9D8B030D-6E8A-4147-A177-3AD203B41FA5}">
                      <a16:colId xmlns:a16="http://schemas.microsoft.com/office/drawing/2014/main" val="20003"/>
                    </a:ext>
                  </a:extLst>
                </a:gridCol>
                <a:gridCol w="981075">
                  <a:extLst>
                    <a:ext uri="{9D8B030D-6E8A-4147-A177-3AD203B41FA5}">
                      <a16:colId xmlns:a16="http://schemas.microsoft.com/office/drawing/2014/main" val="20004"/>
                    </a:ext>
                  </a:extLst>
                </a:gridCol>
                <a:gridCol w="981075">
                  <a:extLst>
                    <a:ext uri="{9D8B030D-6E8A-4147-A177-3AD203B41FA5}">
                      <a16:colId xmlns:a16="http://schemas.microsoft.com/office/drawing/2014/main" val="20005"/>
                    </a:ext>
                  </a:extLst>
                </a:gridCol>
                <a:gridCol w="981075">
                  <a:extLst>
                    <a:ext uri="{9D8B030D-6E8A-4147-A177-3AD203B41FA5}">
                      <a16:colId xmlns:a16="http://schemas.microsoft.com/office/drawing/2014/main" val="20006"/>
                    </a:ext>
                  </a:extLst>
                </a:gridCol>
                <a:gridCol w="981075">
                  <a:extLst>
                    <a:ext uri="{9D8B030D-6E8A-4147-A177-3AD203B41FA5}">
                      <a16:colId xmlns:a16="http://schemas.microsoft.com/office/drawing/2014/main" val="20007"/>
                    </a:ext>
                  </a:extLst>
                </a:gridCol>
              </a:tblGrid>
              <a:tr h="5461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1" i="0" u="none" strike="noStrike" cap="none" normalizeH="0" baseline="0">
                          <a:ln>
                            <a:noFill/>
                          </a:ln>
                          <a:solidFill>
                            <a:schemeClr val="tx1"/>
                          </a:solidFill>
                          <a:effectLst/>
                          <a:latin typeface="Cambria"/>
                          <a:ea typeface="MS PGothic" panose="020B0600070205080204" pitchFamily="34" charset="-128"/>
                          <a:cs typeface="Cambria"/>
                        </a:rPr>
                        <a:t>Q</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1" i="0" u="none" strike="noStrike" cap="none" normalizeH="0" baseline="0">
                          <a:ln>
                            <a:noFill/>
                          </a:ln>
                          <a:solidFill>
                            <a:schemeClr val="tx1"/>
                          </a:solidFill>
                          <a:effectLst/>
                          <a:latin typeface="Cambria"/>
                          <a:ea typeface="MS PGothic" panose="020B0600070205080204" pitchFamily="34" charset="-128"/>
                          <a:cs typeface="Cambria"/>
                        </a:rPr>
                        <a:t>TVC</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1" i="0" u="none" strike="noStrike" cap="none" normalizeH="0" baseline="0">
                          <a:ln>
                            <a:noFill/>
                          </a:ln>
                          <a:solidFill>
                            <a:schemeClr val="tx1"/>
                          </a:solidFill>
                          <a:effectLst/>
                          <a:latin typeface="Cambria"/>
                          <a:ea typeface="MS PGothic" panose="020B0600070205080204" pitchFamily="34" charset="-128"/>
                          <a:cs typeface="Cambria"/>
                        </a:rPr>
                        <a:t>TFC</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mbria"/>
                          <a:ea typeface="MS PGothic" panose="020B0600070205080204" pitchFamily="34" charset="-128"/>
                          <a:cs typeface="Cambria"/>
                        </a:rPr>
                        <a:t>TC</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1" i="0" u="none" strike="noStrike" cap="none" normalizeH="0" baseline="0">
                          <a:ln>
                            <a:noFill/>
                          </a:ln>
                          <a:solidFill>
                            <a:schemeClr val="tx1"/>
                          </a:solidFill>
                          <a:effectLst/>
                          <a:latin typeface="Cambria"/>
                          <a:ea typeface="MS PGothic" panose="020B0600070205080204" pitchFamily="34" charset="-128"/>
                          <a:cs typeface="Cambria"/>
                        </a:rPr>
                        <a:t>AVC</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1" i="0" u="none" strike="noStrike" cap="none" normalizeH="0" baseline="0">
                          <a:ln>
                            <a:noFill/>
                          </a:ln>
                          <a:solidFill>
                            <a:schemeClr val="tx1"/>
                          </a:solidFill>
                          <a:effectLst/>
                          <a:latin typeface="Cambria"/>
                          <a:ea typeface="MS PGothic" panose="020B0600070205080204" pitchFamily="34" charset="-128"/>
                          <a:cs typeface="Cambria"/>
                        </a:rPr>
                        <a:t>AFC</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1" i="0" u="none" strike="noStrike" cap="none" normalizeH="0" baseline="0">
                          <a:ln>
                            <a:noFill/>
                          </a:ln>
                          <a:solidFill>
                            <a:schemeClr val="tx1"/>
                          </a:solidFill>
                          <a:effectLst/>
                          <a:latin typeface="Cambria"/>
                          <a:ea typeface="MS PGothic" panose="020B0600070205080204" pitchFamily="34" charset="-128"/>
                          <a:cs typeface="Cambria"/>
                        </a:rPr>
                        <a:t>ATC</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1" i="0" u="none" strike="noStrike" cap="none" normalizeH="0" baseline="0">
                          <a:ln>
                            <a:noFill/>
                          </a:ln>
                          <a:solidFill>
                            <a:schemeClr val="tx1"/>
                          </a:solidFill>
                          <a:effectLst/>
                          <a:latin typeface="Cambria"/>
                          <a:ea typeface="MS PGothic" panose="020B0600070205080204" pitchFamily="34" charset="-128"/>
                          <a:cs typeface="Cambria"/>
                        </a:rPr>
                        <a:t>MC</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61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0</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0</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720</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720</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61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1</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7</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720</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727</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7</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720</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727</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7</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61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2</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20</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720 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740</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10</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360</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370</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13</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61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3</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45</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720 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765</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 15</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240</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255</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25</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61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4</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88</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720 </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808</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22</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rgbClr val="FF0000"/>
                          </a:solidFill>
                          <a:effectLst/>
                          <a:latin typeface="Cambria"/>
                          <a:ea typeface="MS PGothic" panose="020B0600070205080204" pitchFamily="34" charset="-128"/>
                          <a:cs typeface="Cambria"/>
                        </a:rPr>
                        <a:t>180</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a:ln>
                            <a:noFill/>
                          </a:ln>
                          <a:solidFill>
                            <a:schemeClr val="tx1"/>
                          </a:solidFill>
                          <a:effectLst/>
                          <a:latin typeface="Cambria"/>
                          <a:ea typeface="MS PGothic" panose="020B0600070205080204" pitchFamily="34" charset="-128"/>
                          <a:cs typeface="Cambria"/>
                        </a:rPr>
                        <a:t>202</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 latinLnBrk="0" hangingPunct="1">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FF0000"/>
                          </a:solidFill>
                          <a:effectLst/>
                          <a:latin typeface="Cambria"/>
                          <a:ea typeface="MS PGothic" panose="020B0600070205080204" pitchFamily="34" charset="-128"/>
                          <a:cs typeface="Cambria"/>
                        </a:rPr>
                        <a:t>43</a:t>
                      </a:r>
                    </a:p>
                  </a:txBody>
                  <a:tcPr marL="9525" marR="9525" marT="9525"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090838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tfc.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6163" y="4470400"/>
            <a:ext cx="5080000" cy="268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descr="tc.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89345" y="1544638"/>
            <a:ext cx="4930775" cy="305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19" descr="tcv.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89339" y="2566991"/>
            <a:ext cx="4989512" cy="300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4516" name="Picture 15" descr="axes_label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046420" y="1031875"/>
            <a:ext cx="5672137" cy="5138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6" descr="dashed.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34103" y="3686175"/>
            <a:ext cx="88900" cy="1900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941637" y="1389063"/>
            <a:ext cx="5313363" cy="4502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2" name="Picture 21" descr="title.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213351" y="6294438"/>
            <a:ext cx="1663700" cy="2968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4520" name="Title 8"/>
          <p:cNvSpPr>
            <a:spLocks noGrp="1"/>
          </p:cNvSpPr>
          <p:nvPr>
            <p:ph type="title"/>
          </p:nvPr>
        </p:nvSpPr>
        <p:spPr>
          <a:xfrm>
            <a:off x="1381212" y="23154"/>
            <a:ext cx="9002552" cy="768096"/>
          </a:xfrm>
        </p:spPr>
        <p:txBody>
          <a:bodyPr/>
          <a:lstStyle/>
          <a:p>
            <a:pPr algn="ctr" eaLnBrk="1" hangingPunct="1"/>
            <a:r>
              <a:rPr lang="en-US" altLang="en-US" dirty="0">
                <a:latin typeface="Cambria"/>
                <a:cs typeface="Cambria"/>
              </a:rPr>
              <a:t>TC, TVC, and TFC</a:t>
            </a:r>
          </a:p>
        </p:txBody>
      </p:sp>
    </p:spTree>
    <p:extLst>
      <p:ext uri="{BB962C8B-B14F-4D97-AF65-F5344CB8AC3E}">
        <p14:creationId xmlns:p14="http://schemas.microsoft.com/office/powerpoint/2010/main" val="4010393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1000"/>
                                        <p:tgtEl>
                                          <p:spTgt spid="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1000"/>
                                        <p:tgtEl>
                                          <p:spTgt spid="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1000"/>
                                        <p:tgtEl>
                                          <p:spTgt spid="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1000"/>
                                        <p:tgtEl>
                                          <p:spTgt spid="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left)">
                                      <p:cBhvr>
                                        <p:cTn id="27" dur="1000"/>
                                        <p:tgtEl>
                                          <p:spTgt spid="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tc.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71963" y="1371609"/>
            <a:ext cx="3949700" cy="3235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descr="numbers.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49642" y="1684338"/>
            <a:ext cx="4552951" cy="3840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6563" name="Picture 9" descr="axes_label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49639" y="1282701"/>
            <a:ext cx="5129212" cy="5129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afc.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238632" y="2073283"/>
            <a:ext cx="3922713" cy="3344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avc.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178301" y="4276734"/>
            <a:ext cx="4029075"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descr="mc.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175125" y="2344740"/>
            <a:ext cx="4052888" cy="3044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50.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519742" y="4457709"/>
            <a:ext cx="246063" cy="1344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60.eps"/>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878513" y="4457709"/>
            <a:ext cx="247651" cy="1344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70.eps"/>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6224593" y="4454534"/>
            <a:ext cx="246063" cy="1344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efficient.eps"/>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588005" y="2919413"/>
            <a:ext cx="1316039" cy="1535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6571" name="Title 13"/>
          <p:cNvSpPr>
            <a:spLocks noGrp="1"/>
          </p:cNvSpPr>
          <p:nvPr>
            <p:ph type="title"/>
          </p:nvPr>
        </p:nvSpPr>
        <p:spPr>
          <a:xfrm>
            <a:off x="3320282" y="0"/>
            <a:ext cx="6099778" cy="768096"/>
          </a:xfrm>
        </p:spPr>
        <p:txBody>
          <a:bodyPr/>
          <a:lstStyle/>
          <a:p>
            <a:pPr algn="ctr" eaLnBrk="1" hangingPunct="1"/>
            <a:r>
              <a:rPr lang="en-US" altLang="en-US" dirty="0">
                <a:latin typeface="Cambria"/>
                <a:cs typeface="Cambria"/>
              </a:rPr>
              <a:t>MC, ATC, AVC, and AFC</a:t>
            </a:r>
          </a:p>
        </p:txBody>
      </p:sp>
    </p:spTree>
    <p:extLst>
      <p:ext uri="{BB962C8B-B14F-4D97-AF65-F5344CB8AC3E}">
        <p14:creationId xmlns:p14="http://schemas.microsoft.com/office/powerpoint/2010/main" val="39808363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0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10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1000"/>
                                        <p:tgtEl>
                                          <p:spTgt spid="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down)">
                                      <p:cBhvr>
                                        <p:cTn id="37" dur="10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1000"/>
                                        <p:tgtEl>
                                          <p:spTgt spid="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left)">
                                      <p:cBhvr>
                                        <p:cTn id="4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r>
              <a:rPr lang="en-US" altLang="en-US">
                <a:latin typeface="Cambria"/>
                <a:cs typeface="Cambria"/>
              </a:rPr>
              <a:t>Why U-Shaped Cost Curves?</a:t>
            </a:r>
          </a:p>
        </p:txBody>
      </p:sp>
      <p:sp>
        <p:nvSpPr>
          <p:cNvPr id="74754" name="Content Placeholder 2"/>
          <p:cNvSpPr>
            <a:spLocks noGrp="1"/>
          </p:cNvSpPr>
          <p:nvPr>
            <p:ph idx="1"/>
          </p:nvPr>
        </p:nvSpPr>
        <p:spPr>
          <a:xfrm>
            <a:off x="609600" y="1713168"/>
            <a:ext cx="10024601" cy="4896248"/>
          </a:xfrm>
        </p:spPr>
        <p:txBody>
          <a:bodyPr/>
          <a:lstStyle/>
          <a:p>
            <a:pPr eaLnBrk="1" hangingPunct="1"/>
            <a:r>
              <a:rPr lang="en-US" altLang="en-US" sz="2800" dirty="0">
                <a:latin typeface="Cambria"/>
                <a:cs typeface="Cambria"/>
              </a:rPr>
              <a:t>Why are the short-run cost curves, including the ATC, AVC, and MC, U-shaped?</a:t>
            </a:r>
          </a:p>
          <a:p>
            <a:pPr lvl="1" eaLnBrk="1" hangingPunct="1"/>
            <a:r>
              <a:rPr lang="en-US" altLang="en-US" sz="2400" dirty="0">
                <a:latin typeface="Cambria"/>
                <a:cs typeface="Cambria"/>
              </a:rPr>
              <a:t>Diminishing marginal product!</a:t>
            </a:r>
          </a:p>
          <a:p>
            <a:pPr eaLnBrk="1" hangingPunct="1"/>
            <a:r>
              <a:rPr lang="en-US" altLang="en-US" sz="2800" dirty="0">
                <a:latin typeface="Cambria"/>
                <a:cs typeface="Cambria"/>
              </a:rPr>
              <a:t>Explanation?</a:t>
            </a:r>
          </a:p>
          <a:p>
            <a:pPr lvl="1" eaLnBrk="1" hangingPunct="1"/>
            <a:r>
              <a:rPr lang="en-US" altLang="en-US" sz="2400" dirty="0">
                <a:latin typeface="Cambria"/>
                <a:cs typeface="Cambria"/>
              </a:rPr>
              <a:t>Assume all labor is paid the same wage.</a:t>
            </a:r>
          </a:p>
          <a:p>
            <a:pPr lvl="1" eaLnBrk="1" hangingPunct="1"/>
            <a:r>
              <a:rPr lang="en-US" altLang="en-US" sz="2400" dirty="0">
                <a:latin typeface="Cambria"/>
                <a:cs typeface="Cambria"/>
              </a:rPr>
              <a:t>Eventually, inputs become less productive at the </a:t>
            </a:r>
            <a:r>
              <a:rPr lang="en-US" altLang="en-US" sz="2400" dirty="0"/>
              <a:t>margin (lower productivity).</a:t>
            </a:r>
            <a:endParaRPr lang="en-US" altLang="en-US" sz="2400" dirty="0">
              <a:latin typeface="Cambria"/>
              <a:cs typeface="Cambria"/>
            </a:endParaRPr>
          </a:p>
          <a:p>
            <a:pPr lvl="1" eaLnBrk="1" hangingPunct="1"/>
            <a:r>
              <a:rPr lang="en-US" altLang="en-US" sz="2400" dirty="0">
                <a:latin typeface="Cambria"/>
                <a:cs typeface="Cambria"/>
              </a:rPr>
              <a:t>This implies that output costs will start to rise.</a:t>
            </a:r>
          </a:p>
        </p:txBody>
      </p:sp>
    </p:spTree>
    <p:extLst>
      <p:ext uri="{BB962C8B-B14F-4D97-AF65-F5344CB8AC3E}">
        <p14:creationId xmlns:p14="http://schemas.microsoft.com/office/powerpoint/2010/main" val="26481591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r>
              <a:rPr lang="en-US" altLang="en-US">
                <a:latin typeface="Cambria"/>
                <a:cs typeface="Cambria"/>
              </a:rPr>
              <a:t>Why U-Shaped Cost Curves?</a:t>
            </a:r>
          </a:p>
        </p:txBody>
      </p:sp>
      <p:sp>
        <p:nvSpPr>
          <p:cNvPr id="76802" name="Content Placeholder 2"/>
          <p:cNvSpPr>
            <a:spLocks noGrp="1"/>
          </p:cNvSpPr>
          <p:nvPr>
            <p:ph idx="1"/>
          </p:nvPr>
        </p:nvSpPr>
        <p:spPr>
          <a:xfrm>
            <a:off x="609600" y="1713168"/>
            <a:ext cx="10345581" cy="4896248"/>
          </a:xfrm>
        </p:spPr>
        <p:txBody>
          <a:bodyPr/>
          <a:lstStyle/>
          <a:p>
            <a:pPr eaLnBrk="1" hangingPunct="1"/>
            <a:r>
              <a:rPr lang="en-US" altLang="en-US" sz="2800" dirty="0">
                <a:latin typeface="Cambria"/>
                <a:cs typeface="Cambria"/>
              </a:rPr>
              <a:t>Is there a mathematical relationship between input productivity and output costs?</a:t>
            </a:r>
          </a:p>
          <a:p>
            <a:pPr eaLnBrk="1" hangingPunct="1"/>
            <a:endParaRPr lang="en-US" altLang="en-US" sz="2400" dirty="0">
              <a:latin typeface="Cambria"/>
              <a:cs typeface="Cambria"/>
            </a:endParaRPr>
          </a:p>
          <a:p>
            <a:pPr eaLnBrk="1" hangingPunct="1"/>
            <a:endParaRPr lang="en-US" altLang="en-US" sz="2800" dirty="0">
              <a:latin typeface="Cambria"/>
              <a:cs typeface="Cambria"/>
            </a:endParaRPr>
          </a:p>
          <a:p>
            <a:pPr eaLnBrk="1" hangingPunct="1"/>
            <a:endParaRPr lang="en-US" altLang="en-US" sz="2800" dirty="0">
              <a:latin typeface="Cambria"/>
              <a:cs typeface="Cambria"/>
            </a:endParaRPr>
          </a:p>
          <a:p>
            <a:pPr eaLnBrk="1" hangingPunct="1"/>
            <a:r>
              <a:rPr lang="en-US" altLang="en-US" sz="2800" dirty="0">
                <a:latin typeface="Cambria"/>
                <a:cs typeface="Cambria"/>
              </a:rPr>
              <a:t>Example</a:t>
            </a:r>
          </a:p>
          <a:p>
            <a:pPr lvl="1" eaLnBrk="1" hangingPunct="1"/>
            <a:r>
              <a:rPr lang="en-US" altLang="en-US" sz="2400" dirty="0">
                <a:latin typeface="Cambria"/>
                <a:cs typeface="Cambria"/>
              </a:rPr>
              <a:t>Each worker gets paid w = $100.</a:t>
            </a:r>
          </a:p>
          <a:p>
            <a:pPr lvl="1" eaLnBrk="1" hangingPunct="1"/>
            <a:r>
              <a:rPr lang="en-US" altLang="en-US" sz="2400" dirty="0">
                <a:latin typeface="Cambria"/>
                <a:cs typeface="Cambria"/>
              </a:rPr>
              <a:t>If Bob has high MPL and produces q = 20, the cost of those output units is $5 each.</a:t>
            </a:r>
          </a:p>
          <a:p>
            <a:pPr lvl="1" eaLnBrk="1" hangingPunct="1"/>
            <a:r>
              <a:rPr lang="en-US" altLang="en-US" sz="2400" dirty="0">
                <a:latin typeface="Cambria"/>
                <a:cs typeface="Cambria"/>
              </a:rPr>
              <a:t>If Carl has low MPL and produces q = 10, the cost of those output units is $10 each.</a:t>
            </a:r>
          </a:p>
        </p:txBody>
      </p:sp>
      <p:graphicFrame>
        <p:nvGraphicFramePr>
          <p:cNvPr id="76803" name="Object 1"/>
          <p:cNvGraphicFramePr>
            <a:graphicFrameLocks noChangeAspect="1"/>
          </p:cNvGraphicFramePr>
          <p:nvPr>
            <p:extLst>
              <p:ext uri="{D42A27DB-BD31-4B8C-83A1-F6EECF244321}">
                <p14:modId xmlns:p14="http://schemas.microsoft.com/office/powerpoint/2010/main" val="457374891"/>
              </p:ext>
            </p:extLst>
          </p:nvPr>
        </p:nvGraphicFramePr>
        <p:xfrm>
          <a:off x="3948113" y="2422525"/>
          <a:ext cx="2343150" cy="1482725"/>
        </p:xfrm>
        <a:graphic>
          <a:graphicData uri="http://schemas.openxmlformats.org/presentationml/2006/ole">
            <mc:AlternateContent xmlns:mc="http://schemas.openxmlformats.org/markup-compatibility/2006">
              <mc:Choice xmlns:v="urn:schemas-microsoft-com:vml" Requires="v">
                <p:oleObj spid="_x0000_s4382" name="Equation" r:id="rId4" imgW="736600" imgH="457200" progId="Equation.DSMT4">
                  <p:embed/>
                </p:oleObj>
              </mc:Choice>
              <mc:Fallback>
                <p:oleObj name="Equation" r:id="rId4" imgW="736600" imgH="457200" progId="Equation.DSMT4">
                  <p:embed/>
                  <p:pic>
                    <p:nvPicPr>
                      <p:cNvPr id="0" name=""/>
                      <p:cNvPicPr>
                        <a:picLocks noChangeAspect="1" noChangeArrowheads="1"/>
                      </p:cNvPicPr>
                      <p:nvPr/>
                    </p:nvPicPr>
                    <p:blipFill>
                      <a:blip r:embed="rId5"/>
                      <a:srcRect/>
                      <a:stretch>
                        <a:fillRect/>
                      </a:stretch>
                    </p:blipFill>
                    <p:spPr bwMode="auto">
                      <a:xfrm>
                        <a:off x="3948113" y="2422525"/>
                        <a:ext cx="2343150" cy="1482725"/>
                      </a:xfrm>
                      <a:prstGeom prst="rect">
                        <a:avLst/>
                      </a:prstGeom>
                      <a:noFill/>
                      <a:ln>
                        <a:noFill/>
                      </a:ln>
                    </p:spPr>
                  </p:pic>
                </p:oleObj>
              </mc:Fallback>
            </mc:AlternateContent>
          </a:graphicData>
        </a:graphic>
      </p:graphicFrame>
      <p:graphicFrame>
        <p:nvGraphicFramePr>
          <p:cNvPr id="6" name="Object 1"/>
          <p:cNvGraphicFramePr>
            <a:graphicFrameLocks noChangeAspect="1"/>
          </p:cNvGraphicFramePr>
          <p:nvPr>
            <p:extLst>
              <p:ext uri="{D42A27DB-BD31-4B8C-83A1-F6EECF244321}">
                <p14:modId xmlns:p14="http://schemas.microsoft.com/office/powerpoint/2010/main" val="3389236725"/>
              </p:ext>
            </p:extLst>
          </p:nvPr>
        </p:nvGraphicFramePr>
        <p:xfrm>
          <a:off x="7264400" y="2435225"/>
          <a:ext cx="2462213" cy="1482725"/>
        </p:xfrm>
        <a:graphic>
          <a:graphicData uri="http://schemas.openxmlformats.org/presentationml/2006/ole">
            <mc:AlternateContent xmlns:mc="http://schemas.openxmlformats.org/markup-compatibility/2006">
              <mc:Choice xmlns:v="urn:schemas-microsoft-com:vml" Requires="v">
                <p:oleObj spid="_x0000_s4383" name="Equation" r:id="rId6" imgW="774700" imgH="457200" progId="Equation.DSMT4">
                  <p:embed/>
                </p:oleObj>
              </mc:Choice>
              <mc:Fallback>
                <p:oleObj name="Equation" r:id="rId6" imgW="774700" imgH="457200" progId="Equation.DSMT4">
                  <p:embed/>
                  <p:pic>
                    <p:nvPicPr>
                      <p:cNvPr id="0" name=""/>
                      <p:cNvPicPr>
                        <a:picLocks noChangeAspect="1" noChangeArrowheads="1"/>
                      </p:cNvPicPr>
                      <p:nvPr/>
                    </p:nvPicPr>
                    <p:blipFill>
                      <a:blip r:embed="rId7"/>
                      <a:srcRect/>
                      <a:stretch>
                        <a:fillRect/>
                      </a:stretch>
                    </p:blipFill>
                    <p:spPr bwMode="auto">
                      <a:xfrm>
                        <a:off x="7264400" y="2435225"/>
                        <a:ext cx="2462213" cy="14827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6818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981200" y="0"/>
            <a:ext cx="8229600" cy="1527175"/>
          </a:xfrm>
        </p:spPr>
        <p:txBody>
          <a:bodyPr/>
          <a:lstStyle/>
          <a:p>
            <a:r>
              <a:rPr lang="en-US" altLang="en-US" dirty="0"/>
              <a:t>Calculating Profit and Loss</a:t>
            </a:r>
          </a:p>
        </p:txBody>
      </p:sp>
      <p:sp>
        <p:nvSpPr>
          <p:cNvPr id="43011" name="Content Placeholder 2"/>
          <p:cNvSpPr>
            <a:spLocks noGrp="1"/>
          </p:cNvSpPr>
          <p:nvPr>
            <p:ph idx="1"/>
          </p:nvPr>
        </p:nvSpPr>
        <p:spPr>
          <a:xfrm>
            <a:off x="1981200" y="1712913"/>
            <a:ext cx="8229600" cy="4895850"/>
          </a:xfrm>
        </p:spPr>
        <p:txBody>
          <a:bodyPr/>
          <a:lstStyle/>
          <a:p>
            <a:pPr eaLnBrk="1" hangingPunct="1"/>
            <a:r>
              <a:rPr lang="en-US" altLang="en-US" sz="2800" dirty="0">
                <a:latin typeface="Cambria"/>
                <a:cs typeface="Cambria"/>
              </a:rPr>
              <a:t>Total Revenue (TR)</a:t>
            </a:r>
          </a:p>
          <a:p>
            <a:pPr lvl="1" eaLnBrk="1" hangingPunct="1"/>
            <a:r>
              <a:rPr lang="en-US" altLang="en-US" sz="2400" dirty="0">
                <a:latin typeface="Cambria"/>
                <a:cs typeface="Cambria"/>
              </a:rPr>
              <a:t>The amount a firm receives from the sale of goods and services.</a:t>
            </a:r>
          </a:p>
          <a:p>
            <a:pPr eaLnBrk="1" hangingPunct="1"/>
            <a:r>
              <a:rPr lang="en-US" altLang="en-US" sz="2800" dirty="0">
                <a:latin typeface="Cambria"/>
                <a:cs typeface="Cambria"/>
              </a:rPr>
              <a:t>Total Cost (TC)</a:t>
            </a:r>
          </a:p>
          <a:p>
            <a:pPr lvl="1" eaLnBrk="1" hangingPunct="1"/>
            <a:r>
              <a:rPr lang="en-US" altLang="en-US" sz="2400" dirty="0">
                <a:latin typeface="Cambria"/>
                <a:cs typeface="Cambria"/>
              </a:rPr>
              <a:t>The amount a firm spends in order to produce those goods and services.</a:t>
            </a:r>
          </a:p>
          <a:p>
            <a:pPr lvl="1" eaLnBrk="1" hangingPunct="1"/>
            <a:endParaRPr lang="en-US" altLang="en-US" sz="2400" dirty="0">
              <a:latin typeface="Cambria"/>
              <a:cs typeface="Cambria"/>
            </a:endParaRPr>
          </a:p>
          <a:p>
            <a:pPr algn="ctr" eaLnBrk="1" hangingPunct="1">
              <a:buFont typeface="Arial" panose="020B0604020202020204" pitchFamily="34" charset="0"/>
              <a:buNone/>
            </a:pPr>
            <a:r>
              <a:rPr lang="en-US" altLang="en-US" sz="2800" b="1" dirty="0">
                <a:latin typeface="Cambria"/>
                <a:cs typeface="Cambria"/>
              </a:rPr>
              <a:t>Profit (or loss) = TR – TC</a:t>
            </a:r>
          </a:p>
          <a:p>
            <a:pPr lvl="1" eaLnBrk="1" hangingPunct="1"/>
            <a:endParaRPr lang="en-US" altLang="en-US" sz="2400" dirty="0">
              <a:latin typeface="Cambria"/>
              <a:cs typeface="Cambria"/>
            </a:endParaRPr>
          </a:p>
          <a:p>
            <a:pPr lvl="1" eaLnBrk="1" hangingPunct="1"/>
            <a:r>
              <a:rPr lang="en-US" altLang="en-US" sz="2400" dirty="0">
                <a:latin typeface="Cambria"/>
                <a:cs typeface="Cambria"/>
              </a:rPr>
              <a:t>Profits occurs when TR &gt; TC</a:t>
            </a:r>
          </a:p>
          <a:p>
            <a:pPr lvl="1" eaLnBrk="1" hangingPunct="1"/>
            <a:r>
              <a:rPr lang="en-US" altLang="en-US" sz="2400" dirty="0">
                <a:latin typeface="Cambria"/>
                <a:cs typeface="Cambria"/>
              </a:rPr>
              <a:t>Losses occurs when TR &lt; TC</a:t>
            </a:r>
          </a:p>
        </p:txBody>
      </p:sp>
    </p:spTree>
    <p:extLst>
      <p:ext uri="{BB962C8B-B14F-4D97-AF65-F5344CB8AC3E}">
        <p14:creationId xmlns:p14="http://schemas.microsoft.com/office/powerpoint/2010/main" val="37555603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animEffect transition="in" filter="barn(inVertical)">
                                      <p:cBhvr>
                                        <p:cTn id="7" dur="500"/>
                                        <p:tgtEl>
                                          <p:spTgt spid="430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3011">
                                            <p:txEl>
                                              <p:pRg st="3" end="3"/>
                                            </p:txEl>
                                          </p:spTgt>
                                        </p:tgtEl>
                                        <p:attrNameLst>
                                          <p:attrName>style.visibility</p:attrName>
                                        </p:attrNameLst>
                                      </p:cBhvr>
                                      <p:to>
                                        <p:strVal val="visible"/>
                                      </p:to>
                                    </p:set>
                                    <p:animEffect transition="in" filter="barn(inVertical)">
                                      <p:cBhvr>
                                        <p:cTn id="12" dur="500"/>
                                        <p:tgtEl>
                                          <p:spTgt spid="4301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43011">
                                            <p:txEl>
                                              <p:pRg st="5" end="5"/>
                                            </p:txEl>
                                          </p:spTgt>
                                        </p:tgtEl>
                                        <p:attrNameLst>
                                          <p:attrName>style.visibility</p:attrName>
                                        </p:attrNameLst>
                                      </p:cBhvr>
                                      <p:to>
                                        <p:strVal val="visible"/>
                                      </p:to>
                                    </p:set>
                                    <p:animEffect transition="in" filter="barn(inVertical)">
                                      <p:cBhvr>
                                        <p:cTn id="17" dur="500"/>
                                        <p:tgtEl>
                                          <p:spTgt spid="43011">
                                            <p:txEl>
                                              <p:pRg st="5" end="5"/>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43011">
                                            <p:txEl>
                                              <p:pRg st="7" end="7"/>
                                            </p:txEl>
                                          </p:spTgt>
                                        </p:tgtEl>
                                        <p:attrNameLst>
                                          <p:attrName>style.visibility</p:attrName>
                                        </p:attrNameLst>
                                      </p:cBhvr>
                                      <p:to>
                                        <p:strVal val="visible"/>
                                      </p:to>
                                    </p:set>
                                    <p:animEffect transition="in" filter="barn(inVertical)">
                                      <p:cBhvr>
                                        <p:cTn id="20" dur="500"/>
                                        <p:tgtEl>
                                          <p:spTgt spid="43011">
                                            <p:txEl>
                                              <p:pRg st="7" end="7"/>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43011">
                                            <p:txEl>
                                              <p:pRg st="8" end="8"/>
                                            </p:txEl>
                                          </p:spTgt>
                                        </p:tgtEl>
                                        <p:attrNameLst>
                                          <p:attrName>style.visibility</p:attrName>
                                        </p:attrNameLst>
                                      </p:cBhvr>
                                      <p:to>
                                        <p:strVal val="visible"/>
                                      </p:to>
                                    </p:set>
                                    <p:animEffect transition="in" filter="barn(inVertical)">
                                      <p:cBhvr>
                                        <p:cTn id="23" dur="500"/>
                                        <p:tgtEl>
                                          <p:spTgt spid="430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1981199" y="1"/>
            <a:ext cx="9573491" cy="1527175"/>
          </a:xfrm>
        </p:spPr>
        <p:txBody>
          <a:bodyPr/>
          <a:lstStyle/>
          <a:p>
            <a:pPr algn="l"/>
            <a:r>
              <a:rPr lang="en-US" dirty="0">
                <a:latin typeface="Cambria" panose="02040503050406030204" pitchFamily="18" charset="0"/>
                <a:cs typeface="Arial" pitchFamily="-107" charset="0"/>
              </a:rPr>
              <a:t>Economics in </a:t>
            </a:r>
            <a:r>
              <a:rPr lang="en-US" i="1" dirty="0">
                <a:latin typeface="Cambria" panose="02040503050406030204" pitchFamily="18" charset="0"/>
                <a:cs typeface="Arial" pitchFamily="-107" charset="0"/>
              </a:rPr>
              <a:t>The Office</a:t>
            </a:r>
          </a:p>
        </p:txBody>
      </p:sp>
      <p:sp>
        <p:nvSpPr>
          <p:cNvPr id="87042" name="Content Placeholder 2"/>
          <p:cNvSpPr>
            <a:spLocks noGrp="1"/>
          </p:cNvSpPr>
          <p:nvPr>
            <p:ph idx="1"/>
          </p:nvPr>
        </p:nvSpPr>
        <p:spPr>
          <a:xfrm>
            <a:off x="1981198" y="1579324"/>
            <a:ext cx="8828763" cy="2270364"/>
          </a:xfrm>
        </p:spPr>
        <p:txBody>
          <a:bodyPr/>
          <a:lstStyle/>
          <a:p>
            <a:pPr marL="457200" indent="-457200">
              <a:buFontTx/>
              <a:buChar char="•"/>
            </a:pPr>
            <a:r>
              <a:rPr lang="en-US" dirty="0"/>
              <a:t>"The Office, Broke"</a:t>
            </a:r>
          </a:p>
          <a:p>
            <a:pPr lvl="1"/>
            <a:r>
              <a:rPr lang="en-US" dirty="0"/>
              <a:t>Michael Scott starts his own paper company to compete with Staples and </a:t>
            </a:r>
            <a:r>
              <a:rPr lang="en-US" dirty="0" err="1"/>
              <a:t>Dunder</a:t>
            </a:r>
            <a:r>
              <a:rPr lang="en-US" dirty="0"/>
              <a:t> Mifflin.</a:t>
            </a:r>
            <a:endParaRPr lang="en-US" sz="2400" dirty="0"/>
          </a:p>
          <a:p>
            <a:pPr marL="857250" lvl="1" indent="-457200">
              <a:buFontTx/>
              <a:buChar char="•"/>
            </a:pPr>
            <a:endParaRPr lang="en-US" sz="2400" dirty="0"/>
          </a:p>
        </p:txBody>
      </p:sp>
      <p:pic>
        <p:nvPicPr>
          <p:cNvPr id="87043" name="Picture 4" descr="An icon indicating that a video clip is present.">
            <a:hlinkClick r:id="rId3"/>
          </p:cNvPr>
          <p:cNvPicPr>
            <a:picLocks noChangeAspect="1"/>
          </p:cNvPicPr>
          <p:nvPr/>
        </p:nvPicPr>
        <p:blipFill>
          <a:blip r:embed="rId4"/>
          <a:srcRect l="20306" t="18303" r="22078" b="25455"/>
          <a:stretch>
            <a:fillRect/>
          </a:stretch>
        </p:blipFill>
        <p:spPr bwMode="auto">
          <a:xfrm>
            <a:off x="5321300" y="3849688"/>
            <a:ext cx="1549400" cy="1473200"/>
          </a:xfrm>
          <a:prstGeom prst="rect">
            <a:avLst/>
          </a:prstGeom>
          <a:noFill/>
          <a:ln w="9525">
            <a:noFill/>
            <a:miter lim="800000"/>
            <a:headEnd/>
            <a:tailEnd/>
          </a:ln>
        </p:spPr>
      </p:pic>
    </p:spTree>
    <p:extLst>
      <p:ext uri="{BB962C8B-B14F-4D97-AF65-F5344CB8AC3E}">
        <p14:creationId xmlns:p14="http://schemas.microsoft.com/office/powerpoint/2010/main" val="12184978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a:xfrm>
            <a:off x="1981200" y="1"/>
            <a:ext cx="8229600" cy="1527175"/>
          </a:xfrm>
        </p:spPr>
        <p:txBody>
          <a:bodyPr/>
          <a:lstStyle/>
          <a:p>
            <a:pPr algn="l"/>
            <a:r>
              <a:rPr lang="en-US" dirty="0">
                <a:latin typeface="Cambria" panose="02040503050406030204" pitchFamily="18" charset="0"/>
                <a:cs typeface="Arial" pitchFamily="-107" charset="0"/>
              </a:rPr>
              <a:t>Economics in </a:t>
            </a:r>
            <a:r>
              <a:rPr lang="en-US" i="1" dirty="0">
                <a:latin typeface="Cambria" panose="02040503050406030204" pitchFamily="18" charset="0"/>
                <a:cs typeface="Arial" pitchFamily="-107" charset="0"/>
              </a:rPr>
              <a:t>The Simpsons</a:t>
            </a:r>
          </a:p>
        </p:txBody>
      </p:sp>
      <p:pic>
        <p:nvPicPr>
          <p:cNvPr id="89091" name="Picture 4" descr="An icon indicating that a video clip is present.">
            <a:hlinkClick r:id="rId3"/>
          </p:cNvPr>
          <p:cNvPicPr>
            <a:picLocks noChangeAspect="1"/>
          </p:cNvPicPr>
          <p:nvPr/>
        </p:nvPicPr>
        <p:blipFill>
          <a:blip r:embed="rId4"/>
          <a:srcRect l="20306" t="18303" r="22078" b="25455"/>
          <a:stretch>
            <a:fillRect/>
          </a:stretch>
        </p:blipFill>
        <p:spPr bwMode="auto">
          <a:xfrm>
            <a:off x="5278329" y="4315109"/>
            <a:ext cx="1549400" cy="1473200"/>
          </a:xfrm>
          <a:prstGeom prst="rect">
            <a:avLst/>
          </a:prstGeom>
          <a:noFill/>
          <a:ln w="9525">
            <a:noFill/>
            <a:miter lim="800000"/>
            <a:headEnd/>
            <a:tailEnd/>
          </a:ln>
        </p:spPr>
      </p:pic>
      <p:sp>
        <p:nvSpPr>
          <p:cNvPr id="5" name="Content Placeholder 2">
            <a:extLst>
              <a:ext uri="{FF2B5EF4-FFF2-40B4-BE49-F238E27FC236}">
                <a16:creationId xmlns:a16="http://schemas.microsoft.com/office/drawing/2014/main" id="{37887760-B9E1-8943-A2D6-10744BAA098D}"/>
              </a:ext>
            </a:extLst>
          </p:cNvPr>
          <p:cNvSpPr txBox="1">
            <a:spLocks/>
          </p:cNvSpPr>
          <p:nvPr/>
        </p:nvSpPr>
        <p:spPr bwMode="auto">
          <a:xfrm>
            <a:off x="1981200" y="1620837"/>
            <a:ext cx="9693058" cy="22703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Tx/>
              <a:buChar char="•"/>
            </a:pPr>
            <a:r>
              <a:rPr lang="en-US" dirty="0"/>
              <a:t>"The Simpsons"</a:t>
            </a:r>
          </a:p>
          <a:p>
            <a:pPr lvl="1"/>
            <a:r>
              <a:rPr lang="en-US" dirty="0"/>
              <a:t>"Homer Versus Lisa &amp; the 8th Commandment"</a:t>
            </a:r>
          </a:p>
          <a:p>
            <a:pPr lvl="1"/>
            <a:r>
              <a:rPr lang="en-US" dirty="0"/>
              <a:t>Variable costs and fixed costs</a:t>
            </a:r>
          </a:p>
          <a:p>
            <a:pPr lvl="1"/>
            <a:endParaRPr lang="en-US" sz="2400" dirty="0"/>
          </a:p>
          <a:p>
            <a:pPr marL="857250" lvl="1" indent="-457200">
              <a:buFontTx/>
              <a:buChar char="•"/>
            </a:pPr>
            <a:endParaRPr lang="en-US" sz="2400" dirty="0"/>
          </a:p>
        </p:txBody>
      </p:sp>
    </p:spTree>
    <p:extLst>
      <p:ext uri="{BB962C8B-B14F-4D97-AF65-F5344CB8AC3E}">
        <p14:creationId xmlns:p14="http://schemas.microsoft.com/office/powerpoint/2010/main" val="566660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1981200" y="9"/>
            <a:ext cx="8229600" cy="1527175"/>
          </a:xfrm>
        </p:spPr>
        <p:txBody>
          <a:bodyPr/>
          <a:lstStyle/>
          <a:p>
            <a:r>
              <a:rPr lang="en-US" altLang="en-US">
                <a:latin typeface="Cambria"/>
                <a:cs typeface="Cambria"/>
              </a:rPr>
              <a:t>Conclusion</a:t>
            </a:r>
          </a:p>
        </p:txBody>
      </p:sp>
      <p:sp>
        <p:nvSpPr>
          <p:cNvPr id="87042" name="Content Placeholder 2"/>
          <p:cNvSpPr>
            <a:spLocks noGrp="1"/>
          </p:cNvSpPr>
          <p:nvPr>
            <p:ph idx="1"/>
          </p:nvPr>
        </p:nvSpPr>
        <p:spPr>
          <a:xfrm>
            <a:off x="1981200" y="1712913"/>
            <a:ext cx="8229600" cy="4895850"/>
          </a:xfrm>
        </p:spPr>
        <p:txBody>
          <a:bodyPr/>
          <a:lstStyle/>
          <a:p>
            <a:r>
              <a:rPr lang="en-US" altLang="en-US" sz="3200" dirty="0">
                <a:latin typeface="Cambria"/>
                <a:cs typeface="Cambria"/>
              </a:rPr>
              <a:t>Costs are defined in a number of ways, but marginal cost plays the most crucial role in a firm</a:t>
            </a:r>
            <a:r>
              <a:rPr lang="en-US" altLang="en-US" sz="3200" dirty="0"/>
              <a:t>'</a:t>
            </a:r>
            <a:r>
              <a:rPr lang="en-US" altLang="ja-JP" sz="3200" dirty="0">
                <a:latin typeface="Cambria"/>
                <a:cs typeface="Cambria"/>
              </a:rPr>
              <a:t>s cost structure.</a:t>
            </a:r>
          </a:p>
          <a:p>
            <a:r>
              <a:rPr lang="en-US" altLang="en-US" sz="3200" dirty="0">
                <a:latin typeface="Cambria"/>
                <a:cs typeface="Cambria"/>
              </a:rPr>
              <a:t>By observing what happens to marginal cost you can understand changes in average cost and total cost. This is why economists place so much emphasis on marginal costs.</a:t>
            </a:r>
          </a:p>
        </p:txBody>
      </p:sp>
    </p:spTree>
    <p:extLst>
      <p:ext uri="{BB962C8B-B14F-4D97-AF65-F5344CB8AC3E}">
        <p14:creationId xmlns:p14="http://schemas.microsoft.com/office/powerpoint/2010/main" val="3886752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767059" y="0"/>
            <a:ext cx="8229600" cy="1527175"/>
          </a:xfrm>
        </p:spPr>
        <p:txBody>
          <a:bodyPr/>
          <a:lstStyle/>
          <a:p>
            <a:r>
              <a:rPr lang="en-US" altLang="en-US" dirty="0">
                <a:latin typeface="Cambria"/>
                <a:cs typeface="Cambria"/>
              </a:rPr>
              <a:t>Summary</a:t>
            </a:r>
          </a:p>
        </p:txBody>
      </p:sp>
      <p:sp>
        <p:nvSpPr>
          <p:cNvPr id="88066" name="Content Placeholder 2"/>
          <p:cNvSpPr>
            <a:spLocks noGrp="1"/>
          </p:cNvSpPr>
          <p:nvPr>
            <p:ph idx="1"/>
          </p:nvPr>
        </p:nvSpPr>
        <p:spPr>
          <a:xfrm>
            <a:off x="767182" y="1740827"/>
            <a:ext cx="10620624" cy="4895850"/>
          </a:xfrm>
        </p:spPr>
        <p:txBody>
          <a:bodyPr/>
          <a:lstStyle/>
          <a:p>
            <a:r>
              <a:rPr lang="en-US" altLang="en-US" sz="2800" dirty="0">
                <a:latin typeface="Cambria"/>
                <a:cs typeface="Cambria"/>
              </a:rPr>
              <a:t>Economists break cost into two components.</a:t>
            </a:r>
          </a:p>
          <a:p>
            <a:pPr lvl="1"/>
            <a:r>
              <a:rPr lang="en-US" altLang="en-US" sz="2400" dirty="0">
                <a:latin typeface="Cambria"/>
                <a:cs typeface="Cambria"/>
              </a:rPr>
              <a:t>Explicit costs (can be easily calculated).</a:t>
            </a:r>
          </a:p>
          <a:p>
            <a:pPr lvl="1"/>
            <a:r>
              <a:rPr lang="en-US" altLang="en-US" sz="2400" dirty="0">
                <a:latin typeface="Cambria"/>
                <a:cs typeface="Cambria"/>
              </a:rPr>
              <a:t>Implicit costs (are hard to calculate).</a:t>
            </a:r>
          </a:p>
          <a:p>
            <a:r>
              <a:rPr lang="en-US" altLang="en-US" sz="2800" dirty="0">
                <a:latin typeface="Cambria"/>
                <a:cs typeface="Cambria"/>
              </a:rPr>
              <a:t>There are also two types of profits.</a:t>
            </a:r>
          </a:p>
          <a:p>
            <a:pPr lvl="1"/>
            <a:r>
              <a:rPr lang="en-US" altLang="en-US" sz="2400" dirty="0">
                <a:latin typeface="Cambria"/>
                <a:cs typeface="Cambria"/>
              </a:rPr>
              <a:t>Accounting profits</a:t>
            </a:r>
          </a:p>
          <a:p>
            <a:pPr lvl="2"/>
            <a:r>
              <a:rPr lang="en-US" altLang="en-US" sz="2000" dirty="0">
                <a:latin typeface="Cambria"/>
                <a:ea typeface="Cambria"/>
                <a:cs typeface="Cambria"/>
              </a:rPr>
              <a:t>Occurs when revenues are larger than the explicit costs. </a:t>
            </a:r>
          </a:p>
          <a:p>
            <a:pPr lvl="1"/>
            <a:r>
              <a:rPr lang="en-US" altLang="en-US" sz="2400" dirty="0">
                <a:latin typeface="Cambria"/>
                <a:cs typeface="Cambria"/>
              </a:rPr>
              <a:t>Economic profits</a:t>
            </a:r>
          </a:p>
          <a:p>
            <a:pPr lvl="2"/>
            <a:r>
              <a:rPr lang="en-US" altLang="en-US" sz="2000" dirty="0">
                <a:latin typeface="Cambria"/>
                <a:ea typeface="Cambria"/>
                <a:cs typeface="Cambria"/>
              </a:rPr>
              <a:t>Occurs when revenues are larger than the combination of explicit and implicit costs. </a:t>
            </a:r>
          </a:p>
          <a:p>
            <a:r>
              <a:rPr lang="en-US" altLang="en-US" sz="2800" dirty="0">
                <a:latin typeface="Cambria"/>
                <a:cs typeface="Cambria"/>
              </a:rPr>
              <a:t>To optimize production, firms must effectively combine labor and capital in the right quantities.</a:t>
            </a:r>
          </a:p>
        </p:txBody>
      </p:sp>
    </p:spTree>
    <p:extLst>
      <p:ext uri="{BB962C8B-B14F-4D97-AF65-F5344CB8AC3E}">
        <p14:creationId xmlns:p14="http://schemas.microsoft.com/office/powerpoint/2010/main" val="41218148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a:xfrm>
            <a:off x="962438" y="0"/>
            <a:ext cx="8229600" cy="1527175"/>
          </a:xfrm>
        </p:spPr>
        <p:txBody>
          <a:bodyPr/>
          <a:lstStyle/>
          <a:p>
            <a:r>
              <a:rPr lang="en-US" altLang="en-US" dirty="0">
                <a:latin typeface="Cambria"/>
                <a:cs typeface="Cambria"/>
              </a:rPr>
              <a:t>Summary</a:t>
            </a:r>
          </a:p>
        </p:txBody>
      </p:sp>
      <p:sp>
        <p:nvSpPr>
          <p:cNvPr id="89090" name="Content Placeholder 2"/>
          <p:cNvSpPr>
            <a:spLocks noGrp="1"/>
          </p:cNvSpPr>
          <p:nvPr>
            <p:ph idx="1"/>
          </p:nvPr>
        </p:nvSpPr>
        <p:spPr>
          <a:xfrm>
            <a:off x="962437" y="1668133"/>
            <a:ext cx="9741541" cy="4964113"/>
          </a:xfrm>
        </p:spPr>
        <p:txBody>
          <a:bodyPr/>
          <a:lstStyle/>
          <a:p>
            <a:r>
              <a:rPr lang="en-US" altLang="en-US" sz="3200" dirty="0">
                <a:latin typeface="Cambria"/>
                <a:cs typeface="Cambria"/>
              </a:rPr>
              <a:t>In any short-run production process there will be a point of diminishing marginal product.</a:t>
            </a:r>
          </a:p>
          <a:p>
            <a:pPr lvl="1"/>
            <a:r>
              <a:rPr lang="en-US" altLang="en-US" sz="2800" dirty="0">
                <a:latin typeface="Cambria"/>
                <a:cs typeface="Cambria"/>
              </a:rPr>
              <a:t>Adding additional units of a variable input will no longer produce as much additional output </a:t>
            </a:r>
            <a:r>
              <a:rPr lang="en-US" altLang="en-US" sz="2800">
                <a:latin typeface="Cambria"/>
                <a:cs typeface="Cambria"/>
              </a:rPr>
              <a:t>as before.</a:t>
            </a:r>
            <a:endParaRPr lang="en-US" altLang="en-US" sz="2800" dirty="0">
              <a:latin typeface="Cambria"/>
              <a:cs typeface="Cambria"/>
            </a:endParaRPr>
          </a:p>
        </p:txBody>
      </p:sp>
    </p:spTree>
    <p:extLst>
      <p:ext uri="{BB962C8B-B14F-4D97-AF65-F5344CB8AC3E}">
        <p14:creationId xmlns:p14="http://schemas.microsoft.com/office/powerpoint/2010/main" val="1843292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a:xfrm>
            <a:off x="906616" y="13957"/>
            <a:ext cx="8229600" cy="1527175"/>
          </a:xfrm>
        </p:spPr>
        <p:txBody>
          <a:bodyPr/>
          <a:lstStyle/>
          <a:p>
            <a:r>
              <a:rPr lang="en-US" altLang="en-US" dirty="0">
                <a:latin typeface="Cambria"/>
                <a:cs typeface="Cambria"/>
              </a:rPr>
              <a:t>Summary</a:t>
            </a:r>
          </a:p>
        </p:txBody>
      </p:sp>
      <p:sp>
        <p:nvSpPr>
          <p:cNvPr id="90114" name="Content Placeholder 2"/>
          <p:cNvSpPr>
            <a:spLocks noGrp="1"/>
          </p:cNvSpPr>
          <p:nvPr>
            <p:ph idx="1"/>
          </p:nvPr>
        </p:nvSpPr>
        <p:spPr>
          <a:xfrm>
            <a:off x="906614" y="1671043"/>
            <a:ext cx="9574075" cy="4895850"/>
          </a:xfrm>
        </p:spPr>
        <p:txBody>
          <a:bodyPr/>
          <a:lstStyle/>
          <a:p>
            <a:r>
              <a:rPr lang="en-US" altLang="en-US" sz="2800" dirty="0">
                <a:latin typeface="Cambria"/>
                <a:cs typeface="Cambria"/>
              </a:rPr>
              <a:t>The MC curve always leads the ATC and AVC curves.</a:t>
            </a:r>
          </a:p>
          <a:p>
            <a:r>
              <a:rPr lang="en-US" altLang="en-US" sz="2800" dirty="0">
                <a:latin typeface="Cambria"/>
                <a:cs typeface="Cambria"/>
              </a:rPr>
              <a:t>With the exception of the AFC curve, which always declines, short-run cost curves are U-shaped.</a:t>
            </a:r>
          </a:p>
          <a:p>
            <a:pPr lvl="1"/>
            <a:r>
              <a:rPr lang="en-US" altLang="en-US" sz="2400" dirty="0">
                <a:latin typeface="Cambria"/>
                <a:cs typeface="Cambria"/>
              </a:rPr>
              <a:t>All variable costs initially decline due to increased specialization.</a:t>
            </a:r>
          </a:p>
          <a:p>
            <a:pPr lvl="1"/>
            <a:r>
              <a:rPr lang="en-US" altLang="en-US" sz="2400" dirty="0">
                <a:latin typeface="Cambria"/>
                <a:cs typeface="Cambria"/>
              </a:rPr>
              <a:t>Eventually, the advantages of continued specialization give way to diminishing marginal product and the MC, AVC, and ATC curves begin to rise.</a:t>
            </a:r>
          </a:p>
        </p:txBody>
      </p:sp>
    </p:spTree>
    <p:extLst>
      <p:ext uri="{BB962C8B-B14F-4D97-AF65-F5344CB8AC3E}">
        <p14:creationId xmlns:p14="http://schemas.microsoft.com/office/powerpoint/2010/main" val="2382501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pPr eaLnBrk="1" hangingPunct="1"/>
            <a:r>
              <a:rPr lang="en-US" altLang="en-US">
                <a:latin typeface="Cambria"/>
                <a:cs typeface="Cambria"/>
              </a:rPr>
              <a:t>Practice What You Know</a:t>
            </a:r>
          </a:p>
        </p:txBody>
      </p:sp>
      <p:sp>
        <p:nvSpPr>
          <p:cNvPr id="53251" name="Content Placeholder 2"/>
          <p:cNvSpPr>
            <a:spLocks noGrp="1"/>
          </p:cNvSpPr>
          <p:nvPr>
            <p:ph idx="1"/>
          </p:nvPr>
        </p:nvSpPr>
        <p:spPr/>
        <p:txBody>
          <a:bodyPr/>
          <a:lstStyle/>
          <a:p>
            <a:pPr marL="0" indent="0" eaLnBrk="1" hangingPunct="1">
              <a:buNone/>
            </a:pPr>
            <a:r>
              <a:rPr lang="en-US" altLang="en-US" sz="3200" dirty="0">
                <a:latin typeface="Cambria"/>
                <a:cs typeface="Cambria"/>
              </a:rPr>
              <a:t>Bob runs a small family restaurant. How would you describe the monthly rent he pays on the building?</a:t>
            </a:r>
          </a:p>
          <a:p>
            <a:pPr marL="971550" lvl="1" indent="-514350" eaLnBrk="1" hangingPunct="1">
              <a:buFont typeface="Calibri" panose="020F0502020204030204" pitchFamily="34" charset="0"/>
              <a:buAutoNum type="alphaUcPeriod"/>
            </a:pPr>
            <a:r>
              <a:rPr lang="en-US" altLang="en-US" sz="2800" dirty="0">
                <a:latin typeface="Cambria"/>
                <a:cs typeface="Cambria"/>
              </a:rPr>
              <a:t>Explicit cost, variable cost.</a:t>
            </a:r>
          </a:p>
          <a:p>
            <a:pPr marL="971550" lvl="1" indent="-514350" eaLnBrk="1" hangingPunct="1">
              <a:buFont typeface="Calibri" panose="020F0502020204030204" pitchFamily="34" charset="0"/>
              <a:buAutoNum type="alphaUcPeriod"/>
            </a:pPr>
            <a:r>
              <a:rPr lang="en-US" altLang="en-US" sz="2800" dirty="0">
                <a:latin typeface="Cambria"/>
                <a:cs typeface="Cambria"/>
              </a:rPr>
              <a:t>Explicit cost, fixed cost.</a:t>
            </a:r>
          </a:p>
          <a:p>
            <a:pPr marL="971550" lvl="1" indent="-514350" eaLnBrk="1" hangingPunct="1">
              <a:buFont typeface="Calibri" panose="020F0502020204030204" pitchFamily="34" charset="0"/>
              <a:buAutoNum type="alphaUcPeriod"/>
            </a:pPr>
            <a:r>
              <a:rPr lang="en-US" altLang="en-US" sz="2800" dirty="0">
                <a:latin typeface="Cambria"/>
                <a:cs typeface="Cambria"/>
              </a:rPr>
              <a:t>Implicit cost, variable cost.</a:t>
            </a:r>
          </a:p>
          <a:p>
            <a:pPr marL="971550" lvl="1" indent="-514350" eaLnBrk="1" hangingPunct="1">
              <a:buFont typeface="Calibri" panose="020F0502020204030204" pitchFamily="34" charset="0"/>
              <a:buAutoNum type="alphaUcPeriod"/>
            </a:pPr>
            <a:r>
              <a:rPr lang="en-US" altLang="en-US" sz="2800" dirty="0">
                <a:latin typeface="Cambria"/>
                <a:cs typeface="Cambria"/>
              </a:rPr>
              <a:t>Implicit cost, fixed cost.</a:t>
            </a:r>
          </a:p>
        </p:txBody>
      </p:sp>
    </p:spTree>
    <p:extLst>
      <p:ext uri="{BB962C8B-B14F-4D97-AF65-F5344CB8AC3E}">
        <p14:creationId xmlns:p14="http://schemas.microsoft.com/office/powerpoint/2010/main" val="1435198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pPr eaLnBrk="1" hangingPunct="1"/>
            <a:r>
              <a:rPr lang="en-US" altLang="en-US">
                <a:latin typeface="Cambria"/>
                <a:cs typeface="Cambria"/>
              </a:rPr>
              <a:t>Practice What You Know</a:t>
            </a:r>
          </a:p>
        </p:txBody>
      </p:sp>
      <p:sp>
        <p:nvSpPr>
          <p:cNvPr id="53251" name="Content Placeholder 2"/>
          <p:cNvSpPr>
            <a:spLocks noGrp="1"/>
          </p:cNvSpPr>
          <p:nvPr>
            <p:ph idx="1"/>
          </p:nvPr>
        </p:nvSpPr>
        <p:spPr/>
        <p:txBody>
          <a:bodyPr/>
          <a:lstStyle/>
          <a:p>
            <a:pPr marL="0" indent="0" eaLnBrk="1" hangingPunct="1">
              <a:buNone/>
            </a:pPr>
            <a:r>
              <a:rPr lang="en-US" altLang="en-US" sz="3200" dirty="0">
                <a:latin typeface="Cambria"/>
                <a:cs typeface="Cambria"/>
              </a:rPr>
              <a:t>Which of the following is an example of an implicit cost?</a:t>
            </a:r>
          </a:p>
          <a:p>
            <a:pPr marL="971550" lvl="1" indent="-514350" eaLnBrk="1" hangingPunct="1">
              <a:buFont typeface="Calibri" panose="020F0502020204030204" pitchFamily="34" charset="0"/>
              <a:buAutoNum type="alphaUcPeriod"/>
            </a:pPr>
            <a:r>
              <a:rPr lang="en-US" altLang="en-US" sz="2800" dirty="0">
                <a:latin typeface="Cambria"/>
                <a:cs typeface="Cambria"/>
              </a:rPr>
              <a:t>Wages paid to employees.</a:t>
            </a:r>
          </a:p>
          <a:p>
            <a:pPr marL="971550" lvl="1" indent="-514350" eaLnBrk="1" hangingPunct="1">
              <a:buFont typeface="Calibri" panose="020F0502020204030204" pitchFamily="34" charset="0"/>
              <a:buAutoNum type="alphaUcPeriod"/>
            </a:pPr>
            <a:r>
              <a:rPr lang="en-US" altLang="en-US" sz="2800" dirty="0">
                <a:latin typeface="Cambria"/>
                <a:cs typeface="Cambria"/>
              </a:rPr>
              <a:t>Cost of food delivery.</a:t>
            </a:r>
          </a:p>
          <a:p>
            <a:pPr marL="971550" lvl="1" indent="-514350" eaLnBrk="1" hangingPunct="1">
              <a:buFont typeface="Calibri" panose="020F0502020204030204" pitchFamily="34" charset="0"/>
              <a:buAutoNum type="alphaUcPeriod"/>
            </a:pPr>
            <a:r>
              <a:rPr lang="en-US" altLang="en-US" sz="2800" dirty="0">
                <a:latin typeface="Cambria"/>
                <a:cs typeface="Cambria"/>
              </a:rPr>
              <a:t>The opportunity cost of the owner'</a:t>
            </a:r>
            <a:r>
              <a:rPr lang="en-US" altLang="ja-JP" sz="2800" dirty="0">
                <a:latin typeface="Cambria"/>
                <a:cs typeface="Cambria"/>
              </a:rPr>
              <a:t>s time.</a:t>
            </a:r>
          </a:p>
          <a:p>
            <a:pPr marL="971550" lvl="1" indent="-514350" eaLnBrk="1" hangingPunct="1">
              <a:buFont typeface="Calibri" panose="020F0502020204030204" pitchFamily="34" charset="0"/>
              <a:buAutoNum type="alphaUcPeriod"/>
            </a:pPr>
            <a:r>
              <a:rPr lang="en-US" altLang="en-US" sz="2800" dirty="0">
                <a:latin typeface="Cambria"/>
                <a:cs typeface="Cambria"/>
              </a:rPr>
              <a:t>Monthly insurance premiums.</a:t>
            </a:r>
          </a:p>
        </p:txBody>
      </p:sp>
    </p:spTree>
    <p:extLst>
      <p:ext uri="{BB962C8B-B14F-4D97-AF65-F5344CB8AC3E}">
        <p14:creationId xmlns:p14="http://schemas.microsoft.com/office/powerpoint/2010/main" val="3775181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3" end="3"/>
                                            </p:txEl>
                                          </p:spTgt>
                                        </p:tgtEl>
                                        <p:attrNameLst>
                                          <p:attrName>style.fontStyle</p:attrName>
                                        </p:attrNameLst>
                                      </p:cBhvr>
                                      <p:to>
                                        <p:strVal val="normal"/>
                                      </p:to>
                                    </p:set>
                                    <p:set>
                                      <p:cBhvr override="childStyle">
                                        <p:cTn id="7" dur="indefinite"/>
                                        <p:tgtEl>
                                          <p:spTgt spid="53251">
                                            <p:txEl>
                                              <p:pRg st="3" end="3"/>
                                            </p:txEl>
                                          </p:spTgt>
                                        </p:tgtEl>
                                        <p:attrNameLst>
                                          <p:attrName>style.fontWeight</p:attrName>
                                        </p:attrNameLst>
                                      </p:cBhvr>
                                      <p:to>
                                        <p:strVal val="bold"/>
                                      </p:to>
                                    </p:set>
                                    <p:set>
                                      <p:cBhvr override="childStyle">
                                        <p:cTn id="8" dur="indefinite"/>
                                        <p:tgtEl>
                                          <p:spTgt spid="53251">
                                            <p:txEl>
                                              <p:pRg st="3" end="3"/>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3" end="3"/>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pPr eaLnBrk="1" hangingPunct="1"/>
            <a:r>
              <a:rPr lang="en-US" altLang="en-US">
                <a:latin typeface="Cambria"/>
                <a:cs typeface="Cambria"/>
              </a:rPr>
              <a:t>Practice What You Know</a:t>
            </a:r>
          </a:p>
        </p:txBody>
      </p:sp>
      <p:sp>
        <p:nvSpPr>
          <p:cNvPr id="53251" name="Content Placeholder 2"/>
          <p:cNvSpPr>
            <a:spLocks noGrp="1"/>
          </p:cNvSpPr>
          <p:nvPr>
            <p:ph idx="1"/>
          </p:nvPr>
        </p:nvSpPr>
        <p:spPr/>
        <p:txBody>
          <a:bodyPr/>
          <a:lstStyle/>
          <a:p>
            <a:pPr marL="0" indent="0" eaLnBrk="1" hangingPunct="1">
              <a:buNone/>
            </a:pPr>
            <a:r>
              <a:rPr lang="en-US" altLang="en-US" sz="3200" dirty="0">
                <a:latin typeface="Cambria"/>
                <a:cs typeface="Cambria"/>
              </a:rPr>
              <a:t>Assuming the existence of efficient scale, the MC, ATC, and AVC curves are:</a:t>
            </a:r>
          </a:p>
          <a:p>
            <a:pPr marL="971550" lvl="1" indent="-514350" eaLnBrk="1" hangingPunct="1">
              <a:buFont typeface="Calibri" panose="020F0502020204030204" pitchFamily="34" charset="0"/>
              <a:buAutoNum type="alphaUcPeriod"/>
            </a:pPr>
            <a:r>
              <a:rPr lang="en-US" altLang="en-US" sz="2800" dirty="0"/>
              <a:t>V</a:t>
            </a:r>
            <a:r>
              <a:rPr lang="en-US" altLang="en-US" sz="2800" dirty="0">
                <a:latin typeface="Cambria"/>
                <a:cs typeface="Cambria"/>
              </a:rPr>
              <a:t>ertical</a:t>
            </a:r>
          </a:p>
          <a:p>
            <a:pPr marL="971550" lvl="1" indent="-514350" eaLnBrk="1" hangingPunct="1">
              <a:buFont typeface="Calibri" panose="020F0502020204030204" pitchFamily="34" charset="0"/>
              <a:buAutoNum type="alphaUcPeriod"/>
            </a:pPr>
            <a:r>
              <a:rPr lang="en-US" altLang="en-US" sz="2800" dirty="0"/>
              <a:t>H</a:t>
            </a:r>
            <a:r>
              <a:rPr lang="en-US" altLang="en-US" sz="2800" dirty="0">
                <a:latin typeface="Cambria"/>
                <a:cs typeface="Cambria"/>
              </a:rPr>
              <a:t>orizontal</a:t>
            </a:r>
          </a:p>
          <a:p>
            <a:pPr marL="971550" lvl="1" indent="-514350" eaLnBrk="1" hangingPunct="1">
              <a:buFont typeface="Calibri" panose="020F0502020204030204" pitchFamily="34" charset="0"/>
              <a:buAutoNum type="alphaUcPeriod"/>
            </a:pPr>
            <a:r>
              <a:rPr lang="en-US" altLang="en-US" sz="2800" dirty="0"/>
              <a:t>h</a:t>
            </a:r>
            <a:r>
              <a:rPr lang="en-US" altLang="en-US" sz="2800" dirty="0">
                <a:latin typeface="Cambria"/>
                <a:cs typeface="Cambria"/>
              </a:rPr>
              <a:t>ill-shaped</a:t>
            </a:r>
          </a:p>
          <a:p>
            <a:pPr marL="971550" lvl="1" indent="-514350" eaLnBrk="1" hangingPunct="1">
              <a:buFont typeface="Calibri" panose="020F0502020204030204" pitchFamily="34" charset="0"/>
              <a:buAutoNum type="alphaUcPeriod"/>
            </a:pPr>
            <a:r>
              <a:rPr lang="en-US" altLang="en-US" sz="2800" dirty="0">
                <a:latin typeface="Cambria"/>
                <a:cs typeface="Cambria"/>
              </a:rPr>
              <a:t>U-shaped</a:t>
            </a:r>
          </a:p>
        </p:txBody>
      </p:sp>
    </p:spTree>
    <p:extLst>
      <p:ext uri="{BB962C8B-B14F-4D97-AF65-F5344CB8AC3E}">
        <p14:creationId xmlns:p14="http://schemas.microsoft.com/office/powerpoint/2010/main" val="3339761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pPr eaLnBrk="1" hangingPunct="1"/>
            <a:r>
              <a:rPr lang="en-US" altLang="en-US">
                <a:latin typeface="Cambria"/>
                <a:cs typeface="Cambria"/>
              </a:rPr>
              <a:t>Practice What You Know</a:t>
            </a:r>
          </a:p>
        </p:txBody>
      </p:sp>
      <p:sp>
        <p:nvSpPr>
          <p:cNvPr id="53251" name="Content Placeholder 2"/>
          <p:cNvSpPr>
            <a:spLocks noGrp="1"/>
          </p:cNvSpPr>
          <p:nvPr>
            <p:ph idx="1"/>
          </p:nvPr>
        </p:nvSpPr>
        <p:spPr/>
        <p:txBody>
          <a:bodyPr/>
          <a:lstStyle/>
          <a:p>
            <a:pPr marL="0" indent="0" eaLnBrk="1" hangingPunct="1">
              <a:buNone/>
            </a:pPr>
            <a:r>
              <a:rPr lang="en-US" altLang="en-US" sz="3200" dirty="0">
                <a:latin typeface="Cambria"/>
                <a:cs typeface="Cambria"/>
              </a:rPr>
              <a:t>Suppose the wage rate that a company pays its workers increases. In terms of the cost equations, which of the following is true?</a:t>
            </a:r>
          </a:p>
          <a:p>
            <a:pPr marL="971550" lvl="1" indent="-514350" eaLnBrk="1" hangingPunct="1">
              <a:buFont typeface="Calibri" panose="020F0502020204030204" pitchFamily="34" charset="0"/>
              <a:buAutoNum type="alphaUcPeriod"/>
            </a:pPr>
            <a:r>
              <a:rPr lang="en-US" altLang="en-US" sz="2800" dirty="0">
                <a:latin typeface="Cambria"/>
                <a:cs typeface="Cambria"/>
              </a:rPr>
              <a:t>TC will increase, but ATC will decrease.</a:t>
            </a:r>
          </a:p>
          <a:p>
            <a:pPr marL="971550" lvl="1" indent="-514350" eaLnBrk="1" hangingPunct="1">
              <a:buFont typeface="Calibri" panose="020F0502020204030204" pitchFamily="34" charset="0"/>
              <a:buAutoNum type="alphaUcPeriod"/>
            </a:pPr>
            <a:r>
              <a:rPr lang="en-US" altLang="en-US" sz="2800" dirty="0">
                <a:latin typeface="Cambria"/>
                <a:cs typeface="Cambria"/>
              </a:rPr>
              <a:t>TVC will increase, but AVC will decrease.</a:t>
            </a:r>
          </a:p>
          <a:p>
            <a:pPr marL="971550" lvl="1" indent="-514350" eaLnBrk="1" hangingPunct="1">
              <a:buFont typeface="Calibri" panose="020F0502020204030204" pitchFamily="34" charset="0"/>
              <a:buAutoNum type="alphaUcPeriod"/>
            </a:pPr>
            <a:r>
              <a:rPr lang="en-US" altLang="en-US" sz="2800" dirty="0">
                <a:latin typeface="Cambria"/>
                <a:cs typeface="Cambria"/>
              </a:rPr>
              <a:t>The MC curve will become hill-shaped.</a:t>
            </a:r>
          </a:p>
          <a:p>
            <a:pPr marL="971550" lvl="1" indent="-514350" eaLnBrk="1" hangingPunct="1">
              <a:buFont typeface="Calibri" panose="020F0502020204030204" pitchFamily="34" charset="0"/>
              <a:buAutoNum type="alphaUcPeriod"/>
            </a:pPr>
            <a:r>
              <a:rPr lang="en-US" altLang="en-US" sz="2800" dirty="0">
                <a:latin typeface="Cambria"/>
                <a:cs typeface="Cambria"/>
              </a:rPr>
              <a:t>The TFC and AFC will not change.</a:t>
            </a:r>
          </a:p>
        </p:txBody>
      </p:sp>
    </p:spTree>
    <p:extLst>
      <p:ext uri="{BB962C8B-B14F-4D97-AF65-F5344CB8AC3E}">
        <p14:creationId xmlns:p14="http://schemas.microsoft.com/office/powerpoint/2010/main" val="1878970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981200" y="9"/>
            <a:ext cx="8229600" cy="1527175"/>
          </a:xfrm>
        </p:spPr>
        <p:txBody>
          <a:bodyPr/>
          <a:lstStyle/>
          <a:p>
            <a:r>
              <a:rPr lang="en-US" altLang="en-US" dirty="0">
                <a:latin typeface="Cambria"/>
                <a:cs typeface="Cambria"/>
              </a:rPr>
              <a:t>Explicit and Implicit Costs</a:t>
            </a:r>
          </a:p>
        </p:txBody>
      </p:sp>
      <p:sp>
        <p:nvSpPr>
          <p:cNvPr id="13315" name="Content Placeholder 2"/>
          <p:cNvSpPr>
            <a:spLocks noGrp="1"/>
          </p:cNvSpPr>
          <p:nvPr>
            <p:ph idx="1"/>
          </p:nvPr>
        </p:nvSpPr>
        <p:spPr>
          <a:xfrm>
            <a:off x="1981200" y="1712913"/>
            <a:ext cx="8229600" cy="4895850"/>
          </a:xfrm>
        </p:spPr>
        <p:txBody>
          <a:bodyPr/>
          <a:lstStyle/>
          <a:p>
            <a:pPr eaLnBrk="1" hangingPunct="1"/>
            <a:r>
              <a:rPr lang="en-US" altLang="en-US" sz="2800" dirty="0">
                <a:latin typeface="Cambria"/>
                <a:cs typeface="Cambria"/>
              </a:rPr>
              <a:t>Explicit costs</a:t>
            </a:r>
          </a:p>
          <a:p>
            <a:pPr lvl="1" eaLnBrk="1" hangingPunct="1"/>
            <a:r>
              <a:rPr lang="en-US" altLang="en-US" sz="2400" dirty="0">
                <a:latin typeface="Cambria"/>
                <a:cs typeface="Cambria"/>
              </a:rPr>
              <a:t>Tangible expenses: Bills that the owner has to pay.</a:t>
            </a:r>
          </a:p>
          <a:p>
            <a:pPr lvl="1" eaLnBrk="1" hangingPunct="1"/>
            <a:r>
              <a:rPr lang="en-US" altLang="en-US" sz="2400" dirty="0">
                <a:latin typeface="Cambria"/>
                <a:cs typeface="Cambria"/>
              </a:rPr>
              <a:t>Wages, insurance,</a:t>
            </a:r>
            <a:r>
              <a:rPr lang="en-US" altLang="en-US" sz="2400" dirty="0"/>
              <a:t> and </a:t>
            </a:r>
            <a:r>
              <a:rPr lang="en-US" altLang="en-US" sz="2400" dirty="0">
                <a:latin typeface="Cambria"/>
                <a:cs typeface="Cambria"/>
              </a:rPr>
              <a:t>food ingredients.</a:t>
            </a:r>
          </a:p>
          <a:p>
            <a:pPr eaLnBrk="1" hangingPunct="1"/>
            <a:r>
              <a:rPr lang="en-US" altLang="en-US" sz="2800" dirty="0">
                <a:latin typeface="Cambria"/>
                <a:cs typeface="Cambria"/>
              </a:rPr>
              <a:t>Implicit costs</a:t>
            </a:r>
          </a:p>
          <a:p>
            <a:pPr lvl="1" eaLnBrk="1" hangingPunct="1"/>
            <a:r>
              <a:rPr lang="en-US" altLang="en-US" sz="2400" dirty="0">
                <a:latin typeface="Cambria"/>
                <a:cs typeface="Cambria"/>
              </a:rPr>
              <a:t>Opportunity costs of doing business.</a:t>
            </a:r>
          </a:p>
          <a:p>
            <a:pPr lvl="1" eaLnBrk="1" hangingPunct="1"/>
            <a:r>
              <a:rPr lang="en-US" altLang="en-US" sz="2400" dirty="0">
                <a:latin typeface="Cambria"/>
                <a:cs typeface="Cambria"/>
              </a:rPr>
              <a:t>Opportunity cost of capital.</a:t>
            </a:r>
          </a:p>
          <a:p>
            <a:pPr lvl="2" eaLnBrk="1" hangingPunct="1"/>
            <a:r>
              <a:rPr lang="en-US" altLang="en-US" sz="2000" dirty="0">
                <a:latin typeface="Cambria"/>
                <a:ea typeface="Cambria"/>
                <a:cs typeface="Cambria"/>
              </a:rPr>
              <a:t>Bought a franchise for a large sum of money. How could the money have been invested otherwise?</a:t>
            </a:r>
          </a:p>
          <a:p>
            <a:pPr lvl="1" eaLnBrk="1" hangingPunct="1"/>
            <a:r>
              <a:rPr lang="en-US" altLang="en-US" sz="2400" dirty="0">
                <a:latin typeface="Cambria"/>
                <a:cs typeface="Cambria"/>
              </a:rPr>
              <a:t>Opportunity cost of owner</a:t>
            </a:r>
            <a:r>
              <a:rPr lang="en-US" altLang="en-US" sz="2400" dirty="0"/>
              <a:t>'</a:t>
            </a:r>
            <a:r>
              <a:rPr lang="en-US" altLang="ja-JP" sz="2400" dirty="0">
                <a:latin typeface="Cambria"/>
                <a:cs typeface="Cambria"/>
              </a:rPr>
              <a:t>s time above salary paid.</a:t>
            </a:r>
          </a:p>
          <a:p>
            <a:pPr lvl="2" eaLnBrk="1" hangingPunct="1"/>
            <a:r>
              <a:rPr lang="en-US" altLang="en-US" sz="2000" dirty="0">
                <a:latin typeface="Cambria"/>
                <a:ea typeface="Cambria"/>
                <a:cs typeface="Cambria"/>
              </a:rPr>
              <a:t>How much could the owner get paid elsewhere?</a:t>
            </a:r>
          </a:p>
        </p:txBody>
      </p:sp>
    </p:spTree>
    <p:extLst>
      <p:ext uri="{BB962C8B-B14F-4D97-AF65-F5344CB8AC3E}">
        <p14:creationId xmlns:p14="http://schemas.microsoft.com/office/powerpoint/2010/main" val="33641801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barn(inVertical)">
                                      <p:cBhvr>
                                        <p:cTn id="7" dur="500"/>
                                        <p:tgtEl>
                                          <p:spTgt spid="1331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3315">
                                            <p:txEl>
                                              <p:pRg st="2" end="2"/>
                                            </p:txEl>
                                          </p:spTgt>
                                        </p:tgtEl>
                                        <p:attrNameLst>
                                          <p:attrName>style.visibility</p:attrName>
                                        </p:attrNameLst>
                                      </p:cBhvr>
                                      <p:to>
                                        <p:strVal val="visible"/>
                                      </p:to>
                                    </p:set>
                                    <p:animEffect transition="in" filter="barn(inVertical)">
                                      <p:cBhvr>
                                        <p:cTn id="10" dur="500"/>
                                        <p:tgtEl>
                                          <p:spTgt spid="1331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animEffect transition="in" filter="barn(inVertical)">
                                      <p:cBhvr>
                                        <p:cTn id="15" dur="500"/>
                                        <p:tgtEl>
                                          <p:spTgt spid="13315">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13315">
                                            <p:txEl>
                                              <p:pRg st="5" end="5"/>
                                            </p:txEl>
                                          </p:spTgt>
                                        </p:tgtEl>
                                        <p:attrNameLst>
                                          <p:attrName>style.visibility</p:attrName>
                                        </p:attrNameLst>
                                      </p:cBhvr>
                                      <p:to>
                                        <p:strVal val="visible"/>
                                      </p:to>
                                    </p:set>
                                    <p:animEffect transition="in" filter="barn(inVertical)">
                                      <p:cBhvr>
                                        <p:cTn id="20" dur="500"/>
                                        <p:tgtEl>
                                          <p:spTgt spid="13315">
                                            <p:txEl>
                                              <p:pRg st="5" end="5"/>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13315">
                                            <p:txEl>
                                              <p:pRg st="6" end="6"/>
                                            </p:txEl>
                                          </p:spTgt>
                                        </p:tgtEl>
                                        <p:attrNameLst>
                                          <p:attrName>style.visibility</p:attrName>
                                        </p:attrNameLst>
                                      </p:cBhvr>
                                      <p:to>
                                        <p:strVal val="visible"/>
                                      </p:to>
                                    </p:set>
                                    <p:animEffect transition="in" filter="barn(inVertical)">
                                      <p:cBhvr>
                                        <p:cTn id="23" dur="500"/>
                                        <p:tgtEl>
                                          <p:spTgt spid="13315">
                                            <p:txEl>
                                              <p:pRg st="6" end="6"/>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nodeType="clickEffect">
                                  <p:stCondLst>
                                    <p:cond delay="0"/>
                                  </p:stCondLst>
                                  <p:childTnLst>
                                    <p:set>
                                      <p:cBhvr>
                                        <p:cTn id="27" dur="1" fill="hold">
                                          <p:stCondLst>
                                            <p:cond delay="0"/>
                                          </p:stCondLst>
                                        </p:cTn>
                                        <p:tgtEl>
                                          <p:spTgt spid="13315">
                                            <p:txEl>
                                              <p:pRg st="7" end="7"/>
                                            </p:txEl>
                                          </p:spTgt>
                                        </p:tgtEl>
                                        <p:attrNameLst>
                                          <p:attrName>style.visibility</p:attrName>
                                        </p:attrNameLst>
                                      </p:cBhvr>
                                      <p:to>
                                        <p:strVal val="visible"/>
                                      </p:to>
                                    </p:set>
                                    <p:animEffect transition="in" filter="barn(inVertical)">
                                      <p:cBhvr>
                                        <p:cTn id="28" dur="500"/>
                                        <p:tgtEl>
                                          <p:spTgt spid="13315">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13315">
                                            <p:txEl>
                                              <p:pRg st="8" end="8"/>
                                            </p:txEl>
                                          </p:spTgt>
                                        </p:tgtEl>
                                        <p:attrNameLst>
                                          <p:attrName>style.visibility</p:attrName>
                                        </p:attrNameLst>
                                      </p:cBhvr>
                                      <p:to>
                                        <p:strVal val="visible"/>
                                      </p:to>
                                    </p:set>
                                    <p:animEffect transition="in" filter="barn(inVertical)">
                                      <p:cBhvr>
                                        <p:cTn id="31" dur="500"/>
                                        <p:tgtEl>
                                          <p:spTgt spid="133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p:cNvSpPr>
            <a:spLocks noGrp="1"/>
          </p:cNvSpPr>
          <p:nvPr>
            <p:ph type="title"/>
          </p:nvPr>
        </p:nvSpPr>
        <p:spPr/>
        <p:txBody>
          <a:bodyPr/>
          <a:lstStyle/>
          <a:p>
            <a:pPr eaLnBrk="1" hangingPunct="1"/>
            <a:r>
              <a:rPr lang="en-US" altLang="en-US" dirty="0">
                <a:latin typeface="Cambria"/>
                <a:cs typeface="Cambria"/>
              </a:rPr>
              <a:t>Practice What You Know</a:t>
            </a:r>
          </a:p>
        </p:txBody>
      </p:sp>
      <p:sp>
        <p:nvSpPr>
          <p:cNvPr id="53251" name="Content Placeholder 2"/>
          <p:cNvSpPr>
            <a:spLocks noGrp="1"/>
          </p:cNvSpPr>
          <p:nvPr>
            <p:ph idx="1"/>
          </p:nvPr>
        </p:nvSpPr>
        <p:spPr/>
        <p:txBody>
          <a:bodyPr/>
          <a:lstStyle/>
          <a:p>
            <a:pPr marL="0" indent="0" eaLnBrk="1" hangingPunct="1">
              <a:buNone/>
            </a:pPr>
            <a:r>
              <a:rPr lang="en-US" altLang="en-US" sz="3200" dirty="0">
                <a:latin typeface="Cambria"/>
                <a:cs typeface="Cambria"/>
              </a:rPr>
              <a:t>Total output with seven workers is Q = 70.</a:t>
            </a:r>
            <a:br>
              <a:rPr lang="en-US" altLang="en-US" sz="3200" dirty="0">
                <a:latin typeface="Cambria"/>
                <a:cs typeface="Cambria"/>
              </a:rPr>
            </a:br>
            <a:r>
              <a:rPr lang="en-US" altLang="en-US" sz="3200" dirty="0">
                <a:latin typeface="Cambria"/>
                <a:cs typeface="Cambria"/>
              </a:rPr>
              <a:t>Total output with eight workers is Q = 82.</a:t>
            </a:r>
            <a:br>
              <a:rPr lang="en-US" altLang="en-US" sz="3200" dirty="0">
                <a:latin typeface="Cambria"/>
                <a:cs typeface="Cambria"/>
              </a:rPr>
            </a:br>
            <a:r>
              <a:rPr lang="en-US" altLang="en-US" sz="3200" dirty="0">
                <a:latin typeface="Cambria"/>
                <a:cs typeface="Cambria"/>
              </a:rPr>
              <a:t>What is the marginal product of the eighth worker?</a:t>
            </a:r>
          </a:p>
          <a:p>
            <a:pPr marL="971550" lvl="1" indent="-514350" eaLnBrk="1" hangingPunct="1">
              <a:buFont typeface="Calibri" panose="020F0502020204030204" pitchFamily="34" charset="0"/>
              <a:buAutoNum type="alphaUcPeriod"/>
            </a:pPr>
            <a:r>
              <a:rPr lang="en-US" altLang="en-US" sz="2800" dirty="0">
                <a:latin typeface="Cambria"/>
                <a:cs typeface="Cambria"/>
              </a:rPr>
              <a:t>12</a:t>
            </a:r>
          </a:p>
          <a:p>
            <a:pPr marL="971550" lvl="1" indent="-514350" eaLnBrk="1" hangingPunct="1">
              <a:buFont typeface="Calibri" panose="020F0502020204030204" pitchFamily="34" charset="0"/>
              <a:buAutoNum type="alphaUcPeriod"/>
            </a:pPr>
            <a:r>
              <a:rPr lang="en-US" altLang="en-US" sz="2800" dirty="0">
                <a:latin typeface="Cambria"/>
                <a:cs typeface="Cambria"/>
              </a:rPr>
              <a:t>10</a:t>
            </a:r>
          </a:p>
          <a:p>
            <a:pPr marL="971550" lvl="1" indent="-514350" eaLnBrk="1" hangingPunct="1">
              <a:buFont typeface="Calibri" panose="020F0502020204030204" pitchFamily="34" charset="0"/>
              <a:buAutoNum type="alphaUcPeriod"/>
            </a:pPr>
            <a:r>
              <a:rPr lang="en-US" altLang="en-US" sz="2800" dirty="0">
                <a:latin typeface="Cambria"/>
                <a:cs typeface="Cambria"/>
              </a:rPr>
              <a:t>82</a:t>
            </a:r>
          </a:p>
          <a:p>
            <a:pPr marL="971550" lvl="1" indent="-514350" eaLnBrk="1" hangingPunct="1">
              <a:buFont typeface="Calibri" panose="020F0502020204030204" pitchFamily="34" charset="0"/>
              <a:buAutoNum type="alphaUcPeriod"/>
            </a:pPr>
            <a:r>
              <a:rPr lang="en-US" altLang="en-US" sz="2800" dirty="0">
                <a:latin typeface="Cambria"/>
                <a:cs typeface="Cambria"/>
              </a:rPr>
              <a:t>8</a:t>
            </a:r>
          </a:p>
        </p:txBody>
      </p:sp>
    </p:spTree>
    <p:extLst>
      <p:ext uri="{BB962C8B-B14F-4D97-AF65-F5344CB8AC3E}">
        <p14:creationId xmlns:p14="http://schemas.microsoft.com/office/powerpoint/2010/main" val="8883228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1" end="1"/>
                                            </p:txEl>
                                          </p:spTgt>
                                        </p:tgtEl>
                                        <p:attrNameLst>
                                          <p:attrName>style.fontStyle</p:attrName>
                                        </p:attrNameLst>
                                      </p:cBhvr>
                                      <p:to>
                                        <p:strVal val="normal"/>
                                      </p:to>
                                    </p:set>
                                    <p:set>
                                      <p:cBhvr override="childStyle">
                                        <p:cTn id="7" dur="indefinite"/>
                                        <p:tgtEl>
                                          <p:spTgt spid="53251">
                                            <p:txEl>
                                              <p:pRg st="1" end="1"/>
                                            </p:txEl>
                                          </p:spTgt>
                                        </p:tgtEl>
                                        <p:attrNameLst>
                                          <p:attrName>style.fontWeight</p:attrName>
                                        </p:attrNameLst>
                                      </p:cBhvr>
                                      <p:to>
                                        <p:strVal val="bold"/>
                                      </p:to>
                                    </p:set>
                                    <p:set>
                                      <p:cBhvr override="childStyle">
                                        <p:cTn id="8" dur="indefinite"/>
                                        <p:tgtEl>
                                          <p:spTgt spid="53251">
                                            <p:txEl>
                                              <p:pRg st="1" end="1"/>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1" end="1"/>
                                            </p:txEl>
                                          </p:spTgt>
                                        </p:tgtEl>
                                        <p:attrNameLst>
                                          <p:attrName>style.color</p:attrName>
                                        </p:attrNameLst>
                                      </p:cBhvr>
                                      <p:to>
                                        <a:srgbClr val="66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a:cs typeface="Cambria"/>
              </a:rPr>
              <a:t>Sources</a:t>
            </a:r>
          </a:p>
        </p:txBody>
      </p:sp>
      <p:sp>
        <p:nvSpPr>
          <p:cNvPr id="4" name="Content Placeholder 3"/>
          <p:cNvSpPr>
            <a:spLocks noGrp="1"/>
          </p:cNvSpPr>
          <p:nvPr>
            <p:ph idx="1"/>
          </p:nvPr>
        </p:nvSpPr>
        <p:spPr/>
        <p:txBody>
          <a:bodyPr/>
          <a:lstStyle/>
          <a:p>
            <a:r>
              <a:rPr lang="en-US" dirty="0">
                <a:latin typeface="Cambria"/>
                <a:cs typeface="Cambria"/>
              </a:rPr>
              <a:t>"Principles of Economics with </a:t>
            </a:r>
            <a:r>
              <a:rPr lang="en-US" dirty="0" err="1">
                <a:latin typeface="Cambria"/>
                <a:cs typeface="Cambria"/>
              </a:rPr>
              <a:t>Smartwork</a:t>
            </a:r>
            <a:r>
              <a:rPr lang="en-US" dirty="0">
                <a:latin typeface="Cambria"/>
                <a:cs typeface="Cambria"/>
              </a:rPr>
              <a:t> Access (ISBN: 978-0-26314-5), 1st Edition, 2013" by </a:t>
            </a:r>
            <a:r>
              <a:rPr lang="en-US" dirty="0" err="1">
                <a:latin typeface="Cambria"/>
                <a:cs typeface="Cambria"/>
              </a:rPr>
              <a:t>Mateer</a:t>
            </a:r>
            <a:r>
              <a:rPr lang="en-US" dirty="0">
                <a:latin typeface="Cambria"/>
                <a:cs typeface="Cambria"/>
              </a:rPr>
              <a:t> and Coppock</a:t>
            </a:r>
          </a:p>
          <a:p>
            <a:r>
              <a:rPr lang="en-US" dirty="0">
                <a:latin typeface="Cambria"/>
                <a:cs typeface="Cambria"/>
              </a:rPr>
              <a:t>"Economics: Custom Edition for NCSU (ISBN: 9781937435202" by David Hyman</a:t>
            </a:r>
          </a:p>
        </p:txBody>
      </p:sp>
    </p:spTree>
    <p:extLst>
      <p:ext uri="{BB962C8B-B14F-4D97-AF65-F5344CB8AC3E}">
        <p14:creationId xmlns:p14="http://schemas.microsoft.com/office/powerpoint/2010/main" val="3840617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081907" y="37578"/>
            <a:ext cx="10104388" cy="1527175"/>
          </a:xfrm>
        </p:spPr>
        <p:txBody>
          <a:bodyPr/>
          <a:lstStyle/>
          <a:p>
            <a:pPr algn="ctr"/>
            <a:r>
              <a:rPr lang="en-US" altLang="en-US" dirty="0">
                <a:latin typeface="Cambria"/>
                <a:cs typeface="Cambria"/>
              </a:rPr>
              <a:t>Explicit and Implicit Costs</a:t>
            </a:r>
          </a:p>
        </p:txBody>
      </p:sp>
      <p:graphicFrame>
        <p:nvGraphicFramePr>
          <p:cNvPr id="5" name="Table 4"/>
          <p:cNvGraphicFramePr>
            <a:graphicFrameLocks noGrp="1"/>
          </p:cNvGraphicFramePr>
          <p:nvPr>
            <p:extLst>
              <p:ext uri="{D42A27DB-BD31-4B8C-83A1-F6EECF244321}">
                <p14:modId xmlns:p14="http://schemas.microsoft.com/office/powerpoint/2010/main" val="1127554026"/>
              </p:ext>
            </p:extLst>
          </p:nvPr>
        </p:nvGraphicFramePr>
        <p:xfrm>
          <a:off x="2209800" y="1897065"/>
          <a:ext cx="7848602" cy="4494213"/>
        </p:xfrm>
        <a:graphic>
          <a:graphicData uri="http://schemas.openxmlformats.org/drawingml/2006/table">
            <a:tbl>
              <a:tblPr/>
              <a:tblGrid>
                <a:gridCol w="3894139">
                  <a:extLst>
                    <a:ext uri="{9D8B030D-6E8A-4147-A177-3AD203B41FA5}">
                      <a16:colId xmlns:a16="http://schemas.microsoft.com/office/drawing/2014/main" val="20000"/>
                    </a:ext>
                  </a:extLst>
                </a:gridCol>
                <a:gridCol w="3954463">
                  <a:extLst>
                    <a:ext uri="{9D8B030D-6E8A-4147-A177-3AD203B41FA5}">
                      <a16:colId xmlns:a16="http://schemas.microsoft.com/office/drawing/2014/main" val="20001"/>
                    </a:ext>
                  </a:extLst>
                </a:gridCol>
              </a:tblGrid>
              <a:tr h="1177925">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mbria"/>
                          <a:ea typeface="MS PGothic" panose="020B0600070205080204" pitchFamily="34" charset="-128"/>
                          <a:cs typeface="Cambria"/>
                        </a:rPr>
                        <a:t>Explicit Costs</a:t>
                      </a: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cs typeface="Cambria"/>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9900"/>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Cambria"/>
                          <a:ea typeface="MS PGothic" panose="020B0600070205080204" pitchFamily="34" charset="-128"/>
                          <a:cs typeface="Cambria"/>
                        </a:rPr>
                        <a:t>Implicit Costs</a:t>
                      </a:r>
                      <a:endPar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46C0A"/>
                    </a:solidFill>
                  </a:tcPr>
                </a:tc>
                <a:extLst>
                  <a:ext uri="{0D108BD9-81ED-4DB2-BD59-A6C34878D82A}">
                    <a16:rowId xmlns:a16="http://schemas.microsoft.com/office/drawing/2014/main" val="10000"/>
                  </a:ext>
                </a:extLst>
              </a:tr>
              <a:tr h="14732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mbria"/>
                          <a:ea typeface="MS PGothic" panose="020B0600070205080204" pitchFamily="34" charset="-128"/>
                          <a:cs typeface="Cambria"/>
                        </a:rPr>
                        <a:t>The electricity bill </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Labor of owner who works for the company but does not draw a salary</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865188">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Advertising in the newspaper</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The capital invested in the business</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2"/>
                  </a:ext>
                </a:extLst>
              </a:tr>
              <a:tr h="97790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Cambria"/>
                          <a:ea typeface="MS PGothic" panose="020B0600070205080204" pitchFamily="34" charset="-128"/>
                          <a:cs typeface="Cambria"/>
                        </a:rPr>
                        <a:t>Employee wages</a:t>
                      </a: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Helvetica Neue" charset="0"/>
                          <a:cs typeface="Helvetica Neue" charset="0"/>
                        </a:defRPr>
                      </a:lvl3pPr>
                      <a:lvl4pPr marL="16002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4pPr>
                      <a:lvl5pPr marL="2057400" indent="-228600" eaLnBrk="0" hangingPunct="0">
                        <a:spcBef>
                          <a:spcPct val="20000"/>
                        </a:spcBef>
                        <a:buFont typeface="Arial" panose="020B0604020202020204" pitchFamily="34" charset="0"/>
                        <a:defRPr>
                          <a:solidFill>
                            <a:schemeClr val="tx1"/>
                          </a:solidFill>
                          <a:latin typeface="Helvetica Neue" charset="0"/>
                          <a:ea typeface="Helvetica Neue" charset="0"/>
                          <a:cs typeface="Helvetica Neue" charset="0"/>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Helvetica Neue" charset="0"/>
                          <a:cs typeface="Helvetica Neue" charset="0"/>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mbria"/>
                          <a:ea typeface="MS PGothic" panose="020B0600070205080204" pitchFamily="34" charset="-128"/>
                          <a:cs typeface="Cambria"/>
                        </a:rPr>
                        <a:t>The use of the owner'</a:t>
                      </a:r>
                      <a:r>
                        <a:rPr kumimoji="0" lang="en-US" altLang="ja-JP" sz="2000" b="0" i="0" u="none" strike="noStrike" cap="none" normalizeH="0" baseline="0" dirty="0">
                          <a:ln>
                            <a:noFill/>
                          </a:ln>
                          <a:solidFill>
                            <a:schemeClr val="tx1"/>
                          </a:solidFill>
                          <a:effectLst/>
                          <a:latin typeface="Cambria"/>
                          <a:ea typeface="MS PGothic" panose="020B0600070205080204" pitchFamily="34" charset="-128"/>
                          <a:cs typeface="Cambria"/>
                        </a:rPr>
                        <a:t>s car, computer, or other personal equipment to conduct business</a:t>
                      </a:r>
                      <a:endParaRPr kumimoji="0" lang="en-US" altLang="en-US" sz="2000" b="0" i="0" u="none" strike="noStrike" cap="none" normalizeH="0" baseline="0" dirty="0">
                        <a:ln>
                          <a:noFill/>
                        </a:ln>
                        <a:solidFill>
                          <a:schemeClr val="tx1"/>
                        </a:solidFill>
                        <a:effectLst/>
                        <a:latin typeface="Cambria"/>
                        <a:ea typeface="MS PGothic" panose="020B0600070205080204" pitchFamily="34" charset="-128"/>
                        <a:cs typeface="Cambria"/>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47670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1981200" y="9"/>
            <a:ext cx="8229600" cy="1527175"/>
          </a:xfrm>
        </p:spPr>
        <p:txBody>
          <a:bodyPr/>
          <a:lstStyle/>
          <a:p>
            <a:r>
              <a:rPr lang="en-US" altLang="en-US">
                <a:latin typeface="Cambria"/>
                <a:cs typeface="Cambria"/>
              </a:rPr>
              <a:t>Profits</a:t>
            </a:r>
          </a:p>
        </p:txBody>
      </p:sp>
      <p:sp>
        <p:nvSpPr>
          <p:cNvPr id="43011" name="Content Placeholder 2"/>
          <p:cNvSpPr>
            <a:spLocks noGrp="1"/>
          </p:cNvSpPr>
          <p:nvPr>
            <p:ph idx="1"/>
          </p:nvPr>
        </p:nvSpPr>
        <p:spPr>
          <a:xfrm>
            <a:off x="1755777" y="1712913"/>
            <a:ext cx="8666163" cy="4895850"/>
          </a:xfrm>
        </p:spPr>
        <p:txBody>
          <a:bodyPr/>
          <a:lstStyle/>
          <a:p>
            <a:pPr eaLnBrk="1" hangingPunct="1"/>
            <a:r>
              <a:rPr lang="en-US" altLang="en-US" sz="2800" dirty="0">
                <a:latin typeface="Cambria"/>
                <a:cs typeface="Cambria"/>
              </a:rPr>
              <a:t>Accounting Profit</a:t>
            </a:r>
          </a:p>
          <a:p>
            <a:pPr lvl="1" eaLnBrk="1" hangingPunct="1"/>
            <a:r>
              <a:rPr lang="en-US" altLang="en-US" sz="2400" dirty="0">
                <a:latin typeface="Cambria"/>
                <a:cs typeface="Cambria"/>
              </a:rPr>
              <a:t>Does not take into account implicit costs of doing business.</a:t>
            </a:r>
          </a:p>
          <a:p>
            <a:pPr lvl="1" eaLnBrk="1" hangingPunct="1"/>
            <a:endParaRPr lang="en-US" altLang="en-US" sz="2400" b="1" dirty="0">
              <a:latin typeface="Cambria"/>
              <a:cs typeface="Cambria"/>
            </a:endParaRPr>
          </a:p>
          <a:p>
            <a:pPr lvl="1" algn="ctr" eaLnBrk="1" hangingPunct="1">
              <a:buFont typeface="Arial" panose="020B0604020202020204" pitchFamily="34" charset="0"/>
              <a:buNone/>
            </a:pPr>
            <a:r>
              <a:rPr lang="en-US" altLang="en-US" sz="2400" b="1" dirty="0">
                <a:latin typeface="Cambria"/>
                <a:cs typeface="Cambria"/>
              </a:rPr>
              <a:t>Accounting Profit = Total Revenues – Explicit Costs</a:t>
            </a:r>
          </a:p>
          <a:p>
            <a:pPr lvl="1" eaLnBrk="1" hangingPunct="1">
              <a:buFont typeface="Arial" panose="020B0604020202020204" pitchFamily="34" charset="0"/>
              <a:buNone/>
            </a:pPr>
            <a:endParaRPr lang="en-US" altLang="en-US" sz="1600" dirty="0">
              <a:latin typeface="Cambria"/>
              <a:cs typeface="Cambria"/>
            </a:endParaRPr>
          </a:p>
          <a:p>
            <a:pPr eaLnBrk="1" hangingPunct="1"/>
            <a:r>
              <a:rPr lang="en-US" altLang="en-US" sz="2800" dirty="0">
                <a:latin typeface="Cambria"/>
                <a:cs typeface="Cambria"/>
              </a:rPr>
              <a:t>Economic Profit</a:t>
            </a:r>
          </a:p>
          <a:p>
            <a:pPr lvl="1" eaLnBrk="1" hangingPunct="1"/>
            <a:r>
              <a:rPr lang="en-US" altLang="en-US" sz="2400" dirty="0">
                <a:latin typeface="Cambria"/>
                <a:cs typeface="Cambria"/>
              </a:rPr>
              <a:t>Considers </a:t>
            </a:r>
            <a:r>
              <a:rPr lang="en-US" altLang="ja-JP" sz="2400" dirty="0">
                <a:latin typeface="Cambria"/>
                <a:cs typeface="Cambria"/>
              </a:rPr>
              <a:t>"All Costs" = Explicit Costs + Implicit Costs</a:t>
            </a:r>
          </a:p>
          <a:p>
            <a:pPr lvl="1" eaLnBrk="1" hangingPunct="1"/>
            <a:endParaRPr lang="en-US" altLang="en-US" sz="2000" b="1" dirty="0">
              <a:latin typeface="Cambria"/>
              <a:cs typeface="Cambria"/>
            </a:endParaRPr>
          </a:p>
          <a:p>
            <a:pPr algn="ctr" eaLnBrk="1" hangingPunct="1">
              <a:buFont typeface="Arial" panose="020B0604020202020204" pitchFamily="34" charset="0"/>
              <a:buNone/>
            </a:pPr>
            <a:r>
              <a:rPr lang="en-US" altLang="en-US" sz="2400" b="1" dirty="0">
                <a:latin typeface="Cambria"/>
                <a:cs typeface="Cambria"/>
              </a:rPr>
              <a:t>Economic Profit = Total Revenues – All Costs</a:t>
            </a:r>
          </a:p>
          <a:p>
            <a:pPr algn="just" eaLnBrk="1" hangingPunct="1">
              <a:buFont typeface="Arial" panose="020B0604020202020204" pitchFamily="34" charset="0"/>
              <a:buNone/>
            </a:pPr>
            <a:r>
              <a:rPr lang="en-US" altLang="en-US" sz="2000" dirty="0">
                <a:latin typeface="Cambria"/>
                <a:cs typeface="Cambria"/>
              </a:rPr>
              <a:t>*As Economists, we use "All Costs" and define it as Total Cost. Similarly, we use "Economic Profit" in our analyses. In short we call it "Profit".</a:t>
            </a:r>
          </a:p>
        </p:txBody>
      </p:sp>
    </p:spTree>
    <p:extLst>
      <p:ext uri="{BB962C8B-B14F-4D97-AF65-F5344CB8AC3E}">
        <p14:creationId xmlns:p14="http://schemas.microsoft.com/office/powerpoint/2010/main" val="486510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animEffect transition="in" filter="barn(inVertical)">
                                      <p:cBhvr>
                                        <p:cTn id="7" dur="500"/>
                                        <p:tgtEl>
                                          <p:spTgt spid="4301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3011">
                                            <p:txEl>
                                              <p:pRg st="3" end="3"/>
                                            </p:txEl>
                                          </p:spTgt>
                                        </p:tgtEl>
                                        <p:attrNameLst>
                                          <p:attrName>style.visibility</p:attrName>
                                        </p:attrNameLst>
                                      </p:cBhvr>
                                      <p:to>
                                        <p:strVal val="visible"/>
                                      </p:to>
                                    </p:set>
                                    <p:animEffect transition="in" filter="barn(inVertical)">
                                      <p:cBhvr>
                                        <p:cTn id="10" dur="500"/>
                                        <p:tgtEl>
                                          <p:spTgt spid="43011">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43011">
                                            <p:txEl>
                                              <p:pRg st="6" end="6"/>
                                            </p:txEl>
                                          </p:spTgt>
                                        </p:tgtEl>
                                        <p:attrNameLst>
                                          <p:attrName>style.visibility</p:attrName>
                                        </p:attrNameLst>
                                      </p:cBhvr>
                                      <p:to>
                                        <p:strVal val="visible"/>
                                      </p:to>
                                    </p:set>
                                    <p:animEffect transition="in" filter="barn(inVertical)">
                                      <p:cBhvr>
                                        <p:cTn id="15" dur="500"/>
                                        <p:tgtEl>
                                          <p:spTgt spid="43011">
                                            <p:txEl>
                                              <p:pRg st="6" end="6"/>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43011">
                                            <p:txEl>
                                              <p:pRg st="8" end="8"/>
                                            </p:txEl>
                                          </p:spTgt>
                                        </p:tgtEl>
                                        <p:attrNameLst>
                                          <p:attrName>style.visibility</p:attrName>
                                        </p:attrNameLst>
                                      </p:cBhvr>
                                      <p:to>
                                        <p:strVal val="visible"/>
                                      </p:to>
                                    </p:set>
                                    <p:animEffect transition="in" filter="barn(inVertical)">
                                      <p:cBhvr>
                                        <p:cTn id="18" dur="500"/>
                                        <p:tgtEl>
                                          <p:spTgt spid="43011">
                                            <p:txEl>
                                              <p:pRg st="8" end="8"/>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43011">
                                            <p:txEl>
                                              <p:pRg st="9" end="9"/>
                                            </p:txEl>
                                          </p:spTgt>
                                        </p:tgtEl>
                                        <p:attrNameLst>
                                          <p:attrName>style.visibility</p:attrName>
                                        </p:attrNameLst>
                                      </p:cBhvr>
                                      <p:to>
                                        <p:strVal val="visible"/>
                                      </p:to>
                                    </p:set>
                                    <p:animEffect transition="in" filter="barn(inVertical)">
                                      <p:cBhvr>
                                        <p:cTn id="21" dur="500"/>
                                        <p:tgtEl>
                                          <p:spTgt spid="430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1981200" y="9"/>
            <a:ext cx="8229600" cy="1527175"/>
          </a:xfrm>
        </p:spPr>
        <p:txBody>
          <a:bodyPr/>
          <a:lstStyle/>
          <a:p>
            <a:pPr algn="ctr"/>
            <a:r>
              <a:rPr lang="en-US" altLang="en-US" dirty="0">
                <a:latin typeface="Cambria"/>
                <a:cs typeface="Cambria"/>
              </a:rPr>
              <a:t>Rates of Return, Historically</a:t>
            </a:r>
          </a:p>
        </p:txBody>
      </p:sp>
      <p:pic>
        <p:nvPicPr>
          <p:cNvPr id="23554" name="Picture 4" descr="TAB08.02_PRINECOMI_CH08.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955800"/>
            <a:ext cx="8534400" cy="415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14812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algn="ctr"/>
            <a:r>
              <a:rPr lang="en-US" altLang="en-US" dirty="0"/>
              <a:t>Accounting and </a:t>
            </a:r>
            <a:br>
              <a:rPr lang="en-US" altLang="en-US" dirty="0"/>
            </a:br>
            <a:r>
              <a:rPr lang="en-US" altLang="en-US" dirty="0"/>
              <a:t>Economic Profits</a:t>
            </a:r>
          </a:p>
        </p:txBody>
      </p:sp>
      <p:graphicFrame>
        <p:nvGraphicFramePr>
          <p:cNvPr id="5" name="Table 4"/>
          <p:cNvGraphicFramePr>
            <a:graphicFrameLocks noGrp="1"/>
          </p:cNvGraphicFramePr>
          <p:nvPr>
            <p:extLst>
              <p:ext uri="{D42A27DB-BD31-4B8C-83A1-F6EECF244321}">
                <p14:modId xmlns:p14="http://schemas.microsoft.com/office/powerpoint/2010/main" val="1425141488"/>
              </p:ext>
            </p:extLst>
          </p:nvPr>
        </p:nvGraphicFramePr>
        <p:xfrm>
          <a:off x="2514606" y="1698626"/>
          <a:ext cx="7413626" cy="4524950"/>
        </p:xfrm>
        <a:graphic>
          <a:graphicData uri="http://schemas.openxmlformats.org/drawingml/2006/table">
            <a:tbl>
              <a:tblPr/>
              <a:tblGrid>
                <a:gridCol w="2316163">
                  <a:extLst>
                    <a:ext uri="{9D8B030D-6E8A-4147-A177-3AD203B41FA5}">
                      <a16:colId xmlns:a16="http://schemas.microsoft.com/office/drawing/2014/main" val="20000"/>
                    </a:ext>
                  </a:extLst>
                </a:gridCol>
                <a:gridCol w="2233612">
                  <a:extLst>
                    <a:ext uri="{9D8B030D-6E8A-4147-A177-3AD203B41FA5}">
                      <a16:colId xmlns:a16="http://schemas.microsoft.com/office/drawing/2014/main" val="20001"/>
                    </a:ext>
                  </a:extLst>
                </a:gridCol>
                <a:gridCol w="2863851">
                  <a:extLst>
                    <a:ext uri="{9D8B030D-6E8A-4147-A177-3AD203B41FA5}">
                      <a16:colId xmlns:a16="http://schemas.microsoft.com/office/drawing/2014/main" val="20002"/>
                    </a:ext>
                  </a:extLst>
                </a:gridCol>
              </a:tblGrid>
              <a:tr h="46355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Cambria"/>
                          <a:ea typeface="MS PGothic" panose="020B0600070205080204" pitchFamily="34" charset="-128"/>
                          <a:cs typeface="Cambria"/>
                        </a:rPr>
                        <a:t>Item</a:t>
                      </a:r>
                    </a:p>
                  </a:txBody>
                  <a:tcPr marL="91447" marR="91447"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mbria"/>
                          <a:ea typeface="MS PGothic" panose="020B0600070205080204" pitchFamily="34" charset="-128"/>
                          <a:cs typeface="Cambria"/>
                        </a:rPr>
                        <a:t>Cost Type</a:t>
                      </a:r>
                    </a:p>
                  </a:txBody>
                  <a:tcPr marL="91447" marR="91447"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FFFFFF"/>
                          </a:solidFill>
                          <a:effectLst/>
                          <a:latin typeface="Cambria"/>
                          <a:ea typeface="MS PGothic" panose="020B0600070205080204" pitchFamily="34" charset="-128"/>
                          <a:cs typeface="Cambria"/>
                        </a:rPr>
                        <a:t>Amount ($)</a:t>
                      </a:r>
                    </a:p>
                  </a:txBody>
                  <a:tcPr marL="91447" marR="91447" marT="45705" marB="4570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6355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mbria"/>
                          <a:ea typeface="MS PGothic" panose="020B0600070205080204" pitchFamily="34" charset="-128"/>
                          <a:cs typeface="Cambria"/>
                        </a:rPr>
                        <a:t>Revenues</a:t>
                      </a:r>
                    </a:p>
                  </a:txBody>
                  <a:tcPr marL="91447" marR="9144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Cambria"/>
                        <a:ea typeface="MS PGothic" panose="020B0600070205080204" pitchFamily="34" charset="-128"/>
                        <a:cs typeface="Cambria"/>
                      </a:endParaRPr>
                    </a:p>
                  </a:txBody>
                  <a:tcPr marL="91447" marR="9144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mbria"/>
                          <a:ea typeface="MS PGothic" panose="020B0600070205080204" pitchFamily="34" charset="-128"/>
                          <a:cs typeface="Cambria"/>
                        </a:rPr>
                        <a:t>$8,000</a:t>
                      </a:r>
                    </a:p>
                  </a:txBody>
                  <a:tcPr marL="91447" marR="9144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6355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mbria"/>
                          <a:ea typeface="MS PGothic" panose="020B0600070205080204" pitchFamily="34" charset="-128"/>
                          <a:cs typeface="Cambria"/>
                        </a:rPr>
                        <a:t>Workers' Wages</a:t>
                      </a:r>
                    </a:p>
                  </a:txBody>
                  <a:tcPr marL="91447" marR="9144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mbria"/>
                          <a:ea typeface="MS PGothic" panose="020B0600070205080204" pitchFamily="34" charset="-128"/>
                          <a:cs typeface="Cambria"/>
                        </a:rPr>
                        <a:t>Explicit</a:t>
                      </a:r>
                    </a:p>
                  </a:txBody>
                  <a:tcPr marL="91447" marR="9144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mbria"/>
                          <a:ea typeface="MS PGothic" panose="020B0600070205080204" pitchFamily="34" charset="-128"/>
                          <a:cs typeface="Cambria"/>
                        </a:rPr>
                        <a:t>$4,000</a:t>
                      </a:r>
                    </a:p>
                  </a:txBody>
                  <a:tcPr marL="91447" marR="9144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6355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mbria"/>
                          <a:ea typeface="MS PGothic" panose="020B0600070205080204" pitchFamily="34" charset="-128"/>
                          <a:cs typeface="Cambria"/>
                        </a:rPr>
                        <a:t>Insurance and Rent</a:t>
                      </a:r>
                    </a:p>
                  </a:txBody>
                  <a:tcPr marL="91447" marR="9144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mbria"/>
                          <a:ea typeface="MS PGothic" panose="020B0600070205080204" pitchFamily="34" charset="-128"/>
                          <a:cs typeface="Cambria"/>
                        </a:rPr>
                        <a:t>Explicit</a:t>
                      </a:r>
                    </a:p>
                  </a:txBody>
                  <a:tcPr marL="91447" marR="9144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mbria"/>
                          <a:ea typeface="MS PGothic" panose="020B0600070205080204" pitchFamily="34" charset="-128"/>
                          <a:cs typeface="Cambria"/>
                        </a:rPr>
                        <a:t>$2,500</a:t>
                      </a:r>
                    </a:p>
                  </a:txBody>
                  <a:tcPr marL="91447" marR="9144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6355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mbria"/>
                          <a:ea typeface="MS PGothic" panose="020B0600070205080204" pitchFamily="34" charset="-128"/>
                          <a:cs typeface="Cambria"/>
                        </a:rPr>
                        <a:t>Food Ingredients</a:t>
                      </a:r>
                    </a:p>
                  </a:txBody>
                  <a:tcPr marL="91447" marR="9144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mbria"/>
                          <a:ea typeface="MS PGothic" panose="020B0600070205080204" pitchFamily="34" charset="-128"/>
                          <a:cs typeface="Cambria"/>
                        </a:rPr>
                        <a:t>Explicit</a:t>
                      </a:r>
                    </a:p>
                  </a:txBody>
                  <a:tcPr marL="91447" marR="9144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mbria"/>
                          <a:ea typeface="MS PGothic" panose="020B0600070205080204" pitchFamily="34" charset="-128"/>
                          <a:cs typeface="Cambria"/>
                        </a:rPr>
                        <a:t>$1,000</a:t>
                      </a:r>
                    </a:p>
                  </a:txBody>
                  <a:tcPr marL="91447" marR="9144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6355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ambria"/>
                          <a:ea typeface="MS PGothic" panose="020B0600070205080204" pitchFamily="34" charset="-128"/>
                          <a:cs typeface="Cambria"/>
                        </a:rPr>
                        <a:t>Accounting Profits</a:t>
                      </a:r>
                    </a:p>
                  </a:txBody>
                  <a:tcPr marL="91447" marR="9144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rgbClr val="000000"/>
                        </a:solidFill>
                        <a:effectLst/>
                        <a:latin typeface="Cambria"/>
                        <a:ea typeface="MS PGothic" panose="020B0600070205080204" pitchFamily="34" charset="-128"/>
                        <a:cs typeface="Cambria"/>
                      </a:endParaRPr>
                    </a:p>
                  </a:txBody>
                  <a:tcPr marL="91447" marR="9144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ambria"/>
                          <a:ea typeface="MS PGothic" panose="020B0600070205080204" pitchFamily="34" charset="-128"/>
                          <a:cs typeface="Cambria"/>
                        </a:rPr>
                        <a:t>$8,000 - $7,500 = $500</a:t>
                      </a:r>
                    </a:p>
                  </a:txBody>
                  <a:tcPr marL="91447" marR="9144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639763">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mbria"/>
                          <a:ea typeface="MS PGothic" panose="020B0600070205080204" pitchFamily="34" charset="-128"/>
                          <a:cs typeface="Cambria"/>
                        </a:rPr>
                        <a:t>Opportunity Cost of Owner's Time</a:t>
                      </a:r>
                    </a:p>
                  </a:txBody>
                  <a:tcPr marL="91447" marR="9144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mbria"/>
                          <a:ea typeface="MS PGothic" panose="020B0600070205080204" pitchFamily="34" charset="-128"/>
                          <a:cs typeface="Cambria"/>
                        </a:rPr>
                        <a:t>Implicit</a:t>
                      </a:r>
                    </a:p>
                  </a:txBody>
                  <a:tcPr marL="91447" marR="9144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mbria"/>
                          <a:ea typeface="MS PGothic" panose="020B0600070205080204" pitchFamily="34" charset="-128"/>
                          <a:cs typeface="Cambria"/>
                        </a:rPr>
                        <a:t>$300</a:t>
                      </a:r>
                    </a:p>
                  </a:txBody>
                  <a:tcPr marL="91447" marR="9144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639763">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mbria"/>
                          <a:ea typeface="MS PGothic" panose="020B0600070205080204" pitchFamily="34" charset="-128"/>
                          <a:cs typeface="Cambria"/>
                        </a:rPr>
                        <a:t>Opportunity Cost of Owner's Capital</a:t>
                      </a:r>
                    </a:p>
                  </a:txBody>
                  <a:tcPr marL="91447" marR="9144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mbria"/>
                          <a:ea typeface="MS PGothic" panose="020B0600070205080204" pitchFamily="34" charset="-128"/>
                          <a:cs typeface="Cambria"/>
                        </a:rPr>
                        <a:t>Implicit</a:t>
                      </a:r>
                    </a:p>
                  </a:txBody>
                  <a:tcPr marL="91447" marR="9144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mbria"/>
                          <a:ea typeface="MS PGothic" panose="020B0600070205080204" pitchFamily="34" charset="-128"/>
                          <a:cs typeface="Cambria"/>
                        </a:rPr>
                        <a:t>$400</a:t>
                      </a:r>
                    </a:p>
                  </a:txBody>
                  <a:tcPr marL="91447" marR="9144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463550">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rgbClr val="000000"/>
                          </a:solidFill>
                          <a:effectLst/>
                          <a:latin typeface="Cambria"/>
                          <a:ea typeface="MS PGothic" panose="020B0600070205080204" pitchFamily="34" charset="-128"/>
                          <a:cs typeface="Cambria"/>
                        </a:rPr>
                        <a:t>Economic Profits</a:t>
                      </a:r>
                    </a:p>
                  </a:txBody>
                  <a:tcPr marL="91447" marR="9144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rgbClr val="000000"/>
                        </a:solidFill>
                        <a:effectLst/>
                        <a:latin typeface="Cambria"/>
                        <a:ea typeface="MS PGothic" panose="020B0600070205080204" pitchFamily="34" charset="-128"/>
                        <a:cs typeface="Cambria"/>
                      </a:endParaRPr>
                    </a:p>
                  </a:txBody>
                  <a:tcPr marL="91447" marR="9144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3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20000"/>
                        </a:spcBef>
                        <a:buFont typeface="Arial" panose="020B0604020202020204" pitchFamily="34" charset="0"/>
                        <a:defRPr sz="28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Helvetica Neue" charset="0"/>
                          <a:ea typeface="MS PGothic"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Helvetica Neue"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Helvetica Neue" charset="0"/>
                          <a:ea typeface="MS PGothic"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Cambria"/>
                          <a:ea typeface="MS PGothic" panose="020B0600070205080204" pitchFamily="34" charset="-128"/>
                          <a:cs typeface="Cambria"/>
                        </a:rPr>
                        <a:t>$8,000 - $8,200 = </a:t>
                      </a:r>
                      <a:r>
                        <a:rPr kumimoji="0" lang="en-US" altLang="en-US" sz="1800" b="1" i="0" u="none" strike="noStrike" cap="none" normalizeH="0" baseline="0" dirty="0">
                          <a:ln>
                            <a:noFill/>
                          </a:ln>
                          <a:solidFill>
                            <a:srgbClr val="FF0000"/>
                          </a:solidFill>
                          <a:effectLst/>
                          <a:latin typeface="Cambria"/>
                          <a:ea typeface="MS PGothic" panose="020B0600070205080204" pitchFamily="34" charset="-128"/>
                          <a:cs typeface="Cambria"/>
                        </a:rPr>
                        <a:t>-$200</a:t>
                      </a:r>
                    </a:p>
                  </a:txBody>
                  <a:tcPr marL="91447" marR="91447" marT="45705" marB="4570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grpSp>
        <p:nvGrpSpPr>
          <p:cNvPr id="2" name="Group 7"/>
          <p:cNvGrpSpPr>
            <a:grpSpLocks/>
          </p:cNvGrpSpPr>
          <p:nvPr/>
        </p:nvGrpSpPr>
        <p:grpSpPr bwMode="auto">
          <a:xfrm>
            <a:off x="5181606" y="3998913"/>
            <a:ext cx="4568825" cy="533400"/>
            <a:chOff x="3657600" y="3824514"/>
            <a:chExt cx="4568370" cy="533400"/>
          </a:xfrm>
        </p:grpSpPr>
        <p:cxnSp>
          <p:nvCxnSpPr>
            <p:cNvPr id="7" name="Straight Arrow Connector 6"/>
            <p:cNvCxnSpPr/>
            <p:nvPr/>
          </p:nvCxnSpPr>
          <p:spPr>
            <a:xfrm>
              <a:off x="3657600" y="4038826"/>
              <a:ext cx="1600041"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5635428" y="3824514"/>
              <a:ext cx="2590542" cy="533400"/>
            </a:xfrm>
            <a:prstGeom prst="rect">
              <a:avLst/>
            </a:prstGeom>
            <a:noFill/>
            <a:ln w="635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Cambria"/>
                <a:cs typeface="Cambria"/>
              </a:endParaRPr>
            </a:p>
          </p:txBody>
        </p:sp>
      </p:grpSp>
      <p:grpSp>
        <p:nvGrpSpPr>
          <p:cNvPr id="3" name="Group 10"/>
          <p:cNvGrpSpPr>
            <a:grpSpLocks/>
          </p:cNvGrpSpPr>
          <p:nvPr/>
        </p:nvGrpSpPr>
        <p:grpSpPr bwMode="auto">
          <a:xfrm>
            <a:off x="5181600" y="5737225"/>
            <a:ext cx="4597400" cy="533400"/>
            <a:chOff x="3657600" y="3810000"/>
            <a:chExt cx="4597398" cy="533400"/>
          </a:xfrm>
        </p:grpSpPr>
        <p:cxnSp>
          <p:nvCxnSpPr>
            <p:cNvPr id="10" name="Straight Arrow Connector 9"/>
            <p:cNvCxnSpPr/>
            <p:nvPr/>
          </p:nvCxnSpPr>
          <p:spPr>
            <a:xfrm>
              <a:off x="3657600" y="4038600"/>
              <a:ext cx="1600199"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664199" y="3810000"/>
              <a:ext cx="2590799" cy="533400"/>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Cambria"/>
                <a:cs typeface="Cambria"/>
              </a:endParaRPr>
            </a:p>
          </p:txBody>
        </p:sp>
      </p:grpSp>
    </p:spTree>
    <p:extLst>
      <p:ext uri="{BB962C8B-B14F-4D97-AF65-F5344CB8AC3E}">
        <p14:creationId xmlns:p14="http://schemas.microsoft.com/office/powerpoint/2010/main" val="24096586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heckerboard(across)">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2">
      <a:majorFont>
        <a:latin typeface="Calibri"/>
        <a:ea typeface=""/>
        <a:cs typeface=""/>
        <a:font script="Jpan" typeface="ＭＳ 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ambria"/>
        <a:ea typeface=""/>
        <a:cs typeface=""/>
        <a:font script="Jpan" typeface="ＭＳ Ｐ明朝"/>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7_Office Theme">
  <a:themeElements>
    <a:clrScheme name="7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fontScheme name="7_Office Theme">
      <a:majorFont>
        <a:latin typeface="Arial"/>
        <a:ea typeface="MS PGothic"/>
        <a:cs typeface="MS PGothic"/>
      </a:majorFont>
      <a:minorFont>
        <a:latin typeface="Arial"/>
        <a:ea typeface="MS PGothic"/>
        <a:cs typeface="MS P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7_Office Theme 1">
        <a:dk1>
          <a:srgbClr val="000000"/>
        </a:dk1>
        <a:lt1>
          <a:srgbClr val="FFFFFF"/>
        </a:lt1>
        <a:dk2>
          <a:srgbClr val="1F497D"/>
        </a:dk2>
        <a:lt2>
          <a:srgbClr val="EEECE1"/>
        </a:lt2>
        <a:accent1>
          <a:srgbClr val="4F81BD"/>
        </a:accent1>
        <a:accent2>
          <a:srgbClr val="C0290B"/>
        </a:accent2>
        <a:accent3>
          <a:srgbClr val="FFFFFF"/>
        </a:accent3>
        <a:accent4>
          <a:srgbClr val="000000"/>
        </a:accent4>
        <a:accent5>
          <a:srgbClr val="B2C1DB"/>
        </a:accent5>
        <a:accent6>
          <a:srgbClr val="AE2409"/>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1075</TotalTime>
  <Words>7042</Words>
  <Application>Microsoft Macintosh PowerPoint</Application>
  <PresentationFormat>Widescreen</PresentationFormat>
  <Paragraphs>766</Paragraphs>
  <Slides>51</Slides>
  <Notes>47</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51</vt:i4>
      </vt:variant>
    </vt:vector>
  </HeadingPairs>
  <TitlesOfParts>
    <vt:vector size="58" baseType="lpstr">
      <vt:lpstr>Arial</vt:lpstr>
      <vt:lpstr>Calibri</vt:lpstr>
      <vt:lpstr>Cambria</vt:lpstr>
      <vt:lpstr>Helvetica Neue</vt:lpstr>
      <vt:lpstr>3_Office Theme</vt:lpstr>
      <vt:lpstr>7_Office Theme</vt:lpstr>
      <vt:lpstr>Equation</vt:lpstr>
      <vt:lpstr>Economics</vt:lpstr>
      <vt:lpstr>Topics of Week #6</vt:lpstr>
      <vt:lpstr>PowerPoint Presentation</vt:lpstr>
      <vt:lpstr>Calculating Profit and Loss</vt:lpstr>
      <vt:lpstr>Explicit and Implicit Costs</vt:lpstr>
      <vt:lpstr>Explicit and Implicit Costs</vt:lpstr>
      <vt:lpstr>Profits</vt:lpstr>
      <vt:lpstr>Rates of Return, Historically</vt:lpstr>
      <vt:lpstr>Accounting and  Economic Profits</vt:lpstr>
      <vt:lpstr>Production</vt:lpstr>
      <vt:lpstr>Production Function</vt:lpstr>
      <vt:lpstr>Short-Run vs. Long-Run</vt:lpstr>
      <vt:lpstr>Total Product</vt:lpstr>
      <vt:lpstr>Marginal Product</vt:lpstr>
      <vt:lpstr>Marginal Product of Labor</vt:lpstr>
      <vt:lpstr>PowerPoint Presentation</vt:lpstr>
      <vt:lpstr>The Law of Diminishing Marginal Product</vt:lpstr>
      <vt:lpstr>The Law of Diminishing Marginal Product</vt:lpstr>
      <vt:lpstr>Why Does This Happen?</vt:lpstr>
      <vt:lpstr>Illustration of Diminishing MPL</vt:lpstr>
      <vt:lpstr>PowerPoint Presentation</vt:lpstr>
      <vt:lpstr>Average Product</vt:lpstr>
      <vt:lpstr>Average Product of Labor</vt:lpstr>
      <vt:lpstr>Average Product of Labor</vt:lpstr>
      <vt:lpstr>Margin and Average Relationship</vt:lpstr>
      <vt:lpstr>Margin and Average Relationship</vt:lpstr>
      <vt:lpstr>MPL and APL Relationship</vt:lpstr>
      <vt:lpstr>Economics in Seinfeld</vt:lpstr>
      <vt:lpstr>Costs in the Short-Run</vt:lpstr>
      <vt:lpstr>Costs in the Short-Run</vt:lpstr>
      <vt:lpstr>Some Notes About the Equations</vt:lpstr>
      <vt:lpstr>Cost Equations</vt:lpstr>
      <vt:lpstr>PowerPoint Presentation</vt:lpstr>
      <vt:lpstr>Practice What You Know Using the Equations</vt:lpstr>
      <vt:lpstr>Practice What You Know Using the Equations</vt:lpstr>
      <vt:lpstr>TC, TVC, and TFC</vt:lpstr>
      <vt:lpstr>MC, ATC, AVC, and AFC</vt:lpstr>
      <vt:lpstr>Why U-Shaped Cost Curves?</vt:lpstr>
      <vt:lpstr>Why U-Shaped Cost Curves?</vt:lpstr>
      <vt:lpstr>Economics in The Office</vt:lpstr>
      <vt:lpstr>Economics in The Simpsons</vt:lpstr>
      <vt:lpstr>Conclusion</vt:lpstr>
      <vt:lpstr>Summary</vt:lpstr>
      <vt:lpstr>Summary</vt:lpstr>
      <vt:lpstr>Summary</vt:lpstr>
      <vt:lpstr>Practice What You Know</vt:lpstr>
      <vt:lpstr>Practice What You Know</vt:lpstr>
      <vt:lpstr>Practice What You Know</vt:lpstr>
      <vt:lpstr>Practice What You Know</vt:lpstr>
      <vt:lpstr>Practice What You Know</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Economics EC 205 – Sections 202 and 206</dc:title>
  <dc:creator>Omer Kara</dc:creator>
  <cp:lastModifiedBy>Omer Kara</cp:lastModifiedBy>
  <cp:revision>167</cp:revision>
  <cp:lastPrinted>2019-04-12T08:48:09Z</cp:lastPrinted>
  <dcterms:created xsi:type="dcterms:W3CDTF">2014-08-10T22:38:12Z</dcterms:created>
  <dcterms:modified xsi:type="dcterms:W3CDTF">2020-01-06T10:22:41Z</dcterms:modified>
</cp:coreProperties>
</file>