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2" r:id="rId1"/>
    <p:sldMasterId id="2147484152" r:id="rId2"/>
  </p:sldMasterIdLst>
  <p:notesMasterIdLst>
    <p:notesMasterId r:id="rId17"/>
  </p:notesMasterIdLst>
  <p:sldIdLst>
    <p:sldId id="280" r:id="rId3"/>
    <p:sldId id="283" r:id="rId4"/>
    <p:sldId id="257" r:id="rId5"/>
    <p:sldId id="259" r:id="rId6"/>
    <p:sldId id="260" r:id="rId7"/>
    <p:sldId id="262" r:id="rId8"/>
    <p:sldId id="265" r:id="rId9"/>
    <p:sldId id="276" r:id="rId10"/>
    <p:sldId id="277" r:id="rId11"/>
    <p:sldId id="278" r:id="rId12"/>
    <p:sldId id="275" r:id="rId13"/>
    <p:sldId id="272" r:id="rId14"/>
    <p:sldId id="284"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900"/>
    <a:srgbClr val="363D41"/>
    <a:srgbClr val="343B3E"/>
    <a:srgbClr val="303030"/>
    <a:srgbClr val="FFFF99"/>
    <a:srgbClr val="4AB683"/>
    <a:srgbClr val="4FD093"/>
    <a:srgbClr val="0016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p:cViewPr varScale="1">
        <p:scale>
          <a:sx n="144" d="100"/>
          <a:sy n="144" d="100"/>
        </p:scale>
        <p:origin x="21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04;lknur%20B&#252;&#351;ra%20&#199;ak&#305;r\Desktop\Yeni%20Microsoft%20Excel%20&#199;al&#305;&#351;ma%20Sayfas&#3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42825896762904"/>
          <c:y val="5.0925925925925923E-2"/>
          <c:w val="0.86401618547681536"/>
          <c:h val="0.78155876348789732"/>
        </c:manualLayout>
      </c:layout>
      <c:barChart>
        <c:barDir val="col"/>
        <c:grouping val="clustered"/>
        <c:varyColors val="0"/>
        <c:ser>
          <c:idx val="0"/>
          <c:order val="0"/>
          <c:spPr>
            <a:solidFill>
              <a:srgbClr val="FE9900"/>
            </a:solidFill>
            <a:ln>
              <a:noFill/>
            </a:ln>
            <a:effectLst/>
          </c:spPr>
          <c:invertIfNegative val="0"/>
          <c:cat>
            <c:numRef>
              <c:f>Sayfa1!$E$2:$E$7</c:f>
              <c:numCache>
                <c:formatCode>General</c:formatCode>
                <c:ptCount val="6"/>
                <c:pt idx="0">
                  <c:v>2010</c:v>
                </c:pt>
                <c:pt idx="1">
                  <c:v>2012</c:v>
                </c:pt>
                <c:pt idx="2">
                  <c:v>2014</c:v>
                </c:pt>
                <c:pt idx="3">
                  <c:v>2016</c:v>
                </c:pt>
                <c:pt idx="4">
                  <c:v>2018</c:v>
                </c:pt>
                <c:pt idx="5">
                  <c:v>2020</c:v>
                </c:pt>
              </c:numCache>
            </c:numRef>
          </c:cat>
          <c:val>
            <c:numRef>
              <c:f>Sayfa1!$F$2:$F$7</c:f>
              <c:numCache>
                <c:formatCode>General</c:formatCode>
                <c:ptCount val="6"/>
                <c:pt idx="0">
                  <c:v>1</c:v>
                </c:pt>
                <c:pt idx="1">
                  <c:v>4</c:v>
                </c:pt>
                <c:pt idx="2">
                  <c:v>17</c:v>
                </c:pt>
                <c:pt idx="3">
                  <c:v>22</c:v>
                </c:pt>
                <c:pt idx="4">
                  <c:v>23</c:v>
                </c:pt>
                <c:pt idx="5">
                  <c:v>25</c:v>
                </c:pt>
              </c:numCache>
            </c:numRef>
          </c:val>
          <c:extLst>
            <c:ext xmlns:c16="http://schemas.microsoft.com/office/drawing/2014/chart" uri="{C3380CC4-5D6E-409C-BE32-E72D297353CC}">
              <c16:uniqueId val="{00000000-9223-4F5D-BC7F-CA7766772B37}"/>
            </c:ext>
          </c:extLst>
        </c:ser>
        <c:dLbls>
          <c:showLegendKey val="0"/>
          <c:showVal val="0"/>
          <c:showCatName val="0"/>
          <c:showSerName val="0"/>
          <c:showPercent val="0"/>
          <c:showBubbleSize val="0"/>
        </c:dLbls>
        <c:gapWidth val="355"/>
        <c:overlap val="-70"/>
        <c:axId val="13936512"/>
        <c:axId val="15077376"/>
      </c:barChart>
      <c:catAx>
        <c:axId val="1393651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tr-TR" dirty="0">
                    <a:solidFill>
                      <a:srgbClr val="FE9900"/>
                    </a:solidFill>
                  </a:rPr>
                  <a:t>Yıl</a:t>
                </a:r>
              </a:p>
            </c:rich>
          </c:tx>
          <c:layout>
            <c:manualLayout>
              <c:xMode val="edge"/>
              <c:yMode val="edge"/>
              <c:x val="0.51147549227514222"/>
              <c:y val="0.90125758732061645"/>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5077376"/>
        <c:crosses val="autoZero"/>
        <c:auto val="1"/>
        <c:lblAlgn val="ctr"/>
        <c:lblOffset val="100"/>
        <c:noMultiLvlLbl val="0"/>
      </c:catAx>
      <c:valAx>
        <c:axId val="15077376"/>
        <c:scaling>
          <c:orientation val="minMax"/>
        </c:scaling>
        <c:delete val="0"/>
        <c:axPos val="l"/>
        <c:title>
          <c:tx>
            <c:rich>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tr-TR" sz="1600" dirty="0">
                    <a:solidFill>
                      <a:srgbClr val="FE9900"/>
                    </a:solidFill>
                  </a:rPr>
                  <a:t>Kripto Para Sayısı</a:t>
                </a:r>
                <a:endParaRPr lang="en-US" sz="1600" dirty="0">
                  <a:solidFill>
                    <a:srgbClr val="FE9900"/>
                  </a:solidFill>
                </a:endParaRPr>
              </a:p>
            </c:rich>
          </c:tx>
          <c:layout>
            <c:manualLayout>
              <c:xMode val="edge"/>
              <c:yMode val="edge"/>
              <c:x val="0"/>
              <c:y val="0.22413536383231147"/>
            </c:manualLayout>
          </c:layout>
          <c:overlay val="0"/>
          <c:spPr>
            <a:noFill/>
            <a:ln>
              <a:noFill/>
            </a:ln>
            <a:effectLst/>
          </c:spPr>
          <c:txPr>
            <a:bodyPr rot="-5400000" spcFirstLastPara="1" vertOverflow="ellipsis" vert="horz" wrap="square" anchor="ctr" anchorCtr="1"/>
            <a:lstStyle/>
            <a:p>
              <a:pPr>
                <a:defRPr sz="16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936512"/>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36EC5-F948-481E-BCD6-4FCCD10AF09A}" type="datetimeFigureOut">
              <a:rPr lang="tr-TR" smtClean="0"/>
              <a:t>25.06.2021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4D53A-61F4-4D0C-8CE2-AAFF8ACA603C}" type="slidenum">
              <a:rPr lang="tr-TR" smtClean="0"/>
              <a:t>‹#›</a:t>
            </a:fld>
            <a:endParaRPr lang="tr-TR"/>
          </a:p>
        </p:txBody>
      </p:sp>
    </p:spTree>
    <p:extLst>
      <p:ext uri="{BB962C8B-B14F-4D97-AF65-F5344CB8AC3E}">
        <p14:creationId xmlns:p14="http://schemas.microsoft.com/office/powerpoint/2010/main" val="235224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684D53A-61F4-4D0C-8CE2-AAFF8ACA603C}" type="slidenum">
              <a:rPr lang="tr-TR" smtClean="0"/>
              <a:t>4</a:t>
            </a:fld>
            <a:endParaRPr lang="tr-TR"/>
          </a:p>
        </p:txBody>
      </p:sp>
    </p:spTree>
    <p:extLst>
      <p:ext uri="{BB962C8B-B14F-4D97-AF65-F5344CB8AC3E}">
        <p14:creationId xmlns:p14="http://schemas.microsoft.com/office/powerpoint/2010/main" val="323649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684D53A-61F4-4D0C-8CE2-AAFF8ACA603C}" type="slidenum">
              <a:rPr lang="tr-TR" smtClean="0"/>
              <a:t>6</a:t>
            </a:fld>
            <a:endParaRPr lang="tr-TR"/>
          </a:p>
        </p:txBody>
      </p:sp>
    </p:spTree>
    <p:extLst>
      <p:ext uri="{BB962C8B-B14F-4D97-AF65-F5344CB8AC3E}">
        <p14:creationId xmlns:p14="http://schemas.microsoft.com/office/powerpoint/2010/main" val="10088377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FBEA57F-793F-4683-BD8A-741FD4B89154}" type="datetime1">
              <a:rPr lang="en-US" smtClean="0"/>
              <a:t>6/25/21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31235724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782329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51912583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4601187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89067607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FBEA57F-793F-4683-BD8A-741FD4B89154}" type="datetime1">
              <a:rPr lang="en-US" smtClean="0"/>
              <a:t>6/25/21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99836351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FBEA57F-793F-4683-BD8A-741FD4B89154}" type="datetime1">
              <a:rPr lang="en-US" smtClean="0"/>
              <a:t>6/25/21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93320841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30368140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2807393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2982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531" y="367739"/>
            <a:ext cx="5824583" cy="4590155"/>
          </a:xfrm>
          <a:prstGeom prst="rect">
            <a:avLst/>
          </a:prstGeom>
        </p:spPr>
      </p:pic>
    </p:spTree>
    <p:extLst>
      <p:ext uri="{BB962C8B-B14F-4D97-AF65-F5344CB8AC3E}">
        <p14:creationId xmlns:p14="http://schemas.microsoft.com/office/powerpoint/2010/main" val="318516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BEA57F-793F-4683-BD8A-741FD4B89154}" type="datetime1">
              <a:rPr lang="en-US" smtClean="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81410899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8" name="Rectangle 7"/>
          <p:cNvSpPr/>
          <p:nvPr userDrawn="1"/>
        </p:nvSpPr>
        <p:spPr>
          <a:xfrm>
            <a:off x="3524250" y="0"/>
            <a:ext cx="514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4772024" y="0"/>
            <a:ext cx="2647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76401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34007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2458" y="644576"/>
            <a:ext cx="5079430" cy="4002926"/>
          </a:xfrm>
          <a:prstGeom prst="rect">
            <a:avLst/>
          </a:prstGeom>
        </p:spPr>
      </p:pic>
    </p:spTree>
    <p:extLst>
      <p:ext uri="{BB962C8B-B14F-4D97-AF65-F5344CB8AC3E}">
        <p14:creationId xmlns:p14="http://schemas.microsoft.com/office/powerpoint/2010/main" val="7679907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BEA57F-793F-4683-BD8A-741FD4B89154}" type="datetime1">
              <a:rPr lang="en-US" smtClean="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11354779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59434123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FBEA57F-793F-4683-BD8A-741FD4B89154}" type="datetime1">
              <a:rPr lang="en-US" smtClean="0"/>
              <a:t>6/25/21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46918474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FBEA57F-793F-4683-BD8A-741FD4B89154}" type="datetime1">
              <a:rPr lang="en-US" smtClean="0"/>
              <a:t>6/25/21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60711413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EA57F-793F-4683-BD8A-741FD4B89154}" type="datetime1">
              <a:rPr lang="en-US" smtClean="0"/>
              <a:t>6/25/21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3434986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21171058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BEA57F-793F-4683-BD8A-741FD4B89154}" type="datetime1">
              <a:rPr lang="en-US" smtClean="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48498013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BEA57F-793F-4683-BD8A-741FD4B89154}" type="datetime1">
              <a:rPr lang="en-US" smtClean="0"/>
              <a:t>6/25/21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1053874436"/>
      </p:ext>
    </p:extLst>
  </p:cSld>
  <p:clrMap bg1="dk1" tx1="lt1" bg2="dk2" tx2="lt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7" r:id="rId15"/>
    <p:sldLayoutId id="2147484148" r:id="rId16"/>
    <p:sldLayoutId id="2147484149" r:id="rId17"/>
    <p:sldLayoutId id="2147484150" r:id="rId18"/>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857206"/>
      </p:ext>
    </p:extLst>
  </p:cSld>
  <p:clrMap bg1="lt1" tx1="dk1" bg2="lt2" tx2="dk2" accent1="accent1" accent2="accent2" accent3="accent3" accent4="accent4" accent5="accent5" accent6="accent6" hlink="hlink" folHlink="folHlink"/>
  <p:sldLayoutIdLst>
    <p:sldLayoutId id="2147484153" r:id="rId1"/>
    <p:sldLayoutId id="2147484154"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31968877_The_Relationship_Between_Bitcoin_Gold_and_Foreign_Exchange_Retruns_The_Case_Of_Turkey"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kutusu 9">
            <a:extLst>
              <a:ext uri="{FF2B5EF4-FFF2-40B4-BE49-F238E27FC236}">
                <a16:creationId xmlns:a16="http://schemas.microsoft.com/office/drawing/2014/main" id="{0DE0BB0C-29B2-422D-A792-022614248AB7}"/>
              </a:ext>
            </a:extLst>
          </p:cNvPr>
          <p:cNvSpPr txBox="1"/>
          <p:nvPr/>
        </p:nvSpPr>
        <p:spPr>
          <a:xfrm>
            <a:off x="-347783" y="2254891"/>
            <a:ext cx="6097554" cy="4401205"/>
          </a:xfrm>
          <a:prstGeom prst="rect">
            <a:avLst/>
          </a:prstGeom>
          <a:noFill/>
        </p:spPr>
        <p:txBody>
          <a:bodyPr wrap="square">
            <a:spAutoFit/>
          </a:bodyPr>
          <a:lstStyle/>
          <a:p>
            <a:pPr algn="ctr"/>
            <a:r>
              <a:rPr lang="tr-TR" sz="2000" dirty="0">
                <a:effectLst/>
                <a:latin typeface="Times New Roman" panose="02020603050405020304" pitchFamily="18" charset="0"/>
                <a:ea typeface="Times New Roman" panose="02020603050405020304" pitchFamily="18" charset="0"/>
              </a:rPr>
              <a:t>ESKŞEHİR OSMANGAZİ ÜNİVERSİTESİ</a:t>
            </a: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İKTİSADİ VE İDARİ BİLİMLER FAKÜLTESİ</a:t>
            </a: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İKTİSAT BÖLÜMÜ</a:t>
            </a:r>
            <a:br>
              <a:rPr lang="tr-TR" sz="2000" dirty="0">
                <a:effectLst/>
                <a:latin typeface="Times New Roman" panose="02020603050405020304" pitchFamily="18" charset="0"/>
                <a:ea typeface="Times New Roman" panose="02020603050405020304" pitchFamily="18" charset="0"/>
              </a:rPr>
            </a:br>
            <a:br>
              <a:rPr lang="tr-TR" sz="2000" dirty="0">
                <a:effectLst/>
                <a:latin typeface="Times New Roman" panose="02020603050405020304" pitchFamily="18" charset="0"/>
                <a:ea typeface="Times New Roman" panose="02020603050405020304" pitchFamily="18" charset="0"/>
              </a:rPr>
            </a:b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COVİD-19 ÖNCESİ VE SONRASI</a:t>
            </a: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FİAT PARA ve BİTCOİN ETKİLEŞİMİ</a:t>
            </a:r>
            <a:br>
              <a:rPr lang="tr-TR" sz="2000" dirty="0">
                <a:effectLst/>
                <a:latin typeface="Times New Roman" panose="02020603050405020304" pitchFamily="18" charset="0"/>
                <a:ea typeface="Times New Roman" panose="02020603050405020304" pitchFamily="18" charset="0"/>
              </a:rPr>
            </a:b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İlknur Büşra ÇAKIR</a:t>
            </a: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LİSANS TEZİ</a:t>
            </a:r>
            <a:br>
              <a:rPr lang="tr-TR" sz="2000" dirty="0">
                <a:effectLst/>
                <a:latin typeface="Times New Roman" panose="02020603050405020304" pitchFamily="18" charset="0"/>
                <a:ea typeface="Times New Roman" panose="02020603050405020304" pitchFamily="18" charset="0"/>
              </a:rPr>
            </a:br>
            <a:br>
              <a:rPr lang="tr-TR" sz="2000" dirty="0">
                <a:effectLst/>
                <a:latin typeface="Times New Roman" panose="02020603050405020304" pitchFamily="18" charset="0"/>
                <a:ea typeface="Times New Roman" panose="02020603050405020304" pitchFamily="18" charset="0"/>
              </a:rPr>
            </a:br>
            <a:br>
              <a:rPr lang="tr-TR" sz="2000" dirty="0">
                <a:effectLst/>
                <a:latin typeface="Times New Roman" panose="02020603050405020304" pitchFamily="18" charset="0"/>
                <a:ea typeface="Times New Roman" panose="02020603050405020304" pitchFamily="18" charset="0"/>
              </a:rPr>
            </a:br>
            <a:r>
              <a:rPr lang="tr-TR" sz="2000" dirty="0">
                <a:effectLst/>
                <a:latin typeface="Times New Roman" panose="02020603050405020304" pitchFamily="18" charset="0"/>
                <a:ea typeface="Times New Roman" panose="02020603050405020304" pitchFamily="18" charset="0"/>
              </a:rPr>
              <a:t>DANIŞMAN</a:t>
            </a:r>
            <a:br>
              <a:rPr lang="tr-TR" sz="2000" dirty="0">
                <a:effectLst/>
                <a:latin typeface="Times New Roman" panose="02020603050405020304" pitchFamily="18" charset="0"/>
                <a:ea typeface="Times New Roman" panose="02020603050405020304" pitchFamily="18" charset="0"/>
              </a:rPr>
            </a:br>
            <a:r>
              <a:rPr lang="tr-TR" sz="2000" dirty="0" err="1">
                <a:effectLst/>
                <a:latin typeface="Times New Roman" panose="02020603050405020304" pitchFamily="18" charset="0"/>
                <a:ea typeface="Times New Roman" panose="02020603050405020304" pitchFamily="18" charset="0"/>
              </a:rPr>
              <a:t>Öğr</a:t>
            </a:r>
            <a:r>
              <a:rPr lang="tr-TR" sz="2000" dirty="0">
                <a:effectLst/>
                <a:latin typeface="Times New Roman" panose="02020603050405020304" pitchFamily="18" charset="0"/>
                <a:ea typeface="Times New Roman" panose="02020603050405020304" pitchFamily="18" charset="0"/>
              </a:rPr>
              <a:t>. Gör. Dr. Ömer KARA</a:t>
            </a:r>
            <a:endParaRPr lang="tr-TR" sz="2000" dirty="0"/>
          </a:p>
        </p:txBody>
      </p:sp>
      <p:pic>
        <p:nvPicPr>
          <p:cNvPr id="14" name="Resim 13">
            <a:extLst>
              <a:ext uri="{FF2B5EF4-FFF2-40B4-BE49-F238E27FC236}">
                <a16:creationId xmlns:a16="http://schemas.microsoft.com/office/drawing/2014/main" id="{58457FD9-4535-4F7D-94F5-895A03620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691" y="323999"/>
            <a:ext cx="1806606" cy="1806606"/>
          </a:xfrm>
          <a:prstGeom prst="rect">
            <a:avLst/>
          </a:prstGeom>
        </p:spPr>
      </p:pic>
      <p:sp>
        <p:nvSpPr>
          <p:cNvPr id="49" name="Metin kutusu 48">
            <a:extLst>
              <a:ext uri="{FF2B5EF4-FFF2-40B4-BE49-F238E27FC236}">
                <a16:creationId xmlns:a16="http://schemas.microsoft.com/office/drawing/2014/main" id="{83AE5992-8C7A-40AD-A046-9EC9EA9716DA}"/>
              </a:ext>
            </a:extLst>
          </p:cNvPr>
          <p:cNvSpPr txBox="1"/>
          <p:nvPr/>
        </p:nvSpPr>
        <p:spPr>
          <a:xfrm>
            <a:off x="9298005" y="5996539"/>
            <a:ext cx="2348564" cy="553998"/>
          </a:xfrm>
          <a:prstGeom prst="rect">
            <a:avLst/>
          </a:prstGeom>
          <a:noFill/>
        </p:spPr>
        <p:txBody>
          <a:bodyPr wrap="square" rtlCol="0">
            <a:spAutoFit/>
          </a:bodyPr>
          <a:lstStyle/>
          <a:p>
            <a:r>
              <a:rPr lang="tr-TR" sz="3000" dirty="0">
                <a:latin typeface="Times New Roman" panose="02020603050405020304" pitchFamily="18" charset="0"/>
                <a:cs typeface="Times New Roman" panose="02020603050405020304" pitchFamily="18" charset="0"/>
              </a:rPr>
              <a:t>Haziran 2021</a:t>
            </a:r>
          </a:p>
        </p:txBody>
      </p:sp>
    </p:spTree>
    <p:extLst>
      <p:ext uri="{BB962C8B-B14F-4D97-AF65-F5344CB8AC3E}">
        <p14:creationId xmlns:p14="http://schemas.microsoft.com/office/powerpoint/2010/main" val="29155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2">
            <a:extLst>
              <a:ext uri="{FF2B5EF4-FFF2-40B4-BE49-F238E27FC236}">
                <a16:creationId xmlns:a16="http://schemas.microsoft.com/office/drawing/2014/main" id="{29917107-C1D8-440A-A9EA-0FECA3CDBAA3}"/>
              </a:ext>
            </a:extLst>
          </p:cNvPr>
          <p:cNvSpPr/>
          <p:nvPr/>
        </p:nvSpPr>
        <p:spPr>
          <a:xfrm>
            <a:off x="712610" y="158952"/>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aphicFrame>
        <p:nvGraphicFramePr>
          <p:cNvPr id="16" name="Table 3">
            <a:extLst>
              <a:ext uri="{FF2B5EF4-FFF2-40B4-BE49-F238E27FC236}">
                <a16:creationId xmlns:a16="http://schemas.microsoft.com/office/drawing/2014/main" id="{52A045D7-9734-4E08-84AB-D9723AA401E4}"/>
              </a:ext>
            </a:extLst>
          </p:cNvPr>
          <p:cNvGraphicFramePr>
            <a:graphicFrameLocks noGrp="1"/>
          </p:cNvGraphicFramePr>
          <p:nvPr>
            <p:extLst>
              <p:ext uri="{D42A27DB-BD31-4B8C-83A1-F6EECF244321}">
                <p14:modId xmlns:p14="http://schemas.microsoft.com/office/powerpoint/2010/main" val="4018011490"/>
              </p:ext>
            </p:extLst>
          </p:nvPr>
        </p:nvGraphicFramePr>
        <p:xfrm>
          <a:off x="891419" y="345645"/>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EUR/USD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12.36258</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0.0544</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GAU/USD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8.992940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0.1740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28.41701</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0.0048</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sp>
        <p:nvSpPr>
          <p:cNvPr id="17" name="Rounded Rectangle 2">
            <a:extLst>
              <a:ext uri="{FF2B5EF4-FFF2-40B4-BE49-F238E27FC236}">
                <a16:creationId xmlns:a16="http://schemas.microsoft.com/office/drawing/2014/main" id="{273E5353-9BF2-4858-8B60-98693BB65EBF}"/>
              </a:ext>
            </a:extLst>
          </p:cNvPr>
          <p:cNvSpPr/>
          <p:nvPr/>
        </p:nvSpPr>
        <p:spPr>
          <a:xfrm>
            <a:off x="712610" y="2393422"/>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Rounded Rectangle 2">
            <a:extLst>
              <a:ext uri="{FF2B5EF4-FFF2-40B4-BE49-F238E27FC236}">
                <a16:creationId xmlns:a16="http://schemas.microsoft.com/office/drawing/2014/main" id="{4946F6E3-988F-4145-8064-DBA4AF01E88B}"/>
              </a:ext>
            </a:extLst>
          </p:cNvPr>
          <p:cNvSpPr/>
          <p:nvPr/>
        </p:nvSpPr>
        <p:spPr>
          <a:xfrm>
            <a:off x="712610" y="4679397"/>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aphicFrame>
        <p:nvGraphicFramePr>
          <p:cNvPr id="19" name="Table 3">
            <a:extLst>
              <a:ext uri="{FF2B5EF4-FFF2-40B4-BE49-F238E27FC236}">
                <a16:creationId xmlns:a16="http://schemas.microsoft.com/office/drawing/2014/main" id="{1378DE94-068F-421A-9B9C-67BCB93AA448}"/>
              </a:ext>
            </a:extLst>
          </p:cNvPr>
          <p:cNvGraphicFramePr>
            <a:graphicFrameLocks noGrp="1"/>
          </p:cNvGraphicFramePr>
          <p:nvPr>
            <p:extLst>
              <p:ext uri="{D42A27DB-BD31-4B8C-83A1-F6EECF244321}">
                <p14:modId xmlns:p14="http://schemas.microsoft.com/office/powerpoint/2010/main" val="1405392850"/>
              </p:ext>
            </p:extLst>
          </p:nvPr>
        </p:nvGraphicFramePr>
        <p:xfrm>
          <a:off x="891419" y="2580115"/>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BTC/USD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30.55469</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0.0000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GAU/USD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16.80603</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0.0100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54.65923</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0.0000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graphicFrame>
        <p:nvGraphicFramePr>
          <p:cNvPr id="20" name="Table 3">
            <a:extLst>
              <a:ext uri="{FF2B5EF4-FFF2-40B4-BE49-F238E27FC236}">
                <a16:creationId xmlns:a16="http://schemas.microsoft.com/office/drawing/2014/main" id="{07128B98-2E92-40E2-82B6-E632466DDC7A}"/>
              </a:ext>
            </a:extLst>
          </p:cNvPr>
          <p:cNvGraphicFramePr>
            <a:graphicFrameLocks noGrp="1"/>
          </p:cNvGraphicFramePr>
          <p:nvPr>
            <p:extLst>
              <p:ext uri="{D42A27DB-BD31-4B8C-83A1-F6EECF244321}">
                <p14:modId xmlns:p14="http://schemas.microsoft.com/office/powerpoint/2010/main" val="689892518"/>
              </p:ext>
            </p:extLst>
          </p:nvPr>
        </p:nvGraphicFramePr>
        <p:xfrm>
          <a:off x="899041" y="4866090"/>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BTC/USD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9.631901</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0.1410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EUR/USD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9.652182</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0.1401</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24.14896</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0.0194</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sp>
        <p:nvSpPr>
          <p:cNvPr id="24" name="Rectangle 1">
            <a:extLst>
              <a:ext uri="{FF2B5EF4-FFF2-40B4-BE49-F238E27FC236}">
                <a16:creationId xmlns:a16="http://schemas.microsoft.com/office/drawing/2014/main" id="{1132FCBF-69B3-4F7D-A760-223E73462BF2}"/>
              </a:ext>
            </a:extLst>
          </p:cNvPr>
          <p:cNvSpPr>
            <a:spLocks noChangeArrowheads="1"/>
          </p:cNvSpPr>
          <p:nvPr/>
        </p:nvSpPr>
        <p:spPr bwMode="auto">
          <a:xfrm>
            <a:off x="784377" y="2055896"/>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4: </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Bağımlı Değişken: BTC</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
            <a:extLst>
              <a:ext uri="{FF2B5EF4-FFF2-40B4-BE49-F238E27FC236}">
                <a16:creationId xmlns:a16="http://schemas.microsoft.com/office/drawing/2014/main" id="{CEA1F0D8-CD86-4670-8643-D400C055CF2E}"/>
              </a:ext>
            </a:extLst>
          </p:cNvPr>
          <p:cNvSpPr>
            <a:spLocks noChangeArrowheads="1"/>
          </p:cNvSpPr>
          <p:nvPr/>
        </p:nvSpPr>
        <p:spPr bwMode="auto">
          <a:xfrm>
            <a:off x="891419" y="6568062"/>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6:</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Bağımlı Değişken: GAU</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Rectangle 1">
            <a:extLst>
              <a:ext uri="{FF2B5EF4-FFF2-40B4-BE49-F238E27FC236}">
                <a16:creationId xmlns:a16="http://schemas.microsoft.com/office/drawing/2014/main" id="{936CC55E-CC8A-4E7F-A8CF-333A0AF16964}"/>
              </a:ext>
            </a:extLst>
          </p:cNvPr>
          <p:cNvSpPr>
            <a:spLocks noChangeArrowheads="1"/>
          </p:cNvSpPr>
          <p:nvPr/>
        </p:nvSpPr>
        <p:spPr bwMode="auto">
          <a:xfrm>
            <a:off x="784377" y="4323411"/>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5:</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Bağımlı Değişken: </a:t>
            </a:r>
            <a:r>
              <a:rPr lang="tr-TR" altLang="tr-TR" sz="1200" dirty="0">
                <a:latin typeface="Times New Roman" panose="02020603050405020304" pitchFamily="18" charset="0"/>
                <a:ea typeface="Times New Roman" panose="02020603050405020304" pitchFamily="18" charset="0"/>
                <a:cs typeface="Times New Roman" panose="02020603050405020304" pitchFamily="18" charset="0"/>
              </a:rPr>
              <a:t>EUR</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Rounded Rectangle 2">
            <a:extLst>
              <a:ext uri="{FF2B5EF4-FFF2-40B4-BE49-F238E27FC236}">
                <a16:creationId xmlns:a16="http://schemas.microsoft.com/office/drawing/2014/main" id="{19771A30-43A6-43A0-999C-31A9814898F1}"/>
              </a:ext>
            </a:extLst>
          </p:cNvPr>
          <p:cNvSpPr/>
          <p:nvPr/>
        </p:nvSpPr>
        <p:spPr>
          <a:xfrm>
            <a:off x="5840482" y="158952"/>
            <a:ext cx="428170" cy="6377193"/>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8" name="Metin kutusu 27">
            <a:extLst>
              <a:ext uri="{FF2B5EF4-FFF2-40B4-BE49-F238E27FC236}">
                <a16:creationId xmlns:a16="http://schemas.microsoft.com/office/drawing/2014/main" id="{1948644A-6BE7-4FC8-A330-FC005188B6F5}"/>
              </a:ext>
            </a:extLst>
          </p:cNvPr>
          <p:cNvSpPr txBox="1"/>
          <p:nvPr/>
        </p:nvSpPr>
        <p:spPr>
          <a:xfrm>
            <a:off x="5844669" y="1079889"/>
            <a:ext cx="428170" cy="4524315"/>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COV</a:t>
            </a:r>
          </a:p>
          <a:p>
            <a:pPr algn="ctr"/>
            <a:r>
              <a:rPr lang="tr-TR" dirty="0">
                <a:latin typeface="Times New Roman" panose="02020603050405020304" pitchFamily="18" charset="0"/>
                <a:cs typeface="Times New Roman" panose="02020603050405020304" pitchFamily="18" charset="0"/>
              </a:rPr>
              <a:t>İ</a:t>
            </a:r>
          </a:p>
          <a:p>
            <a:pPr algn="ctr"/>
            <a:r>
              <a:rPr lang="tr-TR" dirty="0">
                <a:latin typeface="Times New Roman" panose="02020603050405020304" pitchFamily="18" charset="0"/>
                <a:cs typeface="Times New Roman" panose="02020603050405020304" pitchFamily="18" charset="0"/>
              </a:rPr>
              <a:t>D</a:t>
            </a:r>
          </a:p>
          <a:p>
            <a:pPr algn="ctr"/>
            <a:r>
              <a:rPr lang="tr-TR" dirty="0">
                <a:latin typeface="Times New Roman" panose="02020603050405020304" pitchFamily="18" charset="0"/>
                <a:cs typeface="Times New Roman" panose="02020603050405020304" pitchFamily="18" charset="0"/>
              </a:rPr>
              <a:t>-</a:t>
            </a:r>
          </a:p>
          <a:p>
            <a:pPr algn="ctr"/>
            <a:r>
              <a:rPr lang="tr-TR" dirty="0">
                <a:latin typeface="Times New Roman" panose="02020603050405020304" pitchFamily="18" charset="0"/>
                <a:cs typeface="Times New Roman" panose="02020603050405020304" pitchFamily="18" charset="0"/>
              </a:rPr>
              <a:t>1</a:t>
            </a:r>
          </a:p>
          <a:p>
            <a:pPr algn="ctr"/>
            <a:r>
              <a:rPr lang="tr-TR" dirty="0">
                <a:latin typeface="Times New Roman" panose="02020603050405020304" pitchFamily="18" charset="0"/>
                <a:cs typeface="Times New Roman" panose="02020603050405020304" pitchFamily="18" charset="0"/>
              </a:rPr>
              <a:t>9</a:t>
            </a:r>
          </a:p>
          <a:p>
            <a:pPr algn="ctr"/>
            <a:r>
              <a:rPr lang="tr-TR" dirty="0">
                <a:latin typeface="Times New Roman" panose="02020603050405020304" pitchFamily="18" charset="0"/>
                <a:cs typeface="Times New Roman" panose="02020603050405020304" pitchFamily="18" charset="0"/>
              </a:rPr>
              <a:t> SONRAS</a:t>
            </a:r>
          </a:p>
          <a:p>
            <a:pPr algn="ctr"/>
            <a:r>
              <a:rPr lang="tr-TR" dirty="0">
                <a:latin typeface="Times New Roman" panose="02020603050405020304" pitchFamily="18" charset="0"/>
                <a:cs typeface="Times New Roman" panose="02020603050405020304" pitchFamily="18" charset="0"/>
              </a:rPr>
              <a:t>I</a:t>
            </a:r>
          </a:p>
        </p:txBody>
      </p:sp>
      <p:pic>
        <p:nvPicPr>
          <p:cNvPr id="30" name="Resim 29">
            <a:extLst>
              <a:ext uri="{FF2B5EF4-FFF2-40B4-BE49-F238E27FC236}">
                <a16:creationId xmlns:a16="http://schemas.microsoft.com/office/drawing/2014/main" id="{24F1F62E-6017-4DEC-AE3B-3E222174CC1B}"/>
              </a:ext>
            </a:extLst>
          </p:cNvPr>
          <p:cNvPicPr>
            <a:picLocks noChangeAspect="1"/>
          </p:cNvPicPr>
          <p:nvPr/>
        </p:nvPicPr>
        <p:blipFill>
          <a:blip r:embed="rId2"/>
          <a:stretch>
            <a:fillRect/>
          </a:stretch>
        </p:blipFill>
        <p:spPr>
          <a:xfrm>
            <a:off x="6354128" y="105961"/>
            <a:ext cx="5241077" cy="1962728"/>
          </a:xfrm>
          <a:prstGeom prst="rect">
            <a:avLst/>
          </a:prstGeom>
        </p:spPr>
      </p:pic>
      <p:pic>
        <p:nvPicPr>
          <p:cNvPr id="31" name="Resim 30">
            <a:extLst>
              <a:ext uri="{FF2B5EF4-FFF2-40B4-BE49-F238E27FC236}">
                <a16:creationId xmlns:a16="http://schemas.microsoft.com/office/drawing/2014/main" id="{45DF72EF-82C6-4254-BDD8-F4E464C4370C}"/>
              </a:ext>
            </a:extLst>
          </p:cNvPr>
          <p:cNvPicPr>
            <a:picLocks noChangeAspect="1"/>
          </p:cNvPicPr>
          <p:nvPr/>
        </p:nvPicPr>
        <p:blipFill>
          <a:blip r:embed="rId2"/>
          <a:stretch>
            <a:fillRect/>
          </a:stretch>
        </p:blipFill>
        <p:spPr>
          <a:xfrm>
            <a:off x="6388317" y="2360683"/>
            <a:ext cx="5241077" cy="1962728"/>
          </a:xfrm>
          <a:prstGeom prst="rect">
            <a:avLst/>
          </a:prstGeom>
        </p:spPr>
      </p:pic>
      <p:pic>
        <p:nvPicPr>
          <p:cNvPr id="32" name="Resim 31">
            <a:extLst>
              <a:ext uri="{FF2B5EF4-FFF2-40B4-BE49-F238E27FC236}">
                <a16:creationId xmlns:a16="http://schemas.microsoft.com/office/drawing/2014/main" id="{A9559E21-3402-4435-BA7A-5DB9A49386B8}"/>
              </a:ext>
            </a:extLst>
          </p:cNvPr>
          <p:cNvPicPr>
            <a:picLocks noChangeAspect="1"/>
          </p:cNvPicPr>
          <p:nvPr/>
        </p:nvPicPr>
        <p:blipFill>
          <a:blip r:embed="rId2"/>
          <a:stretch>
            <a:fillRect/>
          </a:stretch>
        </p:blipFill>
        <p:spPr>
          <a:xfrm>
            <a:off x="6388317" y="4624637"/>
            <a:ext cx="5241077" cy="1962728"/>
          </a:xfrm>
          <a:prstGeom prst="rect">
            <a:avLst/>
          </a:prstGeom>
        </p:spPr>
      </p:pic>
      <p:sp>
        <p:nvSpPr>
          <p:cNvPr id="34" name="Metin kutusu 33">
            <a:extLst>
              <a:ext uri="{FF2B5EF4-FFF2-40B4-BE49-F238E27FC236}">
                <a16:creationId xmlns:a16="http://schemas.microsoft.com/office/drawing/2014/main" id="{F52769F4-95B0-4669-AA7A-0713D90123AC}"/>
              </a:ext>
            </a:extLst>
          </p:cNvPr>
          <p:cNvSpPr txBox="1"/>
          <p:nvPr/>
        </p:nvSpPr>
        <p:spPr>
          <a:xfrm>
            <a:off x="6670361" y="409157"/>
            <a:ext cx="4703399" cy="1477328"/>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4 incelendiğinde H</a:t>
            </a:r>
            <a:r>
              <a:rPr lang="tr-TR" sz="12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hipotezinin reddedildiği gözlemlenerek Covid-19 salgını sonrası Euro ve Altın’ın, %5 anlamlılık düzeyinde Bitcoin’in Granger nedeni olmadığı tespit edilmiştir.</a:t>
            </a:r>
          </a:p>
        </p:txBody>
      </p:sp>
      <p:sp>
        <p:nvSpPr>
          <p:cNvPr id="36" name="Metin kutusu 35">
            <a:extLst>
              <a:ext uri="{FF2B5EF4-FFF2-40B4-BE49-F238E27FC236}">
                <a16:creationId xmlns:a16="http://schemas.microsoft.com/office/drawing/2014/main" id="{BB229949-DAA4-4FD6-A059-36AB7B8FAC79}"/>
              </a:ext>
            </a:extLst>
          </p:cNvPr>
          <p:cNvSpPr txBox="1"/>
          <p:nvPr/>
        </p:nvSpPr>
        <p:spPr>
          <a:xfrm>
            <a:off x="6670361" y="2884998"/>
            <a:ext cx="4848687" cy="923330"/>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5 incelendiğinde, altının ve Bitcoin’in  H</a:t>
            </a:r>
            <a:r>
              <a:rPr lang="tr-TR" sz="12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hipotezi kabul edilerek %5 anlamlılık düzeyinde Euro’nun Granger nedeni olduğu tespit edilmiştir. </a:t>
            </a:r>
          </a:p>
        </p:txBody>
      </p:sp>
      <p:sp>
        <p:nvSpPr>
          <p:cNvPr id="38" name="Metin kutusu 37">
            <a:extLst>
              <a:ext uri="{FF2B5EF4-FFF2-40B4-BE49-F238E27FC236}">
                <a16:creationId xmlns:a16="http://schemas.microsoft.com/office/drawing/2014/main" id="{56D923C4-CA0F-4DC0-A96C-5C1B9DAA1DF4}"/>
              </a:ext>
            </a:extLst>
          </p:cNvPr>
          <p:cNvSpPr txBox="1"/>
          <p:nvPr/>
        </p:nvSpPr>
        <p:spPr>
          <a:xfrm>
            <a:off x="6711483" y="4872122"/>
            <a:ext cx="4662277" cy="1477328"/>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6 incelendiğinde ise H0 hipotezinin reddedildiği gözlemlenerek Covid-19 salgını sonrası </a:t>
            </a:r>
            <a:r>
              <a:rPr lang="tr-TR" dirty="0" err="1">
                <a:latin typeface="Times New Roman" panose="02020603050405020304" pitchFamily="18" charset="0"/>
                <a:cs typeface="Times New Roman" panose="02020603050405020304" pitchFamily="18" charset="0"/>
              </a:rPr>
              <a:t>Bitcoin</a:t>
            </a:r>
            <a:r>
              <a:rPr lang="tr-TR" dirty="0">
                <a:latin typeface="Times New Roman" panose="02020603050405020304" pitchFamily="18" charset="0"/>
                <a:cs typeface="Times New Roman" panose="02020603050405020304" pitchFamily="18" charset="0"/>
              </a:rPr>
              <a:t> ve Euro’nun %5 anlamlılık düzeyinde Altının Granger nedeni olmadığı tespit edilmiştir. </a:t>
            </a:r>
          </a:p>
        </p:txBody>
      </p:sp>
    </p:spTree>
    <p:extLst>
      <p:ext uri="{BB962C8B-B14F-4D97-AF65-F5344CB8AC3E}">
        <p14:creationId xmlns:p14="http://schemas.microsoft.com/office/powerpoint/2010/main" val="115367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kizkenar Üçgen 12">
            <a:extLst>
              <a:ext uri="{FF2B5EF4-FFF2-40B4-BE49-F238E27FC236}">
                <a16:creationId xmlns:a16="http://schemas.microsoft.com/office/drawing/2014/main" id="{F029F9C4-E8F4-41D4-9A30-FA8BAC2DBA7A}"/>
              </a:ext>
            </a:extLst>
          </p:cNvPr>
          <p:cNvSpPr/>
          <p:nvPr/>
        </p:nvSpPr>
        <p:spPr>
          <a:xfrm>
            <a:off x="1448821" y="1561255"/>
            <a:ext cx="3701426" cy="3735489"/>
          </a:xfrm>
          <a:prstGeom prst="triangle">
            <a:avLst/>
          </a:prstGeom>
          <a:noFill/>
          <a:ln w="2952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16" name="Oval 15">
            <a:extLst>
              <a:ext uri="{FF2B5EF4-FFF2-40B4-BE49-F238E27FC236}">
                <a16:creationId xmlns:a16="http://schemas.microsoft.com/office/drawing/2014/main" id="{66147BCB-AD57-42ED-9BD2-9BD08A39EE6A}"/>
              </a:ext>
            </a:extLst>
          </p:cNvPr>
          <p:cNvSpPr/>
          <p:nvPr/>
        </p:nvSpPr>
        <p:spPr>
          <a:xfrm>
            <a:off x="982525" y="5052187"/>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7" name="Oval 16">
            <a:extLst>
              <a:ext uri="{FF2B5EF4-FFF2-40B4-BE49-F238E27FC236}">
                <a16:creationId xmlns:a16="http://schemas.microsoft.com/office/drawing/2014/main" id="{9D16C2B4-34EE-46A7-930B-F55D69D57231}"/>
              </a:ext>
            </a:extLst>
          </p:cNvPr>
          <p:cNvSpPr/>
          <p:nvPr/>
        </p:nvSpPr>
        <p:spPr>
          <a:xfrm>
            <a:off x="2949842" y="1118470"/>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18" name="Oval 17">
            <a:extLst>
              <a:ext uri="{FF2B5EF4-FFF2-40B4-BE49-F238E27FC236}">
                <a16:creationId xmlns:a16="http://schemas.microsoft.com/office/drawing/2014/main" id="{F2E489D4-41AD-4DD5-BC3E-5953724202C2}"/>
              </a:ext>
            </a:extLst>
          </p:cNvPr>
          <p:cNvSpPr/>
          <p:nvPr/>
        </p:nvSpPr>
        <p:spPr>
          <a:xfrm>
            <a:off x="4917162" y="5052187"/>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grpSp>
        <p:nvGrpSpPr>
          <p:cNvPr id="6" name="그룹 19">
            <a:extLst>
              <a:ext uri="{FF2B5EF4-FFF2-40B4-BE49-F238E27FC236}">
                <a16:creationId xmlns:a16="http://schemas.microsoft.com/office/drawing/2014/main" id="{96C9D69C-12CE-4562-86B9-5DDA4749FF16}"/>
              </a:ext>
            </a:extLst>
          </p:cNvPr>
          <p:cNvGrpSpPr>
            <a:grpSpLocks noChangeAspect="1"/>
          </p:cNvGrpSpPr>
          <p:nvPr/>
        </p:nvGrpSpPr>
        <p:grpSpPr>
          <a:xfrm>
            <a:off x="3042830" y="1195739"/>
            <a:ext cx="513406" cy="513406"/>
            <a:chOff x="331023" y="414040"/>
            <a:chExt cx="5704886" cy="5704886"/>
          </a:xfrm>
          <a:solidFill>
            <a:srgbClr val="F7931A"/>
          </a:solidFill>
        </p:grpSpPr>
        <p:sp>
          <p:nvSpPr>
            <p:cNvPr id="7" name="타원 4">
              <a:extLst>
                <a:ext uri="{FF2B5EF4-FFF2-40B4-BE49-F238E27FC236}">
                  <a16:creationId xmlns:a16="http://schemas.microsoft.com/office/drawing/2014/main" id="{8AA4E648-475E-43B5-B222-9AB163FA23F9}"/>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자유형 18">
              <a:extLst>
                <a:ext uri="{FF2B5EF4-FFF2-40B4-BE49-F238E27FC236}">
                  <a16:creationId xmlns:a16="http://schemas.microsoft.com/office/drawing/2014/main" id="{8E83A950-588C-49F6-BF5A-EC5FF5C3CD32}"/>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 name="Resim 9">
            <a:extLst>
              <a:ext uri="{FF2B5EF4-FFF2-40B4-BE49-F238E27FC236}">
                <a16:creationId xmlns:a16="http://schemas.microsoft.com/office/drawing/2014/main" id="{0674E470-AEBC-4AA1-88F2-55AF7AA75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231" y="5129703"/>
            <a:ext cx="517244" cy="517244"/>
          </a:xfrm>
          <a:prstGeom prst="rect">
            <a:avLst/>
          </a:prstGeom>
        </p:spPr>
      </p:pic>
      <p:pic>
        <p:nvPicPr>
          <p:cNvPr id="12" name="Resim 11">
            <a:extLst>
              <a:ext uri="{FF2B5EF4-FFF2-40B4-BE49-F238E27FC236}">
                <a16:creationId xmlns:a16="http://schemas.microsoft.com/office/drawing/2014/main" id="{CDBE8E81-37F8-4455-B263-ABA82325F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92" y="5087782"/>
            <a:ext cx="801448" cy="601086"/>
          </a:xfrm>
          <a:prstGeom prst="rect">
            <a:avLst/>
          </a:prstGeom>
        </p:spPr>
      </p:pic>
      <p:cxnSp>
        <p:nvCxnSpPr>
          <p:cNvPr id="15" name="Düz Ok Bağlayıcısı 14">
            <a:extLst>
              <a:ext uri="{FF2B5EF4-FFF2-40B4-BE49-F238E27FC236}">
                <a16:creationId xmlns:a16="http://schemas.microsoft.com/office/drawing/2014/main" id="{AAAE0B4B-77D8-47CD-A8C8-E0AEAF64084D}"/>
              </a:ext>
            </a:extLst>
          </p:cNvPr>
          <p:cNvCxnSpPr>
            <a:cxnSpLocks/>
          </p:cNvCxnSpPr>
          <p:nvPr/>
        </p:nvCxnSpPr>
        <p:spPr>
          <a:xfrm flipV="1">
            <a:off x="1258523" y="1642618"/>
            <a:ext cx="1644825" cy="3223771"/>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Düz Ok Bağlayıcısı 19">
            <a:extLst>
              <a:ext uri="{FF2B5EF4-FFF2-40B4-BE49-F238E27FC236}">
                <a16:creationId xmlns:a16="http://schemas.microsoft.com/office/drawing/2014/main" id="{539A2229-262C-4F1F-9521-146B7EE85DF0}"/>
              </a:ext>
            </a:extLst>
          </p:cNvPr>
          <p:cNvCxnSpPr>
            <a:cxnSpLocks/>
          </p:cNvCxnSpPr>
          <p:nvPr/>
        </p:nvCxnSpPr>
        <p:spPr>
          <a:xfrm>
            <a:off x="1877215" y="5688868"/>
            <a:ext cx="2829819" cy="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Düz Ok Bağlayıcısı 24">
            <a:extLst>
              <a:ext uri="{FF2B5EF4-FFF2-40B4-BE49-F238E27FC236}">
                <a16:creationId xmlns:a16="http://schemas.microsoft.com/office/drawing/2014/main" id="{F34217B2-E793-4DFA-8C53-AB95B9DD2702}"/>
              </a:ext>
            </a:extLst>
          </p:cNvPr>
          <p:cNvCxnSpPr>
            <a:cxnSpLocks/>
          </p:cNvCxnSpPr>
          <p:nvPr/>
        </p:nvCxnSpPr>
        <p:spPr>
          <a:xfrm flipH="1">
            <a:off x="1877215" y="5885656"/>
            <a:ext cx="2765806" cy="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5" name="İkizkenar Üçgen 34">
            <a:extLst>
              <a:ext uri="{FF2B5EF4-FFF2-40B4-BE49-F238E27FC236}">
                <a16:creationId xmlns:a16="http://schemas.microsoft.com/office/drawing/2014/main" id="{904386E7-E7A3-4C1B-9B53-60690A09B8D7}"/>
              </a:ext>
            </a:extLst>
          </p:cNvPr>
          <p:cNvSpPr/>
          <p:nvPr/>
        </p:nvSpPr>
        <p:spPr>
          <a:xfrm>
            <a:off x="7001086" y="1561255"/>
            <a:ext cx="3701426" cy="3735489"/>
          </a:xfrm>
          <a:prstGeom prst="triangle">
            <a:avLst/>
          </a:prstGeom>
          <a:noFill/>
          <a:ln w="2952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36" name="Oval 35">
            <a:extLst>
              <a:ext uri="{FF2B5EF4-FFF2-40B4-BE49-F238E27FC236}">
                <a16:creationId xmlns:a16="http://schemas.microsoft.com/office/drawing/2014/main" id="{56284100-6143-486F-A617-96B4692EFB46}"/>
              </a:ext>
            </a:extLst>
          </p:cNvPr>
          <p:cNvSpPr/>
          <p:nvPr/>
        </p:nvSpPr>
        <p:spPr>
          <a:xfrm>
            <a:off x="6534790" y="5052187"/>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37" name="Oval 36">
            <a:extLst>
              <a:ext uri="{FF2B5EF4-FFF2-40B4-BE49-F238E27FC236}">
                <a16:creationId xmlns:a16="http://schemas.microsoft.com/office/drawing/2014/main" id="{EA08F7FE-5B71-4BF2-9963-650487409FBE}"/>
              </a:ext>
            </a:extLst>
          </p:cNvPr>
          <p:cNvSpPr/>
          <p:nvPr/>
        </p:nvSpPr>
        <p:spPr>
          <a:xfrm>
            <a:off x="8502107" y="1118470"/>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38" name="Oval 37">
            <a:extLst>
              <a:ext uri="{FF2B5EF4-FFF2-40B4-BE49-F238E27FC236}">
                <a16:creationId xmlns:a16="http://schemas.microsoft.com/office/drawing/2014/main" id="{B4C43825-1D6B-4B25-9E5F-9E0506839A48}"/>
              </a:ext>
            </a:extLst>
          </p:cNvPr>
          <p:cNvSpPr/>
          <p:nvPr/>
        </p:nvSpPr>
        <p:spPr>
          <a:xfrm>
            <a:off x="10469427" y="5052187"/>
            <a:ext cx="699383" cy="6722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grpSp>
        <p:nvGrpSpPr>
          <p:cNvPr id="39" name="그룹 19">
            <a:extLst>
              <a:ext uri="{FF2B5EF4-FFF2-40B4-BE49-F238E27FC236}">
                <a16:creationId xmlns:a16="http://schemas.microsoft.com/office/drawing/2014/main" id="{85EB9E42-B99F-4067-9BD1-BBBE52286939}"/>
              </a:ext>
            </a:extLst>
          </p:cNvPr>
          <p:cNvGrpSpPr>
            <a:grpSpLocks noChangeAspect="1"/>
          </p:cNvGrpSpPr>
          <p:nvPr/>
        </p:nvGrpSpPr>
        <p:grpSpPr>
          <a:xfrm>
            <a:off x="8595095" y="1195739"/>
            <a:ext cx="513406" cy="513406"/>
            <a:chOff x="331023" y="414040"/>
            <a:chExt cx="5704886" cy="5704886"/>
          </a:xfrm>
          <a:solidFill>
            <a:srgbClr val="F7931A"/>
          </a:solidFill>
        </p:grpSpPr>
        <p:sp>
          <p:nvSpPr>
            <p:cNvPr id="40" name="타원 4">
              <a:extLst>
                <a:ext uri="{FF2B5EF4-FFF2-40B4-BE49-F238E27FC236}">
                  <a16:creationId xmlns:a16="http://schemas.microsoft.com/office/drawing/2014/main" id="{951E8FA4-F088-4323-8317-CACBEB2F83EA}"/>
                </a:ext>
              </a:extLst>
            </p:cNvPr>
            <p:cNvSpPr/>
            <p:nvPr/>
          </p:nvSpPr>
          <p:spPr>
            <a:xfrm>
              <a:off x="331023" y="414040"/>
              <a:ext cx="5704886" cy="57048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자유형 18">
              <a:extLst>
                <a:ext uri="{FF2B5EF4-FFF2-40B4-BE49-F238E27FC236}">
                  <a16:creationId xmlns:a16="http://schemas.microsoft.com/office/drawing/2014/main" id="{3787F727-8691-4426-A250-352E09806E61}"/>
                </a:ext>
              </a:extLst>
            </p:cNvPr>
            <p:cNvSpPr/>
            <p:nvPr/>
          </p:nvSpPr>
          <p:spPr>
            <a:xfrm>
              <a:off x="1732297" y="1404675"/>
              <a:ext cx="2723060" cy="3624123"/>
            </a:xfrm>
            <a:custGeom>
              <a:avLst/>
              <a:gdLst>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451461 w 2723060"/>
                <a:gd name="connsiteY5" fmla="*/ 966969 h 3624123"/>
                <a:gd name="connsiteX6" fmla="*/ 1297825 w 2723060"/>
                <a:gd name="connsiteY6" fmla="*/ 1585462 h 3624123"/>
                <a:gd name="connsiteX7" fmla="*/ 1327295 w 2723060"/>
                <a:gd name="connsiteY7" fmla="*/ 1593882 h 3624123"/>
                <a:gd name="connsiteX8" fmla="*/ 2101069 w 2723060"/>
                <a:gd name="connsiteY8" fmla="*/ 1442099 h 3624123"/>
                <a:gd name="connsiteX9" fmla="*/ 1476944 w 2723060"/>
                <a:gd name="connsiteY9" fmla="*/ 971501 h 3624123"/>
                <a:gd name="connsiteX10" fmla="*/ 1344584 w 2723060"/>
                <a:gd name="connsiteY10" fmla="*/ 0 h 3624123"/>
                <a:gd name="connsiteX11" fmla="*/ 1671487 w 2723060"/>
                <a:gd name="connsiteY11" fmla="*/ 81203 h 3624123"/>
                <a:gd name="connsiteX12" fmla="*/ 1542443 w 2723060"/>
                <a:gd name="connsiteY12" fmla="*/ 600696 h 3624123"/>
                <a:gd name="connsiteX13" fmla="*/ 1773570 w 2723060"/>
                <a:gd name="connsiteY13" fmla="*/ 661967 h 3624123"/>
                <a:gd name="connsiteX14" fmla="*/ 1902732 w 2723060"/>
                <a:gd name="connsiteY14" fmla="*/ 141995 h 3624123"/>
                <a:gd name="connsiteX15" fmla="*/ 2229635 w 2723060"/>
                <a:gd name="connsiteY15" fmla="*/ 223199 h 3624123"/>
                <a:gd name="connsiteX16" fmla="*/ 2097157 w 2723060"/>
                <a:gd name="connsiteY16" fmla="*/ 756519 h 3624123"/>
                <a:gd name="connsiteX17" fmla="*/ 2123708 w 2723060"/>
                <a:gd name="connsiteY17" fmla="*/ 764788 h 3624123"/>
                <a:gd name="connsiteX18" fmla="*/ 2335072 w 2723060"/>
                <a:gd name="connsiteY18" fmla="*/ 840224 h 3624123"/>
                <a:gd name="connsiteX19" fmla="*/ 2324552 w 2723060"/>
                <a:gd name="connsiteY19" fmla="*/ 1922314 h 3624123"/>
                <a:gd name="connsiteX20" fmla="*/ 1696129 w 2723060"/>
                <a:gd name="connsiteY20" fmla="*/ 3139458 h 3624123"/>
                <a:gd name="connsiteX21" fmla="*/ 1517188 w 2723060"/>
                <a:gd name="connsiteY21" fmla="*/ 3096262 h 3624123"/>
                <a:gd name="connsiteX22" fmla="*/ 1386066 w 2723060"/>
                <a:gd name="connsiteY22" fmla="*/ 3624123 h 3624123"/>
                <a:gd name="connsiteX23" fmla="*/ 1059163 w 2723060"/>
                <a:gd name="connsiteY23" fmla="*/ 3542919 h 3624123"/>
                <a:gd name="connsiteX24" fmla="*/ 1189748 w 2723060"/>
                <a:gd name="connsiteY24" fmla="*/ 3017219 h 3624123"/>
                <a:gd name="connsiteX25" fmla="*/ 956179 w 2723060"/>
                <a:gd name="connsiteY25" fmla="*/ 2960836 h 3624123"/>
                <a:gd name="connsiteX26" fmla="*/ 824545 w 2723060"/>
                <a:gd name="connsiteY26" fmla="*/ 3490760 h 3624123"/>
                <a:gd name="connsiteX27" fmla="*/ 497641 w 2723060"/>
                <a:gd name="connsiteY27" fmla="*/ 3409556 h 3624123"/>
                <a:gd name="connsiteX28" fmla="*/ 628739 w 2723060"/>
                <a:gd name="connsiteY28" fmla="*/ 2881793 h 3624123"/>
                <a:gd name="connsiteX29" fmla="*/ 0 w 2723060"/>
                <a:gd name="connsiteY29" fmla="*/ 2730017 h 3624123"/>
                <a:gd name="connsiteX30" fmla="*/ 156593 w 2723060"/>
                <a:gd name="connsiteY30" fmla="*/ 2363814 h 3624123"/>
                <a:gd name="connsiteX31" fmla="*/ 371795 w 2723060"/>
                <a:gd name="connsiteY31" fmla="*/ 2423080 h 3624123"/>
                <a:gd name="connsiteX32" fmla="*/ 531510 w 2723060"/>
                <a:gd name="connsiteY32" fmla="*/ 2341701 h 3624123"/>
                <a:gd name="connsiteX33" fmla="*/ 874781 w 2723060"/>
                <a:gd name="connsiteY33" fmla="*/ 939029 h 3624123"/>
                <a:gd name="connsiteX34" fmla="*/ 772687 w 2723060"/>
                <a:gd name="connsiteY34" fmla="*/ 774709 h 3624123"/>
                <a:gd name="connsiteX35" fmla="*/ 502494 w 2723060"/>
                <a:gd name="connsiteY35" fmla="*/ 705662 h 3624123"/>
                <a:gd name="connsiteX36" fmla="*/ 579104 w 2723060"/>
                <a:gd name="connsiteY36" fmla="*/ 367817 h 3624123"/>
                <a:gd name="connsiteX37" fmla="*/ 1021286 w 2723060"/>
                <a:gd name="connsiteY37" fmla="*/ 475515 h 3624123"/>
                <a:gd name="connsiteX38" fmla="*/ 1215103 w 2723060"/>
                <a:gd name="connsiteY38" fmla="*/ 521254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 name="connsiteX0" fmla="*/ 1218382 w 2723060"/>
                <a:gd name="connsiteY0" fmla="*/ 1905279 h 3624123"/>
                <a:gd name="connsiteX1" fmla="*/ 1051614 w 2723060"/>
                <a:gd name="connsiteY1" fmla="*/ 2576639 h 3624123"/>
                <a:gd name="connsiteX2" fmla="*/ 1081311 w 2723060"/>
                <a:gd name="connsiteY2" fmla="*/ 2585169 h 3624123"/>
                <a:gd name="connsiteX3" fmla="*/ 2005664 w 2723060"/>
                <a:gd name="connsiteY3" fmla="*/ 2455670 h 3624123"/>
                <a:gd name="connsiteX4" fmla="*/ 1243900 w 2723060"/>
                <a:gd name="connsiteY4" fmla="*/ 1909857 h 3624123"/>
                <a:gd name="connsiteX5" fmla="*/ 1218382 w 2723060"/>
                <a:gd name="connsiteY5" fmla="*/ 1905279 h 3624123"/>
                <a:gd name="connsiteX6" fmla="*/ 1451461 w 2723060"/>
                <a:gd name="connsiteY6" fmla="*/ 966969 h 3624123"/>
                <a:gd name="connsiteX7" fmla="*/ 1297825 w 2723060"/>
                <a:gd name="connsiteY7" fmla="*/ 1585462 h 3624123"/>
                <a:gd name="connsiteX8" fmla="*/ 1327295 w 2723060"/>
                <a:gd name="connsiteY8" fmla="*/ 1593882 h 3624123"/>
                <a:gd name="connsiteX9" fmla="*/ 2101069 w 2723060"/>
                <a:gd name="connsiteY9" fmla="*/ 1442099 h 3624123"/>
                <a:gd name="connsiteX10" fmla="*/ 1476944 w 2723060"/>
                <a:gd name="connsiteY10" fmla="*/ 971501 h 3624123"/>
                <a:gd name="connsiteX11" fmla="*/ 1451461 w 2723060"/>
                <a:gd name="connsiteY11" fmla="*/ 966969 h 3624123"/>
                <a:gd name="connsiteX12" fmla="*/ 1344584 w 2723060"/>
                <a:gd name="connsiteY12" fmla="*/ 0 h 3624123"/>
                <a:gd name="connsiteX13" fmla="*/ 1671487 w 2723060"/>
                <a:gd name="connsiteY13" fmla="*/ 81203 h 3624123"/>
                <a:gd name="connsiteX14" fmla="*/ 1542443 w 2723060"/>
                <a:gd name="connsiteY14" fmla="*/ 600696 h 3624123"/>
                <a:gd name="connsiteX15" fmla="*/ 1773570 w 2723060"/>
                <a:gd name="connsiteY15" fmla="*/ 661967 h 3624123"/>
                <a:gd name="connsiteX16" fmla="*/ 1902732 w 2723060"/>
                <a:gd name="connsiteY16" fmla="*/ 141995 h 3624123"/>
                <a:gd name="connsiteX17" fmla="*/ 2229635 w 2723060"/>
                <a:gd name="connsiteY17" fmla="*/ 223199 h 3624123"/>
                <a:gd name="connsiteX18" fmla="*/ 2097157 w 2723060"/>
                <a:gd name="connsiteY18" fmla="*/ 756519 h 3624123"/>
                <a:gd name="connsiteX19" fmla="*/ 2335072 w 2723060"/>
                <a:gd name="connsiteY19" fmla="*/ 840224 h 3624123"/>
                <a:gd name="connsiteX20" fmla="*/ 2324552 w 2723060"/>
                <a:gd name="connsiteY20" fmla="*/ 1922314 h 3624123"/>
                <a:gd name="connsiteX21" fmla="*/ 1696129 w 2723060"/>
                <a:gd name="connsiteY21" fmla="*/ 3139458 h 3624123"/>
                <a:gd name="connsiteX22" fmla="*/ 1517188 w 2723060"/>
                <a:gd name="connsiteY22" fmla="*/ 3096262 h 3624123"/>
                <a:gd name="connsiteX23" fmla="*/ 1386066 w 2723060"/>
                <a:gd name="connsiteY23" fmla="*/ 3624123 h 3624123"/>
                <a:gd name="connsiteX24" fmla="*/ 1059163 w 2723060"/>
                <a:gd name="connsiteY24" fmla="*/ 3542919 h 3624123"/>
                <a:gd name="connsiteX25" fmla="*/ 1189748 w 2723060"/>
                <a:gd name="connsiteY25" fmla="*/ 3017219 h 3624123"/>
                <a:gd name="connsiteX26" fmla="*/ 956179 w 2723060"/>
                <a:gd name="connsiteY26" fmla="*/ 2960836 h 3624123"/>
                <a:gd name="connsiteX27" fmla="*/ 824545 w 2723060"/>
                <a:gd name="connsiteY27" fmla="*/ 3490760 h 3624123"/>
                <a:gd name="connsiteX28" fmla="*/ 497641 w 2723060"/>
                <a:gd name="connsiteY28" fmla="*/ 3409556 h 3624123"/>
                <a:gd name="connsiteX29" fmla="*/ 628739 w 2723060"/>
                <a:gd name="connsiteY29" fmla="*/ 2881793 h 3624123"/>
                <a:gd name="connsiteX30" fmla="*/ 0 w 2723060"/>
                <a:gd name="connsiteY30" fmla="*/ 2730017 h 3624123"/>
                <a:gd name="connsiteX31" fmla="*/ 156593 w 2723060"/>
                <a:gd name="connsiteY31" fmla="*/ 2363814 h 3624123"/>
                <a:gd name="connsiteX32" fmla="*/ 371795 w 2723060"/>
                <a:gd name="connsiteY32" fmla="*/ 2423080 h 3624123"/>
                <a:gd name="connsiteX33" fmla="*/ 531510 w 2723060"/>
                <a:gd name="connsiteY33" fmla="*/ 2341701 h 3624123"/>
                <a:gd name="connsiteX34" fmla="*/ 874781 w 2723060"/>
                <a:gd name="connsiteY34" fmla="*/ 939029 h 3624123"/>
                <a:gd name="connsiteX35" fmla="*/ 772687 w 2723060"/>
                <a:gd name="connsiteY35" fmla="*/ 774709 h 3624123"/>
                <a:gd name="connsiteX36" fmla="*/ 502494 w 2723060"/>
                <a:gd name="connsiteY36" fmla="*/ 705662 h 3624123"/>
                <a:gd name="connsiteX37" fmla="*/ 579104 w 2723060"/>
                <a:gd name="connsiteY37" fmla="*/ 367817 h 3624123"/>
                <a:gd name="connsiteX38" fmla="*/ 1021286 w 2723060"/>
                <a:gd name="connsiteY38" fmla="*/ 475515 h 3624123"/>
                <a:gd name="connsiteX39" fmla="*/ 1215103 w 2723060"/>
                <a:gd name="connsiteY39" fmla="*/ 521254 h 3624123"/>
                <a:gd name="connsiteX40" fmla="*/ 1344584 w 2723060"/>
                <a:gd name="connsiteY40" fmla="*/ 0 h 3624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23060" h="3624123">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42" name="Resim 41">
            <a:extLst>
              <a:ext uri="{FF2B5EF4-FFF2-40B4-BE49-F238E27FC236}">
                <a16:creationId xmlns:a16="http://schemas.microsoft.com/office/drawing/2014/main" id="{1DC74B9E-D9EE-4E30-9587-13A31E402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496" y="5129703"/>
            <a:ext cx="517244" cy="517244"/>
          </a:xfrm>
          <a:prstGeom prst="rect">
            <a:avLst/>
          </a:prstGeom>
        </p:spPr>
      </p:pic>
      <p:pic>
        <p:nvPicPr>
          <p:cNvPr id="43" name="Resim 42">
            <a:extLst>
              <a:ext uri="{FF2B5EF4-FFF2-40B4-BE49-F238E27FC236}">
                <a16:creationId xmlns:a16="http://schemas.microsoft.com/office/drawing/2014/main" id="{66F3C7C9-D934-45C9-BC69-3E33E2362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757" y="5087782"/>
            <a:ext cx="801448" cy="601086"/>
          </a:xfrm>
          <a:prstGeom prst="rect">
            <a:avLst/>
          </a:prstGeom>
        </p:spPr>
      </p:pic>
      <p:cxnSp>
        <p:nvCxnSpPr>
          <p:cNvPr id="46" name="Düz Ok Bağlayıcısı 45">
            <a:extLst>
              <a:ext uri="{FF2B5EF4-FFF2-40B4-BE49-F238E27FC236}">
                <a16:creationId xmlns:a16="http://schemas.microsoft.com/office/drawing/2014/main" id="{7B0C5E94-F4F4-4B67-90BC-1CBA1DB2C7FC}"/>
              </a:ext>
            </a:extLst>
          </p:cNvPr>
          <p:cNvCxnSpPr>
            <a:cxnSpLocks/>
          </p:cNvCxnSpPr>
          <p:nvPr/>
        </p:nvCxnSpPr>
        <p:spPr>
          <a:xfrm>
            <a:off x="7429480" y="5688868"/>
            <a:ext cx="2829819" cy="0"/>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pic>
        <p:nvPicPr>
          <p:cNvPr id="48" name="Resim 47">
            <a:extLst>
              <a:ext uri="{FF2B5EF4-FFF2-40B4-BE49-F238E27FC236}">
                <a16:creationId xmlns:a16="http://schemas.microsoft.com/office/drawing/2014/main" id="{4E267614-ED41-4431-B4BF-547DCEE54A1F}"/>
              </a:ext>
            </a:extLst>
          </p:cNvPr>
          <p:cNvPicPr>
            <a:picLocks noChangeAspect="1"/>
          </p:cNvPicPr>
          <p:nvPr/>
        </p:nvPicPr>
        <p:blipFill>
          <a:blip r:embed="rId4"/>
          <a:stretch>
            <a:fillRect/>
          </a:stretch>
        </p:blipFill>
        <p:spPr>
          <a:xfrm>
            <a:off x="1227801" y="452081"/>
            <a:ext cx="4193087" cy="546871"/>
          </a:xfrm>
          <a:prstGeom prst="rect">
            <a:avLst/>
          </a:prstGeom>
        </p:spPr>
      </p:pic>
      <p:pic>
        <p:nvPicPr>
          <p:cNvPr id="50" name="Resim 49">
            <a:extLst>
              <a:ext uri="{FF2B5EF4-FFF2-40B4-BE49-F238E27FC236}">
                <a16:creationId xmlns:a16="http://schemas.microsoft.com/office/drawing/2014/main" id="{64C28FD4-D0B0-4D00-AA70-85CDF5EB8E56}"/>
              </a:ext>
            </a:extLst>
          </p:cNvPr>
          <p:cNvPicPr>
            <a:picLocks noChangeAspect="1"/>
          </p:cNvPicPr>
          <p:nvPr/>
        </p:nvPicPr>
        <p:blipFill>
          <a:blip r:embed="rId4"/>
          <a:stretch>
            <a:fillRect/>
          </a:stretch>
        </p:blipFill>
        <p:spPr>
          <a:xfrm>
            <a:off x="6715839" y="454360"/>
            <a:ext cx="4193087" cy="546871"/>
          </a:xfrm>
          <a:prstGeom prst="rect">
            <a:avLst/>
          </a:prstGeom>
        </p:spPr>
      </p:pic>
      <p:sp>
        <p:nvSpPr>
          <p:cNvPr id="51" name="Metin kutusu 50">
            <a:extLst>
              <a:ext uri="{FF2B5EF4-FFF2-40B4-BE49-F238E27FC236}">
                <a16:creationId xmlns:a16="http://schemas.microsoft.com/office/drawing/2014/main" id="{C5206E14-14DC-4156-8746-FDE9DD88C967}"/>
              </a:ext>
            </a:extLst>
          </p:cNvPr>
          <p:cNvSpPr txBox="1"/>
          <p:nvPr/>
        </p:nvSpPr>
        <p:spPr>
          <a:xfrm>
            <a:off x="2444777" y="515944"/>
            <a:ext cx="1759134"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Covid-19 Öncesi</a:t>
            </a:r>
          </a:p>
        </p:txBody>
      </p:sp>
      <p:sp>
        <p:nvSpPr>
          <p:cNvPr id="53" name="Metin kutusu 52">
            <a:extLst>
              <a:ext uri="{FF2B5EF4-FFF2-40B4-BE49-F238E27FC236}">
                <a16:creationId xmlns:a16="http://schemas.microsoft.com/office/drawing/2014/main" id="{E48F4CCC-0043-4A7B-A637-C53FD6C6B18B}"/>
              </a:ext>
            </a:extLst>
          </p:cNvPr>
          <p:cNvSpPr txBox="1"/>
          <p:nvPr/>
        </p:nvSpPr>
        <p:spPr>
          <a:xfrm>
            <a:off x="7892577" y="534830"/>
            <a:ext cx="1918441"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Covid-19 Sonrası</a:t>
            </a:r>
          </a:p>
        </p:txBody>
      </p:sp>
      <p:sp>
        <p:nvSpPr>
          <p:cNvPr id="58" name="Metin kutusu 57">
            <a:extLst>
              <a:ext uri="{FF2B5EF4-FFF2-40B4-BE49-F238E27FC236}">
                <a16:creationId xmlns:a16="http://schemas.microsoft.com/office/drawing/2014/main" id="{E55CBF3E-B6EB-4A81-9696-609730231A07}"/>
              </a:ext>
            </a:extLst>
          </p:cNvPr>
          <p:cNvSpPr txBox="1"/>
          <p:nvPr/>
        </p:nvSpPr>
        <p:spPr>
          <a:xfrm rot="3836574">
            <a:off x="3257403" y="3251358"/>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-%64</a:t>
            </a:r>
          </a:p>
        </p:txBody>
      </p:sp>
      <p:sp>
        <p:nvSpPr>
          <p:cNvPr id="59" name="Metin kutusu 58">
            <a:extLst>
              <a:ext uri="{FF2B5EF4-FFF2-40B4-BE49-F238E27FC236}">
                <a16:creationId xmlns:a16="http://schemas.microsoft.com/office/drawing/2014/main" id="{838BAC37-7E78-42BF-9325-A0F71DC2FD11}"/>
              </a:ext>
            </a:extLst>
          </p:cNvPr>
          <p:cNvSpPr txBox="1"/>
          <p:nvPr/>
        </p:nvSpPr>
        <p:spPr>
          <a:xfrm>
            <a:off x="2687996" y="4619862"/>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-%71</a:t>
            </a:r>
          </a:p>
        </p:txBody>
      </p:sp>
      <p:sp>
        <p:nvSpPr>
          <p:cNvPr id="60" name="Metin kutusu 59">
            <a:extLst>
              <a:ext uri="{FF2B5EF4-FFF2-40B4-BE49-F238E27FC236}">
                <a16:creationId xmlns:a16="http://schemas.microsoft.com/office/drawing/2014/main" id="{6B0FB2FE-6586-4CB5-BF63-ED82B922223C}"/>
              </a:ext>
            </a:extLst>
          </p:cNvPr>
          <p:cNvSpPr txBox="1"/>
          <p:nvPr/>
        </p:nvSpPr>
        <p:spPr>
          <a:xfrm rot="17858527">
            <a:off x="2152761" y="3136612"/>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 %74</a:t>
            </a:r>
          </a:p>
        </p:txBody>
      </p:sp>
      <p:sp>
        <p:nvSpPr>
          <p:cNvPr id="71" name="Metin kutusu 70">
            <a:extLst>
              <a:ext uri="{FF2B5EF4-FFF2-40B4-BE49-F238E27FC236}">
                <a16:creationId xmlns:a16="http://schemas.microsoft.com/office/drawing/2014/main" id="{79F33BCD-4E8D-4BD5-B597-4092F73E4F28}"/>
              </a:ext>
            </a:extLst>
          </p:cNvPr>
          <p:cNvSpPr txBox="1"/>
          <p:nvPr/>
        </p:nvSpPr>
        <p:spPr>
          <a:xfrm rot="3836574">
            <a:off x="8850396" y="3278626"/>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 %74</a:t>
            </a:r>
          </a:p>
        </p:txBody>
      </p:sp>
      <p:sp>
        <p:nvSpPr>
          <p:cNvPr id="72" name="Metin kutusu 71">
            <a:extLst>
              <a:ext uri="{FF2B5EF4-FFF2-40B4-BE49-F238E27FC236}">
                <a16:creationId xmlns:a16="http://schemas.microsoft.com/office/drawing/2014/main" id="{09C0EFCE-9564-43A7-A137-4E90D950BBB3}"/>
              </a:ext>
            </a:extLst>
          </p:cNvPr>
          <p:cNvSpPr txBox="1"/>
          <p:nvPr/>
        </p:nvSpPr>
        <p:spPr>
          <a:xfrm>
            <a:off x="8280989" y="4647130"/>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 %79</a:t>
            </a:r>
          </a:p>
        </p:txBody>
      </p:sp>
      <p:sp>
        <p:nvSpPr>
          <p:cNvPr id="73" name="Metin kutusu 72">
            <a:extLst>
              <a:ext uri="{FF2B5EF4-FFF2-40B4-BE49-F238E27FC236}">
                <a16:creationId xmlns:a16="http://schemas.microsoft.com/office/drawing/2014/main" id="{E2A423EC-C2BF-404A-A2CD-BA48C34A4ECE}"/>
              </a:ext>
            </a:extLst>
          </p:cNvPr>
          <p:cNvSpPr txBox="1"/>
          <p:nvPr/>
        </p:nvSpPr>
        <p:spPr>
          <a:xfrm rot="17858527">
            <a:off x="7745754" y="3163880"/>
            <a:ext cx="1203968" cy="584775"/>
          </a:xfrm>
          <a:prstGeom prst="rect">
            <a:avLst/>
          </a:prstGeom>
          <a:noFill/>
        </p:spPr>
        <p:txBody>
          <a:bodyPr wrap="square" rtlCol="0">
            <a:spAutoFit/>
          </a:bodyPr>
          <a:lstStyle/>
          <a:p>
            <a:r>
              <a:rPr lang="tr-TR" sz="3200" dirty="0">
                <a:solidFill>
                  <a:schemeClr val="tx1">
                    <a:lumMod val="75000"/>
                  </a:schemeClr>
                </a:solidFill>
                <a:latin typeface="Times New Roman" panose="02020603050405020304" pitchFamily="18" charset="0"/>
                <a:cs typeface="Times New Roman" panose="02020603050405020304" pitchFamily="18" charset="0"/>
              </a:rPr>
              <a:t> %72</a:t>
            </a:r>
          </a:p>
        </p:txBody>
      </p:sp>
      <p:cxnSp>
        <p:nvCxnSpPr>
          <p:cNvPr id="45" name="Düz Ok Bağlayıcısı 44">
            <a:extLst>
              <a:ext uri="{FF2B5EF4-FFF2-40B4-BE49-F238E27FC236}">
                <a16:creationId xmlns:a16="http://schemas.microsoft.com/office/drawing/2014/main" id="{B42AAD4D-AA93-4D66-9E30-FA6A7571E703}"/>
              </a:ext>
            </a:extLst>
          </p:cNvPr>
          <p:cNvCxnSpPr>
            <a:cxnSpLocks/>
          </p:cNvCxnSpPr>
          <p:nvPr/>
        </p:nvCxnSpPr>
        <p:spPr>
          <a:xfrm>
            <a:off x="9263960" y="1626095"/>
            <a:ext cx="1644966" cy="3313422"/>
          </a:xfrm>
          <a:prstGeom prst="straightConnector1">
            <a:avLst/>
          </a:prstGeom>
          <a:ln w="38100">
            <a:solidFill>
              <a:schemeClr val="tx1">
                <a:lumMod val="7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439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5C24DDA4-4952-45AF-AC61-AF1DEF6DB6CD}"/>
              </a:ext>
            </a:extLst>
          </p:cNvPr>
          <p:cNvPicPr>
            <a:picLocks noChangeAspect="1"/>
          </p:cNvPicPr>
          <p:nvPr/>
        </p:nvPicPr>
        <p:blipFill>
          <a:blip r:embed="rId2"/>
          <a:stretch>
            <a:fillRect/>
          </a:stretch>
        </p:blipFill>
        <p:spPr>
          <a:xfrm>
            <a:off x="712471" y="247007"/>
            <a:ext cx="10811935" cy="5939328"/>
          </a:xfrm>
          <a:prstGeom prst="rect">
            <a:avLst/>
          </a:prstGeom>
        </p:spPr>
      </p:pic>
      <p:sp>
        <p:nvSpPr>
          <p:cNvPr id="12" name="İçerik Yer Tutucusu 2">
            <a:extLst>
              <a:ext uri="{FF2B5EF4-FFF2-40B4-BE49-F238E27FC236}">
                <a16:creationId xmlns:a16="http://schemas.microsoft.com/office/drawing/2014/main" id="{6D0B5270-C4CF-4BD8-88A8-73DDB90B61AC}"/>
              </a:ext>
            </a:extLst>
          </p:cNvPr>
          <p:cNvSpPr>
            <a:spLocks noGrp="1"/>
          </p:cNvSpPr>
          <p:nvPr>
            <p:ph idx="1"/>
          </p:nvPr>
        </p:nvSpPr>
        <p:spPr>
          <a:xfrm>
            <a:off x="1165438" y="671665"/>
            <a:ext cx="9905999" cy="5127857"/>
          </a:xfrm>
        </p:spPr>
        <p:txBody>
          <a:bodyPr>
            <a:normAutofit/>
          </a:bodyPr>
          <a:lstStyle/>
          <a:p>
            <a:pPr marL="0" indent="0">
              <a:buNone/>
            </a:pPr>
            <a:r>
              <a:rPr lang="tr-TR" sz="1600" dirty="0">
                <a:latin typeface="Times New Roman" panose="02020603050405020304" pitchFamily="18" charset="0"/>
                <a:cs typeface="Times New Roman" panose="02020603050405020304" pitchFamily="18" charset="0"/>
              </a:rPr>
              <a:t>Bu çalışmada Euro, Altın ve </a:t>
            </a:r>
            <a:r>
              <a:rPr lang="tr-TR" sz="1600" dirty="0" err="1">
                <a:latin typeface="Times New Roman" panose="02020603050405020304" pitchFamily="18" charset="0"/>
                <a:cs typeface="Times New Roman" panose="02020603050405020304" pitchFamily="18" charset="0"/>
              </a:rPr>
              <a:t>Bitcoin</a:t>
            </a:r>
            <a:r>
              <a:rPr lang="tr-TR" sz="1600" dirty="0">
                <a:latin typeface="Times New Roman" panose="02020603050405020304" pitchFamily="18" charset="0"/>
                <a:cs typeface="Times New Roman" panose="02020603050405020304" pitchFamily="18" charset="0"/>
              </a:rPr>
              <a:t> arasında Covid-19 öncesi ve Covid-19 sonrası dönem incelendiğinde, uzun dönemli bir ilişki olmadığı tespit edilmiştir.  Ağan ve Aydın 2018 yılında yaptıkları bir çalışmada benzer sonuçlar bulmuştur. Öte yandan Telek ve </a:t>
            </a:r>
            <a:r>
              <a:rPr lang="tr-TR" sz="1600" dirty="0" err="1">
                <a:latin typeface="Times New Roman" panose="02020603050405020304" pitchFamily="18" charset="0"/>
                <a:cs typeface="Times New Roman" panose="02020603050405020304" pitchFamily="18" charset="0"/>
              </a:rPr>
              <a:t>Şit</a:t>
            </a:r>
            <a:r>
              <a:rPr lang="tr-TR" sz="1600" dirty="0">
                <a:latin typeface="Times New Roman" panose="02020603050405020304" pitchFamily="18" charset="0"/>
                <a:cs typeface="Times New Roman" panose="02020603050405020304" pitchFamily="18" charset="0"/>
              </a:rPr>
              <a:t> 2020 yılında yaptıkları çalışmada uzun dönemde </a:t>
            </a:r>
            <a:r>
              <a:rPr lang="tr-TR" sz="1600" dirty="0" err="1">
                <a:latin typeface="Times New Roman" panose="02020603050405020304" pitchFamily="18" charset="0"/>
                <a:cs typeface="Times New Roman" panose="02020603050405020304" pitchFamily="18" charset="0"/>
              </a:rPr>
              <a:t>Bitcoin</a:t>
            </a:r>
            <a:r>
              <a:rPr lang="tr-TR" sz="1600" dirty="0">
                <a:latin typeface="Times New Roman" panose="02020603050405020304" pitchFamily="18" charset="0"/>
                <a:cs typeface="Times New Roman" panose="02020603050405020304" pitchFamily="18" charset="0"/>
              </a:rPr>
              <a:t> altın ve döviz fiyatları arasında uzun dönemli bir ilişki öne sürmüşlerdir. </a:t>
            </a:r>
          </a:p>
          <a:p>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Korkmaz’ın 2018 yılında yayınladığı makalede Euro, Dolar ve Bitcoin’in aralarında bir nedensellik olduğunu tespit etmiştir. Bizim yaptığımız analizler sonucunda ise Covid-19 sonrası dönemde Altın’ın Euro nedeni ve Bitcoin’in Euro nedeni olduğu sonucuna ulaşılmış fakat </a:t>
            </a:r>
            <a:r>
              <a:rPr lang="tr-TR" sz="1600" dirty="0" err="1">
                <a:latin typeface="Times New Roman" panose="02020603050405020304" pitchFamily="18" charset="0"/>
                <a:cs typeface="Times New Roman" panose="02020603050405020304" pitchFamily="18" charset="0"/>
              </a:rPr>
              <a:t>Bitcoin</a:t>
            </a:r>
            <a:r>
              <a:rPr lang="tr-TR" sz="1600" dirty="0">
                <a:latin typeface="Times New Roman" panose="02020603050405020304" pitchFamily="18" charset="0"/>
                <a:cs typeface="Times New Roman" panose="02020603050405020304" pitchFamily="18" charset="0"/>
              </a:rPr>
              <a:t> üzerinden Altına herhangi bir nedensellik sonucuna ulaşılamamıştır.  </a:t>
            </a:r>
          </a:p>
          <a:p>
            <a:endParaRPr lang="tr-TR" sz="1600" dirty="0">
              <a:latin typeface="Times New Roman" panose="02020603050405020304" pitchFamily="18" charset="0"/>
              <a:cs typeface="Times New Roman" panose="02020603050405020304" pitchFamily="18" charset="0"/>
            </a:endParaRPr>
          </a:p>
          <a:p>
            <a:pPr marL="0" indent="0">
              <a:buNone/>
            </a:pPr>
            <a:r>
              <a:rPr lang="tr-TR" sz="1600" dirty="0">
                <a:latin typeface="Times New Roman" panose="02020603050405020304" pitchFamily="18" charset="0"/>
                <a:cs typeface="Times New Roman" panose="02020603050405020304" pitchFamily="18" charset="0"/>
              </a:rPr>
              <a:t>Bu bilgiler ışığında, elde edilen sonuçların birbirinden farklı çıkmasının nedeni olarak analizlerin yapıldığı dönem farklılığı, yapılan analizlerin türleri ve data çeşitliliği olduğunu düşünmekteyiz. İleride yapılacak çalışmalarda tüm parametrelerin birbiriyle aynı olması sonuçları birbirine yakınlaştıracağı kanısındayız. </a:t>
            </a:r>
          </a:p>
        </p:txBody>
      </p:sp>
      <p:sp>
        <p:nvSpPr>
          <p:cNvPr id="21" name="Oval 20">
            <a:extLst>
              <a:ext uri="{FF2B5EF4-FFF2-40B4-BE49-F238E27FC236}">
                <a16:creationId xmlns:a16="http://schemas.microsoft.com/office/drawing/2014/main" id="{AB94011C-0276-4BFD-9B93-384CF3E0F097}"/>
              </a:ext>
            </a:extLst>
          </p:cNvPr>
          <p:cNvSpPr/>
          <p:nvPr/>
        </p:nvSpPr>
        <p:spPr>
          <a:xfrm>
            <a:off x="7109594" y="5091256"/>
            <a:ext cx="751963" cy="751963"/>
          </a:xfrm>
          <a:prstGeom prst="ellipse">
            <a:avLst/>
          </a:prstGeom>
          <a:solidFill>
            <a:schemeClr val="tx1"/>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22" name="Oval 21">
            <a:extLst>
              <a:ext uri="{FF2B5EF4-FFF2-40B4-BE49-F238E27FC236}">
                <a16:creationId xmlns:a16="http://schemas.microsoft.com/office/drawing/2014/main" id="{9EBF7D79-B6EE-45C3-A583-1C5CE3076DF8}"/>
              </a:ext>
            </a:extLst>
          </p:cNvPr>
          <p:cNvSpPr/>
          <p:nvPr/>
        </p:nvSpPr>
        <p:spPr>
          <a:xfrm>
            <a:off x="8084096" y="5080239"/>
            <a:ext cx="751963" cy="751963"/>
          </a:xfrm>
          <a:prstGeom prst="ellipse">
            <a:avLst/>
          </a:prstGeom>
          <a:solidFill>
            <a:srgbClr val="FE990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23" name="Oval 22">
            <a:extLst>
              <a:ext uri="{FF2B5EF4-FFF2-40B4-BE49-F238E27FC236}">
                <a16:creationId xmlns:a16="http://schemas.microsoft.com/office/drawing/2014/main" id="{4224F754-BC63-41BF-AC66-8D3BC2F9F3A6}"/>
              </a:ext>
            </a:extLst>
          </p:cNvPr>
          <p:cNvSpPr/>
          <p:nvPr/>
        </p:nvSpPr>
        <p:spPr>
          <a:xfrm>
            <a:off x="9058598" y="5081580"/>
            <a:ext cx="751963" cy="751963"/>
          </a:xfrm>
          <a:prstGeom prst="ellipse">
            <a:avLst/>
          </a:prstGeom>
          <a:solidFill>
            <a:schemeClr val="tx1"/>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24" name="Oval 23">
            <a:extLst>
              <a:ext uri="{FF2B5EF4-FFF2-40B4-BE49-F238E27FC236}">
                <a16:creationId xmlns:a16="http://schemas.microsoft.com/office/drawing/2014/main" id="{75D11CC7-E9B4-4705-B36F-CB805E6598E9}"/>
              </a:ext>
            </a:extLst>
          </p:cNvPr>
          <p:cNvSpPr/>
          <p:nvPr/>
        </p:nvSpPr>
        <p:spPr>
          <a:xfrm>
            <a:off x="10033100" y="5081580"/>
            <a:ext cx="751963" cy="751963"/>
          </a:xfrm>
          <a:prstGeom prst="ellipse">
            <a:avLst/>
          </a:prstGeom>
          <a:solidFill>
            <a:srgbClr val="FE990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26" name="Rectangle 9">
            <a:extLst>
              <a:ext uri="{FF2B5EF4-FFF2-40B4-BE49-F238E27FC236}">
                <a16:creationId xmlns:a16="http://schemas.microsoft.com/office/drawing/2014/main" id="{37AD2D9F-6036-4FBD-90F8-E6E4D4B404EF}"/>
              </a:ext>
            </a:extLst>
          </p:cNvPr>
          <p:cNvSpPr/>
          <p:nvPr/>
        </p:nvSpPr>
        <p:spPr>
          <a:xfrm>
            <a:off x="7320843" y="5313033"/>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FE990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a:cs typeface="+mn-cs"/>
            </a:endParaRPr>
          </a:p>
        </p:txBody>
      </p:sp>
      <p:sp>
        <p:nvSpPr>
          <p:cNvPr id="28" name="Oval 21">
            <a:extLst>
              <a:ext uri="{FF2B5EF4-FFF2-40B4-BE49-F238E27FC236}">
                <a16:creationId xmlns:a16="http://schemas.microsoft.com/office/drawing/2014/main" id="{6F4308A4-2FEC-45EC-A47D-55A471C88EF0}"/>
              </a:ext>
            </a:extLst>
          </p:cNvPr>
          <p:cNvSpPr>
            <a:spLocks noChangeAspect="1"/>
          </p:cNvSpPr>
          <p:nvPr/>
        </p:nvSpPr>
        <p:spPr>
          <a:xfrm>
            <a:off x="9243627" y="5259776"/>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E99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a:cs typeface="+mn-cs"/>
            </a:endParaRPr>
          </a:p>
        </p:txBody>
      </p:sp>
      <p:sp>
        <p:nvSpPr>
          <p:cNvPr id="31" name="Right Triangle 17">
            <a:extLst>
              <a:ext uri="{FF2B5EF4-FFF2-40B4-BE49-F238E27FC236}">
                <a16:creationId xmlns:a16="http://schemas.microsoft.com/office/drawing/2014/main" id="{6ADCC979-BA1C-4251-B6F5-CE5AA2B72FD0}"/>
              </a:ext>
            </a:extLst>
          </p:cNvPr>
          <p:cNvSpPr/>
          <p:nvPr/>
        </p:nvSpPr>
        <p:spPr>
          <a:xfrm>
            <a:off x="8299528" y="5249327"/>
            <a:ext cx="321098" cy="403149"/>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tx1"/>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32" name="Frame 17">
            <a:extLst>
              <a:ext uri="{FF2B5EF4-FFF2-40B4-BE49-F238E27FC236}">
                <a16:creationId xmlns:a16="http://schemas.microsoft.com/office/drawing/2014/main" id="{1278BF84-DDF3-43F8-88E4-A0F28E4079EF}"/>
              </a:ext>
            </a:extLst>
          </p:cNvPr>
          <p:cNvSpPr/>
          <p:nvPr/>
        </p:nvSpPr>
        <p:spPr>
          <a:xfrm>
            <a:off x="10218128" y="5268890"/>
            <a:ext cx="381905" cy="37598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tx1"/>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303030"/>
              </a:solidFill>
              <a:effectLst/>
              <a:uLnTx/>
              <a:uFillTx/>
              <a:latin typeface="Arial"/>
              <a:cs typeface="+mn-cs"/>
            </a:endParaRPr>
          </a:p>
        </p:txBody>
      </p:sp>
    </p:spTree>
    <p:extLst>
      <p:ext uri="{BB962C8B-B14F-4D97-AF65-F5344CB8AC3E}">
        <p14:creationId xmlns:p14="http://schemas.microsoft.com/office/powerpoint/2010/main" val="239839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5C24DDA4-4952-45AF-AC61-AF1DEF6DB6CD}"/>
              </a:ext>
            </a:extLst>
          </p:cNvPr>
          <p:cNvPicPr>
            <a:picLocks noChangeAspect="1"/>
          </p:cNvPicPr>
          <p:nvPr/>
        </p:nvPicPr>
        <p:blipFill>
          <a:blip r:embed="rId2"/>
          <a:stretch>
            <a:fillRect/>
          </a:stretch>
        </p:blipFill>
        <p:spPr>
          <a:xfrm>
            <a:off x="414824" y="0"/>
            <a:ext cx="11649929" cy="6739719"/>
          </a:xfrm>
          <a:prstGeom prst="rect">
            <a:avLst/>
          </a:prstGeom>
        </p:spPr>
      </p:pic>
      <p:sp>
        <p:nvSpPr>
          <p:cNvPr id="12" name="İçerik Yer Tutucusu 2">
            <a:extLst>
              <a:ext uri="{FF2B5EF4-FFF2-40B4-BE49-F238E27FC236}">
                <a16:creationId xmlns:a16="http://schemas.microsoft.com/office/drawing/2014/main" id="{6D0B5270-C4CF-4BD8-88A8-73DDB90B61AC}"/>
              </a:ext>
            </a:extLst>
          </p:cNvPr>
          <p:cNvSpPr>
            <a:spLocks noGrp="1"/>
          </p:cNvSpPr>
          <p:nvPr>
            <p:ph idx="1"/>
          </p:nvPr>
        </p:nvSpPr>
        <p:spPr>
          <a:xfrm>
            <a:off x="938814" y="352068"/>
            <a:ext cx="10566646" cy="6030977"/>
          </a:xfrm>
        </p:spPr>
        <p:txBody>
          <a:bodyPr>
            <a:noAutofit/>
          </a:bodyPr>
          <a:lstStyle/>
          <a:p>
            <a:pPr marL="0" indent="0" algn="just">
              <a:buNone/>
            </a:pPr>
            <a:r>
              <a:rPr lang="tr-TR" sz="1700" dirty="0">
                <a:latin typeface="Times New Roman" panose="02020603050405020304" pitchFamily="18" charset="0"/>
                <a:cs typeface="Times New Roman" panose="02020603050405020304" pitchFamily="18" charset="0"/>
              </a:rPr>
              <a:t>Ağan, B., &amp; Aydın, Ü. (2018, Ekim 14). </a:t>
            </a:r>
            <a:r>
              <a:rPr lang="tr-TR" sz="1700" dirty="0" err="1">
                <a:latin typeface="Times New Roman" panose="02020603050405020304" pitchFamily="18" charset="0"/>
                <a:cs typeface="Times New Roman" panose="02020603050405020304" pitchFamily="18" charset="0"/>
              </a:rPr>
              <a:t>Researchgate</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Researchgate</a:t>
            </a:r>
            <a:r>
              <a:rPr lang="tr-TR" sz="1700" dirty="0">
                <a:latin typeface="Times New Roman" panose="02020603050405020304" pitchFamily="18" charset="0"/>
                <a:cs typeface="Times New Roman" panose="02020603050405020304" pitchFamily="18" charset="0"/>
              </a:rPr>
              <a:t> Web Sitesi: https://www.researchgate.net/publication/328278747_Kripto_Para_Birimlerinin_Kuresel_Etkileri_Asimetrik_Nedensellik_Analizi adresinden alındı</a:t>
            </a:r>
          </a:p>
          <a:p>
            <a:pPr marL="0" indent="0" algn="just">
              <a:buNone/>
            </a:pPr>
            <a:r>
              <a:rPr lang="tr-TR" sz="1700" dirty="0" err="1">
                <a:latin typeface="Times New Roman" panose="02020603050405020304" pitchFamily="18" charset="0"/>
                <a:cs typeface="Times New Roman" panose="02020603050405020304" pitchFamily="18" charset="0"/>
              </a:rPr>
              <a:t>Avşarlıgil</a:t>
            </a:r>
            <a:r>
              <a:rPr lang="tr-TR" sz="1700" dirty="0">
                <a:latin typeface="Times New Roman" panose="02020603050405020304" pitchFamily="18" charset="0"/>
                <a:cs typeface="Times New Roman" panose="02020603050405020304" pitchFamily="18" charset="0"/>
              </a:rPr>
              <a:t>, N. (2020). Covid-19 Salgınının </a:t>
            </a:r>
            <a:r>
              <a:rPr lang="tr-TR" sz="1700" dirty="0" err="1">
                <a:latin typeface="Times New Roman" panose="02020603050405020304" pitchFamily="18" charset="0"/>
                <a:cs typeface="Times New Roman" panose="02020603050405020304" pitchFamily="18" charset="0"/>
              </a:rPr>
              <a:t>Bitcoin</a:t>
            </a:r>
            <a:r>
              <a:rPr lang="tr-TR" sz="1700" dirty="0">
                <a:latin typeface="Times New Roman" panose="02020603050405020304" pitchFamily="18" charset="0"/>
                <a:cs typeface="Times New Roman" panose="02020603050405020304" pitchFamily="18" charset="0"/>
              </a:rPr>
              <a:t> ve Diğer Finansal Piyasalar ile İlişkisi Üzerine Bir İnceleme. Alanya Akademik Bakış Dergisi , 665-682.</a:t>
            </a:r>
          </a:p>
          <a:p>
            <a:pPr marL="0" indent="0" algn="just">
              <a:buNone/>
            </a:pPr>
            <a:r>
              <a:rPr lang="tr-TR" sz="1700" dirty="0" err="1">
                <a:latin typeface="Times New Roman" panose="02020603050405020304" pitchFamily="18" charset="0"/>
                <a:cs typeface="Times New Roman" panose="02020603050405020304" pitchFamily="18" charset="0"/>
              </a:rPr>
              <a:t>Demirdöğmez</a:t>
            </a:r>
            <a:r>
              <a:rPr lang="tr-TR" sz="1700" dirty="0">
                <a:latin typeface="Times New Roman" panose="02020603050405020304" pitchFamily="18" charset="0"/>
                <a:cs typeface="Times New Roman" panose="02020603050405020304" pitchFamily="18" charset="0"/>
              </a:rPr>
              <a:t>, M., Taş, H. Y., &amp; Gültekin, N. (2020). </a:t>
            </a:r>
            <a:r>
              <a:rPr lang="tr-TR" sz="1700" dirty="0" err="1">
                <a:latin typeface="Times New Roman" panose="02020603050405020304" pitchFamily="18" charset="0"/>
                <a:cs typeface="Times New Roman" panose="02020603050405020304" pitchFamily="18" charset="0"/>
              </a:rPr>
              <a:t>Koronavirüs</a:t>
            </a:r>
            <a:r>
              <a:rPr lang="tr-TR" sz="1700" dirty="0">
                <a:latin typeface="Times New Roman" panose="02020603050405020304" pitchFamily="18" charset="0"/>
                <a:cs typeface="Times New Roman" panose="02020603050405020304" pitchFamily="18" charset="0"/>
              </a:rPr>
              <a:t>’ ün (Covid-19) E-Ticarete Etkileri. Uluslararası Toplum Araştırma Dergisi, 127-145.</a:t>
            </a:r>
          </a:p>
          <a:p>
            <a:pPr marL="0" indent="0" algn="just">
              <a:buNone/>
            </a:pPr>
            <a:r>
              <a:rPr lang="tr-TR" sz="1700" dirty="0">
                <a:latin typeface="Times New Roman" panose="02020603050405020304" pitchFamily="18" charset="0"/>
                <a:cs typeface="Times New Roman" panose="02020603050405020304" pitchFamily="18" charset="0"/>
              </a:rPr>
              <a:t>Karaağaç, G. A., &amp; </a:t>
            </a:r>
            <a:r>
              <a:rPr lang="tr-TR" sz="1700" dirty="0" err="1">
                <a:latin typeface="Times New Roman" panose="02020603050405020304" pitchFamily="18" charset="0"/>
                <a:cs typeface="Times New Roman" panose="02020603050405020304" pitchFamily="18" charset="0"/>
              </a:rPr>
              <a:t>Altınırmak</a:t>
            </a:r>
            <a:r>
              <a:rPr lang="tr-TR" sz="1700" dirty="0">
                <a:latin typeface="Times New Roman" panose="02020603050405020304" pitchFamily="18" charset="0"/>
                <a:cs typeface="Times New Roman" panose="02020603050405020304" pitchFamily="18" charset="0"/>
              </a:rPr>
              <a:t>, S. (2018). En Yüksek Piyasa Değerine Sahip On Kripto Paranın Birbiriyle Etkileşimi. Muhasebe ve Finansman Dergisi, 123-138.</a:t>
            </a:r>
          </a:p>
          <a:p>
            <a:pPr marL="0" indent="0" algn="just">
              <a:buNone/>
            </a:pPr>
            <a:r>
              <a:rPr lang="tr-TR" sz="1700" dirty="0">
                <a:latin typeface="Times New Roman" panose="02020603050405020304" pitchFamily="18" charset="0"/>
                <a:cs typeface="Times New Roman" panose="02020603050405020304" pitchFamily="18" charset="0"/>
              </a:rPr>
              <a:t>Korkmaz, Ö. (2018, Eylül). </a:t>
            </a:r>
            <a:r>
              <a:rPr lang="tr-TR" sz="1700" dirty="0" err="1">
                <a:latin typeface="Times New Roman" panose="02020603050405020304" pitchFamily="18" charset="0"/>
                <a:cs typeface="Times New Roman" panose="02020603050405020304" pitchFamily="18" charset="0"/>
              </a:rPr>
              <a:t>Researchgate</a:t>
            </a:r>
            <a:r>
              <a:rPr lang="tr-TR" sz="1700" dirty="0">
                <a:latin typeface="Times New Roman" panose="02020603050405020304" pitchFamily="18" charset="0"/>
                <a:cs typeface="Times New Roman" panose="02020603050405020304" pitchFamily="18" charset="0"/>
              </a:rPr>
              <a:t>. </a:t>
            </a:r>
            <a:r>
              <a:rPr lang="tr-TR" sz="1700" dirty="0" err="1">
                <a:latin typeface="Times New Roman" panose="02020603050405020304" pitchFamily="18" charset="0"/>
                <a:cs typeface="Times New Roman" panose="02020603050405020304" pitchFamily="18" charset="0"/>
              </a:rPr>
              <a:t>Researchgate</a:t>
            </a:r>
            <a:r>
              <a:rPr lang="tr-TR" sz="1700" dirty="0">
                <a:latin typeface="Times New Roman" panose="02020603050405020304" pitchFamily="18" charset="0"/>
                <a:cs typeface="Times New Roman" panose="02020603050405020304" pitchFamily="18" charset="0"/>
              </a:rPr>
              <a:t> Web Sitesi: </a:t>
            </a:r>
            <a:r>
              <a:rPr lang="tr-TR" sz="1700" dirty="0">
                <a:latin typeface="Times New Roman" panose="02020603050405020304" pitchFamily="18" charset="0"/>
                <a:cs typeface="Times New Roman" panose="02020603050405020304" pitchFamily="18" charset="0"/>
                <a:hlinkClick r:id="rId3"/>
              </a:rPr>
              <a:t>https://www.researchgate.net/publication/331968877_The_Relationship_Between_Bitcoin_Gold_and_Foreign_Exchange_Retruns_The_Case_Of_Turkey</a:t>
            </a:r>
            <a:endParaRPr lang="tr-TR" sz="1700" dirty="0">
              <a:latin typeface="Times New Roman" panose="02020603050405020304" pitchFamily="18" charset="0"/>
              <a:cs typeface="Times New Roman" panose="02020603050405020304" pitchFamily="18" charset="0"/>
            </a:endParaRPr>
          </a:p>
          <a:p>
            <a:pPr marL="0" indent="0" algn="just">
              <a:buNone/>
            </a:pPr>
            <a:r>
              <a:rPr lang="tr-TR" sz="1700" dirty="0">
                <a:latin typeface="Times New Roman" panose="02020603050405020304" pitchFamily="18" charset="0"/>
                <a:cs typeface="Times New Roman" panose="02020603050405020304" pitchFamily="18" charset="0"/>
              </a:rPr>
              <a:t>ŞİT, A., &amp; TELEK, C. (2020, Haziran 11). Covid-19 </a:t>
            </a:r>
            <a:r>
              <a:rPr lang="tr-TR" sz="1700" dirty="0" err="1">
                <a:latin typeface="Times New Roman" panose="02020603050405020304" pitchFamily="18" charset="0"/>
                <a:cs typeface="Times New Roman" panose="02020603050405020304" pitchFamily="18" charset="0"/>
              </a:rPr>
              <a:t>Pandemisinin</a:t>
            </a:r>
            <a:r>
              <a:rPr lang="tr-TR" sz="1700" dirty="0">
                <a:latin typeface="Times New Roman" panose="02020603050405020304" pitchFamily="18" charset="0"/>
                <a:cs typeface="Times New Roman" panose="02020603050405020304" pitchFamily="18" charset="0"/>
              </a:rPr>
              <a:t> Altın Ons Fiyatı ve Dolar Endeksi Üzerine Etkileri. https://dergipark.org.tr/: https://dergipark.org.tr/en/download/article-file/1158280 adresinden alındı</a:t>
            </a:r>
          </a:p>
          <a:p>
            <a:pPr marL="0" indent="0" algn="just">
              <a:buNone/>
            </a:pPr>
            <a:r>
              <a:rPr lang="tr-TR" sz="1700" dirty="0">
                <a:latin typeface="Times New Roman" panose="02020603050405020304" pitchFamily="18" charset="0"/>
                <a:cs typeface="Times New Roman" panose="02020603050405020304" pitchFamily="18" charset="0"/>
              </a:rPr>
              <a:t>Telek, C., &amp; </a:t>
            </a:r>
            <a:r>
              <a:rPr lang="tr-TR" sz="1700" dirty="0" err="1">
                <a:latin typeface="Times New Roman" panose="02020603050405020304" pitchFamily="18" charset="0"/>
                <a:cs typeface="Times New Roman" panose="02020603050405020304" pitchFamily="18" charset="0"/>
              </a:rPr>
              <a:t>Şit</a:t>
            </a:r>
            <a:r>
              <a:rPr lang="tr-TR" sz="1700" dirty="0">
                <a:latin typeface="Times New Roman" panose="02020603050405020304" pitchFamily="18" charset="0"/>
                <a:cs typeface="Times New Roman" panose="02020603050405020304" pitchFamily="18" charset="0"/>
              </a:rPr>
              <a:t>, A. (2020, Haziran 25). Kripto Paraların Altın ve Dövizle İlişkisi: </a:t>
            </a:r>
            <a:r>
              <a:rPr lang="tr-TR" sz="1700" dirty="0" err="1">
                <a:latin typeface="Times New Roman" panose="02020603050405020304" pitchFamily="18" charset="0"/>
                <a:cs typeface="Times New Roman" panose="02020603050405020304" pitchFamily="18" charset="0"/>
              </a:rPr>
              <a:t>Bitcoin</a:t>
            </a:r>
            <a:r>
              <a:rPr lang="tr-TR" sz="1700" dirty="0">
                <a:latin typeface="Times New Roman" panose="02020603050405020304" pitchFamily="18" charset="0"/>
                <a:cs typeface="Times New Roman" panose="02020603050405020304" pitchFamily="18" charset="0"/>
              </a:rPr>
              <a:t> Örneği. https://turkishstudies.net/: https://turkishstudies.net/files/turkishstudies/65b493d8-4b5d-4df9-af00-6affde5828e1.pdf adresinden alındı</a:t>
            </a:r>
          </a:p>
          <a:p>
            <a:pPr marL="0" indent="0" algn="just">
              <a:buNone/>
            </a:pPr>
            <a:endParaRPr lang="tr-TR"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64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773640"/>
            <a:ext cx="12192000" cy="576063"/>
          </a:xfrm>
        </p:spPr>
        <p:txBody>
          <a:bodyPr/>
          <a:lstStyle/>
          <a:p>
            <a:r>
              <a:rPr lang="tr-TR" sz="7200" dirty="0">
                <a:latin typeface="Times New Roman" panose="02020603050405020304" pitchFamily="18" charset="0"/>
                <a:cs typeface="Times New Roman" panose="02020603050405020304" pitchFamily="18" charset="0"/>
              </a:rPr>
              <a:t>Teşekkürler.</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7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36">
            <a:extLst>
              <a:ext uri="{FF2B5EF4-FFF2-40B4-BE49-F238E27FC236}">
                <a16:creationId xmlns:a16="http://schemas.microsoft.com/office/drawing/2014/main" id="{CFFA20D0-77FF-4B99-A58E-3433DB410C21}"/>
              </a:ext>
            </a:extLst>
          </p:cNvPr>
          <p:cNvGrpSpPr/>
          <p:nvPr/>
        </p:nvGrpSpPr>
        <p:grpSpPr>
          <a:xfrm>
            <a:off x="915176" y="1352920"/>
            <a:ext cx="10361647" cy="4152160"/>
            <a:chOff x="467544" y="1347614"/>
            <a:chExt cx="8208912" cy="3289508"/>
          </a:xfrm>
        </p:grpSpPr>
        <p:sp>
          <p:nvSpPr>
            <p:cNvPr id="44" name="Rectangle 3">
              <a:extLst>
                <a:ext uri="{FF2B5EF4-FFF2-40B4-BE49-F238E27FC236}">
                  <a16:creationId xmlns:a16="http://schemas.microsoft.com/office/drawing/2014/main" id="{9BA874E2-0617-49E1-8B72-2877E81210C1}"/>
                </a:ext>
              </a:extLst>
            </p:cNvPr>
            <p:cNvSpPr/>
            <p:nvPr/>
          </p:nvSpPr>
          <p:spPr>
            <a:xfrm>
              <a:off x="467544"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19050" cap="flat" cmpd="sng" algn="ctr">
              <a:solidFill>
                <a:srgbClr val="303030"/>
              </a:solid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45" name="Rectangle 3">
              <a:extLst>
                <a:ext uri="{FF2B5EF4-FFF2-40B4-BE49-F238E27FC236}">
                  <a16:creationId xmlns:a16="http://schemas.microsoft.com/office/drawing/2014/main" id="{386EB76F-1F28-49A0-833F-40734BC4442B}"/>
                </a:ext>
              </a:extLst>
            </p:cNvPr>
            <p:cNvSpPr/>
            <p:nvPr/>
          </p:nvSpPr>
          <p:spPr>
            <a:xfrm flipH="1">
              <a:off x="4644008"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rgbClr val="FE9900"/>
            </a:solidFill>
            <a:ln w="19050" cap="flat" cmpd="sng" algn="ctr">
              <a:solidFill>
                <a:srgbClr val="FE9900">
                  <a:lumMod val="75000"/>
                </a:srgbClr>
              </a:solid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sysClr val="window" lastClr="FFFFFF"/>
                </a:solidFill>
                <a:effectLst/>
                <a:uLnTx/>
                <a:uFillTx/>
                <a:latin typeface="Arial"/>
                <a:cs typeface="+mn-cs"/>
              </a:endParaRPr>
            </a:p>
          </p:txBody>
        </p:sp>
        <p:sp>
          <p:nvSpPr>
            <p:cNvPr id="46" name="Rectangle 3">
              <a:extLst>
                <a:ext uri="{FF2B5EF4-FFF2-40B4-BE49-F238E27FC236}">
                  <a16:creationId xmlns:a16="http://schemas.microsoft.com/office/drawing/2014/main" id="{62537CF2-01C2-46BE-9F2D-04765BD27A6B}"/>
                </a:ext>
              </a:extLst>
            </p:cNvPr>
            <p:cNvSpPr/>
            <p:nvPr/>
          </p:nvSpPr>
          <p:spPr>
            <a:xfrm flipV="1">
              <a:off x="46754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rgbClr val="FE9900"/>
            </a:solidFill>
            <a:ln w="19050" cap="flat" cmpd="sng" algn="ctr">
              <a:solidFill>
                <a:srgbClr val="FE9900">
                  <a:lumMod val="75000"/>
                </a:srgbClr>
              </a:solid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303030"/>
                </a:solidFill>
                <a:effectLst/>
                <a:uLnTx/>
                <a:uFillTx/>
                <a:latin typeface="Arial"/>
                <a:cs typeface="+mn-cs"/>
              </a:endParaRPr>
            </a:p>
          </p:txBody>
        </p:sp>
        <p:sp>
          <p:nvSpPr>
            <p:cNvPr id="47" name="Rectangle 3">
              <a:extLst>
                <a:ext uri="{FF2B5EF4-FFF2-40B4-BE49-F238E27FC236}">
                  <a16:creationId xmlns:a16="http://schemas.microsoft.com/office/drawing/2014/main" id="{4F67A189-FEBB-4B59-B609-ABDBACE53DA7}"/>
                </a:ext>
              </a:extLst>
            </p:cNvPr>
            <p:cNvSpPr/>
            <p:nvPr/>
          </p:nvSpPr>
          <p:spPr>
            <a:xfrm flipH="1" flipV="1">
              <a:off x="463562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19050" cap="flat" cmpd="sng" algn="ctr">
              <a:solidFill>
                <a:srgbClr val="303030"/>
              </a:solid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48" name="Rectangle 44">
              <a:extLst>
                <a:ext uri="{FF2B5EF4-FFF2-40B4-BE49-F238E27FC236}">
                  <a16:creationId xmlns:a16="http://schemas.microsoft.com/office/drawing/2014/main" id="{507D26B8-4F56-4969-8E7C-87C98B28653B}"/>
                </a:ext>
              </a:extLst>
            </p:cNvPr>
            <p:cNvSpPr/>
            <p:nvPr/>
          </p:nvSpPr>
          <p:spPr>
            <a:xfrm rot="2700000">
              <a:off x="3990029" y="2417307"/>
              <a:ext cx="1157246" cy="1157246"/>
            </a:xfrm>
            <a:prstGeom prst="rect">
              <a:avLst/>
            </a:prstGeom>
            <a:solidFill>
              <a:srgbClr val="FE990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49" name="Right Triangle 48">
              <a:extLst>
                <a:ext uri="{FF2B5EF4-FFF2-40B4-BE49-F238E27FC236}">
                  <a16:creationId xmlns:a16="http://schemas.microsoft.com/office/drawing/2014/main" id="{1EDEC09C-517E-472B-8ABA-07ECC2520E83}"/>
                </a:ext>
              </a:extLst>
            </p:cNvPr>
            <p:cNvSpPr/>
            <p:nvPr/>
          </p:nvSpPr>
          <p:spPr>
            <a:xfrm rot="10800000">
              <a:off x="4932040" y="2349847"/>
              <a:ext cx="288032" cy="288032"/>
            </a:xfrm>
            <a:prstGeom prst="rtTriangle">
              <a:avLst/>
            </a:prstGeom>
            <a:solidFill>
              <a:srgbClr val="FE9900">
                <a:lumMod val="75000"/>
              </a:srgbClr>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50" name="Right Triangle 50">
              <a:extLst>
                <a:ext uri="{FF2B5EF4-FFF2-40B4-BE49-F238E27FC236}">
                  <a16:creationId xmlns:a16="http://schemas.microsoft.com/office/drawing/2014/main" id="{865D433C-5D62-4F8D-A875-D51F15D49723}"/>
                </a:ext>
              </a:extLst>
            </p:cNvPr>
            <p:cNvSpPr/>
            <p:nvPr/>
          </p:nvSpPr>
          <p:spPr>
            <a:xfrm rot="16200000">
              <a:off x="4932040" y="3348598"/>
              <a:ext cx="288032" cy="288032"/>
            </a:xfrm>
            <a:prstGeom prst="rtTriangle">
              <a:avLst/>
            </a:prstGeom>
            <a:solidFill>
              <a:srgbClr val="30303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51" name="Right Triangle 63">
              <a:extLst>
                <a:ext uri="{FF2B5EF4-FFF2-40B4-BE49-F238E27FC236}">
                  <a16:creationId xmlns:a16="http://schemas.microsoft.com/office/drawing/2014/main" id="{99E6F270-DD52-4AF4-BCE8-1622BC38AE20}"/>
                </a:ext>
              </a:extLst>
            </p:cNvPr>
            <p:cNvSpPr/>
            <p:nvPr/>
          </p:nvSpPr>
          <p:spPr>
            <a:xfrm>
              <a:off x="3946788" y="3369919"/>
              <a:ext cx="288032" cy="288032"/>
            </a:xfrm>
            <a:prstGeom prst="rtTriangle">
              <a:avLst/>
            </a:prstGeom>
            <a:solidFill>
              <a:srgbClr val="FE9900">
                <a:lumMod val="75000"/>
              </a:srgbClr>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sp>
          <p:nvSpPr>
            <p:cNvPr id="52" name="Right Triangle 64">
              <a:extLst>
                <a:ext uri="{FF2B5EF4-FFF2-40B4-BE49-F238E27FC236}">
                  <a16:creationId xmlns:a16="http://schemas.microsoft.com/office/drawing/2014/main" id="{78071D3D-DA43-4079-BC52-8B48BF728066}"/>
                </a:ext>
              </a:extLst>
            </p:cNvPr>
            <p:cNvSpPr/>
            <p:nvPr/>
          </p:nvSpPr>
          <p:spPr>
            <a:xfrm rot="5400000">
              <a:off x="3939168" y="2340540"/>
              <a:ext cx="288032" cy="288032"/>
            </a:xfrm>
            <a:prstGeom prst="rtTriangle">
              <a:avLst/>
            </a:prstGeom>
            <a:solidFill>
              <a:srgbClr val="303030"/>
            </a:solidFill>
            <a:ln w="12700" cap="flat" cmpd="sng" algn="ctr">
              <a:noFill/>
              <a:prstDash val="solid"/>
              <a:miter lim="800000"/>
            </a:ln>
            <a:effectLst/>
          </p:spPr>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grpSp>
      <p:grpSp>
        <p:nvGrpSpPr>
          <p:cNvPr id="31" name="Group 65">
            <a:extLst>
              <a:ext uri="{FF2B5EF4-FFF2-40B4-BE49-F238E27FC236}">
                <a16:creationId xmlns:a16="http://schemas.microsoft.com/office/drawing/2014/main" id="{340CCE2B-7455-4EA4-9EF5-FF83879A43A1}"/>
              </a:ext>
            </a:extLst>
          </p:cNvPr>
          <p:cNvGrpSpPr/>
          <p:nvPr/>
        </p:nvGrpSpPr>
        <p:grpSpPr>
          <a:xfrm>
            <a:off x="1040466" y="1430907"/>
            <a:ext cx="4481445" cy="2000547"/>
            <a:chOff x="2318981" y="1444362"/>
            <a:chExt cx="2274569" cy="2000547"/>
          </a:xfrm>
        </p:grpSpPr>
        <p:sp>
          <p:nvSpPr>
            <p:cNvPr id="42" name="TextBox 13">
              <a:extLst>
                <a:ext uri="{FF2B5EF4-FFF2-40B4-BE49-F238E27FC236}">
                  <a16:creationId xmlns:a16="http://schemas.microsoft.com/office/drawing/2014/main" id="{12E8B1A1-7EEC-495E-8FE2-81BC6FD12760}"/>
                </a:ext>
              </a:extLst>
            </p:cNvPr>
            <p:cNvSpPr txBox="1"/>
            <p:nvPr/>
          </p:nvSpPr>
          <p:spPr>
            <a:xfrm>
              <a:off x="2318981" y="1782916"/>
              <a:ext cx="2274569" cy="1661993"/>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sz="1500" dirty="0" err="1">
                  <a:latin typeface="Times New Roman" panose="02020603050405020304" pitchFamily="18" charset="0"/>
                  <a:cs typeface="Times New Roman" panose="02020603050405020304" pitchFamily="18" charset="0"/>
                </a:rPr>
                <a:t>Paranın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bulunmasından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önce</a:t>
              </a:r>
              <a:r>
                <a:rPr lang="en-US" altLang="ko-KR" sz="1500" dirty="0">
                  <a:latin typeface="Times New Roman" panose="02020603050405020304" pitchFamily="18" charset="0"/>
                  <a:cs typeface="Times New Roman" panose="02020603050405020304" pitchFamily="18" charset="0"/>
                </a:rPr>
                <a:t> Mal-Mal </a:t>
              </a:r>
              <a:r>
                <a:rPr lang="en-US" altLang="ko-KR" sz="1500" dirty="0" err="1">
                  <a:latin typeface="Times New Roman" panose="02020603050405020304" pitchFamily="18" charset="0"/>
                  <a:cs typeface="Times New Roman" panose="02020603050405020304" pitchFamily="18" charset="0"/>
                </a:rPr>
                <a:t>olan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dönem</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paranın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bulunmasından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sonra</a:t>
              </a:r>
              <a:r>
                <a:rPr lang="en-US" altLang="ko-KR" sz="1500" dirty="0">
                  <a:latin typeface="Times New Roman" panose="02020603050405020304" pitchFamily="18" charset="0"/>
                  <a:cs typeface="Times New Roman" panose="02020603050405020304" pitchFamily="18" charset="0"/>
                </a:rPr>
                <a:t> Mal-Para </a:t>
              </a:r>
              <a:r>
                <a:rPr lang="en-US" altLang="ko-KR" sz="1500" dirty="0" err="1">
                  <a:latin typeface="Times New Roman" panose="02020603050405020304" pitchFamily="18" charset="0"/>
                  <a:cs typeface="Times New Roman" panose="02020603050405020304" pitchFamily="18" charset="0"/>
                </a:rPr>
                <a:t>olarak</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devam</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etmiştir</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Gelişen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ve</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değişen</a:t>
              </a:r>
              <a:r>
                <a:rPr lang="en-US" altLang="ko-KR" sz="1500" dirty="0">
                  <a:latin typeface="Times New Roman" panose="02020603050405020304" pitchFamily="18" charset="0"/>
                  <a:cs typeface="Times New Roman" panose="02020603050405020304" pitchFamily="18" charset="0"/>
                </a:rPr>
                <a:t> zaman </a:t>
              </a:r>
              <a:r>
                <a:rPr lang="en-US" altLang="ko-KR" sz="1500" dirty="0" err="1">
                  <a:latin typeface="Times New Roman" panose="02020603050405020304" pitchFamily="18" charset="0"/>
                  <a:cs typeface="Times New Roman" panose="02020603050405020304" pitchFamily="18" charset="0"/>
                </a:rPr>
                <a:t>içerisinde</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paralar</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somut</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kavramlar</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olmaktan</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çıkıp</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hayatımıza</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kredi</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kartları</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banka</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hesapları</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gibi</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soyut</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kavramlar</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olarak</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kullanımına</a:t>
              </a:r>
              <a:r>
                <a:rPr lang="en-US" altLang="ko-KR" sz="1500" dirty="0">
                  <a:latin typeface="Times New Roman" panose="02020603050405020304" pitchFamily="18" charset="0"/>
                  <a:cs typeface="Times New Roman" panose="02020603050405020304" pitchFamily="18" charset="0"/>
                </a:rPr>
                <a:t> </a:t>
              </a:r>
              <a:r>
                <a:rPr lang="en-US" altLang="ko-KR" sz="1500" dirty="0" err="1">
                  <a:latin typeface="Times New Roman" panose="02020603050405020304" pitchFamily="18" charset="0"/>
                  <a:cs typeface="Times New Roman" panose="02020603050405020304" pitchFamily="18" charset="0"/>
                </a:rPr>
                <a:t>başlanmıştır</a:t>
              </a:r>
              <a:r>
                <a:rPr lang="en-US" altLang="ko-KR" sz="1500" dirty="0">
                  <a:latin typeface="Times New Roman" panose="02020603050405020304" pitchFamily="18" charset="0"/>
                  <a:cs typeface="Times New Roman" panose="02020603050405020304" pitchFamily="18" charset="0"/>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rgbClr val="303030">
                      <a:lumMod val="75000"/>
                      <a:lumOff val="25000"/>
                    </a:srgbClr>
                  </a:solidFill>
                  <a:effectLst/>
                  <a:uLnTx/>
                  <a:uFillTx/>
                  <a:latin typeface="Arial"/>
                  <a:cs typeface="Arial" pitchFamily="34" charset="0"/>
                </a:rPr>
                <a:t>. </a:t>
              </a:r>
              <a:endParaRPr kumimoji="0" lang="ko-KR" altLang="en-US" sz="1200" b="0" i="0" u="none" strike="noStrike" kern="1200" cap="none" spc="0" normalizeH="0" baseline="0" noProof="0" dirty="0">
                <a:ln>
                  <a:noFill/>
                </a:ln>
                <a:solidFill>
                  <a:srgbClr val="303030">
                    <a:lumMod val="75000"/>
                    <a:lumOff val="25000"/>
                  </a:srgbClr>
                </a:solidFill>
                <a:effectLst/>
                <a:uLnTx/>
                <a:uFillTx/>
                <a:latin typeface="Arial"/>
                <a:cs typeface="Arial" pitchFamily="34" charset="0"/>
              </a:endParaRPr>
            </a:p>
          </p:txBody>
        </p:sp>
        <p:sp>
          <p:nvSpPr>
            <p:cNvPr id="43" name="TextBox 14">
              <a:extLst>
                <a:ext uri="{FF2B5EF4-FFF2-40B4-BE49-F238E27FC236}">
                  <a16:creationId xmlns:a16="http://schemas.microsoft.com/office/drawing/2014/main" id="{2512CE5E-71CD-4BF3-B660-B0903EC89763}"/>
                </a:ext>
              </a:extLst>
            </p:cNvPr>
            <p:cNvSpPr txBox="1"/>
            <p:nvPr/>
          </p:nvSpPr>
          <p:spPr>
            <a:xfrm>
              <a:off x="2420152" y="1444362"/>
              <a:ext cx="1681201" cy="369332"/>
            </a:xfrm>
            <a:prstGeom prst="rect">
              <a:avLst/>
            </a:prstGeom>
            <a:noFill/>
            <a:ln w="3175">
              <a:noFill/>
            </a:ln>
          </p:spPr>
          <p:txBody>
            <a:bodyPr wrap="square" rtlCol="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lang="tr-TR" altLang="ko-KR" b="1" dirty="0">
                  <a:latin typeface="Times New Roman" panose="02020603050405020304" pitchFamily="18" charset="0"/>
                  <a:cs typeface="Times New Roman" panose="02020603050405020304" pitchFamily="18" charset="0"/>
                </a:rPr>
                <a:t>Giriş</a:t>
              </a:r>
            </a:p>
          </p:txBody>
        </p:sp>
      </p:grpSp>
      <p:sp>
        <p:nvSpPr>
          <p:cNvPr id="54" name="Rectangle 7">
            <a:extLst>
              <a:ext uri="{FF2B5EF4-FFF2-40B4-BE49-F238E27FC236}">
                <a16:creationId xmlns:a16="http://schemas.microsoft.com/office/drawing/2014/main" id="{84693C49-05C6-4CD0-A900-4B843CF3016D}"/>
              </a:ext>
            </a:extLst>
          </p:cNvPr>
          <p:cNvSpPr/>
          <p:nvPr/>
        </p:nvSpPr>
        <p:spPr>
          <a:xfrm rot="18900000">
            <a:off x="5927977" y="3068014"/>
            <a:ext cx="371095" cy="788079"/>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rgbClr val="30303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ysClr val="window" lastClr="FFFFFF"/>
              </a:solidFill>
              <a:effectLst/>
              <a:uLnTx/>
              <a:uFillTx/>
              <a:latin typeface="Arial"/>
              <a:cs typeface="+mn-cs"/>
            </a:endParaRPr>
          </a:p>
        </p:txBody>
      </p:sp>
      <p:grpSp>
        <p:nvGrpSpPr>
          <p:cNvPr id="55" name="Group 65">
            <a:extLst>
              <a:ext uri="{FF2B5EF4-FFF2-40B4-BE49-F238E27FC236}">
                <a16:creationId xmlns:a16="http://schemas.microsoft.com/office/drawing/2014/main" id="{36966248-0F63-4C35-8CDC-342DA27200CD}"/>
              </a:ext>
            </a:extLst>
          </p:cNvPr>
          <p:cNvGrpSpPr/>
          <p:nvPr/>
        </p:nvGrpSpPr>
        <p:grpSpPr>
          <a:xfrm>
            <a:off x="6675650" y="1456855"/>
            <a:ext cx="4601173" cy="2015317"/>
            <a:chOff x="2304014" y="1500885"/>
            <a:chExt cx="2335337" cy="2015317"/>
          </a:xfrm>
        </p:grpSpPr>
        <p:sp>
          <p:nvSpPr>
            <p:cNvPr id="56" name="TextBox 13">
              <a:extLst>
                <a:ext uri="{FF2B5EF4-FFF2-40B4-BE49-F238E27FC236}">
                  <a16:creationId xmlns:a16="http://schemas.microsoft.com/office/drawing/2014/main" id="{713D1171-90C7-402E-A707-75A1EA874FBC}"/>
                </a:ext>
              </a:extLst>
            </p:cNvPr>
            <p:cNvSpPr txBox="1"/>
            <p:nvPr/>
          </p:nvSpPr>
          <p:spPr>
            <a:xfrm>
              <a:off x="2304014" y="1854209"/>
              <a:ext cx="2335337" cy="1661993"/>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dirty="0">
                  <a:solidFill>
                    <a:srgbClr val="303030"/>
                  </a:solidFill>
                  <a:latin typeface="Times New Roman" panose="02020603050405020304" pitchFamily="18" charset="0"/>
                  <a:cs typeface="Times New Roman" panose="02020603050405020304" pitchFamily="18" charset="0"/>
                </a:rPr>
                <a:t>2019 </a:t>
              </a:r>
              <a:r>
                <a:rPr lang="en-US" altLang="ko-KR" dirty="0" err="1">
                  <a:solidFill>
                    <a:srgbClr val="303030"/>
                  </a:solidFill>
                  <a:latin typeface="Times New Roman" panose="02020603050405020304" pitchFamily="18" charset="0"/>
                  <a:cs typeface="Times New Roman" panose="02020603050405020304" pitchFamily="18" charset="0"/>
                </a:rPr>
                <a:t>yılının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aralık</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ayında</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Çin’in</a:t>
              </a:r>
              <a:r>
                <a:rPr lang="en-US" altLang="ko-KR" dirty="0">
                  <a:solidFill>
                    <a:srgbClr val="303030"/>
                  </a:solidFill>
                  <a:latin typeface="Times New Roman" panose="02020603050405020304" pitchFamily="18" charset="0"/>
                  <a:cs typeface="Times New Roman" panose="02020603050405020304" pitchFamily="18" charset="0"/>
                </a:rPr>
                <a:t> Wuhan </a:t>
              </a:r>
              <a:r>
                <a:rPr lang="en-US" altLang="ko-KR" dirty="0" err="1">
                  <a:solidFill>
                    <a:srgbClr val="303030"/>
                  </a:solidFill>
                  <a:latin typeface="Times New Roman" panose="02020603050405020304" pitchFamily="18" charset="0"/>
                  <a:cs typeface="Times New Roman" panose="02020603050405020304" pitchFamily="18" charset="0"/>
                </a:rPr>
                <a:t>eyaletinde</a:t>
              </a:r>
              <a:r>
                <a:rPr lang="en-US" altLang="ko-KR" dirty="0">
                  <a:solidFill>
                    <a:srgbClr val="303030"/>
                  </a:solidFill>
                  <a:latin typeface="Times New Roman" panose="02020603050405020304" pitchFamily="18" charset="0"/>
                  <a:cs typeface="Times New Roman" panose="02020603050405020304" pitchFamily="18" charset="0"/>
                </a:rPr>
                <a:t> Korona </a:t>
              </a:r>
              <a:r>
                <a:rPr lang="en-US" altLang="ko-KR" dirty="0" err="1">
                  <a:solidFill>
                    <a:srgbClr val="303030"/>
                  </a:solidFill>
                  <a:latin typeface="Times New Roman" panose="02020603050405020304" pitchFamily="18" charset="0"/>
                  <a:cs typeface="Times New Roman" panose="02020603050405020304" pitchFamily="18" charset="0"/>
                </a:rPr>
                <a:t>virüs</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baş</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göstermiş</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ve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tüm</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dünyaya</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hızlı</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bir</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şekilde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yayılmıştır</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Dünya</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sağlık</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örgütü</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salgın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ilan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etmiş</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hastalığın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etkileri</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ölümünde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ötesine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geçmiştir</a:t>
              </a:r>
              <a:r>
                <a:rPr lang="en-US" altLang="ko-KR" dirty="0">
                  <a:solidFill>
                    <a:srgbClr val="303030"/>
                  </a:solidFill>
                  <a:latin typeface="Times New Roman" panose="02020603050405020304" pitchFamily="18" charset="0"/>
                  <a:cs typeface="Times New Roman" panose="02020603050405020304" pitchFamily="18" charset="0"/>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bg1"/>
                  </a:solidFill>
                  <a:effectLst/>
                  <a:uLnTx/>
                  <a:uFillTx/>
                  <a:latin typeface="Arial"/>
                  <a:cs typeface="Arial" pitchFamily="34" charset="0"/>
                </a:rPr>
                <a:t>. </a:t>
              </a:r>
              <a:endParaRPr kumimoji="0" lang="ko-KR" altLang="en-US" sz="1200" b="0" i="0" u="none" strike="noStrike" kern="1200" cap="none" spc="0" normalizeH="0" baseline="0" noProof="0" dirty="0">
                <a:ln>
                  <a:noFill/>
                </a:ln>
                <a:solidFill>
                  <a:schemeClr val="bg1"/>
                </a:solidFill>
                <a:effectLst/>
                <a:uLnTx/>
                <a:uFillTx/>
                <a:latin typeface="Arial"/>
                <a:cs typeface="Arial" pitchFamily="34" charset="0"/>
              </a:endParaRPr>
            </a:p>
          </p:txBody>
        </p:sp>
        <p:sp>
          <p:nvSpPr>
            <p:cNvPr id="57" name="TextBox 14">
              <a:extLst>
                <a:ext uri="{FF2B5EF4-FFF2-40B4-BE49-F238E27FC236}">
                  <a16:creationId xmlns:a16="http://schemas.microsoft.com/office/drawing/2014/main" id="{E8D2AB1F-97F8-4FFD-BDC7-484FA868042C}"/>
                </a:ext>
              </a:extLst>
            </p:cNvPr>
            <p:cNvSpPr txBox="1"/>
            <p:nvPr/>
          </p:nvSpPr>
          <p:spPr>
            <a:xfrm>
              <a:off x="2501675" y="1500885"/>
              <a:ext cx="1681201" cy="369332"/>
            </a:xfrm>
            <a:prstGeom prst="rect">
              <a:avLst/>
            </a:prstGeom>
            <a:noFill/>
            <a:ln w="3175">
              <a:noFill/>
            </a:ln>
          </p:spPr>
          <p:txBody>
            <a:bodyPr wrap="square" rtlCol="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lang="tr-TR" altLang="ko-KR" b="1" dirty="0">
                  <a:solidFill>
                    <a:srgbClr val="303030"/>
                  </a:solidFill>
                  <a:latin typeface="Times New Roman" panose="02020603050405020304" pitchFamily="18" charset="0"/>
                  <a:cs typeface="Times New Roman" panose="02020603050405020304" pitchFamily="18" charset="0"/>
                </a:rPr>
                <a:t>Covid-19</a:t>
              </a:r>
            </a:p>
          </p:txBody>
        </p:sp>
      </p:grpSp>
      <p:grpSp>
        <p:nvGrpSpPr>
          <p:cNvPr id="58" name="Group 65">
            <a:extLst>
              <a:ext uri="{FF2B5EF4-FFF2-40B4-BE49-F238E27FC236}">
                <a16:creationId xmlns:a16="http://schemas.microsoft.com/office/drawing/2014/main" id="{6ABE57A5-3246-4555-B94F-8FB9CA12A784}"/>
              </a:ext>
            </a:extLst>
          </p:cNvPr>
          <p:cNvGrpSpPr/>
          <p:nvPr/>
        </p:nvGrpSpPr>
        <p:grpSpPr>
          <a:xfrm>
            <a:off x="1040466" y="3809458"/>
            <a:ext cx="4481445" cy="1477328"/>
            <a:chOff x="2350082" y="1596359"/>
            <a:chExt cx="2274569" cy="1477328"/>
          </a:xfrm>
        </p:grpSpPr>
        <p:sp>
          <p:nvSpPr>
            <p:cNvPr id="59" name="TextBox 13">
              <a:extLst>
                <a:ext uri="{FF2B5EF4-FFF2-40B4-BE49-F238E27FC236}">
                  <a16:creationId xmlns:a16="http://schemas.microsoft.com/office/drawing/2014/main" id="{CA264473-EBE3-412D-BA17-796584B5C58B}"/>
                </a:ext>
              </a:extLst>
            </p:cNvPr>
            <p:cNvSpPr txBox="1"/>
            <p:nvPr/>
          </p:nvSpPr>
          <p:spPr>
            <a:xfrm>
              <a:off x="2350082" y="1965691"/>
              <a:ext cx="2274569" cy="1107996"/>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dirty="0" err="1">
                  <a:solidFill>
                    <a:srgbClr val="303030"/>
                  </a:solidFill>
                  <a:latin typeface="Times New Roman" panose="02020603050405020304" pitchFamily="18" charset="0"/>
                  <a:cs typeface="Times New Roman" panose="02020603050405020304" pitchFamily="18" charset="0"/>
                </a:rPr>
                <a:t>Dijital</a:t>
              </a:r>
              <a:r>
                <a:rPr lang="en-US" altLang="ko-KR" dirty="0">
                  <a:solidFill>
                    <a:srgbClr val="303030"/>
                  </a:solidFill>
                  <a:latin typeface="Times New Roman" panose="02020603050405020304" pitchFamily="18" charset="0"/>
                  <a:cs typeface="Times New Roman" panose="02020603050405020304" pitchFamily="18" charset="0"/>
                </a:rPr>
                <a:t> para </a:t>
              </a:r>
              <a:r>
                <a:rPr lang="en-US" altLang="ko-KR" dirty="0" err="1">
                  <a:solidFill>
                    <a:srgbClr val="303030"/>
                  </a:solidFill>
                  <a:latin typeface="Times New Roman" panose="02020603050405020304" pitchFamily="18" charset="0"/>
                  <a:cs typeface="Times New Roman" panose="02020603050405020304" pitchFamily="18" charset="0"/>
                </a:rPr>
                <a:t>birimi</a:t>
              </a:r>
              <a:r>
                <a:rPr lang="en-US" altLang="ko-KR" dirty="0">
                  <a:solidFill>
                    <a:srgbClr val="303030"/>
                  </a:solidFill>
                  <a:latin typeface="Times New Roman" panose="02020603050405020304" pitchFamily="18" charset="0"/>
                  <a:cs typeface="Times New Roman" panose="02020603050405020304" pitchFamily="18" charset="0"/>
                </a:rPr>
                <a:t>, </a:t>
              </a:r>
              <a:r>
                <a:rPr lang="tr-TR"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kâğıt</a:t>
              </a:r>
              <a:r>
                <a:rPr lang="en-US" altLang="ko-KR" dirty="0">
                  <a:solidFill>
                    <a:srgbClr val="303030"/>
                  </a:solidFill>
                  <a:latin typeface="Times New Roman" panose="02020603050405020304" pitchFamily="18" charset="0"/>
                  <a:cs typeface="Times New Roman" panose="02020603050405020304" pitchFamily="18" charset="0"/>
                </a:rPr>
                <a:t> para </a:t>
              </a:r>
              <a:r>
                <a:rPr lang="en-US" altLang="ko-KR" dirty="0" err="1">
                  <a:solidFill>
                    <a:srgbClr val="303030"/>
                  </a:solidFill>
                  <a:latin typeface="Times New Roman" panose="02020603050405020304" pitchFamily="18" charset="0"/>
                  <a:cs typeface="Times New Roman" panose="02020603050405020304" pitchFamily="18" charset="0"/>
                </a:rPr>
                <a:t>veya</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çek</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gibi</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bilinen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fiziksel</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ödeme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araçlarını</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gerektiren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yöntemlerden</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farklı</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bir</a:t>
              </a:r>
              <a:r>
                <a:rPr lang="en-US" altLang="ko-KR" dirty="0">
                  <a:solidFill>
                    <a:srgbClr val="303030"/>
                  </a:solidFill>
                  <a:latin typeface="Times New Roman" panose="02020603050405020304" pitchFamily="18" charset="0"/>
                  <a:cs typeface="Times New Roman" panose="02020603050405020304" pitchFamily="18" charset="0"/>
                </a:rPr>
                <a:t> internet </a:t>
              </a:r>
              <a:r>
                <a:rPr lang="en-US" altLang="ko-KR" dirty="0" err="1">
                  <a:solidFill>
                    <a:srgbClr val="303030"/>
                  </a:solidFill>
                  <a:latin typeface="Times New Roman" panose="02020603050405020304" pitchFamily="18" charset="0"/>
                  <a:cs typeface="Times New Roman" panose="02020603050405020304" pitchFamily="18" charset="0"/>
                </a:rPr>
                <a:t>ödeme</a:t>
              </a:r>
              <a:r>
                <a:rPr lang="en-US" altLang="ko-KR" dirty="0">
                  <a:solidFill>
                    <a:srgbClr val="303030"/>
                  </a:solidFill>
                  <a:latin typeface="Times New Roman" panose="02020603050405020304" pitchFamily="18" charset="0"/>
                  <a:cs typeface="Times New Roman" panose="02020603050405020304" pitchFamily="18" charset="0"/>
                </a:rPr>
                <a:t> </a:t>
              </a:r>
              <a:r>
                <a:rPr lang="en-US" altLang="ko-KR" dirty="0" err="1">
                  <a:solidFill>
                    <a:srgbClr val="303030"/>
                  </a:solidFill>
                  <a:latin typeface="Times New Roman" panose="02020603050405020304" pitchFamily="18" charset="0"/>
                  <a:cs typeface="Times New Roman" panose="02020603050405020304" pitchFamily="18" charset="0"/>
                </a:rPr>
                <a:t>aracıdır</a:t>
              </a:r>
              <a:r>
                <a:rPr lang="tr-TR" altLang="ko-KR" dirty="0">
                  <a:solidFill>
                    <a:srgbClr val="303030"/>
                  </a:solidFill>
                  <a:latin typeface="Times New Roman" panose="02020603050405020304" pitchFamily="18" charset="0"/>
                  <a:cs typeface="Times New Roman" panose="02020603050405020304" pitchFamily="18" charset="0"/>
                </a:rPr>
                <a:t>.</a:t>
              </a:r>
              <a:endParaRPr lang="en-US" altLang="ko-KR" dirty="0">
                <a:solidFill>
                  <a:srgbClr val="303030"/>
                </a:solidFill>
                <a:latin typeface="Times New Roman" panose="02020603050405020304" pitchFamily="18" charset="0"/>
                <a:cs typeface="Times New Roman" panose="02020603050405020304" pitchFamily="18"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chemeClr val="bg1"/>
                  </a:solidFill>
                  <a:effectLst/>
                  <a:uLnTx/>
                  <a:uFillTx/>
                  <a:latin typeface="Arial"/>
                  <a:cs typeface="Arial" pitchFamily="34" charset="0"/>
                </a:rPr>
                <a:t>. </a:t>
              </a:r>
              <a:endParaRPr kumimoji="0" lang="ko-KR" altLang="en-US" sz="1200" b="0" i="0" u="none" strike="noStrike" kern="1200" cap="none" spc="0" normalizeH="0" baseline="0" noProof="0" dirty="0">
                <a:ln>
                  <a:noFill/>
                </a:ln>
                <a:solidFill>
                  <a:schemeClr val="bg1"/>
                </a:solidFill>
                <a:effectLst/>
                <a:uLnTx/>
                <a:uFillTx/>
                <a:latin typeface="Arial"/>
                <a:cs typeface="Arial" pitchFamily="34" charset="0"/>
              </a:endParaRPr>
            </a:p>
          </p:txBody>
        </p:sp>
        <p:sp>
          <p:nvSpPr>
            <p:cNvPr id="60" name="TextBox 14">
              <a:extLst>
                <a:ext uri="{FF2B5EF4-FFF2-40B4-BE49-F238E27FC236}">
                  <a16:creationId xmlns:a16="http://schemas.microsoft.com/office/drawing/2014/main" id="{5FDB5262-9C13-407E-81B7-7F550D7DDA5B}"/>
                </a:ext>
              </a:extLst>
            </p:cNvPr>
            <p:cNvSpPr txBox="1"/>
            <p:nvPr/>
          </p:nvSpPr>
          <p:spPr>
            <a:xfrm>
              <a:off x="2451253" y="1596359"/>
              <a:ext cx="1681201" cy="369332"/>
            </a:xfrm>
            <a:prstGeom prst="rect">
              <a:avLst/>
            </a:prstGeom>
            <a:noFill/>
            <a:ln w="3175">
              <a:noFill/>
            </a:ln>
          </p:spPr>
          <p:txBody>
            <a:bodyPr wrap="square" rtlCol="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lang="tr-TR" altLang="ko-KR" b="1" dirty="0">
                  <a:solidFill>
                    <a:srgbClr val="303030"/>
                  </a:solidFill>
                  <a:latin typeface="Times New Roman" panose="02020603050405020304" pitchFamily="18" charset="0"/>
                  <a:cs typeface="Times New Roman" panose="02020603050405020304" pitchFamily="18" charset="0"/>
                </a:rPr>
                <a:t>Dijital Para</a:t>
              </a:r>
            </a:p>
          </p:txBody>
        </p:sp>
      </p:grpSp>
      <p:grpSp>
        <p:nvGrpSpPr>
          <p:cNvPr id="61" name="Group 65">
            <a:extLst>
              <a:ext uri="{FF2B5EF4-FFF2-40B4-BE49-F238E27FC236}">
                <a16:creationId xmlns:a16="http://schemas.microsoft.com/office/drawing/2014/main" id="{8089B4E6-F4C0-4ADE-A0F5-6ACE683A6E29}"/>
              </a:ext>
            </a:extLst>
          </p:cNvPr>
          <p:cNvGrpSpPr/>
          <p:nvPr/>
        </p:nvGrpSpPr>
        <p:grpSpPr>
          <a:xfrm>
            <a:off x="6819846" y="3657461"/>
            <a:ext cx="4481445" cy="1897216"/>
            <a:chOff x="2336771" y="1444362"/>
            <a:chExt cx="2274569" cy="1897216"/>
          </a:xfrm>
        </p:grpSpPr>
        <p:sp>
          <p:nvSpPr>
            <p:cNvPr id="62" name="TextBox 13">
              <a:extLst>
                <a:ext uri="{FF2B5EF4-FFF2-40B4-BE49-F238E27FC236}">
                  <a16:creationId xmlns:a16="http://schemas.microsoft.com/office/drawing/2014/main" id="{C59D5142-4B05-4578-838C-742527CBC3A0}"/>
                </a:ext>
              </a:extLst>
            </p:cNvPr>
            <p:cNvSpPr txBox="1"/>
            <p:nvPr/>
          </p:nvSpPr>
          <p:spPr>
            <a:xfrm>
              <a:off x="2336771" y="1833473"/>
              <a:ext cx="2274569" cy="1508105"/>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US" altLang="ko-KR" sz="1600" dirty="0">
                  <a:latin typeface="Times New Roman" panose="02020603050405020304" pitchFamily="18" charset="0"/>
                  <a:cs typeface="Times New Roman" panose="02020603050405020304" pitchFamily="18" charset="0"/>
                </a:rPr>
                <a:t>2009 </a:t>
              </a:r>
              <a:r>
                <a:rPr lang="en-US" altLang="ko-KR" sz="1600" dirty="0" err="1">
                  <a:latin typeface="Times New Roman" panose="02020603050405020304" pitchFamily="18" charset="0"/>
                  <a:cs typeface="Times New Roman" panose="02020603050405020304" pitchFamily="18" charset="0"/>
                </a:rPr>
                <a:t>yılında</a:t>
              </a:r>
              <a:r>
                <a:rPr lang="en-US" altLang="ko-KR" sz="1600" dirty="0">
                  <a:latin typeface="Times New Roman" panose="02020603050405020304" pitchFamily="18" charset="0"/>
                  <a:cs typeface="Times New Roman" panose="02020603050405020304" pitchFamily="18" charset="0"/>
                </a:rPr>
                <a:t> Satoshi Nakamoto </a:t>
              </a:r>
              <a:r>
                <a:rPr lang="en-US" altLang="ko-KR" sz="1600" dirty="0" err="1">
                  <a:latin typeface="Times New Roman" panose="02020603050405020304" pitchFamily="18" charset="0"/>
                  <a:cs typeface="Times New Roman" panose="02020603050405020304" pitchFamily="18" charset="0"/>
                </a:rPr>
                <a:t>kişi</a:t>
              </a:r>
              <a:r>
                <a:rPr lang="en-US" altLang="ko-KR" sz="1600" dirty="0">
                  <a:latin typeface="Times New Roman" panose="02020603050405020304" pitchFamily="18" charset="0"/>
                  <a:cs typeface="Times New Roman" panose="02020603050405020304" pitchFamily="18" charset="0"/>
                </a:rPr>
                <a:t>/</a:t>
              </a:r>
              <a:r>
                <a:rPr lang="en-US" altLang="ko-KR" sz="1600" dirty="0" err="1">
                  <a:latin typeface="Times New Roman" panose="02020603050405020304" pitchFamily="18" charset="0"/>
                  <a:cs typeface="Times New Roman" panose="02020603050405020304" pitchFamily="18" charset="0"/>
                </a:rPr>
                <a:t>grup</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tarafından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bulunan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dijital</a:t>
              </a:r>
              <a:r>
                <a:rPr lang="en-US" altLang="ko-KR" sz="1600" dirty="0">
                  <a:latin typeface="Times New Roman" panose="02020603050405020304" pitchFamily="18" charset="0"/>
                  <a:cs typeface="Times New Roman" panose="02020603050405020304" pitchFamily="18" charset="0"/>
                </a:rPr>
                <a:t> para </a:t>
              </a:r>
              <a:r>
                <a:rPr lang="en-US" altLang="ko-KR" sz="1600" dirty="0" err="1">
                  <a:latin typeface="Times New Roman" panose="02020603050405020304" pitchFamily="18" charset="0"/>
                  <a:cs typeface="Times New Roman" panose="02020603050405020304" pitchFamily="18" charset="0"/>
                </a:rPr>
                <a:t>olan</a:t>
              </a:r>
              <a:r>
                <a:rPr lang="en-US" altLang="ko-KR" sz="1600" dirty="0">
                  <a:latin typeface="Times New Roman" panose="02020603050405020304" pitchFamily="18" charset="0"/>
                  <a:cs typeface="Times New Roman" panose="02020603050405020304" pitchFamily="18" charset="0"/>
                </a:rPr>
                <a:t> Bitcoin </a:t>
              </a:r>
              <a:r>
                <a:rPr lang="en-US" altLang="ko-KR" sz="1600" dirty="0" err="1">
                  <a:latin typeface="Times New Roman" panose="02020603050405020304" pitchFamily="18" charset="0"/>
                  <a:cs typeface="Times New Roman" panose="02020603050405020304" pitchFamily="18" charset="0"/>
                </a:rPr>
                <a:t>sistemi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paraya</a:t>
              </a:r>
              <a:r>
                <a:rPr lang="en-US" altLang="ko-KR" sz="1600" dirty="0">
                  <a:latin typeface="Times New Roman" panose="02020603050405020304" pitchFamily="18" charset="0"/>
                  <a:cs typeface="Times New Roman" panose="02020603050405020304" pitchFamily="18" charset="0"/>
                </a:rPr>
                <a:t> yeni </a:t>
              </a:r>
              <a:r>
                <a:rPr lang="en-US" altLang="ko-KR" sz="1600" dirty="0" err="1">
                  <a:latin typeface="Times New Roman" panose="02020603050405020304" pitchFamily="18" charset="0"/>
                  <a:cs typeface="Times New Roman" panose="02020603050405020304" pitchFamily="18" charset="0"/>
                </a:rPr>
                <a:t>bir</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boyut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getirmiştir</a:t>
              </a:r>
              <a:r>
                <a:rPr lang="en-US" altLang="ko-KR" sz="1600" dirty="0">
                  <a:latin typeface="Times New Roman" panose="02020603050405020304" pitchFamily="18" charset="0"/>
                  <a:cs typeface="Times New Roman" panose="02020603050405020304" pitchFamily="18" charset="0"/>
                </a:rPr>
                <a:t>. Bu yeni </a:t>
              </a:r>
              <a:r>
                <a:rPr lang="en-US" altLang="ko-KR" sz="1600" dirty="0" err="1">
                  <a:latin typeface="Times New Roman" panose="02020603050405020304" pitchFamily="18" charset="0"/>
                  <a:cs typeface="Times New Roman" panose="02020603050405020304" pitchFamily="18" charset="0"/>
                </a:rPr>
                <a:t>boyutun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ismi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çoğalan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sanal</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paralarla</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birlikte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kripto</a:t>
              </a:r>
              <a:r>
                <a:rPr lang="en-US" altLang="ko-KR" sz="1600" dirty="0">
                  <a:latin typeface="Times New Roman" panose="02020603050405020304" pitchFamily="18" charset="0"/>
                  <a:cs typeface="Times New Roman" panose="02020603050405020304" pitchFamily="18" charset="0"/>
                </a:rPr>
                <a:t> para </a:t>
              </a:r>
              <a:r>
                <a:rPr lang="en-US" altLang="ko-KR" sz="1600" dirty="0" err="1">
                  <a:latin typeface="Times New Roman" panose="02020603050405020304" pitchFamily="18" charset="0"/>
                  <a:cs typeface="Times New Roman" panose="02020603050405020304" pitchFamily="18" charset="0"/>
                </a:rPr>
                <a:t>olarak</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adlandırılmıştır</a:t>
              </a:r>
              <a:r>
                <a:rPr lang="en-US" altLang="ko-KR" sz="1600" dirty="0">
                  <a:latin typeface="Times New Roman" panose="02020603050405020304" pitchFamily="18" charset="0"/>
                  <a:cs typeface="Times New Roman" panose="02020603050405020304" pitchFamily="18" charset="0"/>
                </a:rPr>
                <a: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rgbClr val="303030">
                      <a:lumMod val="75000"/>
                      <a:lumOff val="25000"/>
                    </a:srgbClr>
                  </a:solidFill>
                  <a:effectLst/>
                  <a:uLnTx/>
                  <a:uFillTx/>
                  <a:latin typeface="Arial"/>
                  <a:cs typeface="Arial" pitchFamily="34" charset="0"/>
                </a:rPr>
                <a:t>. </a:t>
              </a:r>
              <a:endParaRPr kumimoji="0" lang="ko-KR" altLang="en-US" sz="1200" b="0" i="0" u="none" strike="noStrike" kern="1200" cap="none" spc="0" normalizeH="0" baseline="0" noProof="0" dirty="0">
                <a:ln>
                  <a:noFill/>
                </a:ln>
                <a:solidFill>
                  <a:srgbClr val="303030">
                    <a:lumMod val="75000"/>
                    <a:lumOff val="25000"/>
                  </a:srgbClr>
                </a:solidFill>
                <a:effectLst/>
                <a:uLnTx/>
                <a:uFillTx/>
                <a:latin typeface="Arial"/>
                <a:cs typeface="Arial" pitchFamily="34" charset="0"/>
              </a:endParaRPr>
            </a:p>
          </p:txBody>
        </p:sp>
        <p:sp>
          <p:nvSpPr>
            <p:cNvPr id="63" name="TextBox 14">
              <a:extLst>
                <a:ext uri="{FF2B5EF4-FFF2-40B4-BE49-F238E27FC236}">
                  <a16:creationId xmlns:a16="http://schemas.microsoft.com/office/drawing/2014/main" id="{362A79C0-DACE-4508-8518-E6E5E9B6AF61}"/>
                </a:ext>
              </a:extLst>
            </p:cNvPr>
            <p:cNvSpPr txBox="1"/>
            <p:nvPr/>
          </p:nvSpPr>
          <p:spPr>
            <a:xfrm>
              <a:off x="2461245" y="1444362"/>
              <a:ext cx="1681201" cy="369332"/>
            </a:xfrm>
            <a:prstGeom prst="rect">
              <a:avLst/>
            </a:prstGeom>
            <a:noFill/>
            <a:ln w="3175">
              <a:noFill/>
            </a:ln>
          </p:spPr>
          <p:txBody>
            <a:bodyPr wrap="square" rtlCol="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lang="tr-TR" altLang="ko-KR" b="1" dirty="0" err="1">
                  <a:latin typeface="Times New Roman" panose="02020603050405020304" pitchFamily="18" charset="0"/>
                  <a:cs typeface="Times New Roman" panose="02020603050405020304" pitchFamily="18" charset="0"/>
                </a:rPr>
                <a:t>Bitcoin</a:t>
              </a:r>
              <a:endParaRPr lang="tr-TR" altLang="ko-KR"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7486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110" name="Grafik 109">
            <a:extLst>
              <a:ext uri="{FF2B5EF4-FFF2-40B4-BE49-F238E27FC236}">
                <a16:creationId xmlns:a16="http://schemas.microsoft.com/office/drawing/2014/main" id="{15E189AF-8627-429E-8563-AC7F9DE734AF}"/>
              </a:ext>
            </a:extLst>
          </p:cNvPr>
          <p:cNvGraphicFramePr/>
          <p:nvPr>
            <p:extLst>
              <p:ext uri="{D42A27DB-BD31-4B8C-83A1-F6EECF244321}">
                <p14:modId xmlns:p14="http://schemas.microsoft.com/office/powerpoint/2010/main" val="2911957693"/>
              </p:ext>
            </p:extLst>
          </p:nvPr>
        </p:nvGraphicFramePr>
        <p:xfrm>
          <a:off x="5159141" y="1340318"/>
          <a:ext cx="5727031" cy="4177364"/>
        </p:xfrm>
        <a:graphic>
          <a:graphicData uri="http://schemas.openxmlformats.org/drawingml/2006/chart">
            <c:chart xmlns:c="http://schemas.openxmlformats.org/drawingml/2006/chart" xmlns:r="http://schemas.openxmlformats.org/officeDocument/2006/relationships" r:id="rId3"/>
          </a:graphicData>
        </a:graphic>
      </p:graphicFrame>
      <p:sp>
        <p:nvSpPr>
          <p:cNvPr id="114" name="Metin kutusu 113">
            <a:extLst>
              <a:ext uri="{FF2B5EF4-FFF2-40B4-BE49-F238E27FC236}">
                <a16:creationId xmlns:a16="http://schemas.microsoft.com/office/drawing/2014/main" id="{86965191-6617-4BA2-BF8F-1896A4F18E29}"/>
              </a:ext>
            </a:extLst>
          </p:cNvPr>
          <p:cNvSpPr txBox="1"/>
          <p:nvPr/>
        </p:nvSpPr>
        <p:spPr>
          <a:xfrm>
            <a:off x="4971448" y="5517682"/>
            <a:ext cx="6102416" cy="369332"/>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Şekil 1. Yıllara göre piyasadaki majör kripto para birimleri</a:t>
            </a:r>
          </a:p>
        </p:txBody>
      </p:sp>
    </p:spTree>
    <p:extLst>
      <p:ext uri="{BB962C8B-B14F-4D97-AF65-F5344CB8AC3E}">
        <p14:creationId xmlns:p14="http://schemas.microsoft.com/office/powerpoint/2010/main" val="34981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자유형: 도형 24">
            <a:extLst>
              <a:ext uri="{FF2B5EF4-FFF2-40B4-BE49-F238E27FC236}">
                <a16:creationId xmlns:a16="http://schemas.microsoft.com/office/drawing/2014/main" id="{E8D9239B-CD4E-4D8D-A190-FDE37977EF21}"/>
              </a:ext>
            </a:extLst>
          </p:cNvPr>
          <p:cNvSpPr/>
          <p:nvPr/>
        </p:nvSpPr>
        <p:spPr>
          <a:xfrm>
            <a:off x="-26126" y="2090101"/>
            <a:ext cx="12218126" cy="4397829"/>
          </a:xfrm>
          <a:custGeom>
            <a:avLst/>
            <a:gdLst>
              <a:gd name="connsiteX0" fmla="*/ 0 w 12209417"/>
              <a:gd name="connsiteY0" fmla="*/ 4284617 h 4284617"/>
              <a:gd name="connsiteX1" fmla="*/ 7977051 w 12209417"/>
              <a:gd name="connsiteY1" fmla="*/ 4284617 h 4284617"/>
              <a:gd name="connsiteX2" fmla="*/ 8342811 w 12209417"/>
              <a:gd name="connsiteY2" fmla="*/ 3579223 h 4284617"/>
              <a:gd name="connsiteX3" fmla="*/ 9448800 w 12209417"/>
              <a:gd name="connsiteY3" fmla="*/ 2725783 h 4284617"/>
              <a:gd name="connsiteX4" fmla="*/ 9657806 w 12209417"/>
              <a:gd name="connsiteY4" fmla="*/ 2063932 h 4284617"/>
              <a:gd name="connsiteX5" fmla="*/ 10755086 w 12209417"/>
              <a:gd name="connsiteY5" fmla="*/ 905692 h 4284617"/>
              <a:gd name="connsiteX6" fmla="*/ 11695611 w 12209417"/>
              <a:gd name="connsiteY6" fmla="*/ 644434 h 4284617"/>
              <a:gd name="connsiteX7" fmla="*/ 12209417 w 12209417"/>
              <a:gd name="connsiteY7" fmla="*/ 0 h 4284617"/>
              <a:gd name="connsiteX0" fmla="*/ 0 w 12583885"/>
              <a:gd name="connsiteY0" fmla="*/ 4354286 h 4354286"/>
              <a:gd name="connsiteX1" fmla="*/ 7977051 w 12583885"/>
              <a:gd name="connsiteY1" fmla="*/ 4354286 h 4354286"/>
              <a:gd name="connsiteX2" fmla="*/ 8342811 w 12583885"/>
              <a:gd name="connsiteY2" fmla="*/ 3648892 h 4354286"/>
              <a:gd name="connsiteX3" fmla="*/ 9448800 w 12583885"/>
              <a:gd name="connsiteY3" fmla="*/ 2795452 h 4354286"/>
              <a:gd name="connsiteX4" fmla="*/ 9657806 w 12583885"/>
              <a:gd name="connsiteY4" fmla="*/ 2133601 h 4354286"/>
              <a:gd name="connsiteX5" fmla="*/ 10755086 w 12583885"/>
              <a:gd name="connsiteY5" fmla="*/ 975361 h 4354286"/>
              <a:gd name="connsiteX6" fmla="*/ 11695611 w 12583885"/>
              <a:gd name="connsiteY6" fmla="*/ 714103 h 4354286"/>
              <a:gd name="connsiteX7" fmla="*/ 12583885 w 12583885"/>
              <a:gd name="connsiteY7" fmla="*/ 0 h 4354286"/>
              <a:gd name="connsiteX0" fmla="*/ 0 w 12653554"/>
              <a:gd name="connsiteY0" fmla="*/ 4371703 h 4371703"/>
              <a:gd name="connsiteX1" fmla="*/ 7977051 w 12653554"/>
              <a:gd name="connsiteY1" fmla="*/ 4371703 h 4371703"/>
              <a:gd name="connsiteX2" fmla="*/ 8342811 w 12653554"/>
              <a:gd name="connsiteY2" fmla="*/ 3666309 h 4371703"/>
              <a:gd name="connsiteX3" fmla="*/ 9448800 w 12653554"/>
              <a:gd name="connsiteY3" fmla="*/ 2812869 h 4371703"/>
              <a:gd name="connsiteX4" fmla="*/ 9657806 w 12653554"/>
              <a:gd name="connsiteY4" fmla="*/ 2151018 h 4371703"/>
              <a:gd name="connsiteX5" fmla="*/ 10755086 w 12653554"/>
              <a:gd name="connsiteY5" fmla="*/ 992778 h 4371703"/>
              <a:gd name="connsiteX6" fmla="*/ 11695611 w 12653554"/>
              <a:gd name="connsiteY6" fmla="*/ 731520 h 4371703"/>
              <a:gd name="connsiteX7" fmla="*/ 12653554 w 12653554"/>
              <a:gd name="connsiteY7" fmla="*/ 0 h 4371703"/>
              <a:gd name="connsiteX0" fmla="*/ 0 w 12218126"/>
              <a:gd name="connsiteY0" fmla="*/ 4397829 h 4397829"/>
              <a:gd name="connsiteX1" fmla="*/ 7541623 w 12218126"/>
              <a:gd name="connsiteY1" fmla="*/ 4371703 h 4397829"/>
              <a:gd name="connsiteX2" fmla="*/ 7907383 w 12218126"/>
              <a:gd name="connsiteY2" fmla="*/ 3666309 h 4397829"/>
              <a:gd name="connsiteX3" fmla="*/ 9013372 w 12218126"/>
              <a:gd name="connsiteY3" fmla="*/ 2812869 h 4397829"/>
              <a:gd name="connsiteX4" fmla="*/ 9222378 w 12218126"/>
              <a:gd name="connsiteY4" fmla="*/ 2151018 h 4397829"/>
              <a:gd name="connsiteX5" fmla="*/ 10319658 w 12218126"/>
              <a:gd name="connsiteY5" fmla="*/ 992778 h 4397829"/>
              <a:gd name="connsiteX6" fmla="*/ 11260183 w 12218126"/>
              <a:gd name="connsiteY6" fmla="*/ 731520 h 4397829"/>
              <a:gd name="connsiteX7" fmla="*/ 12218126 w 12218126"/>
              <a:gd name="connsiteY7" fmla="*/ 0 h 43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8126" h="4397829">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5" name="Resim 4" descr="metin içeren bir resim&#10;&#10;Açıklama otomatik olarak oluşturuldu">
            <a:extLst>
              <a:ext uri="{FF2B5EF4-FFF2-40B4-BE49-F238E27FC236}">
                <a16:creationId xmlns:a16="http://schemas.microsoft.com/office/drawing/2014/main" id="{FD71EB2C-1012-4003-8A3F-077DE9F4A411}"/>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3436993" y="1408756"/>
            <a:ext cx="6207521" cy="3336543"/>
          </a:xfrm>
          <a:prstGeom prst="rect">
            <a:avLst/>
          </a:prstGeom>
        </p:spPr>
      </p:pic>
      <p:pic>
        <p:nvPicPr>
          <p:cNvPr id="12" name="Resim 11">
            <a:extLst>
              <a:ext uri="{FF2B5EF4-FFF2-40B4-BE49-F238E27FC236}">
                <a16:creationId xmlns:a16="http://schemas.microsoft.com/office/drawing/2014/main" id="{373638F2-BFC2-44A0-B733-E31099508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3038" y="51725"/>
            <a:ext cx="2235709" cy="223570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Resim 12" descr="metin içeren bir resim&#10;&#10;Açıklama otomatik olarak oluşturuldu">
            <a:extLst>
              <a:ext uri="{FF2B5EF4-FFF2-40B4-BE49-F238E27FC236}">
                <a16:creationId xmlns:a16="http://schemas.microsoft.com/office/drawing/2014/main" id="{F7831DE6-CAB1-414F-9499-4ABA6C6FE6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4939" y="3929812"/>
            <a:ext cx="3124200" cy="1457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Resim 7" descr="metin içeren bir resim&#10;&#10;Açıklama otomatik olarak oluşturuldu">
            <a:extLst>
              <a:ext uri="{FF2B5EF4-FFF2-40B4-BE49-F238E27FC236}">
                <a16:creationId xmlns:a16="http://schemas.microsoft.com/office/drawing/2014/main" id="{DD302739-3FA4-4906-B502-6A89674AB932}"/>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1463" y="377272"/>
            <a:ext cx="3888322" cy="21871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Resim 8">
            <a:extLst>
              <a:ext uri="{FF2B5EF4-FFF2-40B4-BE49-F238E27FC236}">
                <a16:creationId xmlns:a16="http://schemas.microsoft.com/office/drawing/2014/main" id="{DE641DF0-A9C1-4235-B0CF-A5A41479FEAD}"/>
              </a:ext>
            </a:extLst>
          </p:cNvPr>
          <p:cNvPicPr>
            <a:picLocks noChangeAspect="1"/>
          </p:cNvPicPr>
          <p:nvPr/>
        </p:nvPicPr>
        <p:blipFill>
          <a:blip r:embed="rId7"/>
          <a:stretch>
            <a:fillRect/>
          </a:stretch>
        </p:blipFill>
        <p:spPr>
          <a:xfrm>
            <a:off x="0" y="2065520"/>
            <a:ext cx="12192000" cy="4422410"/>
          </a:xfrm>
          <a:prstGeom prst="rect">
            <a:avLst/>
          </a:prstGeom>
        </p:spPr>
      </p:pic>
    </p:spTree>
    <p:extLst>
      <p:ext uri="{BB962C8B-B14F-4D97-AF65-F5344CB8AC3E}">
        <p14:creationId xmlns:p14="http://schemas.microsoft.com/office/powerpoint/2010/main" val="67847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a:extLst>
              <a:ext uri="{FF2B5EF4-FFF2-40B4-BE49-F238E27FC236}">
                <a16:creationId xmlns:a16="http://schemas.microsoft.com/office/drawing/2014/main" id="{D8753D5E-4662-4310-B2BD-A37BD4FA3D25}"/>
              </a:ext>
            </a:extLst>
          </p:cNvPr>
          <p:cNvPicPr>
            <a:picLocks noChangeAspect="1"/>
          </p:cNvPicPr>
          <p:nvPr/>
        </p:nvPicPr>
        <p:blipFill>
          <a:blip r:embed="rId2"/>
          <a:stretch>
            <a:fillRect/>
          </a:stretch>
        </p:blipFill>
        <p:spPr>
          <a:xfrm>
            <a:off x="1327661" y="207665"/>
            <a:ext cx="9932814" cy="6442668"/>
          </a:xfrm>
          <a:prstGeom prst="rect">
            <a:avLst/>
          </a:prstGeom>
        </p:spPr>
      </p:pic>
      <p:sp>
        <p:nvSpPr>
          <p:cNvPr id="9" name="İçerik Yer Tutucusu 2">
            <a:extLst>
              <a:ext uri="{FF2B5EF4-FFF2-40B4-BE49-F238E27FC236}">
                <a16:creationId xmlns:a16="http://schemas.microsoft.com/office/drawing/2014/main" id="{790F40E6-36C2-45F0-8148-B388EA233681}"/>
              </a:ext>
            </a:extLst>
          </p:cNvPr>
          <p:cNvSpPr>
            <a:spLocks noGrp="1"/>
          </p:cNvSpPr>
          <p:nvPr>
            <p:ph idx="1"/>
          </p:nvPr>
        </p:nvSpPr>
        <p:spPr>
          <a:xfrm>
            <a:off x="1723797" y="863352"/>
            <a:ext cx="9114810" cy="5131293"/>
          </a:xfrm>
        </p:spPr>
        <p:txBody>
          <a:bodyPr>
            <a:normAutofit/>
          </a:bodyPr>
          <a:lstStyle/>
          <a:p>
            <a:pPr marL="0" indent="0" algn="just">
              <a:buNone/>
            </a:pPr>
            <a:r>
              <a:rPr lang="tr-TR" sz="2000" dirty="0">
                <a:latin typeface="Times New Roman" panose="02020603050405020304" pitchFamily="18" charset="0"/>
                <a:cs typeface="Times New Roman" panose="02020603050405020304" pitchFamily="18" charset="0"/>
              </a:rPr>
              <a:t>Covid-19 dönemindeki gelişmelerin e-ticaret üzerinde etkisini incelemiş ve çalışmalarında evde kalma süreçlerinde insanların daha fazla internette vakit geçirdiklerini söylemiştir </a:t>
            </a:r>
            <a:r>
              <a:rPr lang="tr-TR" sz="2000" dirty="0">
                <a:effectLst/>
                <a:latin typeface="Times New Roman" panose="02020603050405020304" pitchFamily="18" charset="0"/>
                <a:ea typeface="Times New Roman" panose="02020603050405020304" pitchFamily="18" charset="0"/>
              </a:rPr>
              <a:t>(</a:t>
            </a:r>
            <a:r>
              <a:rPr lang="tr-TR" sz="2000" dirty="0" err="1">
                <a:effectLst/>
                <a:latin typeface="Times New Roman" panose="02020603050405020304" pitchFamily="18" charset="0"/>
                <a:ea typeface="Times New Roman" panose="02020603050405020304" pitchFamily="18" charset="0"/>
              </a:rPr>
              <a:t>Demirdöğmez</a:t>
            </a:r>
            <a:r>
              <a:rPr lang="tr-TR" sz="2000" dirty="0">
                <a:effectLst/>
                <a:latin typeface="Times New Roman" panose="02020603050405020304" pitchFamily="18" charset="0"/>
                <a:ea typeface="Times New Roman" panose="02020603050405020304" pitchFamily="18" charset="0"/>
              </a:rPr>
              <a:t>, Taş, &amp; Gültekin, 2020).</a:t>
            </a:r>
          </a:p>
          <a:p>
            <a:pPr marL="0" indent="0" algn="just">
              <a:buNone/>
            </a:pPr>
            <a:r>
              <a:rPr lang="tr-TR" sz="2000" dirty="0">
                <a:effectLst/>
                <a:latin typeface="Times New Roman" panose="02020603050405020304" pitchFamily="18" charset="0"/>
                <a:ea typeface="Times New Roman" panose="02020603050405020304" pitchFamily="18" charset="0"/>
              </a:rPr>
              <a:t> </a:t>
            </a:r>
          </a:p>
          <a:p>
            <a:pPr marL="0" indent="0" algn="just">
              <a:buNone/>
            </a:pPr>
            <a:r>
              <a:rPr lang="tr-TR" sz="2000" dirty="0">
                <a:effectLst/>
                <a:latin typeface="Times New Roman" panose="02020603050405020304" pitchFamily="18" charset="0"/>
                <a:ea typeface="Times New Roman" panose="02020603050405020304" pitchFamily="18" charset="0"/>
              </a:rPr>
              <a:t>E-ticaretin yaygınlaşmasıyla</a:t>
            </a:r>
            <a:r>
              <a:rPr lang="tr-TR" sz="2000" dirty="0">
                <a:latin typeface="Times New Roman" panose="02020603050405020304" pitchFamily="18" charset="0"/>
                <a:ea typeface="Times New Roman" panose="02020603050405020304" pitchFamily="18" charset="0"/>
              </a:rPr>
              <a:t> ve </a:t>
            </a:r>
            <a:r>
              <a:rPr lang="tr-TR" sz="2000" dirty="0">
                <a:effectLst/>
                <a:latin typeface="Times New Roman" panose="02020603050405020304" pitchFamily="18" charset="0"/>
                <a:ea typeface="Times New Roman" panose="02020603050405020304" pitchFamily="18" charset="0"/>
              </a:rPr>
              <a:t>kripto para birimlerinin ortaya çıkmasıyla birlikte, </a:t>
            </a:r>
            <a:r>
              <a:rPr lang="tr-TR" sz="2000" dirty="0" err="1">
                <a:effectLst/>
                <a:latin typeface="Times New Roman" panose="02020603050405020304" pitchFamily="18" charset="0"/>
                <a:ea typeface="Times New Roman" panose="02020603050405020304" pitchFamily="18" charset="0"/>
              </a:rPr>
              <a:t>Blokchain</a:t>
            </a:r>
            <a:r>
              <a:rPr lang="tr-TR" sz="2000" dirty="0">
                <a:effectLst/>
                <a:latin typeface="Times New Roman" panose="02020603050405020304" pitchFamily="18" charset="0"/>
                <a:ea typeface="Times New Roman" panose="02020603050405020304" pitchFamily="18" charset="0"/>
              </a:rPr>
              <a:t> teknolojisi kullanılarak kayıt dışı ekonominin ortadan kalkacağını </a:t>
            </a:r>
            <a:r>
              <a:rPr lang="tr-TR" sz="2000" dirty="0">
                <a:latin typeface="Times New Roman" panose="02020603050405020304" pitchFamily="18" charset="0"/>
                <a:ea typeface="Times New Roman" panose="02020603050405020304" pitchFamily="18" charset="0"/>
              </a:rPr>
              <a:t>ve </a:t>
            </a:r>
            <a:r>
              <a:rPr lang="tr-TR" sz="2000" dirty="0">
                <a:effectLst/>
                <a:latin typeface="Times New Roman" panose="02020603050405020304" pitchFamily="18" charset="0"/>
                <a:ea typeface="Times New Roman" panose="02020603050405020304" pitchFamily="18" charset="0"/>
              </a:rPr>
              <a:t>vergi denetimine önemli ölçüde katkı sağlayabileceğini söylemiştir (Sayın &amp; Mercan, 2018). </a:t>
            </a:r>
          </a:p>
          <a:p>
            <a:pPr marL="0" indent="0" algn="just">
              <a:buNone/>
            </a:pPr>
            <a:endParaRPr lang="tr-TR" sz="2000" dirty="0">
              <a:latin typeface="Times New Roman" panose="02020603050405020304" pitchFamily="18" charset="0"/>
              <a:ea typeface="Times New Roman" panose="02020603050405020304" pitchFamily="18" charset="0"/>
            </a:endParaRPr>
          </a:p>
          <a:p>
            <a:pPr marL="0" indent="0" algn="just">
              <a:buNone/>
            </a:pPr>
            <a:r>
              <a:rPr lang="tr-TR" sz="2000" dirty="0">
                <a:latin typeface="Times New Roman" panose="02020603050405020304" pitchFamily="18" charset="0"/>
                <a:ea typeface="Times New Roman" panose="02020603050405020304" pitchFamily="18" charset="0"/>
              </a:rPr>
              <a:t>10 farklı kripto para seçilerek aralarında bulunan etkileşim incelenmiş </a:t>
            </a:r>
            <a:r>
              <a:rPr lang="tr-TR" sz="2000" dirty="0" err="1">
                <a:latin typeface="Times New Roman" panose="02020603050405020304" pitchFamily="18" charset="0"/>
                <a:ea typeface="Times New Roman" panose="02020603050405020304" pitchFamily="18" charset="0"/>
              </a:rPr>
              <a:t>Johensen</a:t>
            </a:r>
            <a:r>
              <a:rPr lang="tr-TR" sz="2000" dirty="0">
                <a:latin typeface="Times New Roman" panose="02020603050405020304" pitchFamily="18" charset="0"/>
                <a:ea typeface="Times New Roman" panose="02020603050405020304" pitchFamily="18" charset="0"/>
              </a:rPr>
              <a:t> </a:t>
            </a:r>
            <a:r>
              <a:rPr lang="tr-TR" sz="2000" dirty="0" err="1">
                <a:latin typeface="Times New Roman" panose="02020603050405020304" pitchFamily="18" charset="0"/>
                <a:ea typeface="Times New Roman" panose="02020603050405020304" pitchFamily="18" charset="0"/>
              </a:rPr>
              <a:t>Eşbütünleşme</a:t>
            </a:r>
            <a:r>
              <a:rPr lang="tr-TR" sz="2000" dirty="0">
                <a:latin typeface="Times New Roman" panose="02020603050405020304" pitchFamily="18" charset="0"/>
                <a:ea typeface="Times New Roman" panose="02020603050405020304" pitchFamily="18" charset="0"/>
              </a:rPr>
              <a:t> Testi ve Granger Nedensellik Testini kullanarak kripto paraların kısa dönemde birbirlerini etkiledikleri sonucuna varmıştır. (Karaağaç &amp; </a:t>
            </a:r>
            <a:r>
              <a:rPr lang="tr-TR" sz="2000" dirty="0" err="1">
                <a:latin typeface="Times New Roman" panose="02020603050405020304" pitchFamily="18" charset="0"/>
                <a:ea typeface="Times New Roman" panose="02020603050405020304" pitchFamily="18" charset="0"/>
              </a:rPr>
              <a:t>Altınırmak</a:t>
            </a:r>
            <a:r>
              <a:rPr lang="tr-TR" sz="2000" dirty="0">
                <a:latin typeface="Times New Roman" panose="02020603050405020304" pitchFamily="18" charset="0"/>
                <a:ea typeface="Times New Roman" panose="02020603050405020304" pitchFamily="18" charset="0"/>
              </a:rPr>
              <a:t>, 2018). </a:t>
            </a:r>
            <a:endParaRPr lang="tr-TR" sz="2000" dirty="0">
              <a:effectLst/>
              <a:latin typeface="Times New Roman" panose="02020603050405020304" pitchFamily="18" charset="0"/>
              <a:ea typeface="Times New Roman" panose="02020603050405020304" pitchFamily="18" charset="0"/>
            </a:endParaRPr>
          </a:p>
        </p:txBody>
      </p:sp>
      <p:sp>
        <p:nvSpPr>
          <p:cNvPr id="10" name="Chevron 21">
            <a:extLst>
              <a:ext uri="{FF2B5EF4-FFF2-40B4-BE49-F238E27FC236}">
                <a16:creationId xmlns:a16="http://schemas.microsoft.com/office/drawing/2014/main" id="{F27E2E54-5EF0-4197-BAB2-88C147A9EF6B}"/>
              </a:ext>
            </a:extLst>
          </p:cNvPr>
          <p:cNvSpPr/>
          <p:nvPr/>
        </p:nvSpPr>
        <p:spPr>
          <a:xfrm>
            <a:off x="1101829" y="1123614"/>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3" name="Chevron 21">
            <a:extLst>
              <a:ext uri="{FF2B5EF4-FFF2-40B4-BE49-F238E27FC236}">
                <a16:creationId xmlns:a16="http://schemas.microsoft.com/office/drawing/2014/main" id="{324BADBE-B18D-4A6F-908F-EF2D1AF3ED4D}"/>
              </a:ext>
            </a:extLst>
          </p:cNvPr>
          <p:cNvSpPr/>
          <p:nvPr/>
        </p:nvSpPr>
        <p:spPr>
          <a:xfrm>
            <a:off x="1101828" y="1283413"/>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4" name="Chevron 21">
            <a:extLst>
              <a:ext uri="{FF2B5EF4-FFF2-40B4-BE49-F238E27FC236}">
                <a16:creationId xmlns:a16="http://schemas.microsoft.com/office/drawing/2014/main" id="{189664F6-89EA-4A7F-B052-A531B898ED69}"/>
              </a:ext>
            </a:extLst>
          </p:cNvPr>
          <p:cNvSpPr/>
          <p:nvPr/>
        </p:nvSpPr>
        <p:spPr>
          <a:xfrm>
            <a:off x="1101830" y="2938807"/>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5" name="Chevron 21">
            <a:extLst>
              <a:ext uri="{FF2B5EF4-FFF2-40B4-BE49-F238E27FC236}">
                <a16:creationId xmlns:a16="http://schemas.microsoft.com/office/drawing/2014/main" id="{A0AF8F98-61AA-4A9B-A1AF-7E6C8C2061C1}"/>
              </a:ext>
            </a:extLst>
          </p:cNvPr>
          <p:cNvSpPr/>
          <p:nvPr/>
        </p:nvSpPr>
        <p:spPr>
          <a:xfrm>
            <a:off x="1101829" y="3098606"/>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20" name="Chevron 21">
            <a:extLst>
              <a:ext uri="{FF2B5EF4-FFF2-40B4-BE49-F238E27FC236}">
                <a16:creationId xmlns:a16="http://schemas.microsoft.com/office/drawing/2014/main" id="{A6462E8D-D8DC-492F-957F-5A87799D313A}"/>
              </a:ext>
            </a:extLst>
          </p:cNvPr>
          <p:cNvSpPr/>
          <p:nvPr/>
        </p:nvSpPr>
        <p:spPr>
          <a:xfrm>
            <a:off x="1101829" y="5061428"/>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21" name="Chevron 21">
            <a:extLst>
              <a:ext uri="{FF2B5EF4-FFF2-40B4-BE49-F238E27FC236}">
                <a16:creationId xmlns:a16="http://schemas.microsoft.com/office/drawing/2014/main" id="{A9024DBB-2D93-482D-A3C9-0547A5DAC75A}"/>
              </a:ext>
            </a:extLst>
          </p:cNvPr>
          <p:cNvSpPr/>
          <p:nvPr/>
        </p:nvSpPr>
        <p:spPr>
          <a:xfrm>
            <a:off x="1101828" y="5221227"/>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Tree>
    <p:extLst>
      <p:ext uri="{BB962C8B-B14F-4D97-AF65-F5344CB8AC3E}">
        <p14:creationId xmlns:p14="http://schemas.microsoft.com/office/powerpoint/2010/main" val="4201041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F51B5C69-6143-47FF-90F8-E3D5689B3ADE}"/>
              </a:ext>
            </a:extLst>
          </p:cNvPr>
          <p:cNvPicPr>
            <a:picLocks noChangeAspect="1"/>
          </p:cNvPicPr>
          <p:nvPr/>
        </p:nvPicPr>
        <p:blipFill>
          <a:blip r:embed="rId3"/>
          <a:stretch>
            <a:fillRect/>
          </a:stretch>
        </p:blipFill>
        <p:spPr>
          <a:xfrm>
            <a:off x="1340527" y="207665"/>
            <a:ext cx="9932814" cy="6442668"/>
          </a:xfrm>
          <a:prstGeom prst="rect">
            <a:avLst/>
          </a:prstGeom>
        </p:spPr>
      </p:pic>
      <p:sp>
        <p:nvSpPr>
          <p:cNvPr id="7" name="Metin kutusu 6">
            <a:extLst>
              <a:ext uri="{FF2B5EF4-FFF2-40B4-BE49-F238E27FC236}">
                <a16:creationId xmlns:a16="http://schemas.microsoft.com/office/drawing/2014/main" id="{2162E180-C36E-4870-A35C-CAABD0E638BE}"/>
              </a:ext>
            </a:extLst>
          </p:cNvPr>
          <p:cNvSpPr txBox="1"/>
          <p:nvPr/>
        </p:nvSpPr>
        <p:spPr>
          <a:xfrm>
            <a:off x="1762395" y="525115"/>
            <a:ext cx="9089078" cy="5576976"/>
          </a:xfrm>
          <a:prstGeom prst="rect">
            <a:avLst/>
          </a:prstGeom>
          <a:noFill/>
        </p:spPr>
        <p:txBody>
          <a:bodyPr wrap="square">
            <a:spAutoFit/>
          </a:bodyPr>
          <a:lstStyle/>
          <a:p>
            <a:pPr algn="just">
              <a:lnSpc>
                <a:spcPct val="150000"/>
              </a:lnSpc>
            </a:pPr>
            <a:r>
              <a:rPr lang="tr-TR" sz="2000" dirty="0" err="1">
                <a:effectLst/>
                <a:latin typeface="Times New Roman" panose="02020603050405020304" pitchFamily="18" charset="0"/>
                <a:ea typeface="Times New Roman" panose="02020603050405020304" pitchFamily="18" charset="0"/>
              </a:rPr>
              <a:t>Hatemi</a:t>
            </a:r>
            <a:r>
              <a:rPr lang="tr-TR" sz="2000" dirty="0">
                <a:effectLst/>
                <a:latin typeface="Times New Roman" panose="02020603050405020304" pitchFamily="18" charset="0"/>
                <a:ea typeface="Times New Roman" panose="02020603050405020304" pitchFamily="18" charset="0"/>
              </a:rPr>
              <a:t>-J (2012) asimetrik nedensellik testi aracılığıyla </a:t>
            </a:r>
            <a:r>
              <a:rPr lang="tr-TR" sz="2000" dirty="0" err="1">
                <a:effectLst/>
                <a:latin typeface="Times New Roman" panose="02020603050405020304" pitchFamily="18" charset="0"/>
                <a:ea typeface="Times New Roman" panose="02020603050405020304" pitchFamily="18" charset="0"/>
              </a:rPr>
              <a:t>bitcoin</a:t>
            </a:r>
            <a:r>
              <a:rPr lang="tr-TR" sz="2000" dirty="0">
                <a:effectLst/>
                <a:latin typeface="Times New Roman" panose="02020603050405020304" pitchFamily="18" charset="0"/>
                <a:ea typeface="Times New Roman" panose="02020603050405020304" pitchFamily="18" charset="0"/>
              </a:rPr>
              <a:t> fiyatıyla emtia piyasasını, döviz kuru ile küresel endeksler arasındaki ilişkiyi incelemiş ve Bitcoin’in S&amp;P 500 piyasasındaki oynaklığın belirleyicilerinden biri olduğunu kabul etmiştir (Çağlar &amp; </a:t>
            </a:r>
            <a:r>
              <a:rPr lang="tr-TR" sz="2000" dirty="0" err="1">
                <a:effectLst/>
                <a:latin typeface="Times New Roman" panose="02020603050405020304" pitchFamily="18" charset="0"/>
                <a:ea typeface="Times New Roman" panose="02020603050405020304" pitchFamily="18" charset="0"/>
              </a:rPr>
              <a:t>Erdas</a:t>
            </a:r>
            <a:r>
              <a:rPr lang="tr-TR" sz="2000" dirty="0">
                <a:effectLst/>
                <a:latin typeface="Times New Roman" panose="02020603050405020304" pitchFamily="18" charset="0"/>
                <a:ea typeface="Times New Roman" panose="02020603050405020304" pitchFamily="18" charset="0"/>
              </a:rPr>
              <a:t>, 2018). </a:t>
            </a:r>
          </a:p>
          <a:p>
            <a:pPr algn="just">
              <a:lnSpc>
                <a:spcPct val="150000"/>
              </a:lnSpc>
            </a:pPr>
            <a:endParaRPr lang="tr-TR" sz="2000" dirty="0">
              <a:effectLst/>
              <a:latin typeface="Times New Roman" panose="02020603050405020304" pitchFamily="18" charset="0"/>
              <a:ea typeface="Times New Roman" panose="02020603050405020304" pitchFamily="18" charset="0"/>
            </a:endParaRPr>
          </a:p>
          <a:p>
            <a:pPr algn="just">
              <a:lnSpc>
                <a:spcPct val="150000"/>
              </a:lnSpc>
            </a:pPr>
            <a:r>
              <a:rPr lang="tr-TR" sz="2000" dirty="0" err="1">
                <a:effectLst/>
                <a:latin typeface="Times New Roman" panose="02020603050405020304" pitchFamily="18" charset="0"/>
                <a:ea typeface="Times New Roman" panose="02020603050405020304" pitchFamily="18" charset="0"/>
              </a:rPr>
              <a:t>Bitcoin</a:t>
            </a:r>
            <a:r>
              <a:rPr lang="tr-TR" sz="2000" dirty="0">
                <a:effectLst/>
                <a:latin typeface="Times New Roman" panose="02020603050405020304" pitchFamily="18" charset="0"/>
                <a:ea typeface="Times New Roman" panose="02020603050405020304" pitchFamily="18" charset="0"/>
              </a:rPr>
              <a:t> ile seçili çapraz döviz kurları arasındaki asimetrik nedensellik ilişkisinin </a:t>
            </a:r>
            <a:r>
              <a:rPr lang="tr-TR" sz="2000" dirty="0" err="1">
                <a:effectLst/>
                <a:latin typeface="Times New Roman" panose="02020603050405020304" pitchFamily="18" charset="0"/>
                <a:ea typeface="Times New Roman" panose="02020603050405020304" pitchFamily="18" charset="0"/>
              </a:rPr>
              <a:t>Hatemi</a:t>
            </a:r>
            <a:r>
              <a:rPr lang="tr-TR" sz="2000" dirty="0">
                <a:effectLst/>
                <a:latin typeface="Times New Roman" panose="02020603050405020304" pitchFamily="18" charset="0"/>
                <a:ea typeface="Times New Roman" panose="02020603050405020304" pitchFamily="18" charset="0"/>
              </a:rPr>
              <a:t>-J (2012) yöntemi kullanılarak incelendiği çalışmada, Bitcoin’in döviz kurlarından bağımsız hareket ettiği sonucuna ulaşmıştır (Ağan &amp; Aydın, 2018). </a:t>
            </a:r>
          </a:p>
          <a:p>
            <a:pPr algn="just">
              <a:lnSpc>
                <a:spcPct val="150000"/>
              </a:lnSpc>
            </a:pPr>
            <a:endParaRPr lang="tr-TR" sz="2000" dirty="0">
              <a:effectLst/>
              <a:latin typeface="Times New Roman" panose="02020603050405020304" pitchFamily="18" charset="0"/>
              <a:ea typeface="Times New Roman" panose="02020603050405020304" pitchFamily="18" charset="0"/>
            </a:endParaRPr>
          </a:p>
          <a:p>
            <a:pPr algn="just">
              <a:lnSpc>
                <a:spcPct val="150000"/>
              </a:lnSpc>
            </a:pPr>
            <a:r>
              <a:rPr lang="tr-TR" sz="2000" dirty="0" err="1">
                <a:effectLst/>
                <a:latin typeface="Times New Roman" panose="02020603050405020304" pitchFamily="18" charset="0"/>
                <a:ea typeface="Times New Roman" panose="02020603050405020304" pitchFamily="18" charset="0"/>
              </a:rPr>
              <a:t>Bitcoin</a:t>
            </a:r>
            <a:r>
              <a:rPr lang="tr-TR" sz="2000" dirty="0">
                <a:effectLst/>
                <a:latin typeface="Times New Roman" panose="02020603050405020304" pitchFamily="18" charset="0"/>
                <a:ea typeface="Times New Roman" panose="02020603050405020304" pitchFamily="18" charset="0"/>
              </a:rPr>
              <a:t>, altın ve döviz arasındaki uzun dönemli ilişkiyi incelemiştir. Altın fiyatlarında oluşan %1’lik bir artış </a:t>
            </a:r>
            <a:r>
              <a:rPr lang="tr-TR" sz="2000" dirty="0" err="1">
                <a:effectLst/>
                <a:latin typeface="Times New Roman" panose="02020603050405020304" pitchFamily="18" charset="0"/>
                <a:ea typeface="Times New Roman" panose="02020603050405020304" pitchFamily="18" charset="0"/>
              </a:rPr>
              <a:t>Bitcoin’i</a:t>
            </a:r>
            <a:r>
              <a:rPr lang="tr-TR" sz="2000" dirty="0">
                <a:effectLst/>
                <a:latin typeface="Times New Roman" panose="02020603050405020304" pitchFamily="18" charset="0"/>
                <a:ea typeface="Times New Roman" panose="02020603050405020304" pitchFamily="18" charset="0"/>
              </a:rPr>
              <a:t> %15 arttırırken, USD kurundaki %1 artış </a:t>
            </a:r>
            <a:r>
              <a:rPr lang="tr-TR" sz="2000" dirty="0" err="1">
                <a:effectLst/>
                <a:latin typeface="Times New Roman" panose="02020603050405020304" pitchFamily="18" charset="0"/>
                <a:ea typeface="Times New Roman" panose="02020603050405020304" pitchFamily="18" charset="0"/>
              </a:rPr>
              <a:t>Bitcoin’i</a:t>
            </a:r>
            <a:r>
              <a:rPr lang="tr-TR" sz="2000" dirty="0">
                <a:effectLst/>
                <a:latin typeface="Times New Roman" panose="02020603050405020304" pitchFamily="18" charset="0"/>
                <a:ea typeface="Times New Roman" panose="02020603050405020304" pitchFamily="18" charset="0"/>
              </a:rPr>
              <a:t> yaklaşık olarak %0.28 arttırdığını analiz etmiştir (Telek &amp; </a:t>
            </a:r>
            <a:r>
              <a:rPr lang="tr-TR" sz="2000" dirty="0" err="1">
                <a:effectLst/>
                <a:latin typeface="Times New Roman" panose="02020603050405020304" pitchFamily="18" charset="0"/>
                <a:ea typeface="Times New Roman" panose="02020603050405020304" pitchFamily="18" charset="0"/>
              </a:rPr>
              <a:t>Şit</a:t>
            </a:r>
            <a:r>
              <a:rPr lang="tr-TR" sz="2000" dirty="0">
                <a:effectLst/>
                <a:latin typeface="Times New Roman" panose="02020603050405020304" pitchFamily="18" charset="0"/>
                <a:ea typeface="Times New Roman" panose="02020603050405020304" pitchFamily="18" charset="0"/>
              </a:rPr>
              <a:t>, 2020).</a:t>
            </a:r>
          </a:p>
        </p:txBody>
      </p:sp>
      <p:sp>
        <p:nvSpPr>
          <p:cNvPr id="8" name="Chevron 21">
            <a:extLst>
              <a:ext uri="{FF2B5EF4-FFF2-40B4-BE49-F238E27FC236}">
                <a16:creationId xmlns:a16="http://schemas.microsoft.com/office/drawing/2014/main" id="{C56F8DC0-C485-4039-AFE6-E6CF56169B45}"/>
              </a:ext>
            </a:extLst>
          </p:cNvPr>
          <p:cNvSpPr/>
          <p:nvPr/>
        </p:nvSpPr>
        <p:spPr>
          <a:xfrm>
            <a:off x="1066319" y="1092252"/>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2" name="Chevron 21">
            <a:extLst>
              <a:ext uri="{FF2B5EF4-FFF2-40B4-BE49-F238E27FC236}">
                <a16:creationId xmlns:a16="http://schemas.microsoft.com/office/drawing/2014/main" id="{5A4C3DBF-44C9-4BFF-8361-659593F8B7AC}"/>
              </a:ext>
            </a:extLst>
          </p:cNvPr>
          <p:cNvSpPr/>
          <p:nvPr/>
        </p:nvSpPr>
        <p:spPr>
          <a:xfrm>
            <a:off x="1066318" y="1252051"/>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7" name="Chevron 21">
            <a:extLst>
              <a:ext uri="{FF2B5EF4-FFF2-40B4-BE49-F238E27FC236}">
                <a16:creationId xmlns:a16="http://schemas.microsoft.com/office/drawing/2014/main" id="{EFD93465-D065-4D9D-82D5-03A009EB4A4D}"/>
              </a:ext>
            </a:extLst>
          </p:cNvPr>
          <p:cNvSpPr/>
          <p:nvPr/>
        </p:nvSpPr>
        <p:spPr>
          <a:xfrm>
            <a:off x="1066319" y="3278234"/>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8" name="Chevron 21">
            <a:extLst>
              <a:ext uri="{FF2B5EF4-FFF2-40B4-BE49-F238E27FC236}">
                <a16:creationId xmlns:a16="http://schemas.microsoft.com/office/drawing/2014/main" id="{375CF3CE-F363-4D52-B9E9-919A6AC6FF48}"/>
              </a:ext>
            </a:extLst>
          </p:cNvPr>
          <p:cNvSpPr/>
          <p:nvPr/>
        </p:nvSpPr>
        <p:spPr>
          <a:xfrm>
            <a:off x="1066318" y="3438033"/>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19" name="Chevron 21">
            <a:extLst>
              <a:ext uri="{FF2B5EF4-FFF2-40B4-BE49-F238E27FC236}">
                <a16:creationId xmlns:a16="http://schemas.microsoft.com/office/drawing/2014/main" id="{1F4BF407-A16F-4121-9395-B1246C4A8451}"/>
              </a:ext>
            </a:extLst>
          </p:cNvPr>
          <p:cNvSpPr/>
          <p:nvPr/>
        </p:nvSpPr>
        <p:spPr>
          <a:xfrm>
            <a:off x="1066319" y="5207636"/>
            <a:ext cx="400199" cy="513159"/>
          </a:xfrm>
          <a:prstGeom prst="chevron">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
        <p:nvSpPr>
          <p:cNvPr id="20" name="Chevron 21">
            <a:extLst>
              <a:ext uri="{FF2B5EF4-FFF2-40B4-BE49-F238E27FC236}">
                <a16:creationId xmlns:a16="http://schemas.microsoft.com/office/drawing/2014/main" id="{A996719E-0E5A-4624-883E-B8467DD06700}"/>
              </a:ext>
            </a:extLst>
          </p:cNvPr>
          <p:cNvSpPr/>
          <p:nvPr/>
        </p:nvSpPr>
        <p:spPr>
          <a:xfrm>
            <a:off x="1066318" y="5367435"/>
            <a:ext cx="400199" cy="513159"/>
          </a:xfrm>
          <a:prstGeom prst="chevron">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lumOff val="25000"/>
                </a:schemeClr>
              </a:solidFill>
            </a:endParaRPr>
          </a:p>
        </p:txBody>
      </p:sp>
    </p:spTree>
    <p:extLst>
      <p:ext uri="{BB962C8B-B14F-4D97-AF65-F5344CB8AC3E}">
        <p14:creationId xmlns:p14="http://schemas.microsoft.com/office/powerpoint/2010/main" val="423418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Resim 72">
            <a:extLst>
              <a:ext uri="{FF2B5EF4-FFF2-40B4-BE49-F238E27FC236}">
                <a16:creationId xmlns:a16="http://schemas.microsoft.com/office/drawing/2014/main" id="{44E2791A-F133-4967-B46E-11958C781C19}"/>
              </a:ext>
            </a:extLst>
          </p:cNvPr>
          <p:cNvPicPr>
            <a:picLocks noChangeAspect="1"/>
          </p:cNvPicPr>
          <p:nvPr/>
        </p:nvPicPr>
        <p:blipFill>
          <a:blip r:embed="rId2"/>
          <a:stretch>
            <a:fillRect/>
          </a:stretch>
        </p:blipFill>
        <p:spPr>
          <a:xfrm>
            <a:off x="3488611" y="269508"/>
            <a:ext cx="8455885" cy="2085013"/>
          </a:xfrm>
          <a:prstGeom prst="rect">
            <a:avLst/>
          </a:prstGeom>
        </p:spPr>
      </p:pic>
      <p:pic>
        <p:nvPicPr>
          <p:cNvPr id="122" name="Resim 121">
            <a:extLst>
              <a:ext uri="{FF2B5EF4-FFF2-40B4-BE49-F238E27FC236}">
                <a16:creationId xmlns:a16="http://schemas.microsoft.com/office/drawing/2014/main" id="{331205FF-45BE-444B-A0C5-97F25C4FEED2}"/>
              </a:ext>
            </a:extLst>
          </p:cNvPr>
          <p:cNvPicPr>
            <a:picLocks noChangeAspect="1"/>
          </p:cNvPicPr>
          <p:nvPr/>
        </p:nvPicPr>
        <p:blipFill>
          <a:blip r:embed="rId3"/>
          <a:stretch>
            <a:fillRect/>
          </a:stretch>
        </p:blipFill>
        <p:spPr>
          <a:xfrm>
            <a:off x="4796316" y="3429000"/>
            <a:ext cx="6696248" cy="3109229"/>
          </a:xfrm>
          <a:prstGeom prst="rect">
            <a:avLst/>
          </a:prstGeom>
        </p:spPr>
      </p:pic>
      <p:sp>
        <p:nvSpPr>
          <p:cNvPr id="158" name="Metin kutusu 157">
            <a:extLst>
              <a:ext uri="{FF2B5EF4-FFF2-40B4-BE49-F238E27FC236}">
                <a16:creationId xmlns:a16="http://schemas.microsoft.com/office/drawing/2014/main" id="{8DE66273-438E-449A-AB52-B4A0B99DEC6E}"/>
              </a:ext>
            </a:extLst>
          </p:cNvPr>
          <p:cNvSpPr txBox="1"/>
          <p:nvPr/>
        </p:nvSpPr>
        <p:spPr>
          <a:xfrm>
            <a:off x="5093232" y="3552453"/>
            <a:ext cx="6102416" cy="2585323"/>
          </a:xfrm>
          <a:prstGeom prst="rect">
            <a:avLst/>
          </a:prstGeom>
          <a:noFill/>
        </p:spPr>
        <p:txBody>
          <a:bodyPr wrap="square">
            <a:spAutoFit/>
          </a:bodyPr>
          <a:lstStyle/>
          <a:p>
            <a:pPr algn="just"/>
            <a:r>
              <a:rPr lang="tr-TR" sz="1800" dirty="0">
                <a:effectLst/>
                <a:latin typeface="Times New Roman" panose="02020603050405020304" pitchFamily="18" charset="0"/>
                <a:ea typeface="Times New Roman" panose="02020603050405020304" pitchFamily="18" charset="0"/>
              </a:rPr>
              <a:t>BTC-USD, EURO/USD ve GAU/USD birbirleriyle kolaylık açısından Covid-19 öncesi ve Covid-19 sonrası dönemde  karşılaştırılacaktır. Covid-19 öncesi için 1 Ocak 2019-30 Kasım 2019 baz alınmıştır. Covid-19 sonrası için ise bu süreç 1 Aralık 2019 ile 30 Kasım 2020 tarihleri arasında kalan zaman belirlenmiştir. Covid-19 sonrası için aynı şekilde BTC-USD, EUR/USD ve GAU/USD karşılaştırılmış en son Covid-19 öncesi ve Covid-19 sonrası verileri karşılaştırarak sonuç elde edilmiştir. </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18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3">
            <a:extLst>
              <a:ext uri="{FF2B5EF4-FFF2-40B4-BE49-F238E27FC236}">
                <a16:creationId xmlns:a16="http://schemas.microsoft.com/office/drawing/2014/main" id="{74B4CD63-3B60-4CE4-84BF-8009DCD423E7}"/>
              </a:ext>
            </a:extLst>
          </p:cNvPr>
          <p:cNvGraphicFramePr>
            <a:graphicFrameLocks noGrp="1"/>
          </p:cNvGraphicFramePr>
          <p:nvPr>
            <p:extLst>
              <p:ext uri="{D42A27DB-BD31-4B8C-83A1-F6EECF244321}">
                <p14:modId xmlns:p14="http://schemas.microsoft.com/office/powerpoint/2010/main" val="2720066836"/>
              </p:ext>
            </p:extLst>
          </p:nvPr>
        </p:nvGraphicFramePr>
        <p:xfrm>
          <a:off x="1627754" y="1248482"/>
          <a:ext cx="2223980" cy="4453052"/>
        </p:xfrm>
        <a:graphic>
          <a:graphicData uri="http://schemas.openxmlformats.org/drawingml/2006/table">
            <a:tbl>
              <a:tblPr firstRow="1" bandRow="1"/>
              <a:tblGrid>
                <a:gridCol w="270845">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61135">
                  <a:extLst>
                    <a:ext uri="{9D8B030D-6E8A-4147-A177-3AD203B41FA5}">
                      <a16:colId xmlns:a16="http://schemas.microsoft.com/office/drawing/2014/main" val="20002"/>
                    </a:ext>
                  </a:extLst>
                </a:gridCol>
              </a:tblGrid>
              <a:tr h="488223">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4526">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ADF ve PP Birim </a:t>
                      </a:r>
                    </a:p>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Kök Testleri </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3030"/>
                    </a:solid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26239">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en-US" altLang="ko-KR" sz="12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6681">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a:r>
                        <a:rPr lang="tr-TR" sz="1400" dirty="0" err="1">
                          <a:latin typeface="Times New Roman" panose="02020603050405020304" pitchFamily="18" charset="0"/>
                          <a:cs typeface="Times New Roman" panose="02020603050405020304" pitchFamily="18" charset="0"/>
                        </a:rPr>
                        <a:t>Dickey</a:t>
                      </a:r>
                      <a:r>
                        <a:rPr lang="tr-TR" sz="1400" dirty="0">
                          <a:latin typeface="Times New Roman" panose="02020603050405020304" pitchFamily="18" charset="0"/>
                          <a:cs typeface="Times New Roman" panose="02020603050405020304" pitchFamily="18" charset="0"/>
                        </a:rPr>
                        <a:t> ve Fuller zaman serilerinde verilerin durağanlığını test etmek amacıyla birim kök testi üzerinde çalışmalar gerçekleştirmişlerdir.</a:t>
                      </a:r>
                      <a:endParaRPr lang="en-US" altLang="ko-KR" sz="14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787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787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lnL w="38100" cap="flat" cmpd="sng" algn="ctr">
                      <a:solidFill>
                        <a:srgbClr val="303030"/>
                      </a:solidFill>
                      <a:prstDash val="solid"/>
                      <a:round/>
                      <a:headEnd type="none" w="med" len="med"/>
                      <a:tailEnd type="none" w="med" len="med"/>
                    </a:lnL>
                    <a:lnR w="12700" cmpd="sng">
                      <a:noFill/>
                    </a:lnR>
                    <a:lnT w="12700" cmpd="sng">
                      <a:noFill/>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ysClr val="window" lastClr="FFFFFF"/>
                      </a:solidFill>
                      <a:prstDash val="solid"/>
                      <a:round/>
                      <a:headEnd type="none" w="med" len="med"/>
                      <a:tailEnd type="none" w="med" len="med"/>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5" name="Table 11">
            <a:extLst>
              <a:ext uri="{FF2B5EF4-FFF2-40B4-BE49-F238E27FC236}">
                <a16:creationId xmlns:a16="http://schemas.microsoft.com/office/drawing/2014/main" id="{A5D5182C-A678-4F8D-A533-47F845D8DA7A}"/>
              </a:ext>
            </a:extLst>
          </p:cNvPr>
          <p:cNvGraphicFramePr>
            <a:graphicFrameLocks noGrp="1"/>
          </p:cNvGraphicFramePr>
          <p:nvPr>
            <p:extLst>
              <p:ext uri="{D42A27DB-BD31-4B8C-83A1-F6EECF244321}">
                <p14:modId xmlns:p14="http://schemas.microsoft.com/office/powerpoint/2010/main" val="1868989477"/>
              </p:ext>
            </p:extLst>
          </p:nvPr>
        </p:nvGraphicFramePr>
        <p:xfrm>
          <a:off x="5062923" y="817284"/>
          <a:ext cx="2223980" cy="5223429"/>
        </p:xfrm>
        <a:graphic>
          <a:graphicData uri="http://schemas.openxmlformats.org/drawingml/2006/table">
            <a:tbl>
              <a:tblPr firstRow="1" bandRow="1"/>
              <a:tblGrid>
                <a:gridCol w="208280">
                  <a:extLst>
                    <a:ext uri="{9D8B030D-6E8A-4147-A177-3AD203B41FA5}">
                      <a16:colId xmlns:a16="http://schemas.microsoft.com/office/drawing/2014/main" val="20000"/>
                    </a:ext>
                  </a:extLst>
                </a:gridCol>
                <a:gridCol w="18074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48198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38100" cap="flat" cmpd="sng" algn="ctr">
                      <a:solidFill>
                        <a:srgbClr val="FE99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rgbClr val="FE99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38100" cap="flat" cmpd="sng" algn="ctr">
                      <a:solidFill>
                        <a:srgbClr val="FE99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82890">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tr-TR" sz="1400" b="1" dirty="0"/>
                    </a:p>
                    <a:p>
                      <a:pPr marL="0" marR="0" lvl="0" indent="0" algn="ctr" defTabSz="914400" rtl="0" eaLnBrk="1" fontAlgn="auto" latinLnBrk="1" hangingPunct="1">
                        <a:lnSpc>
                          <a:spcPct val="100000"/>
                        </a:lnSpc>
                        <a:spcBef>
                          <a:spcPts val="0"/>
                        </a:spcBef>
                        <a:spcAft>
                          <a:spcPts val="0"/>
                        </a:spcAft>
                        <a:buClrTx/>
                        <a:buSzTx/>
                        <a:buFontTx/>
                        <a:buNone/>
                        <a:tabLst/>
                        <a:defRPr/>
                      </a:pPr>
                      <a:r>
                        <a:rPr lang="tr-TR" sz="1400" b="1" dirty="0" err="1">
                          <a:latin typeface="Times New Roman" panose="02020603050405020304" pitchFamily="18" charset="0"/>
                          <a:cs typeface="Times New Roman" panose="02020603050405020304" pitchFamily="18" charset="0"/>
                        </a:rPr>
                        <a:t>Johansen</a:t>
                      </a:r>
                      <a:r>
                        <a:rPr lang="tr-TR" sz="1400" b="1" dirty="0">
                          <a:latin typeface="Times New Roman" panose="02020603050405020304" pitchFamily="18" charset="0"/>
                          <a:cs typeface="Times New Roman" panose="02020603050405020304" pitchFamily="18" charset="0"/>
                        </a:rPr>
                        <a:t> </a:t>
                      </a:r>
                    </a:p>
                    <a:p>
                      <a:pPr marL="0" marR="0" lvl="0" indent="0" algn="ctr" defTabSz="914400" rtl="0" eaLnBrk="1" fontAlgn="auto" latinLnBrk="1" hangingPunct="1">
                        <a:lnSpc>
                          <a:spcPct val="100000"/>
                        </a:lnSpc>
                        <a:spcBef>
                          <a:spcPts val="0"/>
                        </a:spcBef>
                        <a:spcAft>
                          <a:spcPts val="0"/>
                        </a:spcAft>
                        <a:buClrTx/>
                        <a:buSzTx/>
                        <a:buFontTx/>
                        <a:buNone/>
                        <a:tabLst/>
                        <a:defRPr/>
                      </a:pPr>
                      <a:r>
                        <a:rPr lang="tr-TR" sz="1400" b="1" dirty="0" err="1">
                          <a:latin typeface="Times New Roman" panose="02020603050405020304" pitchFamily="18" charset="0"/>
                          <a:cs typeface="Times New Roman" panose="02020603050405020304" pitchFamily="18" charset="0"/>
                        </a:rPr>
                        <a:t>Eşbütünleme</a:t>
                      </a:r>
                      <a:r>
                        <a:rPr lang="tr-TR" sz="1400" b="1" dirty="0">
                          <a:latin typeface="Times New Roman" panose="02020603050405020304" pitchFamily="18" charset="0"/>
                          <a:cs typeface="Times New Roman" panose="02020603050405020304" pitchFamily="18" charset="0"/>
                        </a:rPr>
                        <a:t> Testi</a:t>
                      </a:r>
                      <a:endParaRPr lang="tr-TR" sz="1400" dirty="0">
                        <a:latin typeface="Times New Roman" panose="02020603050405020304" pitchFamily="18" charset="0"/>
                        <a:cs typeface="Times New Roman" panose="02020603050405020304" pitchFamily="18" charset="0"/>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4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09527">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4921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a:r>
                        <a:rPr lang="tr-TR" sz="1400" dirty="0" err="1">
                          <a:latin typeface="Times New Roman" panose="02020603050405020304" pitchFamily="18" charset="0"/>
                          <a:cs typeface="Times New Roman" panose="02020603050405020304" pitchFamily="18" charset="0"/>
                        </a:rPr>
                        <a:t>Johansen</a:t>
                      </a:r>
                      <a:r>
                        <a:rPr lang="tr-TR" sz="1400" dirty="0">
                          <a:latin typeface="Times New Roman" panose="02020603050405020304" pitchFamily="18" charset="0"/>
                          <a:cs typeface="Times New Roman" panose="02020603050405020304" pitchFamily="18" charset="0"/>
                        </a:rPr>
                        <a:t>, 1988 yılında durağan olmayan zaman serilerinin doğrusal kombinasyonlarının uzun dönemde durağan olacağını ve uzun dönemli olan bu ilişkinin modellenerek tahmin edilebileceğini ileri sürmüştür.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984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FE9900"/>
                      </a:solidFill>
                      <a:prstDash val="solid"/>
                      <a:round/>
                      <a:headEnd type="none" w="med" len="med"/>
                      <a:tailEnd type="none" w="med" len="med"/>
                    </a:lnL>
                    <a:lnR w="12700" cmpd="sng">
                      <a:noFill/>
                    </a:lnR>
                    <a:lnT w="12700" cmpd="sng">
                      <a:no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ysClr val="window" lastClr="FFFFFF"/>
                      </a:solidFill>
                      <a:prstDash val="solid"/>
                      <a:round/>
                      <a:headEnd type="none" w="med" len="med"/>
                      <a:tailEnd type="none" w="med" len="med"/>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FE9900"/>
                      </a:solidFill>
                      <a:prstDash val="solid"/>
                      <a:round/>
                      <a:headEnd type="none" w="med" len="med"/>
                      <a:tailEnd type="none" w="med" len="med"/>
                    </a:lnR>
                    <a:lnT w="12700" cmpd="sng">
                      <a:no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graphicFrame>
        <p:nvGraphicFramePr>
          <p:cNvPr id="16" name="Table 12">
            <a:extLst>
              <a:ext uri="{FF2B5EF4-FFF2-40B4-BE49-F238E27FC236}">
                <a16:creationId xmlns:a16="http://schemas.microsoft.com/office/drawing/2014/main" id="{58F6E3BE-646A-42FA-9DDF-01CDDFFF2196}"/>
              </a:ext>
            </a:extLst>
          </p:cNvPr>
          <p:cNvGraphicFramePr>
            <a:graphicFrameLocks noGrp="1"/>
          </p:cNvGraphicFramePr>
          <p:nvPr>
            <p:extLst>
              <p:ext uri="{D42A27DB-BD31-4B8C-83A1-F6EECF244321}">
                <p14:modId xmlns:p14="http://schemas.microsoft.com/office/powerpoint/2010/main" val="2187963813"/>
              </p:ext>
            </p:extLst>
          </p:nvPr>
        </p:nvGraphicFramePr>
        <p:xfrm>
          <a:off x="8317219" y="272834"/>
          <a:ext cx="2223980" cy="6312331"/>
        </p:xfrm>
        <a:graphic>
          <a:graphicData uri="http://schemas.openxmlformats.org/drawingml/2006/table">
            <a:tbl>
              <a:tblPr firstRow="1" bandRow="1"/>
              <a:tblGrid>
                <a:gridCol w="270845">
                  <a:extLst>
                    <a:ext uri="{9D8B030D-6E8A-4147-A177-3AD203B41FA5}">
                      <a16:colId xmlns:a16="http://schemas.microsoft.com/office/drawing/2014/main" val="20000"/>
                    </a:ext>
                  </a:extLst>
                </a:gridCol>
                <a:gridCol w="1692000">
                  <a:extLst>
                    <a:ext uri="{9D8B030D-6E8A-4147-A177-3AD203B41FA5}">
                      <a16:colId xmlns:a16="http://schemas.microsoft.com/office/drawing/2014/main" val="20001"/>
                    </a:ext>
                  </a:extLst>
                </a:gridCol>
                <a:gridCol w="261135">
                  <a:extLst>
                    <a:ext uri="{9D8B030D-6E8A-4147-A177-3AD203B41FA5}">
                      <a16:colId xmlns:a16="http://schemas.microsoft.com/office/drawing/2014/main" val="20002"/>
                    </a:ext>
                  </a:extLst>
                </a:gridCol>
              </a:tblGrid>
              <a:tr h="48822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1800" b="1" dirty="0">
                        <a:solidFill>
                          <a:schemeClr val="tx1">
                            <a:lumMod val="75000"/>
                            <a:lumOff val="25000"/>
                          </a:schemeClr>
                        </a:solidFill>
                        <a:latin typeface="+mn-lt"/>
                        <a:cs typeface="Arial" pitchFamily="34" charset="0"/>
                      </a:endParaRPr>
                    </a:p>
                  </a:txBody>
                  <a:tcPr anchor="ctr">
                    <a:lnL w="12700" cmpd="sng">
                      <a:noFill/>
                    </a:lnL>
                    <a:lnR w="12700" cmpd="sng">
                      <a:noFill/>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8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38100" cap="flat" cmpd="sng" algn="ctr">
                      <a:solidFill>
                        <a:srgbClr val="30303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84526">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400" b="1" dirty="0">
                          <a:solidFill>
                            <a:schemeClr val="tx1">
                              <a:lumMod val="75000"/>
                              <a:lumOff val="25000"/>
                            </a:schemeClr>
                          </a:solidFill>
                          <a:latin typeface="Times New Roman" panose="02020603050405020304" pitchFamily="18" charset="0"/>
                          <a:cs typeface="Times New Roman" panose="02020603050405020304" pitchFamily="18" charset="0"/>
                        </a:rPr>
                        <a:t>Granger Nedensellik Testi</a:t>
                      </a:r>
                      <a:endParaRPr lang="ko-KR" alt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3030"/>
                    </a:solid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b="1"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26239">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366681">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Granger, 1969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yılında</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değişkenler</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arasındaki</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neden-sonuç</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ilişkisinin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ortaya</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çıkarılabilmesi</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için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bir</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test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geliştirmiştir</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Granger’a</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göre</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herhangi</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bir</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değişkeninin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tahmin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edilmesinde</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X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bağımsız</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değişkeninin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geçmiş</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değerlerinin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modele</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dahil</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edilmesiyle</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birlikte</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tahminin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başarı</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artıyorsa</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X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değişkeni</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değişkeninin</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bir</a:t>
                      </a:r>
                      <a:r>
                        <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300" dirty="0" err="1">
                          <a:solidFill>
                            <a:schemeClr val="tx1">
                              <a:lumMod val="75000"/>
                              <a:lumOff val="25000"/>
                            </a:schemeClr>
                          </a:solidFill>
                          <a:latin typeface="Times New Roman" panose="02020603050405020304" pitchFamily="18" charset="0"/>
                          <a:cs typeface="Times New Roman" panose="02020603050405020304" pitchFamily="18" charset="0"/>
                        </a:rPr>
                        <a:t>nedenidir</a:t>
                      </a:r>
                      <a:r>
                        <a:rPr lang="tr-TR" altLang="ko-KR" sz="13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ko-KR" sz="13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787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7872">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lnL w="38100" cap="flat" cmpd="sng" algn="ctr">
                      <a:solidFill>
                        <a:srgbClr val="303030"/>
                      </a:solidFill>
                      <a:prstDash val="solid"/>
                      <a:round/>
                      <a:headEnd type="none" w="med" len="med"/>
                      <a:tailEnd type="none" w="med" len="med"/>
                    </a:lnL>
                    <a:lnR w="12700" cmpd="sng">
                      <a:noFill/>
                    </a:lnR>
                    <a:lnT w="12700" cmpd="sng">
                      <a:noFill/>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12700" cmpd="sng">
                      <a:noFill/>
                    </a:lnR>
                    <a:lnT w="28575" cap="flat" cmpd="sng" algn="ctr">
                      <a:solidFill>
                        <a:sysClr val="window" lastClr="FFFFFF"/>
                      </a:solidFill>
                      <a:prstDash val="solid"/>
                      <a:round/>
                      <a:headEnd type="none" w="med" len="med"/>
                      <a:tailEnd type="none" w="med" len="med"/>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Arial Unicode MS"/>
                        </a:defRPr>
                      </a:lvl1pPr>
                      <a:lvl2pPr marL="457200" algn="l" defTabSz="914400" rtl="0" eaLnBrk="1" latinLnBrk="0" hangingPunct="1">
                        <a:defRPr sz="1800" kern="1200">
                          <a:solidFill>
                            <a:schemeClr val="tx1"/>
                          </a:solidFill>
                          <a:latin typeface="Arial"/>
                          <a:ea typeface="Arial Unicode MS"/>
                        </a:defRPr>
                      </a:lvl2pPr>
                      <a:lvl3pPr marL="914400" algn="l" defTabSz="914400" rtl="0" eaLnBrk="1" latinLnBrk="0" hangingPunct="1">
                        <a:defRPr sz="1800" kern="1200">
                          <a:solidFill>
                            <a:schemeClr val="tx1"/>
                          </a:solidFill>
                          <a:latin typeface="Arial"/>
                          <a:ea typeface="Arial Unicode MS"/>
                        </a:defRPr>
                      </a:lvl3pPr>
                      <a:lvl4pPr marL="1371600" algn="l" defTabSz="914400" rtl="0" eaLnBrk="1" latinLnBrk="0" hangingPunct="1">
                        <a:defRPr sz="1800" kern="1200">
                          <a:solidFill>
                            <a:schemeClr val="tx1"/>
                          </a:solidFill>
                          <a:latin typeface="Arial"/>
                          <a:ea typeface="Arial Unicode MS"/>
                        </a:defRPr>
                      </a:lvl4pPr>
                      <a:lvl5pPr marL="1828800" algn="l" defTabSz="914400" rtl="0" eaLnBrk="1" latinLnBrk="0" hangingPunct="1">
                        <a:defRPr sz="1800" kern="1200">
                          <a:solidFill>
                            <a:schemeClr val="tx1"/>
                          </a:solidFill>
                          <a:latin typeface="Arial"/>
                          <a:ea typeface="Arial Unicode MS"/>
                        </a:defRPr>
                      </a:lvl5pPr>
                      <a:lvl6pPr marL="2286000" algn="l" defTabSz="914400" rtl="0" eaLnBrk="1" latinLnBrk="0" hangingPunct="1">
                        <a:defRPr sz="1800" kern="1200">
                          <a:solidFill>
                            <a:schemeClr val="tx1"/>
                          </a:solidFill>
                          <a:latin typeface="Arial"/>
                          <a:ea typeface="Arial Unicode MS"/>
                        </a:defRPr>
                      </a:lvl6pPr>
                      <a:lvl7pPr marL="2743200" algn="l" defTabSz="914400" rtl="0" eaLnBrk="1" latinLnBrk="0" hangingPunct="1">
                        <a:defRPr sz="1800" kern="1200">
                          <a:solidFill>
                            <a:schemeClr val="tx1"/>
                          </a:solidFill>
                          <a:latin typeface="Arial"/>
                          <a:ea typeface="Arial Unicode MS"/>
                        </a:defRPr>
                      </a:lvl7pPr>
                      <a:lvl8pPr marL="3200400" algn="l" defTabSz="914400" rtl="0" eaLnBrk="1" latinLnBrk="0" hangingPunct="1">
                        <a:defRPr sz="1800" kern="1200">
                          <a:solidFill>
                            <a:schemeClr val="tx1"/>
                          </a:solidFill>
                          <a:latin typeface="Arial"/>
                          <a:ea typeface="Arial Unicode MS"/>
                        </a:defRPr>
                      </a:lvl8pPr>
                      <a:lvl9pPr marL="3657600" algn="l" defTabSz="914400" rtl="0" eaLnBrk="1" latinLnBrk="0" hangingPunct="1">
                        <a:defRPr sz="1800" kern="1200">
                          <a:solidFill>
                            <a:schemeClr val="tx1"/>
                          </a:solidFill>
                          <a:latin typeface="Arial"/>
                          <a:ea typeface="Arial Unicode MS"/>
                        </a:defRPr>
                      </a:lvl9pPr>
                    </a:lstStyle>
                    <a:p>
                      <a:pPr algn="ctr" latinLnBrk="1"/>
                      <a:endParaRPr lang="ko-KR" altLang="en-US" sz="1200" dirty="0">
                        <a:solidFill>
                          <a:schemeClr val="tx1">
                            <a:lumMod val="75000"/>
                            <a:lumOff val="25000"/>
                          </a:schemeClr>
                        </a:solidFill>
                        <a:latin typeface="+mn-lt"/>
                        <a:cs typeface="Arial" pitchFamily="34" charset="0"/>
                      </a:endParaRPr>
                    </a:p>
                  </a:txBody>
                  <a:tcPr anchor="ctr">
                    <a:lnL w="12700" cmpd="sng">
                      <a:noFill/>
                    </a:lnL>
                    <a:lnR w="38100" cap="flat" cmpd="sng" algn="ctr">
                      <a:solidFill>
                        <a:srgbClr val="303030"/>
                      </a:solidFill>
                      <a:prstDash val="solid"/>
                      <a:round/>
                      <a:headEnd type="none" w="med" len="med"/>
                      <a:tailEnd type="none" w="med" len="med"/>
                    </a:lnR>
                    <a:lnT w="12700" cmpd="sng">
                      <a:noFill/>
                    </a:lnT>
                    <a:lnB w="38100" cap="flat" cmpd="sng" algn="ctr">
                      <a:solidFill>
                        <a:srgbClr val="3030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
        <p:nvSpPr>
          <p:cNvPr id="24" name="Rounded Rectangle 32">
            <a:extLst>
              <a:ext uri="{FF2B5EF4-FFF2-40B4-BE49-F238E27FC236}">
                <a16:creationId xmlns:a16="http://schemas.microsoft.com/office/drawing/2014/main" id="{B232FF30-83CE-48C0-ABA3-3DDC78F70A9A}"/>
              </a:ext>
            </a:extLst>
          </p:cNvPr>
          <p:cNvSpPr/>
          <p:nvPr/>
        </p:nvSpPr>
        <p:spPr>
          <a:xfrm>
            <a:off x="2493998" y="2673544"/>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ounded Rectangle 32">
            <a:extLst>
              <a:ext uri="{FF2B5EF4-FFF2-40B4-BE49-F238E27FC236}">
                <a16:creationId xmlns:a16="http://schemas.microsoft.com/office/drawing/2014/main" id="{D3A18522-AD07-420A-A273-78278337A019}"/>
              </a:ext>
            </a:extLst>
          </p:cNvPr>
          <p:cNvSpPr/>
          <p:nvPr/>
        </p:nvSpPr>
        <p:spPr>
          <a:xfrm>
            <a:off x="5929167" y="2427798"/>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6" name="Rounded Rectangle 32">
            <a:extLst>
              <a:ext uri="{FF2B5EF4-FFF2-40B4-BE49-F238E27FC236}">
                <a16:creationId xmlns:a16="http://schemas.microsoft.com/office/drawing/2014/main" id="{785745E1-9DD4-4628-8D49-BBBD75043C4B}"/>
              </a:ext>
            </a:extLst>
          </p:cNvPr>
          <p:cNvSpPr/>
          <p:nvPr/>
        </p:nvSpPr>
        <p:spPr>
          <a:xfrm>
            <a:off x="9183463" y="1725113"/>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12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2">
            <a:extLst>
              <a:ext uri="{FF2B5EF4-FFF2-40B4-BE49-F238E27FC236}">
                <a16:creationId xmlns:a16="http://schemas.microsoft.com/office/drawing/2014/main" id="{29917107-C1D8-440A-A9EA-0FECA3CDBAA3}"/>
              </a:ext>
            </a:extLst>
          </p:cNvPr>
          <p:cNvSpPr/>
          <p:nvPr/>
        </p:nvSpPr>
        <p:spPr>
          <a:xfrm>
            <a:off x="712610" y="158952"/>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aphicFrame>
        <p:nvGraphicFramePr>
          <p:cNvPr id="16" name="Table 3">
            <a:extLst>
              <a:ext uri="{FF2B5EF4-FFF2-40B4-BE49-F238E27FC236}">
                <a16:creationId xmlns:a16="http://schemas.microsoft.com/office/drawing/2014/main" id="{52A045D7-9734-4E08-84AB-D9723AA401E4}"/>
              </a:ext>
            </a:extLst>
          </p:cNvPr>
          <p:cNvGraphicFramePr>
            <a:graphicFrameLocks noGrp="1"/>
          </p:cNvGraphicFramePr>
          <p:nvPr>
            <p:extLst>
              <p:ext uri="{D42A27DB-BD31-4B8C-83A1-F6EECF244321}">
                <p14:modId xmlns:p14="http://schemas.microsoft.com/office/powerpoint/2010/main" val="1225712083"/>
              </p:ext>
            </p:extLst>
          </p:nvPr>
        </p:nvGraphicFramePr>
        <p:xfrm>
          <a:off x="891419" y="345645"/>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EUR/USD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3.150780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0.2069</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GAU/USD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7.178480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0.0276</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7.468382</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0.1131</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sp>
        <p:nvSpPr>
          <p:cNvPr id="17" name="Rounded Rectangle 2">
            <a:extLst>
              <a:ext uri="{FF2B5EF4-FFF2-40B4-BE49-F238E27FC236}">
                <a16:creationId xmlns:a16="http://schemas.microsoft.com/office/drawing/2014/main" id="{273E5353-9BF2-4858-8B60-98693BB65EBF}"/>
              </a:ext>
            </a:extLst>
          </p:cNvPr>
          <p:cNvSpPr/>
          <p:nvPr/>
        </p:nvSpPr>
        <p:spPr>
          <a:xfrm>
            <a:off x="712610" y="2393422"/>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Rounded Rectangle 2">
            <a:extLst>
              <a:ext uri="{FF2B5EF4-FFF2-40B4-BE49-F238E27FC236}">
                <a16:creationId xmlns:a16="http://schemas.microsoft.com/office/drawing/2014/main" id="{4946F6E3-988F-4145-8064-DBA4AF01E88B}"/>
              </a:ext>
            </a:extLst>
          </p:cNvPr>
          <p:cNvSpPr/>
          <p:nvPr/>
        </p:nvSpPr>
        <p:spPr>
          <a:xfrm>
            <a:off x="712610" y="4679397"/>
            <a:ext cx="4871444" cy="1856747"/>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aphicFrame>
        <p:nvGraphicFramePr>
          <p:cNvPr id="19" name="Table 3">
            <a:extLst>
              <a:ext uri="{FF2B5EF4-FFF2-40B4-BE49-F238E27FC236}">
                <a16:creationId xmlns:a16="http://schemas.microsoft.com/office/drawing/2014/main" id="{1378DE94-068F-421A-9B9C-67BCB93AA448}"/>
              </a:ext>
            </a:extLst>
          </p:cNvPr>
          <p:cNvGraphicFramePr>
            <a:graphicFrameLocks noGrp="1"/>
          </p:cNvGraphicFramePr>
          <p:nvPr>
            <p:extLst>
              <p:ext uri="{D42A27DB-BD31-4B8C-83A1-F6EECF244321}">
                <p14:modId xmlns:p14="http://schemas.microsoft.com/office/powerpoint/2010/main" val="3466389201"/>
              </p:ext>
            </p:extLst>
          </p:nvPr>
        </p:nvGraphicFramePr>
        <p:xfrm>
          <a:off x="891419" y="2580115"/>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BTC/USD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2.750741</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0.2527</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GAU/USD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7.639930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0.0219</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14.77112</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0.0052</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graphicFrame>
        <p:nvGraphicFramePr>
          <p:cNvPr id="20" name="Table 3">
            <a:extLst>
              <a:ext uri="{FF2B5EF4-FFF2-40B4-BE49-F238E27FC236}">
                <a16:creationId xmlns:a16="http://schemas.microsoft.com/office/drawing/2014/main" id="{07128B98-2E92-40E2-82B6-E632466DDC7A}"/>
              </a:ext>
            </a:extLst>
          </p:cNvPr>
          <p:cNvGraphicFramePr>
            <a:graphicFrameLocks noGrp="1"/>
          </p:cNvGraphicFramePr>
          <p:nvPr>
            <p:extLst>
              <p:ext uri="{D42A27DB-BD31-4B8C-83A1-F6EECF244321}">
                <p14:modId xmlns:p14="http://schemas.microsoft.com/office/powerpoint/2010/main" val="4221462803"/>
              </p:ext>
            </p:extLst>
          </p:nvPr>
        </p:nvGraphicFramePr>
        <p:xfrm>
          <a:off x="899041" y="4866090"/>
          <a:ext cx="4513826" cy="1483360"/>
        </p:xfrm>
        <a:graphic>
          <a:graphicData uri="http://schemas.openxmlformats.org/drawingml/2006/table">
            <a:tbl>
              <a:tblPr firstRow="1" bandRow="1"/>
              <a:tblGrid>
                <a:gridCol w="1029017">
                  <a:extLst>
                    <a:ext uri="{9D8B030D-6E8A-4147-A177-3AD203B41FA5}">
                      <a16:colId xmlns:a16="http://schemas.microsoft.com/office/drawing/2014/main" val="20001"/>
                    </a:ext>
                  </a:extLst>
                </a:gridCol>
                <a:gridCol w="1492567">
                  <a:extLst>
                    <a:ext uri="{9D8B030D-6E8A-4147-A177-3AD203B41FA5}">
                      <a16:colId xmlns:a16="http://schemas.microsoft.com/office/drawing/2014/main" val="20002"/>
                    </a:ext>
                  </a:extLst>
                </a:gridCol>
                <a:gridCol w="1992242">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Değerler</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Ki-Kare Değerleri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tc>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1" dirty="0">
                          <a:solidFill>
                            <a:schemeClr val="tx1"/>
                          </a:solidFill>
                          <a:latin typeface="Times New Roman" panose="02020603050405020304" pitchFamily="18" charset="0"/>
                          <a:cs typeface="Times New Roman" panose="02020603050405020304" pitchFamily="18" charset="0"/>
                        </a:rPr>
                        <a:t>P Değeri</a:t>
                      </a:r>
                      <a:endParaRPr lang="ko-KR" altLang="en-US" sz="1200" dirty="0">
                        <a:solidFill>
                          <a:schemeClr val="tx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FE9900"/>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BTC/USD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4.299380</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0.1165</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EUR/USD</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10.50759</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0.0052</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Tümü</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16.46449</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indent="0" algn="ctr" defTabSz="914400" rtl="0" eaLnBrk="1" fontAlgn="auto" latinLnBrk="1" hangingPunct="1">
                        <a:lnSpc>
                          <a:spcPct val="100000"/>
                        </a:lnSpc>
                        <a:spcBef>
                          <a:spcPts val="0"/>
                        </a:spcBef>
                        <a:spcAft>
                          <a:spcPts val="0"/>
                        </a:spcAft>
                        <a:buClrTx/>
                        <a:buSzTx/>
                        <a:buFontTx/>
                        <a:buNone/>
                        <a:tabLst/>
                        <a:defRPr/>
                      </a:pPr>
                      <a:r>
                        <a:rPr lang="tr-TR" altLang="ko-KR" sz="1200" b="0" dirty="0">
                          <a:solidFill>
                            <a:schemeClr val="bg1"/>
                          </a:solidFill>
                          <a:latin typeface="Times New Roman" panose="02020603050405020304" pitchFamily="18" charset="0"/>
                          <a:cs typeface="Times New Roman" panose="02020603050405020304" pitchFamily="18" charset="0"/>
                        </a:rPr>
                        <a:t>0.0025</a:t>
                      </a:r>
                      <a:endParaRPr lang="ko-KR" altLang="en-US" sz="1200" b="0" dirty="0">
                        <a:solidFill>
                          <a:schemeClr val="bg1"/>
                        </a:solidFill>
                        <a:latin typeface="Times New Roman" panose="02020603050405020304" pitchFamily="18" charset="0"/>
                        <a:cs typeface="Times New Roman" panose="02020603050405020304" pitchFamily="18"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rgbClr val="FE99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p:sp>
        <p:nvSpPr>
          <p:cNvPr id="24" name="Rectangle 1">
            <a:extLst>
              <a:ext uri="{FF2B5EF4-FFF2-40B4-BE49-F238E27FC236}">
                <a16:creationId xmlns:a16="http://schemas.microsoft.com/office/drawing/2014/main" id="{1132FCBF-69B3-4F7D-A760-223E73462BF2}"/>
              </a:ext>
            </a:extLst>
          </p:cNvPr>
          <p:cNvSpPr>
            <a:spLocks noChangeArrowheads="1"/>
          </p:cNvSpPr>
          <p:nvPr/>
        </p:nvSpPr>
        <p:spPr bwMode="auto">
          <a:xfrm>
            <a:off x="784377" y="2055896"/>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1: </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Bağımlı Değişken: BTC</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1">
            <a:extLst>
              <a:ext uri="{FF2B5EF4-FFF2-40B4-BE49-F238E27FC236}">
                <a16:creationId xmlns:a16="http://schemas.microsoft.com/office/drawing/2014/main" id="{CEA1F0D8-CD86-4670-8643-D400C055CF2E}"/>
              </a:ext>
            </a:extLst>
          </p:cNvPr>
          <p:cNvSpPr>
            <a:spLocks noChangeArrowheads="1"/>
          </p:cNvSpPr>
          <p:nvPr/>
        </p:nvSpPr>
        <p:spPr bwMode="auto">
          <a:xfrm>
            <a:off x="784377" y="6568062"/>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3:</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Bağımlı Değişken: GAU</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Rectangle 1">
            <a:extLst>
              <a:ext uri="{FF2B5EF4-FFF2-40B4-BE49-F238E27FC236}">
                <a16:creationId xmlns:a16="http://schemas.microsoft.com/office/drawing/2014/main" id="{936CC55E-CC8A-4E7F-A8CF-333A0AF16964}"/>
              </a:ext>
            </a:extLst>
          </p:cNvPr>
          <p:cNvSpPr>
            <a:spLocks noChangeArrowheads="1"/>
          </p:cNvSpPr>
          <p:nvPr/>
        </p:nvSpPr>
        <p:spPr bwMode="auto">
          <a:xfrm>
            <a:off x="784377" y="4323411"/>
            <a:ext cx="245760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Tablo 2:</a:t>
            </a:r>
            <a:r>
              <a:rPr kumimoji="0" lang="tr-TR" altLang="tr-TR"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Bağımlı Değişken: </a:t>
            </a:r>
            <a:r>
              <a:rPr lang="tr-TR" altLang="tr-TR" sz="1200" dirty="0">
                <a:latin typeface="Times New Roman" panose="02020603050405020304" pitchFamily="18" charset="0"/>
                <a:ea typeface="Times New Roman" panose="02020603050405020304" pitchFamily="18" charset="0"/>
                <a:cs typeface="Times New Roman" panose="02020603050405020304" pitchFamily="18" charset="0"/>
              </a:rPr>
              <a:t>EUR</a:t>
            </a:r>
            <a:endParaRPr kumimoji="0" lang="tr-TR" altLang="tr-T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Rounded Rectangle 2">
            <a:extLst>
              <a:ext uri="{FF2B5EF4-FFF2-40B4-BE49-F238E27FC236}">
                <a16:creationId xmlns:a16="http://schemas.microsoft.com/office/drawing/2014/main" id="{19771A30-43A6-43A0-999C-31A9814898F1}"/>
              </a:ext>
            </a:extLst>
          </p:cNvPr>
          <p:cNvSpPr/>
          <p:nvPr/>
        </p:nvSpPr>
        <p:spPr>
          <a:xfrm>
            <a:off x="5847651" y="190869"/>
            <a:ext cx="428170" cy="6377193"/>
          </a:xfrm>
          <a:prstGeom prst="roundRect">
            <a:avLst>
              <a:gd name="adj" fmla="val 7849"/>
            </a:avLst>
          </a:prstGeom>
          <a:solidFill>
            <a:schemeClr val="bg1">
              <a:alpha val="50000"/>
            </a:schemeClr>
          </a:solidFill>
          <a:ln w="38100">
            <a:solidFill>
              <a:srgbClr val="FE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8" name="Metin kutusu 27">
            <a:extLst>
              <a:ext uri="{FF2B5EF4-FFF2-40B4-BE49-F238E27FC236}">
                <a16:creationId xmlns:a16="http://schemas.microsoft.com/office/drawing/2014/main" id="{1948644A-6BE7-4FC8-A330-FC005188B6F5}"/>
              </a:ext>
            </a:extLst>
          </p:cNvPr>
          <p:cNvSpPr txBox="1"/>
          <p:nvPr/>
        </p:nvSpPr>
        <p:spPr>
          <a:xfrm>
            <a:off x="5850109" y="1078496"/>
            <a:ext cx="428170" cy="4247317"/>
          </a:xfrm>
          <a:prstGeom prst="rect">
            <a:avLst/>
          </a:prstGeom>
          <a:noFill/>
        </p:spPr>
        <p:txBody>
          <a:bodyPr wrap="square" rtlCol="0">
            <a:spAutoFit/>
          </a:bodyPr>
          <a:lstStyle/>
          <a:p>
            <a:pPr algn="ctr"/>
            <a:r>
              <a:rPr lang="tr-TR" dirty="0">
                <a:latin typeface="Times New Roman" panose="02020603050405020304" pitchFamily="18" charset="0"/>
                <a:cs typeface="Times New Roman" panose="02020603050405020304" pitchFamily="18" charset="0"/>
              </a:rPr>
              <a:t>COV</a:t>
            </a:r>
          </a:p>
          <a:p>
            <a:pPr algn="ctr"/>
            <a:r>
              <a:rPr lang="tr-TR" dirty="0">
                <a:latin typeface="Times New Roman" panose="02020603050405020304" pitchFamily="18" charset="0"/>
                <a:cs typeface="Times New Roman" panose="02020603050405020304" pitchFamily="18" charset="0"/>
              </a:rPr>
              <a:t>İ</a:t>
            </a:r>
          </a:p>
          <a:p>
            <a:pPr algn="ctr"/>
            <a:r>
              <a:rPr lang="tr-TR" dirty="0">
                <a:latin typeface="Times New Roman" panose="02020603050405020304" pitchFamily="18" charset="0"/>
                <a:cs typeface="Times New Roman" panose="02020603050405020304" pitchFamily="18" charset="0"/>
              </a:rPr>
              <a:t>D</a:t>
            </a:r>
          </a:p>
          <a:p>
            <a:pPr algn="ctr"/>
            <a:r>
              <a:rPr lang="tr-TR" dirty="0">
                <a:latin typeface="Times New Roman" panose="02020603050405020304" pitchFamily="18" charset="0"/>
                <a:cs typeface="Times New Roman" panose="02020603050405020304" pitchFamily="18" charset="0"/>
              </a:rPr>
              <a:t>-</a:t>
            </a:r>
          </a:p>
          <a:p>
            <a:pPr algn="ctr"/>
            <a:r>
              <a:rPr lang="tr-TR" dirty="0">
                <a:latin typeface="Times New Roman" panose="02020603050405020304" pitchFamily="18" charset="0"/>
                <a:cs typeface="Times New Roman" panose="02020603050405020304" pitchFamily="18" charset="0"/>
              </a:rPr>
              <a:t>1</a:t>
            </a:r>
          </a:p>
          <a:p>
            <a:pPr algn="ctr"/>
            <a:r>
              <a:rPr lang="tr-TR" dirty="0">
                <a:latin typeface="Times New Roman" panose="02020603050405020304" pitchFamily="18" charset="0"/>
                <a:cs typeface="Times New Roman" panose="02020603050405020304" pitchFamily="18" charset="0"/>
              </a:rPr>
              <a:t>9</a:t>
            </a:r>
          </a:p>
          <a:p>
            <a:pPr algn="ctr"/>
            <a:r>
              <a:rPr lang="tr-TR" dirty="0">
                <a:latin typeface="Times New Roman" panose="02020603050405020304" pitchFamily="18" charset="0"/>
                <a:cs typeface="Times New Roman" panose="02020603050405020304" pitchFamily="18" charset="0"/>
              </a:rPr>
              <a:t> ÖNC</a:t>
            </a:r>
          </a:p>
          <a:p>
            <a:pPr algn="ctr"/>
            <a:r>
              <a:rPr lang="tr-TR" dirty="0">
                <a:latin typeface="Times New Roman" panose="02020603050405020304" pitchFamily="18" charset="0"/>
                <a:cs typeface="Times New Roman" panose="02020603050405020304" pitchFamily="18" charset="0"/>
              </a:rPr>
              <a:t>E</a:t>
            </a:r>
          </a:p>
          <a:p>
            <a:pPr algn="ctr"/>
            <a:r>
              <a:rPr lang="tr-TR" dirty="0">
                <a:latin typeface="Times New Roman" panose="02020603050405020304" pitchFamily="18" charset="0"/>
                <a:cs typeface="Times New Roman" panose="02020603050405020304" pitchFamily="18" charset="0"/>
              </a:rPr>
              <a:t>S</a:t>
            </a:r>
          </a:p>
          <a:p>
            <a:pPr algn="ctr"/>
            <a:r>
              <a:rPr lang="tr-TR" dirty="0">
                <a:latin typeface="Times New Roman" panose="02020603050405020304" pitchFamily="18" charset="0"/>
                <a:cs typeface="Times New Roman" panose="02020603050405020304" pitchFamily="18" charset="0"/>
              </a:rPr>
              <a:t>İ</a:t>
            </a:r>
          </a:p>
        </p:txBody>
      </p:sp>
      <p:pic>
        <p:nvPicPr>
          <p:cNvPr id="30" name="Resim 29">
            <a:extLst>
              <a:ext uri="{FF2B5EF4-FFF2-40B4-BE49-F238E27FC236}">
                <a16:creationId xmlns:a16="http://schemas.microsoft.com/office/drawing/2014/main" id="{24F1F62E-6017-4DEC-AE3B-3E222174CC1B}"/>
              </a:ext>
            </a:extLst>
          </p:cNvPr>
          <p:cNvPicPr>
            <a:picLocks noChangeAspect="1"/>
          </p:cNvPicPr>
          <p:nvPr/>
        </p:nvPicPr>
        <p:blipFill>
          <a:blip r:embed="rId2"/>
          <a:stretch>
            <a:fillRect/>
          </a:stretch>
        </p:blipFill>
        <p:spPr>
          <a:xfrm>
            <a:off x="6353186" y="97132"/>
            <a:ext cx="5241077" cy="1962728"/>
          </a:xfrm>
          <a:prstGeom prst="rect">
            <a:avLst/>
          </a:prstGeom>
        </p:spPr>
      </p:pic>
      <p:pic>
        <p:nvPicPr>
          <p:cNvPr id="31" name="Resim 30">
            <a:extLst>
              <a:ext uri="{FF2B5EF4-FFF2-40B4-BE49-F238E27FC236}">
                <a16:creationId xmlns:a16="http://schemas.microsoft.com/office/drawing/2014/main" id="{45DF72EF-82C6-4254-BDD8-F4E464C4370C}"/>
              </a:ext>
            </a:extLst>
          </p:cNvPr>
          <p:cNvPicPr>
            <a:picLocks noChangeAspect="1"/>
          </p:cNvPicPr>
          <p:nvPr/>
        </p:nvPicPr>
        <p:blipFill>
          <a:blip r:embed="rId2"/>
          <a:stretch>
            <a:fillRect/>
          </a:stretch>
        </p:blipFill>
        <p:spPr>
          <a:xfrm>
            <a:off x="6353186" y="2329477"/>
            <a:ext cx="5241077" cy="1962728"/>
          </a:xfrm>
          <a:prstGeom prst="rect">
            <a:avLst/>
          </a:prstGeom>
        </p:spPr>
      </p:pic>
      <p:pic>
        <p:nvPicPr>
          <p:cNvPr id="32" name="Resim 31">
            <a:extLst>
              <a:ext uri="{FF2B5EF4-FFF2-40B4-BE49-F238E27FC236}">
                <a16:creationId xmlns:a16="http://schemas.microsoft.com/office/drawing/2014/main" id="{A9559E21-3402-4435-BA7A-5DB9A49386B8}"/>
              </a:ext>
            </a:extLst>
          </p:cNvPr>
          <p:cNvPicPr>
            <a:picLocks noChangeAspect="1"/>
          </p:cNvPicPr>
          <p:nvPr/>
        </p:nvPicPr>
        <p:blipFill>
          <a:blip r:embed="rId2"/>
          <a:stretch>
            <a:fillRect/>
          </a:stretch>
        </p:blipFill>
        <p:spPr>
          <a:xfrm>
            <a:off x="6353186" y="4623390"/>
            <a:ext cx="5241077" cy="1962728"/>
          </a:xfrm>
          <a:prstGeom prst="rect">
            <a:avLst/>
          </a:prstGeom>
        </p:spPr>
      </p:pic>
      <p:sp>
        <p:nvSpPr>
          <p:cNvPr id="34" name="Metin kutusu 33">
            <a:extLst>
              <a:ext uri="{FF2B5EF4-FFF2-40B4-BE49-F238E27FC236}">
                <a16:creationId xmlns:a16="http://schemas.microsoft.com/office/drawing/2014/main" id="{F52769F4-95B0-4669-AA7A-0713D90123AC}"/>
              </a:ext>
            </a:extLst>
          </p:cNvPr>
          <p:cNvSpPr txBox="1"/>
          <p:nvPr/>
        </p:nvSpPr>
        <p:spPr>
          <a:xfrm>
            <a:off x="6630703" y="652032"/>
            <a:ext cx="4703399" cy="923330"/>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1  İncelendiğinde Altının H</a:t>
            </a:r>
            <a:r>
              <a:rPr lang="tr-TR" sz="12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hipotezi kabul edilerek %5 anlamlılık düzeyinde Bitcoin’in Granger nedeni olduğu tespit edilmiştir. </a:t>
            </a:r>
          </a:p>
        </p:txBody>
      </p:sp>
      <p:sp>
        <p:nvSpPr>
          <p:cNvPr id="36" name="Metin kutusu 35">
            <a:extLst>
              <a:ext uri="{FF2B5EF4-FFF2-40B4-BE49-F238E27FC236}">
                <a16:creationId xmlns:a16="http://schemas.microsoft.com/office/drawing/2014/main" id="{BB229949-DAA4-4FD6-A059-36AB7B8FAC79}"/>
              </a:ext>
            </a:extLst>
          </p:cNvPr>
          <p:cNvSpPr txBox="1"/>
          <p:nvPr/>
        </p:nvSpPr>
        <p:spPr>
          <a:xfrm>
            <a:off x="6630703" y="2878966"/>
            <a:ext cx="4848687" cy="923330"/>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2 incelendiğinde, Altının H</a:t>
            </a:r>
            <a:r>
              <a:rPr lang="tr-TR" sz="12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hipotezi kabul edilerek %5 anlamlılık düzeyinde Euro’nun Granger nedeni olduğu tespit edilmiştir. </a:t>
            </a:r>
          </a:p>
        </p:txBody>
      </p:sp>
      <p:sp>
        <p:nvSpPr>
          <p:cNvPr id="38" name="Metin kutusu 37">
            <a:extLst>
              <a:ext uri="{FF2B5EF4-FFF2-40B4-BE49-F238E27FC236}">
                <a16:creationId xmlns:a16="http://schemas.microsoft.com/office/drawing/2014/main" id="{56D923C4-CA0F-4DC0-A96C-5C1B9DAA1DF4}"/>
              </a:ext>
            </a:extLst>
          </p:cNvPr>
          <p:cNvSpPr txBox="1"/>
          <p:nvPr/>
        </p:nvSpPr>
        <p:spPr>
          <a:xfrm>
            <a:off x="6671825" y="4866090"/>
            <a:ext cx="4662277" cy="1477328"/>
          </a:xfrm>
          <a:prstGeom prst="rect">
            <a:avLst/>
          </a:prstGeom>
          <a:noFill/>
        </p:spPr>
        <p:txBody>
          <a:bodyPr wrap="square">
            <a:spAutoFit/>
          </a:bodyPr>
          <a:lstStyle/>
          <a:p>
            <a:pPr algn="ctr"/>
            <a:r>
              <a:rPr lang="tr-TR" dirty="0">
                <a:latin typeface="Times New Roman" panose="02020603050405020304" pitchFamily="18" charset="0"/>
                <a:cs typeface="Times New Roman" panose="02020603050405020304" pitchFamily="18" charset="0"/>
              </a:rPr>
              <a:t>Tablo 3 incelendiğinde ise H</a:t>
            </a:r>
            <a:r>
              <a:rPr lang="tr-TR" sz="1200"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hipotezi kabul edilerek Euro’nun Altın’ın Granger nedenseli olduğu tespit edilmiştir. Tablo 2  ve Tablo 3 incelendiğinde ise Euro ve altın arasında çift yönlü bir nedensellik tespit edilmiştir. </a:t>
            </a:r>
          </a:p>
        </p:txBody>
      </p:sp>
    </p:spTree>
    <p:extLst>
      <p:ext uri="{BB962C8B-B14F-4D97-AF65-F5344CB8AC3E}">
        <p14:creationId xmlns:p14="http://schemas.microsoft.com/office/powerpoint/2010/main" val="1871777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Cover and End Slide Master">
  <a:themeElements>
    <a:clrScheme name="ALLPPT-COIN">
      <a:dk1>
        <a:srgbClr val="303030"/>
      </a:dk1>
      <a:lt1>
        <a:sysClr val="window" lastClr="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1049</TotalTime>
  <Words>1357</Words>
  <Application>Microsoft Macintosh PowerPoint</Application>
  <PresentationFormat>Widescreen</PresentationFormat>
  <Paragraphs>162</Paragraphs>
  <Slides>14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Times New Roman</vt:lpstr>
      <vt:lpstr>Tw Cen MT</vt:lpstr>
      <vt:lpstr>Devre</vt:lpstr>
      <vt:lpstr>Cover and End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ESKİŞEHİR OSMANGAZİ ÜNİVERSİTESİ İKTİSADİ VE İDARİ BİLİMLER FAKÜLTESİ İKTİSAT BÖLÜMÜ</dc:title>
  <dc:creator>Gökçehan GÖKÇE</dc:creator>
  <cp:lastModifiedBy>Omer Kara</cp:lastModifiedBy>
  <cp:revision>82</cp:revision>
  <dcterms:created xsi:type="dcterms:W3CDTF">2021-06-20T10:30:05Z</dcterms:created>
  <dcterms:modified xsi:type="dcterms:W3CDTF">2021-06-25T07:47:45Z</dcterms:modified>
</cp:coreProperties>
</file>