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8.xml" ContentType="application/vnd.openxmlformats-officedocument.theme+xml"/>
  <Override PartName="/ppt/slideLayouts/slideLayout17.xml" ContentType="application/vnd.openxmlformats-officedocument.presentationml.slideLayout+xml"/>
  <Override PartName="/ppt/theme/theme9.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71" r:id="rId3"/>
    <p:sldMasterId id="2147483674" r:id="rId4"/>
    <p:sldMasterId id="2147483676" r:id="rId5"/>
    <p:sldMasterId id="2147483682" r:id="rId6"/>
    <p:sldMasterId id="2147483688" r:id="rId7"/>
    <p:sldMasterId id="2147483691" r:id="rId8"/>
    <p:sldMasterId id="2147483699" r:id="rId9"/>
    <p:sldMasterId id="2147483701" r:id="rId10"/>
    <p:sldMasterId id="2147483705" r:id="rId11"/>
    <p:sldMasterId id="2147483707" r:id="rId12"/>
    <p:sldMasterId id="2147483711" r:id="rId13"/>
    <p:sldMasterId id="2147483715" r:id="rId14"/>
    <p:sldMasterId id="2147483727" r:id="rId15"/>
    <p:sldMasterId id="2147483739" r:id="rId16"/>
  </p:sldMasterIdLst>
  <p:notesMasterIdLst>
    <p:notesMasterId r:id="rId62"/>
  </p:notesMasterIdLst>
  <p:sldIdLst>
    <p:sldId id="257" r:id="rId17"/>
    <p:sldId id="346" r:id="rId18"/>
    <p:sldId id="347" r:id="rId19"/>
    <p:sldId id="348" r:id="rId20"/>
    <p:sldId id="349" r:id="rId21"/>
    <p:sldId id="350" r:id="rId22"/>
    <p:sldId id="351" r:id="rId23"/>
    <p:sldId id="352" r:id="rId24"/>
    <p:sldId id="353" r:id="rId25"/>
    <p:sldId id="354" r:id="rId26"/>
    <p:sldId id="355" r:id="rId27"/>
    <p:sldId id="356" r:id="rId28"/>
    <p:sldId id="357" r:id="rId29"/>
    <p:sldId id="358" r:id="rId30"/>
    <p:sldId id="359" r:id="rId31"/>
    <p:sldId id="360" r:id="rId32"/>
    <p:sldId id="361" r:id="rId33"/>
    <p:sldId id="362" r:id="rId34"/>
    <p:sldId id="363" r:id="rId35"/>
    <p:sldId id="364" r:id="rId36"/>
    <p:sldId id="365" r:id="rId37"/>
    <p:sldId id="366" r:id="rId38"/>
    <p:sldId id="421" r:id="rId39"/>
    <p:sldId id="368" r:id="rId40"/>
    <p:sldId id="385" r:id="rId41"/>
    <p:sldId id="386" r:id="rId42"/>
    <p:sldId id="369" r:id="rId43"/>
    <p:sldId id="370" r:id="rId44"/>
    <p:sldId id="371" r:id="rId45"/>
    <p:sldId id="372" r:id="rId46"/>
    <p:sldId id="373" r:id="rId47"/>
    <p:sldId id="374" r:id="rId48"/>
    <p:sldId id="422" r:id="rId49"/>
    <p:sldId id="375" r:id="rId50"/>
    <p:sldId id="376" r:id="rId51"/>
    <p:sldId id="377" r:id="rId52"/>
    <p:sldId id="378" r:id="rId53"/>
    <p:sldId id="379" r:id="rId54"/>
    <p:sldId id="381" r:id="rId55"/>
    <p:sldId id="380" r:id="rId56"/>
    <p:sldId id="420" r:id="rId57"/>
    <p:sldId id="382" r:id="rId58"/>
    <p:sldId id="383" r:id="rId59"/>
    <p:sldId id="384" r:id="rId60"/>
    <p:sldId id="34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r Kara" initials="O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51" autoAdjust="0"/>
    <p:restoredTop sz="93007" autoAdjust="0"/>
  </p:normalViewPr>
  <p:slideViewPr>
    <p:cSldViewPr snapToGrid="0">
      <p:cViewPr>
        <p:scale>
          <a:sx n="137" d="100"/>
          <a:sy n="137" d="100"/>
        </p:scale>
        <p:origin x="632" y="2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commentAuthors" Target="commentAuthor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5.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Cambria" panose="02040503050406030204" pitchFamily="18" charset="0"/>
              </a:defRPr>
            </a:lvl1pPr>
          </a:lstStyle>
          <a:p>
            <a:fld id="{64FFF67F-6AC4-4DB1-8BAB-A05EA3F102AD}" type="datetimeFigureOut">
              <a:rPr lang="en-US" smtClean="0"/>
              <a:pPr/>
              <a:t>10/22/21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Cambria" panose="02040503050406030204" pitchFamily="18" charset="0"/>
              </a:defRPr>
            </a:lvl1pPr>
          </a:lstStyle>
          <a:p>
            <a:fld id="{5F31DE9F-8A29-4744-97CD-5CF73C7CBC1E}" type="slidenum">
              <a:rPr lang="en-US" smtClean="0"/>
              <a:pPr/>
              <a:t>‹#›</a:t>
            </a:fld>
            <a:endParaRPr lang="en-US" dirty="0"/>
          </a:p>
        </p:txBody>
      </p:sp>
    </p:spTree>
    <p:extLst>
      <p:ext uri="{BB962C8B-B14F-4D97-AF65-F5344CB8AC3E}">
        <p14:creationId xmlns:p14="http://schemas.microsoft.com/office/powerpoint/2010/main" val="38104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mbria" panose="02040503050406030204" pitchFamily="18" charset="0"/>
        <a:ea typeface="+mn-ea"/>
        <a:cs typeface="+mn-cs"/>
      </a:defRPr>
    </a:lvl1pPr>
    <a:lvl2pPr marL="457200" algn="l" defTabSz="914400" rtl="0" eaLnBrk="1" latinLnBrk="0" hangingPunct="1">
      <a:defRPr sz="1200" b="0" i="0" kern="1200">
        <a:solidFill>
          <a:schemeClr val="tx1"/>
        </a:solidFill>
        <a:latin typeface="Cambria" panose="02040503050406030204" pitchFamily="18" charset="0"/>
        <a:ea typeface="+mn-ea"/>
        <a:cs typeface="+mn-cs"/>
      </a:defRPr>
    </a:lvl2pPr>
    <a:lvl3pPr marL="914400" algn="l" defTabSz="914400" rtl="0" eaLnBrk="1" latinLnBrk="0" hangingPunct="1">
      <a:defRPr sz="1200" b="0" i="0" kern="1200">
        <a:solidFill>
          <a:schemeClr val="tx1"/>
        </a:solidFill>
        <a:latin typeface="Cambria" panose="02040503050406030204" pitchFamily="18" charset="0"/>
        <a:ea typeface="+mn-ea"/>
        <a:cs typeface="+mn-cs"/>
      </a:defRPr>
    </a:lvl3pPr>
    <a:lvl4pPr marL="1371600" algn="l" defTabSz="914400" rtl="0" eaLnBrk="1" latinLnBrk="0" hangingPunct="1">
      <a:defRPr sz="1200" b="0" i="0" kern="1200">
        <a:solidFill>
          <a:schemeClr val="tx1"/>
        </a:solidFill>
        <a:latin typeface="Cambria" panose="02040503050406030204" pitchFamily="18" charset="0"/>
        <a:ea typeface="+mn-ea"/>
        <a:cs typeface="+mn-cs"/>
      </a:defRPr>
    </a:lvl4pPr>
    <a:lvl5pPr marL="1828800" algn="l" defTabSz="914400" rtl="0" eaLnBrk="1" latinLnBrk="0" hangingPunct="1">
      <a:defRPr sz="1200" b="0" i="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745419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Note that this short run graph has the same general look as the monopoly graph, especially the downward-sloping demand function.  A slight difference that you may want to mention is the fact that in monopolistic competition, the demand curve for a single firm may be a little more elastic due to the existence of imperfect substitutes.</a:t>
            </a:r>
          </a:p>
          <a:p>
            <a:endParaRPr lang="en-US" dirty="0">
              <a:ea typeface="MS PGothic" charset="0"/>
              <a:cs typeface="MS PGothic" charset="0"/>
            </a:endParaRPr>
          </a:p>
          <a:p>
            <a:r>
              <a:rPr lang="en-US" dirty="0">
                <a:ea typeface="MS PGothic" charset="0"/>
                <a:cs typeface="MS PGothic" charset="0"/>
              </a:rPr>
              <a:t>From the text:</a:t>
            </a:r>
          </a:p>
          <a:p>
            <a:r>
              <a:rPr lang="en-US" dirty="0">
                <a:ea typeface="MS PGothic" charset="0"/>
                <a:cs typeface="MS PGothic" charset="0"/>
              </a:rPr>
              <a:t>In panel (a) the firm makes a profit and panel (b) shows the same firm making a loss. In each case the firm has used the profit-maximizing rule to determine the best price to charge by locating the point where marginal revenue equals marginal cost. This establishes the profit-maximizing output along the vertical dashed line. Finally, the firm determines the price to charge by locating the intersection of the demand curve with the vertical dashed line.</a:t>
            </a:r>
          </a:p>
          <a:p>
            <a:endParaRPr lang="en-US" dirty="0">
              <a:ea typeface="MS PGothic" charset="0"/>
              <a:cs typeface="MS P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How could a firm make a loss?  Either the demand is too low, the costs are too high, or some combination of both.  The price charged by the firm is still set by the height of the demand curve at the MR = MC quantity.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dirty="0">
                <a:ea typeface="MS PGothic" charset="0"/>
                <a:cs typeface="MS PGothic" charset="0"/>
              </a:rPr>
              <a:t>In the long run:</a:t>
            </a:r>
          </a:p>
          <a:p>
            <a:pPr>
              <a:lnSpc>
                <a:spcPct val="90000"/>
              </a:lnSpc>
            </a:pPr>
            <a:r>
              <a:rPr lang="en-US" dirty="0">
                <a:ea typeface="MS PGothic" charset="0"/>
                <a:cs typeface="MS PGothic" charset="0"/>
              </a:rPr>
              <a:t>Similar to perfect competition, free entry causes monopolistic competition firms to earn zero profit in the long run.  The dynamic is similar to perfect competition (see the summary on the next slide).</a:t>
            </a:r>
          </a:p>
          <a:p>
            <a:pPr>
              <a:lnSpc>
                <a:spcPct val="90000"/>
              </a:lnSpc>
            </a:pPr>
            <a:endParaRPr lang="en-US" dirty="0">
              <a:ea typeface="MS PGothic" charset="0"/>
              <a:cs typeface="MS PGothic" charset="0"/>
            </a:endParaRPr>
          </a:p>
          <a:p>
            <a:pPr>
              <a:lnSpc>
                <a:spcPct val="90000"/>
              </a:lnSpc>
            </a:pPr>
            <a:r>
              <a:rPr lang="en-US" dirty="0">
                <a:ea typeface="MS PGothic" charset="0"/>
                <a:cs typeface="MS PGothic" charset="0"/>
              </a:rPr>
              <a:t>From the text:</a:t>
            </a:r>
          </a:p>
          <a:p>
            <a:pPr>
              <a:lnSpc>
                <a:spcPct val="90000"/>
              </a:lnSpc>
            </a:pPr>
            <a:r>
              <a:rPr lang="en-US" dirty="0">
                <a:ea typeface="MS PGothic" charset="0"/>
                <a:cs typeface="MS PGothic" charset="0"/>
              </a:rPr>
              <a:t>If a firm is making an economic profit, it attracts new entrants to the business. The larger supply of competing firms means that the demand for an individual firm</a:t>
            </a:r>
            <a:r>
              <a:rPr lang="en-US" altLang="ja-JP" dirty="0">
                <a:ea typeface="MS PGothic" charset="0"/>
                <a:cs typeface="MS PGothic" charset="0"/>
              </a:rPr>
              <a:t>'s product will contract. Eventually, as more firms enter the market, it will no longer be possible for existing firms to make an economic profit. A reverse process unfolds in the case of a market that is experiencing a loss. Some firms will exit the industry. Consumers will have fewer options to choose from and the remaining firms will experience an increase in demand. Eventually, demand will increase to the point where firms will no longer experience a loss.</a:t>
            </a:r>
          </a:p>
          <a:p>
            <a:pPr>
              <a:lnSpc>
                <a:spcPct val="90000"/>
              </a:lnSpc>
            </a:pPr>
            <a:endParaRPr lang="en-US" dirty="0">
              <a:ea typeface="MS PGothic" charset="0"/>
              <a:cs typeface="MS PGothic" charset="0"/>
            </a:endParaRPr>
          </a:p>
          <a:p>
            <a:pPr>
              <a:lnSpc>
                <a:spcPct val="90000"/>
              </a:lnSpc>
            </a:pPr>
            <a:r>
              <a:rPr lang="en-US" dirty="0">
                <a:ea typeface="MS PGothic" charset="0"/>
                <a:cs typeface="MS PGothic" charset="0"/>
              </a:rPr>
              <a:t>Note that the demand curve is drawn just tangent to the average total cost curve.  At this point, P = ATC, and profits are zero.  This demand adjustment occurs with the entry and exit of firms.</a:t>
            </a:r>
          </a:p>
          <a:p>
            <a:pPr>
              <a:lnSpc>
                <a:spcPct val="90000"/>
              </a:lnSpc>
            </a:pPr>
            <a:endParaRPr lang="en-US" dirty="0">
              <a:ea typeface="MS PGothic" charset="0"/>
              <a:cs typeface="MS PGothic"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MS PGothic" charset="0"/>
              <a:cs typeface="MS PGothic"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Note that just like monopoly, we have P &gt; MC with monopolistic competition.  This difference is called the markup.</a:t>
            </a:r>
          </a:p>
          <a:p>
            <a:endParaRPr lang="en-US" dirty="0">
              <a:ea typeface="MS PGothic" charset="0"/>
              <a:cs typeface="MS PGothic" charset="0"/>
            </a:endParaRPr>
          </a:p>
          <a:p>
            <a:r>
              <a:rPr lang="en-US" dirty="0">
                <a:ea typeface="MS PGothic" charset="0"/>
                <a:cs typeface="MS PGothic" charset="0"/>
              </a:rPr>
              <a:t>A markup is possible when a firm enjoys some market power and sells a differentiated product. Products such as bottled water, cosmetics, prescription medicines, eyeglass frames, brand name clothing, restaurant drinks, and greeting cards all have hefty markups.</a:t>
            </a:r>
          </a:p>
          <a:p>
            <a:endParaRPr lang="en-US" dirty="0">
              <a:ea typeface="MS PGothic" charset="0"/>
              <a:cs typeface="MS PGothic" charset="0"/>
            </a:endParaRPr>
          </a:p>
          <a:p>
            <a:r>
              <a:rPr lang="en-US" dirty="0">
                <a:ea typeface="MS PGothic" charset="0"/>
                <a:cs typeface="MS PGothic" charset="0"/>
              </a:rPr>
              <a:t>Generally, the more differentiated a product is, the higher the markup for that product.</a:t>
            </a:r>
          </a:p>
          <a:p>
            <a:endParaRPr lang="en-US" dirty="0">
              <a:ea typeface="MS PGothic" charset="0"/>
              <a:cs typeface="MS PGothic" charset="0"/>
            </a:endParaRPr>
          </a:p>
          <a:p>
            <a:pPr marL="171450" indent="-171450">
              <a:buFont typeface="Arial" charset="0"/>
              <a:buChar char="•"/>
            </a:pPr>
            <a:r>
              <a:rPr lang="en-US" dirty="0">
                <a:ea typeface="MS PGothic" charset="0"/>
                <a:cs typeface="MS PGothic" charset="0"/>
              </a:rPr>
              <a:t>Markups are possible when a firm enjoys some market power and sells a differentiated product. </a:t>
            </a:r>
          </a:p>
          <a:p>
            <a:pPr marL="171450" indent="-171450">
              <a:buFont typeface="Arial" charset="0"/>
              <a:buChar char="•"/>
            </a:pPr>
            <a:r>
              <a:rPr lang="en-US" dirty="0">
                <a:ea typeface="MS PGothic" charset="0"/>
                <a:cs typeface="MS PGothic" charset="0"/>
              </a:rPr>
              <a:t>The more differentiated a product is, the higher the markup for that product.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dirty="0">
                <a:ea typeface="MS PGothic" charset="0"/>
                <a:cs typeface="MS PGothic" charset="0"/>
              </a:rPr>
              <a:t>The right panel is the familiar perfect competition graph.</a:t>
            </a:r>
          </a:p>
          <a:p>
            <a:pPr>
              <a:lnSpc>
                <a:spcPct val="90000"/>
              </a:lnSpc>
            </a:pPr>
            <a:endParaRPr lang="en-US" dirty="0">
              <a:ea typeface="MS PGothic" charset="0"/>
              <a:cs typeface="MS PGothic" charset="0"/>
            </a:endParaRPr>
          </a:p>
          <a:p>
            <a:pPr>
              <a:lnSpc>
                <a:spcPct val="90000"/>
              </a:lnSpc>
            </a:pPr>
            <a:r>
              <a:rPr lang="en-US" dirty="0">
                <a:ea typeface="MS PGothic" charset="0"/>
                <a:cs typeface="MS PGothic" charset="0"/>
              </a:rPr>
              <a:t>On the left, note that in LR equilibrium, the monopolistic competition prices are higher than perfect competition.</a:t>
            </a:r>
          </a:p>
          <a:p>
            <a:pPr>
              <a:lnSpc>
                <a:spcPct val="90000"/>
              </a:lnSpc>
            </a:pPr>
            <a:endParaRPr lang="en-US" dirty="0">
              <a:ea typeface="MS PGothic" charset="0"/>
              <a:cs typeface="MS PGothic" charset="0"/>
            </a:endParaRPr>
          </a:p>
          <a:p>
            <a:pPr>
              <a:lnSpc>
                <a:spcPct val="90000"/>
              </a:lnSpc>
            </a:pPr>
            <a:r>
              <a:rPr lang="en-US" dirty="0">
                <a:ea typeface="MS PGothic" charset="0"/>
                <a:cs typeface="MS PGothic" charset="0"/>
              </a:rPr>
              <a:t>From the text:</a:t>
            </a:r>
          </a:p>
          <a:p>
            <a:pPr>
              <a:lnSpc>
                <a:spcPct val="90000"/>
              </a:lnSpc>
            </a:pPr>
            <a:r>
              <a:rPr lang="en-US" dirty="0">
                <a:ea typeface="MS PGothic" charset="0"/>
                <a:cs typeface="MS PGothic" charset="0"/>
              </a:rPr>
              <a:t>Since a monopolistic competitor has a downward-sloping demand curve, the point of tangency between the demand curve and ATC curve occurs at different points. As a result, the point where P = C is higher for the monopolistic firm. Panel (b) shows the demand curve just tangent to the ATC at its lowest point under perfect competition. Consequently, monopolistic competition produces higher prices than perfect competition.</a:t>
            </a:r>
          </a:p>
          <a:p>
            <a:pPr>
              <a:lnSpc>
                <a:spcPct val="90000"/>
              </a:lnSpc>
            </a:pPr>
            <a:endParaRPr lang="en-US" dirty="0">
              <a:ea typeface="MS PGothic" charset="0"/>
              <a:cs typeface="MS PGothic" charset="0"/>
            </a:endParaRPr>
          </a:p>
          <a:p>
            <a:pPr>
              <a:lnSpc>
                <a:spcPct val="90000"/>
              </a:lnSpc>
            </a:pPr>
            <a:r>
              <a:rPr lang="en-US" dirty="0">
                <a:ea typeface="MS PGothic" charset="0"/>
                <a:cs typeface="MS PGothic" charset="0"/>
              </a:rPr>
              <a:t>If this result seems odd to you, recall that entry and exit do not ensure the lowest possible price, only that the price that is charged is equal to the average total cost of production. Under perfect competition, where the demand curve is horizontal, the price that is charged is always the lowest possible cost of production. This is not the case for monopolistic competition.</a:t>
            </a:r>
          </a:p>
          <a:p>
            <a:endParaRPr lang="en-US" dirty="0">
              <a:ea typeface="MS PGothic" charset="0"/>
              <a:cs typeface="MS PGothic"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Monopolistic competition produces less output at a higher price than perfect competition.  Graphically, you can see that due to the downward-sloping demand curve in monopolistic competition, the price = ATC at a higher point on the ATC curve.</a:t>
            </a:r>
          </a:p>
          <a:p>
            <a:endParaRPr lang="en-US" sz="1100" dirty="0">
              <a:ea typeface="MS PGothic" charset="0"/>
              <a:cs typeface="MS PGothic" charset="0"/>
            </a:endParaRPr>
          </a:p>
          <a:p>
            <a:r>
              <a:rPr lang="en-US" sz="1100" dirty="0">
                <a:ea typeface="MS PGothic" charset="0"/>
                <a:cs typeface="MS PGothic" charset="0"/>
              </a:rPr>
              <a:t>ATC is not minimized in LR equilibrium with monopolistic competition, so there is excess capacity.  This means that the firms could lower their ATC by producing more.  Why don</a:t>
            </a:r>
            <a:r>
              <a:rPr lang="en-US" altLang="ja-JP" sz="1100" dirty="0">
                <a:ea typeface="MS PGothic" charset="0"/>
                <a:cs typeface="MS PGothic" charset="0"/>
              </a:rPr>
              <a:t>'t they do this?  It would decrease overall profits.</a:t>
            </a:r>
          </a:p>
          <a:p>
            <a:endParaRPr lang="en-US" dirty="0">
              <a:ea typeface="MS PGothic" charset="0"/>
              <a:cs typeface="MS PGothic"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Inefficiency here can be thought of as:</a:t>
            </a:r>
          </a:p>
          <a:p>
            <a:pPr>
              <a:buFontTx/>
              <a:buChar char="•"/>
            </a:pPr>
            <a:r>
              <a:rPr lang="en-US" dirty="0">
                <a:ea typeface="MS PGothic" charset="0"/>
                <a:cs typeface="MS PGothic" charset="0"/>
              </a:rPr>
              <a:t>Reduced number of transactions (compared to perfect competition)</a:t>
            </a:r>
          </a:p>
          <a:p>
            <a:pPr>
              <a:buFontTx/>
              <a:buChar char="•"/>
            </a:pPr>
            <a:endParaRPr lang="en-US" dirty="0">
              <a:ea typeface="MS PGothic" charset="0"/>
              <a:cs typeface="MS PGothic" charset="0"/>
            </a:endParaRPr>
          </a:p>
          <a:p>
            <a:pPr>
              <a:buFontTx/>
              <a:buChar char="•"/>
            </a:pPr>
            <a:r>
              <a:rPr lang="en-US" dirty="0">
                <a:ea typeface="MS PGothic" charset="0"/>
                <a:cs typeface="MS PGothic" charset="0"/>
              </a:rPr>
              <a:t>Existence of DWL (compared to zero in perfect competition)</a:t>
            </a:r>
          </a:p>
          <a:p>
            <a:pPr>
              <a:buFontTx/>
              <a:buChar char="•"/>
            </a:pPr>
            <a:endParaRPr lang="en-US" dirty="0">
              <a:ea typeface="MS PGothic" charset="0"/>
              <a:cs typeface="MS PGothic" charset="0"/>
            </a:endParaRPr>
          </a:p>
          <a:p>
            <a:r>
              <a:rPr lang="en-US" dirty="0">
                <a:ea typeface="MS PGothic" charset="0"/>
                <a:cs typeface="MS PGothic" charset="0"/>
              </a:rPr>
              <a:t>However, this inefficiency is small compared to monopoly inefficiency.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In monopoly, we discussed how governments often intervene.  Could that also work with monopolistic competition?  Probably not.  The problems of inefficiency, market power, and high prices aren</a:t>
            </a:r>
            <a:r>
              <a:rPr lang="en-US" altLang="ja-JP" dirty="0">
                <a:ea typeface="MS PGothic" charset="0"/>
                <a:cs typeface="MS PGothic" charset="0"/>
              </a:rPr>
              <a:t>'t as big of an issue here.  In fact, intervention may make things worse.</a:t>
            </a:r>
            <a:endParaRPr lang="en-US" dirty="0">
              <a:ea typeface="MS PGothic" charset="0"/>
              <a:cs typeface="MS PGothic"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What would you rather have?</a:t>
            </a:r>
          </a:p>
          <a:p>
            <a:r>
              <a:rPr lang="en-US" dirty="0">
                <a:ea typeface="MS PGothic" charset="0"/>
                <a:cs typeface="MS PGothic" charset="0"/>
              </a:rPr>
              <a:t>Situation A:  pizza is produced in slightly higher quantities with slightly lower prices than it currently is.  However, all pizza is the same brand (all pizza restaurants are Domino</a:t>
            </a:r>
            <a:r>
              <a:rPr lang="en-US" altLang="ja-JP" dirty="0">
                <a:ea typeface="MS PGothic" charset="0"/>
                <a:cs typeface="MS PGothic" charset="0"/>
              </a:rPr>
              <a:t>'s, for example)</a:t>
            </a:r>
          </a:p>
          <a:p>
            <a:r>
              <a:rPr lang="en-US" dirty="0">
                <a:ea typeface="MS PGothic" charset="0"/>
                <a:cs typeface="MS PGothic" charset="0"/>
              </a:rPr>
              <a:t>Situation B:  pizza is produced as it currently is today.  Slightly lower quantities with slightly higher prices (compared to perfect competition).  However, you have more variety and choice, and there are many different types and styles of pizza being made at different restaurants.</a:t>
            </a:r>
          </a:p>
          <a:p>
            <a:endParaRPr lang="en-US" dirty="0">
              <a:ea typeface="MS PGothic" charset="0"/>
              <a:cs typeface="MS PGothic" charset="0"/>
            </a:endParaRPr>
          </a:p>
          <a:p>
            <a:r>
              <a:rPr lang="en-US" dirty="0">
                <a:ea typeface="MS PGothic" charset="0"/>
                <a:cs typeface="MS PGothic" charset="0"/>
              </a:rPr>
              <a:t>If the benefit of variety and choice outweighs the costs of higher prices and inefficiency, consumers may be better of with monopolistic competition instead of perfect competition.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i="1" dirty="0">
                <a:ea typeface="MS PGothic" charset="0"/>
                <a:cs typeface="MS PGothic" charset="0"/>
              </a:rPr>
              <a:t>Lecture notes:</a:t>
            </a:r>
          </a:p>
          <a:p>
            <a:endParaRPr lang="en-US" dirty="0">
              <a:ea typeface="MS PGothic" charset="0"/>
              <a:cs typeface="MS PGothic" charset="0"/>
            </a:endParaRPr>
          </a:p>
          <a:p>
            <a:r>
              <a:rPr lang="en-US" dirty="0">
                <a:ea typeface="MS PGothic" charset="0"/>
                <a:cs typeface="MS PGothic" charset="0"/>
              </a:rPr>
              <a:t>Recall the conditions necessary for a firm to be able to price discriminate:</a:t>
            </a:r>
          </a:p>
          <a:p>
            <a:pPr marL="171450" indent="-171450">
              <a:buFont typeface="Arial" charset="0"/>
              <a:buChar char="•"/>
            </a:pPr>
            <a:r>
              <a:rPr lang="en-US" dirty="0">
                <a:ea typeface="MS PGothic" charset="0"/>
                <a:cs typeface="MS PGothic" charset="0"/>
              </a:rPr>
              <a:t>Market power—price maker</a:t>
            </a:r>
          </a:p>
          <a:p>
            <a:pPr marL="171450" indent="-171450">
              <a:buFont typeface="Arial" charset="0"/>
              <a:buChar char="•"/>
            </a:pPr>
            <a:r>
              <a:rPr lang="en-US" dirty="0">
                <a:ea typeface="MS PGothic" charset="0"/>
                <a:cs typeface="MS PGothic" charset="0"/>
              </a:rPr>
              <a:t>Ability to separate consumers based on willingness to pay</a:t>
            </a:r>
          </a:p>
          <a:p>
            <a:pPr marL="171450" indent="-171450">
              <a:buFont typeface="Arial" charset="0"/>
              <a:buChar char="•"/>
            </a:pPr>
            <a:r>
              <a:rPr lang="en-US" dirty="0">
                <a:ea typeface="MS PGothic" charset="0"/>
                <a:cs typeface="MS PGothic" charset="0"/>
              </a:rPr>
              <a:t>Have to be able to prevent resale</a:t>
            </a:r>
          </a:p>
          <a:p>
            <a:endParaRPr lang="en-US" dirty="0">
              <a:ea typeface="MS PGothic" charset="0"/>
              <a:cs typeface="MS PGothic"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Not all monopolistic firms have the same amount of differentiation.</a:t>
            </a:r>
          </a:p>
          <a:p>
            <a:endParaRPr lang="en-US" dirty="0">
              <a:ea typeface="MS PGothic" charset="0"/>
              <a:cs typeface="MS PGothic" charset="0"/>
            </a:endParaRPr>
          </a:p>
          <a:p>
            <a:r>
              <a:rPr lang="en-US" dirty="0">
                <a:ea typeface="MS PGothic" charset="0"/>
                <a:cs typeface="MS PGothic" charset="0"/>
              </a:rPr>
              <a:t>Some firms sell products that are very close substitutes to their competitors</a:t>
            </a:r>
            <a:r>
              <a:rPr lang="en-US" altLang="ja-JP" dirty="0">
                <a:ea typeface="MS PGothic" charset="0"/>
                <a:cs typeface="MS PGothic" charset="0"/>
              </a:rPr>
              <a:t>' products. Think about various pizza brands.  Most are pretty similar.</a:t>
            </a:r>
          </a:p>
          <a:p>
            <a:endParaRPr lang="en-US" dirty="0">
              <a:ea typeface="MS PGothic" charset="0"/>
              <a:cs typeface="MS PGothic" charset="0"/>
            </a:endParaRPr>
          </a:p>
          <a:p>
            <a:r>
              <a:rPr lang="en-US" dirty="0">
                <a:ea typeface="MS PGothic" charset="0"/>
                <a:cs typeface="MS PGothic" charset="0"/>
              </a:rPr>
              <a:t>Other firms sell a product that is very differentiated but still somewhat substitutable with a competitor</a:t>
            </a:r>
            <a:r>
              <a:rPr lang="en-US" altLang="ja-JP" dirty="0">
                <a:ea typeface="MS PGothic" charset="0"/>
                <a:cs typeface="MS PGothic" charset="0"/>
              </a:rPr>
              <a:t>'s product.  This can be said about various clothing stores (Abercrombie &amp; Fitch versus Old Navy).</a:t>
            </a:r>
          </a:p>
          <a:p>
            <a:endParaRPr lang="en-US" dirty="0">
              <a:ea typeface="MS PGothic" charset="0"/>
              <a:cs typeface="MS PGothic" charset="0"/>
            </a:endParaRPr>
          </a:p>
          <a:p>
            <a:r>
              <a:rPr lang="en-US" dirty="0">
                <a:ea typeface="MS PGothic" charset="0"/>
                <a:cs typeface="MS PGothic" charset="0"/>
              </a:rPr>
              <a:t>Abercrombie &amp; Fitch is highly differentiated with a higher markup.</a:t>
            </a:r>
          </a:p>
          <a:p>
            <a:endParaRPr lang="en-US" dirty="0">
              <a:ea typeface="MS PGothic" charset="0"/>
              <a:cs typeface="MS PGothic" charset="0"/>
            </a:endParaRPr>
          </a:p>
          <a:p>
            <a:r>
              <a:rPr lang="en-US" dirty="0" err="1">
                <a:ea typeface="MS PGothic" charset="0"/>
                <a:cs typeface="MS PGothic" charset="0"/>
              </a:rPr>
              <a:t>T.J.Maxx</a:t>
            </a:r>
            <a:r>
              <a:rPr lang="en-US" dirty="0">
                <a:ea typeface="MS PGothic" charset="0"/>
                <a:cs typeface="MS PGothic" charset="0"/>
              </a:rPr>
              <a:t>, Ross, and other </a:t>
            </a:r>
            <a:r>
              <a:rPr lang="en-US" altLang="ja-JP" dirty="0">
                <a:ea typeface="MS PGothic" charset="0"/>
                <a:cs typeface="MS PGothic" charset="0"/>
              </a:rPr>
              <a:t>"lower" end stores aren't as differentiated.</a:t>
            </a:r>
            <a:endParaRPr lang="en-US" dirty="0">
              <a:ea typeface="MS PGothic" charset="0"/>
              <a:cs typeface="MS PGothic"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dirty="0">
                <a:ea typeface="MS PGothic" charset="0"/>
                <a:cs typeface="MS PGothic" charset="0"/>
              </a:rPr>
              <a:t>Some key phrases in each paragraph are italicized.</a:t>
            </a:r>
          </a:p>
          <a:p>
            <a:pPr>
              <a:lnSpc>
                <a:spcPct val="80000"/>
              </a:lnSpc>
            </a:pPr>
            <a:endParaRPr lang="en-US" dirty="0">
              <a:ea typeface="MS PGothic" charset="0"/>
              <a:cs typeface="MS PGothic" charset="0"/>
            </a:endParaRPr>
          </a:p>
          <a:p>
            <a:pPr>
              <a:lnSpc>
                <a:spcPct val="80000"/>
              </a:lnSpc>
            </a:pPr>
            <a:r>
              <a:rPr lang="en-US" dirty="0">
                <a:ea typeface="MS PGothic" charset="0"/>
                <a:cs typeface="MS PGothic" charset="0"/>
              </a:rPr>
              <a:t>On the left:</a:t>
            </a:r>
          </a:p>
          <a:p>
            <a:pPr>
              <a:lnSpc>
                <a:spcPct val="80000"/>
              </a:lnSpc>
            </a:pPr>
            <a:r>
              <a:rPr lang="en-US" dirty="0">
                <a:ea typeface="MS PGothic" charset="0"/>
                <a:cs typeface="MS PGothic" charset="0"/>
              </a:rPr>
              <a:t>Firm A enjoys significant differentiation. The firm has an especially attractive location, style, type, or quality of product that is in high demand among consumers, and it is not easily replicated by competitors. H&amp;M, Urban Outfitters, and Abercrombie &amp; Fitch are good examples. Consumers have strong brand loyalty for the clothes these firms sell and the demand curve is more inelastic. The relatively steep slope of the demand curve means that the point of tangency between the demand curve and the average total cost curve occurs at a high price. This produces a large amount of excess capacity.</a:t>
            </a:r>
          </a:p>
          <a:p>
            <a:pPr>
              <a:lnSpc>
                <a:spcPct val="80000"/>
              </a:lnSpc>
            </a:pPr>
            <a:endParaRPr lang="en-US" dirty="0">
              <a:ea typeface="MS PGothic" charset="0"/>
              <a:cs typeface="MS PGothic" charset="0"/>
            </a:endParaRPr>
          </a:p>
          <a:p>
            <a:pPr>
              <a:lnSpc>
                <a:spcPct val="80000"/>
              </a:lnSpc>
            </a:pPr>
            <a:r>
              <a:rPr lang="en-US" dirty="0">
                <a:ea typeface="MS PGothic" charset="0"/>
                <a:cs typeface="MS PGothic" charset="0"/>
              </a:rPr>
              <a:t>On the right:</a:t>
            </a:r>
          </a:p>
          <a:p>
            <a:pPr>
              <a:lnSpc>
                <a:spcPct val="80000"/>
              </a:lnSpc>
            </a:pPr>
            <a:r>
              <a:rPr lang="en-US" dirty="0">
                <a:ea typeface="MS PGothic" charset="0"/>
                <a:cs typeface="MS PGothic" charset="0"/>
              </a:rPr>
              <a:t>Firm B sells a product that is only slightly different from its competitors. Here we can think of </a:t>
            </a:r>
            <a:r>
              <a:rPr lang="en-US" dirty="0" err="1">
                <a:ea typeface="MS PGothic" charset="0"/>
                <a:cs typeface="MS PGothic" charset="0"/>
              </a:rPr>
              <a:t>T.J.Maxx</a:t>
            </a:r>
            <a:r>
              <a:rPr lang="en-US" dirty="0">
                <a:ea typeface="MS PGothic" charset="0"/>
                <a:cs typeface="MS PGothic" charset="0"/>
              </a:rPr>
              <a:t>, Ross, and Marshalls—three companies that primarily sell discounted clothes. In this case, consumers have only weak preferences about which firm they prefer and consumer demand is elastic. The relatively flat nature of the demand curve means that the point of tangency between demand and average total cost occurs at a relatively low cost. This produces a small amount of excess capacity.</a:t>
            </a:r>
          </a:p>
          <a:p>
            <a:pPr>
              <a:lnSpc>
                <a:spcPct val="90000"/>
              </a:lnSpc>
            </a:pPr>
            <a:endParaRPr lang="en-US" dirty="0">
              <a:ea typeface="MS PGothic" charset="0"/>
              <a:cs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noFill/>
          <a:ln>
            <a:solidFill>
              <a:srgbClr val="000000"/>
            </a:solidFill>
            <a:miter lim="800000"/>
            <a:headEnd/>
            <a:tailEnd/>
          </a:ln>
        </p:spPr>
      </p:sp>
      <p:sp>
        <p:nvSpPr>
          <p:cNvPr id="76802" name="Notes Placeholder 2"/>
          <p:cNvSpPr>
            <a:spLocks noGrp="1"/>
          </p:cNvSpPr>
          <p:nvPr>
            <p:ph type="body" idx="1"/>
          </p:nvPr>
        </p:nvSpPr>
        <p:spPr bwMode="auto">
          <a:noFill/>
        </p:spPr>
        <p:txBody>
          <a:bodyPr/>
          <a:lstStyle/>
          <a:p>
            <a:r>
              <a:rPr lang="en-US" b="1" i="1" dirty="0">
                <a:ea typeface="MS PGothic" charset="0"/>
                <a:cs typeface="MS PGothic" charset="0"/>
              </a:rPr>
              <a:t>“Economics in the Media” Slide</a:t>
            </a:r>
          </a:p>
          <a:p>
            <a:endParaRPr lang="en-US" b="1" i="1" dirty="0">
              <a:ea typeface="MS PGothic" charset="0"/>
              <a:cs typeface="MS PGothic" charset="0"/>
            </a:endParaRPr>
          </a:p>
          <a:p>
            <a:r>
              <a:rPr lang="en-US" b="1" i="1" dirty="0">
                <a:ea typeface="MS PGothic" charset="0"/>
                <a:cs typeface="MS PGothic" charset="0"/>
              </a:rPr>
              <a:t>Lecture tip:  </a:t>
            </a:r>
          </a:p>
          <a:p>
            <a:r>
              <a:rPr lang="en-US" i="1" dirty="0">
                <a:ea typeface="MS PGothic" charset="0"/>
                <a:cs typeface="MS PGothic" charset="0"/>
              </a:rPr>
              <a:t>The clip mentioned on the slide can be found in the Interactive Instructor’s Guide. Access the direct link by clicking the icon in the PowerPoint above. </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This prank illustrates how price can signal the quality of luxury brands. </a:t>
            </a:r>
          </a:p>
        </p:txBody>
      </p:sp>
    </p:spTree>
    <p:extLst>
      <p:ext uri="{BB962C8B-B14F-4D97-AF65-F5344CB8AC3E}">
        <p14:creationId xmlns:p14="http://schemas.microsoft.com/office/powerpoint/2010/main" val="3469811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Why do firms advertise?</a:t>
            </a:r>
          </a:p>
          <a:p>
            <a:r>
              <a:rPr lang="en-US" dirty="0">
                <a:ea typeface="MS PGothic" charset="0"/>
                <a:cs typeface="MS PGothic" charset="0"/>
              </a:rPr>
              <a:t>Answer:  To get you to buy their product.  (Increase demand for the product).</a:t>
            </a:r>
          </a:p>
          <a:p>
            <a:endParaRPr lang="en-US" dirty="0">
              <a:ea typeface="MS PGothic" charset="0"/>
              <a:cs typeface="MS PGothic" charset="0"/>
            </a:endParaRPr>
          </a:p>
          <a:p>
            <a:r>
              <a:rPr lang="en-US" dirty="0">
                <a:ea typeface="MS PGothic" charset="0"/>
                <a:cs typeface="MS PGothic" charset="0"/>
              </a:rPr>
              <a:t>Not only does advertising make up 2% of U.S. annual output, it makes up 1% of global economic activity.</a:t>
            </a:r>
          </a:p>
          <a:p>
            <a:endParaRPr lang="en-US" dirty="0">
              <a:ea typeface="MS PGothic" charset="0"/>
              <a:cs typeface="MS PGothic" charset="0"/>
            </a:endParaRPr>
          </a:p>
          <a:p>
            <a:r>
              <a:rPr lang="en-US" dirty="0">
                <a:ea typeface="MS PGothic" charset="0"/>
                <a:cs typeface="MS PGothic" charset="0"/>
              </a:rPr>
              <a:t>Firms often try to make their advertising humorous, strange, different, colorful, loud, or just about anything else to get your attention and help you remember the product.  Think about Super Bowl ads.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528D6C-A326-3C48-90D4-2E0E0FFC95E6}" type="slidenum">
              <a:rPr lang="en-US"/>
              <a:pPr/>
              <a:t>25</a:t>
            </a:fld>
            <a:endParaRPr lang="en-US" dirty="0"/>
          </a:p>
        </p:txBody>
      </p:sp>
      <p:sp>
        <p:nvSpPr>
          <p:cNvPr id="1935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353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A7181-3A72-6044-AE23-08049AAE99AD}" type="slidenum">
              <a:rPr lang="en-US"/>
              <a:pPr/>
              <a:t>26</a:t>
            </a:fld>
            <a:endParaRPr lang="en-US" dirty="0"/>
          </a:p>
        </p:txBody>
      </p:sp>
      <p:sp>
        <p:nvSpPr>
          <p:cNvPr id="1945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This simple graph shows the effect advertising has on demand for a product.</a:t>
            </a:r>
          </a:p>
          <a:p>
            <a:endParaRPr lang="en-US" dirty="0">
              <a:ea typeface="MS PGothic" charset="0"/>
              <a:cs typeface="MS PGothic" charset="0"/>
            </a:endParaRPr>
          </a:p>
          <a:p>
            <a:r>
              <a:rPr lang="en-US" dirty="0">
                <a:ea typeface="MS PGothic" charset="0"/>
                <a:cs typeface="MS PGothic" charset="0"/>
              </a:rPr>
              <a:t>First, the demand curve shifts right in response to the additional demand created by the advertising.</a:t>
            </a:r>
          </a:p>
          <a:p>
            <a:endParaRPr lang="en-US" dirty="0">
              <a:ea typeface="MS PGothic" charset="0"/>
              <a:cs typeface="MS PGothic" charset="0"/>
            </a:endParaRPr>
          </a:p>
          <a:p>
            <a:r>
              <a:rPr lang="en-US" dirty="0">
                <a:ea typeface="MS PGothic" charset="0"/>
                <a:cs typeface="MS PGothic" charset="0"/>
              </a:rPr>
              <a:t>Second, the demand curve becomes more inelastic. This happens because advertising has highlighted features that make the product attractive to specific customers who are now more likely to want it. Since demand is more inelastic after advertising, the firm increases its market power and can increase the price it charges.</a:t>
            </a:r>
          </a:p>
          <a:p>
            <a:endParaRPr lang="en-US" dirty="0">
              <a:ea typeface="MS PGothic" charset="0"/>
              <a:cs typeface="MS PGothic"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Would it make sense for a perfectly competitive firm to advertise?  Why or why not?</a:t>
            </a:r>
          </a:p>
          <a:p>
            <a:endParaRPr lang="en-US" dirty="0">
              <a:ea typeface="MS PGothic" charset="0"/>
              <a:cs typeface="MS PGothic" charset="0"/>
            </a:endParaRPr>
          </a:p>
          <a:p>
            <a:r>
              <a:rPr lang="en-US" dirty="0">
                <a:ea typeface="MS PGothic" charset="0"/>
                <a:cs typeface="MS PGothic" charset="0"/>
              </a:rPr>
              <a:t>Answer:</a:t>
            </a:r>
          </a:p>
          <a:p>
            <a:r>
              <a:rPr lang="en-US" dirty="0">
                <a:ea typeface="MS PGothic" charset="0"/>
                <a:cs typeface="MS PGothic" charset="0"/>
              </a:rPr>
              <a:t>Advertising would not benefit as single perfectly competitive firm under the assumption of identical products.  Advertising would only drive up that firm</a:t>
            </a:r>
            <a:r>
              <a:rPr lang="en-US" altLang="ja-JP" dirty="0">
                <a:ea typeface="MS PGothic" charset="0"/>
                <a:cs typeface="MS PGothic" charset="0"/>
              </a:rPr>
              <a:t>'s cost, but keep its price the same (the market price given to it).</a:t>
            </a:r>
          </a:p>
          <a:p>
            <a:endParaRPr lang="en-US" dirty="0">
              <a:ea typeface="MS PGothic" charset="0"/>
              <a:cs typeface="MS PGothic" charset="0"/>
            </a:endParaRPr>
          </a:p>
          <a:p>
            <a:r>
              <a:rPr lang="en-US" dirty="0">
                <a:ea typeface="MS PGothic" charset="0"/>
                <a:cs typeface="MS PGothic" charset="0"/>
              </a:rPr>
              <a:t>However, we often see advertisements promoting an industry that is competitive with homogenous products.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Monopolistic competition is where we see a lot of advertising.  Firms try to use advertising to differentiate their product, make it more attractive, increase demand, and disseminate information about the good.  Firms can often spend a lot of money on various forms of advertising (TV, radio, Internet, billboards).</a:t>
            </a:r>
          </a:p>
          <a:p>
            <a:endParaRPr lang="en-US" dirty="0">
              <a:ea typeface="MS PGothic" charset="0"/>
              <a:cs typeface="MS PGothic" charset="0"/>
            </a:endParaRPr>
          </a:p>
          <a:p>
            <a:r>
              <a:rPr lang="en-US" dirty="0">
                <a:ea typeface="MS PGothic" charset="0"/>
                <a:cs typeface="MS PGothic" charset="0"/>
              </a:rPr>
              <a:t>It probably won</a:t>
            </a:r>
            <a:r>
              <a:rPr lang="en-US" altLang="ja-JP" dirty="0">
                <a:ea typeface="MS PGothic" charset="0"/>
                <a:cs typeface="MS PGothic" charset="0"/>
              </a:rPr>
              <a:t>'t take many hours of TV-watching before you see a pizza or clothing commercial.</a:t>
            </a:r>
            <a:endParaRPr lang="en-US" dirty="0">
              <a:ea typeface="MS PGothic" charset="0"/>
              <a:cs typeface="MS PGothic"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A monopoly in many cases would have no incentive to advertise.  Consumers have no alternative, so why promote your product?</a:t>
            </a:r>
          </a:p>
          <a:p>
            <a:endParaRPr lang="en-US" dirty="0">
              <a:ea typeface="MS PGothic" charset="0"/>
              <a:cs typeface="MS PGothic" charset="0"/>
            </a:endParaRPr>
          </a:p>
          <a:p>
            <a:r>
              <a:rPr lang="en-US" dirty="0">
                <a:ea typeface="MS PGothic" charset="0"/>
                <a:cs typeface="MS PGothic" charset="0"/>
              </a:rPr>
              <a:t>Sometimes, a monopoly may try to increase demand just by letting </a:t>
            </a:r>
            <a:r>
              <a:rPr lang="en-US" altLang="ja-JP" dirty="0">
                <a:ea typeface="MS PGothic" charset="0"/>
                <a:cs typeface="MS PGothic" charset="0"/>
              </a:rPr>
              <a:t>"unaware" consumers know about the product.  Other times, it may just be a "reminder" of the product to stimulate demand.  Think about diamond commercials around Valentine's Day!</a:t>
            </a:r>
            <a:endParaRPr lang="en-US" dirty="0">
              <a:ea typeface="MS PGothic" charset="0"/>
              <a:cs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b="1" i="1" dirty="0">
                <a:ea typeface="MS PGothic" charset="0"/>
                <a:cs typeface="MS PGothic" charset="0"/>
              </a:rPr>
              <a:t>Lecture notes:</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As its name would suggest, monopolistic competition takes part of two previous models:</a:t>
            </a:r>
          </a:p>
          <a:p>
            <a:pPr marL="171450" indent="-171450">
              <a:buFont typeface="Arial" charset="0"/>
              <a:buChar char="•"/>
            </a:pPr>
            <a:r>
              <a:rPr lang="en-US" dirty="0">
                <a:ea typeface="MS PGothic" charset="0"/>
                <a:cs typeface="MS PGothic" charset="0"/>
              </a:rPr>
              <a:t>It behaves like a monopoly in that it is a price maker.</a:t>
            </a:r>
          </a:p>
          <a:p>
            <a:pPr marL="171450" indent="-171450">
              <a:buFont typeface="Arial" charset="0"/>
              <a:buChar char="•"/>
            </a:pPr>
            <a:r>
              <a:rPr lang="en-US" dirty="0">
                <a:ea typeface="MS PGothic" charset="0"/>
                <a:cs typeface="MS PGothic" charset="0"/>
              </a:rPr>
              <a:t>It performs like perfect competition in that long-run economic profit is equal to zero.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With advertising, if your competitors advertise and you don</a:t>
            </a:r>
            <a:r>
              <a:rPr lang="en-US" altLang="ja-JP" dirty="0">
                <a:ea typeface="MS PGothic" charset="0"/>
                <a:cs typeface="MS PGothic" charset="0"/>
              </a:rPr>
              <a:t>'t, you may lose some of your market share.  You must advertise to keep up.  When that happens, demand changes may cancel out, and all firms are just left with higher expenses but no increased revenues.</a:t>
            </a:r>
          </a:p>
          <a:p>
            <a:endParaRPr lang="en-US" dirty="0">
              <a:ea typeface="MS PGothic" charset="0"/>
              <a:cs typeface="MS PGothic" charset="0"/>
            </a:endParaRPr>
          </a:p>
          <a:p>
            <a:r>
              <a:rPr lang="en-US" dirty="0">
                <a:ea typeface="MS PGothic" charset="0"/>
                <a:cs typeface="MS PGothic" charset="0"/>
              </a:rPr>
              <a:t>When people have strong preferences, they are willing to pay higher prices.  Inelastic demand can increase prices.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This simple graph shows the paradox of advertising for most firms.  Basically, the firm is hoping to move from point 1 to point 2, but they actually move from point 1 to point 3.</a:t>
            </a:r>
          </a:p>
          <a:p>
            <a:endParaRPr lang="en-US" dirty="0">
              <a:ea typeface="MS PGothic" charset="0"/>
              <a:cs typeface="MS PGothic" charset="0"/>
            </a:endParaRPr>
          </a:p>
          <a:p>
            <a:r>
              <a:rPr lang="en-US" dirty="0">
                <a:ea typeface="MS PGothic" charset="0"/>
                <a:cs typeface="MS PGothic" charset="0"/>
              </a:rPr>
              <a:t>From the text:</a:t>
            </a:r>
          </a:p>
          <a:p>
            <a:r>
              <a:rPr lang="en-US" dirty="0">
                <a:ea typeface="MS PGothic" charset="0"/>
                <a:cs typeface="MS PGothic" charset="0"/>
              </a:rPr>
              <a:t>In monopolistic competition each firm is competing with many other firms selling somewhat different products. Rival firms will respond with advertising of their own. This dynamic makes advertising the norm in monopolistic competition. Each firm engages in competitive advertising to win new customers and keep the old ones. As a result, the impact on each individual firm</a:t>
            </a:r>
            <a:r>
              <a:rPr lang="en-US" altLang="ja-JP" dirty="0">
                <a:ea typeface="MS PGothic" charset="0"/>
                <a:cs typeface="MS PGothic" charset="0"/>
              </a:rPr>
              <a:t>'s demand largely cancels out. This result is shown in the movement from point 1 to point 3. Costs rise from C</a:t>
            </a:r>
            <a:r>
              <a:rPr lang="en-US" altLang="ja-JP" baseline="-25000" dirty="0">
                <a:ea typeface="MS PGothic" charset="0"/>
                <a:cs typeface="MS PGothic" charset="0"/>
              </a:rPr>
              <a:t>1</a:t>
            </a:r>
            <a:r>
              <a:rPr lang="en-US" altLang="ja-JP" dirty="0">
                <a:ea typeface="MS PGothic" charset="0"/>
                <a:cs typeface="MS PGothic" charset="0"/>
              </a:rPr>
              <a:t> to C</a:t>
            </a:r>
            <a:r>
              <a:rPr lang="en-US" altLang="ja-JP" baseline="-25000" dirty="0">
                <a:ea typeface="MS PGothic" charset="0"/>
                <a:cs typeface="MS PGothic" charset="0"/>
              </a:rPr>
              <a:t>3</a:t>
            </a:r>
            <a:r>
              <a:rPr lang="en-US" altLang="ja-JP" dirty="0">
                <a:ea typeface="MS PGothic" charset="0"/>
                <a:cs typeface="MS PGothic" charset="0"/>
              </a:rPr>
              <a:t>, but demand remains constant at q</a:t>
            </a:r>
            <a:r>
              <a:rPr lang="en-US" altLang="ja-JP" baseline="-25000" dirty="0">
                <a:ea typeface="MS PGothic" charset="0"/>
                <a:cs typeface="MS PGothic" charset="0"/>
              </a:rPr>
              <a:t>1 </a:t>
            </a:r>
            <a:r>
              <a:rPr lang="en-US" altLang="ja-JP" dirty="0">
                <a:ea typeface="MS PGothic" charset="0"/>
                <a:cs typeface="MS PGothic" charset="0"/>
              </a:rPr>
              <a:t>.The net result is that advertising creates higher costs. In this case we can think of advertising as causing a negative business-stealing externality where no individual firm is able to easily gain market share but it feels compelled to advertise to protect its customer base.</a:t>
            </a:r>
          </a:p>
          <a:p>
            <a:endParaRPr lang="en-US" dirty="0">
              <a:ea typeface="MS PGothic" charset="0"/>
              <a:cs typeface="MS PGothic"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1" dirty="0">
                <a:ea typeface="MS PGothic" charset="0"/>
                <a:cs typeface="MS PGothic" charset="0"/>
              </a:rPr>
              <a:t>“Economics in the Media” Slide</a:t>
            </a:r>
          </a:p>
          <a:p>
            <a:endParaRPr lang="en-US" b="1" i="1" dirty="0">
              <a:ea typeface="MS PGothic" charset="0"/>
              <a:cs typeface="MS PGothic" charset="0"/>
            </a:endParaRPr>
          </a:p>
          <a:p>
            <a:r>
              <a:rPr lang="en-US" b="1" i="1" dirty="0">
                <a:ea typeface="MS PGothic" charset="0"/>
                <a:cs typeface="MS PGothic" charset="0"/>
              </a:rPr>
              <a:t>Lecture tip:  </a:t>
            </a:r>
          </a:p>
          <a:p>
            <a:r>
              <a:rPr lang="en-US" i="1" dirty="0">
                <a:ea typeface="MS PGothic" charset="0"/>
                <a:cs typeface="MS PGothic" charset="0"/>
              </a:rPr>
              <a:t>The clip mentioned on the slide can be found in the Interactive Instructor’s Guide. Access the direct link by clicking the icon in the PowerPoint above. </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This clip provides a good illustration of the negative effects of advertising. The key concepts covered in this clip are: </a:t>
            </a:r>
          </a:p>
          <a:p>
            <a:pPr marL="171450" indent="-171450">
              <a:buFont typeface="Arial" charset="0"/>
              <a:buChar char="•"/>
            </a:pPr>
            <a:r>
              <a:rPr lang="en-US" dirty="0">
                <a:ea typeface="MS PGothic" charset="0"/>
                <a:cs typeface="MS PGothic" charset="0"/>
              </a:rPr>
              <a:t>Product differentiation</a:t>
            </a:r>
          </a:p>
          <a:p>
            <a:pPr marL="171450" indent="-171450">
              <a:buFont typeface="Arial" charset="0"/>
              <a:buChar char="•"/>
            </a:pPr>
            <a:r>
              <a:rPr lang="en-US" dirty="0">
                <a:ea typeface="MS PGothic" charset="0"/>
                <a:cs typeface="MS PGothic" charset="0"/>
              </a:rPr>
              <a:t>Monopolistic competition</a:t>
            </a:r>
          </a:p>
          <a:p>
            <a:pPr marL="171450" indent="-171450">
              <a:buFont typeface="Arial" charset="0"/>
              <a:buChar char="•"/>
            </a:pPr>
            <a:r>
              <a:rPr lang="en-US" dirty="0">
                <a:ea typeface="MS PGothic" charset="0"/>
                <a:cs typeface="MS PGothic" charset="0"/>
              </a:rPr>
              <a:t>Oligopoly</a:t>
            </a:r>
          </a:p>
          <a:p>
            <a:pPr marL="171450" indent="-171450">
              <a:buFont typeface="Arial" charset="0"/>
              <a:buChar char="•"/>
            </a:pPr>
            <a:r>
              <a:rPr lang="en-US" dirty="0">
                <a:ea typeface="MS PGothic" charset="0"/>
                <a:cs typeface="MS PGothic" charset="0"/>
              </a:rPr>
              <a:t>Advertising</a:t>
            </a:r>
          </a:p>
        </p:txBody>
      </p:sp>
    </p:spTree>
    <p:extLst>
      <p:ext uri="{BB962C8B-B14F-4D97-AF65-F5344CB8AC3E}">
        <p14:creationId xmlns:p14="http://schemas.microsoft.com/office/powerpoint/2010/main" val="28393962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86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Informative advertising:</a:t>
            </a:r>
          </a:p>
          <a:p>
            <a:r>
              <a:rPr lang="en-US" dirty="0">
                <a:ea typeface="MS PGothic" charset="0"/>
                <a:cs typeface="MS PGothic" charset="0"/>
              </a:rPr>
              <a:t>Here is some information about our product.</a:t>
            </a:r>
          </a:p>
          <a:p>
            <a:endParaRPr lang="en-US" dirty="0">
              <a:ea typeface="MS PGothic" charset="0"/>
              <a:cs typeface="MS PGothic" charset="0"/>
            </a:endParaRPr>
          </a:p>
          <a:p>
            <a:r>
              <a:rPr lang="en-US" dirty="0">
                <a:ea typeface="MS PGothic" charset="0"/>
                <a:cs typeface="MS PGothic" charset="0"/>
              </a:rPr>
              <a:t>Persuasive advertising:</a:t>
            </a:r>
          </a:p>
          <a:p>
            <a:r>
              <a:rPr lang="en-US" dirty="0">
                <a:ea typeface="MS PGothic" charset="0"/>
                <a:cs typeface="MS PGothic" charset="0"/>
              </a:rPr>
              <a:t>Here is why you should buy our product instead of a competitor</a:t>
            </a:r>
            <a:r>
              <a:rPr lang="en-US" altLang="ja-JP" dirty="0">
                <a:ea typeface="MS PGothic" charset="0"/>
                <a:cs typeface="MS PGothic" charset="0"/>
              </a:rPr>
              <a:t>'s product.</a:t>
            </a:r>
          </a:p>
          <a:p>
            <a:endParaRPr lang="en-US" dirty="0">
              <a:ea typeface="MS PGothic" charset="0"/>
              <a:cs typeface="MS PGothic" charset="0"/>
            </a:endParaRPr>
          </a:p>
          <a:p>
            <a:r>
              <a:rPr lang="en-US" dirty="0">
                <a:ea typeface="MS PGothic" charset="0"/>
                <a:cs typeface="MS PGothic" charset="0"/>
              </a:rPr>
              <a:t>The man in the picture is Kevin Trudeau.  He is the author of most books that are titled &lt;Something Good and Amazing&gt; </a:t>
            </a:r>
            <a:r>
              <a:rPr lang="en-US" altLang="ja-JP" dirty="0">
                <a:ea typeface="MS PGothic" charset="0"/>
                <a:cs typeface="MS PGothic" charset="0"/>
              </a:rPr>
              <a:t>"They" don't want you to know about.</a:t>
            </a:r>
          </a:p>
          <a:p>
            <a:endParaRPr lang="en-US" dirty="0">
              <a:ea typeface="MS PGothic" charset="0"/>
              <a:cs typeface="MS PGothic" charset="0"/>
            </a:endParaRPr>
          </a:p>
          <a:p>
            <a:r>
              <a:rPr lang="en-US" dirty="0">
                <a:ea typeface="MS PGothic" charset="0"/>
                <a:cs typeface="MS PGothic" charset="0"/>
              </a:rPr>
              <a:t>He has been in legal troubles many times over product misrepresentation.  Newsletters are listed as </a:t>
            </a:r>
            <a:r>
              <a:rPr lang="en-US" altLang="ja-JP" dirty="0">
                <a:ea typeface="MS PGothic" charset="0"/>
                <a:cs typeface="MS PGothic" charset="0"/>
              </a:rPr>
              <a:t>"free," but then customers get charged $9.95 per month if they don't cancel the subscription to his newsletter.</a:t>
            </a:r>
          </a:p>
          <a:p>
            <a:endParaRPr lang="en-US" dirty="0">
              <a:ea typeface="MS PGothic" charset="0"/>
              <a:cs typeface="MS PGothic" charset="0"/>
            </a:endParaRPr>
          </a:p>
          <a:p>
            <a:r>
              <a:rPr lang="en-US" dirty="0">
                <a:ea typeface="MS PGothic" charset="0"/>
                <a:cs typeface="MS PGothic" charset="0"/>
              </a:rPr>
              <a:t>In 2004 he was lifetime-banned from selling anything on infomercials (except for his own books).  He was banned from appearing in any infomercial for three years in 2009.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We</a:t>
            </a:r>
            <a:r>
              <a:rPr lang="en-US" altLang="ja-JP" dirty="0">
                <a:ea typeface="MS PGothic" charset="0"/>
                <a:cs typeface="MS PGothic" charset="0"/>
              </a:rPr>
              <a:t>'ve now discussed three out of four market structures.  The fourth market structure, oligopoly, will be discussed in the next chapter.</a:t>
            </a:r>
            <a:endParaRPr lang="en-US" dirty="0">
              <a:ea typeface="MS PGothic" charset="0"/>
              <a:cs typeface="MS PGothic"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MS PGothic" charset="0"/>
              <a:cs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68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D</a:t>
            </a:r>
          </a:p>
          <a:p>
            <a:endParaRPr lang="en-US" dirty="0">
              <a:ea typeface="MS PGothic" charset="0"/>
              <a:cs typeface="MS PGothic" charset="0"/>
            </a:endParaRPr>
          </a:p>
          <a:p>
            <a:r>
              <a:rPr lang="en-US" dirty="0">
                <a:ea typeface="MS PGothic" charset="0"/>
                <a:cs typeface="MS PGothic" charset="0"/>
              </a:rPr>
              <a:t>Looking for an industry with a lot of competitors offering imperfectly substitutable products.</a:t>
            </a:r>
          </a:p>
          <a:p>
            <a:endParaRPr lang="en-US" dirty="0">
              <a:ea typeface="MS PGothic" charset="0"/>
              <a:cs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We’re looking for an industry with a lot of competitors offering imperfectly substitutable products.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Monopolistic competition</a:t>
            </a:r>
          </a:p>
          <a:p>
            <a:r>
              <a:rPr lang="en-US" dirty="0">
                <a:ea typeface="MS PGothic" charset="0"/>
                <a:cs typeface="MS PGothic" charset="0"/>
              </a:rPr>
              <a:t>Think about fast-food restaurants.  Lots of them around, free entry, and they all offer a substitutable but not identical (differentiated) product.</a:t>
            </a:r>
          </a:p>
          <a:p>
            <a:endParaRPr lang="en-US" dirty="0">
              <a:ea typeface="MS PGothic" charset="0"/>
              <a:cs typeface="MS PGothic" charset="0"/>
            </a:endParaRPr>
          </a:p>
          <a:p>
            <a:r>
              <a:rPr lang="en-US" dirty="0">
                <a:ea typeface="MS PGothic" charset="0"/>
                <a:cs typeface="MS PGothic" charset="0"/>
              </a:rPr>
              <a:t>Product differentiation</a:t>
            </a:r>
          </a:p>
          <a:p>
            <a:r>
              <a:rPr lang="en-US" dirty="0">
                <a:ea typeface="MS PGothic" charset="0"/>
                <a:cs typeface="MS PGothic" charset="0"/>
              </a:rPr>
              <a:t>Think about imperfect substitutes.  The products are </a:t>
            </a:r>
            <a:r>
              <a:rPr lang="en-US" altLang="ja-JP" dirty="0">
                <a:ea typeface="MS PGothic" charset="0"/>
                <a:cs typeface="MS PGothic" charset="0"/>
              </a:rPr>
              <a:t>"the same, but different."  A firm's goal here is to convince the consumer that its product is better than the competitor's.  A highly differentiated product may even command a higher demand and price.</a:t>
            </a:r>
          </a:p>
          <a:p>
            <a:endParaRPr lang="en-US" dirty="0">
              <a:ea typeface="MS PGothic" charset="0"/>
              <a:cs typeface="MS PGothic" charset="0"/>
            </a:endParaRPr>
          </a:p>
          <a:p>
            <a:r>
              <a:rPr lang="en-US" b="1" i="1" dirty="0">
                <a:ea typeface="MS PGothic" charset="0"/>
                <a:cs typeface="MS PGothic" charset="0"/>
              </a:rPr>
              <a:t>Lecture notes:</a:t>
            </a:r>
          </a:p>
          <a:p>
            <a:endParaRPr lang="en-US" b="1" i="1" dirty="0">
              <a:ea typeface="MS PGothic" charset="0"/>
              <a:cs typeface="MS PGothic" charset="0"/>
            </a:endParaRPr>
          </a:p>
          <a:p>
            <a:r>
              <a:rPr lang="en-US" dirty="0">
                <a:ea typeface="MS PGothic" charset="0"/>
                <a:cs typeface="MS PGothic" charset="0"/>
              </a:rPr>
              <a:t>Some examples of monopolistic competition can include:</a:t>
            </a:r>
          </a:p>
          <a:p>
            <a:pPr marL="171450" indent="-171450">
              <a:buFont typeface="Arial" charset="0"/>
              <a:buChar char="•"/>
            </a:pPr>
            <a:r>
              <a:rPr lang="en-US" dirty="0">
                <a:ea typeface="MS PGothic" charset="0"/>
                <a:cs typeface="MS PGothic" charset="0"/>
              </a:rPr>
              <a:t>Fast-food restaurants</a:t>
            </a:r>
          </a:p>
          <a:p>
            <a:pPr marL="171450" indent="-171450">
              <a:buFont typeface="Arial" charset="0"/>
              <a:buChar char="•"/>
            </a:pPr>
            <a:r>
              <a:rPr lang="en-US" dirty="0">
                <a:ea typeface="MS PGothic" charset="0"/>
                <a:cs typeface="MS PGothic" charset="0"/>
              </a:rPr>
              <a:t>Clothing retailers</a:t>
            </a:r>
          </a:p>
          <a:p>
            <a:pPr marL="171450" indent="-171450">
              <a:buFont typeface="Arial" charset="0"/>
              <a:buChar char="•"/>
            </a:pPr>
            <a:r>
              <a:rPr lang="en-US" dirty="0">
                <a:ea typeface="MS PGothic" charset="0"/>
                <a:cs typeface="MS PGothic" charset="0"/>
              </a:rPr>
              <a:t>Gas stations</a:t>
            </a:r>
          </a:p>
          <a:p>
            <a:pPr marL="171450" indent="-171450">
              <a:buFont typeface="Arial" charset="0"/>
              <a:buChar char="•"/>
            </a:pPr>
            <a:r>
              <a:rPr lang="en-US" dirty="0">
                <a:ea typeface="MS PGothic" charset="0"/>
                <a:cs typeface="MS PGothic" charset="0"/>
              </a:rPr>
              <a:t>Hair salons</a:t>
            </a:r>
          </a:p>
          <a:p>
            <a:endParaRPr lang="en-US" dirty="0">
              <a:ea typeface="MS PGothic" charset="0"/>
              <a:cs typeface="MS PGothic" charset="0"/>
            </a:endParaRPr>
          </a:p>
          <a:p>
            <a:r>
              <a:rPr lang="en-US" dirty="0">
                <a:ea typeface="MS PGothic" charset="0"/>
                <a:cs typeface="MS PGothic" charset="0"/>
              </a:rPr>
              <a:t>Product differentiation:</a:t>
            </a:r>
          </a:p>
          <a:p>
            <a:pPr marL="171450" indent="-171450">
              <a:buFont typeface="Arial" charset="0"/>
              <a:buChar char="•"/>
            </a:pPr>
            <a:r>
              <a:rPr lang="en-US" dirty="0">
                <a:ea typeface="MS PGothic" charset="0"/>
                <a:cs typeface="MS PGothic" charset="0"/>
              </a:rPr>
              <a:t>Goods are imperfect substitutes—“the same but different.”</a:t>
            </a:r>
          </a:p>
          <a:p>
            <a:pPr marL="171450" indent="-171450">
              <a:buFont typeface="Arial" charset="0"/>
              <a:buChar char="•"/>
            </a:pPr>
            <a:r>
              <a:rPr lang="en-US" dirty="0">
                <a:ea typeface="MS PGothic" charset="0"/>
                <a:cs typeface="MS PGothic" charset="0"/>
              </a:rPr>
              <a:t>Note that differentiation can be real or spurious.</a:t>
            </a:r>
          </a:p>
          <a:p>
            <a:pPr marL="171450" indent="-171450">
              <a:buFont typeface="Arial" charset="0"/>
              <a:buChar char="•"/>
            </a:pPr>
            <a:r>
              <a:rPr lang="en-US" altLang="ja-JP" dirty="0">
                <a:ea typeface="MS PGothic" charset="0"/>
                <a:cs typeface="MS PGothic" charset="0"/>
              </a:rPr>
              <a:t>A firm</a:t>
            </a:r>
            <a:r>
              <a:rPr lang="ja-JP" altLang="en-US">
                <a:ea typeface="MS PGothic" charset="0"/>
                <a:cs typeface="MS PGothic" charset="0"/>
              </a:rPr>
              <a:t>’</a:t>
            </a:r>
            <a:r>
              <a:rPr lang="en-US" altLang="ja-JP" dirty="0">
                <a:ea typeface="MS PGothic" charset="0"/>
                <a:cs typeface="MS PGothic" charset="0"/>
              </a:rPr>
              <a:t>s goal here is to convince consumers that its product is better than the competitors’.</a:t>
            </a:r>
          </a:p>
          <a:p>
            <a:pPr marL="171450" indent="-171450">
              <a:buFont typeface="Arial" charset="0"/>
              <a:buChar char="•"/>
            </a:pPr>
            <a:r>
              <a:rPr lang="en-US" altLang="ja-JP" dirty="0">
                <a:ea typeface="MS PGothic" charset="0"/>
                <a:cs typeface="MS PGothic" charset="0"/>
              </a:rPr>
              <a:t>A highly differentiated product may even command a higher demand and price.</a:t>
            </a:r>
            <a:endParaRPr lang="en-US" dirty="0">
              <a:ea typeface="MS PGothic" charset="0"/>
              <a:cs typeface="MS PGothic" charset="0"/>
            </a:endParaRPr>
          </a:p>
          <a:p>
            <a:endParaRPr lang="en-US" dirty="0">
              <a:ea typeface="MS PGothic" charset="0"/>
              <a:cs typeface="MS PGothic"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88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Monopolistic competition has higher prices and lower output compared to perfect competition.</a:t>
            </a:r>
          </a:p>
          <a:p>
            <a:r>
              <a:rPr lang="en-US" dirty="0">
                <a:ea typeface="MS PGothic" charset="0"/>
                <a:cs typeface="MS PGothic" charset="0"/>
              </a:rPr>
              <a:t>Monopolistic competition has lower prices and higher output compared to monopoly.</a:t>
            </a:r>
          </a:p>
          <a:p>
            <a:endParaRPr lang="en-US" dirty="0">
              <a:ea typeface="MS PGothic" charset="0"/>
              <a:cs typeface="MS PGothic" charset="0"/>
            </a:endParaRPr>
          </a:p>
          <a:p>
            <a:r>
              <a:rPr lang="en-US" dirty="0">
                <a:ea typeface="MS PGothic" charset="0"/>
                <a:cs typeface="MS PGothic" charset="0"/>
              </a:rPr>
              <a:t>Perfect competition is the most efficient market structure, where P = min(ATC) in equilibrium, and there is no deadweight loss.</a:t>
            </a:r>
          </a:p>
          <a:p>
            <a:endParaRPr lang="en-US" dirty="0">
              <a:ea typeface="MS PGothic" charset="0"/>
              <a:cs typeface="MS PGothic" charset="0"/>
            </a:endParaRPr>
          </a:p>
        </p:txBody>
      </p:sp>
    </p:spTree>
    <p:extLst>
      <p:ext uri="{BB962C8B-B14F-4D97-AF65-F5344CB8AC3E}">
        <p14:creationId xmlns:p14="http://schemas.microsoft.com/office/powerpoint/2010/main" val="17107652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A</a:t>
            </a:r>
          </a:p>
          <a:p>
            <a:endParaRPr lang="en-US" dirty="0">
              <a:ea typeface="MS PGothic" charset="0"/>
              <a:cs typeface="MS PGothic" charset="0"/>
            </a:endParaRPr>
          </a:p>
          <a:p>
            <a:r>
              <a:rPr lang="en-US" dirty="0">
                <a:ea typeface="MS PGothic" charset="0"/>
                <a:cs typeface="MS PGothic" charset="0"/>
              </a:rPr>
              <a:t>If ALL firms advertise, market shares may not change much (if at all), but costs increase.  This can hurt firms (lower profits) and consumers (higher prices).</a:t>
            </a:r>
          </a:p>
          <a:p>
            <a:endParaRPr lang="en-US" dirty="0">
              <a:ea typeface="MS PGothic" charset="0"/>
              <a:cs typeface="MS PGothic"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C</a:t>
            </a:r>
          </a:p>
          <a:p>
            <a:endParaRPr lang="en-US" dirty="0">
              <a:ea typeface="MS PGothic" charset="0"/>
              <a:cs typeface="MS PGothic" charset="0"/>
            </a:endParaRPr>
          </a:p>
          <a:p>
            <a:r>
              <a:rPr lang="en-US" dirty="0">
                <a:ea typeface="MS PGothic" charset="0"/>
                <a:cs typeface="MS PGothic" charset="0"/>
              </a:rPr>
              <a:t>P = ATC means there are zero profits, but there is a markup (P &gt; MC) and a little bit of inefficiency (P &gt; min(ATC)).</a:t>
            </a:r>
          </a:p>
          <a:p>
            <a:endParaRPr lang="en-US" dirty="0">
              <a:ea typeface="MS PGothic" charset="0"/>
              <a:cs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The more different products are, the more prices can differ.  Goods that are less and less substitutable can command different prices.  (Higher quality, better location, better style . . . leads to higher price.)</a:t>
            </a:r>
          </a:p>
          <a:p>
            <a:endParaRPr lang="en-US" dirty="0">
              <a:ea typeface="MS PGothic" charset="0"/>
              <a:cs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31DE9F-8A29-4744-97CD-5CF73C7CBC1E}" type="slidenum">
              <a:rPr lang="en-US" smtClean="0"/>
              <a:pPr/>
              <a:t>45</a:t>
            </a:fld>
            <a:endParaRPr lang="en-US" dirty="0"/>
          </a:p>
        </p:txBody>
      </p:sp>
    </p:spTree>
    <p:extLst>
      <p:ext uri="{BB962C8B-B14F-4D97-AF65-F5344CB8AC3E}">
        <p14:creationId xmlns:p14="http://schemas.microsoft.com/office/powerpoint/2010/main" val="42599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i="1" dirty="0">
                <a:ea typeface="MS PGothic" charset="0"/>
                <a:cs typeface="MS PGothic" charset="0"/>
              </a:rPr>
              <a:t>Lecture notes:</a:t>
            </a:r>
          </a:p>
          <a:p>
            <a:r>
              <a:rPr lang="en-US" dirty="0">
                <a:ea typeface="MS PGothic" charset="0"/>
                <a:cs typeface="MS PGothic" charset="0"/>
              </a:rPr>
              <a:t>So far, we have talked about two </a:t>
            </a:r>
            <a:r>
              <a:rPr lang="ja-JP" altLang="en-US">
                <a:ea typeface="MS PGothic" charset="0"/>
                <a:cs typeface="MS PGothic" charset="0"/>
              </a:rPr>
              <a:t>“</a:t>
            </a:r>
            <a:r>
              <a:rPr lang="en-US" altLang="ja-JP" dirty="0">
                <a:ea typeface="MS PGothic" charset="0"/>
                <a:cs typeface="MS PGothic" charset="0"/>
              </a:rPr>
              <a:t>extreme</a:t>
            </a:r>
            <a:r>
              <a:rPr lang="ja-JP" altLang="en-US">
                <a:ea typeface="MS PGothic" charset="0"/>
                <a:cs typeface="MS PGothic" charset="0"/>
              </a:rPr>
              <a:t>”</a:t>
            </a:r>
            <a:r>
              <a:rPr lang="en-US" altLang="ja-JP" dirty="0">
                <a:ea typeface="MS PGothic" charset="0"/>
                <a:cs typeface="MS PGothic" charset="0"/>
              </a:rPr>
              <a:t> market structures.</a:t>
            </a:r>
          </a:p>
          <a:p>
            <a:endParaRPr lang="en-US" dirty="0">
              <a:ea typeface="MS PGothic" charset="0"/>
              <a:cs typeface="MS PGothic" charset="0"/>
            </a:endParaRPr>
          </a:p>
          <a:p>
            <a:r>
              <a:rPr lang="en-US" dirty="0">
                <a:ea typeface="MS PGothic" charset="0"/>
                <a:cs typeface="MS PGothic" charset="0"/>
              </a:rPr>
              <a:t>Perfect competition:</a:t>
            </a:r>
          </a:p>
          <a:p>
            <a:pPr marL="171450" indent="-171450">
              <a:buFont typeface="Arial" charset="0"/>
              <a:buChar char="•"/>
            </a:pPr>
            <a:r>
              <a:rPr lang="en-US" dirty="0">
                <a:ea typeface="MS PGothic" charset="0"/>
                <a:cs typeface="MS PGothic" charset="0"/>
              </a:rPr>
              <a:t>Each firm has zero market power and is a price taker.</a:t>
            </a:r>
          </a:p>
          <a:p>
            <a:pPr marL="171450" indent="-171450">
              <a:buFont typeface="Arial" charset="0"/>
              <a:buChar char="•"/>
            </a:pPr>
            <a:r>
              <a:rPr lang="en-US" dirty="0">
                <a:ea typeface="MS PGothic" charset="0"/>
                <a:cs typeface="MS PGothic" charset="0"/>
              </a:rPr>
              <a:t>Each firm faces a horizontal demand curve.</a:t>
            </a:r>
          </a:p>
          <a:p>
            <a:pPr marL="171450" indent="-171450">
              <a:buFont typeface="Arial" charset="0"/>
              <a:buChar char="•"/>
            </a:pPr>
            <a:r>
              <a:rPr lang="en-US" dirty="0">
                <a:ea typeface="MS PGothic" charset="0"/>
                <a:cs typeface="MS PGothic" charset="0"/>
              </a:rPr>
              <a:t>Because of free entry, a competitive firm earns zero economic profits in the long run.</a:t>
            </a:r>
          </a:p>
          <a:p>
            <a:r>
              <a:rPr lang="en-US" dirty="0">
                <a:ea typeface="MS PGothic" charset="0"/>
                <a:cs typeface="MS PGothic" charset="0"/>
              </a:rPr>
              <a:t> </a:t>
            </a:r>
          </a:p>
          <a:p>
            <a:r>
              <a:rPr lang="en-US" dirty="0">
                <a:ea typeface="MS PGothic" charset="0"/>
                <a:cs typeface="MS PGothic" charset="0"/>
              </a:rPr>
              <a:t>Monopoly:</a:t>
            </a:r>
          </a:p>
          <a:p>
            <a:pPr marL="171450" indent="-171450">
              <a:buFont typeface="Arial" charset="0"/>
              <a:buChar char="•"/>
            </a:pPr>
            <a:r>
              <a:rPr lang="en-US" dirty="0">
                <a:ea typeface="MS PGothic" charset="0"/>
                <a:cs typeface="MS PGothic" charset="0"/>
              </a:rPr>
              <a:t>A monopoly has market power and is a price maker.</a:t>
            </a:r>
          </a:p>
          <a:p>
            <a:pPr marL="171450" indent="-171450">
              <a:buFont typeface="Arial" charset="0"/>
              <a:buChar char="•"/>
            </a:pPr>
            <a:r>
              <a:rPr lang="en-US" dirty="0">
                <a:ea typeface="MS PGothic" charset="0"/>
                <a:cs typeface="MS PGothic" charset="0"/>
              </a:rPr>
              <a:t>It faces a downward-sloping demand curve.</a:t>
            </a:r>
          </a:p>
          <a:p>
            <a:pPr marL="171450" indent="-171450">
              <a:buFont typeface="Arial" charset="0"/>
              <a:buChar char="•"/>
            </a:pPr>
            <a:r>
              <a:rPr lang="en-US" dirty="0">
                <a:ea typeface="MS PGothic" charset="0"/>
                <a:cs typeface="MS PGothic" charset="0"/>
              </a:rPr>
              <a:t>Because of barriers, a monopoly can earn economic profits in the long run.</a:t>
            </a:r>
          </a:p>
          <a:p>
            <a:r>
              <a:rPr lang="en-US" dirty="0">
                <a:ea typeface="MS PGothic" charset="0"/>
                <a:cs typeface="MS PGothic" charset="0"/>
              </a:rPr>
              <a:t> </a:t>
            </a:r>
          </a:p>
          <a:p>
            <a:r>
              <a:rPr lang="en-US" dirty="0">
                <a:ea typeface="MS PGothic" charset="0"/>
                <a:cs typeface="MS PGothic" charset="0"/>
              </a:rPr>
              <a:t>Monopolistic competition:</a:t>
            </a:r>
          </a:p>
          <a:p>
            <a:pPr marL="171450" indent="-171450">
              <a:buFont typeface="Arial" charset="0"/>
              <a:buChar char="•"/>
            </a:pPr>
            <a:r>
              <a:rPr lang="en-US" dirty="0">
                <a:ea typeface="MS PGothic" charset="0"/>
                <a:cs typeface="MS PGothic" charset="0"/>
              </a:rPr>
              <a:t>Many sellers like perfect competition.</a:t>
            </a:r>
          </a:p>
          <a:p>
            <a:pPr marL="171450" indent="-171450">
              <a:buFont typeface="Arial" charset="0"/>
              <a:buChar char="•"/>
            </a:pPr>
            <a:r>
              <a:rPr lang="en-US" dirty="0">
                <a:ea typeface="MS PGothic" charset="0"/>
                <a:cs typeface="MS PGothic" charset="0"/>
              </a:rPr>
              <a:t>Since firms sell a differentiated product, firms face downward-sloping demand curve like a monopoly.</a:t>
            </a:r>
          </a:p>
          <a:p>
            <a:pPr marL="171450" indent="-171450">
              <a:buFont typeface="Arial" charset="0"/>
              <a:buChar char="•"/>
            </a:pPr>
            <a:r>
              <a:rPr lang="en-US" dirty="0">
                <a:ea typeface="MS PGothic" charset="0"/>
                <a:cs typeface="MS PGothic" charset="0"/>
              </a:rPr>
              <a:t>Each firm has some market power, but it is limited since there are many sellers.</a:t>
            </a:r>
          </a:p>
          <a:p>
            <a:pPr marL="171450" indent="-171450">
              <a:buFont typeface="Arial" charset="0"/>
              <a:buChar char="•"/>
            </a:pPr>
            <a:r>
              <a:rPr lang="en-US" dirty="0">
                <a:ea typeface="MS PGothic" charset="0"/>
                <a:cs typeface="MS PGothic" charset="0"/>
              </a:rPr>
              <a:t>Because of free entry, a competitive firm earns zero economic profits in the long run.</a:t>
            </a:r>
          </a:p>
          <a:p>
            <a:pPr marL="171450" indent="-171450">
              <a:buFont typeface="Arial" charset="0"/>
              <a:buChar char="•"/>
            </a:pPr>
            <a:r>
              <a:rPr lang="en-US" dirty="0">
                <a:ea typeface="MS PGothic" charset="0"/>
                <a:cs typeface="MS PGothic" charset="0"/>
              </a:rPr>
              <a:t>Monopolistic competition would be closer to perfect competition than monopoly.</a:t>
            </a:r>
          </a:p>
          <a:p>
            <a:endParaRPr lang="en-US"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Some clothing stores (Abercrombie &amp; Fitch, Urban Outfitters) aim for the teen or trendy demographic.  Others, such as Hot Topic, aim to serve a more narrow group of consumers.  Others, such as Ann Taylor, Bon-Ton, or J.C. Penney, aim for a more adult consumer type.</a:t>
            </a:r>
          </a:p>
          <a:p>
            <a:endParaRPr lang="en-US" dirty="0">
              <a:ea typeface="MS PGothic" charset="0"/>
              <a:cs typeface="MS PGothic" charset="0"/>
            </a:endParaRPr>
          </a:p>
          <a:p>
            <a:r>
              <a:rPr lang="en-US" dirty="0">
                <a:ea typeface="MS PGothic" charset="0"/>
                <a:cs typeface="MS PGothic" charset="0"/>
              </a:rPr>
              <a:t>Food courts have many different types of food vendors, all competing for various consumers with different tastes.</a:t>
            </a:r>
          </a:p>
          <a:p>
            <a:endParaRPr lang="en-US" dirty="0">
              <a:ea typeface="MS PGothic" charset="0"/>
              <a:cs typeface="MS PGothic" charset="0"/>
            </a:endParaRPr>
          </a:p>
          <a:p>
            <a:r>
              <a:rPr lang="en-US" dirty="0">
                <a:ea typeface="MS PGothic" charset="0"/>
                <a:cs typeface="MS PGothic" charset="0"/>
              </a:rPr>
              <a:t>Gas stations, dry cleaners, barber shops, and maybe even some higher-end services such as dentistry may compete on location rather than price.  Location can save time and give consumer convenience, which is sometimes valued more than price differences.  The gas station right off the interstate may seem like a more attractive place to stop even if it charges a slightly higher price than a gas station in the city.  It may be convenient to get your hair cut or dry cleaning done at a business closest to your home.</a:t>
            </a:r>
          </a:p>
          <a:p>
            <a:endParaRPr lang="en-US" dirty="0">
              <a:ea typeface="MS PGothic" charset="0"/>
              <a:cs typeface="MS PGothic" charset="0"/>
            </a:endParaRPr>
          </a:p>
          <a:p>
            <a:r>
              <a:rPr lang="en-US" b="1" i="1" dirty="0">
                <a:ea typeface="MS PGothic" charset="0"/>
                <a:cs typeface="MS PGothic" charset="0"/>
              </a:rPr>
              <a:t>Lecture notes:</a:t>
            </a:r>
          </a:p>
          <a:p>
            <a:endParaRPr lang="en-US" b="1" i="1" dirty="0">
              <a:ea typeface="MS PGothic" charset="0"/>
              <a:cs typeface="MS PGothic" charset="0"/>
            </a:endParaRPr>
          </a:p>
          <a:p>
            <a:r>
              <a:rPr lang="en-US" dirty="0">
                <a:ea typeface="MS PGothic" charset="0"/>
                <a:cs typeface="MS PGothic" charset="0"/>
              </a:rPr>
              <a:t>Style or type: </a:t>
            </a:r>
          </a:p>
          <a:p>
            <a:pPr marL="171450" indent="-171450">
              <a:buFont typeface="Arial" charset="0"/>
              <a:buChar char="•"/>
            </a:pPr>
            <a:r>
              <a:rPr lang="en-US" dirty="0">
                <a:ea typeface="MS PGothic" charset="0"/>
                <a:cs typeface="MS PGothic" charset="0"/>
              </a:rPr>
              <a:t>Abercrombie &amp; Fitch and Hollister target a young/trendy demographic. </a:t>
            </a:r>
          </a:p>
          <a:p>
            <a:pPr marL="171450" indent="-171450">
              <a:buFont typeface="Arial" charset="0"/>
              <a:buChar char="•"/>
            </a:pPr>
            <a:r>
              <a:rPr lang="en-US" dirty="0">
                <a:ea typeface="MS PGothic" charset="0"/>
                <a:cs typeface="MS PGothic" charset="0"/>
              </a:rPr>
              <a:t>Ann Taylor, Bon-Ton, and J.C. Penney aim for a more adult consumer type.</a:t>
            </a:r>
          </a:p>
          <a:p>
            <a:pPr marL="171450" indent="-171450">
              <a:buFont typeface="Arial" charset="0"/>
              <a:buChar char="•"/>
            </a:pPr>
            <a:r>
              <a:rPr lang="en-US" dirty="0">
                <a:ea typeface="MS PGothic" charset="0"/>
                <a:cs typeface="MS PGothic" charset="0"/>
              </a:rPr>
              <a:t>Dick’s Sports and Big Five Sport</a:t>
            </a:r>
          </a:p>
          <a:p>
            <a:pPr marL="171450" indent="-171450">
              <a:buFont typeface="Arial" charset="0"/>
              <a:buChar char="•"/>
            </a:pPr>
            <a:r>
              <a:rPr lang="en-US" dirty="0">
                <a:ea typeface="MS PGothic" charset="0"/>
                <a:cs typeface="MS PGothic" charset="0"/>
              </a:rPr>
              <a:t>Restaurants of all ethnic types to satisfy different consumer tastes</a:t>
            </a:r>
          </a:p>
          <a:p>
            <a:r>
              <a:rPr lang="en-US" dirty="0">
                <a:ea typeface="MS PGothic" charset="0"/>
                <a:cs typeface="MS PGothic" charset="0"/>
              </a:rPr>
              <a:t> </a:t>
            </a:r>
          </a:p>
          <a:p>
            <a:r>
              <a:rPr lang="en-US" dirty="0">
                <a:ea typeface="MS PGothic" charset="0"/>
                <a:cs typeface="MS PGothic" charset="0"/>
              </a:rPr>
              <a:t>Location:</a:t>
            </a:r>
          </a:p>
          <a:p>
            <a:pPr marL="171450" indent="-171450">
              <a:buFont typeface="Arial" charset="0"/>
              <a:buChar char="•"/>
            </a:pPr>
            <a:r>
              <a:rPr lang="en-US" dirty="0">
                <a:ea typeface="MS PGothic" charset="0"/>
                <a:cs typeface="MS PGothic" charset="0"/>
              </a:rPr>
              <a:t>Even if the product is very similar, convenient locations may give some firms pricing power.</a:t>
            </a:r>
          </a:p>
          <a:p>
            <a:r>
              <a:rPr lang="en-US" dirty="0">
                <a:ea typeface="MS PGothic" charset="0"/>
                <a:cs typeface="MS PGothic" charset="0"/>
              </a:rPr>
              <a:t> </a:t>
            </a:r>
          </a:p>
          <a:p>
            <a:r>
              <a:rPr lang="en-US" dirty="0">
                <a:ea typeface="MS PGothic" charset="0"/>
                <a:cs typeface="MS PGothic" charset="0"/>
              </a:rPr>
              <a:t>Quality:</a:t>
            </a:r>
          </a:p>
          <a:p>
            <a:pPr marL="171450" indent="-171450">
              <a:buFont typeface="Arial" charset="0"/>
              <a:buChar char="•"/>
            </a:pPr>
            <a:r>
              <a:rPr lang="en-US" dirty="0">
                <a:ea typeface="MS PGothic" charset="0"/>
                <a:cs typeface="MS PGothic" charset="0"/>
              </a:rPr>
              <a:t>Quality differentiation allows firms to capture consumers that have not only different tastes but also different incomes or willingness to pay.</a:t>
            </a:r>
          </a:p>
          <a:p>
            <a:pPr marL="171450" indent="-171450">
              <a:buFont typeface="Arial" charset="0"/>
              <a:buChar char="•"/>
            </a:pPr>
            <a:endParaRPr lang="en-US" dirty="0">
              <a:ea typeface="MS PGothic" charset="0"/>
              <a:cs typeface="MS PGothic" charset="0"/>
            </a:endParaRPr>
          </a:p>
          <a:p>
            <a:pPr marL="0" indent="0">
              <a:buFont typeface="Arial" charset="0"/>
              <a:buNone/>
            </a:pPr>
            <a:r>
              <a:rPr lang="en-US" dirty="0">
                <a:ea typeface="MS PGothic" charset="0"/>
                <a:cs typeface="MS PGothic" charset="0"/>
              </a:rPr>
              <a:t>[Crosswalk: © </a:t>
            </a:r>
            <a:r>
              <a:rPr lang="en-US" dirty="0" err="1">
                <a:ea typeface="MS PGothic" charset="0"/>
                <a:cs typeface="MS PGothic" charset="0"/>
              </a:rPr>
              <a:t>TravelCollection</a:t>
            </a:r>
            <a:r>
              <a:rPr lang="en-US" dirty="0">
                <a:ea typeface="MS PGothic" charset="0"/>
                <a:cs typeface="MS PGothic" charset="0"/>
              </a:rPr>
              <a:t>/</a:t>
            </a:r>
            <a:r>
              <a:rPr lang="en-US" dirty="0" err="1">
                <a:ea typeface="MS PGothic" charset="0"/>
                <a:cs typeface="MS PGothic" charset="0"/>
              </a:rPr>
              <a:t>Alamy</a:t>
            </a:r>
            <a:r>
              <a:rPr lang="en-US" dirty="0">
                <a:ea typeface="MS PGothic" charset="0"/>
                <a:cs typeface="MS PGothic" charset="0"/>
              </a:rPr>
              <a:t> Stock Photo;; Urban Outfitters: © Jen Grantham/</a:t>
            </a:r>
            <a:r>
              <a:rPr lang="en-US" dirty="0" err="1">
                <a:ea typeface="MS PGothic" charset="0"/>
                <a:cs typeface="MS PGothic" charset="0"/>
              </a:rPr>
              <a:t>iStockphoto.com</a:t>
            </a:r>
            <a:r>
              <a:rPr lang="en-US" dirty="0">
                <a:ea typeface="MS PGothic" charset="0"/>
                <a:cs typeface="MS PGothic" charset="0"/>
              </a:rPr>
              <a:t>; Chipotle: </a:t>
            </a:r>
            <a:r>
              <a:rPr lang="en-US" dirty="0" err="1">
                <a:ea typeface="MS PGothic" charset="0"/>
                <a:cs typeface="MS PGothic" charset="0"/>
              </a:rPr>
              <a:t>Marcnorman</a:t>
            </a:r>
            <a:r>
              <a:rPr lang="en-US" dirty="0">
                <a:ea typeface="MS PGothic" charset="0"/>
                <a:cs typeface="MS PGothic" charset="0"/>
              </a:rPr>
              <a:t> | </a:t>
            </a:r>
            <a:r>
              <a:rPr lang="en-US" dirty="0" err="1">
                <a:ea typeface="MS PGothic" charset="0"/>
                <a:cs typeface="MS PGothic" charset="0"/>
              </a:rPr>
              <a:t>Dreamstime.com</a:t>
            </a:r>
            <a:r>
              <a:rPr lang="en-US" dirty="0">
                <a:ea typeface="MS PGothic" charset="0"/>
                <a:cs typeface="MS PGothic" charset="0"/>
              </a:rPr>
              <a:t>; Taco Bell: © </a:t>
            </a:r>
            <a:r>
              <a:rPr lang="en-US" dirty="0" err="1">
                <a:ea typeface="MS PGothic" charset="0"/>
                <a:cs typeface="MS PGothic" charset="0"/>
              </a:rPr>
              <a:t>swalls</a:t>
            </a:r>
            <a:r>
              <a:rPr lang="en-US" dirty="0">
                <a:ea typeface="MS PGothic" charset="0"/>
                <a:cs typeface="MS PGothic" charset="0"/>
              </a:rPr>
              <a:t>/</a:t>
            </a:r>
            <a:r>
              <a:rPr lang="en-US" dirty="0" err="1">
                <a:ea typeface="MS PGothic" charset="0"/>
                <a:cs typeface="MS PGothic" charset="0"/>
              </a:rPr>
              <a:t>i-Stock.com</a:t>
            </a:r>
            <a:r>
              <a:rPr lang="en-US" dirty="0">
                <a:ea typeface="MS PGothic" charset="0"/>
                <a:cs typeface="MS PGothic" charset="0"/>
              </a:rPr>
              <a:t>]</a:t>
            </a:r>
          </a:p>
          <a:p>
            <a:endParaRPr lang="en-US" dirty="0">
              <a:ea typeface="MS PGothic" charset="0"/>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high- and low-quality restaurants may not directly compete with each other.  The low-quality restaurants may compete with each other, and the high- quality restaurants compete with each other.  This may be true even if a low- and high-quality restaurant each serve the same type of food, such as Taco Bell and Baja Fresh.</a:t>
            </a:r>
          </a:p>
          <a:p>
            <a:endParaRPr lang="en-US" dirty="0">
              <a:ea typeface="MS PGothic" charset="0"/>
              <a:cs typeface="MS PGothic" charset="0"/>
            </a:endParaRPr>
          </a:p>
          <a:p>
            <a:r>
              <a:rPr lang="en-US" dirty="0">
                <a:ea typeface="MS PGothic" charset="0"/>
                <a:cs typeface="MS PGothic" charset="0"/>
              </a:rPr>
              <a:t>The trade-off listed doesn</a:t>
            </a:r>
            <a:r>
              <a:rPr lang="en-US" altLang="ja-JP" dirty="0">
                <a:ea typeface="MS PGothic" charset="0"/>
                <a:cs typeface="MS PGothic" charset="0"/>
              </a:rPr>
              <a:t>'t always happen exactly as stated—it's just an example.  Different people have different preferences, so both types of firms (high and low quality) are able to serve customers.</a:t>
            </a:r>
            <a:endParaRPr lang="en-US" dirty="0">
              <a:ea typeface="MS PGothic" charset="0"/>
              <a:cs typeface="MS P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Economics in the media</a:t>
            </a:r>
          </a:p>
          <a:p>
            <a:endParaRPr lang="en-US" dirty="0">
              <a:ea typeface="MS PGothic" charset="0"/>
              <a:cs typeface="MS PGothic" charset="0"/>
            </a:endParaRPr>
          </a:p>
          <a:p>
            <a:r>
              <a:rPr lang="en-US" dirty="0">
                <a:ea typeface="MS PGothic" charset="0"/>
                <a:cs typeface="MS PGothic" charset="0"/>
              </a:rPr>
              <a:t>Lecture tip:</a:t>
            </a:r>
          </a:p>
          <a:p>
            <a:r>
              <a:rPr lang="en-US" dirty="0">
                <a:ea typeface="MS PGothic" charset="0"/>
                <a:cs typeface="MS PGothic" charset="0"/>
              </a:rPr>
              <a:t>The clip mentioned on the slide can be found in the Interactive Instructor</a:t>
            </a:r>
            <a:r>
              <a:rPr lang="en-US" altLang="ja-JP" dirty="0">
                <a:ea typeface="MS PGothic" charset="0"/>
                <a:cs typeface="MS PGothic" charset="0"/>
              </a:rPr>
              <a:t>'s Guide. Access the direct link by clicking the icon in the PowerPoint above.</a:t>
            </a:r>
          </a:p>
          <a:p>
            <a:endParaRPr lang="en-US" dirty="0">
              <a:ea typeface="MS PGothic" charset="0"/>
              <a:cs typeface="MS PGothic" charset="0"/>
            </a:endParaRPr>
          </a:p>
        </p:txBody>
      </p:sp>
      <p:sp>
        <p:nvSpPr>
          <p:cNvPr id="23555"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CD5894F6-51DB-A349-8E49-39442F7FF8E1}" type="slidenum">
              <a:rPr lang="en-US" sz="1800">
                <a:solidFill>
                  <a:prstClr val="black"/>
                </a:solidFill>
                <a:latin typeface="Cambria" panose="02040503050406030204" pitchFamily="18" charset="0"/>
                <a:cs typeface="Arial" charset="0"/>
              </a:rPr>
              <a:pPr eaLnBrk="1" hangingPunct="1"/>
              <a:t>9</a:t>
            </a:fld>
            <a:endParaRPr lang="en-US" sz="1800" dirty="0">
              <a:solidFill>
                <a:prstClr val="black"/>
              </a:solidFill>
              <a:latin typeface="Cambria" panose="02040503050406030204" pitchFamily="18"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Thus, once again, we can begin to see that monopolistic competition has some characteristics of:</a:t>
            </a:r>
          </a:p>
          <a:p>
            <a:endParaRPr lang="en-US" dirty="0">
              <a:ea typeface="MS PGothic" charset="0"/>
              <a:cs typeface="MS PGothic" charset="0"/>
            </a:endParaRPr>
          </a:p>
          <a:p>
            <a:r>
              <a:rPr lang="en-US" dirty="0">
                <a:ea typeface="MS PGothic" charset="0"/>
                <a:cs typeface="MS PGothic" charset="0"/>
              </a:rPr>
              <a:t>Perfect competition (free entry and exit, causing zero long run profits).  </a:t>
            </a:r>
          </a:p>
          <a:p>
            <a:endParaRPr lang="en-US" dirty="0">
              <a:ea typeface="MS PGothic" charset="0"/>
              <a:cs typeface="MS PGothic" charset="0"/>
            </a:endParaRPr>
          </a:p>
          <a:p>
            <a:r>
              <a:rPr lang="en-US" dirty="0">
                <a:ea typeface="MS PGothic" charset="0"/>
                <a:cs typeface="MS PGothic" charset="0"/>
              </a:rPr>
              <a:t>It also has some characteristics of monopoly (market power, P &gt; MC).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0" i="0" dirty="0">
              <a:solidFill>
                <a:srgbClr val="FF2807"/>
              </a:solidFill>
              <a:latin typeface="Cambria" panose="02040503050406030204" pitchFamily="18" charset="0"/>
              <a:cs typeface="Helvetica Neue" charset="0"/>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914" y="1350817"/>
            <a:ext cx="6810217" cy="4179455"/>
          </a:xfrm>
        </p:spPr>
        <p:txBody>
          <a:bodyPr>
            <a:normAutofit fontScale="90000"/>
          </a:bodyPr>
          <a:lstStyle>
            <a:lvl1pPr algn="l">
              <a:defRPr b="0" i="0"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49822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91261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1527022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5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000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818800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3461020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347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571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4035827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20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lvl1pPr>
              <a:defRPr b="0" i="0">
                <a:latin typeface="Cambria" panose="02040503050406030204" pitchFamily="18" charset="0"/>
              </a:defRPr>
            </a:lvl1pPr>
            <a:lvl2pPr>
              <a:defRPr b="0" i="0">
                <a:latin typeface="Cambria" panose="02040503050406030204" pitchFamily="18"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36190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lvl1pPr>
              <a:defRPr b="0" i="0">
                <a:latin typeface="Cambria" panose="02040503050406030204" pitchFamily="18" charset="0"/>
              </a:defRPr>
            </a:lvl1pPr>
            <a:lvl2pPr>
              <a:defRPr b="0" i="0">
                <a:latin typeface="Cambria" panose="02040503050406030204" pitchFamily="18"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488563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102390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758874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39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lvl1pPr>
              <a:defRPr b="0" i="0">
                <a:latin typeface="Cambria" panose="02040503050406030204" pitchFamily="18" charset="0"/>
              </a:defRPr>
            </a:lvl1pPr>
            <a:lvl2pPr>
              <a:defRPr b="0" i="0">
                <a:latin typeface="Cambria" panose="02040503050406030204" pitchFamily="18"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681047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0" i="0" dirty="0">
              <a:solidFill>
                <a:srgbClr val="FF2807"/>
              </a:solidFill>
              <a:latin typeface="Cambria" panose="02040503050406030204" pitchFamily="18" charset="0"/>
              <a:cs typeface="Helvetica Neue" charset="0"/>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43" y="1350817"/>
            <a:ext cx="6810217" cy="4179455"/>
          </a:xfrm>
        </p:spPr>
        <p:txBody>
          <a:bodyPr>
            <a:normAutofit fontScale="90000"/>
          </a:bodyPr>
          <a:lstStyle>
            <a:lvl1pPr algn="l">
              <a:defRPr b="0" i="0"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Helvetica Neue Medium"/>
              </a:defRPr>
            </a:lvl1pPr>
          </a:lstStyle>
          <a:p>
            <a:pPr lvl="0"/>
            <a:r>
              <a:rPr lang="en-US" dirty="0"/>
              <a:t>Click to edit Master text styles</a:t>
            </a:r>
          </a:p>
        </p:txBody>
      </p:sp>
    </p:spTree>
    <p:extLst>
      <p:ext uri="{BB962C8B-B14F-4D97-AF65-F5344CB8AC3E}">
        <p14:creationId xmlns:p14="http://schemas.microsoft.com/office/powerpoint/2010/main" val="27962010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lvl1pPr>
              <a:defRPr b="0" i="0">
                <a:latin typeface="Cambria" panose="02040503050406030204" pitchFamily="18" charset="0"/>
              </a:defRPr>
            </a:lvl1pPr>
            <a:lvl2pPr>
              <a:defRPr b="0" i="0">
                <a:latin typeface="Cambria" panose="02040503050406030204" pitchFamily="18"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747515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b="0" i="0">
                <a:latin typeface="Cambria" panose="02040503050406030204" pitchFamily="18" charset="0"/>
              </a:defRPr>
            </a:lvl1pPr>
            <a:lvl2pPr>
              <a:defRPr sz="3200" b="0" i="0">
                <a:latin typeface="Cambria" panose="02040503050406030204" pitchFamily="18"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b="0" i="0">
                <a:latin typeface="Cambria" panose="02040503050406030204" pitchFamily="18" charset="0"/>
              </a:defRPr>
            </a:lvl1pPr>
            <a:lvl2pPr>
              <a:defRPr sz="3200" b="0" i="0">
                <a:latin typeface="Cambria" panose="02040503050406030204" pitchFamily="18"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28408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66"/>
            <a:ext cx="10363200" cy="1470025"/>
          </a:xfrm>
        </p:spPr>
        <p:txBody>
          <a:bodyPr/>
          <a:lstStyle>
            <a:lvl1pPr>
              <a:defRPr b="0" i="0">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0" i="0">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973623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839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164066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41"/>
            <a:ext cx="10363200" cy="1362075"/>
          </a:xfrm>
        </p:spPr>
        <p:txBody>
          <a:bodyPr anchor="t"/>
          <a:lstStyle>
            <a:lvl1pPr algn="l">
              <a:defRPr sz="4000" b="0" i="0" cap="all">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i="0">
                <a:latin typeface="Cambria" panose="020405030504060302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1773701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8342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94" y="1535113"/>
            <a:ext cx="5389033"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94" y="2174875"/>
            <a:ext cx="5389033"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36895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538832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788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4766733" y="273091"/>
            <a:ext cx="6815667" cy="5853113"/>
          </a:xfrm>
        </p:spPr>
        <p:txBody>
          <a:bodyPr/>
          <a:lstStyle>
            <a:lvl1pPr>
              <a:defRPr sz="3200" b="0" i="0">
                <a:latin typeface="Cambria" panose="02040503050406030204" pitchFamily="18" charset="0"/>
              </a:defRPr>
            </a:lvl1pPr>
            <a:lvl2pPr>
              <a:defRPr sz="2800" b="0" i="0">
                <a:latin typeface="Cambria" panose="02040503050406030204" pitchFamily="18" charset="0"/>
              </a:defRPr>
            </a:lvl2pPr>
            <a:lvl3pPr>
              <a:defRPr sz="2400" b="0" i="0">
                <a:latin typeface="Cambria" panose="02040503050406030204" pitchFamily="18" charset="0"/>
              </a:defRPr>
            </a:lvl3pPr>
            <a:lvl4pPr>
              <a:defRPr sz="2000" b="0" i="0">
                <a:latin typeface="Cambria" panose="02040503050406030204" pitchFamily="18" charset="0"/>
              </a:defRPr>
            </a:lvl4pPr>
            <a:lvl5pPr>
              <a:defRPr sz="2000" b="0" i="0">
                <a:latin typeface="Cambria" panose="020405030504060302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847508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b="0" i="0">
                <a:latin typeface="Cambria" panose="0204050305040603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198170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6158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79"/>
            <a:ext cx="2743200" cy="5851525"/>
          </a:xfrm>
        </p:spPr>
        <p:txBody>
          <a:bodyPr vert="eaVert"/>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609600" y="274679"/>
            <a:ext cx="8026400" cy="5851525"/>
          </a:xfrm>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90272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2"/>
            <a:ext cx="10363200" cy="1470025"/>
          </a:xfrm>
        </p:spPr>
        <p:txBody>
          <a:bodyPr/>
          <a:lstStyle>
            <a:lvl1pPr>
              <a:defRPr b="0" i="0">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0" i="0">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1415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b="0" i="0" dirty="0">
              <a:solidFill>
                <a:prstClr val="white"/>
              </a:solidFill>
              <a:latin typeface="Cambria" panose="02040503050406030204" pitchFamily="18" charset="0"/>
            </a:endParaRPr>
          </a:p>
        </p:txBody>
      </p:sp>
      <p:sp>
        <p:nvSpPr>
          <p:cNvPr id="2" name="Title 1"/>
          <p:cNvSpPr>
            <a:spLocks noGrp="1"/>
          </p:cNvSpPr>
          <p:nvPr>
            <p:ph type="title"/>
          </p:nvPr>
        </p:nvSpPr>
        <p:spPr>
          <a:xfrm>
            <a:off x="609600" y="0"/>
            <a:ext cx="10972800" cy="1518756"/>
          </a:xfrm>
        </p:spPr>
        <p:txBody>
          <a:bodyPr/>
          <a:lstStyle>
            <a:lvl1pPr algn="l">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1689617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59265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7"/>
            <a:ext cx="10363200" cy="1362075"/>
          </a:xfrm>
        </p:spPr>
        <p:txBody>
          <a:bodyPr anchor="t"/>
          <a:lstStyle>
            <a:lvl1pPr algn="l">
              <a:defRPr sz="4000" b="0" i="0" cap="all">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i="0">
                <a:latin typeface="Cambria" panose="020405030504060302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3881567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14647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85" y="1535113"/>
            <a:ext cx="5389033"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85" y="2174875"/>
            <a:ext cx="5389033"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04952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13483042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978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4766733" y="273077"/>
            <a:ext cx="6815667" cy="5853113"/>
          </a:xfrm>
        </p:spPr>
        <p:txBody>
          <a:bodyPr/>
          <a:lstStyle>
            <a:lvl1pPr>
              <a:defRPr sz="3200" b="0" i="0">
                <a:latin typeface="Cambria" panose="02040503050406030204" pitchFamily="18" charset="0"/>
              </a:defRPr>
            </a:lvl1pPr>
            <a:lvl2pPr>
              <a:defRPr sz="2800" b="0" i="0">
                <a:latin typeface="Cambria" panose="02040503050406030204" pitchFamily="18" charset="0"/>
              </a:defRPr>
            </a:lvl2pPr>
            <a:lvl3pPr>
              <a:defRPr sz="2400" b="0" i="0">
                <a:latin typeface="Cambria" panose="02040503050406030204" pitchFamily="18" charset="0"/>
              </a:defRPr>
            </a:lvl3pPr>
            <a:lvl4pPr>
              <a:defRPr sz="2000" b="0" i="0">
                <a:latin typeface="Cambria" panose="02040503050406030204" pitchFamily="18" charset="0"/>
              </a:defRPr>
            </a:lvl4pPr>
            <a:lvl5pPr>
              <a:defRPr sz="2000" b="0" i="0">
                <a:latin typeface="Cambria" panose="020405030504060302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543509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b="0" i="0">
                <a:latin typeface="Cambria" panose="0204050305040603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9483672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243550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65"/>
            <a:ext cx="2743200" cy="5851525"/>
          </a:xfrm>
        </p:spPr>
        <p:txBody>
          <a:bodyPr vert="eaVert"/>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609600" y="274665"/>
            <a:ext cx="8026400" cy="5851525"/>
          </a:xfrm>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504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2703709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lvl1pPr>
              <a:defRPr b="0" i="0">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0" i="0">
                <a:latin typeface="Cambria" panose="020405030504060302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4187910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79211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0" i="0" cap="all">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0" i="0">
                <a:latin typeface="Cambria" panose="020405030504060302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27235584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6"/>
            <a:ext cx="5384800" cy="4525963"/>
          </a:xfrm>
        </p:spPr>
        <p:txBody>
          <a:bodyPr/>
          <a:lstStyle>
            <a:lvl1pPr>
              <a:defRPr sz="2800" b="0" i="0">
                <a:latin typeface="Cambria" panose="02040503050406030204" pitchFamily="18" charset="0"/>
              </a:defRPr>
            </a:lvl1pPr>
            <a:lvl2pPr>
              <a:defRPr sz="2400" b="0" i="0">
                <a:latin typeface="Cambria" panose="02040503050406030204" pitchFamily="18" charset="0"/>
              </a:defRPr>
            </a:lvl2pPr>
            <a:lvl3pPr>
              <a:defRPr sz="2000" b="0" i="0">
                <a:latin typeface="Cambria" panose="02040503050406030204" pitchFamily="18" charset="0"/>
              </a:defRPr>
            </a:lvl3pPr>
            <a:lvl4pPr>
              <a:defRPr sz="1800" b="0" i="0">
                <a:latin typeface="Cambria" panose="02040503050406030204" pitchFamily="18" charset="0"/>
              </a:defRPr>
            </a:lvl4pPr>
            <a:lvl5pPr>
              <a:defRPr sz="1800" b="0" i="0">
                <a:latin typeface="Cambria" panose="02040503050406030204"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55138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0" i="0">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b="0" i="0">
                <a:latin typeface="Cambria" panose="02040503050406030204" pitchFamily="18" charset="0"/>
              </a:defRPr>
            </a:lvl1pPr>
            <a:lvl2pPr>
              <a:defRPr sz="2000" b="0" i="0">
                <a:latin typeface="Cambria" panose="02040503050406030204" pitchFamily="18" charset="0"/>
              </a:defRPr>
            </a:lvl2pPr>
            <a:lvl3pPr>
              <a:defRPr sz="1800" b="0" i="0">
                <a:latin typeface="Cambria" panose="02040503050406030204" pitchFamily="18" charset="0"/>
              </a:defRPr>
            </a:lvl3pPr>
            <a:lvl4pPr>
              <a:defRPr sz="1600" b="0" i="0">
                <a:latin typeface="Cambria" panose="02040503050406030204" pitchFamily="18" charset="0"/>
              </a:defRPr>
            </a:lvl4pPr>
            <a:lvl5pPr>
              <a:defRPr sz="1600" b="0" i="0">
                <a:latin typeface="Cambria" panose="02040503050406030204" pitchFamily="18"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29922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5313550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9069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b="0" i="0">
                <a:latin typeface="Cambria" panose="02040503050406030204" pitchFamily="18" charset="0"/>
              </a:defRPr>
            </a:lvl1pPr>
            <a:lvl2pPr>
              <a:defRPr sz="2800" b="0" i="0">
                <a:latin typeface="Cambria" panose="02040503050406030204" pitchFamily="18" charset="0"/>
              </a:defRPr>
            </a:lvl2pPr>
            <a:lvl3pPr>
              <a:defRPr sz="2400" b="0" i="0">
                <a:latin typeface="Cambria" panose="02040503050406030204" pitchFamily="18" charset="0"/>
              </a:defRPr>
            </a:lvl3pPr>
            <a:lvl4pPr>
              <a:defRPr sz="2000" b="0" i="0">
                <a:latin typeface="Cambria" panose="02040503050406030204" pitchFamily="18" charset="0"/>
              </a:defRPr>
            </a:lvl4pPr>
            <a:lvl5pPr>
              <a:defRPr sz="2000" b="0" i="0">
                <a:latin typeface="Cambria" panose="020405030504060302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5615735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0" i="0">
                <a:latin typeface="Cambria" panose="02040503050406030204" pitchFamily="18" charset="0"/>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b="0" i="0">
                <a:latin typeface="Cambria" panose="0204050305040603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b="0" i="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2322398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422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Tree>
    <p:extLst>
      <p:ext uri="{BB962C8B-B14F-4D97-AF65-F5344CB8AC3E}">
        <p14:creationId xmlns:p14="http://schemas.microsoft.com/office/powerpoint/2010/main" val="14793768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lvl1pPr>
              <a:defRPr b="0" i="0">
                <a:latin typeface="Cambria" panose="020405030504060302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973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5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24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Cambria" panose="02040503050406030204" pitchFamily="18" charset="0"/>
              </a:defRPr>
            </a:lvl1pPr>
            <a:lvl2pPr>
              <a:defRPr b="0" i="0">
                <a:latin typeface="Cambria" panose="02040503050406030204" pitchFamily="18" charset="0"/>
              </a:defRPr>
            </a:lvl2pPr>
            <a:lvl3pPr>
              <a:defRPr b="0" i="0">
                <a:latin typeface="Cambria" panose="02040503050406030204" pitchFamily="18" charset="0"/>
              </a:defRPr>
            </a:lvl3pPr>
            <a:lvl4pPr>
              <a:defRPr b="0" i="0">
                <a:latin typeface="Cambria" panose="02040503050406030204" pitchFamily="18" charset="0"/>
              </a:defRPr>
            </a:lvl4pPr>
            <a:lvl5pPr>
              <a:defRPr b="0" i="0">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54294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14.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1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1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76603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p:txStyles>
    <p:titleStyle>
      <a:lvl1pPr algn="l" defTabSz="457200" rtl="0" eaLnBrk="0" fontAlgn="base" hangingPunct="0">
        <a:spcBef>
          <a:spcPct val="0"/>
        </a:spcBef>
        <a:spcAft>
          <a:spcPct val="0"/>
        </a:spcAft>
        <a:defRPr sz="4400" b="0" i="0" kern="1200">
          <a:solidFill>
            <a:schemeClr val="tx1"/>
          </a:solidFill>
          <a:latin typeface="Cambria" panose="02040503050406030204" pitchFamily="18" charset="0"/>
          <a:ea typeface="MS PGothic" pitchFamily="34" charset="-128"/>
          <a:cs typeface="Arial"/>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kern="1200">
          <a:solidFill>
            <a:schemeClr val="tx1"/>
          </a:solidFill>
          <a:latin typeface="Cambria" panose="02040503050406030204" pitchFamily="18" charset="0"/>
          <a:ea typeface="MS PGothic"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kern="1200">
          <a:solidFill>
            <a:schemeClr val="tx1"/>
          </a:solidFill>
          <a:latin typeface="Cambria" panose="02040503050406030204" pitchFamily="18" charset="0"/>
          <a:ea typeface="MS PGothic"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5791423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8"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95633918"/>
      </p:ext>
    </p:extLst>
  </p:cSld>
  <p:clrMap bg1="lt1" tx1="dk1" bg2="lt2" tx2="dk2" accent1="accent1" accent2="accent2" accent3="accent3" accent4="accent4" accent5="accent5" accent6="accent6" hlink="hlink" folHlink="folHlink"/>
  <p:sldLayoutIdLst>
    <p:sldLayoutId id="2147483706" r:id="rId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877679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5560101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Lst>
  <p:txStyles>
    <p:titleStyle>
      <a:lvl1pPr algn="l" defTabSz="457200" rtl="0" eaLnBrk="0" fontAlgn="base" hangingPunct="0">
        <a:spcBef>
          <a:spcPct val="0"/>
        </a:spcBef>
        <a:spcAft>
          <a:spcPct val="0"/>
        </a:spcAft>
        <a:defRPr sz="4400" b="0" i="0" kern="1200">
          <a:solidFill>
            <a:schemeClr val="tx1"/>
          </a:solidFill>
          <a:latin typeface="Cambria" panose="02040503050406030204" pitchFamily="18" charset="0"/>
          <a:ea typeface="MS PGothic" pitchFamily="34" charset="-128"/>
          <a:cs typeface="Arial"/>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600" b="0" i="0" kern="1200">
          <a:solidFill>
            <a:schemeClr val="tx1"/>
          </a:solidFill>
          <a:latin typeface="Cambria" panose="02040503050406030204" pitchFamily="18" charset="0"/>
          <a:ea typeface="MS PGothic" pitchFamily="34" charset="-128"/>
          <a:cs typeface="Arial"/>
        </a:defRPr>
      </a:lvl1pPr>
      <a:lvl2pPr marL="742950" indent="-285750" algn="l" defTabSz="457200" rtl="0" eaLnBrk="0" fontAlgn="base" hangingPunct="0">
        <a:spcBef>
          <a:spcPct val="20000"/>
        </a:spcBef>
        <a:spcAft>
          <a:spcPct val="0"/>
        </a:spcAft>
        <a:buFont typeface="Arial" charset="0"/>
        <a:buChar char="–"/>
        <a:defRPr sz="3200" b="0" i="0" kern="1200">
          <a:solidFill>
            <a:schemeClr val="tx1"/>
          </a:solidFill>
          <a:latin typeface="Cambria" panose="02040503050406030204" pitchFamily="18" charset="0"/>
          <a:ea typeface="MS PGothic" pitchFamily="34" charset="-128"/>
          <a:cs typeface="Arial"/>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8"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0206982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b="0" i="0" dirty="0">
              <a:solidFill>
                <a:srgbClr val="FFFFFF"/>
              </a:solidFill>
              <a:latin typeface="Cambria" panose="02040503050406030204" pitchFamily="18" charset="0"/>
              <a:ea typeface="MS PGothic"/>
              <a:cs typeface="MS PGothic"/>
            </a:endParaRPr>
          </a:p>
        </p:txBody>
      </p:sp>
      <p:sp>
        <p:nvSpPr>
          <p:cNvPr id="7171"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7172"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53748931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7027160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33220926"/>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100"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818106467"/>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sz="1800" b="0" i="0" dirty="0">
              <a:solidFill>
                <a:srgbClr val="FFFFFF"/>
              </a:solidFill>
              <a:latin typeface="Cambria" panose="02040503050406030204" pitchFamily="18" charset="0"/>
            </a:endParaRPr>
          </a:p>
        </p:txBody>
      </p: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6148"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109375186"/>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723028240"/>
      </p:ext>
    </p:extLst>
  </p:cSld>
  <p:clrMap bg1="lt1" tx1="dk1" bg2="lt2" tx2="dk2" accent1="accent1" accent2="accent2" accent3="accent3" accent4="accent4" accent5="accent5" accent6="accent6" hlink="hlink" folHlink="folHlink"/>
  <p:sldLayoutIdLst>
    <p:sldLayoutId id="2147483677" r:id="rId1"/>
    <p:sldLayoutId id="2147483678" r:id="rId2"/>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100"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705857204"/>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237164169"/>
      </p:ext>
    </p:extLst>
  </p:cSld>
  <p:clrMap bg1="lt1" tx1="dk1" bg2="lt2" tx2="dk2" accent1="accent1" accent2="accent2" accent3="accent3" accent4="accent4" accent5="accent5" accent6="accent6" hlink="hlink" folHlink="folHlink"/>
  <p:sldLayoutIdLst>
    <p:sldLayoutId id="2147483689" r:id="rId1"/>
    <p:sldLayoutId id="2147483690" r:id="rId2"/>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fontAlgn="base">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4099"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100"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874164344"/>
      </p:ext>
    </p:extLst>
  </p:cSld>
  <p:clrMap bg1="lt1" tx1="dk1" bg2="lt2" tx2="dk2" accent1="accent1" accent2="accent2" accent3="accent3" accent4="accent4" accent5="accent5" accent6="accent6" hlink="hlink" folHlink="folHlink"/>
  <p:sldLayoutIdLst>
    <p:sldLayoutId id="2147483692" r:id="rId1"/>
    <p:sldLayoutId id="2147483693" r:id="rId2"/>
  </p:sldLayoutIdLst>
  <p:txStyles>
    <p:titleStyle>
      <a:lvl1pPr algn="ctr"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2pPr>
      <a:lvl3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3pPr>
      <a:lvl4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4pPr>
      <a:lvl5pPr algn="ctr" defTabSz="457200" rtl="0" eaLnBrk="0" fontAlgn="base" hangingPunct="0">
        <a:spcBef>
          <a:spcPct val="0"/>
        </a:spcBef>
        <a:spcAft>
          <a:spcPct val="0"/>
        </a:spcAft>
        <a:defRPr sz="4400" b="1">
          <a:solidFill>
            <a:schemeClr val="tx1"/>
          </a:solidFill>
          <a:latin typeface="Arial" charset="0"/>
          <a:ea typeface="MS PGothic" pitchFamily="34" charset="-128"/>
          <a:cs typeface="Arial" charset="0"/>
        </a:defRPr>
      </a:lvl5pPr>
      <a:lvl6pPr marL="457200" algn="ctr" defTabSz="457200" rtl="0" fontAlgn="base">
        <a:spcBef>
          <a:spcPct val="0"/>
        </a:spcBef>
        <a:spcAft>
          <a:spcPct val="0"/>
        </a:spcAft>
        <a:defRPr sz="4400" b="1">
          <a:solidFill>
            <a:schemeClr val="tx1"/>
          </a:solidFill>
          <a:latin typeface="Arial" charset="0"/>
          <a:ea typeface="MS PGothic" pitchFamily="34" charset="-128"/>
          <a:cs typeface="Arial" charset="0"/>
        </a:defRPr>
      </a:lvl6pPr>
      <a:lvl7pPr marL="914400" algn="ctr" defTabSz="457200" rtl="0" fontAlgn="base">
        <a:spcBef>
          <a:spcPct val="0"/>
        </a:spcBef>
        <a:spcAft>
          <a:spcPct val="0"/>
        </a:spcAft>
        <a:defRPr sz="4400" b="1">
          <a:solidFill>
            <a:schemeClr val="tx1"/>
          </a:solidFill>
          <a:latin typeface="Arial" charset="0"/>
          <a:ea typeface="MS PGothic" pitchFamily="34" charset="-128"/>
          <a:cs typeface="Arial" charset="0"/>
        </a:defRPr>
      </a:lvl7pPr>
      <a:lvl8pPr marL="1371600" algn="ctr" defTabSz="457200" rtl="0" fontAlgn="base">
        <a:spcBef>
          <a:spcPct val="0"/>
        </a:spcBef>
        <a:spcAft>
          <a:spcPct val="0"/>
        </a:spcAft>
        <a:defRPr sz="4400" b="1">
          <a:solidFill>
            <a:schemeClr val="tx1"/>
          </a:solidFill>
          <a:latin typeface="Arial" charset="0"/>
          <a:ea typeface="MS PGothic" pitchFamily="34" charset="-128"/>
          <a:cs typeface="Arial" charset="0"/>
        </a:defRPr>
      </a:lvl8pPr>
      <a:lvl9pPr marL="1828800" algn="ctr" defTabSz="457200" rtl="0" fontAlgn="base">
        <a:spcBef>
          <a:spcPct val="0"/>
        </a:spcBef>
        <a:spcAft>
          <a:spcPct val="0"/>
        </a:spcAft>
        <a:defRPr sz="4400" b="1">
          <a:solidFill>
            <a:schemeClr val="tx1"/>
          </a:solidFill>
          <a:latin typeface="Arial" charset="0"/>
          <a:ea typeface="MS PGothic" pitchFamily="34" charset="-128"/>
          <a:cs typeface="Arial"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b="0" i="0" dirty="0">
              <a:solidFill>
                <a:srgbClr val="FFFFFF"/>
              </a:solidFill>
              <a:latin typeface="Cambria" panose="02040503050406030204" pitchFamily="18" charset="0"/>
              <a:ea typeface="MS PGothic"/>
              <a:cs typeface="MS PGothic"/>
            </a:endParaRPr>
          </a:p>
        </p:txBody>
      </p:sp>
      <p:sp>
        <p:nvSpPr>
          <p:cNvPr id="7171"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7172"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13394938"/>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457200" rtl="0" eaLnBrk="0" fontAlgn="base" hangingPunct="0">
        <a:spcBef>
          <a:spcPct val="0"/>
        </a:spcBef>
        <a:spcAft>
          <a:spcPct val="0"/>
        </a:spcAft>
        <a:defRPr sz="4400" b="0" i="0">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notesSlide" Target="../notesSlides/notesSlide10.xml"/><Relationship Id="rId16" Type="http://schemas.openxmlformats.org/officeDocument/2006/relationships/image" Target="../media/image19.emf"/><Relationship Id="rId1" Type="http://schemas.openxmlformats.org/officeDocument/2006/relationships/slideLayout" Target="../slideLayouts/slideLayout26.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10" Type="http://schemas.openxmlformats.org/officeDocument/2006/relationships/image" Target="../media/image13.emf"/><Relationship Id="rId19" Type="http://schemas.openxmlformats.org/officeDocument/2006/relationships/image" Target="../media/image22.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33.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8a3gXThQeK0&amp;t"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image" Target="../media/image42.emf"/><Relationship Id="rId3" Type="http://schemas.openxmlformats.org/officeDocument/2006/relationships/image" Target="../media/image32.emf"/><Relationship Id="rId7" Type="http://schemas.openxmlformats.org/officeDocument/2006/relationships/image" Target="../media/image36.emf"/><Relationship Id="rId12" Type="http://schemas.openxmlformats.org/officeDocument/2006/relationships/image" Target="../media/image41.emf"/><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image" Target="../media/image35.emf"/><Relationship Id="rId11" Type="http://schemas.openxmlformats.org/officeDocument/2006/relationships/image" Target="../media/image40.emf"/><Relationship Id="rId5" Type="http://schemas.openxmlformats.org/officeDocument/2006/relationships/image" Target="../media/image34.emf"/><Relationship Id="rId10" Type="http://schemas.openxmlformats.org/officeDocument/2006/relationships/image" Target="../media/image39.emf"/><Relationship Id="rId4" Type="http://schemas.openxmlformats.org/officeDocument/2006/relationships/image" Target="../media/image33.emf"/><Relationship Id="rId9" Type="http://schemas.openxmlformats.org/officeDocument/2006/relationships/image" Target="../media/image3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6.xml"/><Relationship Id="rId4" Type="http://schemas.openxmlformats.org/officeDocument/2006/relationships/image" Target="../media/image46.jpeg"/></Relationships>
</file>

<file path=ppt/slides/_rels/slide22.xml.rels><?xml version="1.0" encoding="UTF-8" standalone="yes"?>
<Relationships xmlns="http://schemas.openxmlformats.org/package/2006/relationships"><Relationship Id="rId8" Type="http://schemas.openxmlformats.org/officeDocument/2006/relationships/image" Target="../media/image52.emf"/><Relationship Id="rId13" Type="http://schemas.openxmlformats.org/officeDocument/2006/relationships/image" Target="../media/image57.emf"/><Relationship Id="rId3" Type="http://schemas.openxmlformats.org/officeDocument/2006/relationships/image" Target="../media/image47.emf"/><Relationship Id="rId7" Type="http://schemas.openxmlformats.org/officeDocument/2006/relationships/image" Target="../media/image51.emf"/><Relationship Id="rId12" Type="http://schemas.openxmlformats.org/officeDocument/2006/relationships/image" Target="../media/image56.emf"/><Relationship Id="rId2" Type="http://schemas.openxmlformats.org/officeDocument/2006/relationships/notesSlide" Target="../notesSlides/notesSlide21.xml"/><Relationship Id="rId1" Type="http://schemas.openxmlformats.org/officeDocument/2006/relationships/slideLayout" Target="../slideLayouts/slideLayout55.xml"/><Relationship Id="rId6" Type="http://schemas.openxmlformats.org/officeDocument/2006/relationships/image" Target="../media/image50.emf"/><Relationship Id="rId11" Type="http://schemas.openxmlformats.org/officeDocument/2006/relationships/image" Target="../media/image55.emf"/><Relationship Id="rId5" Type="http://schemas.openxmlformats.org/officeDocument/2006/relationships/image" Target="../media/image49.emf"/><Relationship Id="rId10" Type="http://schemas.openxmlformats.org/officeDocument/2006/relationships/image" Target="../media/image54.emf"/><Relationship Id="rId4" Type="http://schemas.openxmlformats.org/officeDocument/2006/relationships/image" Target="../media/image48.emf"/><Relationship Id="rId9" Type="http://schemas.openxmlformats.org/officeDocument/2006/relationships/image" Target="../media/image53.emf"/><Relationship Id="rId14" Type="http://schemas.openxmlformats.org/officeDocument/2006/relationships/image" Target="../media/image58.emf"/></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wJfYAJJYMqg" TargetMode="External"/><Relationship Id="rId2" Type="http://schemas.openxmlformats.org/officeDocument/2006/relationships/notesSlide" Target="../notesSlides/notesSlide22.xml"/><Relationship Id="rId1" Type="http://schemas.openxmlformats.org/officeDocument/2006/relationships/slideLayout" Target="../slideLayouts/slideLayout53.xml"/><Relationship Id="rId4" Type="http://schemas.openxmlformats.org/officeDocument/2006/relationships/image" Target="../media/image59.emf"/></Relationships>
</file>

<file path=ppt/slides/_rels/slide2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26.xml"/><Relationship Id="rId1" Type="http://schemas.openxmlformats.org/officeDocument/2006/relationships/slideLayout" Target="../slideLayouts/slideLayout55.xml"/><Relationship Id="rId5" Type="http://schemas.openxmlformats.org/officeDocument/2006/relationships/image" Target="../media/image65.emf"/><Relationship Id="rId4" Type="http://schemas.openxmlformats.org/officeDocument/2006/relationships/image" Target="../media/image64.emf"/></Relationships>
</file>

<file path=ppt/slides/_rels/slide2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7.xml"/><Relationship Id="rId1" Type="http://schemas.openxmlformats.org/officeDocument/2006/relationships/slideLayout" Target="../slideLayouts/slideLayout26.xml"/><Relationship Id="rId4" Type="http://schemas.openxmlformats.org/officeDocument/2006/relationships/image" Target="../media/image67.jpeg"/></Relationships>
</file>

<file path=ppt/slides/_rels/slide29.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8.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image" Target="../media/image70.emf"/><Relationship Id="rId7" Type="http://schemas.openxmlformats.org/officeDocument/2006/relationships/image" Target="../media/image74.emf"/><Relationship Id="rId2" Type="http://schemas.openxmlformats.org/officeDocument/2006/relationships/notesSlide" Target="../notesSlides/notesSlide31.xml"/><Relationship Id="rId1" Type="http://schemas.openxmlformats.org/officeDocument/2006/relationships/slideLayout" Target="../slideLayouts/slideLayout33.xml"/><Relationship Id="rId6" Type="http://schemas.openxmlformats.org/officeDocument/2006/relationships/image" Target="../media/image73.emf"/><Relationship Id="rId5" Type="http://schemas.openxmlformats.org/officeDocument/2006/relationships/image" Target="../media/image72.emf"/><Relationship Id="rId4" Type="http://schemas.openxmlformats.org/officeDocument/2006/relationships/image" Target="../media/image71.emf"/></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DyKwzpx-CWo" TargetMode="External"/><Relationship Id="rId2" Type="http://schemas.openxmlformats.org/officeDocument/2006/relationships/notesSlide" Target="../notesSlides/notesSlide32.xml"/><Relationship Id="rId1" Type="http://schemas.openxmlformats.org/officeDocument/2006/relationships/slideLayout" Target="../slideLayouts/slideLayout27.xml"/><Relationship Id="rId4" Type="http://schemas.openxmlformats.org/officeDocument/2006/relationships/image" Target="../media/image59.emf"/></Relationships>
</file>

<file path=ppt/slides/_rels/slide3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3.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tUPH5OhXC1A"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63" y="1350965"/>
            <a:ext cx="5412417" cy="4179887"/>
          </a:xfrm>
        </p:spPr>
        <p:txBody>
          <a:bodyPr>
            <a:normAutofit/>
          </a:bodyPr>
          <a:lstStyle/>
          <a:p>
            <a:pPr algn="ctr" eaLnBrk="1" hangingPunct="1">
              <a:defRPr/>
            </a:pPr>
            <a:r>
              <a:rPr lang="en-US" sz="6600" b="1" cap="none" dirty="0">
                <a:ea typeface="MS PGothic" charset="0"/>
                <a:cs typeface="Arial" panose="020B0604020202020204" pitchFamily="34" charset="0"/>
              </a:rPr>
              <a:t>Economics I</a:t>
            </a:r>
            <a:endParaRPr lang="en-US" sz="5400" b="1" cap="none" dirty="0">
              <a:ea typeface="MS PGothic" charset="0"/>
              <a:cs typeface="Arial" panose="020B0604020202020204" pitchFamily="34"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000" dirty="0">
                <a:cs typeface="Arial" panose="020B0604020202020204" pitchFamily="34" charset="0"/>
              </a:rPr>
              <a:t>Week #10</a:t>
            </a:r>
          </a:p>
        </p:txBody>
      </p:sp>
    </p:spTree>
    <p:extLst>
      <p:ext uri="{BB962C8B-B14F-4D97-AF65-F5344CB8AC3E}">
        <p14:creationId xmlns:p14="http://schemas.microsoft.com/office/powerpoint/2010/main" val="107350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59"/>
            <a:ext cx="10972800" cy="1527175"/>
          </a:xfrm>
        </p:spPr>
        <p:txBody>
          <a:bodyPr/>
          <a:lstStyle/>
          <a:p>
            <a:r>
              <a:rPr lang="en-US" b="1" dirty="0">
                <a:ea typeface="MS PGothic" charset="0"/>
              </a:rPr>
              <a:t>Monopolistic Competition </a:t>
            </a:r>
            <a:br>
              <a:rPr lang="en-US" b="1" dirty="0">
                <a:ea typeface="MS PGothic" charset="0"/>
              </a:rPr>
            </a:br>
            <a:r>
              <a:rPr lang="en-US" b="1" dirty="0">
                <a:ea typeface="MS PGothic" charset="0"/>
              </a:rPr>
              <a:t>in the Short-Run and Long-Run</a:t>
            </a:r>
          </a:p>
        </p:txBody>
      </p:sp>
      <p:sp>
        <p:nvSpPr>
          <p:cNvPr id="12291" name="Content Placeholder 2"/>
          <p:cNvSpPr>
            <a:spLocks noGrp="1"/>
          </p:cNvSpPr>
          <p:nvPr>
            <p:ph idx="1"/>
          </p:nvPr>
        </p:nvSpPr>
        <p:spPr>
          <a:xfrm>
            <a:off x="609600" y="1712913"/>
            <a:ext cx="11179126" cy="4895850"/>
          </a:xfrm>
        </p:spPr>
        <p:txBody>
          <a:bodyPr/>
          <a:lstStyle/>
          <a:p>
            <a:pPr eaLnBrk="1" hangingPunct="1"/>
            <a:r>
              <a:rPr lang="en-US" sz="3200" dirty="0">
                <a:ea typeface="MS PGothic" charset="0"/>
              </a:rPr>
              <a:t>Monopolistically Competitive Firm</a:t>
            </a:r>
          </a:p>
          <a:p>
            <a:pPr lvl="1" eaLnBrk="1" hangingPunct="1"/>
            <a:r>
              <a:rPr lang="en-US" sz="2800" dirty="0">
                <a:ea typeface="MS PGothic" charset="0"/>
              </a:rPr>
              <a:t>Sells a differentiated product.</a:t>
            </a:r>
          </a:p>
          <a:p>
            <a:pPr lvl="1" eaLnBrk="1" hangingPunct="1"/>
            <a:r>
              <a:rPr lang="en-US" sz="2800" dirty="0">
                <a:ea typeface="MS PGothic" charset="0"/>
              </a:rPr>
              <a:t>Has market power.</a:t>
            </a:r>
          </a:p>
          <a:p>
            <a:pPr lvl="1" eaLnBrk="1" hangingPunct="1"/>
            <a:r>
              <a:rPr lang="en-US" sz="2800" dirty="0">
                <a:ea typeface="MS PGothic" charset="0"/>
              </a:rPr>
              <a:t>Uses profit-maximizing rule of MR = MC.</a:t>
            </a:r>
          </a:p>
          <a:p>
            <a:pPr lvl="1" eaLnBrk="1" hangingPunct="1"/>
            <a:r>
              <a:rPr lang="en-US" sz="2800" dirty="0">
                <a:ea typeface="MS PGothic" charset="0"/>
              </a:rPr>
              <a:t>Charges a price on the demand curve corresponding to this point, and P &gt; MC.</a:t>
            </a:r>
          </a:p>
          <a:p>
            <a:pPr lvl="1" eaLnBrk="1" hangingPunct="1"/>
            <a:r>
              <a:rPr lang="en-US" sz="2800" dirty="0">
                <a:ea typeface="MS PGothic" charset="0"/>
              </a:rPr>
              <a:t>Long-run profits will depend on firm entry and exit.  Generally, there is free/easy entry and exit which causes zero </a:t>
            </a:r>
            <a:r>
              <a:rPr lang="en-US" sz="2800">
                <a:ea typeface="MS PGothic" charset="0"/>
              </a:rPr>
              <a:t>long-run profits.</a:t>
            </a:r>
            <a:endParaRPr lang="en-US" sz="2400" dirty="0">
              <a:ea typeface="MS PGothic" charset="0"/>
            </a:endParaRPr>
          </a:p>
        </p:txBody>
      </p:sp>
    </p:spTree>
    <p:extLst>
      <p:ext uri="{BB962C8B-B14F-4D97-AF65-F5344CB8AC3E}">
        <p14:creationId xmlns:p14="http://schemas.microsoft.com/office/powerpoint/2010/main" val="153163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checkerboard(across)">
                                      <p:cBhvr>
                                        <p:cTn id="7" dur="500"/>
                                        <p:tgtEl>
                                          <p:spTgt spid="1229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checkerboard(across)">
                                      <p:cBhvr>
                                        <p:cTn id="10" dur="500"/>
                                        <p:tgtEl>
                                          <p:spTgt spid="1229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checkerboard(across)">
                                      <p:cBhvr>
                                        <p:cTn id="13" dur="500"/>
                                        <p:tgtEl>
                                          <p:spTgt spid="1229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checkerboard(across)">
                                      <p:cBhvr>
                                        <p:cTn id="16" dur="500"/>
                                        <p:tgtEl>
                                          <p:spTgt spid="1229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checkerboard(across)">
                                      <p:cBhvr>
                                        <p:cTn id="19"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red.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3551" y="3597275"/>
            <a:ext cx="1640416"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626" name="Picture 3" descr="ax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8924" y="2062163"/>
            <a:ext cx="11118849" cy="3611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title1.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56873" y="5673784"/>
            <a:ext cx="2317751" cy="19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title2.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713135" y="5627688"/>
            <a:ext cx="2603500" cy="19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gree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016039" y="3359150"/>
            <a:ext cx="2038351" cy="331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Ld.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016000" y="2259013"/>
            <a:ext cx="4582584" cy="310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Lmr.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016000" y="2292350"/>
            <a:ext cx="4582584" cy="310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Lpatc.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4239" y="3284538"/>
            <a:ext cx="2470151"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Lq.eps"/>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57024" y="3430647"/>
            <a:ext cx="156633" cy="2225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Rd.eps"/>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794500" y="2351088"/>
            <a:ext cx="4506384" cy="298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Rmc.eps"/>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359651" y="1985963"/>
            <a:ext cx="3723216" cy="288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Rmr.eps"/>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794539" y="2384425"/>
            <a:ext cx="4349751" cy="2987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Rpatc.eps"/>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6345767" y="3519488"/>
            <a:ext cx="2108200"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Rq.eps"/>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8394740" y="3598863"/>
            <a:ext cx="156633" cy="1992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Lmc.eps"/>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816103" y="2027238"/>
            <a:ext cx="3670300" cy="287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atc.eps"/>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2171703" y="2138363"/>
            <a:ext cx="36703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Ratc.eps"/>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7681424" y="2149534"/>
            <a:ext cx="3879849" cy="1795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42" name="Title 25"/>
          <p:cNvSpPr>
            <a:spLocks noGrp="1"/>
          </p:cNvSpPr>
          <p:nvPr>
            <p:ph type="title"/>
          </p:nvPr>
        </p:nvSpPr>
        <p:spPr>
          <a:xfrm>
            <a:off x="609599" y="59"/>
            <a:ext cx="11457709" cy="1527175"/>
          </a:xfrm>
        </p:spPr>
        <p:txBody>
          <a:bodyPr/>
          <a:lstStyle/>
          <a:p>
            <a:r>
              <a:rPr lang="en-US" b="1" dirty="0">
                <a:ea typeface="MS PGothic" charset="0"/>
              </a:rPr>
              <a:t>Monopolistic Competition in the Short-Run</a:t>
            </a:r>
          </a:p>
        </p:txBody>
      </p:sp>
    </p:spTree>
    <p:extLst>
      <p:ext uri="{BB962C8B-B14F-4D97-AF65-F5344CB8AC3E}">
        <p14:creationId xmlns:p14="http://schemas.microsoft.com/office/powerpoint/2010/main" val="1493207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10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10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10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left)">
                                      <p:cBhvr>
                                        <p:cTn id="52" dur="1000"/>
                                        <p:tgtEl>
                                          <p:spTgt spid="1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1000"/>
                                        <p:tgtEl>
                                          <p:spTgt spid="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down)">
                                      <p:cBhvr>
                                        <p:cTn id="62" dur="1000"/>
                                        <p:tgtEl>
                                          <p:spTgt spid="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1000"/>
                                        <p:tgtEl>
                                          <p:spTgt spid="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1000"/>
                                        <p:tgtEl>
                                          <p:spTgt spid="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1000"/>
                                        <p:tgtEl>
                                          <p:spTgt spid="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down)">
                                      <p:cBhvr>
                                        <p:cTn id="8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609600" y="59"/>
            <a:ext cx="12746182" cy="1527175"/>
          </a:xfrm>
        </p:spPr>
        <p:txBody>
          <a:bodyPr/>
          <a:lstStyle/>
          <a:p>
            <a:r>
              <a:rPr lang="en-US" b="1" dirty="0">
                <a:ea typeface="MS PGothic" charset="0"/>
              </a:rPr>
              <a:t>Monopolistic Competition in the Short-Run</a:t>
            </a:r>
          </a:p>
        </p:txBody>
      </p:sp>
      <p:sp>
        <p:nvSpPr>
          <p:cNvPr id="14339" name="Content Placeholder 2"/>
          <p:cNvSpPr>
            <a:spLocks noGrp="1"/>
          </p:cNvSpPr>
          <p:nvPr>
            <p:ph idx="1"/>
          </p:nvPr>
        </p:nvSpPr>
        <p:spPr>
          <a:xfrm>
            <a:off x="114301" y="1676400"/>
            <a:ext cx="6445251" cy="4895850"/>
          </a:xfrm>
        </p:spPr>
        <p:txBody>
          <a:bodyPr/>
          <a:lstStyle/>
          <a:p>
            <a:pPr eaLnBrk="1" hangingPunct="1"/>
            <a:r>
              <a:rPr lang="en-US" sz="3200" dirty="0">
                <a:ea typeface="MS PGothic" charset="0"/>
              </a:rPr>
              <a:t>Graph summary</a:t>
            </a:r>
          </a:p>
          <a:p>
            <a:pPr lvl="1" eaLnBrk="1" hangingPunct="1"/>
            <a:r>
              <a:rPr lang="en-US" sz="2400" dirty="0">
                <a:ea typeface="MS PGothic" charset="0"/>
              </a:rPr>
              <a:t>Firm chooses output level where MR = MC</a:t>
            </a:r>
          </a:p>
          <a:p>
            <a:pPr lvl="1" eaLnBrk="1" hangingPunct="1"/>
            <a:r>
              <a:rPr lang="en-US" sz="2400" dirty="0">
                <a:ea typeface="MS PGothic" charset="0"/>
              </a:rPr>
              <a:t>The price is determined by the height of the demand curve at this level of output.</a:t>
            </a:r>
          </a:p>
          <a:p>
            <a:pPr lvl="1" eaLnBrk="1" hangingPunct="1"/>
            <a:r>
              <a:rPr lang="en-US" sz="2400" dirty="0">
                <a:ea typeface="MS PGothic" charset="0"/>
              </a:rPr>
              <a:t>Firm could make a profit or loss. This depends on whether price is greater than or less than the ATC of production at the profit-maximizing output level.</a:t>
            </a:r>
          </a:p>
          <a:p>
            <a:pPr lvl="1" eaLnBrk="1" hangingPunct="1"/>
            <a:endParaRPr lang="en-US" sz="2400" dirty="0">
              <a:ea typeface="MS PGothic" charset="0"/>
            </a:endParaRPr>
          </a:p>
        </p:txBody>
      </p:sp>
      <p:pic>
        <p:nvPicPr>
          <p:cNvPr id="28675" name="Picture 5" descr="I:\DirkTextbookN\Jpegs(All)\VOLUME_1_MICRO_Class-test\FIG12.1a_PRINECO_CH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340" y="1820863"/>
            <a:ext cx="5516033" cy="3871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45826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checkerboard(across)">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checkerboard(across)">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checkerboard(across)">
                                      <p:cBhvr>
                                        <p:cTn id="1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0329" y="1414466"/>
            <a:ext cx="7203017" cy="5151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mc.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11552" y="1533530"/>
            <a:ext cx="4171949" cy="454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tc.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643969" y="1365250"/>
            <a:ext cx="4936067" cy="2395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4662" y="1770063"/>
            <a:ext cx="5151967" cy="3433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r.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81352" y="1828800"/>
            <a:ext cx="3268133" cy="397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3376620"/>
            <a:ext cx="3816351" cy="217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q.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496561" y="3232193"/>
            <a:ext cx="501651" cy="327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28" name="Title 14"/>
          <p:cNvSpPr>
            <a:spLocks noGrp="1"/>
          </p:cNvSpPr>
          <p:nvPr>
            <p:ph type="title"/>
          </p:nvPr>
        </p:nvSpPr>
        <p:spPr>
          <a:xfrm>
            <a:off x="565163" y="-236538"/>
            <a:ext cx="11626849" cy="1143001"/>
          </a:xfrm>
        </p:spPr>
        <p:txBody>
          <a:bodyPr/>
          <a:lstStyle/>
          <a:p>
            <a:pPr eaLnBrk="1" hangingPunct="1"/>
            <a:r>
              <a:rPr lang="en-US" b="1" dirty="0">
                <a:ea typeface="MS PGothic" charset="0"/>
                <a:cs typeface="Arial" charset="0"/>
              </a:rPr>
              <a:t>Monopolistic Competition in the Long-Run</a:t>
            </a:r>
            <a:endParaRPr lang="en-US" b="1" dirty="0">
              <a:ea typeface="MS PGothic" charset="0"/>
              <a:cs typeface="MS PGothic" charset="0"/>
            </a:endParaRPr>
          </a:p>
        </p:txBody>
      </p:sp>
    </p:spTree>
    <p:extLst>
      <p:ext uri="{BB962C8B-B14F-4D97-AF65-F5344CB8AC3E}">
        <p14:creationId xmlns:p14="http://schemas.microsoft.com/office/powerpoint/2010/main" val="3827581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10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609600" y="43"/>
            <a:ext cx="12192000" cy="1527175"/>
          </a:xfrm>
        </p:spPr>
        <p:txBody>
          <a:bodyPr/>
          <a:lstStyle/>
          <a:p>
            <a:r>
              <a:rPr lang="en-US" b="1" dirty="0">
                <a:ea typeface="MS PGothic" charset="0"/>
              </a:rPr>
              <a:t>Monopolistic Competition in the Long-Run</a:t>
            </a:r>
          </a:p>
        </p:txBody>
      </p:sp>
      <p:sp>
        <p:nvSpPr>
          <p:cNvPr id="16387" name="Content Placeholder 2"/>
          <p:cNvSpPr>
            <a:spLocks noGrp="1"/>
          </p:cNvSpPr>
          <p:nvPr>
            <p:ph idx="1"/>
          </p:nvPr>
        </p:nvSpPr>
        <p:spPr>
          <a:xfrm>
            <a:off x="-14812" y="1631950"/>
            <a:ext cx="7046653" cy="4895850"/>
          </a:xfrm>
        </p:spPr>
        <p:txBody>
          <a:bodyPr/>
          <a:lstStyle/>
          <a:p>
            <a:pPr eaLnBrk="1" hangingPunct="1"/>
            <a:r>
              <a:rPr lang="en-US" sz="2800" dirty="0">
                <a:ea typeface="MS PGothic" charset="0"/>
              </a:rPr>
              <a:t>Graph summary</a:t>
            </a:r>
          </a:p>
          <a:p>
            <a:pPr lvl="1" eaLnBrk="1" hangingPunct="1"/>
            <a:r>
              <a:rPr lang="en-US" sz="2400" dirty="0">
                <a:ea typeface="MS PGothic" charset="0"/>
              </a:rPr>
              <a:t>A key idea is free/easy entry and exit.</a:t>
            </a:r>
          </a:p>
          <a:p>
            <a:pPr lvl="1" eaLnBrk="1" hangingPunct="1"/>
            <a:r>
              <a:rPr lang="en-US" sz="2400" dirty="0">
                <a:ea typeface="MS PGothic" charset="0"/>
              </a:rPr>
              <a:t>If the industry is profitable, other firms will enter, causing the demand for existing firms</a:t>
            </a:r>
            <a:r>
              <a:rPr lang="en-US" altLang="ja-JP" sz="2400" dirty="0">
                <a:ea typeface="MS PGothic" charset="0"/>
              </a:rPr>
              <a:t>' products to decrease.</a:t>
            </a:r>
          </a:p>
          <a:p>
            <a:pPr lvl="1" eaLnBrk="1" hangingPunct="1"/>
            <a:r>
              <a:rPr lang="en-US" sz="2400" dirty="0">
                <a:ea typeface="MS PGothic" charset="0"/>
              </a:rPr>
              <a:t>If the industry is experiencing losses, firms will exit, causing demand for remaining firms</a:t>
            </a:r>
            <a:r>
              <a:rPr lang="en-US" altLang="ja-JP" sz="2400" dirty="0">
                <a:ea typeface="MS PGothic" charset="0"/>
              </a:rPr>
              <a:t>' products to increase.</a:t>
            </a:r>
          </a:p>
          <a:p>
            <a:pPr lvl="1" eaLnBrk="1" hangingPunct="1"/>
            <a:r>
              <a:rPr lang="en-US" sz="2400" dirty="0">
                <a:ea typeface="MS PGothic" charset="0"/>
              </a:rPr>
              <a:t>Entry and exit will stop when profits are zero.  This occurs when P = ATC.</a:t>
            </a:r>
          </a:p>
          <a:p>
            <a:pPr lvl="1" eaLnBrk="1" hangingPunct="1"/>
            <a:r>
              <a:rPr lang="en-US" sz="2400" dirty="0">
                <a:ea typeface="MS PGothic" charset="0"/>
              </a:rPr>
              <a:t>Check this </a:t>
            </a:r>
            <a:r>
              <a:rPr lang="en-US" sz="2400" dirty="0">
                <a:ea typeface="MS PGothic" charset="0"/>
                <a:hlinkClick r:id="rId3"/>
              </a:rPr>
              <a:t>website</a:t>
            </a:r>
            <a:r>
              <a:rPr lang="en-US" sz="2400" dirty="0">
                <a:ea typeface="MS PGothic" charset="0"/>
              </a:rPr>
              <a:t> for long-run adjustments.</a:t>
            </a:r>
          </a:p>
        </p:txBody>
      </p:sp>
      <p:pic>
        <p:nvPicPr>
          <p:cNvPr id="32771" name="Picture 5" descr="I:\DirkTextbookN\Jpegs(All)\VOLUME_1_MICRO_Class-test\FIG12.2_PRINECO_CH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6317" y="1865313"/>
            <a:ext cx="5255683" cy="380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71346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checkerboard(across)">
                                      <p:cBhvr>
                                        <p:cTn id="7" dur="500"/>
                                        <p:tgtEl>
                                          <p:spTgt spid="163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checkerboard(across)">
                                      <p:cBhvr>
                                        <p:cTn id="12" dur="500"/>
                                        <p:tgtEl>
                                          <p:spTgt spid="163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checkerboard(across)">
                                      <p:cBhvr>
                                        <p:cTn id="17" dur="500"/>
                                        <p:tgtEl>
                                          <p:spTgt spid="163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6387">
                                            <p:txEl>
                                              <p:pRg st="5" end="5"/>
                                            </p:txEl>
                                          </p:spTgt>
                                        </p:tgtEl>
                                        <p:attrNameLst>
                                          <p:attrName>style.visibility</p:attrName>
                                        </p:attrNameLst>
                                      </p:cBhvr>
                                      <p:to>
                                        <p:strVal val="visible"/>
                                      </p:to>
                                    </p:set>
                                    <p:animEffect transition="in" filter="checkerboard(across)">
                                      <p:cBhvr>
                                        <p:cTn id="22"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09600" y="43"/>
            <a:ext cx="10972800" cy="1527175"/>
          </a:xfrm>
        </p:spPr>
        <p:txBody>
          <a:bodyPr/>
          <a:lstStyle/>
          <a:p>
            <a:r>
              <a:rPr lang="en-US" b="1" dirty="0">
                <a:ea typeface="MS PGothic" charset="0"/>
              </a:rPr>
              <a:t>Relationship between</a:t>
            </a:r>
            <a:br>
              <a:rPr lang="en-US" b="1" dirty="0">
                <a:ea typeface="MS PGothic" charset="0"/>
              </a:rPr>
            </a:br>
            <a:r>
              <a:rPr lang="en-US" b="1" dirty="0">
                <a:ea typeface="MS PGothic" charset="0"/>
              </a:rPr>
              <a:t>Price, Marginal Cost, and LRATC</a:t>
            </a:r>
          </a:p>
        </p:txBody>
      </p:sp>
      <p:sp>
        <p:nvSpPr>
          <p:cNvPr id="17411" name="Content Placeholder 2"/>
          <p:cNvSpPr>
            <a:spLocks noGrp="1"/>
          </p:cNvSpPr>
          <p:nvPr>
            <p:ph idx="1"/>
          </p:nvPr>
        </p:nvSpPr>
        <p:spPr>
          <a:xfrm>
            <a:off x="609600" y="1712913"/>
            <a:ext cx="10972800" cy="4895850"/>
          </a:xfrm>
        </p:spPr>
        <p:txBody>
          <a:bodyPr/>
          <a:lstStyle/>
          <a:p>
            <a:pPr eaLnBrk="1" hangingPunct="1"/>
            <a:r>
              <a:rPr lang="en-US" sz="3200" dirty="0">
                <a:ea typeface="MS PGothic" charset="0"/>
              </a:rPr>
              <a:t>Markup</a:t>
            </a:r>
          </a:p>
          <a:p>
            <a:pPr lvl="1" eaLnBrk="1" hangingPunct="1"/>
            <a:r>
              <a:rPr lang="en-US" sz="2800" dirty="0">
                <a:ea typeface="MS PGothic" charset="0"/>
              </a:rPr>
              <a:t>The difference between P and MC </a:t>
            </a:r>
          </a:p>
          <a:p>
            <a:pPr lvl="1" eaLnBrk="1" hangingPunct="1"/>
            <a:r>
              <a:rPr lang="en-US" sz="2800" dirty="0">
                <a:ea typeface="MS PGothic" charset="0"/>
              </a:rPr>
              <a:t>Markups are possible when a firm has market power and sells a differentiated product.</a:t>
            </a:r>
          </a:p>
          <a:p>
            <a:pPr lvl="1" eaLnBrk="1" hangingPunct="1"/>
            <a:r>
              <a:rPr lang="en-US" sz="2800" dirty="0">
                <a:ea typeface="MS PGothic" charset="0"/>
              </a:rPr>
              <a:t>Results in consumers paying more</a:t>
            </a:r>
          </a:p>
          <a:p>
            <a:pPr eaLnBrk="1" hangingPunct="1"/>
            <a:r>
              <a:rPr lang="en-US" sz="2800" dirty="0">
                <a:ea typeface="MS PGothic" charset="0"/>
                <a:cs typeface="Arial" pitchFamily="-103" charset="0"/>
              </a:rPr>
              <a:t>Price, Marginal Cost and Long-Run ATC</a:t>
            </a:r>
          </a:p>
          <a:p>
            <a:pPr lvl="1" eaLnBrk="1" hangingPunct="1"/>
            <a:r>
              <a:rPr lang="en-US" sz="2400" dirty="0">
                <a:ea typeface="MS PGothic" charset="0"/>
                <a:cs typeface="Arial" pitchFamily="-103" charset="0"/>
              </a:rPr>
              <a:t>Monopolistic competition: P &gt; MC</a:t>
            </a:r>
          </a:p>
          <a:p>
            <a:pPr lvl="1" eaLnBrk="1" hangingPunct="1"/>
            <a:r>
              <a:rPr lang="en-US" sz="2400" dirty="0">
                <a:ea typeface="MS PGothic" charset="0"/>
                <a:cs typeface="Arial" pitchFamily="-103" charset="0"/>
              </a:rPr>
              <a:t>Monopolistic competition </a:t>
            </a:r>
            <a:r>
              <a:rPr lang="en-US" sz="2400" dirty="0">
                <a:solidFill>
                  <a:srgbClr val="FF0000"/>
                </a:solidFill>
                <a:ea typeface="MS PGothic" charset="0"/>
                <a:cs typeface="Arial" pitchFamily="-103" charset="0"/>
              </a:rPr>
              <a:t>in the Long-run</a:t>
            </a:r>
            <a:r>
              <a:rPr lang="en-US" sz="2400" dirty="0">
                <a:ea typeface="MS PGothic" charset="0"/>
                <a:cs typeface="Arial" pitchFamily="-103" charset="0"/>
              </a:rPr>
              <a:t>: P &gt; min ATC</a:t>
            </a:r>
          </a:p>
          <a:p>
            <a:pPr lvl="1" eaLnBrk="1" hangingPunct="1"/>
            <a:r>
              <a:rPr lang="en-US" sz="2400" dirty="0">
                <a:ea typeface="MS PGothic" charset="0"/>
                <a:cs typeface="Arial" pitchFamily="-103" charset="0"/>
              </a:rPr>
              <a:t>Perfect competition: P = MC</a:t>
            </a:r>
          </a:p>
          <a:p>
            <a:pPr lvl="1" eaLnBrk="1" hangingPunct="1"/>
            <a:r>
              <a:rPr lang="en-US" sz="2400" dirty="0">
                <a:ea typeface="MS PGothic" charset="0"/>
                <a:cs typeface="Arial" pitchFamily="-103" charset="0"/>
              </a:rPr>
              <a:t>Perfect competition </a:t>
            </a:r>
            <a:r>
              <a:rPr lang="en-US" sz="2400" dirty="0">
                <a:solidFill>
                  <a:srgbClr val="FF0000"/>
                </a:solidFill>
                <a:ea typeface="MS PGothic" charset="0"/>
                <a:cs typeface="Arial" pitchFamily="-103" charset="0"/>
              </a:rPr>
              <a:t>in the Long-run</a:t>
            </a:r>
            <a:r>
              <a:rPr lang="en-US" sz="2400" dirty="0">
                <a:ea typeface="MS PGothic" charset="0"/>
                <a:cs typeface="Arial" pitchFamily="-103" charset="0"/>
              </a:rPr>
              <a:t>: P = min ATC</a:t>
            </a:r>
          </a:p>
          <a:p>
            <a:pPr lvl="1" eaLnBrk="1" hangingPunct="1"/>
            <a:endParaRPr lang="en-US" sz="2400" dirty="0">
              <a:ea typeface="MS PGothic" charset="0"/>
            </a:endParaRPr>
          </a:p>
        </p:txBody>
      </p:sp>
    </p:spTree>
    <p:extLst>
      <p:ext uri="{BB962C8B-B14F-4D97-AF65-F5344CB8AC3E}">
        <p14:creationId xmlns:p14="http://schemas.microsoft.com/office/powerpoint/2010/main" val="233260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checkerboard(across)">
                                      <p:cBhvr>
                                        <p:cTn id="7" dur="500"/>
                                        <p:tgtEl>
                                          <p:spTgt spid="1741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411">
                                            <p:txEl>
                                              <p:pRg st="2" end="2"/>
                                            </p:txEl>
                                          </p:spTgt>
                                        </p:tgtEl>
                                        <p:attrNameLst>
                                          <p:attrName>style.visibility</p:attrName>
                                        </p:attrNameLst>
                                      </p:cBhvr>
                                      <p:to>
                                        <p:strVal val="visible"/>
                                      </p:to>
                                    </p:set>
                                    <p:animEffect transition="in" filter="checkerboard(across)">
                                      <p:cBhvr>
                                        <p:cTn id="10" dur="500"/>
                                        <p:tgtEl>
                                          <p:spTgt spid="1741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checkerboard(across)">
                                      <p:cBhvr>
                                        <p:cTn id="13" dur="500"/>
                                        <p:tgtEl>
                                          <p:spTgt spid="1741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checkerboard(across)">
                                      <p:cBhvr>
                                        <p:cTn id="16" dur="500"/>
                                        <p:tgtEl>
                                          <p:spTgt spid="1741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19" dur="500"/>
                                        <p:tgtEl>
                                          <p:spTgt spid="1741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checkerboard(across)">
                                      <p:cBhvr>
                                        <p:cTn id="22" dur="500"/>
                                        <p:tgtEl>
                                          <p:spTgt spid="1741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animEffect transition="in" filter="checkerboard(across)">
                                      <p:cBhvr>
                                        <p:cTn id="25" dur="500"/>
                                        <p:tgtEl>
                                          <p:spTgt spid="17411">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7411">
                                            <p:txEl>
                                              <p:pRg st="8" end="8"/>
                                            </p:txEl>
                                          </p:spTgt>
                                        </p:tgtEl>
                                        <p:attrNameLst>
                                          <p:attrName>style.visibility</p:attrName>
                                        </p:attrNameLst>
                                      </p:cBhvr>
                                      <p:to>
                                        <p:strVal val="visible"/>
                                      </p:to>
                                    </p:set>
                                    <p:animEffect transition="in" filter="checkerboard(across)">
                                      <p:cBhvr>
                                        <p:cTn id="28" dur="500"/>
                                        <p:tgtEl>
                                          <p:spTgt spid="174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1019" y="1903413"/>
            <a:ext cx="10441516"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L2-7.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1533" y="1986006"/>
            <a:ext cx="4658784" cy="279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efficient.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99419" y="3357569"/>
            <a:ext cx="1231900" cy="1425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exces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69195" y="4833981"/>
            <a:ext cx="1392767" cy="30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line_horiz.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19303" y="3368718"/>
            <a:ext cx="3238500" cy="6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markup.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52400" y="3216282"/>
            <a:ext cx="1018117"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mcdashed.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589646" y="3895732"/>
            <a:ext cx="1847849" cy="18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R2-7.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369080" y="1836738"/>
            <a:ext cx="5490633" cy="257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Rq.eps"/>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693152" y="3405192"/>
            <a:ext cx="1606549" cy="140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title1.eps"/>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010862" y="5237163"/>
            <a:ext cx="3052233" cy="201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descr="title2.eps"/>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337553" y="5254668"/>
            <a:ext cx="2410883"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6" name="Title 12"/>
          <p:cNvSpPr>
            <a:spLocks noGrp="1"/>
          </p:cNvSpPr>
          <p:nvPr>
            <p:ph type="title"/>
          </p:nvPr>
        </p:nvSpPr>
        <p:spPr>
          <a:xfrm>
            <a:off x="609600" y="43"/>
            <a:ext cx="10972800" cy="1527175"/>
          </a:xfrm>
        </p:spPr>
        <p:txBody>
          <a:bodyPr/>
          <a:lstStyle/>
          <a:p>
            <a:r>
              <a:rPr lang="en-US" b="1" dirty="0">
                <a:ea typeface="MS PGothic" charset="0"/>
              </a:rPr>
              <a:t>Long-Run Equilibrium in </a:t>
            </a:r>
            <a:br>
              <a:rPr lang="en-US" b="1" dirty="0">
                <a:ea typeface="MS PGothic" charset="0"/>
              </a:rPr>
            </a:br>
            <a:r>
              <a:rPr lang="en-US" b="1" dirty="0">
                <a:ea typeface="MS PGothic" charset="0"/>
              </a:rPr>
              <a:t>Two Market Structures</a:t>
            </a:r>
          </a:p>
        </p:txBody>
      </p:sp>
    </p:spTree>
    <p:extLst>
      <p:ext uri="{BB962C8B-B14F-4D97-AF65-F5344CB8AC3E}">
        <p14:creationId xmlns:p14="http://schemas.microsoft.com/office/powerpoint/2010/main" val="2684651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10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10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1000"/>
                                        <p:tgtEl>
                                          <p:spTgt spid="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10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1000"/>
                                        <p:tgtEl>
                                          <p:spTgt spid="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609600" y="43"/>
            <a:ext cx="10972800" cy="1527175"/>
          </a:xfrm>
        </p:spPr>
        <p:txBody>
          <a:bodyPr/>
          <a:lstStyle/>
          <a:p>
            <a:r>
              <a:rPr lang="en-US" b="1" dirty="0">
                <a:ea typeface="MS PGothic" charset="0"/>
              </a:rPr>
              <a:t>Scale and Output</a:t>
            </a:r>
          </a:p>
        </p:txBody>
      </p:sp>
      <p:sp>
        <p:nvSpPr>
          <p:cNvPr id="19459" name="Content Placeholder 2"/>
          <p:cNvSpPr>
            <a:spLocks noGrp="1"/>
          </p:cNvSpPr>
          <p:nvPr>
            <p:ph idx="1"/>
          </p:nvPr>
        </p:nvSpPr>
        <p:spPr>
          <a:xfrm>
            <a:off x="609600" y="1712913"/>
            <a:ext cx="10972800" cy="4895850"/>
          </a:xfrm>
        </p:spPr>
        <p:txBody>
          <a:bodyPr/>
          <a:lstStyle/>
          <a:p>
            <a:pPr eaLnBrk="1" hangingPunct="1"/>
            <a:r>
              <a:rPr lang="en-US" sz="2800" dirty="0">
                <a:ea typeface="MS PGothic" charset="0"/>
              </a:rPr>
              <a:t>Excess capacity</a:t>
            </a:r>
          </a:p>
          <a:p>
            <a:pPr lvl="1" eaLnBrk="1" hangingPunct="1"/>
            <a:r>
              <a:rPr lang="en-US" sz="2400" dirty="0">
                <a:ea typeface="MS PGothic" charset="0"/>
              </a:rPr>
              <a:t>Firms are relatively small, so they are not at the output level where ATC is minimized.</a:t>
            </a:r>
          </a:p>
          <a:p>
            <a:pPr eaLnBrk="1" hangingPunct="1"/>
            <a:r>
              <a:rPr lang="en-US" sz="2800" dirty="0">
                <a:ea typeface="MS PGothic" charset="0"/>
              </a:rPr>
              <a:t>Why not produce more?</a:t>
            </a:r>
          </a:p>
          <a:p>
            <a:pPr lvl="1" eaLnBrk="1" hangingPunct="1"/>
            <a:r>
              <a:rPr lang="en-US" sz="2400" dirty="0">
                <a:ea typeface="MS PGothic" charset="0"/>
              </a:rPr>
              <a:t>To sell more, the firm would have to lower the price of output.  It is more profitable to produce at excess capacity (below efficient scale).</a:t>
            </a:r>
          </a:p>
          <a:p>
            <a:pPr eaLnBrk="1" hangingPunct="1"/>
            <a:r>
              <a:rPr lang="en-US" sz="2800" dirty="0">
                <a:ea typeface="MS PGothic" charset="0"/>
              </a:rPr>
              <a:t>Compare to perfect competition</a:t>
            </a:r>
          </a:p>
          <a:p>
            <a:pPr lvl="1" eaLnBrk="1" hangingPunct="1"/>
            <a:r>
              <a:rPr lang="en-US" sz="2400" dirty="0">
                <a:ea typeface="MS PGothic" charset="0"/>
              </a:rPr>
              <a:t>Perfectly competitive firms operate at capacity at the minimum of ATC.  Overall output is higher in perfect competition.</a:t>
            </a:r>
          </a:p>
        </p:txBody>
      </p:sp>
    </p:spTree>
    <p:extLst>
      <p:ext uri="{BB962C8B-B14F-4D97-AF65-F5344CB8AC3E}">
        <p14:creationId xmlns:p14="http://schemas.microsoft.com/office/powerpoint/2010/main" val="145266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checkerboard(across)">
                                      <p:cBhvr>
                                        <p:cTn id="7" dur="500"/>
                                        <p:tgtEl>
                                          <p:spTgt spid="1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checkerboard(across)">
                                      <p:cBhvr>
                                        <p:cTn id="12" dur="500"/>
                                        <p:tgtEl>
                                          <p:spTgt spid="1945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9459">
                                            <p:txEl>
                                              <p:pRg st="5" end="5"/>
                                            </p:txEl>
                                          </p:spTgt>
                                        </p:tgtEl>
                                        <p:attrNameLst>
                                          <p:attrName>style.visibility</p:attrName>
                                        </p:attrNameLst>
                                      </p:cBhvr>
                                      <p:to>
                                        <p:strVal val="visible"/>
                                      </p:to>
                                    </p:set>
                                    <p:animEffect transition="in" filter="checkerboard(across)">
                                      <p:cBhvr>
                                        <p:cTn id="1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609600" y="43"/>
            <a:ext cx="10972800" cy="1527175"/>
          </a:xfrm>
        </p:spPr>
        <p:txBody>
          <a:bodyPr/>
          <a:lstStyle/>
          <a:p>
            <a:r>
              <a:rPr lang="en-US" b="1" dirty="0">
                <a:ea typeface="MS PGothic" charset="0"/>
              </a:rPr>
              <a:t>Inefficiency and Social Welfare</a:t>
            </a:r>
          </a:p>
        </p:txBody>
      </p:sp>
      <p:sp>
        <p:nvSpPr>
          <p:cNvPr id="20483" name="Content Placeholder 2"/>
          <p:cNvSpPr>
            <a:spLocks noGrp="1"/>
          </p:cNvSpPr>
          <p:nvPr>
            <p:ph idx="1"/>
          </p:nvPr>
        </p:nvSpPr>
        <p:spPr>
          <a:xfrm>
            <a:off x="609600" y="1712913"/>
            <a:ext cx="10972800" cy="4895850"/>
          </a:xfrm>
        </p:spPr>
        <p:txBody>
          <a:bodyPr/>
          <a:lstStyle/>
          <a:p>
            <a:pPr eaLnBrk="1" hangingPunct="1"/>
            <a:r>
              <a:rPr lang="en-US" sz="2800" dirty="0">
                <a:ea typeface="MS PGothic" charset="0"/>
              </a:rPr>
              <a:t>Two sources of inefficiency in monopolistic competition</a:t>
            </a:r>
          </a:p>
          <a:p>
            <a:pPr lvl="1" eaLnBrk="1" hangingPunct="1"/>
            <a:r>
              <a:rPr lang="en-US" sz="2400" dirty="0">
                <a:ea typeface="MS PGothic" charset="0"/>
              </a:rPr>
              <a:t>ATC is higher compared to perfect competition.</a:t>
            </a:r>
          </a:p>
          <a:p>
            <a:pPr lvl="2" eaLnBrk="1" hangingPunct="1"/>
            <a:r>
              <a:rPr lang="en-US" dirty="0">
                <a:latin typeface="Cambria" panose="02040503050406030204" pitchFamily="18" charset="0"/>
                <a:cs typeface="Helvetica Neue" charset="0"/>
              </a:rPr>
              <a:t>Firm could lower the price it charges and sell more.</a:t>
            </a:r>
          </a:p>
          <a:p>
            <a:pPr lvl="1" eaLnBrk="1" hangingPunct="1"/>
            <a:r>
              <a:rPr lang="en-US" sz="2400" dirty="0">
                <a:ea typeface="MS PGothic" charset="0"/>
              </a:rPr>
              <a:t>Markup</a:t>
            </a:r>
          </a:p>
          <a:p>
            <a:pPr lvl="2" eaLnBrk="1" hangingPunct="1"/>
            <a:r>
              <a:rPr lang="en-US" dirty="0">
                <a:latin typeface="Cambria" panose="02040503050406030204" pitchFamily="18" charset="0"/>
                <a:cs typeface="Helvetica Neue" charset="0"/>
              </a:rPr>
              <a:t>P &gt; MC</a:t>
            </a:r>
          </a:p>
          <a:p>
            <a:pPr lvl="2" eaLnBrk="1" hangingPunct="1"/>
            <a:r>
              <a:rPr lang="en-US" dirty="0">
                <a:latin typeface="Cambria" panose="02040503050406030204" pitchFamily="18" charset="0"/>
                <a:cs typeface="Helvetica Neue" charset="0"/>
              </a:rPr>
              <a:t>If the firm tries to set P = MC, the level of output sold would occur where ATC &gt; P, and the firm would lose profits.</a:t>
            </a:r>
          </a:p>
          <a:p>
            <a:pPr lvl="1" eaLnBrk="1" hangingPunct="1"/>
            <a:endParaRPr lang="en-US" dirty="0">
              <a:ea typeface="MS PGothic" charset="0"/>
            </a:endParaRPr>
          </a:p>
          <a:p>
            <a:pPr lvl="1" eaLnBrk="1" hangingPunct="1"/>
            <a:endParaRPr lang="en-US" sz="2400" dirty="0">
              <a:ea typeface="MS PGothic" charset="0"/>
            </a:endParaRPr>
          </a:p>
        </p:txBody>
      </p:sp>
    </p:spTree>
    <p:extLst>
      <p:ext uri="{BB962C8B-B14F-4D97-AF65-F5344CB8AC3E}">
        <p14:creationId xmlns:p14="http://schemas.microsoft.com/office/powerpoint/2010/main" val="1935513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7" dur="500"/>
                                        <p:tgtEl>
                                          <p:spTgt spid="20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checkerboard(across)">
                                      <p:cBhvr>
                                        <p:cTn id="12" dur="500"/>
                                        <p:tgtEl>
                                          <p:spTgt spid="204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checkerboard(across)">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checkerboard(across)">
                                      <p:cBhvr>
                                        <p:cTn id="22" dur="500"/>
                                        <p:tgtEl>
                                          <p:spTgt spid="20483">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0483">
                                            <p:txEl>
                                              <p:pRg st="5" end="5"/>
                                            </p:txEl>
                                          </p:spTgt>
                                        </p:tgtEl>
                                        <p:attrNameLst>
                                          <p:attrName>style.visibility</p:attrName>
                                        </p:attrNameLst>
                                      </p:cBhvr>
                                      <p:to>
                                        <p:strVal val="visible"/>
                                      </p:to>
                                    </p:set>
                                    <p:animEffect transition="in" filter="checkerboard(across)">
                                      <p:cBhvr>
                                        <p:cTn id="25"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609600" y="43"/>
            <a:ext cx="10972800" cy="1527175"/>
          </a:xfrm>
        </p:spPr>
        <p:txBody>
          <a:bodyPr/>
          <a:lstStyle/>
          <a:p>
            <a:r>
              <a:rPr lang="en-US" b="1" dirty="0">
                <a:ea typeface="MS PGothic" charset="0"/>
              </a:rPr>
              <a:t>Inefficiency and Social Welfare</a:t>
            </a:r>
          </a:p>
        </p:txBody>
      </p:sp>
      <p:sp>
        <p:nvSpPr>
          <p:cNvPr id="21507" name="Content Placeholder 2"/>
          <p:cNvSpPr>
            <a:spLocks noGrp="1"/>
          </p:cNvSpPr>
          <p:nvPr>
            <p:ph idx="1"/>
          </p:nvPr>
        </p:nvSpPr>
        <p:spPr>
          <a:xfrm>
            <a:off x="609600" y="1712913"/>
            <a:ext cx="11192933" cy="4895850"/>
          </a:xfrm>
        </p:spPr>
        <p:txBody>
          <a:bodyPr/>
          <a:lstStyle/>
          <a:p>
            <a:pPr eaLnBrk="1" hangingPunct="1"/>
            <a:r>
              <a:rPr lang="en-US" sz="3200" dirty="0">
                <a:ea typeface="MS PGothic" charset="0"/>
              </a:rPr>
              <a:t>Could government intervention be helpful?</a:t>
            </a:r>
          </a:p>
          <a:p>
            <a:pPr lvl="1" eaLnBrk="1" hangingPunct="1"/>
            <a:r>
              <a:rPr lang="en-US" sz="2800" dirty="0">
                <a:ea typeface="MS PGothic" charset="0"/>
              </a:rPr>
              <a:t>Due to free entry, firms are not able to earn long-run profits like monopolists.</a:t>
            </a:r>
          </a:p>
          <a:p>
            <a:pPr lvl="1" eaLnBrk="1" hangingPunct="1"/>
            <a:r>
              <a:rPr lang="en-US" sz="2800" dirty="0">
                <a:ea typeface="MS PGothic" charset="0"/>
              </a:rPr>
              <a:t>Regulation may put many firms out of business.</a:t>
            </a:r>
          </a:p>
          <a:p>
            <a:pPr lvl="2" eaLnBrk="1" hangingPunct="1"/>
            <a:r>
              <a:rPr lang="en-US" sz="2800" dirty="0">
                <a:latin typeface="Cambria" panose="02040503050406030204" pitchFamily="18" charset="0"/>
                <a:cs typeface="Helvetica Neue" charset="0"/>
              </a:rPr>
              <a:t>Less firms may mean more inconvenience and fewer choices for consumers.</a:t>
            </a:r>
          </a:p>
          <a:p>
            <a:pPr lvl="2" eaLnBrk="1" hangingPunct="1"/>
            <a:r>
              <a:rPr lang="en-US" sz="2800" dirty="0">
                <a:latin typeface="Cambria" panose="02040503050406030204" pitchFamily="18" charset="0"/>
                <a:cs typeface="Helvetica Neue" charset="0"/>
              </a:rPr>
              <a:t>Already have seen problems of marginal cost pricing regulation</a:t>
            </a:r>
          </a:p>
          <a:p>
            <a:pPr lvl="1" eaLnBrk="1" hangingPunct="1"/>
            <a:r>
              <a:rPr lang="en-US" sz="2800" dirty="0">
                <a:ea typeface="MS PGothic" charset="0"/>
              </a:rPr>
              <a:t>Inefficiency not large enough to warrant government intervention</a:t>
            </a:r>
            <a:endParaRPr lang="en-US" sz="2400" dirty="0">
              <a:ea typeface="MS PGothic" charset="0"/>
            </a:endParaRPr>
          </a:p>
        </p:txBody>
      </p:sp>
    </p:spTree>
    <p:extLst>
      <p:ext uri="{BB962C8B-B14F-4D97-AF65-F5344CB8AC3E}">
        <p14:creationId xmlns:p14="http://schemas.microsoft.com/office/powerpoint/2010/main" val="412899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checkerboard(across)">
                                      <p:cBhvr>
                                        <p:cTn id="7" dur="500"/>
                                        <p:tgtEl>
                                          <p:spTgt spid="215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1507">
                                            <p:txEl>
                                              <p:pRg st="2" end="2"/>
                                            </p:txEl>
                                          </p:spTgt>
                                        </p:tgtEl>
                                        <p:attrNameLst>
                                          <p:attrName>style.visibility</p:attrName>
                                        </p:attrNameLst>
                                      </p:cBhvr>
                                      <p:to>
                                        <p:strVal val="visible"/>
                                      </p:to>
                                    </p:set>
                                    <p:animEffect transition="in" filter="checkerboard(across)">
                                      <p:cBhvr>
                                        <p:cTn id="12" dur="500"/>
                                        <p:tgtEl>
                                          <p:spTgt spid="21507">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animEffect transition="in" filter="checkerboard(across)">
                                      <p:cBhvr>
                                        <p:cTn id="15" dur="500"/>
                                        <p:tgtEl>
                                          <p:spTgt spid="2150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507">
                                            <p:txEl>
                                              <p:pRg st="4" end="4"/>
                                            </p:txEl>
                                          </p:spTgt>
                                        </p:tgtEl>
                                        <p:attrNameLst>
                                          <p:attrName>style.visibility</p:attrName>
                                        </p:attrNameLst>
                                      </p:cBhvr>
                                      <p:to>
                                        <p:strVal val="visible"/>
                                      </p:to>
                                    </p:set>
                                    <p:animEffect transition="in" filter="checkerboard(across)">
                                      <p:cBhvr>
                                        <p:cTn id="18" dur="500"/>
                                        <p:tgtEl>
                                          <p:spTgt spid="21507">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1507">
                                            <p:txEl>
                                              <p:pRg st="5" end="5"/>
                                            </p:txEl>
                                          </p:spTgt>
                                        </p:tgtEl>
                                        <p:attrNameLst>
                                          <p:attrName>style.visibility</p:attrName>
                                        </p:attrNameLst>
                                      </p:cBhvr>
                                      <p:to>
                                        <p:strVal val="visible"/>
                                      </p:to>
                                    </p:set>
                                    <p:animEffect transition="in" filter="checkerboard(across)">
                                      <p:cBhvr>
                                        <p:cTn id="23"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101"/>
            <a:ext cx="8229600" cy="1527175"/>
          </a:xfrm>
        </p:spPr>
        <p:txBody>
          <a:bodyPr/>
          <a:lstStyle/>
          <a:p>
            <a:r>
              <a:rPr lang="en-US" altLang="en-US" b="1" dirty="0">
                <a:cs typeface="Arial" panose="020B0604020202020204" pitchFamily="34" charset="0"/>
              </a:rPr>
              <a:t>Topics of Week #10</a:t>
            </a:r>
          </a:p>
        </p:txBody>
      </p:sp>
      <p:sp>
        <p:nvSpPr>
          <p:cNvPr id="6" name="Content Placeholder 2">
            <a:extLst>
              <a:ext uri="{FF2B5EF4-FFF2-40B4-BE49-F238E27FC236}">
                <a16:creationId xmlns:a16="http://schemas.microsoft.com/office/drawing/2014/main" id="{5628C998-2E00-D347-89B0-DA21ADA7D8AB}"/>
              </a:ext>
            </a:extLst>
          </p:cNvPr>
          <p:cNvSpPr txBox="1">
            <a:spLocks/>
          </p:cNvSpPr>
          <p:nvPr/>
        </p:nvSpPr>
        <p:spPr bwMode="auto">
          <a:xfrm>
            <a:off x="1981200" y="1783519"/>
            <a:ext cx="8144107" cy="446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600" b="0" i="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charset="0"/>
              <a:buChar char="–"/>
              <a:defRPr sz="3200" b="0" i="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Helvetica Neue" charset="0"/>
                <a:cs typeface="Helvetica Neue" charset="0"/>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5pPr>
            <a:lvl6pPr marL="25146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6pPr>
            <a:lvl7pPr marL="29718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7pPr>
            <a:lvl8pPr marL="34290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8pPr>
            <a:lvl9pPr marL="3886200" indent="-228600" algn="l" defTabSz="457200" rtl="0" fontAlgn="base">
              <a:spcBef>
                <a:spcPct val="20000"/>
              </a:spcBef>
              <a:spcAft>
                <a:spcPct val="0"/>
              </a:spcAft>
              <a:buFont typeface="Arial" charset="0"/>
              <a:buChar char="»"/>
              <a:defRPr sz="2000">
                <a:solidFill>
                  <a:schemeClr val="tx1"/>
                </a:solidFill>
                <a:latin typeface="Helvetica Neue" charset="0"/>
                <a:ea typeface="Helvetica Neue" charset="0"/>
                <a:cs typeface="Helvetica Neue" charset="0"/>
              </a:defRPr>
            </a:lvl9pPr>
          </a:lstStyle>
          <a:p>
            <a:pPr marL="514350" indent="-514350" eaLnBrk="1" hangingPunct="1">
              <a:buFont typeface="+mj-lt"/>
              <a:buAutoNum type="arabicPeriod"/>
            </a:pPr>
            <a:r>
              <a:rPr lang="en-US" altLang="en-US" sz="1600" kern="0" dirty="0">
                <a:cs typeface="Arial" panose="020B0604020202020204" pitchFamily="34" charset="0"/>
              </a:rPr>
              <a:t>Monopolistic Competition*</a:t>
            </a:r>
          </a:p>
          <a:p>
            <a:pPr marL="514350" indent="-514350" eaLnBrk="1" hangingPunct="1">
              <a:buFont typeface="+mj-lt"/>
              <a:buAutoNum type="arabicPeriod"/>
            </a:pPr>
            <a:r>
              <a:rPr lang="en-US" altLang="en-US" sz="1600" kern="0" dirty="0">
                <a:cs typeface="Arial" panose="020B0604020202020204" pitchFamily="34" charset="0"/>
              </a:rPr>
              <a:t>Comparing Market Structures*</a:t>
            </a:r>
          </a:p>
          <a:p>
            <a:pPr marL="514350" indent="-514350" eaLnBrk="1" hangingPunct="1">
              <a:buFont typeface="+mj-lt"/>
              <a:buAutoNum type="arabicPeriod"/>
            </a:pPr>
            <a:r>
              <a:rPr lang="en-US" altLang="en-US" sz="1600" kern="0" dirty="0">
                <a:cs typeface="Arial" panose="020B0604020202020204" pitchFamily="34" charset="0"/>
              </a:rPr>
              <a:t>Product Differentiation Forms</a:t>
            </a:r>
          </a:p>
          <a:p>
            <a:pPr marL="514350" indent="-514350" eaLnBrk="1" hangingPunct="1">
              <a:buFont typeface="+mj-lt"/>
              <a:buAutoNum type="arabicPeriod"/>
            </a:pPr>
            <a:r>
              <a:rPr lang="en-US" altLang="en-US" sz="1600" kern="0" dirty="0">
                <a:cs typeface="Arial" panose="020B0604020202020204" pitchFamily="34" charset="0"/>
              </a:rPr>
              <a:t>Monopolistic Competition in Short-run*</a:t>
            </a:r>
          </a:p>
          <a:p>
            <a:pPr marL="514350" indent="-514350" eaLnBrk="1" hangingPunct="1">
              <a:buFont typeface="+mj-lt"/>
              <a:buAutoNum type="arabicPeriod"/>
            </a:pPr>
            <a:r>
              <a:rPr lang="en-US" altLang="en-US" sz="1600" kern="0" dirty="0">
                <a:cs typeface="Arial" panose="020B0604020202020204" pitchFamily="34" charset="0"/>
              </a:rPr>
              <a:t>Monopolistic Competition in Long-run*</a:t>
            </a:r>
          </a:p>
          <a:p>
            <a:pPr marL="514350" indent="-514350" eaLnBrk="1" hangingPunct="1">
              <a:buFont typeface="+mj-lt"/>
              <a:buAutoNum type="arabicPeriod"/>
            </a:pPr>
            <a:r>
              <a:rPr lang="en-US" altLang="en-US" sz="1600" kern="0" dirty="0">
                <a:cs typeface="Arial" panose="020B0604020202020204" pitchFamily="34" charset="0"/>
              </a:rPr>
              <a:t>Markup*</a:t>
            </a:r>
          </a:p>
          <a:p>
            <a:pPr marL="514350" indent="-514350" eaLnBrk="1" hangingPunct="1">
              <a:buFont typeface="+mj-lt"/>
              <a:buAutoNum type="arabicPeriod"/>
            </a:pPr>
            <a:r>
              <a:rPr lang="en-US" altLang="en-US" sz="1600" kern="0" dirty="0">
                <a:cs typeface="Arial" panose="020B0604020202020204" pitchFamily="34" charset="0"/>
              </a:rPr>
              <a:t>Long-run Equilibrium*</a:t>
            </a:r>
          </a:p>
          <a:p>
            <a:pPr marL="514350" indent="-514350" eaLnBrk="1" hangingPunct="1">
              <a:buFont typeface="+mj-lt"/>
              <a:buAutoNum type="arabicPeriod"/>
            </a:pPr>
            <a:r>
              <a:rPr lang="en-US" altLang="en-US" sz="1600" kern="0" dirty="0">
                <a:cs typeface="Arial" panose="020B0604020202020204" pitchFamily="34" charset="0"/>
              </a:rPr>
              <a:t>Scale and Output</a:t>
            </a:r>
          </a:p>
          <a:p>
            <a:pPr marL="514350" indent="-514350" eaLnBrk="1" hangingPunct="1">
              <a:buFont typeface="+mj-lt"/>
              <a:buAutoNum type="arabicPeriod"/>
            </a:pPr>
            <a:r>
              <a:rPr lang="en-US" altLang="en-US" sz="1600" kern="0" dirty="0">
                <a:cs typeface="Arial" panose="020B0604020202020204" pitchFamily="34" charset="0"/>
              </a:rPr>
              <a:t>Excess Capacity and Efficiency*</a:t>
            </a:r>
          </a:p>
          <a:p>
            <a:pPr marL="514350" indent="-514350" eaLnBrk="1" hangingPunct="1">
              <a:buFont typeface="+mj-lt"/>
              <a:buAutoNum type="arabicPeriod"/>
            </a:pPr>
            <a:r>
              <a:rPr lang="en-US" altLang="en-US" sz="1600" kern="0" dirty="0">
                <a:cs typeface="Arial" panose="020B0604020202020204" pitchFamily="34" charset="0"/>
              </a:rPr>
              <a:t>Advertising*</a:t>
            </a:r>
          </a:p>
          <a:p>
            <a:pPr marL="0" indent="0" eaLnBrk="1" hangingPunct="1">
              <a:buFont typeface="Arial" charset="0"/>
              <a:buNone/>
            </a:pPr>
            <a:r>
              <a:rPr lang="en-US" altLang="en-US" sz="1600" kern="0" dirty="0">
                <a:ea typeface="MS PGothic" charset="0"/>
                <a:cs typeface="Arial" panose="020B0604020202020204" pitchFamily="34" charset="0"/>
              </a:rPr>
              <a:t>"*" Indicates the most important topics.</a:t>
            </a:r>
          </a:p>
          <a:p>
            <a:pPr marL="0" indent="0" eaLnBrk="1" hangingPunct="1">
              <a:buFont typeface="Arial" charset="0"/>
              <a:buNone/>
            </a:pPr>
            <a:r>
              <a:rPr lang="en-US" altLang="en-US" sz="1600" kern="0" dirty="0" err="1">
                <a:ea typeface="MS PGothic" charset="0"/>
                <a:cs typeface="Arial" panose="020B0604020202020204" pitchFamily="34" charset="0"/>
              </a:rPr>
              <a:t>Mateer</a:t>
            </a:r>
            <a:r>
              <a:rPr lang="en-US" altLang="en-US" sz="1600" kern="0" dirty="0">
                <a:ea typeface="MS PGothic" charset="0"/>
                <a:cs typeface="Arial" panose="020B0604020202020204" pitchFamily="34" charset="0"/>
              </a:rPr>
              <a:t> and Coppock: Chapter #12</a:t>
            </a:r>
            <a:endParaRPr lang="en-US" sz="1600" kern="0" dirty="0">
              <a:ea typeface="MS PGothic" charset="0"/>
              <a:cs typeface="Arial" panose="020B0604020202020204" pitchFamily="34" charset="0"/>
            </a:endParaRPr>
          </a:p>
          <a:p>
            <a:pPr marL="514350" indent="-514350" eaLnBrk="1" hangingPunct="1">
              <a:buFont typeface="+mj-lt"/>
              <a:buAutoNum type="arabicPeriod"/>
            </a:pPr>
            <a:endParaRPr lang="en-US" sz="1600" kern="0" dirty="0">
              <a:ea typeface="MS PGothic" charset="0"/>
              <a:cs typeface="Arial" panose="020B0604020202020204" pitchFamily="34" charset="0"/>
            </a:endParaRPr>
          </a:p>
          <a:p>
            <a:pPr marL="0" indent="0" eaLnBrk="1" hangingPunct="1">
              <a:buFont typeface="Arial" charset="0"/>
              <a:buNone/>
            </a:pPr>
            <a:endParaRPr lang="en-US" altLang="en-US" sz="1600" kern="0" dirty="0">
              <a:ea typeface="MS PGothic" charset="0"/>
              <a:cs typeface="Arial" panose="020B0604020202020204" pitchFamily="34" charset="0"/>
            </a:endParaRPr>
          </a:p>
        </p:txBody>
      </p:sp>
    </p:spTree>
    <p:extLst>
      <p:ext uri="{BB962C8B-B14F-4D97-AF65-F5344CB8AC3E}">
        <p14:creationId xmlns:p14="http://schemas.microsoft.com/office/powerpoint/2010/main" val="885511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r>
              <a:rPr lang="en-US" b="1" dirty="0">
                <a:ea typeface="MS PGothic" charset="0"/>
                <a:cs typeface="MS PGothic" charset="0"/>
              </a:rPr>
              <a:t>Is the Inefficiency So Bad?</a:t>
            </a:r>
          </a:p>
        </p:txBody>
      </p:sp>
      <p:sp>
        <p:nvSpPr>
          <p:cNvPr id="22531" name="Content Placeholder 2"/>
          <p:cNvSpPr>
            <a:spLocks noGrp="1"/>
          </p:cNvSpPr>
          <p:nvPr>
            <p:ph idx="1"/>
          </p:nvPr>
        </p:nvSpPr>
        <p:spPr/>
        <p:txBody>
          <a:bodyPr/>
          <a:lstStyle/>
          <a:p>
            <a:pPr eaLnBrk="1" hangingPunct="1"/>
            <a:r>
              <a:rPr lang="en-US" sz="3200" dirty="0">
                <a:ea typeface="MS PGothic" charset="0"/>
                <a:cs typeface="MS PGothic" charset="0"/>
              </a:rPr>
              <a:t>Perfect competition</a:t>
            </a:r>
          </a:p>
          <a:p>
            <a:pPr lvl="1" eaLnBrk="1" hangingPunct="1"/>
            <a:r>
              <a:rPr lang="en-US" sz="2400" dirty="0">
                <a:ea typeface="MS PGothic" charset="0"/>
                <a:cs typeface="MS PGothic" charset="0"/>
              </a:rPr>
              <a:t>Lower prices</a:t>
            </a:r>
          </a:p>
          <a:p>
            <a:pPr lvl="1" eaLnBrk="1" hangingPunct="1"/>
            <a:r>
              <a:rPr lang="en-US" sz="2400" dirty="0">
                <a:ea typeface="MS PGothic" charset="0"/>
                <a:cs typeface="MS PGothic" charset="0"/>
              </a:rPr>
              <a:t>Higher quantities</a:t>
            </a:r>
          </a:p>
          <a:p>
            <a:pPr lvl="1" eaLnBrk="1" hangingPunct="1"/>
            <a:r>
              <a:rPr lang="en-US" sz="2400" dirty="0">
                <a:ea typeface="MS PGothic" charset="0"/>
                <a:cs typeface="MS PGothic" charset="0"/>
              </a:rPr>
              <a:t>Efficiency (P = MC, minimum ATC)</a:t>
            </a:r>
          </a:p>
          <a:p>
            <a:pPr lvl="1" eaLnBrk="1" hangingPunct="1"/>
            <a:r>
              <a:rPr lang="en-US" sz="2400" dirty="0">
                <a:ea typeface="MS PGothic" charset="0"/>
                <a:cs typeface="MS PGothic" charset="0"/>
              </a:rPr>
              <a:t>Homogenous products (no variety)</a:t>
            </a:r>
          </a:p>
          <a:p>
            <a:pPr eaLnBrk="1" hangingPunct="1"/>
            <a:r>
              <a:rPr lang="en-US" sz="2800" dirty="0">
                <a:ea typeface="MS PGothic" charset="0"/>
                <a:cs typeface="MS PGothic" charset="0"/>
              </a:rPr>
              <a:t>Monopolistic competition</a:t>
            </a:r>
          </a:p>
          <a:p>
            <a:pPr lvl="1" eaLnBrk="1" hangingPunct="1"/>
            <a:r>
              <a:rPr lang="en-US" sz="2400" dirty="0">
                <a:ea typeface="MS PGothic" charset="0"/>
                <a:cs typeface="MS PGothic" charset="0"/>
              </a:rPr>
              <a:t>Slightly higher prices</a:t>
            </a:r>
          </a:p>
          <a:p>
            <a:pPr lvl="1" eaLnBrk="1" hangingPunct="1"/>
            <a:r>
              <a:rPr lang="en-US" sz="2400" dirty="0">
                <a:ea typeface="MS PGothic" charset="0"/>
                <a:cs typeface="MS PGothic" charset="0"/>
              </a:rPr>
              <a:t>Slightly lower quantities</a:t>
            </a:r>
          </a:p>
          <a:p>
            <a:pPr lvl="1" eaLnBrk="1" hangingPunct="1"/>
            <a:r>
              <a:rPr lang="en-US" sz="2400" dirty="0">
                <a:ea typeface="MS PGothic" charset="0"/>
                <a:cs typeface="MS PGothic" charset="0"/>
              </a:rPr>
              <a:t>Inefficiency (P &gt; MC, not at minimum ATC)</a:t>
            </a:r>
          </a:p>
          <a:p>
            <a:pPr lvl="1" eaLnBrk="1" hangingPunct="1"/>
            <a:r>
              <a:rPr lang="en-US" sz="2400" dirty="0">
                <a:ea typeface="MS PGothic" charset="0"/>
                <a:cs typeface="MS PGothic" charset="0"/>
              </a:rPr>
              <a:t>Differentiated products (variety and choice)</a:t>
            </a:r>
          </a:p>
        </p:txBody>
      </p:sp>
      <p:pic>
        <p:nvPicPr>
          <p:cNvPr id="23556" name="Picture 12" descr="G:\DirkTextbookN\Jpegs(All)\JpegsBatch3LateJuly\iStock_000016806160Small.jpg"/>
          <p:cNvPicPr>
            <a:picLocks noChangeAspect="1" noChangeArrowheads="1"/>
          </p:cNvPicPr>
          <p:nvPr/>
        </p:nvPicPr>
        <p:blipFill>
          <a:blip r:embed="rId3">
            <a:extLst>
              <a:ext uri="{28A0092B-C50C-407E-A947-70E740481C1C}">
                <a14:useLocalDpi xmlns:a14="http://schemas.microsoft.com/office/drawing/2010/main" val="0"/>
              </a:ext>
            </a:extLst>
          </a:blip>
          <a:srcRect l="32736" t="25870" r="9399" b="26508"/>
          <a:stretch>
            <a:fillRect/>
          </a:stretch>
        </p:blipFill>
        <p:spPr bwMode="auto">
          <a:xfrm>
            <a:off x="9916603" y="5502275"/>
            <a:ext cx="141816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7" name="Picture 13" descr="G:\DirkTextbookN\Jpegs(All)\JpegsBatch3LateJuly\iStock_000016829611Small.jpg"/>
          <p:cNvPicPr>
            <a:picLocks noChangeAspect="1" noChangeArrowheads="1"/>
          </p:cNvPicPr>
          <p:nvPr/>
        </p:nvPicPr>
        <p:blipFill>
          <a:blip r:embed="rId4">
            <a:extLst>
              <a:ext uri="{28A0092B-C50C-407E-A947-70E740481C1C}">
                <a14:useLocalDpi xmlns:a14="http://schemas.microsoft.com/office/drawing/2010/main" val="0"/>
              </a:ext>
            </a:extLst>
          </a:blip>
          <a:srcRect l="4977" t="3922" r="8755" b="36275"/>
          <a:stretch>
            <a:fillRect/>
          </a:stretch>
        </p:blipFill>
        <p:spPr bwMode="auto">
          <a:xfrm>
            <a:off x="7298267" y="4318000"/>
            <a:ext cx="13970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8" name="Picture 14" descr="G:\DirkTextbookN\Jpegs(All)\JpegsBatch3LateJuly\dreamstimesmall_25310708.jpg"/>
          <p:cNvPicPr>
            <a:picLocks noChangeAspect="1" noChangeArrowheads="1"/>
          </p:cNvPicPr>
          <p:nvPr/>
        </p:nvPicPr>
        <p:blipFill>
          <a:blip r:embed="rId5">
            <a:extLst>
              <a:ext uri="{28A0092B-C50C-407E-A947-70E740481C1C}">
                <a14:useLocalDpi xmlns:a14="http://schemas.microsoft.com/office/drawing/2010/main" val="0"/>
              </a:ext>
            </a:extLst>
          </a:blip>
          <a:srcRect l="5167" t="22444" b="19112"/>
          <a:stretch>
            <a:fillRect/>
          </a:stretch>
        </p:blipFill>
        <p:spPr bwMode="auto">
          <a:xfrm>
            <a:off x="8805333" y="4330700"/>
            <a:ext cx="3149600" cy="109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59" name="Picture 12" descr="G:\DirkTextbookN\Jpegs(All)\JpegsBatch3LateJuly\iStock_000016806160Small.jpg"/>
          <p:cNvPicPr>
            <a:picLocks noChangeAspect="1" noChangeArrowheads="1"/>
          </p:cNvPicPr>
          <p:nvPr/>
        </p:nvPicPr>
        <p:blipFill>
          <a:blip r:embed="rId3">
            <a:extLst>
              <a:ext uri="{28A0092B-C50C-407E-A947-70E740481C1C}">
                <a14:useLocalDpi xmlns:a14="http://schemas.microsoft.com/office/drawing/2010/main" val="0"/>
              </a:ext>
            </a:extLst>
          </a:blip>
          <a:srcRect l="32736" t="25870" r="9399" b="26508"/>
          <a:stretch>
            <a:fillRect/>
          </a:stretch>
        </p:blipFill>
        <p:spPr bwMode="auto">
          <a:xfrm>
            <a:off x="9916603" y="1857375"/>
            <a:ext cx="141816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0" name="Picture 12" descr="G:\DirkTextbookN\Jpegs(All)\JpegsBatch3LateJuly\iStock_000016806160Small.jpg"/>
          <p:cNvPicPr>
            <a:picLocks noChangeAspect="1" noChangeArrowheads="1"/>
          </p:cNvPicPr>
          <p:nvPr/>
        </p:nvPicPr>
        <p:blipFill>
          <a:blip r:embed="rId3">
            <a:extLst>
              <a:ext uri="{28A0092B-C50C-407E-A947-70E740481C1C}">
                <a14:useLocalDpi xmlns:a14="http://schemas.microsoft.com/office/drawing/2010/main" val="0"/>
              </a:ext>
            </a:extLst>
          </a:blip>
          <a:srcRect l="32736" t="25870" r="9399" b="26508"/>
          <a:stretch>
            <a:fillRect/>
          </a:stretch>
        </p:blipFill>
        <p:spPr bwMode="auto">
          <a:xfrm>
            <a:off x="8307937" y="1857375"/>
            <a:ext cx="141816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561" name="Picture 12" descr="G:\DirkTextbookN\Jpegs(All)\JpegsBatch3LateJuly\iStock_000016806160Small.jpg"/>
          <p:cNvPicPr>
            <a:picLocks noChangeAspect="1" noChangeArrowheads="1"/>
          </p:cNvPicPr>
          <p:nvPr/>
        </p:nvPicPr>
        <p:blipFill>
          <a:blip r:embed="rId3">
            <a:extLst>
              <a:ext uri="{28A0092B-C50C-407E-A947-70E740481C1C}">
                <a14:useLocalDpi xmlns:a14="http://schemas.microsoft.com/office/drawing/2010/main" val="0"/>
              </a:ext>
            </a:extLst>
          </a:blip>
          <a:srcRect l="32736" t="25870" r="9399" b="26508"/>
          <a:stretch>
            <a:fillRect/>
          </a:stretch>
        </p:blipFill>
        <p:spPr bwMode="auto">
          <a:xfrm>
            <a:off x="6699270" y="1870075"/>
            <a:ext cx="1418167"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8723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checkerboard(across)">
                                      <p:cBhvr>
                                        <p:cTn id="7" dur="500"/>
                                        <p:tgtEl>
                                          <p:spTgt spid="2253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checkerboard(across)">
                                      <p:cBhvr>
                                        <p:cTn id="10" dur="500"/>
                                        <p:tgtEl>
                                          <p:spTgt spid="2253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animEffect transition="in" filter="checkerboard(across)">
                                      <p:cBhvr>
                                        <p:cTn id="13" dur="500"/>
                                        <p:tgtEl>
                                          <p:spTgt spid="2253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2531">
                                            <p:txEl>
                                              <p:pRg st="4" end="4"/>
                                            </p:txEl>
                                          </p:spTgt>
                                        </p:tgtEl>
                                        <p:attrNameLst>
                                          <p:attrName>style.visibility</p:attrName>
                                        </p:attrNameLst>
                                      </p:cBhvr>
                                      <p:to>
                                        <p:strVal val="visible"/>
                                      </p:to>
                                    </p:set>
                                    <p:animEffect transition="in" filter="checkerboard(across)">
                                      <p:cBhvr>
                                        <p:cTn id="16" dur="500"/>
                                        <p:tgtEl>
                                          <p:spTgt spid="2253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3561"/>
                                        </p:tgtEl>
                                        <p:attrNameLst>
                                          <p:attrName>style.visibility</p:attrName>
                                        </p:attrNameLst>
                                      </p:cBhvr>
                                      <p:to>
                                        <p:strVal val="visible"/>
                                      </p:to>
                                    </p:set>
                                    <p:animEffect transition="in" filter="barn(inVertical)">
                                      <p:cBhvr>
                                        <p:cTn id="19" dur="500"/>
                                        <p:tgtEl>
                                          <p:spTgt spid="23561"/>
                                        </p:tgtEl>
                                      </p:cBhvr>
                                    </p:animEffect>
                                  </p:childTnLst>
                                </p:cTn>
                              </p:par>
                              <p:par>
                                <p:cTn id="20" presetID="16" presetClass="entr" presetSubtype="21" fill="hold" nodeType="withEffect">
                                  <p:stCondLst>
                                    <p:cond delay="0"/>
                                  </p:stCondLst>
                                  <p:childTnLst>
                                    <p:set>
                                      <p:cBhvr>
                                        <p:cTn id="21" dur="1" fill="hold">
                                          <p:stCondLst>
                                            <p:cond delay="0"/>
                                          </p:stCondLst>
                                        </p:cTn>
                                        <p:tgtEl>
                                          <p:spTgt spid="23560"/>
                                        </p:tgtEl>
                                        <p:attrNameLst>
                                          <p:attrName>style.visibility</p:attrName>
                                        </p:attrNameLst>
                                      </p:cBhvr>
                                      <p:to>
                                        <p:strVal val="visible"/>
                                      </p:to>
                                    </p:set>
                                    <p:animEffect transition="in" filter="barn(inVertical)">
                                      <p:cBhvr>
                                        <p:cTn id="22" dur="500"/>
                                        <p:tgtEl>
                                          <p:spTgt spid="23560"/>
                                        </p:tgtEl>
                                      </p:cBhvr>
                                    </p:animEffect>
                                  </p:childTnLst>
                                </p:cTn>
                              </p:par>
                              <p:par>
                                <p:cTn id="23" presetID="16" presetClass="entr" presetSubtype="21" fill="hold" nodeType="withEffect">
                                  <p:stCondLst>
                                    <p:cond delay="0"/>
                                  </p:stCondLst>
                                  <p:childTnLst>
                                    <p:set>
                                      <p:cBhvr>
                                        <p:cTn id="24" dur="1" fill="hold">
                                          <p:stCondLst>
                                            <p:cond delay="0"/>
                                          </p:stCondLst>
                                        </p:cTn>
                                        <p:tgtEl>
                                          <p:spTgt spid="23559"/>
                                        </p:tgtEl>
                                        <p:attrNameLst>
                                          <p:attrName>style.visibility</p:attrName>
                                        </p:attrNameLst>
                                      </p:cBhvr>
                                      <p:to>
                                        <p:strVal val="visible"/>
                                      </p:to>
                                    </p:set>
                                    <p:animEffect transition="in" filter="barn(inVertical)">
                                      <p:cBhvr>
                                        <p:cTn id="25" dur="500"/>
                                        <p:tgtEl>
                                          <p:spTgt spid="235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2531">
                                            <p:txEl>
                                              <p:pRg st="6" end="6"/>
                                            </p:txEl>
                                          </p:spTgt>
                                        </p:tgtEl>
                                        <p:attrNameLst>
                                          <p:attrName>style.visibility</p:attrName>
                                        </p:attrNameLst>
                                      </p:cBhvr>
                                      <p:to>
                                        <p:strVal val="visible"/>
                                      </p:to>
                                    </p:set>
                                    <p:animEffect transition="in" filter="checkerboard(across)">
                                      <p:cBhvr>
                                        <p:cTn id="30" dur="500"/>
                                        <p:tgtEl>
                                          <p:spTgt spid="22531">
                                            <p:txEl>
                                              <p:pRg st="6" end="6"/>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22531">
                                            <p:txEl>
                                              <p:pRg st="7" end="7"/>
                                            </p:txEl>
                                          </p:spTgt>
                                        </p:tgtEl>
                                        <p:attrNameLst>
                                          <p:attrName>style.visibility</p:attrName>
                                        </p:attrNameLst>
                                      </p:cBhvr>
                                      <p:to>
                                        <p:strVal val="visible"/>
                                      </p:to>
                                    </p:set>
                                    <p:animEffect transition="in" filter="checkerboard(across)">
                                      <p:cBhvr>
                                        <p:cTn id="33" dur="500"/>
                                        <p:tgtEl>
                                          <p:spTgt spid="22531">
                                            <p:txEl>
                                              <p:pRg st="7" end="7"/>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22531">
                                            <p:txEl>
                                              <p:pRg st="8" end="8"/>
                                            </p:txEl>
                                          </p:spTgt>
                                        </p:tgtEl>
                                        <p:attrNameLst>
                                          <p:attrName>style.visibility</p:attrName>
                                        </p:attrNameLst>
                                      </p:cBhvr>
                                      <p:to>
                                        <p:strVal val="visible"/>
                                      </p:to>
                                    </p:set>
                                    <p:animEffect transition="in" filter="checkerboard(across)">
                                      <p:cBhvr>
                                        <p:cTn id="36" dur="500"/>
                                        <p:tgtEl>
                                          <p:spTgt spid="22531">
                                            <p:txEl>
                                              <p:pRg st="8" end="8"/>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22531">
                                            <p:txEl>
                                              <p:pRg st="9" end="9"/>
                                            </p:txEl>
                                          </p:spTgt>
                                        </p:tgtEl>
                                        <p:attrNameLst>
                                          <p:attrName>style.visibility</p:attrName>
                                        </p:attrNameLst>
                                      </p:cBhvr>
                                      <p:to>
                                        <p:strVal val="visible"/>
                                      </p:to>
                                    </p:set>
                                    <p:animEffect transition="in" filter="checkerboard(across)">
                                      <p:cBhvr>
                                        <p:cTn id="39" dur="500"/>
                                        <p:tgtEl>
                                          <p:spTgt spid="22531">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3557"/>
                                        </p:tgtEl>
                                        <p:attrNameLst>
                                          <p:attrName>style.visibility</p:attrName>
                                        </p:attrNameLst>
                                      </p:cBhvr>
                                      <p:to>
                                        <p:strVal val="visible"/>
                                      </p:to>
                                    </p:set>
                                    <p:animEffect transition="in" filter="barn(inVertical)">
                                      <p:cBhvr>
                                        <p:cTn id="42" dur="500"/>
                                        <p:tgtEl>
                                          <p:spTgt spid="23557"/>
                                        </p:tgtEl>
                                      </p:cBhvr>
                                    </p:animEffect>
                                  </p:childTnLst>
                                </p:cTn>
                              </p:par>
                              <p:par>
                                <p:cTn id="43" presetID="16" presetClass="entr" presetSubtype="21" fill="hold" nodeType="withEffect">
                                  <p:stCondLst>
                                    <p:cond delay="0"/>
                                  </p:stCondLst>
                                  <p:childTnLst>
                                    <p:set>
                                      <p:cBhvr>
                                        <p:cTn id="44" dur="1" fill="hold">
                                          <p:stCondLst>
                                            <p:cond delay="0"/>
                                          </p:stCondLst>
                                        </p:cTn>
                                        <p:tgtEl>
                                          <p:spTgt spid="23558"/>
                                        </p:tgtEl>
                                        <p:attrNameLst>
                                          <p:attrName>style.visibility</p:attrName>
                                        </p:attrNameLst>
                                      </p:cBhvr>
                                      <p:to>
                                        <p:strVal val="visible"/>
                                      </p:to>
                                    </p:set>
                                    <p:animEffect transition="in" filter="barn(inVertical)">
                                      <p:cBhvr>
                                        <p:cTn id="45" dur="500"/>
                                        <p:tgtEl>
                                          <p:spTgt spid="23558"/>
                                        </p:tgtEl>
                                      </p:cBhvr>
                                    </p:animEffect>
                                  </p:childTnLst>
                                </p:cTn>
                              </p:par>
                              <p:par>
                                <p:cTn id="46" presetID="16" presetClass="entr" presetSubtype="21" fill="hold" nodeType="withEffect">
                                  <p:stCondLst>
                                    <p:cond delay="0"/>
                                  </p:stCondLst>
                                  <p:childTnLst>
                                    <p:set>
                                      <p:cBhvr>
                                        <p:cTn id="47" dur="1" fill="hold">
                                          <p:stCondLst>
                                            <p:cond delay="0"/>
                                          </p:stCondLst>
                                        </p:cTn>
                                        <p:tgtEl>
                                          <p:spTgt spid="23556"/>
                                        </p:tgtEl>
                                        <p:attrNameLst>
                                          <p:attrName>style.visibility</p:attrName>
                                        </p:attrNameLst>
                                      </p:cBhvr>
                                      <p:to>
                                        <p:strVal val="visible"/>
                                      </p:to>
                                    </p:set>
                                    <p:animEffect transition="in" filter="barn(inVertical)">
                                      <p:cBhvr>
                                        <p:cTn id="48"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332499" y="29"/>
            <a:ext cx="11372667" cy="1527175"/>
          </a:xfrm>
        </p:spPr>
        <p:txBody>
          <a:bodyPr/>
          <a:lstStyle/>
          <a:p>
            <a:r>
              <a:rPr lang="en-US" b="1" dirty="0">
                <a:ea typeface="MS PGothic" charset="0"/>
              </a:rPr>
              <a:t>Varying Degrees of Product Differentiation</a:t>
            </a:r>
          </a:p>
        </p:txBody>
      </p:sp>
      <p:sp>
        <p:nvSpPr>
          <p:cNvPr id="23555" name="Content Placeholder 2"/>
          <p:cNvSpPr>
            <a:spLocks noGrp="1"/>
          </p:cNvSpPr>
          <p:nvPr>
            <p:ph idx="1"/>
          </p:nvPr>
        </p:nvSpPr>
        <p:spPr>
          <a:xfrm>
            <a:off x="203200" y="1712913"/>
            <a:ext cx="10972800" cy="4895850"/>
          </a:xfrm>
        </p:spPr>
        <p:txBody>
          <a:bodyPr/>
          <a:lstStyle/>
          <a:p>
            <a:pPr eaLnBrk="1" hangingPunct="1"/>
            <a:r>
              <a:rPr lang="en-US" sz="3200" dirty="0">
                <a:ea typeface="MS PGothic" charset="0"/>
              </a:rPr>
              <a:t>A highly differentiated product means</a:t>
            </a:r>
          </a:p>
          <a:p>
            <a:pPr lvl="1" eaLnBrk="1" hangingPunct="1"/>
            <a:r>
              <a:rPr lang="en-US" sz="2800" dirty="0">
                <a:ea typeface="MS PGothic" charset="0"/>
              </a:rPr>
              <a:t>Higher prices and markups.</a:t>
            </a:r>
          </a:p>
          <a:p>
            <a:pPr lvl="1" eaLnBrk="1" hangingPunct="1"/>
            <a:r>
              <a:rPr lang="en-US" sz="2800" dirty="0">
                <a:ea typeface="MS PGothic" charset="0"/>
              </a:rPr>
              <a:t>Larger excess capacity.</a:t>
            </a:r>
          </a:p>
          <a:p>
            <a:pPr eaLnBrk="1" hangingPunct="1"/>
            <a:r>
              <a:rPr lang="en-US" sz="3200" dirty="0">
                <a:ea typeface="MS PGothic" charset="0"/>
              </a:rPr>
              <a:t>A less-differentiated product means</a:t>
            </a:r>
          </a:p>
          <a:p>
            <a:pPr lvl="1" eaLnBrk="1" hangingPunct="1"/>
            <a:r>
              <a:rPr lang="en-US" sz="2800" dirty="0">
                <a:ea typeface="MS PGothic" charset="0"/>
              </a:rPr>
              <a:t>Lower prices and markups.</a:t>
            </a:r>
          </a:p>
          <a:p>
            <a:pPr lvl="1" eaLnBrk="1" hangingPunct="1"/>
            <a:r>
              <a:rPr lang="en-US" sz="2800" dirty="0">
                <a:ea typeface="MS PGothic" charset="0"/>
              </a:rPr>
              <a:t>Less excess capacity.</a:t>
            </a:r>
          </a:p>
        </p:txBody>
      </p:sp>
      <p:pic>
        <p:nvPicPr>
          <p:cNvPr id="24580" name="Picture 9" descr="I:\DirkTextbookN\Jpegs(All)\VOLUME_1_MICRO_Class-test\07_PRINECO_CH06.jpg"/>
          <p:cNvPicPr>
            <a:picLocks noChangeAspect="1" noChangeArrowheads="1"/>
          </p:cNvPicPr>
          <p:nvPr/>
        </p:nvPicPr>
        <p:blipFill>
          <a:blip r:embed="rId3">
            <a:extLst>
              <a:ext uri="{28A0092B-C50C-407E-A947-70E740481C1C}">
                <a14:useLocalDpi xmlns:a14="http://schemas.microsoft.com/office/drawing/2010/main" val="0"/>
              </a:ext>
            </a:extLst>
          </a:blip>
          <a:srcRect l="13055" t="7826" r="11098" b="9592"/>
          <a:stretch>
            <a:fillRect/>
          </a:stretch>
        </p:blipFill>
        <p:spPr bwMode="auto">
          <a:xfrm>
            <a:off x="7400681" y="1860668"/>
            <a:ext cx="1983316"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581" name="Picture 6" descr="G:\DirkTextbookN\Jpegs(All)\JpegsBatch3LateJuly\dreamstimesmall_2080456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640" y="4416426"/>
            <a:ext cx="4404784" cy="2192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90159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checkerboard(across)">
                                      <p:cBhvr>
                                        <p:cTn id="7" dur="500"/>
                                        <p:tgtEl>
                                          <p:spTgt spid="2355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checkerboard(across)">
                                      <p:cBhvr>
                                        <p:cTn id="10" dur="500"/>
                                        <p:tgtEl>
                                          <p:spTgt spid="2355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4580"/>
                                        </p:tgtEl>
                                        <p:attrNameLst>
                                          <p:attrName>style.visibility</p:attrName>
                                        </p:attrNameLst>
                                      </p:cBhvr>
                                      <p:to>
                                        <p:strVal val="visible"/>
                                      </p:to>
                                    </p:set>
                                    <p:animEffect transition="in" filter="barn(inVertical)">
                                      <p:cBhvr>
                                        <p:cTn id="13" dur="500"/>
                                        <p:tgtEl>
                                          <p:spTgt spid="2458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checkerboard(across)">
                                      <p:cBhvr>
                                        <p:cTn id="18" dur="500"/>
                                        <p:tgtEl>
                                          <p:spTgt spid="23555">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animEffect transition="in" filter="checkerboard(across)">
                                      <p:cBhvr>
                                        <p:cTn id="21" dur="500"/>
                                        <p:tgtEl>
                                          <p:spTgt spid="23555">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4581"/>
                                        </p:tgtEl>
                                        <p:attrNameLst>
                                          <p:attrName>style.visibility</p:attrName>
                                        </p:attrNameLst>
                                      </p:cBhvr>
                                      <p:to>
                                        <p:strVal val="visible"/>
                                      </p:to>
                                    </p:set>
                                    <p:animEffect transition="in" filter="barn(inVertical)">
                                      <p:cBhvr>
                                        <p:cTn id="24"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367" y="1954213"/>
            <a:ext cx="11087100" cy="3763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tc.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90239" y="2057400"/>
            <a:ext cx="9368367" cy="1804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2357438"/>
            <a:ext cx="3225800" cy="286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efficiency.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21052" y="3765559"/>
            <a:ext cx="844549" cy="1882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Lexces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40933" y="4718059"/>
            <a:ext cx="2178051" cy="6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Lq.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810936" y="3328988"/>
            <a:ext cx="154517" cy="230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Rd.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262290" y="3035300"/>
            <a:ext cx="4430183" cy="176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 name="Picture 20" descr="Refficiancy.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9417052" y="3848100"/>
            <a:ext cx="844549" cy="1785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Rexcess.eps"/>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9192684" y="4897438"/>
            <a:ext cx="2072216"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Rq.eps"/>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9078387" y="3738572"/>
            <a:ext cx="154516" cy="1881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title1.eps"/>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334684" y="5718184"/>
            <a:ext cx="2175933"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title2.eps"/>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424340" y="5718184"/>
            <a:ext cx="212301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9165" name="Title 15"/>
          <p:cNvSpPr>
            <a:spLocks noGrp="1"/>
          </p:cNvSpPr>
          <p:nvPr>
            <p:ph type="title"/>
          </p:nvPr>
        </p:nvSpPr>
        <p:spPr>
          <a:xfrm>
            <a:off x="41558" y="191510"/>
            <a:ext cx="12566073" cy="1143000"/>
          </a:xfrm>
        </p:spPr>
        <p:txBody>
          <a:bodyPr/>
          <a:lstStyle/>
          <a:p>
            <a:pPr algn="l" eaLnBrk="1" hangingPunct="1"/>
            <a:r>
              <a:rPr lang="en-US" b="1" dirty="0">
                <a:ea typeface="MS PGothic" charset="0"/>
              </a:rPr>
              <a:t>Differentiation, Excess Capacity, and Efficiency</a:t>
            </a:r>
          </a:p>
        </p:txBody>
      </p:sp>
    </p:spTree>
    <p:extLst>
      <p:ext uri="{BB962C8B-B14F-4D97-AF65-F5344CB8AC3E}">
        <p14:creationId xmlns:p14="http://schemas.microsoft.com/office/powerpoint/2010/main" val="20151698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10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down)">
                                      <p:cBhvr>
                                        <p:cTn id="12" dur="10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1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10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10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10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down)">
                                      <p:cBhvr>
                                        <p:cTn id="47" dur="1000"/>
                                        <p:tgtEl>
                                          <p:spTgt spid="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down)">
                                      <p:cBhvr>
                                        <p:cTn id="52" dur="1000"/>
                                        <p:tgtEl>
                                          <p:spTgt spid="2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down)">
                                      <p:cBhvr>
                                        <p:cTn id="5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981201" y="1"/>
            <a:ext cx="8570913" cy="1527175"/>
          </a:xfrm>
        </p:spPr>
        <p:txBody>
          <a:bodyPr/>
          <a:lstStyle/>
          <a:p>
            <a:pPr algn="l"/>
            <a:r>
              <a:rPr lang="en-US" b="1" dirty="0"/>
              <a:t>Economics in “Hugs”</a:t>
            </a:r>
            <a:endParaRPr lang="en-US" b="1" i="1" dirty="0"/>
          </a:p>
        </p:txBody>
      </p:sp>
      <p:sp>
        <p:nvSpPr>
          <p:cNvPr id="75778" name="Content Placeholder 2"/>
          <p:cNvSpPr>
            <a:spLocks noGrp="1"/>
          </p:cNvSpPr>
          <p:nvPr>
            <p:ph idx="1"/>
          </p:nvPr>
        </p:nvSpPr>
        <p:spPr>
          <a:xfrm>
            <a:off x="1981200" y="1712914"/>
            <a:ext cx="8229600" cy="1379537"/>
          </a:xfrm>
        </p:spPr>
        <p:txBody>
          <a:bodyPr/>
          <a:lstStyle/>
          <a:p>
            <a:r>
              <a:rPr lang="en-US" sz="3200" dirty="0"/>
              <a:t>“Free Hugs Prank: $2 Deluxe Hugs”</a:t>
            </a:r>
          </a:p>
          <a:p>
            <a:pPr lvl="1"/>
            <a:r>
              <a:rPr lang="en-US" sz="2800" dirty="0"/>
              <a:t>Is a $2 hug better than a free hug?</a:t>
            </a:r>
          </a:p>
        </p:txBody>
      </p:sp>
      <p:pic>
        <p:nvPicPr>
          <p:cNvPr id="75779" name="Picture 4" descr="An icon indicating a video is present.">
            <a:hlinkClick r:id="rId3"/>
          </p:cNvPr>
          <p:cNvPicPr>
            <a:picLocks noChangeAspect="1"/>
          </p:cNvPicPr>
          <p:nvPr/>
        </p:nvPicPr>
        <p:blipFill>
          <a:blip r:embed="rId4"/>
          <a:srcRect l="20306" t="18303" r="22078" b="25455"/>
          <a:stretch>
            <a:fillRect/>
          </a:stretch>
        </p:blipFill>
        <p:spPr bwMode="auto">
          <a:xfrm>
            <a:off x="5321300" y="3278188"/>
            <a:ext cx="1549400" cy="1473200"/>
          </a:xfrm>
          <a:prstGeom prst="rect">
            <a:avLst/>
          </a:prstGeom>
          <a:noFill/>
          <a:ln w="9525">
            <a:noFill/>
            <a:miter lim="800000"/>
            <a:headEnd/>
            <a:tailEnd/>
          </a:ln>
        </p:spPr>
      </p:pic>
    </p:spTree>
    <p:extLst>
      <p:ext uri="{BB962C8B-B14F-4D97-AF65-F5344CB8AC3E}">
        <p14:creationId xmlns:p14="http://schemas.microsoft.com/office/powerpoint/2010/main" val="142585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a:xfrm>
            <a:off x="349253" y="21861"/>
            <a:ext cx="10972800" cy="1527175"/>
          </a:xfrm>
        </p:spPr>
        <p:txBody>
          <a:bodyPr/>
          <a:lstStyle/>
          <a:p>
            <a:r>
              <a:rPr lang="en-US" b="1" dirty="0">
                <a:ea typeface="MS PGothic" charset="0"/>
              </a:rPr>
              <a:t>Advertising</a:t>
            </a:r>
          </a:p>
        </p:txBody>
      </p:sp>
      <p:sp>
        <p:nvSpPr>
          <p:cNvPr id="25603" name="Content Placeholder 2"/>
          <p:cNvSpPr>
            <a:spLocks noGrp="1"/>
          </p:cNvSpPr>
          <p:nvPr>
            <p:ph idx="1"/>
          </p:nvPr>
        </p:nvSpPr>
        <p:spPr>
          <a:xfrm>
            <a:off x="349253" y="1712913"/>
            <a:ext cx="6982883" cy="4895850"/>
          </a:xfrm>
        </p:spPr>
        <p:txBody>
          <a:bodyPr/>
          <a:lstStyle/>
          <a:p>
            <a:pPr eaLnBrk="1" hangingPunct="1"/>
            <a:r>
              <a:rPr lang="en-US" sz="2800" dirty="0">
                <a:ea typeface="MS PGothic" charset="0"/>
              </a:rPr>
              <a:t>Advertising</a:t>
            </a:r>
          </a:p>
          <a:p>
            <a:pPr lvl="1" eaLnBrk="1" hangingPunct="1"/>
            <a:r>
              <a:rPr lang="en-US" sz="2400" dirty="0">
                <a:ea typeface="MS PGothic" charset="0"/>
              </a:rPr>
              <a:t>A method of nonprice competition</a:t>
            </a:r>
          </a:p>
          <a:p>
            <a:pPr lvl="1" eaLnBrk="1" hangingPunct="1"/>
            <a:r>
              <a:rPr lang="en-US" sz="2400" dirty="0">
                <a:ea typeface="MS PGothic" charset="0"/>
              </a:rPr>
              <a:t>Represents 2% of U.S. annual economic output</a:t>
            </a:r>
          </a:p>
          <a:p>
            <a:pPr eaLnBrk="1" hangingPunct="1"/>
            <a:r>
              <a:rPr lang="en-US" sz="2800" dirty="0">
                <a:ea typeface="MS PGothic" charset="0"/>
              </a:rPr>
              <a:t>Why advertise?</a:t>
            </a:r>
          </a:p>
          <a:p>
            <a:pPr lvl="1" eaLnBrk="1" hangingPunct="1"/>
            <a:r>
              <a:rPr lang="en-US" sz="2400" dirty="0">
                <a:ea typeface="MS PGothic" charset="0"/>
              </a:rPr>
              <a:t>Provide information for consumers</a:t>
            </a:r>
          </a:p>
          <a:p>
            <a:pPr lvl="1" eaLnBrk="1" hangingPunct="1"/>
            <a:r>
              <a:rPr lang="en-US" sz="2400" dirty="0">
                <a:ea typeface="MS PGothic" charset="0"/>
              </a:rPr>
              <a:t>Further differentiate the product</a:t>
            </a:r>
          </a:p>
          <a:p>
            <a:pPr lvl="1" eaLnBrk="1" hangingPunct="1"/>
            <a:r>
              <a:rPr lang="en-US" sz="2400" dirty="0">
                <a:ea typeface="MS PGothic" charset="0"/>
              </a:rPr>
              <a:t>Increase demand for the product</a:t>
            </a:r>
          </a:p>
        </p:txBody>
      </p:sp>
      <p:pic>
        <p:nvPicPr>
          <p:cNvPr id="27652" name="Picture 6" descr="I:\DirkTextbookN\Jpegs(All)\VOLUME_1_MICRO_Class-test\11_PRINECO_CH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7" y="3429000"/>
            <a:ext cx="6144683" cy="323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660298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checkerboard(across)">
                                      <p:cBhvr>
                                        <p:cTn id="7" dur="500"/>
                                        <p:tgtEl>
                                          <p:spTgt spid="2560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checkerboard(across)">
                                      <p:cBhvr>
                                        <p:cTn id="10" dur="500"/>
                                        <p:tgtEl>
                                          <p:spTgt spid="2560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2"/>
                                        </p:tgtEl>
                                        <p:attrNameLst>
                                          <p:attrName>style.visibility</p:attrName>
                                        </p:attrNameLst>
                                      </p:cBhvr>
                                      <p:to>
                                        <p:strVal val="visible"/>
                                      </p:to>
                                    </p:set>
                                    <p:animEffect transition="in" filter="barn(inVertical)">
                                      <p:cBhvr>
                                        <p:cTn id="13" dur="500"/>
                                        <p:tgtEl>
                                          <p:spTgt spid="2765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checkerboard(across)">
                                      <p:cBhvr>
                                        <p:cTn id="18" dur="500"/>
                                        <p:tgtEl>
                                          <p:spTgt spid="25603">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animEffect transition="in" filter="checkerboard(across)">
                                      <p:cBhvr>
                                        <p:cTn id="21" dur="500"/>
                                        <p:tgtEl>
                                          <p:spTgt spid="2560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5603">
                                            <p:txEl>
                                              <p:pRg st="6" end="6"/>
                                            </p:txEl>
                                          </p:spTgt>
                                        </p:tgtEl>
                                        <p:attrNameLst>
                                          <p:attrName>style.visibility</p:attrName>
                                        </p:attrNameLst>
                                      </p:cBhvr>
                                      <p:to>
                                        <p:strVal val="visible"/>
                                      </p:to>
                                    </p:set>
                                    <p:animEffect transition="in" filter="checkerboard(across)">
                                      <p:cBhvr>
                                        <p:cTn id="24"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TAB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1" y="406400"/>
            <a:ext cx="11374967" cy="6057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57306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descr="TAB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1" y="482600"/>
            <a:ext cx="11374967" cy="5886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39350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2006" y="1758953"/>
            <a:ext cx="8083551" cy="462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dafter.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98850" y="1824038"/>
            <a:ext cx="5520267" cy="3865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dbefore.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235" y="3857634"/>
            <a:ext cx="5306484" cy="2081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300" name="Title 7"/>
          <p:cNvSpPr>
            <a:spLocks noGrp="1"/>
          </p:cNvSpPr>
          <p:nvPr>
            <p:ph type="title"/>
          </p:nvPr>
        </p:nvSpPr>
        <p:spPr/>
        <p:txBody>
          <a:bodyPr/>
          <a:lstStyle/>
          <a:p>
            <a:pPr eaLnBrk="1" hangingPunct="1"/>
            <a:r>
              <a:rPr lang="en-US" b="1" dirty="0">
                <a:ea typeface="MS PGothic" charset="0"/>
              </a:rPr>
              <a:t>Advertising and Demand</a:t>
            </a:r>
          </a:p>
        </p:txBody>
      </p:sp>
      <p:sp>
        <p:nvSpPr>
          <p:cNvPr id="2" name="TextBox 1"/>
          <p:cNvSpPr txBox="1"/>
          <p:nvPr/>
        </p:nvSpPr>
        <p:spPr>
          <a:xfrm>
            <a:off x="5190108" y="1741852"/>
            <a:ext cx="6216574" cy="1815882"/>
          </a:xfrm>
          <a:prstGeom prst="rect">
            <a:avLst/>
          </a:prstGeom>
          <a:noFill/>
        </p:spPr>
        <p:txBody>
          <a:bodyPr wrap="none" rtlCol="0">
            <a:spAutoFit/>
          </a:bodyPr>
          <a:lstStyle/>
          <a:p>
            <a:r>
              <a:rPr lang="en-US" sz="2800" dirty="0">
                <a:solidFill>
                  <a:schemeClr val="tx2">
                    <a:lumMod val="60000"/>
                    <a:lumOff val="40000"/>
                  </a:schemeClr>
                </a:solidFill>
                <a:latin typeface="Cambria" panose="02040503050406030204" pitchFamily="18" charset="0"/>
              </a:rPr>
              <a:t>Advertising is designed to decrease the </a:t>
            </a:r>
          </a:p>
          <a:p>
            <a:r>
              <a:rPr lang="en-US" sz="2800" dirty="0">
                <a:solidFill>
                  <a:schemeClr val="tx2">
                    <a:lumMod val="60000"/>
                    <a:lumOff val="40000"/>
                  </a:schemeClr>
                </a:solidFill>
                <a:latin typeface="Cambria" panose="02040503050406030204" pitchFamily="18" charset="0"/>
              </a:rPr>
              <a:t>price elasticity of demand (makes more</a:t>
            </a:r>
          </a:p>
          <a:p>
            <a:r>
              <a:rPr lang="en-US" sz="2800" dirty="0">
                <a:solidFill>
                  <a:schemeClr val="tx2">
                    <a:lumMod val="60000"/>
                    <a:lumOff val="40000"/>
                  </a:schemeClr>
                </a:solidFill>
                <a:latin typeface="Cambria" panose="02040503050406030204" pitchFamily="18" charset="0"/>
              </a:rPr>
              <a:t>inelastic) for the firm and shift firm's</a:t>
            </a:r>
          </a:p>
          <a:p>
            <a:r>
              <a:rPr lang="en-US" sz="2800" dirty="0">
                <a:solidFill>
                  <a:schemeClr val="tx2">
                    <a:lumMod val="60000"/>
                    <a:lumOff val="40000"/>
                  </a:schemeClr>
                </a:solidFill>
                <a:latin typeface="Cambria" panose="02040503050406030204" pitchFamily="18" charset="0"/>
              </a:rPr>
              <a:t>demand curve right.</a:t>
            </a:r>
          </a:p>
        </p:txBody>
      </p:sp>
    </p:spTree>
    <p:extLst>
      <p:ext uri="{BB962C8B-B14F-4D97-AF65-F5344CB8AC3E}">
        <p14:creationId xmlns:p14="http://schemas.microsoft.com/office/powerpoint/2010/main" val="3202269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a:xfrm>
            <a:off x="609600" y="9"/>
            <a:ext cx="10972800" cy="1527175"/>
          </a:xfrm>
        </p:spPr>
        <p:txBody>
          <a:bodyPr/>
          <a:lstStyle/>
          <a:p>
            <a:r>
              <a:rPr lang="en-US" b="1" dirty="0">
                <a:ea typeface="MS PGothic" charset="0"/>
              </a:rPr>
              <a:t>Who Advertises?</a:t>
            </a:r>
          </a:p>
        </p:txBody>
      </p:sp>
      <p:sp>
        <p:nvSpPr>
          <p:cNvPr id="27651" name="Content Placeholder 2"/>
          <p:cNvSpPr>
            <a:spLocks noGrp="1"/>
          </p:cNvSpPr>
          <p:nvPr>
            <p:ph idx="1"/>
          </p:nvPr>
        </p:nvSpPr>
        <p:spPr>
          <a:xfrm>
            <a:off x="609600" y="1712913"/>
            <a:ext cx="10972800" cy="4895850"/>
          </a:xfrm>
        </p:spPr>
        <p:txBody>
          <a:bodyPr/>
          <a:lstStyle/>
          <a:p>
            <a:pPr eaLnBrk="1" hangingPunct="1"/>
            <a:r>
              <a:rPr lang="en-US" sz="2800" dirty="0">
                <a:ea typeface="MS PGothic" charset="0"/>
              </a:rPr>
              <a:t>Perfect competition</a:t>
            </a:r>
          </a:p>
          <a:p>
            <a:pPr lvl="1" eaLnBrk="1" hangingPunct="1"/>
            <a:r>
              <a:rPr lang="en-US" sz="2400" dirty="0">
                <a:ea typeface="MS PGothic" charset="0"/>
              </a:rPr>
              <a:t>Homogenous products means that advertising won</a:t>
            </a:r>
            <a:r>
              <a:rPr lang="en-US" altLang="ja-JP" sz="2400" dirty="0">
                <a:ea typeface="MS PGothic" charset="0"/>
              </a:rPr>
              <a:t>'t help an individual firm.</a:t>
            </a:r>
          </a:p>
          <a:p>
            <a:pPr lvl="1" eaLnBrk="1" hangingPunct="1"/>
            <a:r>
              <a:rPr lang="en-US" altLang="ja-JP" sz="2400" dirty="0">
                <a:solidFill>
                  <a:srgbClr val="FF0000"/>
                </a:solidFill>
                <a:ea typeface="MS PGothic" charset="0"/>
              </a:rPr>
              <a:t>Advertising is less effective in a perfectly competitive industry.</a:t>
            </a:r>
          </a:p>
          <a:p>
            <a:pPr lvl="1" eaLnBrk="1" hangingPunct="1"/>
            <a:r>
              <a:rPr lang="en-US" sz="2400" dirty="0">
                <a:ea typeface="MS PGothic" charset="0"/>
              </a:rPr>
              <a:t>A single firm that advertises would be at a cost disadvantage.</a:t>
            </a:r>
          </a:p>
          <a:p>
            <a:pPr lvl="1" eaLnBrk="1" hangingPunct="1"/>
            <a:r>
              <a:rPr lang="en-US" sz="2400" dirty="0">
                <a:ea typeface="MS PGothic" charset="0"/>
              </a:rPr>
              <a:t>However, the industry can still benefit from advertising.</a:t>
            </a:r>
          </a:p>
          <a:p>
            <a:pPr eaLnBrk="1" hangingPunct="1"/>
            <a:r>
              <a:rPr lang="en-US" sz="2800" dirty="0">
                <a:ea typeface="MS PGothic" charset="0"/>
              </a:rPr>
              <a:t>Examples:</a:t>
            </a:r>
          </a:p>
          <a:p>
            <a:pPr lvl="1" eaLnBrk="1" hangingPunct="1"/>
            <a:r>
              <a:rPr lang="en-US" sz="2400" dirty="0">
                <a:ea typeface="MS PGothic" charset="0"/>
              </a:rPr>
              <a:t>Beef</a:t>
            </a:r>
          </a:p>
          <a:p>
            <a:pPr lvl="1" eaLnBrk="1" hangingPunct="1"/>
            <a:r>
              <a:rPr lang="en-US" sz="2400" dirty="0">
                <a:ea typeface="MS PGothic" charset="0"/>
              </a:rPr>
              <a:t>Milk</a:t>
            </a:r>
          </a:p>
          <a:p>
            <a:pPr lvl="1" eaLnBrk="1" hangingPunct="1"/>
            <a:r>
              <a:rPr lang="en-US" sz="2400" dirty="0">
                <a:ea typeface="MS PGothic" charset="0"/>
              </a:rPr>
              <a:t>Orange juice</a:t>
            </a:r>
          </a:p>
        </p:txBody>
      </p:sp>
      <p:pic>
        <p:nvPicPr>
          <p:cNvPr id="29700" name="Picture 6" descr="I:\DirkTextbookN\Jpegs(All)\VOLUME_1_MICRO_Class-test\10_PRINECO_CH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868" y="4284672"/>
            <a:ext cx="2252133"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1" name="Picture 6" descr="G:\DirkTextbookN\Jpegs(All)\JpegsBatch3LateJuly\BX1R35.jpg"/>
          <p:cNvPicPr>
            <a:picLocks noChangeAspect="1" noChangeArrowheads="1"/>
          </p:cNvPicPr>
          <p:nvPr/>
        </p:nvPicPr>
        <p:blipFill>
          <a:blip r:embed="rId4">
            <a:extLst>
              <a:ext uri="{28A0092B-C50C-407E-A947-70E740481C1C}">
                <a14:useLocalDpi xmlns:a14="http://schemas.microsoft.com/office/drawing/2010/main" val="0"/>
              </a:ext>
            </a:extLst>
          </a:blip>
          <a:srcRect l="22282" t="5824" r="22583" b="5632"/>
          <a:stretch>
            <a:fillRect/>
          </a:stretch>
        </p:blipFill>
        <p:spPr bwMode="auto">
          <a:xfrm>
            <a:off x="8062385" y="4291022"/>
            <a:ext cx="1253067" cy="221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85389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checkerboard(across)">
                                      <p:cBhvr>
                                        <p:cTn id="7" dur="500"/>
                                        <p:tgtEl>
                                          <p:spTgt spid="27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2" end="2"/>
                                            </p:txEl>
                                          </p:spTgt>
                                        </p:tgtEl>
                                        <p:attrNameLst>
                                          <p:attrName>style.visibility</p:attrName>
                                        </p:attrNameLst>
                                      </p:cBhvr>
                                      <p:to>
                                        <p:strVal val="visible"/>
                                      </p:to>
                                    </p:set>
                                    <p:animEffect transition="in" filter="checkerboard(across)">
                                      <p:cBhvr>
                                        <p:cTn id="12" dur="500"/>
                                        <p:tgtEl>
                                          <p:spTgt spid="27651">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animEffect transition="in" filter="checkerboard(across)">
                                      <p:cBhvr>
                                        <p:cTn id="15" dur="500"/>
                                        <p:tgtEl>
                                          <p:spTgt spid="27651">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7651">
                                            <p:txEl>
                                              <p:pRg st="4" end="4"/>
                                            </p:txEl>
                                          </p:spTgt>
                                        </p:tgtEl>
                                        <p:attrNameLst>
                                          <p:attrName>style.visibility</p:attrName>
                                        </p:attrNameLst>
                                      </p:cBhvr>
                                      <p:to>
                                        <p:strVal val="visible"/>
                                      </p:to>
                                    </p:set>
                                    <p:animEffect transition="in" filter="checkerboard(across)">
                                      <p:cBhvr>
                                        <p:cTn id="18" dur="500"/>
                                        <p:tgtEl>
                                          <p:spTgt spid="27651">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animEffect transition="in" filter="checkerboard(across)">
                                      <p:cBhvr>
                                        <p:cTn id="23" dur="500"/>
                                        <p:tgtEl>
                                          <p:spTgt spid="27651">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7651">
                                            <p:txEl>
                                              <p:pRg st="7" end="7"/>
                                            </p:txEl>
                                          </p:spTgt>
                                        </p:tgtEl>
                                        <p:attrNameLst>
                                          <p:attrName>style.visibility</p:attrName>
                                        </p:attrNameLst>
                                      </p:cBhvr>
                                      <p:to>
                                        <p:strVal val="visible"/>
                                      </p:to>
                                    </p:set>
                                    <p:animEffect transition="in" filter="checkerboard(across)">
                                      <p:cBhvr>
                                        <p:cTn id="26" dur="500"/>
                                        <p:tgtEl>
                                          <p:spTgt spid="27651">
                                            <p:txEl>
                                              <p:pRg st="7" end="7"/>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animEffect transition="in" filter="checkerboard(across)">
                                      <p:cBhvr>
                                        <p:cTn id="29" dur="500"/>
                                        <p:tgtEl>
                                          <p:spTgt spid="27651">
                                            <p:txEl>
                                              <p:pRg st="8" end="8"/>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9700"/>
                                        </p:tgtEl>
                                        <p:attrNameLst>
                                          <p:attrName>style.visibility</p:attrName>
                                        </p:attrNameLst>
                                      </p:cBhvr>
                                      <p:to>
                                        <p:strVal val="visible"/>
                                      </p:to>
                                    </p:set>
                                    <p:animEffect transition="in" filter="barn(inVertical)">
                                      <p:cBhvr>
                                        <p:cTn id="32" dur="500"/>
                                        <p:tgtEl>
                                          <p:spTgt spid="29700"/>
                                        </p:tgtEl>
                                      </p:cBhvr>
                                    </p:animEffect>
                                  </p:childTnLst>
                                </p:cTn>
                              </p:par>
                              <p:par>
                                <p:cTn id="33" presetID="16" presetClass="entr" presetSubtype="21" fill="hold" nodeType="withEffect">
                                  <p:stCondLst>
                                    <p:cond delay="0"/>
                                  </p:stCondLst>
                                  <p:childTnLst>
                                    <p:set>
                                      <p:cBhvr>
                                        <p:cTn id="34" dur="1" fill="hold">
                                          <p:stCondLst>
                                            <p:cond delay="0"/>
                                          </p:stCondLst>
                                        </p:cTn>
                                        <p:tgtEl>
                                          <p:spTgt spid="29701"/>
                                        </p:tgtEl>
                                        <p:attrNameLst>
                                          <p:attrName>style.visibility</p:attrName>
                                        </p:attrNameLst>
                                      </p:cBhvr>
                                      <p:to>
                                        <p:strVal val="visible"/>
                                      </p:to>
                                    </p:set>
                                    <p:animEffect transition="in" filter="barn(inVertical)">
                                      <p:cBhvr>
                                        <p:cTn id="35" dur="500"/>
                                        <p:tgtEl>
                                          <p:spTgt spid="2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609600" y="9"/>
            <a:ext cx="10972800" cy="1527175"/>
          </a:xfrm>
        </p:spPr>
        <p:txBody>
          <a:bodyPr/>
          <a:lstStyle/>
          <a:p>
            <a:r>
              <a:rPr lang="en-US" b="1" dirty="0">
                <a:ea typeface="MS PGothic" charset="0"/>
              </a:rPr>
              <a:t>Who Advertises?</a:t>
            </a:r>
          </a:p>
        </p:txBody>
      </p:sp>
      <p:sp>
        <p:nvSpPr>
          <p:cNvPr id="28675" name="Content Placeholder 2"/>
          <p:cNvSpPr>
            <a:spLocks noGrp="1"/>
          </p:cNvSpPr>
          <p:nvPr>
            <p:ph idx="1"/>
          </p:nvPr>
        </p:nvSpPr>
        <p:spPr>
          <a:xfrm>
            <a:off x="609600" y="1712913"/>
            <a:ext cx="10972800" cy="4895850"/>
          </a:xfrm>
        </p:spPr>
        <p:txBody>
          <a:bodyPr/>
          <a:lstStyle/>
          <a:p>
            <a:pPr eaLnBrk="1" hangingPunct="1"/>
            <a:r>
              <a:rPr lang="en-US" sz="2800" dirty="0">
                <a:ea typeface="MS PGothic" charset="0"/>
              </a:rPr>
              <a:t>Monopolistic competition</a:t>
            </a:r>
          </a:p>
          <a:p>
            <a:pPr lvl="1" eaLnBrk="1" hangingPunct="1"/>
            <a:r>
              <a:rPr lang="en-US" sz="2400" dirty="0">
                <a:ea typeface="MS PGothic" charset="0"/>
              </a:rPr>
              <a:t>Advertising is widespread and beneficial to individual firms with differentiated products.</a:t>
            </a:r>
          </a:p>
          <a:p>
            <a:pPr lvl="1" eaLnBrk="1" hangingPunct="1"/>
            <a:r>
              <a:rPr lang="en-US" sz="2400" dirty="0">
                <a:ea typeface="MS PGothic" charset="0"/>
              </a:rPr>
              <a:t>Advertising can increase demand for single firm</a:t>
            </a:r>
            <a:r>
              <a:rPr lang="en-US" altLang="ja-JP" sz="2400" dirty="0">
                <a:ea typeface="MS PGothic" charset="0"/>
              </a:rPr>
              <a:t>'s product.</a:t>
            </a:r>
          </a:p>
          <a:p>
            <a:pPr eaLnBrk="1" hangingPunct="1"/>
            <a:r>
              <a:rPr lang="en-US" sz="2800" dirty="0">
                <a:ea typeface="MS PGothic" charset="0"/>
              </a:rPr>
              <a:t>Examples:</a:t>
            </a:r>
          </a:p>
          <a:p>
            <a:pPr lvl="1" eaLnBrk="1" hangingPunct="1"/>
            <a:r>
              <a:rPr lang="en-US" sz="2400" dirty="0">
                <a:ea typeface="MS PGothic" charset="0"/>
              </a:rPr>
              <a:t>Fast-food restaurants</a:t>
            </a:r>
          </a:p>
          <a:p>
            <a:pPr lvl="1" eaLnBrk="1" hangingPunct="1"/>
            <a:r>
              <a:rPr lang="en-US" sz="2400" dirty="0">
                <a:ea typeface="MS PGothic" charset="0"/>
              </a:rPr>
              <a:t>Clothing stores</a:t>
            </a:r>
          </a:p>
        </p:txBody>
      </p:sp>
      <p:pic>
        <p:nvPicPr>
          <p:cNvPr id="59395" name="Picture 6" descr="I:\DirkTextbookN\Jpegs(All)\VOLUME_1_MICRO_Class-test\013_PRINECO_CH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584" y="3675063"/>
            <a:ext cx="2937933" cy="306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6606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checkerboard(across)">
                                      <p:cBhvr>
                                        <p:cTn id="7" dur="500"/>
                                        <p:tgtEl>
                                          <p:spTgt spid="2867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675">
                                            <p:txEl>
                                              <p:pRg st="2" end="2"/>
                                            </p:txEl>
                                          </p:spTgt>
                                        </p:tgtEl>
                                        <p:attrNameLst>
                                          <p:attrName>style.visibility</p:attrName>
                                        </p:attrNameLst>
                                      </p:cBhvr>
                                      <p:to>
                                        <p:strVal val="visible"/>
                                      </p:to>
                                    </p:set>
                                    <p:animEffect transition="in" filter="checkerboard(across)">
                                      <p:cBhvr>
                                        <p:cTn id="10" dur="500"/>
                                        <p:tgtEl>
                                          <p:spTgt spid="2867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animEffect transition="in" filter="checkerboard(across)">
                                      <p:cBhvr>
                                        <p:cTn id="13" dur="500"/>
                                        <p:tgtEl>
                                          <p:spTgt spid="28675">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8675">
                                            <p:txEl>
                                              <p:pRg st="5" end="5"/>
                                            </p:txEl>
                                          </p:spTgt>
                                        </p:tgtEl>
                                        <p:attrNameLst>
                                          <p:attrName>style.visibility</p:attrName>
                                        </p:attrNameLst>
                                      </p:cBhvr>
                                      <p:to>
                                        <p:strVal val="visible"/>
                                      </p:to>
                                    </p:set>
                                    <p:animEffect transition="in" filter="checkerboard(across)">
                                      <p:cBhvr>
                                        <p:cTn id="16"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609600" y="59"/>
            <a:ext cx="10972800" cy="1527175"/>
          </a:xfrm>
        </p:spPr>
        <p:txBody>
          <a:bodyPr/>
          <a:lstStyle/>
          <a:p>
            <a:r>
              <a:rPr lang="en-US" b="1" dirty="0">
                <a:ea typeface="MS PGothic" charset="0"/>
              </a:rPr>
              <a:t>Previously</a:t>
            </a:r>
          </a:p>
        </p:txBody>
      </p:sp>
      <p:sp>
        <p:nvSpPr>
          <p:cNvPr id="10242" name="Content Placeholder 2"/>
          <p:cNvSpPr>
            <a:spLocks noGrp="1"/>
          </p:cNvSpPr>
          <p:nvPr>
            <p:ph idx="1"/>
          </p:nvPr>
        </p:nvSpPr>
        <p:spPr>
          <a:xfrm>
            <a:off x="609600" y="1712913"/>
            <a:ext cx="10972800" cy="4895850"/>
          </a:xfrm>
        </p:spPr>
        <p:txBody>
          <a:bodyPr/>
          <a:lstStyle/>
          <a:p>
            <a:pPr eaLnBrk="1" hangingPunct="1"/>
            <a:r>
              <a:rPr lang="en-US" sz="3200" dirty="0">
                <a:ea typeface="MS PGothic" charset="0"/>
              </a:rPr>
              <a:t>Price discrimination</a:t>
            </a:r>
          </a:p>
          <a:p>
            <a:pPr lvl="1" eaLnBrk="1" hangingPunct="1"/>
            <a:r>
              <a:rPr lang="en-US" sz="2800" dirty="0">
                <a:ea typeface="MS PGothic" charset="0"/>
              </a:rPr>
              <a:t>Occurs when a firm sells the same good at different prices.</a:t>
            </a:r>
          </a:p>
          <a:p>
            <a:pPr lvl="1" eaLnBrk="1" hangingPunct="1"/>
            <a:r>
              <a:rPr lang="en-US" sz="2800" dirty="0">
                <a:ea typeface="MS PGothic" charset="0"/>
              </a:rPr>
              <a:t>Will increase firm profitability.</a:t>
            </a:r>
          </a:p>
          <a:p>
            <a:pPr lvl="1" eaLnBrk="1" hangingPunct="1"/>
            <a:r>
              <a:rPr lang="en-US" sz="2800" dirty="0">
                <a:ea typeface="MS PGothic" charset="0"/>
              </a:rPr>
              <a:t>Can increase economic efficiency.</a:t>
            </a:r>
          </a:p>
          <a:p>
            <a:r>
              <a:rPr lang="en-US" sz="3200" dirty="0">
                <a:ea typeface="MS PGothic" charset="0"/>
              </a:rPr>
              <a:t>General rule for price discrimination</a:t>
            </a:r>
          </a:p>
          <a:p>
            <a:pPr lvl="1"/>
            <a:r>
              <a:rPr lang="en-US" sz="2800" dirty="0">
                <a:ea typeface="MS PGothic" charset="0"/>
              </a:rPr>
              <a:t>Charge a higher price to relatively inelastic consumer group</a:t>
            </a:r>
          </a:p>
          <a:p>
            <a:pPr lvl="1"/>
            <a:r>
              <a:rPr lang="en-US" sz="2800" dirty="0">
                <a:ea typeface="MS PGothic" charset="0"/>
              </a:rPr>
              <a:t>Charge a lower price to relatively elastic consumer group</a:t>
            </a:r>
          </a:p>
        </p:txBody>
      </p:sp>
    </p:spTree>
    <p:extLst>
      <p:ext uri="{BB962C8B-B14F-4D97-AF65-F5344CB8AC3E}">
        <p14:creationId xmlns:p14="http://schemas.microsoft.com/office/powerpoint/2010/main" val="142389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09600" y="9"/>
            <a:ext cx="10972800" cy="1527175"/>
          </a:xfrm>
        </p:spPr>
        <p:txBody>
          <a:bodyPr/>
          <a:lstStyle/>
          <a:p>
            <a:r>
              <a:rPr lang="en-US" b="1" dirty="0">
                <a:ea typeface="MS PGothic" charset="0"/>
              </a:rPr>
              <a:t>Who Advertises?</a:t>
            </a:r>
          </a:p>
        </p:txBody>
      </p:sp>
      <p:sp>
        <p:nvSpPr>
          <p:cNvPr id="29699" name="Content Placeholder 2"/>
          <p:cNvSpPr>
            <a:spLocks noGrp="1"/>
          </p:cNvSpPr>
          <p:nvPr>
            <p:ph idx="1"/>
          </p:nvPr>
        </p:nvSpPr>
        <p:spPr>
          <a:xfrm>
            <a:off x="609600" y="1649413"/>
            <a:ext cx="6858000" cy="4895850"/>
          </a:xfrm>
        </p:spPr>
        <p:txBody>
          <a:bodyPr/>
          <a:lstStyle/>
          <a:p>
            <a:pPr eaLnBrk="1" hangingPunct="1"/>
            <a:r>
              <a:rPr lang="en-US" sz="2800" dirty="0">
                <a:ea typeface="MS PGothic" charset="0"/>
              </a:rPr>
              <a:t>Monopoly</a:t>
            </a:r>
          </a:p>
          <a:p>
            <a:pPr lvl="1" eaLnBrk="1" hangingPunct="1"/>
            <a:r>
              <a:rPr lang="en-US" sz="2400" dirty="0">
                <a:ea typeface="MS PGothic" charset="0"/>
              </a:rPr>
              <a:t>Not as necessary to advertise since the product has no close substitutes and consumer choice is limited</a:t>
            </a:r>
          </a:p>
          <a:p>
            <a:pPr lvl="1" eaLnBrk="1" hangingPunct="1"/>
            <a:r>
              <a:rPr lang="en-US" sz="2400" dirty="0">
                <a:ea typeface="MS PGothic" charset="0"/>
              </a:rPr>
              <a:t>May advertise simply to inform consumer about the product and stimulate demand.</a:t>
            </a:r>
          </a:p>
          <a:p>
            <a:pPr eaLnBrk="1" hangingPunct="1"/>
            <a:r>
              <a:rPr lang="en-US" sz="2800" dirty="0">
                <a:ea typeface="MS PGothic" charset="0"/>
              </a:rPr>
              <a:t>Example:</a:t>
            </a:r>
          </a:p>
          <a:p>
            <a:pPr lvl="1" eaLnBrk="1" hangingPunct="1"/>
            <a:r>
              <a:rPr lang="en-US" sz="2400" dirty="0">
                <a:ea typeface="MS PGothic" charset="0"/>
              </a:rPr>
              <a:t>De Beers (diamond monopoly)</a:t>
            </a:r>
          </a:p>
        </p:txBody>
      </p:sp>
      <p:pic>
        <p:nvPicPr>
          <p:cNvPr id="31748" name="Picture 5" descr="G:\DirkTextbookN\Jpegs(All)\JpegsBatch3LateJuly\BT5NG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8984" y="1828803"/>
            <a:ext cx="4358216" cy="462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2085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7" dur="500"/>
                                        <p:tgtEl>
                                          <p:spTgt spid="2969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15" dur="500"/>
                                        <p:tgtEl>
                                          <p:spTgt spid="2969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1748"/>
                                        </p:tgtEl>
                                        <p:attrNameLst>
                                          <p:attrName>style.visibility</p:attrName>
                                        </p:attrNameLst>
                                      </p:cBhvr>
                                      <p:to>
                                        <p:strVal val="visible"/>
                                      </p:to>
                                    </p:set>
                                    <p:animEffect transition="in" filter="barn(inVertical)">
                                      <p:cBhvr>
                                        <p:cTn id="18"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609600" y="9"/>
            <a:ext cx="10972800" cy="1527175"/>
          </a:xfrm>
        </p:spPr>
        <p:txBody>
          <a:bodyPr/>
          <a:lstStyle/>
          <a:p>
            <a:r>
              <a:rPr lang="en-US" b="1" dirty="0">
                <a:ea typeface="MS PGothic" charset="0"/>
              </a:rPr>
              <a:t>Negative Effects of Advertising</a:t>
            </a:r>
          </a:p>
        </p:txBody>
      </p:sp>
      <p:sp>
        <p:nvSpPr>
          <p:cNvPr id="30723" name="Content Placeholder 2"/>
          <p:cNvSpPr>
            <a:spLocks noGrp="1"/>
          </p:cNvSpPr>
          <p:nvPr>
            <p:ph idx="1"/>
          </p:nvPr>
        </p:nvSpPr>
        <p:spPr>
          <a:xfrm>
            <a:off x="609600" y="1712913"/>
            <a:ext cx="10972800" cy="4895850"/>
          </a:xfrm>
        </p:spPr>
        <p:txBody>
          <a:bodyPr/>
          <a:lstStyle/>
          <a:p>
            <a:pPr eaLnBrk="1" hangingPunct="1"/>
            <a:r>
              <a:rPr lang="en-US" sz="3200" dirty="0">
                <a:ea typeface="MS PGothic" charset="0"/>
              </a:rPr>
              <a:t>Advertising raises costs</a:t>
            </a:r>
          </a:p>
          <a:p>
            <a:pPr lvl="1" eaLnBrk="1" hangingPunct="1"/>
            <a:r>
              <a:rPr lang="en-US" sz="2800" dirty="0">
                <a:ea typeface="MS PGothic" charset="0"/>
              </a:rPr>
              <a:t>One firm advertises, others follow suit.</a:t>
            </a:r>
          </a:p>
          <a:p>
            <a:pPr lvl="2" eaLnBrk="1" hangingPunct="1"/>
            <a:r>
              <a:rPr lang="en-US" dirty="0">
                <a:latin typeface="Cambria" panose="02040503050406030204" pitchFamily="18" charset="0"/>
                <a:cs typeface="Helvetica Neue" charset="0"/>
              </a:rPr>
              <a:t>When all firms advertise, the demand-increasing effects may cancel each other out.</a:t>
            </a:r>
          </a:p>
          <a:p>
            <a:pPr lvl="2" eaLnBrk="1" hangingPunct="1"/>
            <a:r>
              <a:rPr lang="en-US" dirty="0">
                <a:latin typeface="Cambria" panose="02040503050406030204" pitchFamily="18" charset="0"/>
                <a:cs typeface="Helvetica Neue" charset="0"/>
              </a:rPr>
              <a:t>No overall demand change, but higher costs still exist.</a:t>
            </a:r>
          </a:p>
          <a:p>
            <a:pPr lvl="2" eaLnBrk="1" hangingPunct="1"/>
            <a:r>
              <a:rPr lang="en-US" dirty="0">
                <a:latin typeface="Cambria" panose="02040503050406030204" pitchFamily="18" charset="0"/>
                <a:cs typeface="Helvetica Neue" charset="0"/>
              </a:rPr>
              <a:t>Price for consumers raise as well.</a:t>
            </a:r>
          </a:p>
          <a:p>
            <a:pPr lvl="2" eaLnBrk="1" hangingPunct="1"/>
            <a:r>
              <a:rPr lang="en-US" dirty="0">
                <a:latin typeface="Cambria" panose="02040503050406030204" pitchFamily="18" charset="0"/>
                <a:cs typeface="Helvetica Neue" charset="0"/>
              </a:rPr>
              <a:t>Business stealing externality: no individual firm can easily gain market share but feels compelled to advertise to protect its customer base.</a:t>
            </a:r>
          </a:p>
          <a:p>
            <a:pPr lvl="1" eaLnBrk="1" hangingPunct="1"/>
            <a:r>
              <a:rPr lang="en-US" sz="2800" dirty="0">
                <a:ea typeface="MS PGothic" charset="0"/>
              </a:rPr>
              <a:t>Inspiring brand loyalty</a:t>
            </a:r>
          </a:p>
          <a:p>
            <a:pPr lvl="2" eaLnBrk="1" hangingPunct="1"/>
            <a:r>
              <a:rPr lang="en-US" dirty="0">
                <a:latin typeface="Cambria" panose="02040503050406030204" pitchFamily="18" charset="0"/>
                <a:cs typeface="Helvetica Neue" charset="0"/>
              </a:rPr>
              <a:t>Creates more inelastic demand, which raises prices</a:t>
            </a:r>
          </a:p>
          <a:p>
            <a:pPr eaLnBrk="1" hangingPunct="1"/>
            <a:endParaRPr lang="en-US" sz="3200" dirty="0">
              <a:ea typeface="MS PGothic" charset="0"/>
            </a:endParaRPr>
          </a:p>
          <a:p>
            <a:pPr eaLnBrk="1" hangingPunct="1"/>
            <a:endParaRPr lang="en-US" sz="2800" dirty="0">
              <a:ea typeface="MS PGothic" charset="0"/>
            </a:endParaRPr>
          </a:p>
        </p:txBody>
      </p:sp>
    </p:spTree>
    <p:extLst>
      <p:ext uri="{BB962C8B-B14F-4D97-AF65-F5344CB8AC3E}">
        <p14:creationId xmlns:p14="http://schemas.microsoft.com/office/powerpoint/2010/main" val="320975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checkerboard(across)">
                                      <p:cBhvr>
                                        <p:cTn id="7" dur="500"/>
                                        <p:tgtEl>
                                          <p:spTgt spid="3072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23">
                                            <p:txEl>
                                              <p:pRg st="6" end="6"/>
                                            </p:txEl>
                                          </p:spTgt>
                                        </p:tgtEl>
                                        <p:attrNameLst>
                                          <p:attrName>style.visibility</p:attrName>
                                        </p:attrNameLst>
                                      </p:cBhvr>
                                      <p:to>
                                        <p:strVal val="visible"/>
                                      </p:to>
                                    </p:set>
                                    <p:animEffect transition="in" filter="checkerboard(across)">
                                      <p:cBhvr>
                                        <p:cTn id="10" dur="500"/>
                                        <p:tgtEl>
                                          <p:spTgt spid="30723">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animEffect transition="in" filter="checkerboard(across)">
                                      <p:cBhvr>
                                        <p:cTn id="15" dur="500"/>
                                        <p:tgtEl>
                                          <p:spTgt spid="3072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0723">
                                            <p:txEl>
                                              <p:pRg st="3" end="3"/>
                                            </p:txEl>
                                          </p:spTgt>
                                        </p:tgtEl>
                                        <p:attrNameLst>
                                          <p:attrName>style.visibility</p:attrName>
                                        </p:attrNameLst>
                                      </p:cBhvr>
                                      <p:to>
                                        <p:strVal val="visible"/>
                                      </p:to>
                                    </p:set>
                                    <p:animEffect transition="in" filter="checkerboard(across)">
                                      <p:cBhvr>
                                        <p:cTn id="18" dur="500"/>
                                        <p:tgtEl>
                                          <p:spTgt spid="30723">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0723">
                                            <p:txEl>
                                              <p:pRg st="4" end="4"/>
                                            </p:txEl>
                                          </p:spTgt>
                                        </p:tgtEl>
                                        <p:attrNameLst>
                                          <p:attrName>style.visibility</p:attrName>
                                        </p:attrNameLst>
                                      </p:cBhvr>
                                      <p:to>
                                        <p:strVal val="visible"/>
                                      </p:to>
                                    </p:set>
                                    <p:animEffect transition="in" filter="checkerboard(across)">
                                      <p:cBhvr>
                                        <p:cTn id="21" dur="500"/>
                                        <p:tgtEl>
                                          <p:spTgt spid="3072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checkerboard(across)">
                                      <p:cBhvr>
                                        <p:cTn id="24" dur="500"/>
                                        <p:tgtEl>
                                          <p:spTgt spid="3072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Effect transition="in" filter="checkerboard(across)">
                                      <p:cBhvr>
                                        <p:cTn id="29"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7"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384" y="1652588"/>
            <a:ext cx="9262533" cy="4786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lratcafter.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2151" y="1166822"/>
            <a:ext cx="7558616" cy="348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lratcbefore.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45367" y="1974850"/>
            <a:ext cx="7821084" cy="284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22400" y="3373438"/>
            <a:ext cx="2321984" cy="306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2.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13419" y="3562350"/>
            <a:ext cx="3380316" cy="290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3.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99120" y="2359025"/>
            <a:ext cx="2175933" cy="116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3" name="Title 10"/>
          <p:cNvSpPr>
            <a:spLocks noGrp="1"/>
          </p:cNvSpPr>
          <p:nvPr>
            <p:ph type="title"/>
          </p:nvPr>
        </p:nvSpPr>
        <p:spPr>
          <a:xfrm>
            <a:off x="586317" y="-203200"/>
            <a:ext cx="10972800" cy="1143000"/>
          </a:xfrm>
        </p:spPr>
        <p:txBody>
          <a:bodyPr/>
          <a:lstStyle/>
          <a:p>
            <a:pPr algn="ctr" eaLnBrk="1" hangingPunct="1"/>
            <a:r>
              <a:rPr lang="en-US" b="1" dirty="0">
                <a:ea typeface="MS PGothic" charset="0"/>
                <a:cs typeface="Arial" charset="0"/>
              </a:rPr>
              <a:t>Advertising Increases Cost</a:t>
            </a:r>
            <a:endParaRPr lang="en-US" b="1" dirty="0">
              <a:ea typeface="MS PGothic" charset="0"/>
              <a:cs typeface="MS PGothic" charset="0"/>
            </a:endParaRPr>
          </a:p>
        </p:txBody>
      </p:sp>
    </p:spTree>
    <p:extLst>
      <p:ext uri="{BB962C8B-B14F-4D97-AF65-F5344CB8AC3E}">
        <p14:creationId xmlns:p14="http://schemas.microsoft.com/office/powerpoint/2010/main" val="65483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10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a:xfrm>
            <a:off x="1981201" y="1"/>
            <a:ext cx="8570913" cy="1527175"/>
          </a:xfrm>
        </p:spPr>
        <p:txBody>
          <a:bodyPr/>
          <a:lstStyle/>
          <a:p>
            <a:pPr algn="l"/>
            <a:r>
              <a:rPr lang="en-US" b="1" dirty="0"/>
              <a:t>Economics in </a:t>
            </a:r>
            <a:r>
              <a:rPr lang="en-US" b="1" i="1" dirty="0"/>
              <a:t>Mad Men</a:t>
            </a:r>
            <a:endParaRPr lang="en-US" b="1" dirty="0"/>
          </a:p>
        </p:txBody>
      </p:sp>
      <p:sp>
        <p:nvSpPr>
          <p:cNvPr id="96258" name="Content Placeholder 2"/>
          <p:cNvSpPr>
            <a:spLocks noGrp="1"/>
          </p:cNvSpPr>
          <p:nvPr>
            <p:ph idx="1"/>
          </p:nvPr>
        </p:nvSpPr>
        <p:spPr>
          <a:xfrm>
            <a:off x="1981199" y="1712914"/>
            <a:ext cx="9230751" cy="2422988"/>
          </a:xfrm>
        </p:spPr>
        <p:txBody>
          <a:bodyPr/>
          <a:lstStyle/>
          <a:p>
            <a:r>
              <a:rPr lang="en-US" dirty="0"/>
              <a:t>"Mad Men"</a:t>
            </a:r>
          </a:p>
          <a:p>
            <a:pPr lvl="1"/>
            <a:r>
              <a:rPr lang="en-US" dirty="0"/>
              <a:t>“Smoke Gets in Your Eyes”</a:t>
            </a:r>
          </a:p>
          <a:p>
            <a:pPr lvl="1"/>
            <a:r>
              <a:rPr lang="en-US" dirty="0"/>
              <a:t>“Everybody else’s tobacco is poisonous. Lucky Strike’s is toasted.”</a:t>
            </a:r>
          </a:p>
        </p:txBody>
      </p:sp>
      <p:pic>
        <p:nvPicPr>
          <p:cNvPr id="96259" name="Picture 4" descr="An icon indicating a video is present.">
            <a:hlinkClick r:id="rId3"/>
          </p:cNvPr>
          <p:cNvPicPr>
            <a:picLocks noChangeAspect="1"/>
          </p:cNvPicPr>
          <p:nvPr/>
        </p:nvPicPr>
        <p:blipFill>
          <a:blip r:embed="rId4"/>
          <a:srcRect l="20306" t="18303" r="22078" b="25455"/>
          <a:stretch>
            <a:fillRect/>
          </a:stretch>
        </p:blipFill>
        <p:spPr bwMode="auto">
          <a:xfrm>
            <a:off x="5321300" y="4755296"/>
            <a:ext cx="1549400" cy="1473200"/>
          </a:xfrm>
          <a:prstGeom prst="rect">
            <a:avLst/>
          </a:prstGeom>
          <a:noFill/>
          <a:ln w="9525">
            <a:noFill/>
            <a:miter lim="800000"/>
            <a:headEnd/>
            <a:tailEnd/>
          </a:ln>
        </p:spPr>
      </p:pic>
    </p:spTree>
    <p:extLst>
      <p:ext uri="{BB962C8B-B14F-4D97-AF65-F5344CB8AC3E}">
        <p14:creationId xmlns:p14="http://schemas.microsoft.com/office/powerpoint/2010/main" val="496126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a:xfrm>
            <a:off x="203201" y="47531"/>
            <a:ext cx="10972800" cy="1527175"/>
          </a:xfrm>
        </p:spPr>
        <p:txBody>
          <a:bodyPr/>
          <a:lstStyle/>
          <a:p>
            <a:r>
              <a:rPr lang="en-US" b="1" dirty="0">
                <a:ea typeface="MS PGothic" charset="0"/>
              </a:rPr>
              <a:t>Negative Effects of Advertising</a:t>
            </a:r>
          </a:p>
        </p:txBody>
      </p:sp>
      <p:sp>
        <p:nvSpPr>
          <p:cNvPr id="31747" name="Content Placeholder 2"/>
          <p:cNvSpPr>
            <a:spLocks noGrp="1"/>
          </p:cNvSpPr>
          <p:nvPr>
            <p:ph idx="1"/>
          </p:nvPr>
        </p:nvSpPr>
        <p:spPr>
          <a:xfrm>
            <a:off x="203201" y="1712913"/>
            <a:ext cx="8856393" cy="4895850"/>
          </a:xfrm>
        </p:spPr>
        <p:txBody>
          <a:bodyPr/>
          <a:lstStyle/>
          <a:p>
            <a:pPr eaLnBrk="1" hangingPunct="1"/>
            <a:r>
              <a:rPr lang="en-US" sz="2400" dirty="0">
                <a:ea typeface="MS PGothic" charset="0"/>
              </a:rPr>
              <a:t>Many advertisements are persuasive rather than informative</a:t>
            </a:r>
          </a:p>
          <a:p>
            <a:pPr lvl="1" eaLnBrk="1" hangingPunct="1"/>
            <a:r>
              <a:rPr lang="en-US" sz="2000" dirty="0">
                <a:ea typeface="MS PGothic" charset="0"/>
              </a:rPr>
              <a:t>May cross the line from beneficial to manipulative</a:t>
            </a:r>
          </a:p>
          <a:p>
            <a:pPr lvl="1" eaLnBrk="1" hangingPunct="1"/>
            <a:r>
              <a:rPr lang="en-US" sz="2000" dirty="0">
                <a:ea typeface="MS PGothic" charset="0"/>
              </a:rPr>
              <a:t>Creates an incentive to lie  about a product</a:t>
            </a:r>
          </a:p>
          <a:p>
            <a:pPr eaLnBrk="1" hangingPunct="1"/>
            <a:r>
              <a:rPr lang="en-US" sz="2400" dirty="0">
                <a:ea typeface="MS PGothic" charset="0"/>
              </a:rPr>
              <a:t>Advertising regulations</a:t>
            </a:r>
          </a:p>
          <a:p>
            <a:pPr lvl="1" eaLnBrk="1" hangingPunct="1"/>
            <a:r>
              <a:rPr lang="en-US" sz="2000" dirty="0">
                <a:ea typeface="MS PGothic" charset="0"/>
              </a:rPr>
              <a:t>FTC (Federal Trade Commission) regulates advertising.</a:t>
            </a:r>
          </a:p>
          <a:p>
            <a:pPr lvl="1" eaLnBrk="1" hangingPunct="1"/>
            <a:r>
              <a:rPr lang="en-US" sz="2000" dirty="0">
                <a:ea typeface="MS PGothic" charset="0"/>
              </a:rPr>
              <a:t>Goal: enforce truth-in-advertising laws</a:t>
            </a:r>
          </a:p>
          <a:p>
            <a:pPr lvl="1" eaLnBrk="1" hangingPunct="1"/>
            <a:r>
              <a:rPr lang="en-US" sz="2000" dirty="0">
                <a:ea typeface="MS PGothic" charset="0"/>
              </a:rPr>
              <a:t>Special attention paid to food, drugs, supplements, alcohol, and tobacco</a:t>
            </a:r>
          </a:p>
          <a:p>
            <a:pPr lvl="1" eaLnBrk="1" hangingPunct="1"/>
            <a:r>
              <a:rPr lang="en-US" sz="2000" dirty="0">
                <a:ea typeface="MS PGothic" charset="0"/>
              </a:rPr>
              <a:t>Internet has increased unsubstantiated claims.</a:t>
            </a:r>
          </a:p>
        </p:txBody>
      </p:sp>
      <p:pic>
        <p:nvPicPr>
          <p:cNvPr id="34820" name="Picture 5" descr="I:\DirkTextbookN\Jpegs(All)\VOLUME_1_MICRO_Class-test\12_PRINECO_CH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482" y="4446071"/>
            <a:ext cx="4423317" cy="2301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19496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checkerboard(across)">
                                      <p:cBhvr>
                                        <p:cTn id="7" dur="500"/>
                                        <p:tgtEl>
                                          <p:spTgt spid="317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checkerboard(across)">
                                      <p:cBhvr>
                                        <p:cTn id="10" dur="500"/>
                                        <p:tgtEl>
                                          <p:spTgt spid="317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checkerboard(across)">
                                      <p:cBhvr>
                                        <p:cTn id="15" dur="500"/>
                                        <p:tgtEl>
                                          <p:spTgt spid="31747">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checkerboard(across)">
                                      <p:cBhvr>
                                        <p:cTn id="18" dur="500"/>
                                        <p:tgtEl>
                                          <p:spTgt spid="31747">
                                            <p:txEl>
                                              <p:pRg st="5" end="5"/>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1747">
                                            <p:txEl>
                                              <p:pRg st="6" end="6"/>
                                            </p:txEl>
                                          </p:spTgt>
                                        </p:tgtEl>
                                        <p:attrNameLst>
                                          <p:attrName>style.visibility</p:attrName>
                                        </p:attrNameLst>
                                      </p:cBhvr>
                                      <p:to>
                                        <p:strVal val="visible"/>
                                      </p:to>
                                    </p:set>
                                    <p:animEffect transition="in" filter="checkerboard(across)">
                                      <p:cBhvr>
                                        <p:cTn id="21" dur="500"/>
                                        <p:tgtEl>
                                          <p:spTgt spid="31747">
                                            <p:txEl>
                                              <p:pRg st="6" end="6"/>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1747">
                                            <p:txEl>
                                              <p:pRg st="7" end="7"/>
                                            </p:txEl>
                                          </p:spTgt>
                                        </p:tgtEl>
                                        <p:attrNameLst>
                                          <p:attrName>style.visibility</p:attrName>
                                        </p:attrNameLst>
                                      </p:cBhvr>
                                      <p:to>
                                        <p:strVal val="visible"/>
                                      </p:to>
                                    </p:set>
                                    <p:animEffect transition="in" filter="checkerboard(across)">
                                      <p:cBhvr>
                                        <p:cTn id="24" dur="500"/>
                                        <p:tgtEl>
                                          <p:spTgt spid="3174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4820"/>
                                        </p:tgtEl>
                                        <p:attrNameLst>
                                          <p:attrName>style.visibility</p:attrName>
                                        </p:attrNameLst>
                                      </p:cBhvr>
                                      <p:to>
                                        <p:strVal val="visible"/>
                                      </p:to>
                                    </p:set>
                                    <p:animEffect transition="in" filter="barn(inVertical)">
                                      <p:cBhvr>
                                        <p:cTn id="27"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609600" y="9"/>
            <a:ext cx="10972800" cy="1527175"/>
          </a:xfrm>
        </p:spPr>
        <p:txBody>
          <a:bodyPr/>
          <a:lstStyle/>
          <a:p>
            <a:r>
              <a:rPr lang="en-US" b="1" dirty="0">
                <a:ea typeface="MS PGothic" charset="0"/>
              </a:rPr>
              <a:t>Conclusion</a:t>
            </a:r>
          </a:p>
        </p:txBody>
      </p:sp>
      <p:sp>
        <p:nvSpPr>
          <p:cNvPr id="69634" name="Content Placeholder 2"/>
          <p:cNvSpPr>
            <a:spLocks noGrp="1"/>
          </p:cNvSpPr>
          <p:nvPr>
            <p:ph idx="1"/>
          </p:nvPr>
        </p:nvSpPr>
        <p:spPr>
          <a:xfrm>
            <a:off x="609600" y="1712913"/>
            <a:ext cx="10972800" cy="4895850"/>
          </a:xfrm>
        </p:spPr>
        <p:txBody>
          <a:bodyPr/>
          <a:lstStyle/>
          <a:p>
            <a:pPr eaLnBrk="1" hangingPunct="1"/>
            <a:r>
              <a:rPr lang="en-US" sz="3200" dirty="0">
                <a:ea typeface="MS PGothic" charset="0"/>
              </a:rPr>
              <a:t>Monopolistic competition</a:t>
            </a:r>
          </a:p>
          <a:p>
            <a:pPr lvl="1" eaLnBrk="1" hangingPunct="1"/>
            <a:r>
              <a:rPr lang="en-US" sz="2800" dirty="0">
                <a:ea typeface="MS PGothic" charset="0"/>
              </a:rPr>
              <a:t>Exists when many competing firms produce differentiated products.</a:t>
            </a:r>
          </a:p>
          <a:p>
            <a:pPr lvl="1" eaLnBrk="1" hangingPunct="1"/>
            <a:r>
              <a:rPr lang="en-US" sz="2800" dirty="0">
                <a:ea typeface="MS PGothic" charset="0"/>
              </a:rPr>
              <a:t>Has features of both perfect competition and monopoly.</a:t>
            </a:r>
          </a:p>
          <a:p>
            <a:pPr lvl="1" eaLnBrk="1" hangingPunct="1"/>
            <a:r>
              <a:rPr lang="en-US" sz="2800" dirty="0">
                <a:ea typeface="MS PGothic" charset="0"/>
              </a:rPr>
              <a:t>Is closer to perfect competition than monopoly in terms of prices, output, and efficiency.</a:t>
            </a:r>
          </a:p>
          <a:p>
            <a:pPr lvl="1" eaLnBrk="1" hangingPunct="1"/>
            <a:r>
              <a:rPr lang="en-US" sz="2800" dirty="0">
                <a:ea typeface="MS PGothic" charset="0"/>
              </a:rPr>
              <a:t>Is prevalent throughout our economy.</a:t>
            </a:r>
          </a:p>
        </p:txBody>
      </p:sp>
    </p:spTree>
    <p:extLst>
      <p:ext uri="{BB962C8B-B14F-4D97-AF65-F5344CB8AC3E}">
        <p14:creationId xmlns:p14="http://schemas.microsoft.com/office/powerpoint/2010/main" val="1664513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a:xfrm>
            <a:off x="609600" y="9"/>
            <a:ext cx="10972800" cy="1527175"/>
          </a:xfrm>
        </p:spPr>
        <p:txBody>
          <a:bodyPr/>
          <a:lstStyle/>
          <a:p>
            <a:r>
              <a:rPr lang="en-US" b="1" dirty="0">
                <a:ea typeface="MS PGothic" charset="0"/>
              </a:rPr>
              <a:t>Summary</a:t>
            </a:r>
          </a:p>
        </p:txBody>
      </p:sp>
      <p:sp>
        <p:nvSpPr>
          <p:cNvPr id="71682" name="Content Placeholder 2"/>
          <p:cNvSpPr>
            <a:spLocks noGrp="1"/>
          </p:cNvSpPr>
          <p:nvPr>
            <p:ph idx="1"/>
          </p:nvPr>
        </p:nvSpPr>
        <p:spPr>
          <a:xfrm>
            <a:off x="609600" y="1712913"/>
            <a:ext cx="10972800" cy="4895850"/>
          </a:xfrm>
        </p:spPr>
        <p:txBody>
          <a:bodyPr/>
          <a:lstStyle/>
          <a:p>
            <a:r>
              <a:rPr lang="en-US" sz="3200" dirty="0">
                <a:ea typeface="MS PGothic" charset="0"/>
              </a:rPr>
              <a:t>Monopolistic competition is a market characterized by free entry and many firms selling differentiated products.</a:t>
            </a:r>
          </a:p>
          <a:p>
            <a:r>
              <a:rPr lang="en-US" sz="3200" dirty="0">
                <a:ea typeface="MS PGothic" charset="0"/>
              </a:rPr>
              <a:t>Differentiation of products takes on three forms:</a:t>
            </a:r>
          </a:p>
          <a:p>
            <a:pPr lvl="1"/>
            <a:r>
              <a:rPr lang="en-US" sz="2800" dirty="0">
                <a:ea typeface="MS PGothic" charset="0"/>
              </a:rPr>
              <a:t>Style or type</a:t>
            </a:r>
          </a:p>
          <a:p>
            <a:pPr lvl="1"/>
            <a:r>
              <a:rPr lang="en-US" sz="2800" dirty="0">
                <a:ea typeface="MS PGothic" charset="0"/>
              </a:rPr>
              <a:t>Location</a:t>
            </a:r>
          </a:p>
          <a:p>
            <a:pPr lvl="1"/>
            <a:r>
              <a:rPr lang="en-US" sz="2800" dirty="0">
                <a:ea typeface="MS PGothic" charset="0"/>
              </a:rPr>
              <a:t>Quality</a:t>
            </a:r>
          </a:p>
        </p:txBody>
      </p:sp>
    </p:spTree>
    <p:extLst>
      <p:ext uri="{BB962C8B-B14F-4D97-AF65-F5344CB8AC3E}">
        <p14:creationId xmlns:p14="http://schemas.microsoft.com/office/powerpoint/2010/main" val="1303671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609600" y="9"/>
            <a:ext cx="10972800" cy="1527175"/>
          </a:xfrm>
        </p:spPr>
        <p:txBody>
          <a:bodyPr/>
          <a:lstStyle/>
          <a:p>
            <a:r>
              <a:rPr lang="en-US" b="1" dirty="0">
                <a:ea typeface="MS PGothic" charset="0"/>
              </a:rPr>
              <a:t>Summary</a:t>
            </a:r>
          </a:p>
        </p:txBody>
      </p:sp>
      <p:sp>
        <p:nvSpPr>
          <p:cNvPr id="73730" name="Content Placeholder 2"/>
          <p:cNvSpPr>
            <a:spLocks noGrp="1"/>
          </p:cNvSpPr>
          <p:nvPr>
            <p:ph idx="1"/>
          </p:nvPr>
        </p:nvSpPr>
        <p:spPr>
          <a:xfrm>
            <a:off x="609600" y="1712913"/>
            <a:ext cx="10972800" cy="4895850"/>
          </a:xfrm>
        </p:spPr>
        <p:txBody>
          <a:bodyPr/>
          <a:lstStyle/>
          <a:p>
            <a:r>
              <a:rPr lang="en-US" sz="3200" dirty="0">
                <a:ea typeface="MS PGothic" charset="0"/>
              </a:rPr>
              <a:t>Monopolistic competitors, like monopolists, are price makers who have downward-sloping demand curves.</a:t>
            </a:r>
          </a:p>
          <a:p>
            <a:pPr lvl="1"/>
            <a:r>
              <a:rPr lang="en-US" sz="2800" dirty="0">
                <a:ea typeface="MS PGothic" charset="0"/>
              </a:rPr>
              <a:t>Whenever the demand curve is downward-sloping the firm is able to mark up the price above marginal cost.</a:t>
            </a:r>
          </a:p>
          <a:p>
            <a:pPr lvl="1"/>
            <a:r>
              <a:rPr lang="en-US" sz="2800" dirty="0">
                <a:ea typeface="MS PGothic" charset="0"/>
              </a:rPr>
              <a:t>This leads to excess capacity and an inefficient level of output.</a:t>
            </a:r>
          </a:p>
          <a:p>
            <a:r>
              <a:rPr lang="en-US" sz="3200" dirty="0">
                <a:ea typeface="MS PGothic" charset="0"/>
              </a:rPr>
              <a:t>Monopolistic competition is largely beneficial.</a:t>
            </a:r>
          </a:p>
        </p:txBody>
      </p:sp>
    </p:spTree>
    <p:extLst>
      <p:ext uri="{BB962C8B-B14F-4D97-AF65-F5344CB8AC3E}">
        <p14:creationId xmlns:p14="http://schemas.microsoft.com/office/powerpoint/2010/main" val="3299632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609600" y="9"/>
            <a:ext cx="10972800" cy="1527175"/>
          </a:xfrm>
        </p:spPr>
        <p:txBody>
          <a:bodyPr/>
          <a:lstStyle/>
          <a:p>
            <a:r>
              <a:rPr lang="en-US" b="1" dirty="0">
                <a:ea typeface="MS PGothic" charset="0"/>
              </a:rPr>
              <a:t>Summary</a:t>
            </a:r>
          </a:p>
        </p:txBody>
      </p:sp>
      <p:sp>
        <p:nvSpPr>
          <p:cNvPr id="75778" name="Content Placeholder 2"/>
          <p:cNvSpPr>
            <a:spLocks noGrp="1"/>
          </p:cNvSpPr>
          <p:nvPr>
            <p:ph idx="1"/>
          </p:nvPr>
        </p:nvSpPr>
        <p:spPr>
          <a:xfrm>
            <a:off x="609600" y="1712913"/>
            <a:ext cx="10972800" cy="4895850"/>
          </a:xfrm>
        </p:spPr>
        <p:txBody>
          <a:bodyPr/>
          <a:lstStyle/>
          <a:p>
            <a:r>
              <a:rPr lang="en-US" sz="3200" dirty="0">
                <a:ea typeface="MS PGothic" charset="0"/>
              </a:rPr>
              <a:t>In the long-run, free entry and exit do not allow monopolistically competitive firms to make positive economic profits.</a:t>
            </a:r>
          </a:p>
          <a:p>
            <a:r>
              <a:rPr lang="en-US" sz="3200" dirty="0">
                <a:ea typeface="MS PGothic" charset="0"/>
              </a:rPr>
              <a:t>Advertising performs useful functions:</a:t>
            </a:r>
          </a:p>
          <a:p>
            <a:pPr lvl="1"/>
            <a:r>
              <a:rPr lang="en-US" sz="2800" dirty="0">
                <a:ea typeface="MS PGothic" charset="0"/>
              </a:rPr>
              <a:t>Information, location, new products, quality differences</a:t>
            </a:r>
          </a:p>
          <a:p>
            <a:r>
              <a:rPr lang="en-US" sz="3200" dirty="0">
                <a:ea typeface="MS PGothic" charset="0"/>
              </a:rPr>
              <a:t>However, advertising also increases costs.</a:t>
            </a:r>
          </a:p>
          <a:p>
            <a:r>
              <a:rPr lang="en-US" sz="3200" dirty="0">
                <a:ea typeface="MS PGothic" charset="0"/>
              </a:rPr>
              <a:t>Advertising can be misleading.</a:t>
            </a:r>
          </a:p>
          <a:p>
            <a:pPr eaLnBrk="1" hangingPunct="1"/>
            <a:endParaRPr lang="en-US" sz="2800" dirty="0">
              <a:ea typeface="MS PGothic" charset="0"/>
            </a:endParaRPr>
          </a:p>
        </p:txBody>
      </p:sp>
    </p:spTree>
    <p:extLst>
      <p:ext uri="{BB962C8B-B14F-4D97-AF65-F5344CB8AC3E}">
        <p14:creationId xmlns:p14="http://schemas.microsoft.com/office/powerpoint/2010/main" val="860660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idx="4294967295"/>
          </p:nvPr>
        </p:nvSpPr>
        <p:spPr>
          <a:xfrm>
            <a:off x="364067" y="0"/>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Font typeface="Arial" charset="0"/>
              <a:buNone/>
            </a:pPr>
            <a:r>
              <a:rPr lang="en-US" dirty="0">
                <a:ea typeface="MS PGothic" charset="0"/>
              </a:rPr>
              <a:t>Which of the following industries fits most closely with the model of monopolistic competition?</a:t>
            </a:r>
          </a:p>
          <a:p>
            <a:pPr marL="971550" lvl="1" indent="-514350" eaLnBrk="1" hangingPunct="1">
              <a:buFont typeface="Calibri" charset="0"/>
              <a:buAutoNum type="alphaUcPeriod"/>
            </a:pPr>
            <a:r>
              <a:rPr lang="en-US" dirty="0">
                <a:ea typeface="MS PGothic" charset="0"/>
              </a:rPr>
              <a:t>Automobile production</a:t>
            </a:r>
          </a:p>
          <a:p>
            <a:pPr marL="971550" lvl="1" indent="-514350" eaLnBrk="1" hangingPunct="1">
              <a:buFont typeface="Calibri" charset="0"/>
              <a:buAutoNum type="alphaUcPeriod"/>
            </a:pPr>
            <a:r>
              <a:rPr lang="en-US" dirty="0">
                <a:ea typeface="MS PGothic" charset="0"/>
              </a:rPr>
              <a:t>Farming</a:t>
            </a:r>
          </a:p>
          <a:p>
            <a:pPr marL="971550" lvl="1" indent="-514350" eaLnBrk="1" hangingPunct="1">
              <a:buFont typeface="Calibri" charset="0"/>
              <a:buAutoNum type="alphaUcPeriod"/>
            </a:pPr>
            <a:r>
              <a:rPr lang="en-US" dirty="0">
                <a:ea typeface="MS PGothic" charset="0"/>
              </a:rPr>
              <a:t>Diamond mining</a:t>
            </a:r>
          </a:p>
          <a:p>
            <a:pPr marL="971550" lvl="1" indent="-514350" eaLnBrk="1" hangingPunct="1">
              <a:buFont typeface="Calibri" charset="0"/>
              <a:buAutoNum type="alphaUcPeriod"/>
            </a:pPr>
            <a:r>
              <a:rPr lang="en-US" dirty="0">
                <a:ea typeface="MS PGothic" charset="0"/>
              </a:rPr>
              <a:t>Fast-food restaurants</a:t>
            </a:r>
          </a:p>
        </p:txBody>
      </p:sp>
    </p:spTree>
    <p:extLst>
      <p:ext uri="{BB962C8B-B14F-4D97-AF65-F5344CB8AC3E}">
        <p14:creationId xmlns:p14="http://schemas.microsoft.com/office/powerpoint/2010/main" val="3492292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609600" y="59"/>
            <a:ext cx="10972800" cy="1527175"/>
          </a:xfrm>
        </p:spPr>
        <p:txBody>
          <a:bodyPr/>
          <a:lstStyle/>
          <a:p>
            <a:r>
              <a:rPr lang="en-US" b="1" dirty="0">
                <a:ea typeface="MS PGothic" charset="0"/>
              </a:rPr>
              <a:t>Big Questions</a:t>
            </a:r>
          </a:p>
        </p:txBody>
      </p:sp>
      <p:sp>
        <p:nvSpPr>
          <p:cNvPr id="7171" name="Content Placeholder 2"/>
          <p:cNvSpPr>
            <a:spLocks noGrp="1"/>
          </p:cNvSpPr>
          <p:nvPr>
            <p:ph idx="1"/>
          </p:nvPr>
        </p:nvSpPr>
        <p:spPr>
          <a:xfrm>
            <a:off x="609600" y="1712913"/>
            <a:ext cx="10972800" cy="4895850"/>
          </a:xfrm>
        </p:spPr>
        <p:txBody>
          <a:bodyPr/>
          <a:lstStyle/>
          <a:p>
            <a:pPr marL="514350" indent="-514350">
              <a:buFont typeface="Calibri" charset="0"/>
              <a:buAutoNum type="arabicPeriod"/>
            </a:pPr>
            <a:r>
              <a:rPr lang="en-US" sz="3200" dirty="0">
                <a:ea typeface="MS PGothic" charset="0"/>
              </a:rPr>
              <a:t>What is monopolistic competition?</a:t>
            </a:r>
          </a:p>
          <a:p>
            <a:pPr marL="514350" indent="-514350">
              <a:buFont typeface="Calibri" charset="0"/>
              <a:buAutoNum type="arabicPeriod"/>
            </a:pPr>
            <a:r>
              <a:rPr lang="en-US" sz="3200" dirty="0">
                <a:ea typeface="MS PGothic" charset="0"/>
              </a:rPr>
              <a:t>What are the differences among monopolistic competition, competitive markets, and monopoly?</a:t>
            </a:r>
          </a:p>
          <a:p>
            <a:pPr marL="514350" indent="-514350">
              <a:buFont typeface="Calibri" charset="0"/>
              <a:buAutoNum type="arabicPeriod"/>
            </a:pPr>
            <a:r>
              <a:rPr lang="en-US" sz="3200" dirty="0">
                <a:ea typeface="MS PGothic" charset="0"/>
              </a:rPr>
              <a:t>Why is advertising prevalent in monopolistic competition?</a:t>
            </a:r>
          </a:p>
        </p:txBody>
      </p:sp>
    </p:spTree>
    <p:extLst>
      <p:ext uri="{BB962C8B-B14F-4D97-AF65-F5344CB8AC3E}">
        <p14:creationId xmlns:p14="http://schemas.microsoft.com/office/powerpoint/2010/main" val="973249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a:xfrm>
            <a:off x="364067" y="13447"/>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None/>
            </a:pPr>
            <a:r>
              <a:rPr lang="en-US" altLang="en-US" dirty="0"/>
              <a:t>Which of the following is a monopolistic competitor?</a:t>
            </a:r>
            <a:endParaRPr lang="en-US" dirty="0">
              <a:ea typeface="MS PGothic" charset="0"/>
            </a:endParaRPr>
          </a:p>
          <a:p>
            <a:pPr marL="971550" lvl="1" indent="-514350" eaLnBrk="1" hangingPunct="1">
              <a:buFont typeface="Calibri" charset="0"/>
              <a:buAutoNum type="alphaUcPeriod"/>
            </a:pPr>
            <a:r>
              <a:rPr lang="en-US" altLang="en-US" dirty="0"/>
              <a:t>a local farm that grows Granny Smith apples</a:t>
            </a:r>
            <a:endParaRPr lang="en-US" dirty="0">
              <a:ea typeface="MS PGothic" charset="0"/>
            </a:endParaRPr>
          </a:p>
          <a:p>
            <a:pPr marL="971550" lvl="1" indent="-514350" eaLnBrk="1" hangingPunct="1">
              <a:buFont typeface="Calibri" charset="0"/>
              <a:buAutoNum type="alphaUcPeriod"/>
            </a:pPr>
            <a:r>
              <a:rPr lang="en-US" altLang="en-US" dirty="0"/>
              <a:t>a big and tall clothing store</a:t>
            </a:r>
            <a:endParaRPr lang="en-US" dirty="0">
              <a:ea typeface="MS PGothic" charset="0"/>
            </a:endParaRPr>
          </a:p>
          <a:p>
            <a:pPr marL="971550" lvl="1" indent="-514350" eaLnBrk="1" hangingPunct="1">
              <a:buFont typeface="Calibri" charset="0"/>
              <a:buAutoNum type="alphaUcPeriod"/>
            </a:pPr>
            <a:r>
              <a:rPr lang="en-US" altLang="en-US" dirty="0"/>
              <a:t>your local electric company</a:t>
            </a:r>
            <a:endParaRPr lang="en-US" dirty="0">
              <a:ea typeface="MS PGothic" charset="0"/>
            </a:endParaRPr>
          </a:p>
          <a:p>
            <a:pPr marL="971550" lvl="1" indent="-514350" eaLnBrk="1" hangingPunct="1">
              <a:buFont typeface="Calibri" charset="0"/>
              <a:buAutoNum type="alphaUcPeriod"/>
            </a:pPr>
            <a:r>
              <a:rPr lang="en-US" altLang="en-US" dirty="0"/>
              <a:t>General Motors</a:t>
            </a:r>
            <a:endParaRPr lang="en-US" dirty="0">
              <a:ea typeface="MS PGothic" charset="0"/>
            </a:endParaRPr>
          </a:p>
        </p:txBody>
      </p:sp>
    </p:spTree>
    <p:extLst>
      <p:ext uri="{BB962C8B-B14F-4D97-AF65-F5344CB8AC3E}">
        <p14:creationId xmlns:p14="http://schemas.microsoft.com/office/powerpoint/2010/main" val="4007692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idx="4294967295"/>
          </p:nvPr>
        </p:nvSpPr>
        <p:spPr>
          <a:xfrm>
            <a:off x="364067" y="13447"/>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Font typeface="Arial" charset="0"/>
              <a:buNone/>
            </a:pPr>
            <a:r>
              <a:rPr lang="en-US" dirty="0">
                <a:ea typeface="MS PGothic" charset="0"/>
              </a:rPr>
              <a:t>Which of the following is true about monopolistic competition?</a:t>
            </a:r>
          </a:p>
          <a:p>
            <a:pPr marL="971550" lvl="1" indent="-514350" eaLnBrk="1" hangingPunct="1">
              <a:buFont typeface="Calibri" charset="0"/>
              <a:buAutoNum type="alphaUcPeriod"/>
            </a:pPr>
            <a:r>
              <a:rPr lang="en-US" dirty="0">
                <a:ea typeface="MS PGothic" charset="0"/>
              </a:rPr>
              <a:t>It results in higher prices than monopoly.</a:t>
            </a:r>
          </a:p>
          <a:p>
            <a:pPr marL="971550" lvl="1" indent="-514350" eaLnBrk="1" hangingPunct="1">
              <a:buFont typeface="Calibri" charset="0"/>
              <a:buAutoNum type="alphaUcPeriod"/>
            </a:pPr>
            <a:r>
              <a:rPr lang="en-US" dirty="0">
                <a:ea typeface="MS PGothic" charset="0"/>
              </a:rPr>
              <a:t>It results in higher prices than perfect competition.</a:t>
            </a:r>
          </a:p>
          <a:p>
            <a:pPr marL="971550" lvl="1" indent="-514350" eaLnBrk="1" hangingPunct="1">
              <a:buFont typeface="Calibri" charset="0"/>
              <a:buAutoNum type="alphaUcPeriod"/>
            </a:pPr>
            <a:r>
              <a:rPr lang="en-US" dirty="0">
                <a:ea typeface="MS PGothic" charset="0"/>
              </a:rPr>
              <a:t>It results in lower quantity than monopoly.</a:t>
            </a:r>
          </a:p>
          <a:p>
            <a:pPr marL="971550" lvl="1" indent="-514350" eaLnBrk="1" hangingPunct="1">
              <a:buFont typeface="Calibri" charset="0"/>
              <a:buAutoNum type="alphaUcPeriod"/>
            </a:pPr>
            <a:r>
              <a:rPr lang="en-US" dirty="0">
                <a:ea typeface="MS PGothic" charset="0"/>
              </a:rPr>
              <a:t>It is economically more efficient than perfect competition.</a:t>
            </a:r>
          </a:p>
        </p:txBody>
      </p:sp>
    </p:spTree>
    <p:extLst>
      <p:ext uri="{BB962C8B-B14F-4D97-AF65-F5344CB8AC3E}">
        <p14:creationId xmlns:p14="http://schemas.microsoft.com/office/powerpoint/2010/main" val="3913114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idx="4294967295"/>
          </p:nvPr>
        </p:nvSpPr>
        <p:spPr>
          <a:xfrm>
            <a:off x="364067" y="26894"/>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Font typeface="Arial" charset="0"/>
              <a:buNone/>
            </a:pPr>
            <a:r>
              <a:rPr lang="en-US" dirty="0">
                <a:ea typeface="MS PGothic" charset="0"/>
              </a:rPr>
              <a:t>What is a possible negative effect when many competitors all advertise?</a:t>
            </a:r>
          </a:p>
          <a:p>
            <a:pPr marL="971550" lvl="1" indent="-514350" eaLnBrk="1" hangingPunct="1">
              <a:buFont typeface="Calibri" charset="0"/>
              <a:buAutoNum type="alphaUcPeriod"/>
            </a:pPr>
            <a:r>
              <a:rPr lang="en-US" dirty="0">
                <a:ea typeface="MS PGothic" charset="0"/>
              </a:rPr>
              <a:t>Demand increasing effects cancel out and costs are higher.</a:t>
            </a:r>
          </a:p>
          <a:p>
            <a:pPr marL="971550" lvl="1" indent="-514350" eaLnBrk="1" hangingPunct="1">
              <a:buFont typeface="Calibri" charset="0"/>
              <a:buAutoNum type="alphaUcPeriod"/>
            </a:pPr>
            <a:r>
              <a:rPr lang="en-US" dirty="0">
                <a:ea typeface="MS PGothic" charset="0"/>
              </a:rPr>
              <a:t>Consumers want the products more.</a:t>
            </a:r>
          </a:p>
          <a:p>
            <a:pPr marL="971550" lvl="1" indent="-514350" eaLnBrk="1" hangingPunct="1">
              <a:buFont typeface="Calibri" charset="0"/>
              <a:buAutoNum type="alphaUcPeriod"/>
            </a:pPr>
            <a:r>
              <a:rPr lang="en-US" dirty="0">
                <a:ea typeface="MS PGothic" charset="0"/>
              </a:rPr>
              <a:t>Products become too differentiated.</a:t>
            </a:r>
          </a:p>
          <a:p>
            <a:pPr marL="971550" lvl="1" indent="-514350" eaLnBrk="1" hangingPunct="1">
              <a:buFont typeface="Calibri" charset="0"/>
              <a:buAutoNum type="alphaUcPeriod"/>
            </a:pPr>
            <a:r>
              <a:rPr lang="en-US" dirty="0">
                <a:ea typeface="MS PGothic" charset="0"/>
              </a:rPr>
              <a:t>Firms will begin to cooperate instead of compete.</a:t>
            </a:r>
          </a:p>
        </p:txBody>
      </p:sp>
    </p:spTree>
    <p:extLst>
      <p:ext uri="{BB962C8B-B14F-4D97-AF65-F5344CB8AC3E}">
        <p14:creationId xmlns:p14="http://schemas.microsoft.com/office/powerpoint/2010/main" val="3863867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idx="4294967295"/>
          </p:nvPr>
        </p:nvSpPr>
        <p:spPr>
          <a:xfrm>
            <a:off x="364067" y="0"/>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Font typeface="Arial" charset="0"/>
              <a:buNone/>
            </a:pPr>
            <a:r>
              <a:rPr lang="en-US" dirty="0">
                <a:ea typeface="MS PGothic" charset="0"/>
              </a:rPr>
              <a:t>What is true about the long-run equilibrium for firms in a monopolistically competitive industry?</a:t>
            </a:r>
          </a:p>
          <a:p>
            <a:pPr marL="971550" lvl="1" indent="-514350" eaLnBrk="1" hangingPunct="1">
              <a:buFont typeface="Calibri" charset="0"/>
              <a:buAutoNum type="alphaUcPeriod"/>
            </a:pPr>
            <a:r>
              <a:rPr lang="en-US" dirty="0">
                <a:ea typeface="MS PGothic" charset="0"/>
              </a:rPr>
              <a:t>MR &lt; MC, P &lt; min(ATC)</a:t>
            </a:r>
          </a:p>
          <a:p>
            <a:pPr marL="971550" lvl="1" indent="-514350" eaLnBrk="1" hangingPunct="1">
              <a:buFont typeface="Calibri" charset="0"/>
              <a:buAutoNum type="alphaUcPeriod"/>
            </a:pPr>
            <a:r>
              <a:rPr lang="en-US" dirty="0">
                <a:ea typeface="MS PGothic" charset="0"/>
              </a:rPr>
              <a:t>P = MR = MC = min(ATC)</a:t>
            </a:r>
          </a:p>
          <a:p>
            <a:pPr marL="971550" lvl="1" indent="-514350" eaLnBrk="1" hangingPunct="1">
              <a:buFont typeface="Calibri" charset="0"/>
              <a:buAutoNum type="alphaUcPeriod"/>
            </a:pPr>
            <a:r>
              <a:rPr lang="en-US" dirty="0">
                <a:ea typeface="MS PGothic" charset="0"/>
              </a:rPr>
              <a:t>P = ATC, P &gt; MC, P &gt; min(ATC)</a:t>
            </a:r>
          </a:p>
          <a:p>
            <a:pPr marL="971550" lvl="1" indent="-514350" eaLnBrk="1" hangingPunct="1">
              <a:buFont typeface="Calibri" charset="0"/>
              <a:buAutoNum type="alphaUcPeriod"/>
            </a:pPr>
            <a:r>
              <a:rPr lang="en-US" dirty="0">
                <a:ea typeface="MS PGothic" charset="0"/>
              </a:rPr>
              <a:t>P &gt; ATC, P = MC</a:t>
            </a:r>
          </a:p>
        </p:txBody>
      </p:sp>
    </p:spTree>
    <p:extLst>
      <p:ext uri="{BB962C8B-B14F-4D97-AF65-F5344CB8AC3E}">
        <p14:creationId xmlns:p14="http://schemas.microsoft.com/office/powerpoint/2010/main" val="285378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idx="4294967295"/>
          </p:nvPr>
        </p:nvSpPr>
        <p:spPr>
          <a:xfrm>
            <a:off x="364067" y="0"/>
            <a:ext cx="10972800" cy="1527175"/>
          </a:xfrm>
        </p:spPr>
        <p:txBody>
          <a:bodyPr/>
          <a:lstStyle/>
          <a:p>
            <a:pPr algn="l" eaLnBrk="1" hangingPunct="1"/>
            <a:r>
              <a:rPr lang="en-US" b="1" dirty="0">
                <a:ea typeface="MS PGothic" charset="0"/>
              </a:rPr>
              <a:t>Practice What You Know</a:t>
            </a:r>
          </a:p>
        </p:txBody>
      </p:sp>
      <p:sp>
        <p:nvSpPr>
          <p:cNvPr id="53251" name="Content Placeholder 2"/>
          <p:cNvSpPr>
            <a:spLocks noGrp="1"/>
          </p:cNvSpPr>
          <p:nvPr>
            <p:ph idx="4294967295"/>
          </p:nvPr>
        </p:nvSpPr>
        <p:spPr>
          <a:xfrm>
            <a:off x="364067" y="1712913"/>
            <a:ext cx="11595100" cy="4895850"/>
          </a:xfrm>
        </p:spPr>
        <p:txBody>
          <a:bodyPr/>
          <a:lstStyle/>
          <a:p>
            <a:pPr marL="0" indent="0" eaLnBrk="1" hangingPunct="1">
              <a:buFont typeface="Arial" charset="0"/>
              <a:buNone/>
            </a:pPr>
            <a:r>
              <a:rPr lang="en-US" dirty="0">
                <a:ea typeface="MS PGothic" charset="0"/>
              </a:rPr>
              <a:t>Which of the following is true about product differentiation?</a:t>
            </a:r>
          </a:p>
          <a:p>
            <a:pPr marL="971550" lvl="1" indent="-514350" eaLnBrk="1" hangingPunct="1">
              <a:buFont typeface="Calibri" charset="0"/>
              <a:buAutoNum type="alphaUcPeriod"/>
            </a:pPr>
            <a:r>
              <a:rPr lang="en-US" dirty="0">
                <a:ea typeface="MS PGothic" charset="0"/>
              </a:rPr>
              <a:t>More differentiation means products are more substitutable for each other</a:t>
            </a:r>
          </a:p>
          <a:p>
            <a:pPr marL="971550" lvl="1" indent="-514350" eaLnBrk="1" hangingPunct="1">
              <a:buFont typeface="Calibri" charset="0"/>
              <a:buAutoNum type="alphaUcPeriod"/>
            </a:pPr>
            <a:r>
              <a:rPr lang="en-US" dirty="0">
                <a:ea typeface="MS PGothic" charset="0"/>
              </a:rPr>
              <a:t>More differentiation leads to greater differences in price</a:t>
            </a:r>
          </a:p>
          <a:p>
            <a:pPr marL="971550" lvl="1" indent="-514350" eaLnBrk="1" hangingPunct="1">
              <a:buFont typeface="Calibri" charset="0"/>
              <a:buAutoNum type="alphaUcPeriod"/>
            </a:pPr>
            <a:r>
              <a:rPr lang="en-US" dirty="0">
                <a:ea typeface="MS PGothic" charset="0"/>
              </a:rPr>
              <a:t>More differentiation leads to converging prices</a:t>
            </a:r>
          </a:p>
          <a:p>
            <a:pPr marL="971550" lvl="1" indent="-514350" eaLnBrk="1" hangingPunct="1">
              <a:buFont typeface="Calibri" charset="0"/>
              <a:buAutoNum type="alphaUcPeriod"/>
            </a:pPr>
            <a:r>
              <a:rPr lang="en-US" dirty="0">
                <a:ea typeface="MS PGothic" charset="0"/>
              </a:rPr>
              <a:t>Differentiation lowers firm profits</a:t>
            </a:r>
          </a:p>
        </p:txBody>
      </p:sp>
    </p:spTree>
    <p:extLst>
      <p:ext uri="{BB962C8B-B14F-4D97-AF65-F5344CB8AC3E}">
        <p14:creationId xmlns:p14="http://schemas.microsoft.com/office/powerpoint/2010/main" val="3236712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Sources</a:t>
            </a:r>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a:t>
            </a:r>
            <a:r>
              <a:rPr lang="en-US"/>
              <a:t>: 9781937435202" </a:t>
            </a:r>
            <a:r>
              <a:rPr lang="en-US" dirty="0"/>
              <a:t>by David Hyman</a:t>
            </a:r>
          </a:p>
        </p:txBody>
      </p:sp>
    </p:spTree>
    <p:extLst>
      <p:ext uri="{BB962C8B-B14F-4D97-AF65-F5344CB8AC3E}">
        <p14:creationId xmlns:p14="http://schemas.microsoft.com/office/powerpoint/2010/main" val="366226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09600" y="59"/>
            <a:ext cx="10972800" cy="1527175"/>
          </a:xfrm>
        </p:spPr>
        <p:txBody>
          <a:bodyPr/>
          <a:lstStyle/>
          <a:p>
            <a:r>
              <a:rPr lang="en-US" b="1" dirty="0">
                <a:ea typeface="MS PGothic" charset="0"/>
              </a:rPr>
              <a:t>What Is Monopolistic Competition?</a:t>
            </a:r>
          </a:p>
        </p:txBody>
      </p:sp>
      <p:sp>
        <p:nvSpPr>
          <p:cNvPr id="8195" name="Content Placeholder 2"/>
          <p:cNvSpPr>
            <a:spLocks noGrp="1"/>
          </p:cNvSpPr>
          <p:nvPr>
            <p:ph idx="1"/>
          </p:nvPr>
        </p:nvSpPr>
        <p:spPr>
          <a:xfrm>
            <a:off x="609600" y="1712913"/>
            <a:ext cx="10972800" cy="4895850"/>
          </a:xfrm>
        </p:spPr>
        <p:txBody>
          <a:bodyPr/>
          <a:lstStyle/>
          <a:p>
            <a:pPr eaLnBrk="1" hangingPunct="1"/>
            <a:r>
              <a:rPr lang="en-US" sz="3200" dirty="0">
                <a:ea typeface="MS PGothic" charset="0"/>
              </a:rPr>
              <a:t>Monopolistic competition</a:t>
            </a:r>
          </a:p>
          <a:p>
            <a:pPr lvl="1" eaLnBrk="1" hangingPunct="1"/>
            <a:r>
              <a:rPr lang="en-US" sz="2800" dirty="0">
                <a:ea typeface="MS PGothic" charset="0"/>
              </a:rPr>
              <a:t>A market structure characterized by</a:t>
            </a:r>
          </a:p>
          <a:p>
            <a:pPr lvl="2" eaLnBrk="1" hangingPunct="1"/>
            <a:r>
              <a:rPr lang="en-US" dirty="0">
                <a:latin typeface="Cambria" panose="02040503050406030204" pitchFamily="18" charset="0"/>
                <a:cs typeface="Helvetica Neue" charset="0"/>
              </a:rPr>
              <a:t>Free entry and exit</a:t>
            </a:r>
          </a:p>
          <a:p>
            <a:pPr lvl="2" eaLnBrk="1" hangingPunct="1"/>
            <a:r>
              <a:rPr lang="en-US" dirty="0">
                <a:latin typeface="Cambria" panose="02040503050406030204" pitchFamily="18" charset="0"/>
                <a:cs typeface="Helvetica Neue" charset="0"/>
              </a:rPr>
              <a:t>Many different firms</a:t>
            </a:r>
          </a:p>
          <a:p>
            <a:pPr lvl="2" eaLnBrk="1" hangingPunct="1"/>
            <a:r>
              <a:rPr lang="en-US" dirty="0">
                <a:latin typeface="Cambria" panose="02040503050406030204" pitchFamily="18" charset="0"/>
                <a:cs typeface="Helvetica Neue" charset="0"/>
              </a:rPr>
              <a:t>Product differentiation</a:t>
            </a:r>
          </a:p>
          <a:p>
            <a:pPr eaLnBrk="1" hangingPunct="1"/>
            <a:r>
              <a:rPr lang="en-US" sz="3200" dirty="0">
                <a:ea typeface="MS PGothic" charset="0"/>
              </a:rPr>
              <a:t>Product differentiation</a:t>
            </a:r>
          </a:p>
          <a:p>
            <a:pPr lvl="1" eaLnBrk="1" hangingPunct="1"/>
            <a:r>
              <a:rPr lang="en-US" sz="2400" dirty="0">
                <a:ea typeface="MS PGothic" charset="0"/>
              </a:rPr>
              <a:t>The process that firms use to make a product more attractive by contrasting its unique qualities with competing products.</a:t>
            </a:r>
          </a:p>
        </p:txBody>
      </p:sp>
    </p:spTree>
    <p:extLst>
      <p:ext uri="{BB962C8B-B14F-4D97-AF65-F5344CB8AC3E}">
        <p14:creationId xmlns:p14="http://schemas.microsoft.com/office/powerpoint/2010/main" val="705470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checkerboard(across)">
                                      <p:cBhvr>
                                        <p:cTn id="7" dur="500"/>
                                        <p:tgtEl>
                                          <p:spTgt spid="819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checkerboard(across)">
                                      <p:cBhvr>
                                        <p:cTn id="10" dur="500"/>
                                        <p:tgtEl>
                                          <p:spTgt spid="8195">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Effect transition="in" filter="checkerboard(across)">
                                      <p:cBhvr>
                                        <p:cTn id="13" dur="500"/>
                                        <p:tgtEl>
                                          <p:spTgt spid="819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8195">
                                            <p:txEl>
                                              <p:pRg st="6" end="6"/>
                                            </p:txEl>
                                          </p:spTgt>
                                        </p:tgtEl>
                                        <p:attrNameLst>
                                          <p:attrName>style.visibility</p:attrName>
                                        </p:attrNameLst>
                                      </p:cBhvr>
                                      <p:to>
                                        <p:strVal val="visible"/>
                                      </p:to>
                                    </p:set>
                                    <p:animEffect transition="in" filter="checkerboard(across)">
                                      <p:cBhvr>
                                        <p:cTn id="18"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609600" y="59"/>
            <a:ext cx="10972800" cy="1527175"/>
          </a:xfrm>
        </p:spPr>
        <p:txBody>
          <a:bodyPr/>
          <a:lstStyle/>
          <a:p>
            <a:pPr algn="ctr"/>
            <a:r>
              <a:rPr lang="en-US" b="1" dirty="0">
                <a:ea typeface="MS PGothic" charset="0"/>
              </a:rPr>
              <a:t>Comparing Market Structures</a:t>
            </a:r>
          </a:p>
        </p:txBody>
      </p:sp>
      <p:graphicFrame>
        <p:nvGraphicFramePr>
          <p:cNvPr id="5" name="Table 4"/>
          <p:cNvGraphicFramePr>
            <a:graphicFrameLocks noGrp="1"/>
          </p:cNvGraphicFramePr>
          <p:nvPr>
            <p:extLst>
              <p:ext uri="{D42A27DB-BD31-4B8C-83A1-F6EECF244321}">
                <p14:modId xmlns:p14="http://schemas.microsoft.com/office/powerpoint/2010/main" val="709986946"/>
              </p:ext>
            </p:extLst>
          </p:nvPr>
        </p:nvGraphicFramePr>
        <p:xfrm>
          <a:off x="391584" y="1828800"/>
          <a:ext cx="11523670" cy="4524376"/>
        </p:xfrm>
        <a:graphic>
          <a:graphicData uri="http://schemas.openxmlformats.org/drawingml/2006/table">
            <a:tbl>
              <a:tblPr/>
              <a:tblGrid>
                <a:gridCol w="3742803">
                  <a:extLst>
                    <a:ext uri="{9D8B030D-6E8A-4147-A177-3AD203B41FA5}">
                      <a16:colId xmlns:a16="http://schemas.microsoft.com/office/drawing/2014/main" val="20000"/>
                    </a:ext>
                  </a:extLst>
                </a:gridCol>
                <a:gridCol w="4011084">
                  <a:extLst>
                    <a:ext uri="{9D8B030D-6E8A-4147-A177-3AD203B41FA5}">
                      <a16:colId xmlns:a16="http://schemas.microsoft.com/office/drawing/2014/main" val="20001"/>
                    </a:ext>
                  </a:extLst>
                </a:gridCol>
                <a:gridCol w="3769783">
                  <a:extLst>
                    <a:ext uri="{9D8B030D-6E8A-4147-A177-3AD203B41FA5}">
                      <a16:colId xmlns:a16="http://schemas.microsoft.com/office/drawing/2014/main" val="20002"/>
                    </a:ext>
                  </a:extLst>
                </a:gridCol>
              </a:tblGrid>
              <a:tr h="1379538">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panose="02040503050406030204" pitchFamily="18" charset="0"/>
                          <a:ea typeface="MS PGothic" charset="0"/>
                          <a:cs typeface="Times New Roman" charset="0"/>
                        </a:rPr>
                        <a:t>Perfectly Competitive Markets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panose="02040503050406030204" pitchFamily="18" charset="0"/>
                          <a:ea typeface="MS PGothic" charset="0"/>
                          <a:cs typeface="Times New Roman" charset="0"/>
                        </a:rPr>
                        <a:t>Monopolistic Competition</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mbria" panose="02040503050406030204" pitchFamily="18" charset="0"/>
                          <a:ea typeface="MS PGothic" charset="0"/>
                          <a:cs typeface="Times New Roman" charset="0"/>
                        </a:rPr>
                        <a:t>Monopoly</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0"/>
                  </a:ext>
                </a:extLst>
              </a:tr>
              <a:tr h="898525">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Many sellers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Many sellers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One seller</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7788">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Similar products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Differentiated products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A unique product without close substitutes</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8525">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Free/Easy entry and exit</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Free/Easy entry and exit</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anose="02040503050406030204" pitchFamily="18" charset="0"/>
                          <a:ea typeface="MS PGothic" charset="0"/>
                          <a:cs typeface="Times New Roman" charset="0"/>
                        </a:rPr>
                        <a:t>High barriers to entry and exit</a:t>
                      </a:r>
                    </a:p>
                  </a:txBody>
                  <a:tcPr marL="91433" marR="914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700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09600" y="59"/>
            <a:ext cx="10972800" cy="1527175"/>
          </a:xfrm>
        </p:spPr>
        <p:txBody>
          <a:bodyPr/>
          <a:lstStyle/>
          <a:p>
            <a:r>
              <a:rPr lang="en-US" b="1" dirty="0">
                <a:ea typeface="MS PGothic" charset="0"/>
              </a:rPr>
              <a:t>Product Differentiation Forms</a:t>
            </a:r>
          </a:p>
        </p:txBody>
      </p:sp>
      <p:sp>
        <p:nvSpPr>
          <p:cNvPr id="10243" name="Content Placeholder 2"/>
          <p:cNvSpPr>
            <a:spLocks noGrp="1"/>
          </p:cNvSpPr>
          <p:nvPr>
            <p:ph idx="1"/>
          </p:nvPr>
        </p:nvSpPr>
        <p:spPr>
          <a:xfrm>
            <a:off x="609600" y="1712913"/>
            <a:ext cx="10972800" cy="5145028"/>
          </a:xfrm>
        </p:spPr>
        <p:txBody>
          <a:bodyPr/>
          <a:lstStyle/>
          <a:p>
            <a:pPr eaLnBrk="1" hangingPunct="1"/>
            <a:r>
              <a:rPr lang="en-US" dirty="0">
                <a:ea typeface="MS PGothic" charset="0"/>
                <a:cs typeface="Arial" pitchFamily="-103" charset="0"/>
              </a:rPr>
              <a:t>What are some ways firms differentiate their products?</a:t>
            </a:r>
            <a:endParaRPr lang="en-US" dirty="0">
              <a:ea typeface="MS PGothic" charset="0"/>
            </a:endParaRPr>
          </a:p>
          <a:p>
            <a:pPr eaLnBrk="1" hangingPunct="1"/>
            <a:r>
              <a:rPr lang="en-US" dirty="0">
                <a:ea typeface="MS PGothic" charset="0"/>
              </a:rPr>
              <a:t>1. Style or type</a:t>
            </a:r>
          </a:p>
          <a:p>
            <a:pPr lvl="1" eaLnBrk="1" hangingPunct="1"/>
            <a:r>
              <a:rPr lang="en-US" sz="2800" dirty="0">
                <a:ea typeface="MS PGothic" charset="0"/>
              </a:rPr>
              <a:t>Clothing stores</a:t>
            </a:r>
          </a:p>
          <a:p>
            <a:pPr lvl="1" eaLnBrk="1" hangingPunct="1"/>
            <a:r>
              <a:rPr lang="en-US" sz="2800" dirty="0">
                <a:ea typeface="MS PGothic" charset="0"/>
              </a:rPr>
              <a:t>Food court at mall</a:t>
            </a:r>
          </a:p>
          <a:p>
            <a:pPr eaLnBrk="1" hangingPunct="1"/>
            <a:r>
              <a:rPr lang="en-US" dirty="0">
                <a:ea typeface="MS PGothic" charset="0"/>
              </a:rPr>
              <a:t>2. Location</a:t>
            </a:r>
          </a:p>
          <a:p>
            <a:pPr lvl="1" eaLnBrk="1" hangingPunct="1"/>
            <a:r>
              <a:rPr lang="en-US" sz="2800" dirty="0">
                <a:ea typeface="MS PGothic" charset="0"/>
              </a:rPr>
              <a:t>Gas stations</a:t>
            </a:r>
          </a:p>
          <a:p>
            <a:pPr lvl="1" eaLnBrk="1" hangingPunct="1"/>
            <a:r>
              <a:rPr lang="en-US" sz="2800" dirty="0">
                <a:ea typeface="MS PGothic" charset="0"/>
              </a:rPr>
              <a:t>Dry cleaners</a:t>
            </a:r>
          </a:p>
          <a:p>
            <a:pPr lvl="1" eaLnBrk="1" hangingPunct="1"/>
            <a:r>
              <a:rPr lang="en-US" sz="2800" dirty="0">
                <a:ea typeface="MS PGothic" charset="0"/>
              </a:rPr>
              <a:t>Barber shops</a:t>
            </a:r>
          </a:p>
        </p:txBody>
      </p:sp>
      <p:pic>
        <p:nvPicPr>
          <p:cNvPr id="10244" name="Picture 8" descr="I:\DirkTextbookN\Jpegs(All)\VOLUME_1_MICRO_Class-test\03_PRINECO_CH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967" y="3114675"/>
            <a:ext cx="2311400" cy="245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5" name="Picture 9" descr="I:\DirkTextbookN\Jpegs(All)\VOLUME_1_MICRO_Class-test\07_PRINECO_CH0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7067" y="3114734"/>
            <a:ext cx="2385484" cy="2493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2371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checkerboard(across)">
                                      <p:cBhvr>
                                        <p:cTn id="7" dur="500"/>
                                        <p:tgtEl>
                                          <p:spTgt spid="10243">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checkerboard(across)">
                                      <p:cBhvr>
                                        <p:cTn id="10" dur="500"/>
                                        <p:tgtEl>
                                          <p:spTgt spid="1024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barn(inVertical)">
                                      <p:cBhvr>
                                        <p:cTn id="13" dur="500"/>
                                        <p:tgtEl>
                                          <p:spTgt spid="10244"/>
                                        </p:tgtEl>
                                      </p:cBhvr>
                                    </p:animEffect>
                                  </p:childTnLst>
                                </p:cTn>
                              </p:par>
                              <p:par>
                                <p:cTn id="14" presetID="16" presetClass="entr" presetSubtype="21" fill="hold" nodeType="withEffect">
                                  <p:stCondLst>
                                    <p:cond delay="0"/>
                                  </p:stCondLst>
                                  <p:childTnLst>
                                    <p:set>
                                      <p:cBhvr>
                                        <p:cTn id="15" dur="1" fill="hold">
                                          <p:stCondLst>
                                            <p:cond delay="0"/>
                                          </p:stCondLst>
                                        </p:cTn>
                                        <p:tgtEl>
                                          <p:spTgt spid="10245"/>
                                        </p:tgtEl>
                                        <p:attrNameLst>
                                          <p:attrName>style.visibility</p:attrName>
                                        </p:attrNameLst>
                                      </p:cBhvr>
                                      <p:to>
                                        <p:strVal val="visible"/>
                                      </p:to>
                                    </p:set>
                                    <p:animEffect transition="in" filter="barn(inVertical)">
                                      <p:cBhvr>
                                        <p:cTn id="16" dur="500"/>
                                        <p:tgtEl>
                                          <p:spTgt spid="102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animEffect transition="in" filter="checkerboard(across)">
                                      <p:cBhvr>
                                        <p:cTn id="21" dur="500"/>
                                        <p:tgtEl>
                                          <p:spTgt spid="10243">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0243">
                                            <p:txEl>
                                              <p:pRg st="6" end="6"/>
                                            </p:txEl>
                                          </p:spTgt>
                                        </p:tgtEl>
                                        <p:attrNameLst>
                                          <p:attrName>style.visibility</p:attrName>
                                        </p:attrNameLst>
                                      </p:cBhvr>
                                      <p:to>
                                        <p:strVal val="visible"/>
                                      </p:to>
                                    </p:set>
                                    <p:animEffect transition="in" filter="checkerboard(across)">
                                      <p:cBhvr>
                                        <p:cTn id="24" dur="500"/>
                                        <p:tgtEl>
                                          <p:spTgt spid="10243">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0243">
                                            <p:txEl>
                                              <p:pRg st="7" end="7"/>
                                            </p:txEl>
                                          </p:spTgt>
                                        </p:tgtEl>
                                        <p:attrNameLst>
                                          <p:attrName>style.visibility</p:attrName>
                                        </p:attrNameLst>
                                      </p:cBhvr>
                                      <p:to>
                                        <p:strVal val="visible"/>
                                      </p:to>
                                    </p:set>
                                    <p:animEffect transition="in" filter="checkerboard(across)">
                                      <p:cBhvr>
                                        <p:cTn id="27"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609600" y="59"/>
            <a:ext cx="10972800" cy="1527175"/>
          </a:xfrm>
        </p:spPr>
        <p:txBody>
          <a:bodyPr/>
          <a:lstStyle/>
          <a:p>
            <a:r>
              <a:rPr lang="en-US" b="1" dirty="0">
                <a:ea typeface="MS PGothic" charset="0"/>
              </a:rPr>
              <a:t>Product Differentiation Forms</a:t>
            </a:r>
          </a:p>
        </p:txBody>
      </p:sp>
      <p:sp>
        <p:nvSpPr>
          <p:cNvPr id="11267" name="Content Placeholder 2"/>
          <p:cNvSpPr>
            <a:spLocks noGrp="1"/>
          </p:cNvSpPr>
          <p:nvPr>
            <p:ph idx="1"/>
          </p:nvPr>
        </p:nvSpPr>
        <p:spPr>
          <a:xfrm>
            <a:off x="609601" y="1712913"/>
            <a:ext cx="7577796" cy="4895850"/>
          </a:xfrm>
        </p:spPr>
        <p:txBody>
          <a:bodyPr/>
          <a:lstStyle/>
          <a:p>
            <a:pPr eaLnBrk="1" hangingPunct="1"/>
            <a:r>
              <a:rPr lang="en-US" dirty="0">
                <a:ea typeface="MS PGothic" charset="0"/>
              </a:rPr>
              <a:t>3. Quality</a:t>
            </a:r>
          </a:p>
          <a:p>
            <a:pPr lvl="1" eaLnBrk="1" hangingPunct="1"/>
            <a:r>
              <a:rPr lang="en-US" sz="2800" dirty="0">
                <a:ea typeface="MS PGothic" charset="0"/>
              </a:rPr>
              <a:t>Low quality versus high quality</a:t>
            </a:r>
          </a:p>
          <a:p>
            <a:pPr lvl="1" eaLnBrk="1" hangingPunct="1"/>
            <a:r>
              <a:rPr lang="en-US" sz="2800" dirty="0">
                <a:ea typeface="MS PGothic" charset="0"/>
              </a:rPr>
              <a:t>Taco Bell versus Baja Fresh</a:t>
            </a:r>
          </a:p>
          <a:p>
            <a:pPr lvl="1" eaLnBrk="1" hangingPunct="1"/>
            <a:r>
              <a:rPr lang="en-US" sz="2800" dirty="0">
                <a:ea typeface="MS PGothic" charset="0"/>
              </a:rPr>
              <a:t>Subway versus </a:t>
            </a:r>
            <a:r>
              <a:rPr lang="en-US" sz="2800" dirty="0" err="1">
                <a:ea typeface="MS PGothic" charset="0"/>
              </a:rPr>
              <a:t>Quiznos</a:t>
            </a:r>
            <a:endParaRPr lang="en-US" sz="2800" dirty="0">
              <a:ea typeface="MS PGothic" charset="0"/>
            </a:endParaRPr>
          </a:p>
          <a:p>
            <a:pPr lvl="1" eaLnBrk="1" hangingPunct="1"/>
            <a:r>
              <a:rPr lang="en-US" sz="2800" dirty="0">
                <a:ea typeface="MS PGothic" charset="0"/>
              </a:rPr>
              <a:t>McDonald</a:t>
            </a:r>
            <a:r>
              <a:rPr lang="en-US" altLang="ja-JP" sz="2800" dirty="0">
                <a:ea typeface="MS PGothic" charset="0"/>
              </a:rPr>
              <a:t>'s versus White Castle</a:t>
            </a:r>
          </a:p>
          <a:p>
            <a:pPr eaLnBrk="1" hangingPunct="1"/>
            <a:r>
              <a:rPr lang="en-US" sz="3200" dirty="0">
                <a:ea typeface="MS PGothic" charset="0"/>
              </a:rPr>
              <a:t>Trade-off:</a:t>
            </a:r>
          </a:p>
          <a:p>
            <a:pPr lvl="1" eaLnBrk="1" hangingPunct="1"/>
            <a:r>
              <a:rPr lang="en-US" sz="2800" dirty="0">
                <a:ea typeface="MS PGothic" charset="0"/>
              </a:rPr>
              <a:t>Lower quality, lower prices, faster service</a:t>
            </a:r>
          </a:p>
          <a:p>
            <a:pPr lvl="1" eaLnBrk="1" hangingPunct="1"/>
            <a:r>
              <a:rPr lang="en-US" sz="2800" dirty="0">
                <a:ea typeface="MS PGothic" charset="0"/>
              </a:rPr>
              <a:t>Higher quality, higher prices, slower service</a:t>
            </a:r>
          </a:p>
        </p:txBody>
      </p:sp>
      <p:pic>
        <p:nvPicPr>
          <p:cNvPr id="11268" name="Picture 6" descr="I:\DirkTextbookN\Jpegs(All)\VOLUME_1_MICRO_Class-test\01_PRINECO_CH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266" y="4149785"/>
            <a:ext cx="3522133" cy="1836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69" name="Picture 7" descr="I:\DirkTextbookN\Jpegs(All)\VOLUME_1_MICRO_Class-test\02_PRINECO_CH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5682" y="1941572"/>
            <a:ext cx="3786717" cy="179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17736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7" dur="500"/>
                                        <p:tgtEl>
                                          <p:spTgt spid="1126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0" dur="500"/>
                                        <p:tgtEl>
                                          <p:spTgt spid="1126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13" dur="500"/>
                                        <p:tgtEl>
                                          <p:spTgt spid="1126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16" dur="500"/>
                                        <p:tgtEl>
                                          <p:spTgt spid="11267">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1269"/>
                                        </p:tgtEl>
                                        <p:attrNameLst>
                                          <p:attrName>style.visibility</p:attrName>
                                        </p:attrNameLst>
                                      </p:cBhvr>
                                      <p:to>
                                        <p:strVal val="visible"/>
                                      </p:to>
                                    </p:set>
                                    <p:animEffect transition="in" filter="barn(inVertical)">
                                      <p:cBhvr>
                                        <p:cTn id="19" dur="500"/>
                                        <p:tgtEl>
                                          <p:spTgt spid="11269"/>
                                        </p:tgtEl>
                                      </p:cBhvr>
                                    </p:animEffect>
                                  </p:childTnLst>
                                </p:cTn>
                              </p:par>
                              <p:par>
                                <p:cTn id="20" presetID="16" presetClass="entr" presetSubtype="21" fill="hold" nodeType="with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barn(inVertical)">
                                      <p:cBhvr>
                                        <p:cTn id="22" dur="500"/>
                                        <p:tgtEl>
                                          <p:spTgt spid="11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27" dur="500"/>
                                        <p:tgtEl>
                                          <p:spTgt spid="11267">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1267">
                                            <p:txEl>
                                              <p:pRg st="7" end="7"/>
                                            </p:txEl>
                                          </p:spTgt>
                                        </p:tgtEl>
                                        <p:attrNameLst>
                                          <p:attrName>style.visibility</p:attrName>
                                        </p:attrNameLst>
                                      </p:cBhvr>
                                      <p:to>
                                        <p:strVal val="visible"/>
                                      </p:to>
                                    </p:set>
                                    <p:animEffect transition="in" filter="checkerboard(across)">
                                      <p:cBhvr>
                                        <p:cTn id="30"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609600" y="59"/>
            <a:ext cx="10972800" cy="1527175"/>
          </a:xfrm>
        </p:spPr>
        <p:txBody>
          <a:bodyPr/>
          <a:lstStyle/>
          <a:p>
            <a:r>
              <a:rPr lang="en-US" b="1" dirty="0">
                <a:ea typeface="MS PGothic" charset="0"/>
              </a:rPr>
              <a:t>Economics in </a:t>
            </a:r>
            <a:r>
              <a:rPr lang="en-US" b="1" i="1" dirty="0">
                <a:ea typeface="MS PGothic" charset="0"/>
              </a:rPr>
              <a:t>Seinfeld</a:t>
            </a:r>
          </a:p>
        </p:txBody>
      </p:sp>
      <p:sp>
        <p:nvSpPr>
          <p:cNvPr id="22530" name="Content Placeholder 2"/>
          <p:cNvSpPr>
            <a:spLocks noGrp="1"/>
          </p:cNvSpPr>
          <p:nvPr>
            <p:ph idx="1"/>
          </p:nvPr>
        </p:nvSpPr>
        <p:spPr>
          <a:xfrm>
            <a:off x="609600" y="1698625"/>
            <a:ext cx="11226800" cy="2743200"/>
          </a:xfrm>
        </p:spPr>
        <p:txBody>
          <a:bodyPr/>
          <a:lstStyle/>
          <a:p>
            <a:r>
              <a:rPr lang="en-US" altLang="ja-JP" dirty="0">
                <a:ea typeface="MS PGothic" charset="0"/>
              </a:rPr>
              <a:t>"Seinfeld"</a:t>
            </a:r>
          </a:p>
          <a:p>
            <a:pPr lvl="1"/>
            <a:r>
              <a:rPr lang="en-US" altLang="ja-JP" dirty="0">
                <a:ea typeface="MS PGothic" charset="0"/>
              </a:rPr>
              <a:t>"The Café" (1991)</a:t>
            </a:r>
          </a:p>
          <a:p>
            <a:pPr lvl="1"/>
            <a:r>
              <a:rPr lang="en-US" dirty="0">
                <a:ea typeface="MS PGothic" charset="0"/>
              </a:rPr>
              <a:t>Jerry convinces </a:t>
            </a:r>
            <a:r>
              <a:rPr lang="en-US" dirty="0" err="1">
                <a:ea typeface="MS PGothic" charset="0"/>
              </a:rPr>
              <a:t>Babu</a:t>
            </a:r>
            <a:r>
              <a:rPr lang="en-US" dirty="0">
                <a:ea typeface="MS PGothic" charset="0"/>
              </a:rPr>
              <a:t> to serve Pakistani food—he'll be the only Pakistani restaurant in the neighborhood. When the restaurant fails, Jerry blames it on a bad location.</a:t>
            </a:r>
          </a:p>
        </p:txBody>
      </p:sp>
      <p:pic>
        <p:nvPicPr>
          <p:cNvPr id="22531"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37669" y="4929188"/>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27404623"/>
      </p:ext>
    </p:extLst>
  </p:cSld>
  <p:clrMapOvr>
    <a:masterClrMapping/>
  </p:clrMapOvr>
  <p:transition/>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2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15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6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7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Theme">
  <a:themeElements>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5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5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Theme">
  <a:themeElements>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4_Office Theme">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4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3469</TotalTime>
  <Words>5152</Words>
  <Application>Microsoft Macintosh PowerPoint</Application>
  <PresentationFormat>Widescreen</PresentationFormat>
  <Paragraphs>490</Paragraphs>
  <Slides>45</Slides>
  <Notes>44</Notes>
  <HiddenSlides>0</HiddenSlides>
  <MMClips>0</MMClips>
  <ScaleCrop>false</ScaleCrop>
  <HeadingPairs>
    <vt:vector size="6" baseType="variant">
      <vt:variant>
        <vt:lpstr>Fonts Used</vt:lpstr>
      </vt:variant>
      <vt:variant>
        <vt:i4>4</vt:i4>
      </vt:variant>
      <vt:variant>
        <vt:lpstr>Theme</vt:lpstr>
      </vt:variant>
      <vt:variant>
        <vt:i4>16</vt:i4>
      </vt:variant>
      <vt:variant>
        <vt:lpstr>Slide Titles</vt:lpstr>
      </vt:variant>
      <vt:variant>
        <vt:i4>45</vt:i4>
      </vt:variant>
    </vt:vector>
  </HeadingPairs>
  <TitlesOfParts>
    <vt:vector size="65" baseType="lpstr">
      <vt:lpstr>Arial</vt:lpstr>
      <vt:lpstr>Calibri</vt:lpstr>
      <vt:lpstr>Cambria</vt:lpstr>
      <vt:lpstr>Helvetica Neue</vt:lpstr>
      <vt:lpstr>3_Office Theme</vt:lpstr>
      <vt:lpstr>5_Office Theme</vt:lpstr>
      <vt:lpstr>4_Office Theme</vt:lpstr>
      <vt:lpstr>7_Office Theme</vt:lpstr>
      <vt:lpstr>6_Office Theme</vt:lpstr>
      <vt:lpstr>8_Office Theme</vt:lpstr>
      <vt:lpstr>9_Office Theme</vt:lpstr>
      <vt:lpstr>10_Office Theme</vt:lpstr>
      <vt:lpstr>11_Office Theme</vt:lpstr>
      <vt:lpstr>12_Office Theme</vt:lpstr>
      <vt:lpstr>13_Office Theme</vt:lpstr>
      <vt:lpstr>14_Office Theme</vt:lpstr>
      <vt:lpstr>Office Theme</vt:lpstr>
      <vt:lpstr>15_Office Theme</vt:lpstr>
      <vt:lpstr>16_Office Theme</vt:lpstr>
      <vt:lpstr>17_Office Theme</vt:lpstr>
      <vt:lpstr>Economics I</vt:lpstr>
      <vt:lpstr>Topics of Week #10</vt:lpstr>
      <vt:lpstr>Previously</vt:lpstr>
      <vt:lpstr>Big Questions</vt:lpstr>
      <vt:lpstr>What Is Monopolistic Competition?</vt:lpstr>
      <vt:lpstr>Comparing Market Structures</vt:lpstr>
      <vt:lpstr>Product Differentiation Forms</vt:lpstr>
      <vt:lpstr>Product Differentiation Forms</vt:lpstr>
      <vt:lpstr>Economics in Seinfeld</vt:lpstr>
      <vt:lpstr>Monopolistic Competition  in the Short-Run and Long-Run</vt:lpstr>
      <vt:lpstr>Monopolistic Competition in the Short-Run</vt:lpstr>
      <vt:lpstr>Monopolistic Competition in the Short-Run</vt:lpstr>
      <vt:lpstr>Monopolistic Competition in the Long-Run</vt:lpstr>
      <vt:lpstr>Monopolistic Competition in the Long-Run</vt:lpstr>
      <vt:lpstr>Relationship between Price, Marginal Cost, and LRATC</vt:lpstr>
      <vt:lpstr>Long-Run Equilibrium in  Two Market Structures</vt:lpstr>
      <vt:lpstr>Scale and Output</vt:lpstr>
      <vt:lpstr>Inefficiency and Social Welfare</vt:lpstr>
      <vt:lpstr>Inefficiency and Social Welfare</vt:lpstr>
      <vt:lpstr>Is the Inefficiency So Bad?</vt:lpstr>
      <vt:lpstr>Varying Degrees of Product Differentiation</vt:lpstr>
      <vt:lpstr>Differentiation, Excess Capacity, and Efficiency</vt:lpstr>
      <vt:lpstr>Economics in “Hugs”</vt:lpstr>
      <vt:lpstr>Advertising</vt:lpstr>
      <vt:lpstr>PowerPoint Presentation</vt:lpstr>
      <vt:lpstr>PowerPoint Presentation</vt:lpstr>
      <vt:lpstr>Advertising and Demand</vt:lpstr>
      <vt:lpstr>Who Advertises?</vt:lpstr>
      <vt:lpstr>Who Advertises?</vt:lpstr>
      <vt:lpstr>Who Advertises?</vt:lpstr>
      <vt:lpstr>Negative Effects of Advertising</vt:lpstr>
      <vt:lpstr>Advertising Increases Cost</vt:lpstr>
      <vt:lpstr>Economics in Mad Men</vt:lpstr>
      <vt:lpstr>Negative Effects of Advertising</vt:lpstr>
      <vt:lpstr>Conclusion</vt:lpstr>
      <vt:lpstr>Summary</vt:lpstr>
      <vt:lpstr>Summary</vt:lpstr>
      <vt:lpstr>Summary</vt:lpstr>
      <vt:lpstr>Practice What You Know</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262</cp:revision>
  <dcterms:created xsi:type="dcterms:W3CDTF">2014-08-10T22:38:12Z</dcterms:created>
  <dcterms:modified xsi:type="dcterms:W3CDTF">2021-10-22T10:14:24Z</dcterms:modified>
</cp:coreProperties>
</file>