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8" r:id="rId3"/>
    <p:sldMasterId id="2147483674" r:id="rId4"/>
  </p:sldMasterIdLst>
  <p:notesMasterIdLst>
    <p:notesMasterId r:id="rId44"/>
  </p:notesMasterIdLst>
  <p:sldIdLst>
    <p:sldId id="299"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94" r:id="rId21"/>
    <p:sldId id="272" r:id="rId22"/>
    <p:sldId id="273" r:id="rId23"/>
    <p:sldId id="275" r:id="rId24"/>
    <p:sldId id="274" r:id="rId25"/>
    <p:sldId id="280" r:id="rId26"/>
    <p:sldId id="295" r:id="rId27"/>
    <p:sldId id="296" r:id="rId28"/>
    <p:sldId id="278" r:id="rId29"/>
    <p:sldId id="279" r:id="rId30"/>
    <p:sldId id="276" r:id="rId31"/>
    <p:sldId id="277" r:id="rId32"/>
    <p:sldId id="282" r:id="rId33"/>
    <p:sldId id="281" r:id="rId34"/>
    <p:sldId id="293" r:id="rId35"/>
    <p:sldId id="298" r:id="rId36"/>
    <p:sldId id="284" r:id="rId37"/>
    <p:sldId id="285" r:id="rId38"/>
    <p:sldId id="286" r:id="rId39"/>
    <p:sldId id="287" r:id="rId40"/>
    <p:sldId id="288" r:id="rId41"/>
    <p:sldId id="289" r:id="rId42"/>
    <p:sldId id="30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5" autoAdjust="0"/>
    <p:restoredTop sz="78961" autoAdjust="0"/>
  </p:normalViewPr>
  <p:slideViewPr>
    <p:cSldViewPr snapToGrid="0">
      <p:cViewPr varScale="1">
        <p:scale>
          <a:sx n="117" d="100"/>
          <a:sy n="117" d="100"/>
        </p:scale>
        <p:origin x="2312" y="184"/>
      </p:cViewPr>
      <p:guideLst>
        <p:guide orient="horz" pos="2160"/>
        <p:guide pos="3840"/>
      </p:guideLst>
    </p:cSldViewPr>
  </p:slideViewPr>
  <p:outlineViewPr>
    <p:cViewPr>
      <p:scale>
        <a:sx n="33" d="100"/>
        <a:sy n="33" d="100"/>
      </p:scale>
      <p:origin x="0" y="-13552"/>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0" d="100"/>
          <a:sy n="100" d="100"/>
        </p:scale>
        <p:origin x="-535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cs typeface="Cambria"/>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cs typeface="Cambria"/>
              </a:defRPr>
            </a:lvl1pPr>
          </a:lstStyle>
          <a:p>
            <a:fld id="{6F4B0559-8330-4345-AAEE-A821C4D9463C}" type="datetimeFigureOut">
              <a:rPr lang="en-US" smtClean="0"/>
              <a:pPr/>
              <a:t>7/24/20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cs typeface="Cambria"/>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cs typeface="Cambria"/>
              </a:defRPr>
            </a:lvl1pPr>
          </a:lstStyle>
          <a:p>
            <a:fld id="{B416B068-3280-4029-B331-2AAC3262931A}" type="slidenum">
              <a:rPr lang="en-US" smtClean="0"/>
              <a:pPr/>
              <a:t>‹#›</a:t>
            </a:fld>
            <a:endParaRPr lang="en-US"/>
          </a:p>
        </p:txBody>
      </p:sp>
    </p:spTree>
    <p:extLst>
      <p:ext uri="{BB962C8B-B14F-4D97-AF65-F5344CB8AC3E}">
        <p14:creationId xmlns:p14="http://schemas.microsoft.com/office/powerpoint/2010/main" val="40409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Cambria"/>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A700DC84-A8E2-4F52-99EB-7C4467EDF3C9}" type="slidenum">
              <a:rPr lang="tr-TR" smtClean="0"/>
              <a:t>1</a:t>
            </a:fld>
            <a:endParaRPr lang="tr-TR" dirty="0"/>
          </a:p>
        </p:txBody>
      </p:sp>
    </p:spTree>
    <p:extLst>
      <p:ext uri="{BB962C8B-B14F-4D97-AF65-F5344CB8AC3E}">
        <p14:creationId xmlns:p14="http://schemas.microsoft.com/office/powerpoint/2010/main" val="3487418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16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33820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538874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136628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37930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508991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002587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37596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98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352785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19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tr-TR" altLang="en-US" dirty="0"/>
          </a:p>
        </p:txBody>
      </p:sp>
    </p:spTree>
    <p:extLst>
      <p:ext uri="{BB962C8B-B14F-4D97-AF65-F5344CB8AC3E}">
        <p14:creationId xmlns:p14="http://schemas.microsoft.com/office/powerpoint/2010/main" val="40748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361072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60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4683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39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endParaRPr lang="tr-TR" altLang="en-US" dirty="0"/>
          </a:p>
        </p:txBody>
      </p:sp>
    </p:spTree>
    <p:extLst>
      <p:ext uri="{BB962C8B-B14F-4D97-AF65-F5344CB8AC3E}">
        <p14:creationId xmlns:p14="http://schemas.microsoft.com/office/powerpoint/2010/main" val="2501529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indent="0" algn="l" defTabSz="457200" rtl="0" eaLnBrk="0" fontAlgn="base" latinLnBrk="0" hangingPunct="0">
              <a:lnSpc>
                <a:spcPct val="100000"/>
              </a:lnSpc>
              <a:spcBef>
                <a:spcPct val="30000"/>
              </a:spcBef>
              <a:spcAft>
                <a:spcPct val="0"/>
              </a:spcAft>
              <a:buClrTx/>
              <a:buSzTx/>
              <a:buFontTx/>
              <a:buNone/>
              <a:tabLst/>
              <a:defRPr/>
            </a:pPr>
            <a:endParaRPr lang="tr-TR" dirty="0"/>
          </a:p>
        </p:txBody>
      </p:sp>
      <p:sp>
        <p:nvSpPr>
          <p:cNvPr id="4" name="Slide Number Placeholder 3"/>
          <p:cNvSpPr>
            <a:spLocks noGrp="1"/>
          </p:cNvSpPr>
          <p:nvPr>
            <p:ph type="sldNum" sz="quarter" idx="10"/>
          </p:nvPr>
        </p:nvSpPr>
        <p:spPr/>
        <p:txBody>
          <a:bodyPr/>
          <a:lstStyle/>
          <a:p>
            <a:fld id="{C10B49A4-A972-1A4E-910F-C97CA42B539C}" type="slidenum">
              <a:rPr lang="tr-TR" smtClean="0">
                <a:solidFill>
                  <a:prstClr val="black"/>
                </a:solidFill>
              </a:rPr>
              <a:pPr/>
              <a:t>22</a:t>
            </a:fld>
            <a:endParaRPr lang="tr-TR" dirty="0">
              <a:solidFill>
                <a:prstClr val="black"/>
              </a:solidFill>
            </a:endParaRPr>
          </a:p>
        </p:txBody>
      </p:sp>
    </p:spTree>
    <p:extLst>
      <p:ext uri="{BB962C8B-B14F-4D97-AF65-F5344CB8AC3E}">
        <p14:creationId xmlns:p14="http://schemas.microsoft.com/office/powerpoint/2010/main" val="4009701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21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350822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2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47325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80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576252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01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421612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83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tr-TR" altLang="en-US" dirty="0"/>
          </a:p>
        </p:txBody>
      </p:sp>
    </p:spTree>
    <p:extLst>
      <p:ext uri="{BB962C8B-B14F-4D97-AF65-F5344CB8AC3E}">
        <p14:creationId xmlns:p14="http://schemas.microsoft.com/office/powerpoint/2010/main" val="3197527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202552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62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lvl="1"/>
            <a:endParaRPr lang="tr-TR" altLang="en-US" dirty="0"/>
          </a:p>
        </p:txBody>
      </p:sp>
    </p:spTree>
    <p:extLst>
      <p:ext uri="{BB962C8B-B14F-4D97-AF65-F5344CB8AC3E}">
        <p14:creationId xmlns:p14="http://schemas.microsoft.com/office/powerpoint/2010/main" val="1862117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tr-TR" dirty="0"/>
              <a:t>Cevap: B</a:t>
            </a:r>
          </a:p>
        </p:txBody>
      </p:sp>
      <p:sp>
        <p:nvSpPr>
          <p:cNvPr id="4" name="Slide Number Placeholder 3"/>
          <p:cNvSpPr>
            <a:spLocks noGrp="1"/>
          </p:cNvSpPr>
          <p:nvPr>
            <p:ph type="sldNum" sz="quarter" idx="10"/>
          </p:nvPr>
        </p:nvSpPr>
        <p:spPr/>
        <p:txBody>
          <a:bodyPr/>
          <a:lstStyle/>
          <a:p>
            <a:fld id="{B416B068-3280-4029-B331-2AAC3262931A}" type="slidenum">
              <a:rPr lang="tr-TR" smtClean="0"/>
              <a:t>31</a:t>
            </a:fld>
            <a:endParaRPr lang="tr-TR" dirty="0"/>
          </a:p>
        </p:txBody>
      </p:sp>
    </p:spTree>
    <p:extLst>
      <p:ext uri="{BB962C8B-B14F-4D97-AF65-F5344CB8AC3E}">
        <p14:creationId xmlns:p14="http://schemas.microsoft.com/office/powerpoint/2010/main" val="2958744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4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dirty="0">
              <a:ea typeface="MS PGothic" charset="0"/>
              <a:cs typeface="MS PGothic" charset="0"/>
            </a:endParaRPr>
          </a:p>
        </p:txBody>
      </p:sp>
    </p:spTree>
    <p:extLst>
      <p:ext uri="{BB962C8B-B14F-4D97-AF65-F5344CB8AC3E}">
        <p14:creationId xmlns:p14="http://schemas.microsoft.com/office/powerpoint/2010/main" val="3706407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44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2859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64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637701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85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320559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105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693584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90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D</a:t>
            </a:r>
          </a:p>
        </p:txBody>
      </p:sp>
    </p:spTree>
    <p:extLst>
      <p:ext uri="{BB962C8B-B14F-4D97-AF65-F5344CB8AC3E}">
        <p14:creationId xmlns:p14="http://schemas.microsoft.com/office/powerpoint/2010/main" val="14600555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10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D</a:t>
            </a:r>
          </a:p>
        </p:txBody>
      </p:sp>
    </p:spTree>
    <p:extLst>
      <p:ext uri="{BB962C8B-B14F-4D97-AF65-F5344CB8AC3E}">
        <p14:creationId xmlns:p14="http://schemas.microsoft.com/office/powerpoint/2010/main" val="17228193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B416B068-3280-4029-B331-2AAC3262931A}" type="slidenum">
              <a:rPr lang="tr-TR" smtClean="0"/>
              <a:t>39</a:t>
            </a:fld>
            <a:endParaRPr lang="tr-TR" dirty="0"/>
          </a:p>
        </p:txBody>
      </p:sp>
    </p:spTree>
    <p:extLst>
      <p:ext uri="{BB962C8B-B14F-4D97-AF65-F5344CB8AC3E}">
        <p14:creationId xmlns:p14="http://schemas.microsoft.com/office/powerpoint/2010/main" val="1598977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4161750" indent="-24161750"/>
            <a:endParaRPr lang="tr-TR" altLang="en-US" dirty="0"/>
          </a:p>
        </p:txBody>
      </p:sp>
    </p:spTree>
    <p:extLst>
      <p:ext uri="{BB962C8B-B14F-4D97-AF65-F5344CB8AC3E}">
        <p14:creationId xmlns:p14="http://schemas.microsoft.com/office/powerpoint/2010/main" val="31633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4161750" indent="-24161750"/>
            <a:endParaRPr lang="tr-TR" altLang="en-US" dirty="0"/>
          </a:p>
        </p:txBody>
      </p:sp>
    </p:spTree>
    <p:extLst>
      <p:ext uri="{BB962C8B-B14F-4D97-AF65-F5344CB8AC3E}">
        <p14:creationId xmlns:p14="http://schemas.microsoft.com/office/powerpoint/2010/main" val="1834975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lvl="1"/>
            <a:endParaRPr lang="tr-TR" altLang="en-US" dirty="0"/>
          </a:p>
        </p:txBody>
      </p:sp>
    </p:spTree>
    <p:extLst>
      <p:ext uri="{BB962C8B-B14F-4D97-AF65-F5344CB8AC3E}">
        <p14:creationId xmlns:p14="http://schemas.microsoft.com/office/powerpoint/2010/main" val="4027294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08147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21999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626857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7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44644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44491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24102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a:solidFill>
                <a:prstClr val="white"/>
              </a:solidFill>
            </a:endParaRPr>
          </a:p>
        </p:txBody>
      </p:sp>
      <p:cxnSp>
        <p:nvCxnSpPr>
          <p:cNvPr id="6" name="Straight Connector 5"/>
          <p:cNvCxnSpPr/>
          <p:nvPr userDrawn="1"/>
        </p:nvCxnSpPr>
        <p:spPr>
          <a:xfrm>
            <a:off x="462855" y="1159921"/>
            <a:ext cx="11288889" cy="0"/>
          </a:xfrm>
          <a:prstGeom prst="line">
            <a:avLst/>
          </a:prstGeom>
          <a:ln w="6350"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3" name="Picture 2" descr="MICRO_ch04_snapshot.png"/>
          <p:cNvPicPr>
            <a:picLocks noChangeAspect="1"/>
          </p:cNvPicPr>
          <p:nvPr userDrawn="1"/>
        </p:nvPicPr>
        <p:blipFill rotWithShape="1">
          <a:blip r:embed="rId2">
            <a:extLst>
              <a:ext uri="{28A0092B-C50C-407E-A947-70E740481C1C}">
                <a14:useLocalDpi xmlns:a14="http://schemas.microsoft.com/office/drawing/2010/main" val="0"/>
              </a:ext>
            </a:extLst>
          </a:blip>
          <a:srcRect l="5280" r="73229" b="90864"/>
          <a:stretch/>
        </p:blipFill>
        <p:spPr>
          <a:xfrm>
            <a:off x="69" y="103"/>
            <a:ext cx="2619023" cy="626533"/>
          </a:xfrm>
          <a:prstGeom prst="rect">
            <a:avLst/>
          </a:prstGeom>
        </p:spPr>
      </p:pic>
    </p:spTree>
    <p:extLst>
      <p:ext uri="{BB962C8B-B14F-4D97-AF65-F5344CB8AC3E}">
        <p14:creationId xmlns:p14="http://schemas.microsoft.com/office/powerpoint/2010/main" val="1162482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a:solidFill>
                <a:prstClr val="white"/>
              </a:solidFill>
            </a:endParaRPr>
          </a:p>
        </p:txBody>
      </p:sp>
      <p:pic>
        <p:nvPicPr>
          <p:cNvPr id="3" name="Picture 2" descr="MICRO_ch04_snapshot.png"/>
          <p:cNvPicPr>
            <a:picLocks noChangeAspect="1"/>
          </p:cNvPicPr>
          <p:nvPr userDrawn="1"/>
        </p:nvPicPr>
        <p:blipFill rotWithShape="1">
          <a:blip r:embed="rId2">
            <a:extLst>
              <a:ext uri="{28A0092B-C50C-407E-A947-70E740481C1C}">
                <a14:useLocalDpi xmlns:a14="http://schemas.microsoft.com/office/drawing/2010/main" val="0"/>
              </a:ext>
            </a:extLst>
          </a:blip>
          <a:srcRect l="5280" r="73229" b="90864"/>
          <a:stretch/>
        </p:blipFill>
        <p:spPr>
          <a:xfrm>
            <a:off x="69" y="103"/>
            <a:ext cx="2619023" cy="626533"/>
          </a:xfrm>
          <a:prstGeom prst="rect">
            <a:avLst/>
          </a:prstGeom>
        </p:spPr>
      </p:pic>
    </p:spTree>
    <p:extLst>
      <p:ext uri="{BB962C8B-B14F-4D97-AF65-F5344CB8AC3E}">
        <p14:creationId xmlns:p14="http://schemas.microsoft.com/office/powerpoint/2010/main" val="496747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a:solidFill>
                <a:prstClr val="white"/>
              </a:solidFill>
            </a:endParaRP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r="2364" b="83704"/>
          <a:stretch/>
        </p:blipFill>
        <p:spPr>
          <a:xfrm>
            <a:off x="0" y="0"/>
            <a:ext cx="11898488" cy="1117600"/>
          </a:xfrm>
          <a:prstGeom prst="rect">
            <a:avLst/>
          </a:prstGeom>
        </p:spPr>
      </p:pic>
      <p:sp>
        <p:nvSpPr>
          <p:cNvPr id="2" name="Title 1"/>
          <p:cNvSpPr>
            <a:spLocks noGrp="1"/>
          </p:cNvSpPr>
          <p:nvPr>
            <p:ph type="title" hasCustomPrompt="1"/>
          </p:nvPr>
        </p:nvSpPr>
        <p:spPr>
          <a:xfrm>
            <a:off x="462855" y="262554"/>
            <a:ext cx="11288889" cy="592673"/>
          </a:xfrm>
        </p:spPr>
        <p:txBody>
          <a:bodyPr/>
          <a:lstStyle>
            <a:lvl1pPr>
              <a:defRPr>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516033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defRPr/>
            </a:lvl1pPr>
          </a:lstStyle>
          <a:p>
            <a:fld id="{DCFC6667-E91D-AA4B-9ACC-834CDC0CCE32}" type="slidenum">
              <a:rPr lang="en-US">
                <a:solidFill>
                  <a:prstClr val="white"/>
                </a:solidFill>
              </a:rPr>
              <a:pPr/>
              <a:t>‹#›</a:t>
            </a:fld>
            <a:endParaRPr lang="en-US">
              <a:solidFill>
                <a:prstClr val="white"/>
              </a:solidFill>
            </a:endParaRPr>
          </a:p>
        </p:txBody>
      </p:sp>
      <p:sp>
        <p:nvSpPr>
          <p:cNvPr id="6" name="Text Placeholder 5"/>
          <p:cNvSpPr>
            <a:spLocks noGrp="1"/>
          </p:cNvSpPr>
          <p:nvPr>
            <p:ph type="body" sz="quarter" idx="13" hasCustomPrompt="1"/>
          </p:nvPr>
        </p:nvSpPr>
        <p:spPr>
          <a:xfrm>
            <a:off x="373236" y="6048904"/>
            <a:ext cx="11367208" cy="482600"/>
          </a:xfrm>
          <a:prstGeom prst="rect">
            <a:avLst/>
          </a:prstGeom>
        </p:spPr>
        <p:txBody>
          <a:bodyPr vert="horz"/>
          <a:lstStyle>
            <a:lvl1pPr marL="0" indent="0">
              <a:buFontTx/>
              <a:buNone/>
              <a:defRPr sz="2000" b="1" spc="110">
                <a:latin typeface="Cambria"/>
                <a:cs typeface="Cambria"/>
              </a:defRPr>
            </a:lvl1pPr>
            <a:lvl2pPr marL="457200" indent="0">
              <a:buFontTx/>
              <a:buNone/>
              <a:defRPr sz="2000" b="1" spc="110">
                <a:latin typeface="Cambria"/>
                <a:cs typeface="Cambria"/>
              </a:defRPr>
            </a:lvl2pPr>
            <a:lvl3pPr marL="914400" indent="0">
              <a:buFontTx/>
              <a:buNone/>
              <a:defRPr sz="2000" b="1" spc="110">
                <a:latin typeface="Cambria"/>
                <a:cs typeface="Cambria"/>
              </a:defRPr>
            </a:lvl3pPr>
            <a:lvl4pPr marL="1371600" indent="0">
              <a:buFontTx/>
              <a:buNone/>
              <a:defRPr sz="2000" b="1" spc="110">
                <a:latin typeface="Cambria"/>
                <a:cs typeface="Cambria"/>
              </a:defRPr>
            </a:lvl4pPr>
            <a:lvl5pPr marL="1828800" indent="0">
              <a:buFontTx/>
              <a:buNone/>
              <a:defRPr sz="2000" b="1" spc="110">
                <a:latin typeface="Cambria"/>
                <a:cs typeface="Cambr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descr="MICRO_ch04_titlebar.png"/>
          <p:cNvPicPr>
            <a:picLocks noChangeAspect="1"/>
          </p:cNvPicPr>
          <p:nvPr userDrawn="1"/>
        </p:nvPicPr>
        <p:blipFill rotWithShape="1">
          <a:blip r:embed="rId2">
            <a:extLst>
              <a:ext uri="{28A0092B-C50C-407E-A947-70E740481C1C}">
                <a14:useLocalDpi xmlns:a14="http://schemas.microsoft.com/office/drawing/2010/main" val="0"/>
              </a:ext>
            </a:extLst>
          </a:blip>
          <a:srcRect l="34479" r="2364" b="83704"/>
          <a:stretch/>
        </p:blipFill>
        <p:spPr>
          <a:xfrm>
            <a:off x="69" y="2573888"/>
            <a:ext cx="12011377" cy="1744137"/>
          </a:xfrm>
          <a:prstGeom prst="rect">
            <a:avLst/>
          </a:prstGeom>
        </p:spPr>
      </p:pic>
      <p:sp>
        <p:nvSpPr>
          <p:cNvPr id="2" name="Title 1"/>
          <p:cNvSpPr>
            <a:spLocks noGrp="1"/>
          </p:cNvSpPr>
          <p:nvPr>
            <p:ph type="title" hasCustomPrompt="1"/>
          </p:nvPr>
        </p:nvSpPr>
        <p:spPr>
          <a:xfrm>
            <a:off x="463619" y="2921020"/>
            <a:ext cx="10870495" cy="939800"/>
          </a:xfrm>
        </p:spPr>
        <p:txBody>
          <a:bodyPr anchor="ctr" anchorCtr="0"/>
          <a:lstStyle>
            <a:lvl1pPr>
              <a:defRPr sz="4100">
                <a:solidFill>
                  <a:srgbClr val="0A5B74"/>
                </a:solidFill>
              </a:defRPr>
            </a:lvl1pPr>
          </a:lstStyle>
          <a:p>
            <a:r>
              <a:rPr lang="en-US" dirty="0"/>
              <a:t>Click To Edit Master Title Style</a:t>
            </a:r>
          </a:p>
        </p:txBody>
      </p:sp>
    </p:spTree>
    <p:extLst>
      <p:ext uri="{BB962C8B-B14F-4D97-AF65-F5344CB8AC3E}">
        <p14:creationId xmlns:p14="http://schemas.microsoft.com/office/powerpoint/2010/main" val="746922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a:defRPr/>
            </a:lvl1pPr>
          </a:lstStyle>
          <a:p>
            <a:fld id="{8C223900-0738-5846-973D-3AF914A96077}" type="slidenum">
              <a:rPr lang="en-US">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8174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6916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84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01269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55719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19808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7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17428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7667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521850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theme" Target="../theme/theme2.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3.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01916346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a:solidFill>
                <a:srgbClr val="FFFFFF"/>
              </a:solidFill>
              <a:latin typeface="Cambria"/>
            </a:endParaRPr>
          </a:p>
        </p:txBody>
      </p:sp>
      <p:sp>
        <p:nvSpPr>
          <p:cNvPr id="5123"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5124"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335350421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xStyles>
    <p:titleStyle>
      <a:lvl1pPr algn="l" defTabSz="457200" rtl="0" eaLnBrk="0" fontAlgn="base" hangingPunct="0">
        <a:spcBef>
          <a:spcPct val="0"/>
        </a:spcBef>
        <a:spcAft>
          <a:spcPct val="0"/>
        </a:spcAft>
        <a:defRPr sz="4400" b="1">
          <a:solidFill>
            <a:schemeClr val="tx1"/>
          </a:solidFill>
          <a:latin typeface="Cambria" panose="02040503050406030204" pitchFamily="18" charset="0"/>
          <a:ea typeface="+mj-ea"/>
          <a:cs typeface="+mj-cs"/>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a:solidFill>
            <a:schemeClr val="tx1"/>
          </a:solidFill>
          <a:latin typeface="Cambria" panose="02040503050406030204" pitchFamily="18" charset="0"/>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Cambria" panose="02040503050406030204" pitchFamily="18" charset="0"/>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31713471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blipFill rotWithShape="1">
            <a:blip r:embed="rId7"/>
            <a:stretch>
              <a:fillRect/>
            </a:stretch>
          </a:blipFill>
          <a:ln w="19050">
            <a:solidFill>
              <a:srgbClr val="0A5B74"/>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base">
              <a:spcBef>
                <a:spcPct val="0"/>
              </a:spcBef>
              <a:spcAft>
                <a:spcPct val="0"/>
              </a:spcAft>
            </a:pPr>
            <a:endParaRPr lang="en-US">
              <a:solidFill>
                <a:prstClr val="white"/>
              </a:solidFill>
              <a:latin typeface="Cambria"/>
            </a:endParaRPr>
          </a:p>
        </p:txBody>
      </p:sp>
      <p:sp>
        <p:nvSpPr>
          <p:cNvPr id="2" name="Title Placeholder 1"/>
          <p:cNvSpPr>
            <a:spLocks noGrp="1"/>
          </p:cNvSpPr>
          <p:nvPr>
            <p:ph type="title"/>
          </p:nvPr>
        </p:nvSpPr>
        <p:spPr>
          <a:xfrm>
            <a:off x="462855" y="592656"/>
            <a:ext cx="11288889" cy="592673"/>
          </a:xfrm>
          <a:prstGeom prst="rect">
            <a:avLst/>
          </a:prstGeom>
        </p:spPr>
        <p:txBody>
          <a:bodyPr vert="horz" lIns="0" tIns="0" rIns="0" bIns="0" rtlCol="0" anchor="t" anchorCtr="0">
            <a:noAutofit/>
          </a:bodyPr>
          <a:lstStyle/>
          <a:p>
            <a:r>
              <a:rPr lang="en-US" dirty="0"/>
              <a:t>Click To Edit Master Title Style</a:t>
            </a:r>
          </a:p>
        </p:txBody>
      </p:sp>
      <p:sp>
        <p:nvSpPr>
          <p:cNvPr id="6" name="Slide Number Placeholder 5"/>
          <p:cNvSpPr>
            <a:spLocks noGrp="1"/>
          </p:cNvSpPr>
          <p:nvPr>
            <p:ph type="sldNum" sz="quarter" idx="4"/>
          </p:nvPr>
        </p:nvSpPr>
        <p:spPr>
          <a:xfrm>
            <a:off x="8737668" y="6632148"/>
            <a:ext cx="3160889" cy="225955"/>
          </a:xfrm>
          <a:prstGeom prst="rect">
            <a:avLst/>
          </a:prstGeom>
        </p:spPr>
        <p:txBody>
          <a:bodyPr vert="horz" wrap="square" lIns="91440" tIns="45720" rIns="91440" bIns="45720" numCol="1" anchor="ctr" anchorCtr="0" compatLnSpc="1">
            <a:prstTxWarp prst="textNoShape">
              <a:avLst/>
            </a:prstTxWarp>
          </a:bodyPr>
          <a:lstStyle>
            <a:lvl1pPr algn="r">
              <a:defRPr sz="1000" b="1">
                <a:solidFill>
                  <a:schemeClr val="bg1"/>
                </a:solidFill>
                <a:latin typeface="Cambria"/>
                <a:cs typeface="Cambria"/>
              </a:defRPr>
            </a:lvl1pPr>
          </a:lstStyle>
          <a:p>
            <a:pPr defTabSz="457200" fontAlgn="base">
              <a:spcBef>
                <a:spcPct val="0"/>
              </a:spcBef>
              <a:spcAft>
                <a:spcPct val="0"/>
              </a:spcAft>
            </a:pPr>
            <a:fld id="{C22D4794-4183-DC44-9F89-F8E20243ACC7}" type="slidenum">
              <a:rPr lang="en-US" smtClean="0">
                <a:solidFill>
                  <a:prstClr val="white"/>
                </a:solidFill>
                <a:ea typeface="ＭＳ Ｐゴシック" charset="0"/>
              </a:rPr>
              <a:pPr defTabSz="457200" fontAlgn="base">
                <a:spcBef>
                  <a:spcPct val="0"/>
                </a:spcBef>
                <a:spcAft>
                  <a:spcPct val="0"/>
                </a:spcAft>
              </a:pPr>
              <a:t>‹#›</a:t>
            </a:fld>
            <a:endParaRPr lang="en-US">
              <a:solidFill>
                <a:prstClr val="white"/>
              </a:solidFill>
              <a:ea typeface="ＭＳ Ｐゴシック" charset="0"/>
            </a:endParaRPr>
          </a:p>
        </p:txBody>
      </p:sp>
    </p:spTree>
    <p:extLst>
      <p:ext uri="{BB962C8B-B14F-4D97-AF65-F5344CB8AC3E}">
        <p14:creationId xmlns:p14="http://schemas.microsoft.com/office/powerpoint/2010/main" val="39099238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lgn="l" defTabSz="457200" rtl="0" eaLnBrk="0" fontAlgn="base" hangingPunct="0">
        <a:spcBef>
          <a:spcPct val="0"/>
        </a:spcBef>
        <a:spcAft>
          <a:spcPct val="0"/>
        </a:spcAft>
        <a:defRPr sz="3200" b="0" i="0" kern="1200" spc="130">
          <a:solidFill>
            <a:schemeClr val="bg1"/>
          </a:solidFill>
          <a:latin typeface="Cambria" panose="02040503050406030204" pitchFamily="18" charset="0"/>
          <a:ea typeface="ＭＳ Ｐゴシック" charset="-128"/>
          <a:cs typeface="Cambria" panose="02040503050406030204" pitchFamily="18" charset="0"/>
        </a:defRPr>
      </a:lvl1pPr>
      <a:lvl2pPr algn="l" defTabSz="457200" rtl="0" eaLnBrk="0" fontAlgn="base" hangingPunct="0">
        <a:spcBef>
          <a:spcPct val="0"/>
        </a:spcBef>
        <a:spcAft>
          <a:spcPct val="0"/>
        </a:spcAft>
        <a:defRPr sz="2000">
          <a:solidFill>
            <a:schemeClr val="bg1"/>
          </a:solidFill>
          <a:latin typeface="Arial" charset="0"/>
          <a:ea typeface="ＭＳ Ｐゴシック" charset="-128"/>
        </a:defRPr>
      </a:lvl2pPr>
      <a:lvl3pPr algn="l" defTabSz="457200" rtl="0" eaLnBrk="0" fontAlgn="base" hangingPunct="0">
        <a:spcBef>
          <a:spcPct val="0"/>
        </a:spcBef>
        <a:spcAft>
          <a:spcPct val="0"/>
        </a:spcAft>
        <a:defRPr sz="2000">
          <a:solidFill>
            <a:schemeClr val="bg1"/>
          </a:solidFill>
          <a:latin typeface="Arial" charset="0"/>
          <a:ea typeface="ＭＳ Ｐゴシック" charset="-128"/>
        </a:defRPr>
      </a:lvl3pPr>
      <a:lvl4pPr algn="l" defTabSz="457200" rtl="0" eaLnBrk="0" fontAlgn="base" hangingPunct="0">
        <a:spcBef>
          <a:spcPct val="0"/>
        </a:spcBef>
        <a:spcAft>
          <a:spcPct val="0"/>
        </a:spcAft>
        <a:defRPr sz="2000">
          <a:solidFill>
            <a:schemeClr val="bg1"/>
          </a:solidFill>
          <a:latin typeface="Arial" charset="0"/>
          <a:ea typeface="ＭＳ Ｐゴシック" charset="-128"/>
        </a:defRPr>
      </a:lvl4pPr>
      <a:lvl5pPr algn="l" defTabSz="457200" rtl="0" eaLnBrk="0" fontAlgn="base" hangingPunct="0">
        <a:spcBef>
          <a:spcPct val="0"/>
        </a:spcBef>
        <a:spcAft>
          <a:spcPct val="0"/>
        </a:spcAft>
        <a:defRPr sz="2000">
          <a:solidFill>
            <a:schemeClr val="bg1"/>
          </a:solidFill>
          <a:latin typeface="Arial" charset="0"/>
          <a:ea typeface="ＭＳ Ｐゴシック" charset="-128"/>
        </a:defRPr>
      </a:lvl5pPr>
      <a:lvl6pPr marL="457200" algn="l" defTabSz="457200" rtl="0" fontAlgn="base">
        <a:spcBef>
          <a:spcPct val="0"/>
        </a:spcBef>
        <a:spcAft>
          <a:spcPct val="0"/>
        </a:spcAft>
        <a:defRPr sz="2000">
          <a:solidFill>
            <a:schemeClr val="bg1"/>
          </a:solidFill>
          <a:latin typeface="Arial" charset="0"/>
          <a:ea typeface="ＭＳ Ｐゴシック" charset="-128"/>
        </a:defRPr>
      </a:lvl6pPr>
      <a:lvl7pPr marL="914400" algn="l" defTabSz="457200" rtl="0" fontAlgn="base">
        <a:spcBef>
          <a:spcPct val="0"/>
        </a:spcBef>
        <a:spcAft>
          <a:spcPct val="0"/>
        </a:spcAft>
        <a:defRPr sz="2000">
          <a:solidFill>
            <a:schemeClr val="bg1"/>
          </a:solidFill>
          <a:latin typeface="Arial" charset="0"/>
          <a:ea typeface="ＭＳ Ｐゴシック" charset="-128"/>
        </a:defRPr>
      </a:lvl7pPr>
      <a:lvl8pPr marL="1371600" algn="l" defTabSz="457200" rtl="0" fontAlgn="base">
        <a:spcBef>
          <a:spcPct val="0"/>
        </a:spcBef>
        <a:spcAft>
          <a:spcPct val="0"/>
        </a:spcAft>
        <a:defRPr sz="2000">
          <a:solidFill>
            <a:schemeClr val="bg1"/>
          </a:solidFill>
          <a:latin typeface="Arial" charset="0"/>
          <a:ea typeface="ＭＳ Ｐゴシック" charset="-128"/>
        </a:defRPr>
      </a:lvl8pPr>
      <a:lvl9pPr marL="1828800" algn="l" defTabSz="457200" rtl="0" fontAlgn="base">
        <a:spcBef>
          <a:spcPct val="0"/>
        </a:spcBef>
        <a:spcAft>
          <a:spcPct val="0"/>
        </a:spcAft>
        <a:defRPr sz="2000">
          <a:solidFill>
            <a:schemeClr val="bg1"/>
          </a:solidFill>
          <a:latin typeface="Arial" charset="0"/>
          <a:ea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1600" kern="1200">
          <a:solidFill>
            <a:schemeClr val="bg1"/>
          </a:solidFill>
          <a:latin typeface="Arial"/>
          <a:ea typeface="ＭＳ Ｐゴシック" charset="-128"/>
          <a:cs typeface="Arial"/>
        </a:defRPr>
      </a:lvl1pPr>
      <a:lvl2pPr marL="742950" indent="-285750" algn="l" defTabSz="457200" rtl="0" eaLnBrk="0" fontAlgn="base" hangingPunct="0">
        <a:spcBef>
          <a:spcPct val="20000"/>
        </a:spcBef>
        <a:spcAft>
          <a:spcPct val="0"/>
        </a:spcAft>
        <a:buFont typeface="Arial" charset="0"/>
        <a:buChar char="–"/>
        <a:defRPr sz="1400" kern="1200">
          <a:solidFill>
            <a:schemeClr val="bg1"/>
          </a:solidFill>
          <a:latin typeface="Arial"/>
          <a:ea typeface="ＭＳ Ｐゴシック" charset="-128"/>
          <a:cs typeface="Arial"/>
        </a:defRPr>
      </a:lvl2pPr>
      <a:lvl3pPr marL="1143000" indent="-228600" algn="l" defTabSz="457200" rtl="0" eaLnBrk="0" fontAlgn="base" hangingPunct="0">
        <a:spcBef>
          <a:spcPct val="20000"/>
        </a:spcBef>
        <a:spcAft>
          <a:spcPct val="0"/>
        </a:spcAft>
        <a:buFont typeface="Arial" charset="0"/>
        <a:buChar char="•"/>
        <a:defRPr sz="1200" kern="1200">
          <a:solidFill>
            <a:schemeClr val="bg1"/>
          </a:solidFill>
          <a:latin typeface="Arial"/>
          <a:ea typeface="ＭＳ Ｐゴシック" charset="-128"/>
          <a:cs typeface="Arial"/>
        </a:defRPr>
      </a:lvl3pPr>
      <a:lvl4pPr marL="16002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4pPr>
      <a:lvl5pPr marL="2057400" indent="-228600" algn="l" defTabSz="457200" rtl="0" eaLnBrk="0" fontAlgn="base" hangingPunct="0">
        <a:spcBef>
          <a:spcPct val="20000"/>
        </a:spcBef>
        <a:spcAft>
          <a:spcPct val="0"/>
        </a:spcAft>
        <a:buFont typeface="Arial" charset="0"/>
        <a:buChar char="»"/>
        <a:defRPr sz="1100" kern="1200">
          <a:solidFill>
            <a:schemeClr val="bg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emf"/><Relationship Id="rId7" Type="http://schemas.openxmlformats.org/officeDocument/2006/relationships/image" Target="../media/image34.emf"/><Relationship Id="rId2" Type="http://schemas.openxmlformats.org/officeDocument/2006/relationships/notesSlide" Target="../notesSlides/notesSlide28.xml"/><Relationship Id="rId1" Type="http://schemas.openxmlformats.org/officeDocument/2006/relationships/slideLayout" Target="../slideLayouts/slideLayout11.xml"/><Relationship Id="rId6" Type="http://schemas.openxmlformats.org/officeDocument/2006/relationships/image" Target="../media/image33.emf"/><Relationship Id="rId5" Type="http://schemas.openxmlformats.org/officeDocument/2006/relationships/image" Target="../media/image32.emf"/><Relationship Id="rId10" Type="http://schemas.openxmlformats.org/officeDocument/2006/relationships/image" Target="../media/image37.emf"/><Relationship Id="rId4" Type="http://schemas.openxmlformats.org/officeDocument/2006/relationships/image" Target="../media/image31.emf"/><Relationship Id="rId9" Type="http://schemas.openxmlformats.org/officeDocument/2006/relationships/image" Target="../media/image36.emf"/></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qybhVvjsEhE" TargetMode="External"/><Relationship Id="rId2" Type="http://schemas.openxmlformats.org/officeDocument/2006/relationships/notesSlide" Target="../notesSlides/notesSlide32.xml"/><Relationship Id="rId1" Type="http://schemas.openxmlformats.org/officeDocument/2006/relationships/slideLayout" Target="../slideLayouts/slideLayout8.xml"/><Relationship Id="rId5" Type="http://schemas.openxmlformats.org/officeDocument/2006/relationships/image" Target="../media/image40.jpeg"/><Relationship Id="rId4" Type="http://schemas.openxmlformats.org/officeDocument/2006/relationships/image" Target="../media/image39.emf"/></Relationships>
</file>

<file path=ppt/slides/_rels/slide3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43.jpeg"/><Relationship Id="rId4" Type="http://schemas.openxmlformats.org/officeDocument/2006/relationships/image" Target="../media/image42.jpeg"/></Relationships>
</file>

<file path=ppt/slides/_rels/slide34.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35.xml.rels><?xml version="1.0" encoding="UTF-8" standalone="yes"?>
<Relationships xmlns="http://schemas.openxmlformats.org/package/2006/relationships"><Relationship Id="rId8" Type="http://schemas.openxmlformats.org/officeDocument/2006/relationships/image" Target="../media/image55.emf"/><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 Id="rId9" Type="http://schemas.openxmlformats.org/officeDocument/2006/relationships/image" Target="../media/image1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0" y="1350965"/>
            <a:ext cx="5106987" cy="4179887"/>
          </a:xfrm>
        </p:spPr>
        <p:txBody>
          <a:bodyPr>
            <a:normAutofit/>
          </a:bodyPr>
          <a:lstStyle/>
          <a:p>
            <a:pPr algn="ctr" eaLnBrk="1" hangingPunct="1">
              <a:defRPr/>
            </a:pPr>
            <a:r>
              <a:rPr lang="tr-TR" sz="6600" cap="none" dirty="0">
                <a:latin typeface="Cambria"/>
                <a:ea typeface="MS PGothic" charset="0"/>
              </a:rPr>
              <a:t>Ekonomi</a:t>
            </a:r>
            <a:endParaRPr lang="tr-TR" sz="4000" cap="none" noProof="0" dirty="0">
              <a:latin typeface="Cambria"/>
              <a:ea typeface="MS PGothic" charset="0"/>
              <a:cs typeface="Cambria"/>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tr-TR" altLang="en-US" sz="6600" noProof="0" dirty="0">
                <a:latin typeface="Cambria"/>
                <a:cs typeface="Cambria"/>
              </a:rPr>
              <a:t>Hafta #2</a:t>
            </a:r>
          </a:p>
        </p:txBody>
      </p:sp>
    </p:spTree>
    <p:extLst>
      <p:ext uri="{BB962C8B-B14F-4D97-AF65-F5344CB8AC3E}">
        <p14:creationId xmlns:p14="http://schemas.microsoft.com/office/powerpoint/2010/main" val="2578264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70658"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2"/>
            </a:pPr>
            <a:r>
              <a:rPr lang="tr-TR" altLang="en-US" sz="3200" noProof="0" dirty="0">
                <a:latin typeface="Cambria"/>
                <a:cs typeface="Cambria"/>
              </a:rPr>
              <a:t>(Doğru/Yanlış) F noktasından G noktasına doğru gittikçe bisiklet fiyatı artar.</a:t>
            </a:r>
          </a:p>
          <a:p>
            <a:pPr marL="514350" indent="-514350" eaLnBrk="1" hangingPunct="1"/>
            <a:endParaRPr lang="tr-TR" altLang="en-US" sz="3200" noProof="0" dirty="0">
              <a:latin typeface="Cambria"/>
              <a:cs typeface="Cambria"/>
            </a:endParaRPr>
          </a:p>
          <a:p>
            <a:pPr marL="514350" indent="-514350" eaLnBrk="1" hangingPunct="1">
              <a:buNone/>
            </a:pPr>
            <a:endParaRPr lang="tr-TR" altLang="en-US" sz="2800" noProof="0" dirty="0">
              <a:latin typeface="Cambria"/>
              <a:cs typeface="Cambria"/>
            </a:endParaRPr>
          </a:p>
        </p:txBody>
      </p:sp>
      <p:cxnSp>
        <p:nvCxnSpPr>
          <p:cNvPr id="4" name="Straight Connector 3"/>
          <p:cNvCxnSpPr/>
          <p:nvPr/>
        </p:nvCxnSpPr>
        <p:spPr>
          <a:xfrm rot="5400000">
            <a:off x="6457156" y="4563269"/>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7629594" y="5746750"/>
            <a:ext cx="2365375" cy="20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661" name="TextBox 11"/>
          <p:cNvSpPr txBox="1">
            <a:spLocks noChangeArrowheads="1"/>
          </p:cNvSpPr>
          <p:nvPr/>
        </p:nvSpPr>
        <p:spPr bwMode="auto">
          <a:xfrm>
            <a:off x="7037392"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70662" name="TextBox 12"/>
          <p:cNvSpPr txBox="1">
            <a:spLocks noChangeArrowheads="1"/>
          </p:cNvSpPr>
          <p:nvPr/>
        </p:nvSpPr>
        <p:spPr bwMode="auto">
          <a:xfrm>
            <a:off x="9555165" y="5856341"/>
            <a:ext cx="10045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8" name="Freeform 7"/>
          <p:cNvSpPr/>
          <p:nvPr/>
        </p:nvSpPr>
        <p:spPr>
          <a:xfrm>
            <a:off x="7629594" y="39609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
        <p:nvSpPr>
          <p:cNvPr id="70664" name="TextBox 17"/>
          <p:cNvSpPr txBox="1">
            <a:spLocks noChangeArrowheads="1"/>
          </p:cNvSpPr>
          <p:nvPr/>
        </p:nvSpPr>
        <p:spPr bwMode="auto">
          <a:xfrm>
            <a:off x="8739257" y="4318000"/>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F</a:t>
            </a:r>
          </a:p>
        </p:txBody>
      </p:sp>
      <p:sp>
        <p:nvSpPr>
          <p:cNvPr id="70665" name="TextBox 13"/>
          <p:cNvSpPr txBox="1">
            <a:spLocks noChangeArrowheads="1"/>
          </p:cNvSpPr>
          <p:nvPr/>
        </p:nvSpPr>
        <p:spPr bwMode="auto">
          <a:xfrm>
            <a:off x="8094665" y="3759200"/>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G</a:t>
            </a:r>
          </a:p>
        </p:txBody>
      </p:sp>
      <p:sp>
        <p:nvSpPr>
          <p:cNvPr id="37899" name="TextBox 10"/>
          <p:cNvSpPr txBox="1">
            <a:spLocks noChangeArrowheads="1"/>
          </p:cNvSpPr>
          <p:nvPr/>
        </p:nvSpPr>
        <p:spPr bwMode="auto">
          <a:xfrm>
            <a:off x="2311400" y="3048103"/>
            <a:ext cx="3403600" cy="20621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3200" b="1" dirty="0">
                <a:solidFill>
                  <a:srgbClr val="669900"/>
                </a:solidFill>
                <a:latin typeface="Cambria"/>
                <a:cs typeface="Cambria"/>
              </a:rPr>
              <a:t>Yanlış.</a:t>
            </a:r>
          </a:p>
          <a:p>
            <a:pPr eaLnBrk="1" hangingPunct="1"/>
            <a:endParaRPr lang="tr-TR" altLang="en-US" sz="3200" b="1" dirty="0">
              <a:solidFill>
                <a:srgbClr val="669900"/>
              </a:solidFill>
              <a:latin typeface="Cambria"/>
              <a:cs typeface="Cambria"/>
            </a:endParaRPr>
          </a:p>
          <a:p>
            <a:pPr eaLnBrk="1" hangingPunct="1"/>
            <a:r>
              <a:rPr lang="tr-TR" altLang="en-US" sz="3200" b="1" dirty="0">
                <a:solidFill>
                  <a:srgbClr val="669900"/>
                </a:solidFill>
                <a:latin typeface="Cambria"/>
                <a:cs typeface="Cambria"/>
              </a:rPr>
              <a:t>Üretilen bisiklet miktarı artar.</a:t>
            </a:r>
          </a:p>
        </p:txBody>
      </p:sp>
    </p:spTree>
    <p:extLst>
      <p:ext uri="{BB962C8B-B14F-4D97-AF65-F5344CB8AC3E}">
        <p14:creationId xmlns:p14="http://schemas.microsoft.com/office/powerpoint/2010/main" val="2581227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7899">
                                            <p:txEl>
                                              <p:pRg st="0" end="0"/>
                                            </p:txEl>
                                          </p:spTgt>
                                        </p:tgtEl>
                                        <p:attrNameLst>
                                          <p:attrName>style.visibility</p:attrName>
                                        </p:attrNameLst>
                                      </p:cBhvr>
                                      <p:to>
                                        <p:strVal val="visible"/>
                                      </p:to>
                                    </p:set>
                                    <p:animEffect transition="in" filter="barn(inVertical)">
                                      <p:cBhvr>
                                        <p:cTn id="7" dur="500"/>
                                        <p:tgtEl>
                                          <p:spTgt spid="3789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7899">
                                            <p:txEl>
                                              <p:pRg st="2" end="2"/>
                                            </p:txEl>
                                          </p:spTgt>
                                        </p:tgtEl>
                                        <p:attrNameLst>
                                          <p:attrName>style.visibility</p:attrName>
                                        </p:attrNameLst>
                                      </p:cBhvr>
                                      <p:to>
                                        <p:strVal val="visible"/>
                                      </p:to>
                                    </p:set>
                                    <p:animEffect transition="in" filter="barn(inVertical)">
                                      <p:cBhvr>
                                        <p:cTn id="10" dur="500"/>
                                        <p:tgtEl>
                                          <p:spTgt spid="37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60418"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3"/>
            </a:pPr>
            <a:r>
              <a:rPr lang="tr-TR" altLang="en-US" sz="3200" noProof="0" dirty="0">
                <a:latin typeface="Cambria"/>
                <a:cs typeface="Cambria"/>
              </a:rPr>
              <a:t>(Doğru/Yanlış) Doğru üzerinde C noktasından A noktasına doğru hareket etmek daha fazla bisiklet üretmenin fırsat maliyetini gösterir.</a:t>
            </a:r>
          </a:p>
          <a:p>
            <a:pPr marL="514350" indent="-514350" eaLnBrk="1" hangingPunct="1">
              <a:buNone/>
            </a:pPr>
            <a:endParaRPr lang="tr-TR" altLang="en-US" sz="2800" noProof="0" dirty="0">
              <a:latin typeface="Cambria"/>
              <a:cs typeface="Cambria"/>
            </a:endParaRPr>
          </a:p>
        </p:txBody>
      </p:sp>
      <p:cxnSp>
        <p:nvCxnSpPr>
          <p:cNvPr id="4" name="Straight Connector 3"/>
          <p:cNvCxnSpPr/>
          <p:nvPr/>
        </p:nvCxnSpPr>
        <p:spPr>
          <a:xfrm rot="5400000">
            <a:off x="4225131" y="4883944"/>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397516" y="6067425"/>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60421" name="TextBox 11"/>
          <p:cNvSpPr txBox="1">
            <a:spLocks noChangeArrowheads="1"/>
          </p:cNvSpPr>
          <p:nvPr/>
        </p:nvSpPr>
        <p:spPr bwMode="auto">
          <a:xfrm>
            <a:off x="4805364" y="325914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60422" name="TextBox 12"/>
          <p:cNvSpPr txBox="1">
            <a:spLocks noChangeArrowheads="1"/>
          </p:cNvSpPr>
          <p:nvPr/>
        </p:nvSpPr>
        <p:spPr bwMode="auto">
          <a:xfrm>
            <a:off x="7323141" y="6177016"/>
            <a:ext cx="141451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60423" name="TextBox 17"/>
          <p:cNvSpPr txBox="1">
            <a:spLocks noChangeArrowheads="1"/>
          </p:cNvSpPr>
          <p:nvPr/>
        </p:nvSpPr>
        <p:spPr bwMode="auto">
          <a:xfrm>
            <a:off x="6507233" y="4638675"/>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a:t>
            </a:r>
          </a:p>
        </p:txBody>
      </p:sp>
      <p:sp>
        <p:nvSpPr>
          <p:cNvPr id="60424" name="TextBox 13"/>
          <p:cNvSpPr txBox="1">
            <a:spLocks noChangeArrowheads="1"/>
          </p:cNvSpPr>
          <p:nvPr/>
        </p:nvSpPr>
        <p:spPr bwMode="auto">
          <a:xfrm>
            <a:off x="5862637" y="4079875"/>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C</a:t>
            </a:r>
          </a:p>
        </p:txBody>
      </p:sp>
      <p:sp>
        <p:nvSpPr>
          <p:cNvPr id="12" name="Freeform 11"/>
          <p:cNvSpPr/>
          <p:nvPr/>
        </p:nvSpPr>
        <p:spPr>
          <a:xfrm>
            <a:off x="5402333" y="427206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noFill/>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Tree>
    <p:extLst>
      <p:ext uri="{BB962C8B-B14F-4D97-AF65-F5344CB8AC3E}">
        <p14:creationId xmlns:p14="http://schemas.microsoft.com/office/powerpoint/2010/main" val="889475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72706"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3"/>
            </a:pPr>
            <a:r>
              <a:rPr lang="tr-TR" altLang="en-US" sz="3200" noProof="0" dirty="0">
                <a:latin typeface="Cambria"/>
                <a:cs typeface="Cambria"/>
              </a:rPr>
              <a:t>(Doğru/Yanlış) Doğru üzerinde C noktasından A noktasına doğru hareket etmek daha fazla bisiklet üretmenin fırsat maliyetini gösterir.</a:t>
            </a:r>
          </a:p>
          <a:p>
            <a:pPr marL="514350" indent="-514350" eaLnBrk="1" hangingPunct="1">
              <a:buNone/>
            </a:pPr>
            <a:endParaRPr lang="tr-TR" altLang="en-US" sz="2800" noProof="0" dirty="0">
              <a:latin typeface="Cambria"/>
              <a:cs typeface="Cambria"/>
            </a:endParaRPr>
          </a:p>
        </p:txBody>
      </p:sp>
      <p:sp>
        <p:nvSpPr>
          <p:cNvPr id="38916" name="TextBox 10"/>
          <p:cNvSpPr txBox="1">
            <a:spLocks noChangeArrowheads="1"/>
          </p:cNvSpPr>
          <p:nvPr/>
        </p:nvSpPr>
        <p:spPr bwMode="auto">
          <a:xfrm>
            <a:off x="2311400" y="3429053"/>
            <a:ext cx="3403600"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3200" b="1" dirty="0">
                <a:solidFill>
                  <a:srgbClr val="669900"/>
                </a:solidFill>
                <a:latin typeface="Cambria"/>
                <a:cs typeface="Cambria"/>
              </a:rPr>
              <a:t>Yanlış.</a:t>
            </a:r>
          </a:p>
          <a:p>
            <a:pPr eaLnBrk="1" hangingPunct="1"/>
            <a:endParaRPr lang="tr-TR" altLang="en-US" sz="3200" b="1" dirty="0">
              <a:solidFill>
                <a:srgbClr val="669900"/>
              </a:solidFill>
              <a:latin typeface="Cambria"/>
              <a:cs typeface="Cambria"/>
            </a:endParaRPr>
          </a:p>
          <a:p>
            <a:pPr eaLnBrk="1" hangingPunct="1"/>
            <a:r>
              <a:rPr lang="tr-TR" altLang="en-US" sz="3200" b="1" dirty="0">
                <a:solidFill>
                  <a:srgbClr val="669900"/>
                </a:solidFill>
                <a:latin typeface="Cambria"/>
                <a:cs typeface="Cambria"/>
              </a:rPr>
              <a:t>Daha fazla araba üretmenin fırsat maliyetini gösterir.</a:t>
            </a:r>
          </a:p>
        </p:txBody>
      </p:sp>
      <p:cxnSp>
        <p:nvCxnSpPr>
          <p:cNvPr id="12" name="Straight Connector 11"/>
          <p:cNvCxnSpPr/>
          <p:nvPr/>
        </p:nvCxnSpPr>
        <p:spPr>
          <a:xfrm rot="5400000">
            <a:off x="5977731" y="4775994"/>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7150169" y="5959475"/>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2710" name="TextBox 11"/>
          <p:cNvSpPr txBox="1">
            <a:spLocks noChangeArrowheads="1"/>
          </p:cNvSpPr>
          <p:nvPr/>
        </p:nvSpPr>
        <p:spPr bwMode="auto">
          <a:xfrm>
            <a:off x="6557964" y="3151197"/>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72711" name="TextBox 12"/>
          <p:cNvSpPr txBox="1">
            <a:spLocks noChangeArrowheads="1"/>
          </p:cNvSpPr>
          <p:nvPr/>
        </p:nvSpPr>
        <p:spPr bwMode="auto">
          <a:xfrm>
            <a:off x="9075741" y="6069066"/>
            <a:ext cx="98705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16" name="Freeform 15"/>
          <p:cNvSpPr/>
          <p:nvPr/>
        </p:nvSpPr>
        <p:spPr>
          <a:xfrm>
            <a:off x="7150116" y="417364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
        <p:nvSpPr>
          <p:cNvPr id="72713" name="TextBox 17"/>
          <p:cNvSpPr txBox="1">
            <a:spLocks noChangeArrowheads="1"/>
          </p:cNvSpPr>
          <p:nvPr/>
        </p:nvSpPr>
        <p:spPr bwMode="auto">
          <a:xfrm>
            <a:off x="8259833" y="4530725"/>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a:t>
            </a:r>
          </a:p>
        </p:txBody>
      </p:sp>
      <p:sp>
        <p:nvSpPr>
          <p:cNvPr id="72714" name="TextBox 13"/>
          <p:cNvSpPr txBox="1">
            <a:spLocks noChangeArrowheads="1"/>
          </p:cNvSpPr>
          <p:nvPr/>
        </p:nvSpPr>
        <p:spPr bwMode="auto">
          <a:xfrm>
            <a:off x="7615237" y="3971925"/>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C</a:t>
            </a:r>
          </a:p>
        </p:txBody>
      </p:sp>
      <p:cxnSp>
        <p:nvCxnSpPr>
          <p:cNvPr id="19" name="Straight Arrow Connector 18"/>
          <p:cNvCxnSpPr/>
          <p:nvPr/>
        </p:nvCxnSpPr>
        <p:spPr>
          <a:xfrm>
            <a:off x="7837489" y="5840516"/>
            <a:ext cx="48418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6719094" y="4528395"/>
            <a:ext cx="495300"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a:spLocks noChangeArrowheads="1"/>
          </p:cNvSpPr>
          <p:nvPr/>
        </p:nvSpPr>
        <p:spPr bwMode="auto">
          <a:xfrm>
            <a:off x="7888292" y="5443538"/>
            <a:ext cx="3841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t>
            </a:r>
          </a:p>
        </p:txBody>
      </p:sp>
      <p:sp>
        <p:nvSpPr>
          <p:cNvPr id="22" name="TextBox 21"/>
          <p:cNvSpPr txBox="1">
            <a:spLocks noChangeArrowheads="1"/>
          </p:cNvSpPr>
          <p:nvPr/>
        </p:nvSpPr>
        <p:spPr bwMode="auto">
          <a:xfrm>
            <a:off x="6654843" y="4262489"/>
            <a:ext cx="29051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 </a:t>
            </a:r>
          </a:p>
        </p:txBody>
      </p:sp>
    </p:spTree>
    <p:extLst>
      <p:ext uri="{BB962C8B-B14F-4D97-AF65-F5344CB8AC3E}">
        <p14:creationId xmlns:p14="http://schemas.microsoft.com/office/powerpoint/2010/main" val="2802716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animEffect transition="in" filter="barn(inVertical)">
                                      <p:cBhvr>
                                        <p:cTn id="7" dur="500"/>
                                        <p:tgtEl>
                                          <p:spTgt spid="3891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8916">
                                            <p:txEl>
                                              <p:pRg st="2" end="2"/>
                                            </p:txEl>
                                          </p:spTgt>
                                        </p:tgtEl>
                                        <p:attrNameLst>
                                          <p:attrName>style.visibility</p:attrName>
                                        </p:attrNameLst>
                                      </p:cBhvr>
                                      <p:to>
                                        <p:strVal val="visible"/>
                                      </p:to>
                                    </p:set>
                                    <p:animEffect transition="in" filter="barn(inVertical)">
                                      <p:cBhvr>
                                        <p:cTn id="10" dur="500"/>
                                        <p:tgtEl>
                                          <p:spTgt spid="3891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dissolve">
                                      <p:cBhvr>
                                        <p:cTn id="18" dur="500"/>
                                        <p:tgtEl>
                                          <p:spTgt spid="2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dissolve">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62466"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4"/>
            </a:pPr>
            <a:r>
              <a:rPr lang="tr-TR" altLang="en-US" sz="3200" noProof="0" dirty="0">
                <a:latin typeface="Cambria"/>
                <a:cs typeface="Cambria"/>
              </a:rPr>
              <a:t>(Doğru/Yanlış) Eğer işsizlik yüksekse, doğru içeriye kayar.</a:t>
            </a:r>
          </a:p>
          <a:p>
            <a:pPr marL="514350" indent="-514350" eaLnBrk="1" hangingPunct="1">
              <a:buNone/>
            </a:pPr>
            <a:endParaRPr lang="tr-TR" altLang="en-US" sz="2800" noProof="0" dirty="0">
              <a:latin typeface="Cambria"/>
              <a:cs typeface="Cambria"/>
            </a:endParaRPr>
          </a:p>
        </p:txBody>
      </p:sp>
      <p:cxnSp>
        <p:nvCxnSpPr>
          <p:cNvPr id="4" name="Straight Connector 3"/>
          <p:cNvCxnSpPr/>
          <p:nvPr/>
        </p:nvCxnSpPr>
        <p:spPr>
          <a:xfrm rot="5400000">
            <a:off x="4379119" y="4563269"/>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551557" y="57467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62469" name="TextBox 11"/>
          <p:cNvSpPr txBox="1">
            <a:spLocks noChangeArrowheads="1"/>
          </p:cNvSpPr>
          <p:nvPr/>
        </p:nvSpPr>
        <p:spPr bwMode="auto">
          <a:xfrm>
            <a:off x="4959352"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62470" name="TextBox 12"/>
          <p:cNvSpPr txBox="1">
            <a:spLocks noChangeArrowheads="1"/>
          </p:cNvSpPr>
          <p:nvPr/>
        </p:nvSpPr>
        <p:spPr bwMode="auto">
          <a:xfrm>
            <a:off x="7477126" y="5856341"/>
            <a:ext cx="752475"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62471" name="TextBox 13"/>
          <p:cNvSpPr txBox="1">
            <a:spLocks noChangeArrowheads="1"/>
          </p:cNvSpPr>
          <p:nvPr/>
        </p:nvSpPr>
        <p:spPr bwMode="auto">
          <a:xfrm>
            <a:off x="5994428" y="4683125"/>
            <a:ext cx="4381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t>
            </a:r>
          </a:p>
        </p:txBody>
      </p:sp>
      <p:sp>
        <p:nvSpPr>
          <p:cNvPr id="13" name="Freeform 12"/>
          <p:cNvSpPr/>
          <p:nvPr/>
        </p:nvSpPr>
        <p:spPr>
          <a:xfrm>
            <a:off x="5551520" y="39609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cxnSp>
        <p:nvCxnSpPr>
          <p:cNvPr id="14" name="Straight Arrow Connector 13"/>
          <p:cNvCxnSpPr/>
          <p:nvPr/>
        </p:nvCxnSpPr>
        <p:spPr>
          <a:xfrm rot="10800000" flipV="1">
            <a:off x="6292853" y="4595813"/>
            <a:ext cx="258763" cy="24765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0800000" flipV="1">
            <a:off x="6434137" y="4851400"/>
            <a:ext cx="258763" cy="24765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6102353" y="4343400"/>
            <a:ext cx="258763" cy="247650"/>
          </a:xfrm>
          <a:prstGeom prst="straightConnector1">
            <a:avLst/>
          </a:prstGeom>
          <a:ln w="38100">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1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74754"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4"/>
            </a:pPr>
            <a:r>
              <a:rPr lang="tr-TR" altLang="en-US" sz="3200" noProof="0" dirty="0">
                <a:latin typeface="Cambria"/>
                <a:cs typeface="Cambria"/>
              </a:rPr>
              <a:t>(Doğru/Yanlış) Eğer işsizlik yüksekse, doğru içeriye kayar.</a:t>
            </a:r>
          </a:p>
          <a:p>
            <a:pPr marL="514350" indent="-514350" eaLnBrk="1" hangingPunct="1">
              <a:buNone/>
            </a:pPr>
            <a:endParaRPr lang="tr-TR" altLang="en-US" sz="2800" noProof="0" dirty="0">
              <a:latin typeface="Cambria"/>
              <a:cs typeface="Cambria"/>
            </a:endParaRPr>
          </a:p>
        </p:txBody>
      </p:sp>
      <p:cxnSp>
        <p:nvCxnSpPr>
          <p:cNvPr id="4" name="Straight Connector 3"/>
          <p:cNvCxnSpPr/>
          <p:nvPr/>
        </p:nvCxnSpPr>
        <p:spPr>
          <a:xfrm rot="5400000">
            <a:off x="6574631" y="44870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7747069" y="56705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4757" name="TextBox 11"/>
          <p:cNvSpPr txBox="1">
            <a:spLocks noChangeArrowheads="1"/>
          </p:cNvSpPr>
          <p:nvPr/>
        </p:nvSpPr>
        <p:spPr bwMode="auto">
          <a:xfrm>
            <a:off x="7154864" y="28623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74758" name="TextBox 12"/>
          <p:cNvSpPr txBox="1">
            <a:spLocks noChangeArrowheads="1"/>
          </p:cNvSpPr>
          <p:nvPr/>
        </p:nvSpPr>
        <p:spPr bwMode="auto">
          <a:xfrm>
            <a:off x="9672641" y="5780141"/>
            <a:ext cx="94230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8" name="Freeform 7"/>
          <p:cNvSpPr/>
          <p:nvPr/>
        </p:nvSpPr>
        <p:spPr>
          <a:xfrm>
            <a:off x="7747069" y="38847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cxnSp>
        <p:nvCxnSpPr>
          <p:cNvPr id="9" name="Straight Arrow Connector 8"/>
          <p:cNvCxnSpPr/>
          <p:nvPr/>
        </p:nvCxnSpPr>
        <p:spPr>
          <a:xfrm rot="10800000" flipV="1">
            <a:off x="8488365" y="4519613"/>
            <a:ext cx="258763" cy="24765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4761" name="TextBox 13"/>
          <p:cNvSpPr txBox="1">
            <a:spLocks noChangeArrowheads="1"/>
          </p:cNvSpPr>
          <p:nvPr/>
        </p:nvSpPr>
        <p:spPr bwMode="auto">
          <a:xfrm>
            <a:off x="8189981" y="4606925"/>
            <a:ext cx="43815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t>
            </a:r>
          </a:p>
        </p:txBody>
      </p:sp>
      <p:cxnSp>
        <p:nvCxnSpPr>
          <p:cNvPr id="11" name="Straight Arrow Connector 10"/>
          <p:cNvCxnSpPr/>
          <p:nvPr/>
        </p:nvCxnSpPr>
        <p:spPr>
          <a:xfrm rot="10800000" flipV="1">
            <a:off x="8674169" y="4908550"/>
            <a:ext cx="257175" cy="24765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8199437" y="4219575"/>
            <a:ext cx="258763" cy="247650"/>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39949" name="TextBox 12"/>
          <p:cNvSpPr txBox="1">
            <a:spLocks noChangeArrowheads="1"/>
          </p:cNvSpPr>
          <p:nvPr/>
        </p:nvSpPr>
        <p:spPr bwMode="auto">
          <a:xfrm>
            <a:off x="1816100" y="2768651"/>
            <a:ext cx="5410200"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2800" b="1" dirty="0">
                <a:solidFill>
                  <a:srgbClr val="669900"/>
                </a:solidFill>
                <a:latin typeface="Cambria"/>
                <a:cs typeface="Cambria"/>
              </a:rPr>
              <a:t>Yanlış.</a:t>
            </a:r>
          </a:p>
          <a:p>
            <a:pPr eaLnBrk="1" hangingPunct="1"/>
            <a:endParaRPr lang="tr-TR" altLang="en-US" sz="2800" b="1" dirty="0">
              <a:solidFill>
                <a:srgbClr val="669900"/>
              </a:solidFill>
              <a:latin typeface="Cambria"/>
              <a:cs typeface="Cambria"/>
            </a:endParaRPr>
          </a:p>
          <a:p>
            <a:pPr eaLnBrk="1" hangingPunct="1"/>
            <a:r>
              <a:rPr lang="tr-TR" altLang="en-US" sz="2800" b="1" dirty="0">
                <a:solidFill>
                  <a:srgbClr val="669900"/>
                </a:solidFill>
                <a:latin typeface="Cambria"/>
                <a:cs typeface="Cambria"/>
              </a:rPr>
              <a:t>İşsizlik herkesin çalışmaması demektir yani üretim </a:t>
            </a:r>
            <a:r>
              <a:rPr lang="tr-TR" altLang="en-US" sz="2800" b="1" dirty="0" err="1">
                <a:solidFill>
                  <a:srgbClr val="669900"/>
                </a:solidFill>
                <a:latin typeface="Cambria"/>
                <a:cs typeface="Cambria"/>
              </a:rPr>
              <a:t>ÜOE'nin</a:t>
            </a:r>
            <a:r>
              <a:rPr lang="tr-TR" altLang="en-US" sz="2800" b="1" dirty="0">
                <a:solidFill>
                  <a:srgbClr val="669900"/>
                </a:solidFill>
                <a:latin typeface="Cambria"/>
                <a:cs typeface="Cambria"/>
              </a:rPr>
              <a:t> iç kısmındadır. ÜOE sabit kalır çünkü ÜOE tüm kaynaklar kullanıldığında üretilebilecek maksimum çıktıyı belirtir. </a:t>
            </a:r>
          </a:p>
        </p:txBody>
      </p:sp>
    </p:spTree>
    <p:extLst>
      <p:ext uri="{BB962C8B-B14F-4D97-AF65-F5344CB8AC3E}">
        <p14:creationId xmlns:p14="http://schemas.microsoft.com/office/powerpoint/2010/main" val="998728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49">
                                            <p:txEl>
                                              <p:pRg st="0" end="0"/>
                                            </p:txEl>
                                          </p:spTgt>
                                        </p:tgtEl>
                                        <p:attrNameLst>
                                          <p:attrName>style.visibility</p:attrName>
                                        </p:attrNameLst>
                                      </p:cBhvr>
                                      <p:to>
                                        <p:strVal val="visible"/>
                                      </p:to>
                                    </p:set>
                                    <p:animEffect transition="in" filter="barn(inVertical)">
                                      <p:cBhvr>
                                        <p:cTn id="7" dur="500"/>
                                        <p:tgtEl>
                                          <p:spTgt spid="3994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49">
                                            <p:txEl>
                                              <p:pRg st="2" end="2"/>
                                            </p:txEl>
                                          </p:spTgt>
                                        </p:tgtEl>
                                        <p:attrNameLst>
                                          <p:attrName>style.visibility</p:attrName>
                                        </p:attrNameLst>
                                      </p:cBhvr>
                                      <p:to>
                                        <p:strVal val="visible"/>
                                      </p:to>
                                    </p:set>
                                    <p:animEffect transition="in" filter="barn(inVertical)">
                                      <p:cBhvr>
                                        <p:cTn id="10" dur="500"/>
                                        <p:tgtEl>
                                          <p:spTgt spid="399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64514"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5"/>
            </a:pPr>
            <a:r>
              <a:rPr lang="tr-TR" altLang="en-US" sz="3200" noProof="0" dirty="0">
                <a:latin typeface="Cambria"/>
                <a:cs typeface="Cambria"/>
              </a:rPr>
              <a:t>(Doğru/Yanlış) Eğer araba üretim sürecinde teknolojik gelişme olursa, ÜOE dışa doğru kayar.</a:t>
            </a:r>
          </a:p>
          <a:p>
            <a:pPr marL="514350" indent="-514350" eaLnBrk="1" hangingPunct="1">
              <a:buNone/>
            </a:pPr>
            <a:endParaRPr lang="tr-TR" altLang="en-US" sz="2800" noProof="0" dirty="0">
              <a:latin typeface="Cambria"/>
              <a:cs typeface="Cambria"/>
            </a:endParaRPr>
          </a:p>
        </p:txBody>
      </p:sp>
      <p:cxnSp>
        <p:nvCxnSpPr>
          <p:cNvPr id="4" name="Straight Connector 3"/>
          <p:cNvCxnSpPr/>
          <p:nvPr/>
        </p:nvCxnSpPr>
        <p:spPr>
          <a:xfrm rot="5400000">
            <a:off x="3921919" y="4915694"/>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094296" y="6099175"/>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64517" name="TextBox 11"/>
          <p:cNvSpPr txBox="1">
            <a:spLocks noChangeArrowheads="1"/>
          </p:cNvSpPr>
          <p:nvPr/>
        </p:nvSpPr>
        <p:spPr bwMode="auto">
          <a:xfrm>
            <a:off x="4502152" y="3290897"/>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64518" name="TextBox 12"/>
          <p:cNvSpPr txBox="1">
            <a:spLocks noChangeArrowheads="1"/>
          </p:cNvSpPr>
          <p:nvPr/>
        </p:nvSpPr>
        <p:spPr bwMode="auto">
          <a:xfrm>
            <a:off x="7019929" y="6208766"/>
            <a:ext cx="127601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8" name="Freeform 7"/>
          <p:cNvSpPr/>
          <p:nvPr/>
        </p:nvSpPr>
        <p:spPr>
          <a:xfrm>
            <a:off x="5094357" y="431334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cxnSp>
        <p:nvCxnSpPr>
          <p:cNvPr id="9" name="Straight Arrow Connector 8"/>
          <p:cNvCxnSpPr/>
          <p:nvPr/>
        </p:nvCxnSpPr>
        <p:spPr>
          <a:xfrm flipV="1">
            <a:off x="6191251" y="4495800"/>
            <a:ext cx="484188" cy="3762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64521" name="TextBox 13"/>
          <p:cNvSpPr txBox="1">
            <a:spLocks noChangeArrowheads="1"/>
          </p:cNvSpPr>
          <p:nvPr/>
        </p:nvSpPr>
        <p:spPr bwMode="auto">
          <a:xfrm>
            <a:off x="6665982" y="4175125"/>
            <a:ext cx="439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t>
            </a:r>
          </a:p>
        </p:txBody>
      </p:sp>
      <p:cxnSp>
        <p:nvCxnSpPr>
          <p:cNvPr id="11" name="Straight Arrow Connector 10"/>
          <p:cNvCxnSpPr/>
          <p:nvPr/>
        </p:nvCxnSpPr>
        <p:spPr>
          <a:xfrm flipV="1">
            <a:off x="6505576" y="5238750"/>
            <a:ext cx="481013" cy="3127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676969" y="4108553"/>
            <a:ext cx="428625" cy="377825"/>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935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noProof="0" dirty="0">
              <a:latin typeface="Cambria"/>
              <a:cs typeface="Cambria"/>
            </a:endParaRPr>
          </a:p>
        </p:txBody>
      </p:sp>
      <p:sp>
        <p:nvSpPr>
          <p:cNvPr id="76802"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5"/>
            </a:pPr>
            <a:r>
              <a:rPr lang="tr-TR" altLang="en-US" sz="3200" noProof="0" dirty="0">
                <a:latin typeface="Cambria"/>
                <a:cs typeface="Cambria"/>
              </a:rPr>
              <a:t>(Doğru/Yanlış) Eğer araba üretim sürecinde teknolojik gelişme olursa, ÜOE dışa doğru kayar.</a:t>
            </a:r>
          </a:p>
          <a:p>
            <a:pPr marL="514350" indent="-514350" eaLnBrk="1" hangingPunct="1">
              <a:buNone/>
            </a:pPr>
            <a:endParaRPr lang="tr-TR" altLang="en-US" sz="2800" noProof="0" dirty="0">
              <a:latin typeface="Cambria"/>
              <a:cs typeface="Cambria"/>
            </a:endParaRPr>
          </a:p>
        </p:txBody>
      </p:sp>
      <p:cxnSp>
        <p:nvCxnSpPr>
          <p:cNvPr id="13" name="Straight Connector 12"/>
          <p:cNvCxnSpPr/>
          <p:nvPr/>
        </p:nvCxnSpPr>
        <p:spPr>
          <a:xfrm rot="5400000">
            <a:off x="6468270" y="49061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7640707" y="60896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76805" name="TextBox 11"/>
          <p:cNvSpPr txBox="1">
            <a:spLocks noChangeArrowheads="1"/>
          </p:cNvSpPr>
          <p:nvPr/>
        </p:nvSpPr>
        <p:spPr bwMode="auto">
          <a:xfrm>
            <a:off x="7048504" y="3281373"/>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76806" name="TextBox 12"/>
          <p:cNvSpPr txBox="1">
            <a:spLocks noChangeArrowheads="1"/>
          </p:cNvSpPr>
          <p:nvPr/>
        </p:nvSpPr>
        <p:spPr bwMode="auto">
          <a:xfrm>
            <a:off x="9566277" y="6199241"/>
            <a:ext cx="97964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17" name="Freeform 16"/>
          <p:cNvSpPr/>
          <p:nvPr/>
        </p:nvSpPr>
        <p:spPr>
          <a:xfrm>
            <a:off x="7640707" y="4303816"/>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C89ABB"/>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cxnSp>
        <p:nvCxnSpPr>
          <p:cNvPr id="18" name="Straight Arrow Connector 17"/>
          <p:cNvCxnSpPr/>
          <p:nvPr/>
        </p:nvCxnSpPr>
        <p:spPr>
          <a:xfrm flipV="1">
            <a:off x="8737603" y="4486275"/>
            <a:ext cx="484188" cy="3762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9212332" y="4165600"/>
            <a:ext cx="439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t>
            </a:r>
          </a:p>
        </p:txBody>
      </p:sp>
      <p:cxnSp>
        <p:nvCxnSpPr>
          <p:cNvPr id="20" name="Straight Arrow Connector 19"/>
          <p:cNvCxnSpPr/>
          <p:nvPr/>
        </p:nvCxnSpPr>
        <p:spPr>
          <a:xfrm flipV="1">
            <a:off x="9051928" y="5229225"/>
            <a:ext cx="481013" cy="312738"/>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8223320" y="4099028"/>
            <a:ext cx="428625" cy="377825"/>
          </a:xfrm>
          <a:prstGeom prst="straightConnector1">
            <a:avLst/>
          </a:prstGeom>
          <a:ln w="38100">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Freeform 21"/>
          <p:cNvSpPr/>
          <p:nvPr/>
        </p:nvSpPr>
        <p:spPr>
          <a:xfrm>
            <a:off x="7640641" y="4281488"/>
            <a:ext cx="2225675" cy="1839912"/>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
        <p:nvSpPr>
          <p:cNvPr id="40974" name="TextBox 22"/>
          <p:cNvSpPr txBox="1">
            <a:spLocks noChangeArrowheads="1"/>
          </p:cNvSpPr>
          <p:nvPr/>
        </p:nvSpPr>
        <p:spPr bwMode="auto">
          <a:xfrm>
            <a:off x="2571433" y="3004564"/>
            <a:ext cx="4653766" cy="353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2800" b="1" dirty="0">
                <a:solidFill>
                  <a:srgbClr val="669900"/>
                </a:solidFill>
                <a:latin typeface="Cambria"/>
                <a:cs typeface="Cambria"/>
              </a:rPr>
              <a:t>Yanlış.</a:t>
            </a:r>
          </a:p>
          <a:p>
            <a:pPr eaLnBrk="1" hangingPunct="1"/>
            <a:endParaRPr lang="tr-TR" altLang="en-US" sz="2800" b="1" dirty="0">
              <a:solidFill>
                <a:srgbClr val="669900"/>
              </a:solidFill>
              <a:latin typeface="Cambria"/>
              <a:cs typeface="Cambria"/>
            </a:endParaRPr>
          </a:p>
          <a:p>
            <a:pPr eaLnBrk="1" hangingPunct="1"/>
            <a:r>
              <a:rPr lang="tr-TR" altLang="en-US" sz="2800" b="1" dirty="0">
                <a:solidFill>
                  <a:srgbClr val="669900"/>
                </a:solidFill>
                <a:latin typeface="Cambria"/>
                <a:cs typeface="Cambria"/>
              </a:rPr>
              <a:t>ÜOE sadece araba miktarının olduğu eksenden dışarı kayar. Öncekine göre, maksimum bisiklet üretimini arttırmak mümkün olmaz.</a:t>
            </a:r>
          </a:p>
        </p:txBody>
      </p:sp>
    </p:spTree>
    <p:extLst>
      <p:ext uri="{BB962C8B-B14F-4D97-AF65-F5344CB8AC3E}">
        <p14:creationId xmlns:p14="http://schemas.microsoft.com/office/powerpoint/2010/main" val="186436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74">
                                            <p:txEl>
                                              <p:pRg st="0" end="0"/>
                                            </p:txEl>
                                          </p:spTgt>
                                        </p:tgtEl>
                                        <p:attrNameLst>
                                          <p:attrName>style.visibility</p:attrName>
                                        </p:attrNameLst>
                                      </p:cBhvr>
                                      <p:to>
                                        <p:strVal val="visible"/>
                                      </p:to>
                                    </p:set>
                                    <p:animEffect transition="in" filter="barn(inVertical)">
                                      <p:cBhvr>
                                        <p:cTn id="7" dur="500"/>
                                        <p:tgtEl>
                                          <p:spTgt spid="4097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74">
                                            <p:txEl>
                                              <p:pRg st="2" end="2"/>
                                            </p:txEl>
                                          </p:spTgt>
                                        </p:tgtEl>
                                        <p:attrNameLst>
                                          <p:attrName>style.visibility</p:attrName>
                                        </p:attrNameLst>
                                      </p:cBhvr>
                                      <p:to>
                                        <p:strVal val="visible"/>
                                      </p:to>
                                    </p:set>
                                    <p:animEffect transition="in" filter="barn(inVertical)">
                                      <p:cBhvr>
                                        <p:cTn id="10" dur="500"/>
                                        <p:tgtEl>
                                          <p:spTgt spid="40974">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nodeType="clickEffect">
                                  <p:stCondLst>
                                    <p:cond delay="0"/>
                                  </p:stCondLst>
                                  <p:childTnLst>
                                    <p:animEffect transition="out" filter="checkerboard(across)">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5" presetClass="exit" presetSubtype="10" fill="hold" nodeType="withEffect">
                                  <p:stCondLst>
                                    <p:cond delay="0"/>
                                  </p:stCondLst>
                                  <p:childTnLst>
                                    <p:animEffect transition="out" filter="checkerboard(across)">
                                      <p:cBhvr>
                                        <p:cTn id="17" dur="500"/>
                                        <p:tgtEl>
                                          <p:spTgt spid="18"/>
                                        </p:tgtEl>
                                      </p:cBhvr>
                                    </p:animEffect>
                                    <p:set>
                                      <p:cBhvr>
                                        <p:cTn id="18" dur="1" fill="hold">
                                          <p:stCondLst>
                                            <p:cond delay="499"/>
                                          </p:stCondLst>
                                        </p:cTn>
                                        <p:tgtEl>
                                          <p:spTgt spid="18"/>
                                        </p:tgtEl>
                                        <p:attrNameLst>
                                          <p:attrName>style.visibility</p:attrName>
                                        </p:attrNameLst>
                                      </p:cBhvr>
                                      <p:to>
                                        <p:strVal val="hidden"/>
                                      </p:to>
                                    </p:set>
                                  </p:childTnLst>
                                </p:cTn>
                              </p:par>
                              <p:par>
                                <p:cTn id="19" presetID="5" presetClass="exit" presetSubtype="10" fill="hold" nodeType="withEffect">
                                  <p:stCondLst>
                                    <p:cond delay="0"/>
                                  </p:stCondLst>
                                  <p:childTnLst>
                                    <p:animEffect transition="out" filter="checkerboard(across)">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19"/>
                                        </p:tgtEl>
                                      </p:cBhvr>
                                    </p:animEffect>
                                    <p:set>
                                      <p:cBhvr>
                                        <p:cTn id="24" dur="1" fill="hold">
                                          <p:stCondLst>
                                            <p:cond delay="499"/>
                                          </p:stCondLst>
                                        </p:cTn>
                                        <p:tgtEl>
                                          <p:spTgt spid="19"/>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609600" y="15"/>
            <a:ext cx="10972800" cy="1527175"/>
          </a:xfrm>
        </p:spPr>
        <p:txBody>
          <a:bodyPr/>
          <a:lstStyle/>
          <a:p>
            <a:r>
              <a:rPr lang="tr-TR" noProof="0" dirty="0">
                <a:latin typeface="Cambria"/>
                <a:ea typeface="MS PGothic" charset="0"/>
                <a:cs typeface="Cambria"/>
              </a:rPr>
              <a:t>Ticaret</a:t>
            </a:r>
          </a:p>
        </p:txBody>
      </p:sp>
      <p:sp>
        <p:nvSpPr>
          <p:cNvPr id="30723" name="Content Placeholder 2"/>
          <p:cNvSpPr>
            <a:spLocks noGrp="1"/>
          </p:cNvSpPr>
          <p:nvPr>
            <p:ph idx="1"/>
          </p:nvPr>
        </p:nvSpPr>
        <p:spPr>
          <a:xfrm>
            <a:off x="609600" y="1712913"/>
            <a:ext cx="11302878" cy="4895850"/>
          </a:xfrm>
        </p:spPr>
        <p:txBody>
          <a:bodyPr/>
          <a:lstStyle/>
          <a:p>
            <a:r>
              <a:rPr lang="tr-TR" sz="3200" noProof="0" dirty="0">
                <a:latin typeface="Cambria"/>
                <a:ea typeface="MS PGothic" charset="0"/>
                <a:cs typeface="Cambria"/>
              </a:rPr>
              <a:t>Piyasalar</a:t>
            </a:r>
          </a:p>
          <a:p>
            <a:pPr lvl="1"/>
            <a:r>
              <a:rPr lang="tr-TR" sz="2800" noProof="0" dirty="0">
                <a:latin typeface="Cambria"/>
                <a:ea typeface="MS PGothic" charset="0"/>
                <a:cs typeface="Cambria"/>
              </a:rPr>
              <a:t>Ürün ve hizmetlerin değiş-tokuşu için alıcı ve satıcıları buluşturur.</a:t>
            </a:r>
          </a:p>
          <a:p>
            <a:r>
              <a:rPr lang="tr-TR" sz="3200" noProof="0" dirty="0">
                <a:latin typeface="Cambria"/>
                <a:ea typeface="MS PGothic" charset="0"/>
                <a:cs typeface="Cambria"/>
              </a:rPr>
              <a:t>Ticaret</a:t>
            </a:r>
          </a:p>
          <a:p>
            <a:pPr lvl="1"/>
            <a:r>
              <a:rPr lang="tr-TR" sz="2800" noProof="0" dirty="0">
                <a:latin typeface="Cambria"/>
                <a:ea typeface="MS PGothic" charset="0"/>
                <a:cs typeface="Cambria"/>
              </a:rPr>
              <a:t>Bir ya da daha çok taraf arasında ürün ve hizmetlerin gönüllü olarak değişimidir.</a:t>
            </a:r>
          </a:p>
          <a:p>
            <a:pPr lvl="1"/>
            <a:r>
              <a:rPr lang="tr-TR" sz="2800" noProof="0" dirty="0">
                <a:latin typeface="Cambria"/>
                <a:ea typeface="MS PGothic" charset="0"/>
                <a:cs typeface="Cambria"/>
              </a:rPr>
              <a:t>Anahtar kelime = gönüllü</a:t>
            </a:r>
          </a:p>
          <a:p>
            <a:pPr lvl="1"/>
            <a:r>
              <a:rPr lang="tr-TR" sz="2800" noProof="0" dirty="0">
                <a:latin typeface="Cambria"/>
                <a:ea typeface="MS PGothic" charset="0"/>
                <a:cs typeface="Cambria"/>
              </a:rPr>
              <a:t>Eğer seni daha kötü bir durumu sokuyorsa ticaret yapmazsın. Bu nedenle ticaret iki tarafın da yararına oluyorsa gerçekleşir</a:t>
            </a:r>
            <a:r>
              <a:rPr lang="tr-TR" altLang="ja-JP" sz="2800" noProof="0" dirty="0">
                <a:latin typeface="Cambria"/>
                <a:ea typeface="MS PGothic" charset="0"/>
                <a:cs typeface="Cambria"/>
              </a:rPr>
              <a:t>!</a:t>
            </a:r>
          </a:p>
          <a:p>
            <a:endParaRPr lang="tr-TR" sz="3200" noProof="0" dirty="0">
              <a:latin typeface="Cambria"/>
              <a:ea typeface="MS PGothic" charset="0"/>
              <a:cs typeface="Cambria"/>
            </a:endParaRPr>
          </a:p>
        </p:txBody>
      </p:sp>
    </p:spTree>
    <p:extLst>
      <p:ext uri="{BB962C8B-B14F-4D97-AF65-F5344CB8AC3E}">
        <p14:creationId xmlns:p14="http://schemas.microsoft.com/office/powerpoint/2010/main" val="372113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Effect transition="in" filter="barn(inVertical)">
                                      <p:cBhvr>
                                        <p:cTn id="7" dur="500"/>
                                        <p:tgtEl>
                                          <p:spTgt spid="307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0723">
                                            <p:txEl>
                                              <p:pRg st="3" end="3"/>
                                            </p:txEl>
                                          </p:spTgt>
                                        </p:tgtEl>
                                        <p:attrNameLst>
                                          <p:attrName>style.visibility</p:attrName>
                                        </p:attrNameLst>
                                      </p:cBhvr>
                                      <p:to>
                                        <p:strVal val="visible"/>
                                      </p:to>
                                    </p:set>
                                    <p:animEffect transition="in" filter="barn(inVertical)">
                                      <p:cBhvr>
                                        <p:cTn id="12" dur="500"/>
                                        <p:tgtEl>
                                          <p:spTgt spid="3072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animEffect transition="in" filter="barn(inVertical)">
                                      <p:cBhvr>
                                        <p:cTn id="15" dur="500"/>
                                        <p:tgtEl>
                                          <p:spTgt spid="3072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0723">
                                            <p:txEl>
                                              <p:pRg st="5" end="5"/>
                                            </p:txEl>
                                          </p:spTgt>
                                        </p:tgtEl>
                                        <p:attrNameLst>
                                          <p:attrName>style.visibility</p:attrName>
                                        </p:attrNameLst>
                                      </p:cBhvr>
                                      <p:to>
                                        <p:strVal val="visible"/>
                                      </p:to>
                                    </p:set>
                                    <p:animEffect transition="in" filter="barn(inVertical)">
                                      <p:cBhvr>
                                        <p:cTn id="18" dur="500"/>
                                        <p:tgtEl>
                                          <p:spTgt spid="307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1981200" y="103"/>
            <a:ext cx="8229600" cy="1527175"/>
          </a:xfrm>
        </p:spPr>
        <p:txBody>
          <a:bodyPr/>
          <a:lstStyle/>
          <a:p>
            <a:r>
              <a:rPr lang="tr-TR" altLang="en-US" noProof="0" dirty="0">
                <a:latin typeface="Cambria"/>
                <a:cs typeface="Cambria"/>
              </a:rPr>
              <a:t>Uzmanlaşma ve Ticaret</a:t>
            </a:r>
          </a:p>
        </p:txBody>
      </p:sp>
      <p:sp>
        <p:nvSpPr>
          <p:cNvPr id="41987" name="Content Placeholder 2"/>
          <p:cNvSpPr>
            <a:spLocks noGrp="1"/>
          </p:cNvSpPr>
          <p:nvPr>
            <p:ph idx="1"/>
          </p:nvPr>
        </p:nvSpPr>
        <p:spPr>
          <a:xfrm>
            <a:off x="1981200" y="1712913"/>
            <a:ext cx="8440972" cy="4895850"/>
          </a:xfrm>
        </p:spPr>
        <p:txBody>
          <a:bodyPr/>
          <a:lstStyle/>
          <a:p>
            <a:pPr eaLnBrk="1" hangingPunct="1"/>
            <a:r>
              <a:rPr lang="tr-TR" altLang="en-US" sz="2800" noProof="0" dirty="0">
                <a:latin typeface="Cambria"/>
                <a:cs typeface="Cambria"/>
              </a:rPr>
              <a:t>Teknolojik gelişmeler ve daha fazla kaynak ekonomiyi daha verimli hale getirir.</a:t>
            </a:r>
          </a:p>
          <a:p>
            <a:pPr eaLnBrk="1" hangingPunct="1"/>
            <a:r>
              <a:rPr lang="tr-TR" altLang="en-US" sz="2800" noProof="0" dirty="0">
                <a:latin typeface="Cambria"/>
                <a:cs typeface="Cambria"/>
              </a:rPr>
              <a:t>Uzmanlaşma ve ticaret de topluma ve ekonomiye yarar sağlar.</a:t>
            </a:r>
          </a:p>
          <a:p>
            <a:pPr eaLnBrk="1" hangingPunct="1"/>
            <a:r>
              <a:rPr lang="tr-TR" altLang="en-US" sz="2800" noProof="0" dirty="0">
                <a:latin typeface="Cambria"/>
                <a:cs typeface="Cambria"/>
              </a:rPr>
              <a:t>Varsayımlar</a:t>
            </a:r>
          </a:p>
          <a:p>
            <a:pPr lvl="1" eaLnBrk="1" hangingPunct="1"/>
            <a:r>
              <a:rPr lang="tr-TR" altLang="en-US" sz="2400" noProof="0" dirty="0">
                <a:latin typeface="Cambria"/>
                <a:cs typeface="Cambria"/>
              </a:rPr>
              <a:t>İki ürün (pizza ve kanat)</a:t>
            </a:r>
          </a:p>
          <a:p>
            <a:pPr lvl="1" eaLnBrk="1" hangingPunct="1"/>
            <a:r>
              <a:rPr lang="tr-TR" altLang="en-US" sz="2400" noProof="0" dirty="0">
                <a:latin typeface="Cambria"/>
                <a:cs typeface="Cambria"/>
              </a:rPr>
              <a:t>Pizza ve kanat üretiminde farklı yeteneklere sahip iki kişi</a:t>
            </a:r>
          </a:p>
        </p:txBody>
      </p:sp>
      <p:pic>
        <p:nvPicPr>
          <p:cNvPr id="41988" name="Picture 6" descr="I:\DirkTextbookN\Jpegs(All)\VOLUME_1_MICRO_Class-test\06_PRINECO_CH12.jpg"/>
          <p:cNvPicPr>
            <a:picLocks noChangeAspect="1" noChangeArrowheads="1"/>
          </p:cNvPicPr>
          <p:nvPr/>
        </p:nvPicPr>
        <p:blipFill>
          <a:blip r:embed="rId3">
            <a:extLst>
              <a:ext uri="{28A0092B-C50C-407E-A947-70E740481C1C}">
                <a14:useLocalDpi xmlns:a14="http://schemas.microsoft.com/office/drawing/2010/main" val="0"/>
              </a:ext>
            </a:extLst>
          </a:blip>
          <a:srcRect l="10268" t="54237" r="37579" b="12057"/>
          <a:stretch>
            <a:fillRect/>
          </a:stretch>
        </p:blipFill>
        <p:spPr bwMode="auto">
          <a:xfrm>
            <a:off x="6119815" y="5545138"/>
            <a:ext cx="1547812"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989" name="Picture 6" descr="G:\DirkTextbookN\Jpegs(All)\NewjpgsJuly\dreamstimesmall_769857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75694" y="5407025"/>
            <a:ext cx="1611313" cy="1073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51157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barn(inVertical)">
                                      <p:cBhvr>
                                        <p:cTn id="7" dur="500"/>
                                        <p:tgtEl>
                                          <p:spTgt spid="41988"/>
                                        </p:tgtEl>
                                      </p:cBhvr>
                                    </p:animEffect>
                                  </p:childTnLst>
                                </p:cTn>
                              </p:par>
                              <p:par>
                                <p:cTn id="8" presetID="16" presetClass="entr" presetSubtype="21" fill="hold" nodeType="withEffect">
                                  <p:stCondLst>
                                    <p:cond delay="0"/>
                                  </p:stCondLst>
                                  <p:childTnLst>
                                    <p:set>
                                      <p:cBhvr>
                                        <p:cTn id="9" dur="1" fill="hold">
                                          <p:stCondLst>
                                            <p:cond delay="0"/>
                                          </p:stCondLst>
                                        </p:cTn>
                                        <p:tgtEl>
                                          <p:spTgt spid="41989"/>
                                        </p:tgtEl>
                                        <p:attrNameLst>
                                          <p:attrName>style.visibility</p:attrName>
                                        </p:attrNameLst>
                                      </p:cBhvr>
                                      <p:to>
                                        <p:strVal val="visible"/>
                                      </p:to>
                                    </p:set>
                                    <p:animEffect transition="in" filter="barn(inVertical)">
                                      <p:cBhvr>
                                        <p:cTn id="10" dur="500"/>
                                        <p:tgtEl>
                                          <p:spTgt spid="41989"/>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1987">
                                            <p:txEl>
                                              <p:pRg st="4" end="4"/>
                                            </p:txEl>
                                          </p:spTgt>
                                        </p:tgtEl>
                                        <p:attrNameLst>
                                          <p:attrName>style.visibility</p:attrName>
                                        </p:attrNameLst>
                                      </p:cBhvr>
                                      <p:to>
                                        <p:strVal val="visible"/>
                                      </p:to>
                                    </p:set>
                                    <p:animEffect transition="in" filter="barn(inVertical)">
                                      <p:cBhvr>
                                        <p:cTn id="16"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1981200" y="103"/>
            <a:ext cx="8229600" cy="1527175"/>
          </a:xfrm>
        </p:spPr>
        <p:txBody>
          <a:bodyPr/>
          <a:lstStyle/>
          <a:p>
            <a:r>
              <a:rPr lang="tr-TR" altLang="en-US" noProof="0" dirty="0">
                <a:latin typeface="Cambria"/>
                <a:cs typeface="Cambria"/>
              </a:rPr>
              <a:t>Mutlak Avantaj</a:t>
            </a:r>
          </a:p>
        </p:txBody>
      </p:sp>
      <p:sp>
        <p:nvSpPr>
          <p:cNvPr id="43011" name="Content Placeholder 2"/>
          <p:cNvSpPr>
            <a:spLocks noGrp="1"/>
          </p:cNvSpPr>
          <p:nvPr>
            <p:ph idx="1"/>
          </p:nvPr>
        </p:nvSpPr>
        <p:spPr>
          <a:xfrm>
            <a:off x="1981200" y="4343503"/>
            <a:ext cx="8229600" cy="2265363"/>
          </a:xfrm>
        </p:spPr>
        <p:txBody>
          <a:bodyPr/>
          <a:lstStyle/>
          <a:p>
            <a:pPr eaLnBrk="1" hangingPunct="1"/>
            <a:r>
              <a:rPr lang="tr-TR" altLang="en-US" sz="3200" noProof="0" dirty="0"/>
              <a:t>Mutlak avantaj</a:t>
            </a:r>
          </a:p>
          <a:p>
            <a:pPr lvl="1" eaLnBrk="1" hangingPunct="1"/>
            <a:r>
              <a:rPr lang="tr-TR" altLang="en-US" sz="2800" noProof="0" dirty="0"/>
              <a:t>Bir kişi bir işi diğerinden daha verimli yapabilir.</a:t>
            </a:r>
          </a:p>
          <a:p>
            <a:pPr lvl="1" eaLnBrk="1" hangingPunct="1"/>
            <a:r>
              <a:rPr lang="tr-TR" altLang="en-US" sz="2800" noProof="0" dirty="0"/>
              <a:t>Pizza üretiminde mutlak avantaja kim sahip?</a:t>
            </a:r>
            <a:endParaRPr lang="tr-TR" altLang="en-US" sz="2800" dirty="0"/>
          </a:p>
          <a:p>
            <a:pPr lvl="1" eaLnBrk="1" hangingPunct="1"/>
            <a:r>
              <a:rPr lang="tr-TR" altLang="en-US" sz="2800" dirty="0"/>
              <a:t>Kanat üretiminde mutlak avantaja kim sahip?</a:t>
            </a:r>
            <a:endParaRPr lang="tr-TR" altLang="en-US" sz="2800" noProof="0" dirty="0"/>
          </a:p>
        </p:txBody>
      </p:sp>
      <p:graphicFrame>
        <p:nvGraphicFramePr>
          <p:cNvPr id="4" name="Table 3"/>
          <p:cNvGraphicFramePr>
            <a:graphicFrameLocks noGrp="1"/>
          </p:cNvGraphicFramePr>
          <p:nvPr>
            <p:extLst>
              <p:ext uri="{D42A27DB-BD31-4B8C-83A1-F6EECF244321}">
                <p14:modId xmlns:p14="http://schemas.microsoft.com/office/powerpoint/2010/main" val="3921509265"/>
              </p:ext>
            </p:extLst>
          </p:nvPr>
        </p:nvGraphicFramePr>
        <p:xfrm>
          <a:off x="2209800" y="1892300"/>
          <a:ext cx="7162800" cy="1981200"/>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953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noProof="0">
                          <a:ln>
                            <a:noFill/>
                          </a:ln>
                          <a:solidFill>
                            <a:schemeClr val="tx1"/>
                          </a:solidFill>
                          <a:effectLst/>
                          <a:latin typeface="Cambria"/>
                          <a:ea typeface="MS PGothic" charset="0"/>
                          <a:cs typeface="Cambria"/>
                        </a:rPr>
                        <a:t>Günlük Üretim</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sng" strike="noStrike" cap="none" normalizeH="0" baseline="0" noProof="0">
                          <a:ln>
                            <a:noFill/>
                          </a:ln>
                          <a:solidFill>
                            <a:schemeClr val="tx1"/>
                          </a:solidFill>
                          <a:effectLst/>
                          <a:latin typeface="Cambria"/>
                          <a:ea typeface="MS PGothic" charset="0"/>
                          <a:cs typeface="Cambria"/>
                        </a:rPr>
                        <a:t>Kişi</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sng" strike="noStrike" cap="none" normalizeH="0" baseline="0" noProof="0">
                          <a:ln>
                            <a:noFill/>
                          </a:ln>
                          <a:solidFill>
                            <a:schemeClr val="tx1"/>
                          </a:solidFill>
                          <a:effectLst/>
                          <a:latin typeface="Cambria"/>
                          <a:ea typeface="MS PGothic" charset="0"/>
                          <a:cs typeface="Cambria"/>
                        </a:rPr>
                        <a:t>Pizza</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sng" strike="noStrike" cap="none" normalizeH="0" baseline="0" noProof="0">
                          <a:ln>
                            <a:noFill/>
                          </a:ln>
                          <a:solidFill>
                            <a:schemeClr val="tx1"/>
                          </a:solidFill>
                          <a:effectLst/>
                          <a:latin typeface="Cambria"/>
                          <a:ea typeface="MS PGothic" charset="0"/>
                          <a:cs typeface="Cambria"/>
                        </a:rPr>
                        <a:t>Kanat</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DBE5F1"/>
                    </a:solidFill>
                  </a:tcPr>
                </a:tc>
                <a:extLst>
                  <a:ext uri="{0D108BD9-81ED-4DB2-BD59-A6C34878D82A}">
                    <a16:rowId xmlns:a16="http://schemas.microsoft.com/office/drawing/2014/main" val="10001"/>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Ali</a:t>
                      </a:r>
                    </a:p>
                  </a:txBody>
                  <a:tcPr marL="68580" marR="68580" marT="0" marB="0" horzOverflow="overflow">
                    <a:lnL w="28575"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dirty="0">
                          <a:ln>
                            <a:noFill/>
                          </a:ln>
                          <a:solidFill>
                            <a:schemeClr val="tx1"/>
                          </a:solidFill>
                          <a:effectLst/>
                          <a:latin typeface="Cambria"/>
                          <a:ea typeface="MS PGothic" charset="0"/>
                          <a:cs typeface="Cambria"/>
                        </a:rPr>
                        <a:t>60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120</a:t>
                      </a:r>
                    </a:p>
                  </a:txBody>
                  <a:tcPr marL="68580" marR="6858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Veli</a:t>
                      </a:r>
                    </a:p>
                  </a:txBody>
                  <a:tcPr marL="68580" marR="6858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24</a:t>
                      </a:r>
                    </a:p>
                  </a:txBody>
                  <a:tcPr marL="68580" marR="68580" marT="0" marB="0" horzOverflow="overflow">
                    <a:lnL>
                      <a:noFill/>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dirty="0">
                          <a:ln>
                            <a:noFill/>
                          </a:ln>
                          <a:solidFill>
                            <a:schemeClr val="tx1"/>
                          </a:solidFill>
                          <a:effectLst/>
                          <a:latin typeface="Cambria"/>
                          <a:ea typeface="MS PGothic" charset="0"/>
                          <a:cs typeface="Cambria"/>
                        </a:rPr>
                        <a:t>72</a:t>
                      </a:r>
                    </a:p>
                  </a:txBody>
                  <a:tcPr marL="68580" marR="6858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80915" name="Picture 6" descr="I:\DirkTextbookN\Jpegs(All)\VOLUME_1_MICRO_Class-test\06_PRINECO_CH12.jpg"/>
          <p:cNvPicPr>
            <a:picLocks noChangeAspect="1" noChangeArrowheads="1"/>
          </p:cNvPicPr>
          <p:nvPr/>
        </p:nvPicPr>
        <p:blipFill>
          <a:blip r:embed="rId3">
            <a:extLst>
              <a:ext uri="{28A0092B-C50C-407E-A947-70E740481C1C}">
                <a14:useLocalDpi xmlns:a14="http://schemas.microsoft.com/office/drawing/2010/main" val="0"/>
              </a:ext>
            </a:extLst>
          </a:blip>
          <a:srcRect l="9236" t="55096" r="36546" b="12372"/>
          <a:stretch>
            <a:fillRect/>
          </a:stretch>
        </p:blipFill>
        <p:spPr bwMode="auto">
          <a:xfrm>
            <a:off x="4511745" y="1916113"/>
            <a:ext cx="1120775" cy="525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916" name="Picture 6" descr="G:\DirkTextbookN\Jpegs(All)\NewjpgsJuly\dreamstimesmall_7698572.jpg"/>
          <p:cNvPicPr>
            <a:picLocks noChangeAspect="1" noChangeArrowheads="1"/>
          </p:cNvPicPr>
          <p:nvPr/>
        </p:nvPicPr>
        <p:blipFill>
          <a:blip r:embed="rId4" cstate="print">
            <a:extLst>
              <a:ext uri="{28A0092B-C50C-407E-A947-70E740481C1C}">
                <a14:useLocalDpi xmlns:a14="http://schemas.microsoft.com/office/drawing/2010/main" val="0"/>
              </a:ext>
            </a:extLst>
          </a:blip>
          <a:srcRect l="15414" t="10223" r="8168" b="10863"/>
          <a:stretch>
            <a:fillRect/>
          </a:stretch>
        </p:blipFill>
        <p:spPr bwMode="auto">
          <a:xfrm>
            <a:off x="8326440" y="1925638"/>
            <a:ext cx="757237"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894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arn(inVertical)">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1">
                                            <p:txEl>
                                              <p:pRg st="2" end="2"/>
                                            </p:txEl>
                                          </p:spTgt>
                                        </p:tgtEl>
                                        <p:attrNameLst>
                                          <p:attrName>style.visibility</p:attrName>
                                        </p:attrNameLst>
                                      </p:cBhvr>
                                      <p:to>
                                        <p:strVal val="visible"/>
                                      </p:to>
                                    </p:set>
                                    <p:animEffect transition="in" filter="barn(inVertical)">
                                      <p:cBhvr>
                                        <p:cTn id="12" dur="500"/>
                                        <p:tgtEl>
                                          <p:spTgt spid="430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3011">
                                            <p:txEl>
                                              <p:pRg st="3" end="3"/>
                                            </p:txEl>
                                          </p:spTgt>
                                        </p:tgtEl>
                                        <p:attrNameLst>
                                          <p:attrName>style.visibility</p:attrName>
                                        </p:attrNameLst>
                                      </p:cBhvr>
                                      <p:to>
                                        <p:strVal val="visible"/>
                                      </p:to>
                                    </p:set>
                                    <p:animEffect transition="in" filter="barn(inVertical)">
                                      <p:cBhvr>
                                        <p:cTn id="17" dur="500"/>
                                        <p:tgtEl>
                                          <p:spTgt spid="43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103"/>
            <a:ext cx="8229600" cy="1527175"/>
          </a:xfrm>
        </p:spPr>
        <p:txBody>
          <a:bodyPr/>
          <a:lstStyle/>
          <a:p>
            <a:r>
              <a:rPr lang="tr-TR" altLang="en-US" dirty="0">
                <a:latin typeface="Cambria"/>
              </a:rPr>
              <a:t>Hafta #2 Konu Başlıkları</a:t>
            </a:r>
            <a:endParaRPr lang="tr-TR" altLang="en-US" noProof="0" dirty="0">
              <a:latin typeface="Cambria"/>
              <a:cs typeface="Cambria"/>
            </a:endParaRPr>
          </a:p>
        </p:txBody>
      </p:sp>
      <p:sp>
        <p:nvSpPr>
          <p:cNvPr id="12290" name="Content Placeholder 2"/>
          <p:cNvSpPr>
            <a:spLocks noGrp="1"/>
          </p:cNvSpPr>
          <p:nvPr>
            <p:ph idx="1"/>
          </p:nvPr>
        </p:nvSpPr>
        <p:spPr>
          <a:xfrm>
            <a:off x="1981200" y="1712913"/>
            <a:ext cx="8229600" cy="4096216"/>
          </a:xfrm>
        </p:spPr>
        <p:txBody>
          <a:bodyPr/>
          <a:lstStyle/>
          <a:p>
            <a:pPr marL="514350" indent="-514350" eaLnBrk="1" hangingPunct="1">
              <a:buFont typeface="+mj-lt"/>
              <a:buAutoNum type="arabicPeriod"/>
            </a:pPr>
            <a:r>
              <a:rPr lang="tr-TR" sz="2800" noProof="0" dirty="0">
                <a:latin typeface="Cambria"/>
                <a:ea typeface="MS PGothic" charset="0"/>
                <a:cs typeface="Cambria"/>
              </a:rPr>
              <a:t>Üretim Olanakları Eğrisinde Kayma*</a:t>
            </a:r>
            <a:endParaRPr lang="tr-TR" sz="2800" cap="none" noProof="0" dirty="0">
              <a:latin typeface="Cambria"/>
              <a:ea typeface="MS PGothic" charset="0"/>
              <a:cs typeface="Cambria"/>
            </a:endParaRPr>
          </a:p>
          <a:p>
            <a:pPr marL="514350" indent="-514350" eaLnBrk="1" hangingPunct="1">
              <a:buFont typeface="+mj-lt"/>
              <a:buAutoNum type="arabicPeriod"/>
            </a:pPr>
            <a:r>
              <a:rPr lang="tr-TR" sz="2800" noProof="0" dirty="0">
                <a:latin typeface="Cambria"/>
                <a:ea typeface="MS PGothic" charset="0"/>
                <a:cs typeface="Cambria"/>
              </a:rPr>
              <a:t>Karşılaştırmalı Avantaj</a:t>
            </a:r>
          </a:p>
          <a:p>
            <a:pPr marL="514350" indent="-514350" eaLnBrk="1" hangingPunct="1">
              <a:buFont typeface="+mj-lt"/>
              <a:buAutoNum type="arabicPeriod"/>
            </a:pPr>
            <a:r>
              <a:rPr lang="tr-TR" sz="2800" cap="none" noProof="0" dirty="0">
                <a:latin typeface="Cambria"/>
                <a:ea typeface="MS PGothic" charset="0"/>
                <a:cs typeface="Cambria"/>
              </a:rPr>
              <a:t>Mutlak Avantaj</a:t>
            </a:r>
          </a:p>
          <a:p>
            <a:pPr marL="514350" indent="-514350" eaLnBrk="1" hangingPunct="1">
              <a:buFont typeface="+mj-lt"/>
              <a:buAutoNum type="arabicPeriod"/>
            </a:pPr>
            <a:r>
              <a:rPr lang="tr-TR" sz="2800" noProof="0" dirty="0">
                <a:latin typeface="Cambria"/>
                <a:ea typeface="MS PGothic" charset="0"/>
                <a:cs typeface="Cambria"/>
              </a:rPr>
              <a:t>Ticaret Koşulları</a:t>
            </a:r>
            <a:endParaRPr lang="tr-TR" sz="2800" cap="none" noProof="0" dirty="0">
              <a:latin typeface="Cambria"/>
              <a:ea typeface="MS PGothic" charset="0"/>
              <a:cs typeface="Cambria"/>
            </a:endParaRPr>
          </a:p>
          <a:p>
            <a:pPr marL="514350" indent="-514350" eaLnBrk="1" hangingPunct="1">
              <a:buFont typeface="+mj-lt"/>
              <a:buAutoNum type="arabicPeriod"/>
            </a:pPr>
            <a:r>
              <a:rPr lang="tr-TR" sz="2800" noProof="0" dirty="0">
                <a:latin typeface="Cambria"/>
                <a:ea typeface="MS PGothic" charset="0"/>
                <a:cs typeface="Cambria"/>
              </a:rPr>
              <a:t>Sermaye ve Büyüme*</a:t>
            </a:r>
          </a:p>
          <a:p>
            <a:pPr marL="0" indent="0" eaLnBrk="1" hangingPunct="1">
              <a:buNone/>
            </a:pPr>
            <a:r>
              <a:rPr lang="tr-TR" altLang="en-US" sz="1800" dirty="0">
                <a:ea typeface="MS PGothic" charset="0"/>
              </a:rPr>
              <a:t>"</a:t>
            </a:r>
            <a:r>
              <a:rPr lang="tr-TR" altLang="en-US" sz="1800" noProof="0" dirty="0">
                <a:latin typeface="Cambria"/>
                <a:ea typeface="MS PGothic" charset="0"/>
                <a:cs typeface="Cambria"/>
              </a:rPr>
              <a:t>*" En önemli konu başlıklarını belirtir. </a:t>
            </a:r>
          </a:p>
          <a:p>
            <a:pPr marL="0" indent="0" eaLnBrk="1" hangingPunct="1">
              <a:buNone/>
            </a:pPr>
            <a:r>
              <a:rPr lang="tr-TR" altLang="en-US" sz="1800" noProof="0" dirty="0" err="1">
                <a:latin typeface="Cambria"/>
                <a:ea typeface="MS PGothic" charset="0"/>
                <a:cs typeface="Cambria"/>
              </a:rPr>
              <a:t>Mateer</a:t>
            </a:r>
            <a:r>
              <a:rPr lang="tr-TR" altLang="en-US" sz="1800" noProof="0" dirty="0">
                <a:latin typeface="Cambria"/>
                <a:ea typeface="MS PGothic" charset="0"/>
                <a:cs typeface="Cambria"/>
              </a:rPr>
              <a:t> ve </a:t>
            </a:r>
            <a:r>
              <a:rPr lang="tr-TR" altLang="en-US" sz="1800" noProof="0" dirty="0" err="1">
                <a:latin typeface="Cambria"/>
                <a:ea typeface="MS PGothic" charset="0"/>
                <a:cs typeface="Cambria"/>
              </a:rPr>
              <a:t>Coppock</a:t>
            </a:r>
            <a:r>
              <a:rPr lang="tr-TR" altLang="en-US" sz="1800" noProof="0" dirty="0">
                <a:latin typeface="Cambria"/>
                <a:ea typeface="MS PGothic" charset="0"/>
                <a:cs typeface="Cambria"/>
              </a:rPr>
              <a:t>: Bölüm #2</a:t>
            </a:r>
          </a:p>
          <a:p>
            <a:pPr marL="0" indent="0" eaLnBrk="1" hangingPunct="1">
              <a:buNone/>
            </a:pPr>
            <a:endParaRPr lang="tr-TR" altLang="en-US" sz="1800" noProof="0" dirty="0">
              <a:latin typeface="Cambria"/>
              <a:ea typeface="MS PGothic" charset="0"/>
              <a:cs typeface="Cambria"/>
            </a:endParaRPr>
          </a:p>
        </p:txBody>
      </p:sp>
    </p:spTree>
    <p:extLst>
      <p:ext uri="{BB962C8B-B14F-4D97-AF65-F5344CB8AC3E}">
        <p14:creationId xmlns:p14="http://schemas.microsoft.com/office/powerpoint/2010/main" val="939184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1981200" y="103"/>
            <a:ext cx="8229600" cy="1527175"/>
          </a:xfrm>
        </p:spPr>
        <p:txBody>
          <a:bodyPr/>
          <a:lstStyle/>
          <a:p>
            <a:r>
              <a:rPr lang="tr-TR" altLang="en-US" noProof="0" dirty="0" err="1">
                <a:latin typeface="Cambria"/>
                <a:cs typeface="Cambria"/>
              </a:rPr>
              <a:t>Ticaretsiz</a:t>
            </a:r>
            <a:r>
              <a:rPr lang="tr-TR" altLang="en-US" noProof="0" dirty="0">
                <a:latin typeface="Cambria"/>
                <a:cs typeface="Cambria"/>
              </a:rPr>
              <a:t> Durum</a:t>
            </a:r>
          </a:p>
        </p:txBody>
      </p:sp>
      <p:sp>
        <p:nvSpPr>
          <p:cNvPr id="45059" name="Content Placeholder 2"/>
          <p:cNvSpPr>
            <a:spLocks noGrp="1"/>
          </p:cNvSpPr>
          <p:nvPr>
            <p:ph idx="1"/>
          </p:nvPr>
        </p:nvSpPr>
        <p:spPr>
          <a:xfrm>
            <a:off x="1981199" y="4724503"/>
            <a:ext cx="9061653" cy="1884363"/>
          </a:xfrm>
        </p:spPr>
        <p:txBody>
          <a:bodyPr/>
          <a:lstStyle/>
          <a:p>
            <a:r>
              <a:rPr lang="tr-TR" altLang="en-US" sz="2800" noProof="0" dirty="0">
                <a:latin typeface="Cambria"/>
                <a:cs typeface="Cambria"/>
              </a:rPr>
              <a:t>Uzmanlaşma ve ticaret olmayınca</a:t>
            </a:r>
          </a:p>
          <a:p>
            <a:pPr lvl="1"/>
            <a:r>
              <a:rPr lang="tr-TR" altLang="en-US" sz="2400" noProof="0" dirty="0">
                <a:latin typeface="Cambria"/>
                <a:cs typeface="Cambria"/>
              </a:rPr>
              <a:t>Ali ve Veli kendi başlarına ayrı ayrı pizza ve kanat üretirler</a:t>
            </a:r>
          </a:p>
          <a:p>
            <a:pPr lvl="1"/>
            <a:r>
              <a:rPr lang="tr-TR" altLang="en-US" sz="2400" noProof="0" dirty="0">
                <a:latin typeface="Cambria"/>
                <a:cs typeface="Cambria"/>
              </a:rPr>
              <a:t>Her kişi sadece ürettiği kadarını tüketir.</a:t>
            </a:r>
          </a:p>
        </p:txBody>
      </p:sp>
      <p:graphicFrame>
        <p:nvGraphicFramePr>
          <p:cNvPr id="4" name="Table 3"/>
          <p:cNvGraphicFramePr>
            <a:graphicFrameLocks noGrp="1"/>
          </p:cNvGraphicFramePr>
          <p:nvPr>
            <p:extLst>
              <p:ext uri="{D42A27DB-BD31-4B8C-83A1-F6EECF244321}">
                <p14:modId xmlns:p14="http://schemas.microsoft.com/office/powerpoint/2010/main" val="3819485795"/>
              </p:ext>
            </p:extLst>
          </p:nvPr>
        </p:nvGraphicFramePr>
        <p:xfrm>
          <a:off x="3175017" y="1714500"/>
          <a:ext cx="5410201" cy="2897190"/>
        </p:xfrm>
        <a:graphic>
          <a:graphicData uri="http://schemas.openxmlformats.org/drawingml/2006/table">
            <a:tbl>
              <a:tblPr/>
              <a:tblGrid>
                <a:gridCol w="987425">
                  <a:extLst>
                    <a:ext uri="{9D8B030D-6E8A-4147-A177-3AD203B41FA5}">
                      <a16:colId xmlns:a16="http://schemas.microsoft.com/office/drawing/2014/main" val="20000"/>
                    </a:ext>
                  </a:extLst>
                </a:gridCol>
                <a:gridCol w="1292225">
                  <a:extLst>
                    <a:ext uri="{9D8B030D-6E8A-4147-A177-3AD203B41FA5}">
                      <a16:colId xmlns:a16="http://schemas.microsoft.com/office/drawing/2014/main" val="20001"/>
                    </a:ext>
                  </a:extLst>
                </a:gridCol>
                <a:gridCol w="1430339">
                  <a:extLst>
                    <a:ext uri="{9D8B030D-6E8A-4147-A177-3AD203B41FA5}">
                      <a16:colId xmlns:a16="http://schemas.microsoft.com/office/drawing/2014/main" val="20002"/>
                    </a:ext>
                  </a:extLst>
                </a:gridCol>
                <a:gridCol w="1700212">
                  <a:extLst>
                    <a:ext uri="{9D8B030D-6E8A-4147-A177-3AD203B41FA5}">
                      <a16:colId xmlns:a16="http://schemas.microsoft.com/office/drawing/2014/main" val="20003"/>
                    </a:ext>
                  </a:extLst>
                </a:gridCol>
              </a:tblGrid>
              <a:tr h="68262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1" i="0" u="none" strike="noStrike" cap="none" normalizeH="0" baseline="0" noProof="0">
                        <a:ln>
                          <a:noFill/>
                        </a:ln>
                        <a:solidFill>
                          <a:schemeClr val="tx1"/>
                        </a:solidFill>
                        <a:effectLst/>
                        <a:latin typeface="Cambria"/>
                        <a:ea typeface="Cambria"/>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1" i="0" u="none" strike="noStrike" cap="none" normalizeH="0" baseline="0" noProof="0">
                        <a:ln>
                          <a:noFill/>
                        </a:ln>
                        <a:solidFill>
                          <a:schemeClr val="tx1"/>
                        </a:solidFill>
                        <a:effectLst/>
                        <a:latin typeface="Cambria"/>
                        <a:ea typeface="Cambria"/>
                        <a:cs typeface="Cambria"/>
                      </a:endParaRP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chemeClr val="tx1"/>
                          </a:solidFill>
                          <a:effectLst/>
                          <a:latin typeface="Cambria"/>
                          <a:ea typeface="Cambria"/>
                          <a:cs typeface="Cambria"/>
                        </a:rPr>
                        <a:t>Ticaretsiz Durum</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chemeClr val="tx1"/>
                          </a:solidFill>
                          <a:effectLst/>
                          <a:latin typeface="Cambria"/>
                          <a:ea typeface="Cambria"/>
                          <a:cs typeface="Cambria"/>
                        </a:rPr>
                        <a:t>Kisi</a:t>
                      </a: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chemeClr val="tx1"/>
                          </a:solidFill>
                          <a:effectLst/>
                          <a:latin typeface="Cambria"/>
                          <a:ea typeface="Cambria"/>
                          <a:cs typeface="Cambria"/>
                        </a:rPr>
                        <a:t>Ürün</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chemeClr val="tx1"/>
                          </a:solidFill>
                          <a:effectLst/>
                          <a:latin typeface="Cambria"/>
                          <a:ea typeface="Cambria"/>
                          <a:cs typeface="Cambria"/>
                        </a:rPr>
                        <a:t>Üretim</a:t>
                      </a: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1" i="0" u="none" strike="noStrike" cap="none" normalizeH="0" baseline="0" noProof="0">
                          <a:ln>
                            <a:noFill/>
                          </a:ln>
                          <a:solidFill>
                            <a:schemeClr val="tx1"/>
                          </a:solidFill>
                          <a:effectLst/>
                          <a:latin typeface="Cambria"/>
                          <a:ea typeface="Cambria"/>
                          <a:cs typeface="Cambria"/>
                        </a:rPr>
                        <a:t>Tüketim</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Ali</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Pizza</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40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40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Cambria"/>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Kanat</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40</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40</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Veli</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Pizza</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18</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18</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Cambria"/>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Kanat</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Cambria"/>
                          <a:cs typeface="Cambria"/>
                        </a:rPr>
                        <a:t>18</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dirty="0">
                          <a:ln>
                            <a:noFill/>
                          </a:ln>
                          <a:solidFill>
                            <a:schemeClr val="tx1"/>
                          </a:solidFill>
                          <a:effectLst/>
                          <a:latin typeface="Cambria"/>
                          <a:ea typeface="Cambria"/>
                          <a:cs typeface="Cambria"/>
                        </a:rPr>
                        <a:t>18</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5735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barn(inVertical)">
                                      <p:cBhvr>
                                        <p:cTn id="7" dur="500"/>
                                        <p:tgtEl>
                                          <p:spTgt spid="450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5059">
                                            <p:txEl>
                                              <p:pRg st="2" end="2"/>
                                            </p:txEl>
                                          </p:spTgt>
                                        </p:tgtEl>
                                        <p:attrNameLst>
                                          <p:attrName>style.visibility</p:attrName>
                                        </p:attrNameLst>
                                      </p:cBhvr>
                                      <p:to>
                                        <p:strVal val="visible"/>
                                      </p:to>
                                    </p:set>
                                    <p:animEffect transition="in" filter="barn(inVertical)">
                                      <p:cBhvr>
                                        <p:cTn id="10" dur="5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0363" y="1725617"/>
            <a:ext cx="5187380" cy="4924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debra_ppf.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2964" y="1906587"/>
            <a:ext cx="3365500" cy="202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ike_ppf.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35562" y="4514233"/>
            <a:ext cx="3365500" cy="2024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nam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53303" y="3930650"/>
            <a:ext cx="850900" cy="2719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950" name="Title 6"/>
          <p:cNvSpPr>
            <a:spLocks noGrp="1"/>
          </p:cNvSpPr>
          <p:nvPr>
            <p:ph type="title"/>
          </p:nvPr>
        </p:nvSpPr>
        <p:spPr>
          <a:xfrm>
            <a:off x="1981200" y="103"/>
            <a:ext cx="8229600" cy="1527175"/>
          </a:xfrm>
        </p:spPr>
        <p:txBody>
          <a:bodyPr/>
          <a:lstStyle/>
          <a:p>
            <a:pPr algn="ctr"/>
            <a:r>
              <a:rPr lang="tr-TR" altLang="en-US" dirty="0">
                <a:latin typeface="Cambria"/>
                <a:cs typeface="Cambria"/>
              </a:rPr>
              <a:t>	</a:t>
            </a:r>
            <a:r>
              <a:rPr lang="tr-TR" altLang="en-US" dirty="0" err="1">
                <a:latin typeface="Cambria"/>
                <a:cs typeface="Cambria"/>
              </a:rPr>
              <a:t>Ticaretsiz</a:t>
            </a:r>
            <a:r>
              <a:rPr lang="tr-TR" altLang="en-US" dirty="0">
                <a:latin typeface="Cambria"/>
                <a:cs typeface="Cambria"/>
              </a:rPr>
              <a:t> Durum</a:t>
            </a:r>
          </a:p>
        </p:txBody>
      </p:sp>
      <p:sp>
        <p:nvSpPr>
          <p:cNvPr id="4" name="TextBox 3"/>
          <p:cNvSpPr txBox="1"/>
          <p:nvPr/>
        </p:nvSpPr>
        <p:spPr>
          <a:xfrm>
            <a:off x="6930035" y="3793072"/>
            <a:ext cx="376767" cy="246221"/>
          </a:xfrm>
          <a:prstGeom prst="rect">
            <a:avLst/>
          </a:prstGeom>
          <a:noFill/>
        </p:spPr>
        <p:txBody>
          <a:bodyPr wrap="square" rtlCol="0">
            <a:spAutoFit/>
          </a:bodyPr>
          <a:lstStyle/>
          <a:p>
            <a:r>
              <a:rPr lang="tr-TR" sz="1000" dirty="0">
                <a:latin typeface="Cambria"/>
              </a:rPr>
              <a:t>40</a:t>
            </a:r>
          </a:p>
        </p:txBody>
      </p:sp>
      <p:sp>
        <p:nvSpPr>
          <p:cNvPr id="13" name="Rectangle 12"/>
          <p:cNvSpPr/>
          <p:nvPr/>
        </p:nvSpPr>
        <p:spPr>
          <a:xfrm flipH="1">
            <a:off x="4604609" y="1745307"/>
            <a:ext cx="1932429" cy="25681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dirty="0">
                <a:effectLst/>
                <a:latin typeface="Cambria"/>
                <a:ea typeface="ＭＳ 明朝"/>
                <a:cs typeface="Cambria"/>
              </a:rPr>
              <a:t>Üretilen Pizza Miktarı</a:t>
            </a:r>
          </a:p>
        </p:txBody>
      </p:sp>
      <p:sp>
        <p:nvSpPr>
          <p:cNvPr id="14" name="Rectangle 13"/>
          <p:cNvSpPr/>
          <p:nvPr/>
        </p:nvSpPr>
        <p:spPr>
          <a:xfrm flipH="1">
            <a:off x="9082478" y="3778657"/>
            <a:ext cx="1932429" cy="31074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dirty="0">
                <a:effectLst/>
                <a:latin typeface="Cambria"/>
                <a:ea typeface="ＭＳ 明朝"/>
                <a:cs typeface="Cambria"/>
              </a:rPr>
              <a:t>Üretilen Kanat Miktarı</a:t>
            </a:r>
          </a:p>
        </p:txBody>
      </p:sp>
      <p:sp>
        <p:nvSpPr>
          <p:cNvPr id="15" name="Rectangle 14"/>
          <p:cNvSpPr/>
          <p:nvPr/>
        </p:nvSpPr>
        <p:spPr>
          <a:xfrm flipH="1">
            <a:off x="4600127" y="4325648"/>
            <a:ext cx="1932429" cy="25681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dirty="0">
                <a:effectLst/>
                <a:latin typeface="Cambria"/>
                <a:ea typeface="ＭＳ 明朝"/>
                <a:cs typeface="Cambria"/>
              </a:rPr>
              <a:t>Üretilen Pizza Miktarı</a:t>
            </a:r>
          </a:p>
        </p:txBody>
      </p:sp>
      <p:sp>
        <p:nvSpPr>
          <p:cNvPr id="16" name="Rectangle 15"/>
          <p:cNvSpPr/>
          <p:nvPr/>
        </p:nvSpPr>
        <p:spPr>
          <a:xfrm flipH="1">
            <a:off x="8977890" y="6394824"/>
            <a:ext cx="1932429" cy="30928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dirty="0">
                <a:effectLst/>
                <a:latin typeface="Cambria"/>
                <a:ea typeface="ＭＳ 明朝"/>
                <a:cs typeface="Cambria"/>
              </a:rPr>
              <a:t>Üretilen Kanat Miktarı</a:t>
            </a:r>
          </a:p>
        </p:txBody>
      </p:sp>
      <p:sp>
        <p:nvSpPr>
          <p:cNvPr id="17" name="Rectangle 16"/>
          <p:cNvSpPr/>
          <p:nvPr/>
        </p:nvSpPr>
        <p:spPr>
          <a:xfrm flipH="1">
            <a:off x="7304480" y="3922236"/>
            <a:ext cx="1092462" cy="25681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b="1" dirty="0">
                <a:effectLst/>
                <a:latin typeface="Cambria"/>
                <a:ea typeface="ＭＳ 明朝"/>
                <a:cs typeface="Cambria"/>
              </a:rPr>
              <a:t>Ali</a:t>
            </a:r>
          </a:p>
        </p:txBody>
      </p:sp>
      <p:sp>
        <p:nvSpPr>
          <p:cNvPr id="18" name="Rectangle 17"/>
          <p:cNvSpPr/>
          <p:nvPr/>
        </p:nvSpPr>
        <p:spPr>
          <a:xfrm flipH="1">
            <a:off x="6647068" y="6529471"/>
            <a:ext cx="2093520" cy="20152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b="1" dirty="0">
                <a:effectLst/>
                <a:latin typeface="Cambria"/>
                <a:ea typeface="ＭＳ 明朝"/>
                <a:cs typeface="Cambria"/>
              </a:rPr>
              <a:t>Veli</a:t>
            </a:r>
          </a:p>
        </p:txBody>
      </p:sp>
      <p:sp>
        <p:nvSpPr>
          <p:cNvPr id="20" name="Rectangle 19"/>
          <p:cNvSpPr/>
          <p:nvPr/>
        </p:nvSpPr>
        <p:spPr>
          <a:xfrm flipH="1">
            <a:off x="8701997" y="3522470"/>
            <a:ext cx="551786" cy="16570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ÜOE</a:t>
            </a:r>
          </a:p>
        </p:txBody>
      </p:sp>
      <p:sp>
        <p:nvSpPr>
          <p:cNvPr id="21" name="Rectangle 20"/>
          <p:cNvSpPr/>
          <p:nvPr/>
        </p:nvSpPr>
        <p:spPr>
          <a:xfrm flipH="1">
            <a:off x="7956410" y="6129201"/>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ÜOE</a:t>
            </a:r>
          </a:p>
        </p:txBody>
      </p:sp>
      <p:pic>
        <p:nvPicPr>
          <p:cNvPr id="9" name="Picture 8">
            <a:extLst>
              <a:ext uri="{FF2B5EF4-FFF2-40B4-BE49-F238E27FC236}">
                <a16:creationId xmlns:a16="http://schemas.microsoft.com/office/drawing/2014/main" id="{C8E9772D-1E35-7241-934B-365808298113}"/>
              </a:ext>
            </a:extLst>
          </p:cNvPr>
          <p:cNvPicPr>
            <a:picLocks noChangeAspect="1"/>
          </p:cNvPicPr>
          <p:nvPr/>
        </p:nvPicPr>
        <p:blipFill>
          <a:blip r:embed="rId7"/>
          <a:stretch>
            <a:fillRect/>
          </a:stretch>
        </p:blipFill>
        <p:spPr>
          <a:xfrm>
            <a:off x="420340" y="2918618"/>
            <a:ext cx="4734019" cy="1376306"/>
          </a:xfrm>
          <a:prstGeom prst="rect">
            <a:avLst/>
          </a:prstGeom>
        </p:spPr>
      </p:pic>
    </p:spTree>
    <p:extLst>
      <p:ext uri="{BB962C8B-B14F-4D97-AF65-F5344CB8AC3E}">
        <p14:creationId xmlns:p14="http://schemas.microsoft.com/office/powerpoint/2010/main" val="7122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CRO_ch02_shaq.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7594" y="-79854"/>
            <a:ext cx="9541935" cy="7159627"/>
          </a:xfrm>
          <a:prstGeom prst="rect">
            <a:avLst/>
          </a:prstGeom>
        </p:spPr>
      </p:pic>
      <p:sp>
        <p:nvSpPr>
          <p:cNvPr id="4" name="Title 3"/>
          <p:cNvSpPr>
            <a:spLocks noGrp="1"/>
          </p:cNvSpPr>
          <p:nvPr>
            <p:ph type="title"/>
          </p:nvPr>
        </p:nvSpPr>
        <p:spPr>
          <a:xfrm>
            <a:off x="1411067" y="592759"/>
            <a:ext cx="3338734" cy="1335157"/>
          </a:xfrm>
        </p:spPr>
        <p:txBody>
          <a:bodyPr/>
          <a:lstStyle/>
          <a:p>
            <a:pPr>
              <a:lnSpc>
                <a:spcPct val="90000"/>
              </a:lnSpc>
            </a:pPr>
            <a:r>
              <a:rPr lang="tr-TR" noProof="0" dirty="0" err="1">
                <a:latin typeface="Cambria"/>
                <a:cs typeface="Cambria"/>
              </a:rPr>
              <a:t>Shaq</a:t>
            </a:r>
            <a:r>
              <a:rPr lang="tr-TR" noProof="0" dirty="0">
                <a:latin typeface="Cambria"/>
                <a:cs typeface="Cambria"/>
              </a:rPr>
              <a:t> ve Karşılaştırmalı Avantaj</a:t>
            </a:r>
          </a:p>
        </p:txBody>
      </p:sp>
      <p:sp>
        <p:nvSpPr>
          <p:cNvPr id="29" name="TextBox 28"/>
          <p:cNvSpPr txBox="1"/>
          <p:nvPr/>
        </p:nvSpPr>
        <p:spPr>
          <a:xfrm>
            <a:off x="472708" y="232998"/>
            <a:ext cx="1778001" cy="246221"/>
          </a:xfrm>
          <a:prstGeom prst="rect">
            <a:avLst/>
          </a:prstGeom>
          <a:noFill/>
        </p:spPr>
        <p:txBody>
          <a:bodyPr wrap="square" lIns="0" tIns="0" rIns="0" bIns="0" rtlCol="0">
            <a:spAutoFit/>
          </a:bodyPr>
          <a:lstStyle/>
          <a:p>
            <a:pPr defTabSz="457200" fontAlgn="base">
              <a:spcBef>
                <a:spcPct val="0"/>
              </a:spcBef>
              <a:spcAft>
                <a:spcPct val="0"/>
              </a:spcAft>
            </a:pPr>
            <a:r>
              <a:rPr lang="tr-TR" sz="1600" b="1" spc="70" dirty="0">
                <a:solidFill>
                  <a:srgbClr val="0A5B74"/>
                </a:solidFill>
                <a:latin typeface="Cambria"/>
                <a:ea typeface="ＭＳ Ｐゴシック" charset="0"/>
                <a:cs typeface="Cambria"/>
              </a:rPr>
              <a:t>SNAPSHOT</a:t>
            </a:r>
          </a:p>
        </p:txBody>
      </p:sp>
    </p:spTree>
    <p:extLst>
      <p:ext uri="{BB962C8B-B14F-4D97-AF65-F5344CB8AC3E}">
        <p14:creationId xmlns:p14="http://schemas.microsoft.com/office/powerpoint/2010/main" val="3158613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252748" y="10496"/>
            <a:ext cx="10972800" cy="1527175"/>
          </a:xfrm>
        </p:spPr>
        <p:txBody>
          <a:bodyPr/>
          <a:lstStyle/>
          <a:p>
            <a:r>
              <a:rPr lang="tr-TR" noProof="0" dirty="0">
                <a:latin typeface="Cambria"/>
                <a:ea typeface="MS PGothic" charset="0"/>
                <a:cs typeface="Cambria"/>
              </a:rPr>
              <a:t>Karşılaştırmalı Avantaj</a:t>
            </a:r>
          </a:p>
        </p:txBody>
      </p:sp>
      <p:sp>
        <p:nvSpPr>
          <p:cNvPr id="31747" name="Content Placeholder 2"/>
          <p:cNvSpPr>
            <a:spLocks noGrp="1"/>
          </p:cNvSpPr>
          <p:nvPr>
            <p:ph idx="1"/>
          </p:nvPr>
        </p:nvSpPr>
        <p:spPr>
          <a:xfrm>
            <a:off x="123566" y="1744273"/>
            <a:ext cx="9433984" cy="4895850"/>
          </a:xfrm>
        </p:spPr>
        <p:txBody>
          <a:bodyPr/>
          <a:lstStyle/>
          <a:p>
            <a:r>
              <a:rPr lang="tr-TR" sz="2800" noProof="0" dirty="0">
                <a:latin typeface="Cambria"/>
                <a:ea typeface="MS PGothic" charset="0"/>
                <a:cs typeface="Cambria"/>
              </a:rPr>
              <a:t>Ticaret olmadan, ne üretiyorsanız onu tüketmek zorunda kalırdınız.</a:t>
            </a:r>
          </a:p>
          <a:p>
            <a:pPr lvl="1"/>
            <a:r>
              <a:rPr lang="tr-TR" sz="2400" noProof="0" dirty="0">
                <a:latin typeface="Cambria"/>
                <a:ea typeface="MS PGothic" charset="0"/>
                <a:cs typeface="Cambria"/>
              </a:rPr>
              <a:t>Kendi yemeğinizi, giysinizi, evinizi ve elektrikli aletlerinizi.</a:t>
            </a:r>
          </a:p>
          <a:p>
            <a:pPr lvl="1"/>
            <a:r>
              <a:rPr lang="tr-TR" sz="2400" noProof="0" dirty="0">
                <a:latin typeface="Cambria"/>
                <a:ea typeface="MS PGothic" charset="0"/>
                <a:cs typeface="Cambria"/>
              </a:rPr>
              <a:t>Tüm hizmetleri de sizin yapmanız gerekecekti (saç kesimi, musluk tamiri, diş çekimi, eğitim).</a:t>
            </a:r>
          </a:p>
          <a:p>
            <a:r>
              <a:rPr lang="tr-TR" sz="2800" noProof="0" dirty="0">
                <a:latin typeface="Cambria"/>
                <a:ea typeface="MS PGothic" charset="0"/>
                <a:cs typeface="Cambria"/>
              </a:rPr>
              <a:t>Karşılaştırmalı Avantaj</a:t>
            </a:r>
          </a:p>
          <a:p>
            <a:pPr lvl="1"/>
            <a:r>
              <a:rPr lang="tr-TR" sz="2400" noProof="0" dirty="0">
                <a:latin typeface="Cambria"/>
                <a:ea typeface="MS PGothic" charset="0"/>
                <a:cs typeface="Cambria"/>
              </a:rPr>
              <a:t>Bir ürünü rakibine kıyasla daha düşük fırsat maliyeti ile üretmektir.</a:t>
            </a:r>
          </a:p>
          <a:p>
            <a:pPr lvl="1"/>
            <a:r>
              <a:rPr lang="tr-TR" sz="2400" noProof="0" dirty="0">
                <a:latin typeface="Cambria"/>
                <a:ea typeface="MS PGothic" charset="0"/>
                <a:cs typeface="Cambria"/>
              </a:rPr>
              <a:t>Ticaretten gelen kazancı mümkün kılar.</a:t>
            </a:r>
          </a:p>
        </p:txBody>
      </p:sp>
      <p:pic>
        <p:nvPicPr>
          <p:cNvPr id="31748" name="Picture 4" descr="I:\DirkTextbookN\Jpegs(All)\VOLUME_1_MICRO_Class-test\09_PRINECO_CH0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9384" y="1606559"/>
            <a:ext cx="2732616" cy="197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1749" name="Picture 5" descr="I:\DirkTextbookN\Jpegs(All)\VOLUME_1_MICRO_Class-test\10_PRINECO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2" y="4005263"/>
            <a:ext cx="2353733" cy="145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07340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animEffect transition="in" filter="barn(inVertical)">
                                      <p:cBhvr>
                                        <p:cTn id="7" dur="500"/>
                                        <p:tgtEl>
                                          <p:spTgt spid="3174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1747">
                                            <p:txEl>
                                              <p:pRg st="2" end="2"/>
                                            </p:txEl>
                                          </p:spTgt>
                                        </p:tgtEl>
                                        <p:attrNameLst>
                                          <p:attrName>style.visibility</p:attrName>
                                        </p:attrNameLst>
                                      </p:cBhvr>
                                      <p:to>
                                        <p:strVal val="visible"/>
                                      </p:to>
                                    </p:set>
                                    <p:animEffect transition="in" filter="barn(inVertical)">
                                      <p:cBhvr>
                                        <p:cTn id="10" dur="500"/>
                                        <p:tgtEl>
                                          <p:spTgt spid="3174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1748"/>
                                        </p:tgtEl>
                                        <p:attrNameLst>
                                          <p:attrName>style.visibility</p:attrName>
                                        </p:attrNameLst>
                                      </p:cBhvr>
                                      <p:to>
                                        <p:strVal val="visible"/>
                                      </p:to>
                                    </p:set>
                                    <p:animEffect transition="in" filter="barn(inVertical)">
                                      <p:cBhvr>
                                        <p:cTn id="13" dur="500"/>
                                        <p:tgtEl>
                                          <p:spTgt spid="31748"/>
                                        </p:tgtEl>
                                      </p:cBhvr>
                                    </p:animEffect>
                                  </p:childTnLst>
                                </p:cTn>
                              </p:par>
                              <p:par>
                                <p:cTn id="14" presetID="16" presetClass="entr" presetSubtype="21" fill="hold" nodeType="withEffect">
                                  <p:stCondLst>
                                    <p:cond delay="0"/>
                                  </p:stCondLst>
                                  <p:childTnLst>
                                    <p:set>
                                      <p:cBhvr>
                                        <p:cTn id="15" dur="1" fill="hold">
                                          <p:stCondLst>
                                            <p:cond delay="0"/>
                                          </p:stCondLst>
                                        </p:cTn>
                                        <p:tgtEl>
                                          <p:spTgt spid="31749"/>
                                        </p:tgtEl>
                                        <p:attrNameLst>
                                          <p:attrName>style.visibility</p:attrName>
                                        </p:attrNameLst>
                                      </p:cBhvr>
                                      <p:to>
                                        <p:strVal val="visible"/>
                                      </p:to>
                                    </p:set>
                                    <p:animEffect transition="in" filter="barn(inVertical)">
                                      <p:cBhvr>
                                        <p:cTn id="16" dur="500"/>
                                        <p:tgtEl>
                                          <p:spTgt spid="317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31747">
                                            <p:txEl>
                                              <p:pRg st="4" end="4"/>
                                            </p:txEl>
                                          </p:spTgt>
                                        </p:tgtEl>
                                        <p:attrNameLst>
                                          <p:attrName>style.visibility</p:attrName>
                                        </p:attrNameLst>
                                      </p:cBhvr>
                                      <p:to>
                                        <p:strVal val="visible"/>
                                      </p:to>
                                    </p:set>
                                    <p:animEffect transition="in" filter="barn(inVertical)">
                                      <p:cBhvr>
                                        <p:cTn id="21" dur="500"/>
                                        <p:tgtEl>
                                          <p:spTgt spid="31747">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1747">
                                            <p:txEl>
                                              <p:pRg st="5" end="5"/>
                                            </p:txEl>
                                          </p:spTgt>
                                        </p:tgtEl>
                                        <p:attrNameLst>
                                          <p:attrName>style.visibility</p:attrName>
                                        </p:attrNameLst>
                                      </p:cBhvr>
                                      <p:to>
                                        <p:strVal val="visible"/>
                                      </p:to>
                                    </p:set>
                                    <p:animEffect transition="in" filter="barn(inVertical)">
                                      <p:cBhvr>
                                        <p:cTn id="24" dur="5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263244" y="31489"/>
            <a:ext cx="10972800" cy="1527175"/>
          </a:xfrm>
        </p:spPr>
        <p:txBody>
          <a:bodyPr/>
          <a:lstStyle/>
          <a:p>
            <a:r>
              <a:rPr lang="tr-TR" altLang="en-US" noProof="0" dirty="0">
                <a:latin typeface="Cambria"/>
                <a:cs typeface="Cambria"/>
              </a:rPr>
              <a:t>Uzmanlaşma ve Ticaret</a:t>
            </a:r>
            <a:endParaRPr lang="tr-TR" noProof="0" dirty="0">
              <a:latin typeface="Cambria"/>
              <a:ea typeface="MS PGothic" charset="0"/>
              <a:cs typeface="Cambria"/>
            </a:endParaRPr>
          </a:p>
        </p:txBody>
      </p:sp>
      <p:sp>
        <p:nvSpPr>
          <p:cNvPr id="32771" name="Content Placeholder 2"/>
          <p:cNvSpPr>
            <a:spLocks noGrp="1"/>
          </p:cNvSpPr>
          <p:nvPr>
            <p:ph idx="1"/>
          </p:nvPr>
        </p:nvSpPr>
        <p:spPr>
          <a:xfrm>
            <a:off x="141823" y="1828800"/>
            <a:ext cx="11237383" cy="4895850"/>
          </a:xfrm>
        </p:spPr>
        <p:txBody>
          <a:bodyPr/>
          <a:lstStyle/>
          <a:p>
            <a:r>
              <a:rPr lang="tr-TR" sz="2800" noProof="0" dirty="0">
                <a:latin typeface="Cambria"/>
                <a:ea typeface="MS PGothic" charset="0"/>
                <a:cs typeface="Cambria"/>
              </a:rPr>
              <a:t>Uzmanlaşma</a:t>
            </a:r>
          </a:p>
          <a:p>
            <a:pPr lvl="1"/>
            <a:r>
              <a:rPr lang="tr-TR" sz="2400" noProof="0" dirty="0">
                <a:latin typeface="Cambria"/>
                <a:ea typeface="MS PGothic" charset="0"/>
                <a:cs typeface="Cambria"/>
              </a:rPr>
              <a:t>Kahve için </a:t>
            </a:r>
            <a:r>
              <a:rPr lang="tr-TR" sz="2400" noProof="0" dirty="0" err="1">
                <a:latin typeface="Cambria"/>
                <a:ea typeface="MS PGothic" charset="0"/>
                <a:cs typeface="Cambria"/>
              </a:rPr>
              <a:t>Starbucks'a</a:t>
            </a:r>
            <a:r>
              <a:rPr lang="tr-TR" sz="2400" noProof="0" dirty="0">
                <a:latin typeface="Cambria"/>
                <a:ea typeface="MS PGothic" charset="0"/>
                <a:cs typeface="Cambria"/>
              </a:rPr>
              <a:t> gidiyorsun.</a:t>
            </a:r>
          </a:p>
          <a:p>
            <a:pPr lvl="1"/>
            <a:r>
              <a:rPr lang="tr-TR" altLang="ja-JP" sz="2400" noProof="0" dirty="0">
                <a:latin typeface="Cambria"/>
                <a:ea typeface="MS PGothic" charset="0"/>
                <a:cs typeface="Cambria"/>
              </a:rPr>
              <a:t>Hasta olunca doktora gidiyorsun.</a:t>
            </a:r>
          </a:p>
          <a:p>
            <a:pPr lvl="1"/>
            <a:r>
              <a:rPr lang="tr-TR" sz="2400" noProof="0" dirty="0">
                <a:latin typeface="Cambria"/>
                <a:ea typeface="MS PGothic" charset="0"/>
                <a:cs typeface="Cambria"/>
              </a:rPr>
              <a:t>Her şeyi kendi başına yapmak zorunda değilsin. İnsanlar en iyi oldukları şeylerde (en düşük fırsat maliyeti) uzmanlaşırlar ve ticaret yaparlar.</a:t>
            </a:r>
            <a:endParaRPr lang="tr-TR" altLang="ja-JP" sz="2400" noProof="0" dirty="0">
              <a:latin typeface="Cambria"/>
              <a:ea typeface="MS PGothic" charset="0"/>
              <a:cs typeface="Cambria"/>
            </a:endParaRPr>
          </a:p>
          <a:p>
            <a:r>
              <a:rPr lang="tr-TR" sz="2800" noProof="0" dirty="0">
                <a:latin typeface="Cambria"/>
                <a:ea typeface="MS PGothic" charset="0"/>
                <a:cs typeface="Cambria"/>
              </a:rPr>
              <a:t>Ticaret Anlaşmazlıkları</a:t>
            </a:r>
          </a:p>
          <a:p>
            <a:pPr lvl="1"/>
            <a:r>
              <a:rPr lang="tr-TR" sz="2400" noProof="0" dirty="0">
                <a:latin typeface="Cambria"/>
                <a:ea typeface="MS PGothic" charset="0"/>
                <a:cs typeface="Cambria"/>
              </a:rPr>
              <a:t>Emek-yoğun ürünlerde Hindistan ve Çin'in Amerika'ya kıyasla karşılaştırmalı avantajı vardır.</a:t>
            </a:r>
          </a:p>
          <a:p>
            <a:pPr lvl="1"/>
            <a:r>
              <a:rPr lang="tr-TR" sz="2400" noProof="0" dirty="0">
                <a:latin typeface="Cambria"/>
                <a:ea typeface="MS PGothic" charset="0"/>
                <a:cs typeface="Cambria"/>
              </a:rPr>
              <a:t>Sonuç: </a:t>
            </a:r>
            <a:r>
              <a:rPr lang="tr-TR" sz="2400" noProof="0" dirty="0" err="1">
                <a:latin typeface="Cambria"/>
                <a:ea typeface="MS PGothic" charset="0"/>
                <a:cs typeface="Cambria"/>
              </a:rPr>
              <a:t>outsourcing</a:t>
            </a:r>
            <a:r>
              <a:rPr lang="tr-TR" sz="2400" noProof="0" dirty="0">
                <a:latin typeface="Cambria"/>
                <a:ea typeface="MS PGothic" charset="0"/>
                <a:cs typeface="Cambria"/>
              </a:rPr>
              <a:t>.</a:t>
            </a:r>
          </a:p>
          <a:p>
            <a:pPr lvl="1"/>
            <a:r>
              <a:rPr lang="tr-TR" sz="2400" noProof="0" dirty="0">
                <a:latin typeface="Cambria"/>
                <a:ea typeface="MS PGothic" charset="0"/>
                <a:cs typeface="Cambria"/>
              </a:rPr>
              <a:t>Ya bu durum Amerikan işçilerinin işlerini kaybetmesine neden olursa?</a:t>
            </a:r>
          </a:p>
        </p:txBody>
      </p:sp>
      <p:pic>
        <p:nvPicPr>
          <p:cNvPr id="32772" name="Picture 4" descr="I:\DirkTextbookN\Jpegs(All)\VOLUME_1_MICRO_Class-test\12_PRINECO_CH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7217" y="1595438"/>
            <a:ext cx="2726267" cy="168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9302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barn(inVertical)">
                                      <p:cBhvr>
                                        <p:cTn id="7" dur="500"/>
                                        <p:tgtEl>
                                          <p:spTgt spid="3277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barn(inVertical)">
                                      <p:cBhvr>
                                        <p:cTn id="10" dur="500"/>
                                        <p:tgtEl>
                                          <p:spTgt spid="3277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barn(inVertical)">
                                      <p:cBhvr>
                                        <p:cTn id="13" dur="500"/>
                                        <p:tgtEl>
                                          <p:spTgt spid="3277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2772"/>
                                        </p:tgtEl>
                                        <p:attrNameLst>
                                          <p:attrName>style.visibility</p:attrName>
                                        </p:attrNameLst>
                                      </p:cBhvr>
                                      <p:to>
                                        <p:strVal val="visible"/>
                                      </p:to>
                                    </p:set>
                                    <p:animEffect transition="in" filter="barn(inVertical)">
                                      <p:cBhvr>
                                        <p:cTn id="16" dur="500"/>
                                        <p:tgtEl>
                                          <p:spTgt spid="3277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barn(inVertical)">
                                      <p:cBhvr>
                                        <p:cTn id="21" dur="500"/>
                                        <p:tgtEl>
                                          <p:spTgt spid="32771">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2771">
                                            <p:txEl>
                                              <p:pRg st="6" end="6"/>
                                            </p:txEl>
                                          </p:spTgt>
                                        </p:tgtEl>
                                        <p:attrNameLst>
                                          <p:attrName>style.visibility</p:attrName>
                                        </p:attrNameLst>
                                      </p:cBhvr>
                                      <p:to>
                                        <p:strVal val="visible"/>
                                      </p:to>
                                    </p:set>
                                    <p:animEffect transition="in" filter="barn(inVertical)">
                                      <p:cBhvr>
                                        <p:cTn id="24" dur="500"/>
                                        <p:tgtEl>
                                          <p:spTgt spid="32771">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2771">
                                            <p:txEl>
                                              <p:pRg st="7" end="7"/>
                                            </p:txEl>
                                          </p:spTgt>
                                        </p:tgtEl>
                                        <p:attrNameLst>
                                          <p:attrName>style.visibility</p:attrName>
                                        </p:attrNameLst>
                                      </p:cBhvr>
                                      <p:to>
                                        <p:strVal val="visible"/>
                                      </p:to>
                                    </p:set>
                                    <p:animEffect transition="in" filter="barn(inVertical)">
                                      <p:cBhvr>
                                        <p:cTn id="27" dur="500"/>
                                        <p:tgtEl>
                                          <p:spTgt spid="32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1981200" y="103"/>
            <a:ext cx="8229600" cy="1527175"/>
          </a:xfrm>
        </p:spPr>
        <p:txBody>
          <a:bodyPr/>
          <a:lstStyle/>
          <a:p>
            <a:pPr algn="ctr"/>
            <a:r>
              <a:rPr lang="tr-TR" altLang="en-US" noProof="0" dirty="0">
                <a:latin typeface="Cambria"/>
                <a:cs typeface="Cambria"/>
              </a:rPr>
              <a:t>Fırsat Maliyeti Hesaplaması</a:t>
            </a:r>
          </a:p>
        </p:txBody>
      </p:sp>
      <p:graphicFrame>
        <p:nvGraphicFramePr>
          <p:cNvPr id="5" name="Table 4"/>
          <p:cNvGraphicFramePr>
            <a:graphicFrameLocks noGrp="1"/>
          </p:cNvGraphicFramePr>
          <p:nvPr>
            <p:extLst>
              <p:ext uri="{D42A27DB-BD31-4B8C-83A1-F6EECF244321}">
                <p14:modId xmlns:p14="http://schemas.microsoft.com/office/powerpoint/2010/main" val="3698836084"/>
              </p:ext>
            </p:extLst>
          </p:nvPr>
        </p:nvGraphicFramePr>
        <p:xfrm>
          <a:off x="2438400" y="1689100"/>
          <a:ext cx="7162800" cy="1981200"/>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953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endParaRPr kumimoji="0" lang="tr-TR" sz="12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none" strike="noStrike" cap="none" normalizeH="0" baseline="0" noProof="0">
                          <a:ln>
                            <a:noFill/>
                          </a:ln>
                          <a:solidFill>
                            <a:schemeClr val="tx1"/>
                          </a:solidFill>
                          <a:effectLst/>
                          <a:latin typeface="Cambria"/>
                          <a:ea typeface="MS PGothic" charset="0"/>
                          <a:cs typeface="Cambria"/>
                        </a:rPr>
                        <a:t>Günlük Üretim</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sng" strike="noStrike" cap="none" normalizeH="0" baseline="0" noProof="0">
                          <a:ln>
                            <a:noFill/>
                          </a:ln>
                          <a:solidFill>
                            <a:schemeClr val="tx1"/>
                          </a:solidFill>
                          <a:effectLst/>
                          <a:latin typeface="Cambria"/>
                          <a:ea typeface="MS PGothic" charset="0"/>
                          <a:cs typeface="Cambria"/>
                        </a:rPr>
                        <a:t>Kişi</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sng" strike="noStrike" cap="none" normalizeH="0" baseline="0" noProof="0">
                          <a:ln>
                            <a:noFill/>
                          </a:ln>
                          <a:solidFill>
                            <a:schemeClr val="tx1"/>
                          </a:solidFill>
                          <a:effectLst/>
                          <a:latin typeface="Cambria"/>
                          <a:ea typeface="MS PGothic" charset="0"/>
                          <a:cs typeface="Cambria"/>
                        </a:rPr>
                        <a:t>Pizza</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1" i="0" u="sng" strike="noStrike" cap="none" normalizeH="0" baseline="0" noProof="0">
                          <a:ln>
                            <a:noFill/>
                          </a:ln>
                          <a:solidFill>
                            <a:schemeClr val="tx1"/>
                          </a:solidFill>
                          <a:effectLst/>
                          <a:latin typeface="Cambria"/>
                          <a:ea typeface="MS PGothic" charset="0"/>
                          <a:cs typeface="Cambria"/>
                        </a:rPr>
                        <a:t>Kanat</a:t>
                      </a:r>
                      <a:endParaRPr kumimoji="0" lang="tr-TR" sz="28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DBE5F1"/>
                    </a:solidFill>
                  </a:tcPr>
                </a:tc>
                <a:extLst>
                  <a:ext uri="{0D108BD9-81ED-4DB2-BD59-A6C34878D82A}">
                    <a16:rowId xmlns:a16="http://schemas.microsoft.com/office/drawing/2014/main" val="10001"/>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Ali</a:t>
                      </a: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60</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120</a:t>
                      </a: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Veli</a:t>
                      </a:r>
                    </a:p>
                  </a:txBody>
                  <a:tcPr marL="68580" marR="68580" marT="0" marB="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a:ln>
                            <a:noFill/>
                          </a:ln>
                          <a:solidFill>
                            <a:schemeClr val="tx1"/>
                          </a:solidFill>
                          <a:effectLst/>
                          <a:latin typeface="Cambria"/>
                          <a:ea typeface="MS PGothic" charset="0"/>
                          <a:cs typeface="Cambria"/>
                        </a:rPr>
                        <a:t>24</a:t>
                      </a:r>
                    </a:p>
                  </a:txBody>
                  <a:tcPr marL="68580" marR="68580" marT="0" marB="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800" b="0" i="0" u="none" strike="noStrike" cap="none" normalizeH="0" baseline="0" noProof="0" dirty="0">
                          <a:ln>
                            <a:noFill/>
                          </a:ln>
                          <a:solidFill>
                            <a:schemeClr val="tx1"/>
                          </a:solidFill>
                          <a:effectLst/>
                          <a:latin typeface="Cambria"/>
                          <a:ea typeface="MS PGothic" charset="0"/>
                          <a:cs typeface="Cambria"/>
                        </a:rPr>
                        <a:t>72</a:t>
                      </a:r>
                    </a:p>
                  </a:txBody>
                  <a:tcPr marL="68580" marR="6858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3792842"/>
              </p:ext>
            </p:extLst>
          </p:nvPr>
        </p:nvGraphicFramePr>
        <p:xfrm>
          <a:off x="2438400" y="3810000"/>
          <a:ext cx="7162800" cy="2895600"/>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603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none" strike="noStrike" cap="none" normalizeH="0" baseline="0" noProof="0">
                          <a:ln>
                            <a:noFill/>
                          </a:ln>
                          <a:solidFill>
                            <a:schemeClr val="tx1"/>
                          </a:solidFill>
                          <a:effectLst/>
                          <a:latin typeface="Cambria"/>
                          <a:ea typeface="MS PGothic" panose="020B0600070205080204" pitchFamily="34" charset="-128"/>
                          <a:cs typeface="Cambria"/>
                        </a:rPr>
                        <a:t>Fırsat Maliyeti</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603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sng" strike="noStrike" cap="none" normalizeH="0" baseline="0" noProof="0">
                          <a:ln>
                            <a:noFill/>
                          </a:ln>
                          <a:solidFill>
                            <a:schemeClr val="tx1"/>
                          </a:solidFill>
                          <a:effectLst/>
                          <a:latin typeface="Cambria"/>
                          <a:ea typeface="MS PGothic" panose="020B0600070205080204" pitchFamily="34" charset="-128"/>
                          <a:cs typeface="Cambria"/>
                        </a:rPr>
                        <a:t>Kişi</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sng" strike="noStrike" cap="none" normalizeH="0" baseline="0" noProof="0">
                          <a:ln>
                            <a:noFill/>
                          </a:ln>
                          <a:solidFill>
                            <a:schemeClr val="tx1"/>
                          </a:solidFill>
                          <a:effectLst/>
                          <a:latin typeface="Cambria"/>
                          <a:ea typeface="MS PGothic" panose="020B0600070205080204" pitchFamily="34" charset="-128"/>
                          <a:cs typeface="Cambria"/>
                        </a:rPr>
                        <a:t>1 Pizza</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sng" strike="noStrike" cap="none" normalizeH="0" baseline="0" noProof="0">
                          <a:ln>
                            <a:noFill/>
                          </a:ln>
                          <a:solidFill>
                            <a:schemeClr val="tx1"/>
                          </a:solidFill>
                          <a:effectLst/>
                          <a:latin typeface="Cambria"/>
                          <a:ea typeface="MS PGothic" panose="020B0600070205080204" pitchFamily="34" charset="-128"/>
                          <a:cs typeface="Cambria"/>
                        </a:rPr>
                        <a:t>1 Kanat</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9874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Ali</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dirty="0">
                          <a:ln>
                            <a:noFill/>
                          </a:ln>
                          <a:solidFill>
                            <a:schemeClr val="tx1"/>
                          </a:solidFill>
                          <a:effectLst/>
                          <a:latin typeface="Cambria"/>
                          <a:ea typeface="MS PGothic" panose="020B0600070205080204" pitchFamily="34" charset="-128"/>
                          <a:cs typeface="Cambria"/>
                        </a:rPr>
                        <a:t>2 kanat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dirty="0">
                          <a:ln>
                            <a:noFill/>
                          </a:ln>
                          <a:solidFill>
                            <a:schemeClr val="tx1"/>
                          </a:solidFill>
                          <a:effectLst/>
                          <a:latin typeface="Cambria"/>
                          <a:ea typeface="MS PGothic" panose="020B0600070205080204" pitchFamily="34" charset="-128"/>
                          <a:cs typeface="Cambria"/>
                        </a:rPr>
                        <a:t>(120 ÷ 60)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1/2 pizza</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(60 ÷ 120)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74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Veli</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3 kanat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(72 ÷ 24)</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dirty="0">
                          <a:ln>
                            <a:noFill/>
                          </a:ln>
                          <a:solidFill>
                            <a:schemeClr val="tx1"/>
                          </a:solidFill>
                          <a:effectLst/>
                          <a:latin typeface="Cambria"/>
                          <a:ea typeface="MS PGothic" panose="020B0600070205080204" pitchFamily="34" charset="-128"/>
                          <a:cs typeface="Cambria"/>
                        </a:rPr>
                        <a:t>1/3 pizza</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dirty="0">
                          <a:ln>
                            <a:noFill/>
                          </a:ln>
                          <a:solidFill>
                            <a:schemeClr val="tx1"/>
                          </a:solidFill>
                          <a:effectLst/>
                          <a:latin typeface="Cambria"/>
                          <a:ea typeface="MS PGothic" panose="020B0600070205080204" pitchFamily="34" charset="-128"/>
                          <a:cs typeface="Cambria"/>
                        </a:rPr>
                        <a:t>(24 ÷ 72)</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9363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1981200" y="103"/>
            <a:ext cx="8229600" cy="1527175"/>
          </a:xfrm>
        </p:spPr>
        <p:txBody>
          <a:bodyPr/>
          <a:lstStyle/>
          <a:p>
            <a:r>
              <a:rPr lang="tr-TR" altLang="en-US" noProof="0" dirty="0">
                <a:latin typeface="Cambria"/>
                <a:cs typeface="Cambria"/>
              </a:rPr>
              <a:t>Fırsat Maliyeti</a:t>
            </a:r>
          </a:p>
        </p:txBody>
      </p:sp>
      <p:sp>
        <p:nvSpPr>
          <p:cNvPr id="49155" name="Content Placeholder 2"/>
          <p:cNvSpPr>
            <a:spLocks noGrp="1"/>
          </p:cNvSpPr>
          <p:nvPr>
            <p:ph idx="1"/>
          </p:nvPr>
        </p:nvSpPr>
        <p:spPr>
          <a:xfrm>
            <a:off x="1981200" y="4407003"/>
            <a:ext cx="8229600" cy="2265363"/>
          </a:xfrm>
        </p:spPr>
        <p:txBody>
          <a:bodyPr/>
          <a:lstStyle/>
          <a:p>
            <a:r>
              <a:rPr lang="tr-TR" altLang="en-US" sz="2800" noProof="0" dirty="0">
                <a:latin typeface="Cambria"/>
                <a:cs typeface="Cambria"/>
              </a:rPr>
              <a:t>Karşılaştırmalı Avantaj</a:t>
            </a:r>
          </a:p>
          <a:p>
            <a:pPr lvl="1"/>
            <a:r>
              <a:rPr lang="tr-TR" altLang="en-US" sz="2400" noProof="0" dirty="0">
                <a:latin typeface="Cambria"/>
                <a:cs typeface="Cambria"/>
              </a:rPr>
              <a:t>Ali: </a:t>
            </a:r>
            <a:r>
              <a:rPr lang="tr-TR" altLang="en-US" sz="2400" u="sng" noProof="0" dirty="0">
                <a:latin typeface="Cambria"/>
                <a:cs typeface="Cambria"/>
              </a:rPr>
              <a:t>pizza</a:t>
            </a:r>
            <a:r>
              <a:rPr lang="tr-TR" altLang="en-US" sz="2400" noProof="0" dirty="0">
                <a:latin typeface="Cambria"/>
                <a:cs typeface="Cambria"/>
              </a:rPr>
              <a:t> üretiminde karşılaştırmalı avantajı var.</a:t>
            </a:r>
          </a:p>
          <a:p>
            <a:pPr lvl="2"/>
            <a:r>
              <a:rPr lang="tr-TR" altLang="en-US" sz="2000" noProof="0" dirty="0">
                <a:latin typeface="Cambria"/>
                <a:ea typeface="Cambria"/>
                <a:cs typeface="Cambria"/>
              </a:rPr>
              <a:t>Ali, Veli'ye göre, daha az kanattan vazgeçer.</a:t>
            </a:r>
          </a:p>
          <a:p>
            <a:pPr lvl="1"/>
            <a:r>
              <a:rPr lang="tr-TR" altLang="en-US" sz="2400" noProof="0" dirty="0">
                <a:latin typeface="Cambria"/>
                <a:cs typeface="Cambria"/>
              </a:rPr>
              <a:t>Veli: </a:t>
            </a:r>
            <a:r>
              <a:rPr lang="tr-TR" altLang="en-US" sz="2400" u="sng" noProof="0" dirty="0">
                <a:latin typeface="Cambria"/>
                <a:cs typeface="Cambria"/>
              </a:rPr>
              <a:t>kanat</a:t>
            </a:r>
            <a:r>
              <a:rPr lang="tr-TR" altLang="en-US" sz="2400" noProof="0" dirty="0">
                <a:latin typeface="Cambria"/>
                <a:cs typeface="Cambria"/>
              </a:rPr>
              <a:t> üretiminde karşılaştırmalı avantajı var.</a:t>
            </a:r>
          </a:p>
          <a:p>
            <a:pPr lvl="2"/>
            <a:r>
              <a:rPr lang="tr-TR" altLang="en-US" sz="2000" noProof="0" dirty="0">
                <a:latin typeface="Cambria"/>
                <a:ea typeface="Cambria"/>
                <a:cs typeface="Cambria"/>
              </a:rPr>
              <a:t>Veli, Ali'ye göre, daha az pizzadan vazgeçer.</a:t>
            </a:r>
          </a:p>
          <a:p>
            <a:pPr eaLnBrk="1" hangingPunct="1"/>
            <a:endParaRPr lang="tr-TR" altLang="en-US" sz="2400" noProof="0" dirty="0">
              <a:latin typeface="Cambria"/>
              <a:cs typeface="Cambria"/>
            </a:endParaRPr>
          </a:p>
          <a:p>
            <a:pPr eaLnBrk="1" hangingPunct="1">
              <a:buFont typeface="Arial" panose="020B0604020202020204" pitchFamily="34" charset="0"/>
              <a:buNone/>
            </a:pPr>
            <a:endParaRPr lang="tr-TR" altLang="en-US" sz="2000" noProof="0" dirty="0">
              <a:latin typeface="Cambria"/>
              <a:cs typeface="Cambria"/>
            </a:endParaRPr>
          </a:p>
        </p:txBody>
      </p:sp>
      <p:graphicFrame>
        <p:nvGraphicFramePr>
          <p:cNvPr id="4" name="Table 3"/>
          <p:cNvGraphicFramePr>
            <a:graphicFrameLocks noGrp="1"/>
          </p:cNvGraphicFramePr>
          <p:nvPr>
            <p:extLst>
              <p:ext uri="{D42A27DB-BD31-4B8C-83A1-F6EECF244321}">
                <p14:modId xmlns:p14="http://schemas.microsoft.com/office/powerpoint/2010/main" val="2976844870"/>
              </p:ext>
            </p:extLst>
          </p:nvPr>
        </p:nvGraphicFramePr>
        <p:xfrm>
          <a:off x="2336800" y="1739900"/>
          <a:ext cx="7162800" cy="2562226"/>
        </p:xfrm>
        <a:graphic>
          <a:graphicData uri="http://schemas.openxmlformats.org/drawingml/2006/table">
            <a:tbl>
              <a:tblPr/>
              <a:tblGrid>
                <a:gridCol w="23876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2387600">
                  <a:extLst>
                    <a:ext uri="{9D8B030D-6E8A-4147-A177-3AD203B41FA5}">
                      <a16:colId xmlns:a16="http://schemas.microsoft.com/office/drawing/2014/main" val="20002"/>
                    </a:ext>
                  </a:extLst>
                </a:gridCol>
              </a:tblGrid>
              <a:tr h="4270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gridSpan="2">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none" strike="noStrike" cap="none" normalizeH="0" baseline="0" noProof="0">
                          <a:ln>
                            <a:noFill/>
                          </a:ln>
                          <a:solidFill>
                            <a:schemeClr val="tx1"/>
                          </a:solidFill>
                          <a:effectLst/>
                          <a:latin typeface="Cambria"/>
                          <a:ea typeface="MS PGothic" panose="020B0600070205080204" pitchFamily="34" charset="-128"/>
                          <a:cs typeface="Cambria"/>
                        </a:rPr>
                        <a:t>Fırsat Maliyeti</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extLst>
                  <a:ext uri="{0D108BD9-81ED-4DB2-BD59-A6C34878D82A}">
                    <a16:rowId xmlns:a16="http://schemas.microsoft.com/office/drawing/2014/main" val="10000"/>
                  </a:ext>
                </a:extLst>
              </a:tr>
              <a:tr h="42703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sng" strike="noStrike" cap="none" normalizeH="0" baseline="0" noProof="0">
                          <a:ln>
                            <a:noFill/>
                          </a:ln>
                          <a:solidFill>
                            <a:schemeClr val="tx1"/>
                          </a:solidFill>
                          <a:effectLst/>
                          <a:latin typeface="Cambria"/>
                          <a:ea typeface="MS PGothic" panose="020B0600070205080204" pitchFamily="34" charset="-128"/>
                          <a:cs typeface="Cambria"/>
                        </a:rPr>
                        <a:t>Kişi</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sng" strike="noStrike" cap="none" normalizeH="0" baseline="0" noProof="0">
                          <a:ln>
                            <a:noFill/>
                          </a:ln>
                          <a:solidFill>
                            <a:schemeClr val="tx1"/>
                          </a:solidFill>
                          <a:effectLst/>
                          <a:latin typeface="Cambria"/>
                          <a:ea typeface="MS PGothic" panose="020B0600070205080204" pitchFamily="34" charset="-128"/>
                          <a:cs typeface="Cambria"/>
                        </a:rPr>
                        <a:t>1 Pizza</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1" i="0" u="sng" strike="noStrike" cap="none" normalizeH="0" baseline="0" noProof="0">
                          <a:ln>
                            <a:noFill/>
                          </a:ln>
                          <a:solidFill>
                            <a:schemeClr val="tx1"/>
                          </a:solidFill>
                          <a:effectLst/>
                          <a:latin typeface="Cambria"/>
                          <a:ea typeface="MS PGothic" panose="020B0600070205080204" pitchFamily="34" charset="-128"/>
                          <a:cs typeface="Cambria"/>
                        </a:rPr>
                        <a:t>1 Kanat</a:t>
                      </a:r>
                      <a:endPar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1"/>
                  </a:ext>
                </a:extLst>
              </a:tr>
              <a:tr h="8540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Ali</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2 kanat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(120 ÷ 60)</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1/2 pizza</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(60 ÷ 120)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407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Veli</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3 kanat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a:ln>
                            <a:noFill/>
                          </a:ln>
                          <a:solidFill>
                            <a:schemeClr val="tx1"/>
                          </a:solidFill>
                          <a:effectLst/>
                          <a:latin typeface="Cambria"/>
                          <a:ea typeface="MS PGothic" panose="020B0600070205080204" pitchFamily="34" charset="-128"/>
                          <a:cs typeface="Cambria"/>
                        </a:rPr>
                        <a:t>(72 ÷ 24)</a:t>
                      </a: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dirty="0">
                          <a:ln>
                            <a:noFill/>
                          </a:ln>
                          <a:solidFill>
                            <a:schemeClr val="tx1"/>
                          </a:solidFill>
                          <a:effectLst/>
                          <a:latin typeface="Cambria"/>
                          <a:ea typeface="MS PGothic" panose="020B0600070205080204" pitchFamily="34" charset="-128"/>
                          <a:cs typeface="Cambria"/>
                        </a:rPr>
                        <a:t>1/3 pizza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800" b="0" i="0" u="none" strike="noStrike" cap="none" normalizeH="0" baseline="0" noProof="0" dirty="0">
                          <a:ln>
                            <a:noFill/>
                          </a:ln>
                          <a:solidFill>
                            <a:schemeClr val="tx1"/>
                          </a:solidFill>
                          <a:effectLst/>
                          <a:latin typeface="Cambria"/>
                          <a:ea typeface="MS PGothic" panose="020B0600070205080204" pitchFamily="34" charset="-128"/>
                          <a:cs typeface="Cambria"/>
                        </a:rPr>
                        <a:t>(24 ÷ 72)</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509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Effect transition="in" filter="barn(inVertical)">
                                      <p:cBhvr>
                                        <p:cTn id="7" dur="500"/>
                                        <p:tgtEl>
                                          <p:spTgt spid="491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9155">
                                            <p:txEl>
                                              <p:pRg st="2" end="2"/>
                                            </p:txEl>
                                          </p:spTgt>
                                        </p:tgtEl>
                                        <p:attrNameLst>
                                          <p:attrName>style.visibility</p:attrName>
                                        </p:attrNameLst>
                                      </p:cBhvr>
                                      <p:to>
                                        <p:strVal val="visible"/>
                                      </p:to>
                                    </p:set>
                                    <p:animEffect transition="in" filter="barn(inVertical)">
                                      <p:cBhvr>
                                        <p:cTn id="10" dur="500"/>
                                        <p:tgtEl>
                                          <p:spTgt spid="491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Effect transition="in" filter="barn(inVertical)">
                                      <p:cBhvr>
                                        <p:cTn id="15" dur="500"/>
                                        <p:tgtEl>
                                          <p:spTgt spid="4915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9155">
                                            <p:txEl>
                                              <p:pRg st="4" end="4"/>
                                            </p:txEl>
                                          </p:spTgt>
                                        </p:tgtEl>
                                        <p:attrNameLst>
                                          <p:attrName>style.visibility</p:attrName>
                                        </p:attrNameLst>
                                      </p:cBhvr>
                                      <p:to>
                                        <p:strVal val="visible"/>
                                      </p:to>
                                    </p:set>
                                    <p:animEffect transition="in" filter="barn(inVertical)">
                                      <p:cBhvr>
                                        <p:cTn id="18" dur="500"/>
                                        <p:tgtEl>
                                          <p:spTgt spid="49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81200" y="41611"/>
            <a:ext cx="9034912" cy="1527175"/>
          </a:xfrm>
        </p:spPr>
        <p:txBody>
          <a:bodyPr/>
          <a:lstStyle/>
          <a:p>
            <a:r>
              <a:rPr lang="tr-TR" noProof="0" dirty="0">
                <a:latin typeface="Cambria"/>
                <a:cs typeface="Cambria"/>
              </a:rPr>
              <a:t>Uzmanlaşma ve Ticaretle Birlikte</a:t>
            </a:r>
            <a:endParaRPr lang="tr-TR" altLang="en-US" noProof="0" dirty="0">
              <a:latin typeface="Cambria"/>
              <a:cs typeface="Cambria"/>
            </a:endParaRPr>
          </a:p>
        </p:txBody>
      </p:sp>
      <p:sp>
        <p:nvSpPr>
          <p:cNvPr id="46083" name="Content Placeholder 2"/>
          <p:cNvSpPr>
            <a:spLocks noGrp="1"/>
          </p:cNvSpPr>
          <p:nvPr>
            <p:ph idx="1"/>
          </p:nvPr>
        </p:nvSpPr>
        <p:spPr>
          <a:xfrm>
            <a:off x="1981200" y="5216646"/>
            <a:ext cx="8229600" cy="1438154"/>
          </a:xfrm>
        </p:spPr>
        <p:txBody>
          <a:bodyPr/>
          <a:lstStyle/>
          <a:p>
            <a:r>
              <a:rPr lang="tr-TR" altLang="en-US" sz="2400" noProof="0" dirty="0">
                <a:latin typeface="Cambria"/>
                <a:cs typeface="Cambria"/>
              </a:rPr>
              <a:t>Uzmanlaşma ve ticaretle birlikte</a:t>
            </a:r>
          </a:p>
          <a:p>
            <a:pPr lvl="1"/>
            <a:r>
              <a:rPr lang="tr-TR" altLang="en-US" sz="2000" noProof="0" dirty="0">
                <a:latin typeface="Cambria"/>
                <a:cs typeface="Cambria"/>
              </a:rPr>
              <a:t>Ali pizza üretir ve Veli'ye 19 adet pizza verir.</a:t>
            </a:r>
          </a:p>
          <a:p>
            <a:pPr lvl="1"/>
            <a:r>
              <a:rPr lang="tr-TR" altLang="en-US" sz="2000" noProof="0" dirty="0">
                <a:latin typeface="Cambria"/>
                <a:cs typeface="Cambria"/>
              </a:rPr>
              <a:t>Veli kanat üretir ve Ali'ye 47 adet kanat verir.</a:t>
            </a:r>
          </a:p>
          <a:p>
            <a:pPr lvl="1"/>
            <a:r>
              <a:rPr lang="tr-TR" altLang="en-US" sz="2000" noProof="0" dirty="0">
                <a:latin typeface="Cambria"/>
                <a:cs typeface="Cambria"/>
              </a:rPr>
              <a:t>Ticaretle birlikte iki kişi de daha fazla tüketir.</a:t>
            </a:r>
            <a:endParaRPr lang="tr-TR" altLang="en-US" sz="2800" noProof="0" dirty="0">
              <a:latin typeface="Cambria"/>
              <a:cs typeface="Cambria"/>
            </a:endParaRPr>
          </a:p>
          <a:p>
            <a:pPr eaLnBrk="1" hangingPunct="1">
              <a:buFont typeface="Arial" panose="020B0604020202020204" pitchFamily="34" charset="0"/>
              <a:buNone/>
            </a:pPr>
            <a:endParaRPr lang="tr-TR" altLang="en-US" sz="2400" noProof="0" dirty="0">
              <a:latin typeface="Cambria"/>
              <a:cs typeface="Cambria"/>
            </a:endParaRPr>
          </a:p>
        </p:txBody>
      </p:sp>
      <p:sp>
        <p:nvSpPr>
          <p:cNvPr id="5" name="Rectangle 4"/>
          <p:cNvSpPr/>
          <p:nvPr/>
        </p:nvSpPr>
        <p:spPr>
          <a:xfrm>
            <a:off x="4787900" y="2679700"/>
            <a:ext cx="1371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sp>
        <p:nvSpPr>
          <p:cNvPr id="6" name="Rectangle 5"/>
          <p:cNvSpPr/>
          <p:nvPr/>
        </p:nvSpPr>
        <p:spPr>
          <a:xfrm>
            <a:off x="4711700" y="3632200"/>
            <a:ext cx="1371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sp>
        <p:nvSpPr>
          <p:cNvPr id="7" name="Rectangle 6"/>
          <p:cNvSpPr/>
          <p:nvPr/>
        </p:nvSpPr>
        <p:spPr>
          <a:xfrm>
            <a:off x="6464300" y="2717800"/>
            <a:ext cx="1676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sp>
        <p:nvSpPr>
          <p:cNvPr id="8" name="Rectangle 7"/>
          <p:cNvSpPr/>
          <p:nvPr/>
        </p:nvSpPr>
        <p:spPr>
          <a:xfrm>
            <a:off x="8597900" y="2641600"/>
            <a:ext cx="914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sp>
        <p:nvSpPr>
          <p:cNvPr id="9" name="Rectangle 8"/>
          <p:cNvSpPr/>
          <p:nvPr/>
        </p:nvSpPr>
        <p:spPr>
          <a:xfrm>
            <a:off x="6311900" y="3632200"/>
            <a:ext cx="1905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sp>
        <p:nvSpPr>
          <p:cNvPr id="10" name="Rectangle 9"/>
          <p:cNvSpPr/>
          <p:nvPr/>
        </p:nvSpPr>
        <p:spPr>
          <a:xfrm>
            <a:off x="8674100" y="3632200"/>
            <a:ext cx="9144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graphicFrame>
        <p:nvGraphicFramePr>
          <p:cNvPr id="12" name="Content Placeholder 5"/>
          <p:cNvGraphicFramePr>
            <a:graphicFrameLocks/>
          </p:cNvGraphicFramePr>
          <p:nvPr>
            <p:extLst>
              <p:ext uri="{D42A27DB-BD31-4B8C-83A1-F6EECF244321}">
                <p14:modId xmlns:p14="http://schemas.microsoft.com/office/powerpoint/2010/main" val="19247528"/>
              </p:ext>
            </p:extLst>
          </p:nvPr>
        </p:nvGraphicFramePr>
        <p:xfrm>
          <a:off x="609600" y="1595432"/>
          <a:ext cx="10972801" cy="3565352"/>
        </p:xfrm>
        <a:graphic>
          <a:graphicData uri="http://schemas.openxmlformats.org/drawingml/2006/table">
            <a:tbl>
              <a:tblPr firstRow="1" bandRow="1">
                <a:tableStyleId>{2D5ABB26-0587-4C30-8999-92F81FD0307C}</a:tableStyleId>
              </a:tblPr>
              <a:tblGrid>
                <a:gridCol w="809056">
                  <a:extLst>
                    <a:ext uri="{9D8B030D-6E8A-4147-A177-3AD203B41FA5}">
                      <a16:colId xmlns:a16="http://schemas.microsoft.com/office/drawing/2014/main" val="20000"/>
                    </a:ext>
                  </a:extLst>
                </a:gridCol>
                <a:gridCol w="905238">
                  <a:extLst>
                    <a:ext uri="{9D8B030D-6E8A-4147-A177-3AD203B41FA5}">
                      <a16:colId xmlns:a16="http://schemas.microsoft.com/office/drawing/2014/main" val="20001"/>
                    </a:ext>
                  </a:extLst>
                </a:gridCol>
                <a:gridCol w="1918564">
                  <a:extLst>
                    <a:ext uri="{9D8B030D-6E8A-4147-A177-3AD203B41FA5}">
                      <a16:colId xmlns:a16="http://schemas.microsoft.com/office/drawing/2014/main" val="20002"/>
                    </a:ext>
                  </a:extLst>
                </a:gridCol>
                <a:gridCol w="1472700">
                  <a:extLst>
                    <a:ext uri="{9D8B030D-6E8A-4147-A177-3AD203B41FA5}">
                      <a16:colId xmlns:a16="http://schemas.microsoft.com/office/drawing/2014/main" val="20003"/>
                    </a:ext>
                  </a:extLst>
                </a:gridCol>
                <a:gridCol w="2453345">
                  <a:extLst>
                    <a:ext uri="{9D8B030D-6E8A-4147-A177-3AD203B41FA5}">
                      <a16:colId xmlns:a16="http://schemas.microsoft.com/office/drawing/2014/main" val="20004"/>
                    </a:ext>
                  </a:extLst>
                </a:gridCol>
                <a:gridCol w="1846355">
                  <a:extLst>
                    <a:ext uri="{9D8B030D-6E8A-4147-A177-3AD203B41FA5}">
                      <a16:colId xmlns:a16="http://schemas.microsoft.com/office/drawing/2014/main" val="20005"/>
                    </a:ext>
                  </a:extLst>
                </a:gridCol>
                <a:gridCol w="1567543">
                  <a:extLst>
                    <a:ext uri="{9D8B030D-6E8A-4147-A177-3AD203B41FA5}">
                      <a16:colId xmlns:a16="http://schemas.microsoft.com/office/drawing/2014/main" val="20006"/>
                    </a:ext>
                  </a:extLst>
                </a:gridCol>
              </a:tblGrid>
              <a:tr h="737985">
                <a:tc>
                  <a:txBody>
                    <a:bodyPr/>
                    <a:lstStyle/>
                    <a:p>
                      <a:endParaRPr lang="tr-TR" sz="2000" b="1" noProof="0" dirty="0">
                        <a:latin typeface="Cambria"/>
                      </a:endParaRPr>
                    </a:p>
                  </a:txBody>
                  <a:tcPr>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endParaRPr lang="tr-TR" sz="2000" b="1" u="sng" noProof="0" dirty="0">
                        <a:latin typeface="Cambria"/>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alpha val="18000"/>
                      </a:schemeClr>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1800" b="1" u="none" noProof="0" dirty="0">
                          <a:latin typeface="Cambria"/>
                        </a:rPr>
                        <a:t>Uzmanlaşma ve Ticaret</a:t>
                      </a:r>
                      <a:r>
                        <a:rPr lang="tr-TR" sz="1800" b="1" u="none" baseline="0" noProof="0" dirty="0">
                          <a:latin typeface="Cambria"/>
                        </a:rPr>
                        <a:t> Olmadan</a:t>
                      </a:r>
                      <a:endParaRPr lang="tr-TR" sz="1800" b="1" u="none" noProof="0" dirty="0">
                        <a:latin typeface="Cambria"/>
                      </a:endParaRPr>
                    </a:p>
                    <a:p>
                      <a:pPr algn="ctr"/>
                      <a:endParaRPr lang="tr-TR" noProof="0" dirty="0">
                        <a:latin typeface="Cambri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alpha val="18000"/>
                      </a:schemeClr>
                    </a:solidFill>
                  </a:tcPr>
                </a:tc>
                <a:tc hMerge="1">
                  <a:txBody>
                    <a:bodyPr/>
                    <a:lstStyle/>
                    <a:p>
                      <a:pPr algn="ctr"/>
                      <a:endParaRPr lang="en-US" sz="2000" b="1" u="sng" dirty="0"/>
                    </a:p>
                  </a:txBody>
                  <a:tcPr>
                    <a:solidFill>
                      <a:schemeClr val="accent1">
                        <a:alpha val="18000"/>
                      </a:schemeClr>
                    </a:solidFill>
                  </a:tcPr>
                </a:tc>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tr-TR" sz="2000" b="1" u="none" noProof="0" dirty="0">
                          <a:latin typeface="Cambria"/>
                        </a:rPr>
                        <a:t>Uzmanlaşma</a:t>
                      </a:r>
                      <a:r>
                        <a:rPr lang="tr-TR" sz="2000" b="1" u="none" baseline="0" noProof="0" dirty="0">
                          <a:latin typeface="Cambria"/>
                        </a:rPr>
                        <a:t> ve Ticaret Varken</a:t>
                      </a:r>
                      <a:endParaRPr lang="tr-TR" sz="2000" b="1" u="none" noProof="0" dirty="0">
                        <a:latin typeface="Cambria"/>
                      </a:endParaRPr>
                    </a:p>
                    <a:p>
                      <a:pPr algn="ctr"/>
                      <a:endParaRPr lang="tr-TR" sz="2000" b="1" u="sng" noProof="0" dirty="0">
                        <a:latin typeface="Cambri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alpha val="18000"/>
                      </a:schemeClr>
                    </a:solidFill>
                  </a:tcPr>
                </a:tc>
                <a:tc hMerge="1">
                  <a:txBody>
                    <a:bodyPr/>
                    <a:lstStyle/>
                    <a:p>
                      <a:pPr algn="ctr"/>
                      <a:endParaRPr lang="en-US" sz="2000" b="1" u="sng" dirty="0"/>
                    </a:p>
                  </a:txBody>
                  <a:tcPr>
                    <a:solidFill>
                      <a:schemeClr val="accent1">
                        <a:alpha val="18000"/>
                      </a:schemeClr>
                    </a:solidFill>
                  </a:tcPr>
                </a:tc>
                <a:tc>
                  <a:txBody>
                    <a:bodyPr/>
                    <a:lstStyle/>
                    <a:p>
                      <a:pPr algn="ctr"/>
                      <a:r>
                        <a:rPr lang="tr-TR" sz="2000" b="1" u="none" noProof="0" dirty="0">
                          <a:latin typeface="Cambria"/>
                        </a:rPr>
                        <a:t>Ticaret Kazancı</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alpha val="18000"/>
                      </a:schemeClr>
                    </a:solidFill>
                  </a:tcPr>
                </a:tc>
                <a:extLst>
                  <a:ext uri="{0D108BD9-81ED-4DB2-BD59-A6C34878D82A}">
                    <a16:rowId xmlns:a16="http://schemas.microsoft.com/office/drawing/2014/main" val="10000"/>
                  </a:ext>
                </a:extLst>
              </a:tr>
              <a:tr h="456392">
                <a:tc>
                  <a:txBody>
                    <a:bodyPr/>
                    <a:lstStyle/>
                    <a:p>
                      <a:pPr algn="ctr"/>
                      <a:r>
                        <a:rPr lang="tr-TR" sz="2000" b="1" u="none" noProof="0" dirty="0">
                          <a:latin typeface="Cambria"/>
                        </a:rPr>
                        <a:t>Kişi</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l"/>
                      <a:r>
                        <a:rPr lang="tr-TR" sz="2000" b="1" u="none" noProof="0" dirty="0">
                          <a:latin typeface="Cambria"/>
                        </a:rPr>
                        <a:t>Ürün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1" u="none" noProof="0" dirty="0">
                          <a:latin typeface="Cambria"/>
                        </a:rPr>
                        <a:t>Üretim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1" u="none" noProof="0" dirty="0">
                          <a:latin typeface="Cambria"/>
                        </a:rPr>
                        <a:t>Tüketim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1" u="none" noProof="0" dirty="0">
                          <a:latin typeface="Cambria"/>
                        </a:rPr>
                        <a:t>Üretim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1" u="none" noProof="0" dirty="0">
                          <a:latin typeface="Cambria"/>
                        </a:rPr>
                        <a:t>Tüketim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endParaRPr lang="tr-TR" sz="2000" b="1" u="none" noProof="0" dirty="0">
                        <a:latin typeface="Cambria"/>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extLst>
                  <a:ext uri="{0D108BD9-81ED-4DB2-BD59-A6C34878D82A}">
                    <a16:rowId xmlns:a16="http://schemas.microsoft.com/office/drawing/2014/main" val="10001"/>
                  </a:ext>
                </a:extLst>
              </a:tr>
              <a:tr h="370840">
                <a:tc rowSpan="2">
                  <a:txBody>
                    <a:bodyPr/>
                    <a:lstStyle/>
                    <a:p>
                      <a:pPr algn="ctr"/>
                      <a:r>
                        <a:rPr lang="tr-TR" sz="2000" b="1" noProof="0" dirty="0">
                          <a:latin typeface="Cambria"/>
                        </a:rPr>
                        <a:t>Ali</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r>
                        <a:rPr lang="tr-TR" sz="2000" b="1" noProof="0" dirty="0">
                          <a:latin typeface="Cambria"/>
                        </a:rPr>
                        <a:t>Pizza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41 (kendinden)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extLst>
                  <a:ext uri="{0D108BD9-81ED-4DB2-BD59-A6C34878D82A}">
                    <a16:rowId xmlns:a16="http://schemas.microsoft.com/office/drawing/2014/main" val="10002"/>
                  </a:ext>
                </a:extLst>
              </a:tr>
              <a:tr h="370840">
                <a:tc vMerge="1">
                  <a:txBody>
                    <a:bodyPr/>
                    <a:lstStyle/>
                    <a:p>
                      <a:endParaRPr lang="en-US" dirty="0"/>
                    </a:p>
                  </a:txBody>
                  <a:tcPr/>
                </a:tc>
                <a:tc>
                  <a:txBody>
                    <a:bodyPr/>
                    <a:lstStyle/>
                    <a:p>
                      <a:r>
                        <a:rPr lang="tr-TR" sz="2000" b="1" noProof="0" dirty="0">
                          <a:latin typeface="Cambria"/>
                        </a:rPr>
                        <a:t>Kanat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47 (Veli'den)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extLst>
                  <a:ext uri="{0D108BD9-81ED-4DB2-BD59-A6C34878D82A}">
                    <a16:rowId xmlns:a16="http://schemas.microsoft.com/office/drawing/2014/main" val="10003"/>
                  </a:ext>
                </a:extLst>
              </a:tr>
              <a:tr h="370840">
                <a:tc rowSpan="2">
                  <a:txBody>
                    <a:bodyPr/>
                    <a:lstStyle/>
                    <a:p>
                      <a:pPr algn="ctr"/>
                      <a:r>
                        <a:rPr lang="tr-TR" sz="2000" b="1" noProof="0">
                          <a:latin typeface="Cambria"/>
                        </a:rPr>
                        <a:t>Veli</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alpha val="18000"/>
                      </a:schemeClr>
                    </a:solidFill>
                  </a:tcPr>
                </a:tc>
                <a:tc>
                  <a:txBody>
                    <a:bodyPr/>
                    <a:lstStyle/>
                    <a:p>
                      <a:r>
                        <a:rPr lang="tr-TR" sz="2000" b="1" noProof="0" dirty="0">
                          <a:latin typeface="Cambria"/>
                        </a:rPr>
                        <a:t>Pizza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a:latin typeface="Cambria"/>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19 (Ali'den)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tc>
                  <a:txBody>
                    <a:bodyPr/>
                    <a:lstStyle/>
                    <a:p>
                      <a:pPr algn="ctr"/>
                      <a:r>
                        <a:rPr lang="tr-TR" sz="2000" b="0" noProof="0" dirty="0">
                          <a:latin typeface="Cambria"/>
                        </a:rPr>
                        <a:t>+1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alpha val="18000"/>
                      </a:schemeClr>
                    </a:solidFill>
                  </a:tcPr>
                </a:tc>
                <a:extLst>
                  <a:ext uri="{0D108BD9-81ED-4DB2-BD59-A6C34878D82A}">
                    <a16:rowId xmlns:a16="http://schemas.microsoft.com/office/drawing/2014/main" val="10004"/>
                  </a:ext>
                </a:extLst>
              </a:tr>
              <a:tr h="370840">
                <a:tc vMerge="1">
                  <a:txBody>
                    <a:bodyPr/>
                    <a:lstStyle/>
                    <a:p>
                      <a:endParaRPr lang="en-US" dirty="0"/>
                    </a:p>
                  </a:txBody>
                  <a:tcPr/>
                </a:tc>
                <a:tc>
                  <a:txBody>
                    <a:bodyPr/>
                    <a:lstStyle/>
                    <a:p>
                      <a:r>
                        <a:rPr lang="tr-TR" sz="2000" b="1" noProof="0">
                          <a:latin typeface="Cambria"/>
                        </a:rPr>
                        <a:t>Kanat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alpha val="18000"/>
                      </a:schemeClr>
                    </a:solidFill>
                  </a:tcPr>
                </a:tc>
                <a:tc>
                  <a:txBody>
                    <a:bodyPr/>
                    <a:lstStyle/>
                    <a:p>
                      <a:pPr algn="ctr"/>
                      <a:r>
                        <a:rPr lang="tr-TR" sz="2000" b="0" noProof="0">
                          <a:latin typeface="Cambria"/>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alpha val="18000"/>
                      </a:schemeClr>
                    </a:solidFill>
                  </a:tcPr>
                </a:tc>
                <a:tc>
                  <a:txBody>
                    <a:bodyPr/>
                    <a:lstStyle/>
                    <a:p>
                      <a:pPr algn="ctr"/>
                      <a:r>
                        <a:rPr lang="tr-TR" sz="2000" b="0" noProof="0">
                          <a:latin typeface="Cambria"/>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alpha val="18000"/>
                      </a:schemeClr>
                    </a:solidFill>
                  </a:tcPr>
                </a:tc>
                <a:tc>
                  <a:txBody>
                    <a:bodyPr/>
                    <a:lstStyle/>
                    <a:p>
                      <a:pPr algn="ctr"/>
                      <a:r>
                        <a:rPr lang="tr-TR" sz="2000" b="0" noProof="0">
                          <a:latin typeface="Cambria"/>
                        </a:rPr>
                        <a:t>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alpha val="18000"/>
                      </a:schemeClr>
                    </a:solidFill>
                  </a:tcPr>
                </a:tc>
                <a:tc>
                  <a:txBody>
                    <a:bodyPr/>
                    <a:lstStyle/>
                    <a:p>
                      <a:pPr algn="ctr"/>
                      <a:r>
                        <a:rPr lang="tr-TR" sz="2000" b="0" noProof="0" dirty="0">
                          <a:latin typeface="Cambria"/>
                        </a:rPr>
                        <a:t>25 (Kendinden)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alpha val="18000"/>
                      </a:schemeClr>
                    </a:solidFill>
                  </a:tcPr>
                </a:tc>
                <a:tc>
                  <a:txBody>
                    <a:bodyPr/>
                    <a:lstStyle/>
                    <a:p>
                      <a:pPr algn="ctr"/>
                      <a:r>
                        <a:rPr lang="tr-TR" sz="2000" b="0" noProof="0" dirty="0">
                          <a:latin typeface="Cambria"/>
                        </a:rPr>
                        <a:t>+7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alpha val="18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8998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46083">
                                            <p:txEl>
                                              <p:pRg st="1" end="1"/>
                                            </p:txEl>
                                          </p:spTgt>
                                        </p:tgtEl>
                                        <p:attrNameLst>
                                          <p:attrName>style.visibility</p:attrName>
                                        </p:attrNameLst>
                                      </p:cBhvr>
                                      <p:to>
                                        <p:strVal val="visible"/>
                                      </p:to>
                                    </p:set>
                                    <p:animEffect transition="in" filter="barn(inVertical)">
                                      <p:cBhvr>
                                        <p:cTn id="37" dur="500"/>
                                        <p:tgtEl>
                                          <p:spTgt spid="46083">
                                            <p:txEl>
                                              <p:pRg st="1" end="1"/>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6083">
                                            <p:txEl>
                                              <p:pRg st="2" end="2"/>
                                            </p:txEl>
                                          </p:spTgt>
                                        </p:tgtEl>
                                        <p:attrNameLst>
                                          <p:attrName>style.visibility</p:attrName>
                                        </p:attrNameLst>
                                      </p:cBhvr>
                                      <p:to>
                                        <p:strVal val="visible"/>
                                      </p:to>
                                    </p:set>
                                    <p:animEffect transition="in" filter="barn(inVertical)">
                                      <p:cBhvr>
                                        <p:cTn id="40" dur="500"/>
                                        <p:tgtEl>
                                          <p:spTgt spid="46083">
                                            <p:txEl>
                                              <p:pRg st="2" end="2"/>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46083">
                                            <p:txEl>
                                              <p:pRg st="3" end="3"/>
                                            </p:txEl>
                                          </p:spTgt>
                                        </p:tgtEl>
                                        <p:attrNameLst>
                                          <p:attrName>style.visibility</p:attrName>
                                        </p:attrNameLst>
                                      </p:cBhvr>
                                      <p:to>
                                        <p:strVal val="visible"/>
                                      </p:to>
                                    </p:set>
                                    <p:animEffect transition="in" filter="barn(inVertical)">
                                      <p:cBhvr>
                                        <p:cTn id="43" dur="500"/>
                                        <p:tgtEl>
                                          <p:spTgt spid="46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nam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5489" y="3763963"/>
            <a:ext cx="1031875" cy="281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mike_ppf.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5707" y="3859316"/>
            <a:ext cx="3457575"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debra_ppf.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65707" y="1198666"/>
            <a:ext cx="3457575" cy="2295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9092" name="Picture 1" descr="axes_label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62433" y="1171575"/>
            <a:ext cx="4256087" cy="5113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debra_b.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470469" y="2236788"/>
            <a:ext cx="1044575" cy="1249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debra_c.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65641" y="2109891"/>
            <a:ext cx="1322387" cy="1366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mike_b.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473644" y="5461103"/>
            <a:ext cx="595313"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mike_c.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473577" y="5332516"/>
            <a:ext cx="769939" cy="814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9097" name="Title 9"/>
          <p:cNvSpPr>
            <a:spLocks noGrp="1"/>
          </p:cNvSpPr>
          <p:nvPr>
            <p:ph type="title"/>
          </p:nvPr>
        </p:nvSpPr>
        <p:spPr>
          <a:xfrm>
            <a:off x="2014539" y="-17463"/>
            <a:ext cx="8229600" cy="768351"/>
          </a:xfrm>
        </p:spPr>
        <p:txBody>
          <a:bodyPr/>
          <a:lstStyle/>
          <a:p>
            <a:pPr algn="ctr"/>
            <a:r>
              <a:rPr lang="tr-TR" altLang="en-US" noProof="0" dirty="0">
                <a:latin typeface="Cambria"/>
                <a:cs typeface="Cambria"/>
              </a:rPr>
              <a:t>Ticaret Kazancı</a:t>
            </a:r>
          </a:p>
        </p:txBody>
      </p:sp>
      <p:sp>
        <p:nvSpPr>
          <p:cNvPr id="12" name="Rectangle 11"/>
          <p:cNvSpPr/>
          <p:nvPr/>
        </p:nvSpPr>
        <p:spPr>
          <a:xfrm flipH="1">
            <a:off x="2777760" y="1196532"/>
            <a:ext cx="1806335" cy="28249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Pizza Miktarı</a:t>
            </a:r>
          </a:p>
        </p:txBody>
      </p:sp>
      <p:sp>
        <p:nvSpPr>
          <p:cNvPr id="14" name="Rectangle 13"/>
          <p:cNvSpPr/>
          <p:nvPr/>
        </p:nvSpPr>
        <p:spPr>
          <a:xfrm flipH="1">
            <a:off x="7035799" y="3351146"/>
            <a:ext cx="1795821" cy="3503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Kanat Miktarı</a:t>
            </a:r>
          </a:p>
        </p:txBody>
      </p:sp>
      <p:sp>
        <p:nvSpPr>
          <p:cNvPr id="19" name="Rectangle 18"/>
          <p:cNvSpPr/>
          <p:nvPr/>
        </p:nvSpPr>
        <p:spPr>
          <a:xfrm flipH="1">
            <a:off x="2773961" y="3867322"/>
            <a:ext cx="1806335" cy="25681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Pizza Miktarı</a:t>
            </a:r>
          </a:p>
        </p:txBody>
      </p:sp>
      <p:sp>
        <p:nvSpPr>
          <p:cNvPr id="20" name="Rectangle 19"/>
          <p:cNvSpPr/>
          <p:nvPr/>
        </p:nvSpPr>
        <p:spPr>
          <a:xfrm flipH="1">
            <a:off x="6807967" y="6018752"/>
            <a:ext cx="1806335" cy="31074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Kanat Miktarı</a:t>
            </a:r>
          </a:p>
        </p:txBody>
      </p:sp>
      <p:sp>
        <p:nvSpPr>
          <p:cNvPr id="21" name="Rectangle 20"/>
          <p:cNvSpPr/>
          <p:nvPr/>
        </p:nvSpPr>
        <p:spPr>
          <a:xfrm flipH="1">
            <a:off x="6060928" y="3772238"/>
            <a:ext cx="832196" cy="25681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latin typeface="Cambria"/>
                <a:ea typeface="ＭＳ 明朝"/>
                <a:cs typeface="Cambria"/>
              </a:rPr>
              <a:t>Ali</a:t>
            </a:r>
            <a:endParaRPr lang="tr-TR" sz="1600" b="1" dirty="0">
              <a:effectLst/>
              <a:latin typeface="Cambria"/>
              <a:ea typeface="ＭＳ 明朝"/>
              <a:cs typeface="Cambria"/>
            </a:endParaRPr>
          </a:p>
        </p:txBody>
      </p:sp>
      <p:sp>
        <p:nvSpPr>
          <p:cNvPr id="22" name="Rectangle 21"/>
          <p:cNvSpPr/>
          <p:nvPr/>
        </p:nvSpPr>
        <p:spPr>
          <a:xfrm flipH="1">
            <a:off x="5988083" y="6437801"/>
            <a:ext cx="804513" cy="25681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Veli</a:t>
            </a:r>
          </a:p>
        </p:txBody>
      </p:sp>
      <p:sp>
        <p:nvSpPr>
          <p:cNvPr id="23" name="Rectangle 22"/>
          <p:cNvSpPr/>
          <p:nvPr/>
        </p:nvSpPr>
        <p:spPr>
          <a:xfrm flipH="1">
            <a:off x="6888772" y="3105281"/>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ÜOE</a:t>
            </a:r>
          </a:p>
        </p:txBody>
      </p:sp>
      <p:sp>
        <p:nvSpPr>
          <p:cNvPr id="24" name="Rectangle 23"/>
          <p:cNvSpPr/>
          <p:nvPr/>
        </p:nvSpPr>
        <p:spPr>
          <a:xfrm flipH="1">
            <a:off x="5698658" y="5618475"/>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ÜOE</a:t>
            </a:r>
          </a:p>
        </p:txBody>
      </p:sp>
      <p:sp>
        <p:nvSpPr>
          <p:cNvPr id="25" name="Rectangle 24"/>
          <p:cNvSpPr/>
          <p:nvPr/>
        </p:nvSpPr>
        <p:spPr>
          <a:xfrm flipH="1">
            <a:off x="6613606" y="3498981"/>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endParaRPr lang="tr-TR" sz="1200" dirty="0">
              <a:effectLst/>
              <a:latin typeface="Cambria"/>
              <a:ea typeface="ＭＳ 明朝"/>
              <a:cs typeface="Cambria"/>
            </a:endParaRPr>
          </a:p>
        </p:txBody>
      </p:sp>
    </p:spTree>
    <p:extLst>
      <p:ext uri="{BB962C8B-B14F-4D97-AF65-F5344CB8AC3E}">
        <p14:creationId xmlns:p14="http://schemas.microsoft.com/office/powerpoint/2010/main" val="2279364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10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1000"/>
                                        <p:tgtEl>
                                          <p:spTgt spid="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2125201" y="32353"/>
            <a:ext cx="8229600" cy="1527175"/>
          </a:xfrm>
        </p:spPr>
        <p:txBody>
          <a:bodyPr/>
          <a:lstStyle/>
          <a:p>
            <a:r>
              <a:rPr lang="tr-TR" altLang="en-US" noProof="0" dirty="0">
                <a:latin typeface="Cambria"/>
                <a:cs typeface="Cambria"/>
              </a:rPr>
              <a:t>Ticaret Koşulları</a:t>
            </a:r>
          </a:p>
        </p:txBody>
      </p:sp>
      <p:sp>
        <p:nvSpPr>
          <p:cNvPr id="51203" name="Content Placeholder 2"/>
          <p:cNvSpPr>
            <a:spLocks noGrp="1"/>
          </p:cNvSpPr>
          <p:nvPr>
            <p:ph idx="1"/>
          </p:nvPr>
        </p:nvSpPr>
        <p:spPr>
          <a:xfrm>
            <a:off x="1981200" y="4933247"/>
            <a:ext cx="8229600" cy="1675619"/>
          </a:xfrm>
        </p:spPr>
        <p:txBody>
          <a:bodyPr/>
          <a:lstStyle/>
          <a:p>
            <a:pPr eaLnBrk="1" hangingPunct="1"/>
            <a:r>
              <a:rPr lang="tr-TR" altLang="en-US" sz="3200" noProof="0" dirty="0">
                <a:latin typeface="Cambria"/>
                <a:cs typeface="Cambria"/>
              </a:rPr>
              <a:t>Ticaret koşulları</a:t>
            </a:r>
          </a:p>
          <a:p>
            <a:pPr lvl="1" eaLnBrk="1" hangingPunct="1"/>
            <a:r>
              <a:rPr lang="tr-TR" altLang="en-US" sz="2800" noProof="0" dirty="0">
                <a:latin typeface="Cambria"/>
                <a:cs typeface="Cambria"/>
              </a:rPr>
              <a:t>Ticaret koşulu ticareti yapanların fırsat maliyetleri arasında olduğu sürece, ticaret iki tarafa da yarar sağlar.</a:t>
            </a:r>
          </a:p>
          <a:p>
            <a:pPr eaLnBrk="1" hangingPunct="1">
              <a:buFont typeface="Arial" panose="020B0604020202020204" pitchFamily="34" charset="0"/>
              <a:buNone/>
            </a:pPr>
            <a:endParaRPr lang="tr-TR" altLang="en-US" sz="2800" noProof="0" dirty="0">
              <a:latin typeface="Cambria"/>
              <a:cs typeface="Cambria"/>
            </a:endParaRPr>
          </a:p>
        </p:txBody>
      </p:sp>
      <p:graphicFrame>
        <p:nvGraphicFramePr>
          <p:cNvPr id="4" name="Table 3"/>
          <p:cNvGraphicFramePr>
            <a:graphicFrameLocks noGrp="1"/>
          </p:cNvGraphicFramePr>
          <p:nvPr/>
        </p:nvGraphicFramePr>
        <p:xfrm>
          <a:off x="2006600" y="1866900"/>
          <a:ext cx="8229600" cy="2438400"/>
        </p:xfrm>
        <a:graphic>
          <a:graphicData uri="http://schemas.openxmlformats.org/drawingml/2006/table">
            <a:tbl>
              <a:tblPr/>
              <a:tblGrid>
                <a:gridCol w="2362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a:ln>
                            <a:noFill/>
                          </a:ln>
                          <a:solidFill>
                            <a:schemeClr val="tx1"/>
                          </a:solidFill>
                          <a:effectLst/>
                          <a:latin typeface="Cambria"/>
                          <a:ea typeface="MS PGothic" charset="0"/>
                          <a:cs typeface="Cambria"/>
                        </a:rPr>
                        <a:t>Person</a:t>
                      </a:r>
                      <a:endParaRPr kumimoji="0" lang="en-US" sz="24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a:ln>
                            <a:noFill/>
                          </a:ln>
                          <a:solidFill>
                            <a:schemeClr val="tx1"/>
                          </a:solidFill>
                          <a:effectLst/>
                          <a:latin typeface="Cambria"/>
                          <a:ea typeface="MS PGothic" charset="0"/>
                          <a:cs typeface="Cambria"/>
                        </a:rPr>
                        <a:t>Opportunity Cost</a:t>
                      </a:r>
                      <a:endParaRPr kumimoji="0" lang="en-US" sz="24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a:ln>
                            <a:noFill/>
                          </a:ln>
                          <a:solidFill>
                            <a:schemeClr val="tx1"/>
                          </a:solidFill>
                          <a:effectLst/>
                          <a:latin typeface="Cambria"/>
                          <a:ea typeface="MS PGothic" charset="0"/>
                          <a:cs typeface="Cambria"/>
                        </a:rPr>
                        <a:t>Ratio</a:t>
                      </a:r>
                      <a:endParaRPr kumimoji="0" lang="en-US" sz="2400" b="0" i="0" u="none" strike="noStrike" cap="none" normalizeH="0" baseline="0">
                        <a:ln>
                          <a:noFill/>
                        </a:ln>
                        <a:solidFill>
                          <a:schemeClr val="tx1"/>
                        </a:solidFill>
                        <a:effectLst/>
                        <a:latin typeface="Cambria"/>
                        <a:ea typeface="MS PGothic" charset="0"/>
                        <a:cs typeface="Cambria"/>
                      </a:endParaRP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BE5F1"/>
                    </a:solidFill>
                  </a:tcPr>
                </a:tc>
                <a:extLst>
                  <a:ext uri="{0D108BD9-81ED-4DB2-BD59-A6C34878D82A}">
                    <a16:rowId xmlns:a16="http://schemas.microsoft.com/office/drawing/2014/main" val="10000"/>
                  </a:ext>
                </a:extLst>
              </a:tr>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Debra Winger</a:t>
                      </a:r>
                    </a:p>
                  </a:txBody>
                  <a:tcPr marL="68580" marR="68580" marT="0" marB="0" anchor="ct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1 pizza equals 2 wings</a:t>
                      </a:r>
                    </a:p>
                  </a:txBody>
                  <a:tcPr marL="68580" marR="68580" marT="0" marB="0"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  1:2 = 0.50</a:t>
                      </a:r>
                    </a:p>
                  </a:txBody>
                  <a:tcPr marL="68580" marR="68580" marT="0" marB="0" anchor="ct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Terms of trade</a:t>
                      </a: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19 pizzas for 47 wings</a:t>
                      </a:r>
                    </a:p>
                  </a:txBody>
                  <a:tcPr marL="68580" marR="68580" marT="0" marB="0" anchor="ctr"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19:47 = 0.40</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Mike Piazza</a:t>
                      </a:r>
                    </a:p>
                  </a:txBody>
                  <a:tcPr marL="68580" marR="68580" marT="0" marB="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1 pizza equals 3 wings</a:t>
                      </a:r>
                    </a:p>
                  </a:txBody>
                  <a:tcPr marL="68580" marR="6858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mbria"/>
                          <a:ea typeface="MS PGothic" charset="0"/>
                          <a:cs typeface="Cambria"/>
                        </a:rPr>
                        <a:t>  1:3 = 0.33 </a:t>
                      </a:r>
                    </a:p>
                  </a:txBody>
                  <a:tcPr marL="68580" marR="68580" marT="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Rectangle 4"/>
          <p:cNvSpPr/>
          <p:nvPr/>
        </p:nvSpPr>
        <p:spPr>
          <a:xfrm>
            <a:off x="4368800" y="3009900"/>
            <a:ext cx="53340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tr-TR" dirty="0">
              <a:solidFill>
                <a:prstClr val="white"/>
              </a:solidFill>
              <a:latin typeface="Cambria"/>
            </a:endParaRPr>
          </a:p>
        </p:txBody>
      </p:sp>
      <p:pic>
        <p:nvPicPr>
          <p:cNvPr id="6" name="Picture 2" descr="tab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682751"/>
            <a:ext cx="9311828" cy="3028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541096162"/>
              </p:ext>
            </p:extLst>
          </p:nvPr>
        </p:nvGraphicFramePr>
        <p:xfrm>
          <a:off x="1171575" y="1682751"/>
          <a:ext cx="10275630" cy="3156954"/>
        </p:xfrm>
        <a:graphic>
          <a:graphicData uri="http://schemas.openxmlformats.org/drawingml/2006/table">
            <a:tbl>
              <a:tblPr firstRow="1" bandRow="1">
                <a:tableStyleId>{3C2FFA5D-87B4-456A-9821-1D502468CF0F}</a:tableStyleId>
              </a:tblPr>
              <a:tblGrid>
                <a:gridCol w="3425210">
                  <a:extLst>
                    <a:ext uri="{9D8B030D-6E8A-4147-A177-3AD203B41FA5}">
                      <a16:colId xmlns:a16="http://schemas.microsoft.com/office/drawing/2014/main" val="20000"/>
                    </a:ext>
                  </a:extLst>
                </a:gridCol>
                <a:gridCol w="3425210">
                  <a:extLst>
                    <a:ext uri="{9D8B030D-6E8A-4147-A177-3AD203B41FA5}">
                      <a16:colId xmlns:a16="http://schemas.microsoft.com/office/drawing/2014/main" val="20001"/>
                    </a:ext>
                  </a:extLst>
                </a:gridCol>
                <a:gridCol w="3425210">
                  <a:extLst>
                    <a:ext uri="{9D8B030D-6E8A-4147-A177-3AD203B41FA5}">
                      <a16:colId xmlns:a16="http://schemas.microsoft.com/office/drawing/2014/main" val="20002"/>
                    </a:ext>
                  </a:extLst>
                </a:gridCol>
              </a:tblGrid>
              <a:tr h="737358">
                <a:tc>
                  <a:txBody>
                    <a:bodyPr/>
                    <a:lstStyle/>
                    <a:p>
                      <a:pPr algn="ctr"/>
                      <a:r>
                        <a:rPr lang="tr-TR" sz="2800" noProof="0">
                          <a:latin typeface="Cambria"/>
                        </a:rPr>
                        <a:t>Kişi</a:t>
                      </a:r>
                    </a:p>
                  </a:txBody>
                  <a:tcPr/>
                </a:tc>
                <a:tc>
                  <a:txBody>
                    <a:bodyPr/>
                    <a:lstStyle/>
                    <a:p>
                      <a:pPr algn="ctr"/>
                      <a:r>
                        <a:rPr lang="tr-TR" sz="2800" noProof="0">
                          <a:latin typeface="Cambria"/>
                        </a:rPr>
                        <a:t>Fırsat Maliyeti</a:t>
                      </a:r>
                    </a:p>
                  </a:txBody>
                  <a:tcPr/>
                </a:tc>
                <a:tc>
                  <a:txBody>
                    <a:bodyPr/>
                    <a:lstStyle/>
                    <a:p>
                      <a:pPr algn="ctr"/>
                      <a:r>
                        <a:rPr lang="tr-TR" sz="2800" noProof="0">
                          <a:latin typeface="Cambria"/>
                        </a:rPr>
                        <a:t>Oran</a:t>
                      </a:r>
                    </a:p>
                  </a:txBody>
                  <a:tcPr/>
                </a:tc>
                <a:extLst>
                  <a:ext uri="{0D108BD9-81ED-4DB2-BD59-A6C34878D82A}">
                    <a16:rowId xmlns:a16="http://schemas.microsoft.com/office/drawing/2014/main" val="10000"/>
                  </a:ext>
                </a:extLst>
              </a:tr>
              <a:tr h="737358">
                <a:tc>
                  <a:txBody>
                    <a:bodyPr/>
                    <a:lstStyle/>
                    <a:p>
                      <a:pPr algn="ctr"/>
                      <a:r>
                        <a:rPr lang="tr-TR" sz="2800" noProof="0">
                          <a:latin typeface="Cambria"/>
                        </a:rPr>
                        <a:t>Ali</a:t>
                      </a:r>
                    </a:p>
                  </a:txBody>
                  <a:tcPr/>
                </a:tc>
                <a:tc>
                  <a:txBody>
                    <a:bodyPr/>
                    <a:lstStyle/>
                    <a:p>
                      <a:pPr algn="ctr"/>
                      <a:r>
                        <a:rPr lang="tr-TR" sz="2800" noProof="0">
                          <a:latin typeface="Cambria"/>
                        </a:rPr>
                        <a:t>1 pizza 2 kanata eşit</a:t>
                      </a:r>
                    </a:p>
                  </a:txBody>
                  <a:tcPr/>
                </a:tc>
                <a:tc>
                  <a:txBody>
                    <a:bodyPr/>
                    <a:lstStyle/>
                    <a:p>
                      <a:pPr algn="ctr"/>
                      <a:r>
                        <a:rPr lang="tr-TR" sz="2800" baseline="0" noProof="0">
                          <a:latin typeface="Cambria"/>
                        </a:rPr>
                        <a:t>1/2= 0.50</a:t>
                      </a:r>
                      <a:endParaRPr lang="tr-TR" sz="2800" noProof="0">
                        <a:latin typeface="Cambria"/>
                      </a:endParaRPr>
                    </a:p>
                  </a:txBody>
                  <a:tcPr/>
                </a:tc>
                <a:extLst>
                  <a:ext uri="{0D108BD9-81ED-4DB2-BD59-A6C34878D82A}">
                    <a16:rowId xmlns:a16="http://schemas.microsoft.com/office/drawing/2014/main" val="10001"/>
                  </a:ext>
                </a:extLst>
              </a:tr>
              <a:tr h="737358">
                <a:tc>
                  <a:txBody>
                    <a:bodyPr/>
                    <a:lstStyle/>
                    <a:p>
                      <a:pPr algn="ctr"/>
                      <a:r>
                        <a:rPr lang="tr-TR" sz="2800" noProof="0" dirty="0">
                          <a:latin typeface="Cambria"/>
                        </a:rPr>
                        <a:t>Ticaret</a:t>
                      </a:r>
                      <a:r>
                        <a:rPr lang="tr-TR" sz="2800" baseline="0" noProof="0" dirty="0">
                          <a:latin typeface="Cambria"/>
                        </a:rPr>
                        <a:t> Koşulları</a:t>
                      </a:r>
                      <a:endParaRPr lang="tr-TR" sz="2800" noProof="0" dirty="0">
                        <a:latin typeface="Cambria"/>
                      </a:endParaRPr>
                    </a:p>
                  </a:txBody>
                  <a:tcPr/>
                </a:tc>
                <a:tc>
                  <a:txBody>
                    <a:bodyPr/>
                    <a:lstStyle/>
                    <a:p>
                      <a:pPr algn="ctr"/>
                      <a:r>
                        <a:rPr lang="tr-TR" sz="2800" noProof="0">
                          <a:latin typeface="Cambria"/>
                        </a:rPr>
                        <a:t>19 pizza için 47 kanat</a:t>
                      </a:r>
                    </a:p>
                  </a:txBody>
                  <a:tcPr/>
                </a:tc>
                <a:tc>
                  <a:txBody>
                    <a:bodyPr/>
                    <a:lstStyle/>
                    <a:p>
                      <a:pPr algn="ctr"/>
                      <a:r>
                        <a:rPr lang="tr-TR" sz="2800" noProof="0">
                          <a:latin typeface="Cambria"/>
                        </a:rPr>
                        <a:t>19/47 = 0.40</a:t>
                      </a:r>
                    </a:p>
                  </a:txBody>
                  <a:tcPr/>
                </a:tc>
                <a:extLst>
                  <a:ext uri="{0D108BD9-81ED-4DB2-BD59-A6C34878D82A}">
                    <a16:rowId xmlns:a16="http://schemas.microsoft.com/office/drawing/2014/main" val="10002"/>
                  </a:ext>
                </a:extLst>
              </a:tr>
              <a:tr h="737358">
                <a:tc>
                  <a:txBody>
                    <a:bodyPr/>
                    <a:lstStyle/>
                    <a:p>
                      <a:pPr algn="ctr"/>
                      <a:r>
                        <a:rPr lang="tr-TR" sz="2800" noProof="0">
                          <a:latin typeface="Cambria"/>
                        </a:rPr>
                        <a:t>Veli</a:t>
                      </a:r>
                    </a:p>
                  </a:txBody>
                  <a:tcPr/>
                </a:tc>
                <a:tc>
                  <a:txBody>
                    <a:bodyPr/>
                    <a:lstStyle/>
                    <a:p>
                      <a:pPr algn="ctr"/>
                      <a:r>
                        <a:rPr lang="tr-TR" sz="2800" noProof="0">
                          <a:latin typeface="Cambria"/>
                        </a:rPr>
                        <a:t>1 pizza 3 kanata</a:t>
                      </a:r>
                      <a:r>
                        <a:rPr lang="tr-TR" sz="2800" baseline="0" noProof="0">
                          <a:latin typeface="Cambria"/>
                        </a:rPr>
                        <a:t> eşit</a:t>
                      </a:r>
                      <a:endParaRPr lang="tr-TR" sz="2800" noProof="0">
                        <a:latin typeface="Cambria"/>
                      </a:endParaRPr>
                    </a:p>
                  </a:txBody>
                  <a:tcPr/>
                </a:tc>
                <a:tc>
                  <a:txBody>
                    <a:bodyPr/>
                    <a:lstStyle/>
                    <a:p>
                      <a:pPr algn="ctr"/>
                      <a:r>
                        <a:rPr lang="tr-TR" sz="2800" noProof="0" dirty="0">
                          <a:latin typeface="Cambria"/>
                        </a:rPr>
                        <a:t>1/3 = 0.33</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5882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arn(inVertical)">
                                      <p:cBhvr>
                                        <p:cTn id="12"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tr-TR" altLang="en-US" noProof="0" dirty="0" err="1">
                <a:latin typeface="Cambria"/>
                <a:cs typeface="Cambria"/>
              </a:rPr>
              <a:t>ÜOE'de</a:t>
            </a:r>
            <a:r>
              <a:rPr lang="tr-TR" altLang="en-US" noProof="0" dirty="0">
                <a:latin typeface="Cambria"/>
                <a:cs typeface="Cambria"/>
              </a:rPr>
              <a:t> Kayma</a:t>
            </a:r>
          </a:p>
        </p:txBody>
      </p:sp>
      <p:sp>
        <p:nvSpPr>
          <p:cNvPr id="26627" name="Content Placeholder 2"/>
          <p:cNvSpPr>
            <a:spLocks noGrp="1"/>
          </p:cNvSpPr>
          <p:nvPr>
            <p:ph idx="1"/>
          </p:nvPr>
        </p:nvSpPr>
        <p:spPr/>
        <p:txBody>
          <a:bodyPr/>
          <a:lstStyle/>
          <a:p>
            <a:pPr eaLnBrk="1" hangingPunct="1"/>
            <a:r>
              <a:rPr lang="tr-TR" altLang="en-US" sz="3200" noProof="0" dirty="0">
                <a:latin typeface="Cambria"/>
                <a:cs typeface="Cambria"/>
              </a:rPr>
              <a:t>Eğer ÜOE dışa doğru kayarsa, daha önce ulaşılamayan ürün kombinasyonlarının üretimi mümkün hale gelir.</a:t>
            </a:r>
          </a:p>
          <a:p>
            <a:pPr eaLnBrk="1" hangingPunct="1"/>
            <a:r>
              <a:rPr lang="tr-TR" altLang="en-US" sz="3200" noProof="0" dirty="0">
                <a:latin typeface="Cambria"/>
                <a:cs typeface="Cambria"/>
              </a:rPr>
              <a:t>ÜOE grafiksel olarak iki yöne doğru kayabilir. </a:t>
            </a:r>
          </a:p>
          <a:p>
            <a:pPr lvl="1" eaLnBrk="1" hangingPunct="1"/>
            <a:r>
              <a:rPr lang="tr-TR" altLang="en-US" sz="2800" noProof="0" dirty="0">
                <a:latin typeface="Cambria"/>
                <a:cs typeface="Cambria"/>
              </a:rPr>
              <a:t>Yeni kaynaklar ya </a:t>
            </a:r>
            <a:r>
              <a:rPr lang="tr-TR" altLang="en-US" sz="2800" noProof="0">
                <a:latin typeface="Cambria"/>
                <a:cs typeface="Cambria"/>
              </a:rPr>
              <a:t>da değişen teknoloji </a:t>
            </a:r>
            <a:r>
              <a:rPr lang="tr-TR" altLang="en-US" sz="2800" noProof="0" dirty="0">
                <a:latin typeface="Cambria"/>
                <a:cs typeface="Cambria"/>
              </a:rPr>
              <a:t>iki yolla modele sokulabilir</a:t>
            </a:r>
          </a:p>
          <a:p>
            <a:pPr lvl="2" eaLnBrk="1" hangingPunct="1"/>
            <a:r>
              <a:rPr lang="tr-TR" altLang="en-US" noProof="0" dirty="0">
                <a:latin typeface="Cambria"/>
                <a:cs typeface="Cambria"/>
              </a:rPr>
              <a:t>Tek bir ürünün üretiminde.</a:t>
            </a:r>
          </a:p>
          <a:p>
            <a:pPr lvl="2" eaLnBrk="1" hangingPunct="1"/>
            <a:r>
              <a:rPr lang="tr-TR" altLang="en-US" noProof="0" dirty="0">
                <a:latin typeface="Cambria"/>
                <a:cs typeface="Cambria"/>
              </a:rPr>
              <a:t>İki ürünün de üretiminde.</a:t>
            </a:r>
            <a:endParaRPr lang="tr-TR" altLang="en-US" sz="3200" noProof="0" dirty="0">
              <a:latin typeface="Cambria"/>
              <a:cs typeface="Cambria"/>
            </a:endParaRPr>
          </a:p>
          <a:p>
            <a:pPr eaLnBrk="1" hangingPunct="1">
              <a:buFont typeface="Arial" panose="020B0604020202020204" pitchFamily="34" charset="0"/>
              <a:buNone/>
            </a:pPr>
            <a:endParaRPr lang="tr-TR" altLang="en-US" sz="2400" noProof="0" dirty="0">
              <a:latin typeface="Cambria"/>
              <a:cs typeface="Cambria"/>
            </a:endParaRPr>
          </a:p>
        </p:txBody>
      </p:sp>
    </p:spTree>
    <p:extLst>
      <p:ext uri="{BB962C8B-B14F-4D97-AF65-F5344CB8AC3E}">
        <p14:creationId xmlns:p14="http://schemas.microsoft.com/office/powerpoint/2010/main" val="4143755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barn(inVertical)">
                                      <p:cBhvr>
                                        <p:cTn id="7" dur="500"/>
                                        <p:tgtEl>
                                          <p:spTgt spid="26627">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6627">
                                            <p:txEl>
                                              <p:pRg st="3" end="3"/>
                                            </p:txEl>
                                          </p:spTgt>
                                        </p:tgtEl>
                                        <p:attrNameLst>
                                          <p:attrName>style.visibility</p:attrName>
                                        </p:attrNameLst>
                                      </p:cBhvr>
                                      <p:to>
                                        <p:strVal val="visible"/>
                                      </p:to>
                                    </p:set>
                                    <p:animEffect transition="in" filter="barn(inVertical)">
                                      <p:cBhvr>
                                        <p:cTn id="10" dur="500"/>
                                        <p:tgtEl>
                                          <p:spTgt spid="26627">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animEffect transition="in" filter="barn(inVertical)">
                                      <p:cBhvr>
                                        <p:cTn id="13"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1981200" y="103"/>
            <a:ext cx="8229600" cy="1527175"/>
          </a:xfrm>
        </p:spPr>
        <p:txBody>
          <a:bodyPr/>
          <a:lstStyle/>
          <a:p>
            <a:r>
              <a:rPr lang="tr-TR" altLang="en-US" dirty="0"/>
              <a:t>Ticaret Kazancı</a:t>
            </a:r>
          </a:p>
        </p:txBody>
      </p:sp>
      <p:sp>
        <p:nvSpPr>
          <p:cNvPr id="50179" name="Content Placeholder 2"/>
          <p:cNvSpPr>
            <a:spLocks noGrp="1"/>
          </p:cNvSpPr>
          <p:nvPr>
            <p:ph idx="1"/>
          </p:nvPr>
        </p:nvSpPr>
        <p:spPr>
          <a:xfrm>
            <a:off x="1981198" y="1712913"/>
            <a:ext cx="9519139" cy="4895850"/>
          </a:xfrm>
        </p:spPr>
        <p:txBody>
          <a:bodyPr/>
          <a:lstStyle/>
          <a:p>
            <a:pPr eaLnBrk="1" hangingPunct="1"/>
            <a:r>
              <a:rPr lang="tr-TR" altLang="en-US" dirty="0"/>
              <a:t>Daha önce, ticaret ve uzmanlaşmadan yapılan kazancı belirtmiştik.</a:t>
            </a:r>
          </a:p>
          <a:p>
            <a:pPr eaLnBrk="1" hangingPunct="1"/>
            <a:r>
              <a:rPr lang="tr-TR" altLang="en-US" dirty="0"/>
              <a:t>Ticaret Koşulları</a:t>
            </a:r>
          </a:p>
          <a:p>
            <a:pPr lvl="1" eaLnBrk="1" hangingPunct="1"/>
            <a:r>
              <a:rPr lang="tr-TR" altLang="en-US" dirty="0"/>
              <a:t>Göreceli fiyatlar ya da malların değiş-tokuş oranı.</a:t>
            </a:r>
          </a:p>
          <a:p>
            <a:pPr lvl="1" eaLnBrk="1" hangingPunct="1"/>
            <a:r>
              <a:rPr lang="tr-TR" altLang="en-US" dirty="0"/>
              <a:t>Pizza başına kaç kanat?</a:t>
            </a:r>
          </a:p>
          <a:p>
            <a:pPr eaLnBrk="1" hangingPunct="1">
              <a:buFont typeface="Arial" panose="020B0604020202020204" pitchFamily="34" charset="0"/>
              <a:buNone/>
            </a:pPr>
            <a:endParaRPr lang="tr-TR" altLang="en-US" sz="2800" dirty="0"/>
          </a:p>
        </p:txBody>
      </p:sp>
    </p:spTree>
    <p:extLst>
      <p:ext uri="{BB962C8B-B14F-4D97-AF65-F5344CB8AC3E}">
        <p14:creationId xmlns:p14="http://schemas.microsoft.com/office/powerpoint/2010/main" val="1776820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0179">
                                            <p:txEl>
                                              <p:pRg st="2" end="2"/>
                                            </p:txEl>
                                          </p:spTgt>
                                        </p:tgtEl>
                                        <p:attrNameLst>
                                          <p:attrName>style.visibility</p:attrName>
                                        </p:attrNameLst>
                                      </p:cBhvr>
                                      <p:to>
                                        <p:strVal val="visible"/>
                                      </p:to>
                                    </p:set>
                                    <p:animEffect transition="in" filter="barn(inVertical)">
                                      <p:cBhvr>
                                        <p:cTn id="7" dur="500"/>
                                        <p:tgtEl>
                                          <p:spTgt spid="5017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0179">
                                            <p:txEl>
                                              <p:pRg st="3" end="3"/>
                                            </p:txEl>
                                          </p:spTgt>
                                        </p:tgtEl>
                                        <p:attrNameLst>
                                          <p:attrName>style.visibility</p:attrName>
                                        </p:attrNameLst>
                                      </p:cBhvr>
                                      <p:to>
                                        <p:strVal val="visible"/>
                                      </p:to>
                                    </p:set>
                                    <p:animEffect transition="in" filter="barn(inVertical)">
                                      <p:cBhvr>
                                        <p:cTn id="10"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76387040"/>
              </p:ext>
            </p:extLst>
          </p:nvPr>
        </p:nvGraphicFramePr>
        <p:xfrm>
          <a:off x="1483252" y="2524464"/>
          <a:ext cx="9617130" cy="1798471"/>
        </p:xfrm>
        <a:graphic>
          <a:graphicData uri="http://schemas.openxmlformats.org/drawingml/2006/table">
            <a:tbl>
              <a:tblPr firstRow="1" bandRow="1">
                <a:tableStyleId>{3C2FFA5D-87B4-456A-9821-1D502468CF0F}</a:tableStyleId>
              </a:tblPr>
              <a:tblGrid>
                <a:gridCol w="1178417">
                  <a:extLst>
                    <a:ext uri="{9D8B030D-6E8A-4147-A177-3AD203B41FA5}">
                      <a16:colId xmlns:a16="http://schemas.microsoft.com/office/drawing/2014/main" val="20000"/>
                    </a:ext>
                  </a:extLst>
                </a:gridCol>
                <a:gridCol w="2053674">
                  <a:extLst>
                    <a:ext uri="{9D8B030D-6E8A-4147-A177-3AD203B41FA5}">
                      <a16:colId xmlns:a16="http://schemas.microsoft.com/office/drawing/2014/main" val="20001"/>
                    </a:ext>
                  </a:extLst>
                </a:gridCol>
                <a:gridCol w="2107718">
                  <a:extLst>
                    <a:ext uri="{9D8B030D-6E8A-4147-A177-3AD203B41FA5}">
                      <a16:colId xmlns:a16="http://schemas.microsoft.com/office/drawing/2014/main" val="20002"/>
                    </a:ext>
                  </a:extLst>
                </a:gridCol>
                <a:gridCol w="2080696">
                  <a:extLst>
                    <a:ext uri="{9D8B030D-6E8A-4147-A177-3AD203B41FA5}">
                      <a16:colId xmlns:a16="http://schemas.microsoft.com/office/drawing/2014/main" val="20003"/>
                    </a:ext>
                  </a:extLst>
                </a:gridCol>
                <a:gridCol w="2196625">
                  <a:extLst>
                    <a:ext uri="{9D8B030D-6E8A-4147-A177-3AD203B41FA5}">
                      <a16:colId xmlns:a16="http://schemas.microsoft.com/office/drawing/2014/main" val="20004"/>
                    </a:ext>
                  </a:extLst>
                </a:gridCol>
              </a:tblGrid>
              <a:tr h="851907">
                <a:tc>
                  <a:txBody>
                    <a:bodyPr/>
                    <a:lstStyle/>
                    <a:p>
                      <a:endParaRPr lang="tr-TR" sz="2400" noProof="0">
                        <a:latin typeface="Cambria"/>
                      </a:endParaRPr>
                    </a:p>
                  </a:txBody>
                  <a:tcPr/>
                </a:tc>
                <a:tc>
                  <a:txBody>
                    <a:bodyPr/>
                    <a:lstStyle/>
                    <a:p>
                      <a:r>
                        <a:rPr lang="tr-TR" sz="2400" noProof="0">
                          <a:latin typeface="Cambria"/>
                        </a:rPr>
                        <a:t>Maks. Salata</a:t>
                      </a:r>
                    </a:p>
                  </a:txBody>
                  <a:tcPr/>
                </a:tc>
                <a:tc>
                  <a:txBody>
                    <a:bodyPr/>
                    <a:lstStyle/>
                    <a:p>
                      <a:r>
                        <a:rPr lang="tr-TR" sz="2400" noProof="0">
                          <a:latin typeface="Cambria"/>
                        </a:rPr>
                        <a:t>1 Salata FM</a:t>
                      </a:r>
                    </a:p>
                  </a:txBody>
                  <a:tcPr/>
                </a:tc>
                <a:tc>
                  <a:txBody>
                    <a:bodyPr/>
                    <a:lstStyle/>
                    <a:p>
                      <a:r>
                        <a:rPr lang="tr-TR" sz="2400" noProof="0">
                          <a:latin typeface="Cambria"/>
                        </a:rPr>
                        <a:t>Maks. Biftek</a:t>
                      </a:r>
                    </a:p>
                  </a:txBody>
                  <a:tcPr/>
                </a:tc>
                <a:tc>
                  <a:txBody>
                    <a:bodyPr/>
                    <a:lstStyle/>
                    <a:p>
                      <a:r>
                        <a:rPr lang="tr-TR" sz="2400" noProof="0">
                          <a:latin typeface="Cambria"/>
                        </a:rPr>
                        <a:t>1</a:t>
                      </a:r>
                      <a:r>
                        <a:rPr lang="tr-TR" sz="2400" baseline="0" noProof="0">
                          <a:latin typeface="Cambria"/>
                        </a:rPr>
                        <a:t> Biftek FM</a:t>
                      </a:r>
                      <a:endParaRPr lang="tr-TR" sz="2400" noProof="0">
                        <a:latin typeface="Cambria"/>
                      </a:endParaRPr>
                    </a:p>
                  </a:txBody>
                  <a:tcPr/>
                </a:tc>
                <a:extLst>
                  <a:ext uri="{0D108BD9-81ED-4DB2-BD59-A6C34878D82A}">
                    <a16:rowId xmlns:a16="http://schemas.microsoft.com/office/drawing/2014/main" val="10000"/>
                  </a:ext>
                </a:extLst>
              </a:tr>
              <a:tr h="473282">
                <a:tc>
                  <a:txBody>
                    <a:bodyPr/>
                    <a:lstStyle/>
                    <a:p>
                      <a:r>
                        <a:rPr lang="tr-TR" sz="2400" noProof="0">
                          <a:latin typeface="Cambria"/>
                        </a:rPr>
                        <a:t>Çınar</a:t>
                      </a:r>
                    </a:p>
                  </a:txBody>
                  <a:tcPr/>
                </a:tc>
                <a:tc>
                  <a:txBody>
                    <a:bodyPr/>
                    <a:lstStyle/>
                    <a:p>
                      <a:r>
                        <a:rPr lang="tr-TR" sz="2400" noProof="0">
                          <a:latin typeface="Cambria"/>
                        </a:rPr>
                        <a:t>9</a:t>
                      </a:r>
                    </a:p>
                  </a:txBody>
                  <a:tcPr/>
                </a:tc>
                <a:tc>
                  <a:txBody>
                    <a:bodyPr/>
                    <a:lstStyle/>
                    <a:p>
                      <a:r>
                        <a:rPr lang="tr-TR" sz="2400" noProof="0">
                          <a:latin typeface="Cambria"/>
                        </a:rPr>
                        <a:t>1/3</a:t>
                      </a:r>
                      <a:r>
                        <a:rPr lang="tr-TR" sz="2400" baseline="0" noProof="0">
                          <a:latin typeface="Cambria"/>
                        </a:rPr>
                        <a:t> biftek</a:t>
                      </a:r>
                      <a:endParaRPr lang="tr-TR" sz="2400" noProof="0">
                        <a:latin typeface="Cambria"/>
                      </a:endParaRPr>
                    </a:p>
                  </a:txBody>
                  <a:tcPr/>
                </a:tc>
                <a:tc>
                  <a:txBody>
                    <a:bodyPr/>
                    <a:lstStyle/>
                    <a:p>
                      <a:r>
                        <a:rPr lang="tr-TR" sz="2400" noProof="0">
                          <a:latin typeface="Cambria"/>
                        </a:rPr>
                        <a:t>3</a:t>
                      </a:r>
                    </a:p>
                  </a:txBody>
                  <a:tcPr/>
                </a:tc>
                <a:tc>
                  <a:txBody>
                    <a:bodyPr/>
                    <a:lstStyle/>
                    <a:p>
                      <a:r>
                        <a:rPr lang="tr-TR" sz="2400" noProof="0">
                          <a:latin typeface="Cambria"/>
                        </a:rPr>
                        <a:t>3 salata</a:t>
                      </a:r>
                    </a:p>
                  </a:txBody>
                  <a:tcPr/>
                </a:tc>
                <a:extLst>
                  <a:ext uri="{0D108BD9-81ED-4DB2-BD59-A6C34878D82A}">
                    <a16:rowId xmlns:a16="http://schemas.microsoft.com/office/drawing/2014/main" val="10001"/>
                  </a:ext>
                </a:extLst>
              </a:tr>
              <a:tr h="473282">
                <a:tc>
                  <a:txBody>
                    <a:bodyPr/>
                    <a:lstStyle/>
                    <a:p>
                      <a:r>
                        <a:rPr lang="tr-TR" sz="2400" noProof="0">
                          <a:latin typeface="Cambria"/>
                        </a:rPr>
                        <a:t>Dağhan</a:t>
                      </a:r>
                    </a:p>
                  </a:txBody>
                  <a:tcPr/>
                </a:tc>
                <a:tc>
                  <a:txBody>
                    <a:bodyPr/>
                    <a:lstStyle/>
                    <a:p>
                      <a:r>
                        <a:rPr lang="tr-TR" sz="2400" noProof="0">
                          <a:latin typeface="Cambria"/>
                        </a:rPr>
                        <a:t>12</a:t>
                      </a:r>
                    </a:p>
                  </a:txBody>
                  <a:tcPr/>
                </a:tc>
                <a:tc>
                  <a:txBody>
                    <a:bodyPr/>
                    <a:lstStyle/>
                    <a:p>
                      <a:r>
                        <a:rPr lang="tr-TR" sz="2400" noProof="0">
                          <a:latin typeface="Cambria"/>
                        </a:rPr>
                        <a:t>1</a:t>
                      </a:r>
                      <a:r>
                        <a:rPr lang="tr-TR" sz="2400" baseline="0" noProof="0">
                          <a:latin typeface="Cambria"/>
                        </a:rPr>
                        <a:t>/2</a:t>
                      </a:r>
                      <a:r>
                        <a:rPr lang="tr-TR" sz="2400" noProof="0">
                          <a:latin typeface="Cambria"/>
                        </a:rPr>
                        <a:t> biftek</a:t>
                      </a:r>
                    </a:p>
                  </a:txBody>
                  <a:tcPr/>
                </a:tc>
                <a:tc>
                  <a:txBody>
                    <a:bodyPr/>
                    <a:lstStyle/>
                    <a:p>
                      <a:r>
                        <a:rPr lang="tr-TR" sz="2400" noProof="0">
                          <a:latin typeface="Cambria"/>
                        </a:rPr>
                        <a:t>6</a:t>
                      </a:r>
                    </a:p>
                  </a:txBody>
                  <a:tcPr/>
                </a:tc>
                <a:tc>
                  <a:txBody>
                    <a:bodyPr/>
                    <a:lstStyle/>
                    <a:p>
                      <a:r>
                        <a:rPr lang="tr-TR" sz="2400" noProof="0" dirty="0">
                          <a:latin typeface="Cambria"/>
                        </a:rPr>
                        <a:t>2 salata</a:t>
                      </a:r>
                    </a:p>
                  </a:txBody>
                  <a:tcPr/>
                </a:tc>
                <a:extLst>
                  <a:ext uri="{0D108BD9-81ED-4DB2-BD59-A6C34878D82A}">
                    <a16:rowId xmlns:a16="http://schemas.microsoft.com/office/drawing/2014/main" val="10002"/>
                  </a:ext>
                </a:extLst>
              </a:tr>
            </a:tbl>
          </a:graphicData>
        </a:graphic>
      </p:graphicFrame>
      <p:sp>
        <p:nvSpPr>
          <p:cNvPr id="3" name="TextBox 2"/>
          <p:cNvSpPr txBox="1"/>
          <p:nvPr/>
        </p:nvSpPr>
        <p:spPr>
          <a:xfrm>
            <a:off x="564425" y="533117"/>
            <a:ext cx="11178777" cy="1815882"/>
          </a:xfrm>
          <a:prstGeom prst="rect">
            <a:avLst/>
          </a:prstGeom>
          <a:noFill/>
        </p:spPr>
        <p:txBody>
          <a:bodyPr wrap="square" rtlCol="0">
            <a:spAutoFit/>
          </a:bodyPr>
          <a:lstStyle/>
          <a:p>
            <a:pPr algn="just"/>
            <a:r>
              <a:rPr lang="tr-TR" sz="2800" dirty="0">
                <a:latin typeface="Cambria"/>
                <a:cs typeface="Cambria"/>
              </a:rPr>
              <a:t>Varsayın ki Çınar ve Dağhan sadece biftek ya da salata üretebiliyorlar. Üretebildikleri maksimum miktarlar tabloda verilmiştir. Hangi ticaret koşulunda anlaşırlarsa uzmanlaşma ve sonrasında gelen ticaret ikisine de yarar ve ÜOE eğrisinin dışında tüketime olanak verir?</a:t>
            </a:r>
          </a:p>
        </p:txBody>
      </p:sp>
      <p:sp>
        <p:nvSpPr>
          <p:cNvPr id="4" name="TextBox 3"/>
          <p:cNvSpPr txBox="1"/>
          <p:nvPr/>
        </p:nvSpPr>
        <p:spPr>
          <a:xfrm>
            <a:off x="1567851" y="4703972"/>
            <a:ext cx="5738334" cy="1938992"/>
          </a:xfrm>
          <a:prstGeom prst="rect">
            <a:avLst/>
          </a:prstGeom>
          <a:noFill/>
        </p:spPr>
        <p:txBody>
          <a:bodyPr wrap="square" rtlCol="0">
            <a:spAutoFit/>
          </a:bodyPr>
          <a:lstStyle/>
          <a:p>
            <a:pPr marL="342900" indent="-342900">
              <a:buAutoNum type="alphaUcParenR"/>
            </a:pPr>
            <a:r>
              <a:rPr lang="tr-TR" sz="2400" dirty="0">
                <a:latin typeface="Cambria"/>
              </a:rPr>
              <a:t>Salata başına 1 biftek</a:t>
            </a:r>
          </a:p>
          <a:p>
            <a:pPr marL="342900" indent="-342900">
              <a:buAutoNum type="alphaUcParenR"/>
            </a:pPr>
            <a:r>
              <a:rPr lang="tr-TR" sz="2400" dirty="0">
                <a:latin typeface="Cambria"/>
              </a:rPr>
              <a:t>Salata başına 2/5 biftek</a:t>
            </a:r>
          </a:p>
          <a:p>
            <a:pPr marL="342900" indent="-342900">
              <a:buAutoNum type="alphaUcParenR"/>
            </a:pPr>
            <a:r>
              <a:rPr lang="tr-TR" sz="2400" dirty="0">
                <a:latin typeface="Cambria"/>
              </a:rPr>
              <a:t>Salata başına 1/5 biftek</a:t>
            </a:r>
          </a:p>
          <a:p>
            <a:pPr marL="342900" indent="-342900">
              <a:buAutoNum type="alphaUcParenR"/>
            </a:pPr>
            <a:r>
              <a:rPr lang="tr-TR" sz="2400" dirty="0">
                <a:latin typeface="Cambria"/>
              </a:rPr>
              <a:t>Salata başına 1/2 biftek</a:t>
            </a:r>
          </a:p>
          <a:p>
            <a:pPr marL="342900" indent="-342900">
              <a:buAutoNum type="alphaUcParenR"/>
            </a:pPr>
            <a:r>
              <a:rPr lang="tr-TR" sz="2400" dirty="0">
                <a:latin typeface="Cambria"/>
              </a:rPr>
              <a:t>Salata başına 1/3 biftek</a:t>
            </a:r>
          </a:p>
        </p:txBody>
      </p:sp>
    </p:spTree>
    <p:extLst>
      <p:ext uri="{BB962C8B-B14F-4D97-AF65-F5344CB8AC3E}">
        <p14:creationId xmlns:p14="http://schemas.microsoft.com/office/powerpoint/2010/main" val="29768732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609600" y="3"/>
            <a:ext cx="10972800" cy="1527175"/>
          </a:xfrm>
        </p:spPr>
        <p:txBody>
          <a:bodyPr/>
          <a:lstStyle/>
          <a:p>
            <a:r>
              <a:rPr lang="tr-TR">
                <a:ea typeface="MS PGothic" charset="0"/>
              </a:rPr>
              <a:t>Ekonomi: </a:t>
            </a:r>
            <a:r>
              <a:rPr lang="tr-TR" i="1">
                <a:ea typeface="MS PGothic" charset="0"/>
              </a:rPr>
              <a:t>Cast Away</a:t>
            </a:r>
            <a:endParaRPr lang="tr-TR" i="1" dirty="0">
              <a:ea typeface="MS PGothic" charset="0"/>
            </a:endParaRPr>
          </a:p>
        </p:txBody>
      </p:sp>
      <p:sp>
        <p:nvSpPr>
          <p:cNvPr id="101378" name="Content Placeholder 2"/>
          <p:cNvSpPr>
            <a:spLocks noGrp="1"/>
          </p:cNvSpPr>
          <p:nvPr>
            <p:ph idx="1"/>
          </p:nvPr>
        </p:nvSpPr>
        <p:spPr>
          <a:xfrm>
            <a:off x="609600" y="1712916"/>
            <a:ext cx="10972800" cy="2427287"/>
          </a:xfrm>
        </p:spPr>
        <p:txBody>
          <a:bodyPr/>
          <a:lstStyle/>
          <a:p>
            <a:r>
              <a:rPr lang="tr-TR" sz="3200" i="1" dirty="0">
                <a:ea typeface="MS PGothic" charset="0"/>
              </a:rPr>
              <a:t>"</a:t>
            </a:r>
            <a:r>
              <a:rPr lang="tr-TR" sz="3200" i="1" dirty="0" err="1">
                <a:ea typeface="MS PGothic" charset="0"/>
              </a:rPr>
              <a:t>Cast</a:t>
            </a:r>
            <a:r>
              <a:rPr lang="tr-TR" sz="3200" i="1" dirty="0">
                <a:ea typeface="MS PGothic" charset="0"/>
              </a:rPr>
              <a:t> </a:t>
            </a:r>
            <a:r>
              <a:rPr lang="tr-TR" sz="3200" i="1" dirty="0" err="1">
                <a:ea typeface="MS PGothic" charset="0"/>
              </a:rPr>
              <a:t>Away</a:t>
            </a:r>
            <a:r>
              <a:rPr lang="tr-TR" sz="3200" i="1" dirty="0">
                <a:ea typeface="MS PGothic" charset="0"/>
              </a:rPr>
              <a:t> </a:t>
            </a:r>
            <a:r>
              <a:rPr lang="tr-TR" sz="3200" dirty="0">
                <a:ea typeface="MS PGothic" charset="0"/>
              </a:rPr>
              <a:t>(2000)"</a:t>
            </a:r>
          </a:p>
          <a:p>
            <a:pPr lvl="1" eaLnBrk="1" hangingPunct="1"/>
            <a:r>
              <a:rPr lang="tr-TR" sz="2800" dirty="0">
                <a:ea typeface="MS PGothic" charset="0"/>
              </a:rPr>
              <a:t>Uzmanlaşmanın ve ticaretin olmadığı bir dünya hayal edin.</a:t>
            </a:r>
          </a:p>
          <a:p>
            <a:pPr lvl="1" eaLnBrk="1" hangingPunct="1"/>
            <a:r>
              <a:rPr lang="tr-TR" sz="2800" dirty="0">
                <a:ea typeface="MS PGothic" charset="0"/>
              </a:rPr>
              <a:t>Her şeyi kendiniz yapmanız gerekirdi.</a:t>
            </a:r>
          </a:p>
          <a:p>
            <a:pPr lvl="1" eaLnBrk="1" hangingPunct="1"/>
            <a:r>
              <a:rPr lang="tr-TR" sz="2800" dirty="0">
                <a:ea typeface="MS PGothic" charset="0"/>
              </a:rPr>
              <a:t>Sizin tüketiminiz = sizin üretiminiz</a:t>
            </a:r>
            <a:endParaRPr lang="tr-TR" dirty="0">
              <a:ea typeface="MS PGothic" charset="0"/>
            </a:endParaRPr>
          </a:p>
          <a:p>
            <a:pPr eaLnBrk="1" hangingPunct="1">
              <a:buFont typeface="Arial" charset="0"/>
              <a:buNone/>
            </a:pPr>
            <a:endParaRPr lang="tr-TR" sz="2800" dirty="0">
              <a:ea typeface="MS PGothic" charset="0"/>
            </a:endParaRPr>
          </a:p>
        </p:txBody>
      </p:sp>
      <p:pic>
        <p:nvPicPr>
          <p:cNvPr id="10137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63068" y="4718050"/>
            <a:ext cx="2065867"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 shirtless man stands next to a tree with 12 tally marks on it.">
            <a:extLst>
              <a:ext uri="{FF2B5EF4-FFF2-40B4-BE49-F238E27FC236}">
                <a16:creationId xmlns:a16="http://schemas.microsoft.com/office/drawing/2014/main" id="{3FDFAE47-80A5-F446-9CB4-D36141483CB4}"/>
              </a:ext>
            </a:extLst>
          </p:cNvPr>
          <p:cNvPicPr>
            <a:picLocks noChangeAspect="1"/>
          </p:cNvPicPr>
          <p:nvPr/>
        </p:nvPicPr>
        <p:blipFill>
          <a:blip r:embed="rId5"/>
          <a:srcRect b="2964"/>
          <a:stretch>
            <a:fillRect/>
          </a:stretch>
        </p:blipFill>
        <p:spPr>
          <a:xfrm>
            <a:off x="8264236" y="2926559"/>
            <a:ext cx="3318164" cy="2205567"/>
          </a:xfrm>
          <a:prstGeom prst="rect">
            <a:avLst/>
          </a:prstGeom>
        </p:spPr>
      </p:pic>
    </p:spTree>
    <p:extLst>
      <p:ext uri="{BB962C8B-B14F-4D97-AF65-F5344CB8AC3E}">
        <p14:creationId xmlns:p14="http://schemas.microsoft.com/office/powerpoint/2010/main" val="597579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816428" y="26564"/>
            <a:ext cx="10831285" cy="1527175"/>
          </a:xfrm>
        </p:spPr>
        <p:txBody>
          <a:bodyPr/>
          <a:lstStyle/>
          <a:p>
            <a:r>
              <a:rPr lang="tr-TR" altLang="en-US" noProof="0" dirty="0">
                <a:latin typeface="Cambria"/>
                <a:cs typeface="Cambria"/>
              </a:rPr>
              <a:t>Bugün ve Gelecek Arasındaki Değiş-Tokuş</a:t>
            </a:r>
          </a:p>
        </p:txBody>
      </p:sp>
      <p:sp>
        <p:nvSpPr>
          <p:cNvPr id="56323" name="Content Placeholder 2"/>
          <p:cNvSpPr>
            <a:spLocks noGrp="1"/>
          </p:cNvSpPr>
          <p:nvPr>
            <p:ph idx="1"/>
          </p:nvPr>
        </p:nvSpPr>
        <p:spPr>
          <a:xfrm>
            <a:off x="816428" y="1684986"/>
            <a:ext cx="6188075" cy="5059362"/>
          </a:xfrm>
        </p:spPr>
        <p:txBody>
          <a:bodyPr/>
          <a:lstStyle/>
          <a:p>
            <a:pPr eaLnBrk="1" hangingPunct="1"/>
            <a:r>
              <a:rPr lang="tr-TR" altLang="en-US" sz="2800" noProof="0" dirty="0">
                <a:latin typeface="Cambria"/>
                <a:cs typeface="Cambria"/>
              </a:rPr>
              <a:t>Tüketim malları</a:t>
            </a:r>
          </a:p>
          <a:p>
            <a:pPr lvl="1" eaLnBrk="1" hangingPunct="1"/>
            <a:r>
              <a:rPr lang="tr-TR" altLang="en-US" sz="2400" noProof="0" dirty="0">
                <a:latin typeface="Cambria"/>
                <a:cs typeface="Cambria"/>
              </a:rPr>
              <a:t>Bu dönemdeki tüketim için üretilen ürünler</a:t>
            </a:r>
          </a:p>
          <a:p>
            <a:pPr lvl="1" eaLnBrk="1" hangingPunct="1"/>
            <a:r>
              <a:rPr lang="tr-TR" altLang="en-US" sz="2400" noProof="0" dirty="0">
                <a:latin typeface="Cambria"/>
                <a:cs typeface="Cambria"/>
              </a:rPr>
              <a:t>Yiyecek, ev, giysi, eğlence</a:t>
            </a:r>
            <a:endParaRPr lang="tr-TR" altLang="en-US" sz="2800" noProof="0" dirty="0">
              <a:latin typeface="Cambria"/>
              <a:cs typeface="Cambria"/>
            </a:endParaRPr>
          </a:p>
          <a:p>
            <a:pPr eaLnBrk="1" hangingPunct="1"/>
            <a:r>
              <a:rPr lang="tr-TR" altLang="en-US" sz="2800" noProof="0" dirty="0">
                <a:latin typeface="Cambria"/>
                <a:cs typeface="Cambria"/>
              </a:rPr>
              <a:t>Sermaye malları</a:t>
            </a:r>
          </a:p>
          <a:p>
            <a:pPr lvl="1" eaLnBrk="1" hangingPunct="1"/>
            <a:r>
              <a:rPr lang="tr-TR" altLang="en-US" sz="2400" noProof="0" dirty="0">
                <a:latin typeface="Cambria"/>
                <a:cs typeface="Cambria"/>
              </a:rPr>
              <a:t>Diğer değerli malların üretimine yardımcı olan mallar</a:t>
            </a:r>
          </a:p>
          <a:p>
            <a:pPr lvl="1" eaLnBrk="1" hangingPunct="1"/>
            <a:r>
              <a:rPr lang="tr-TR" altLang="en-US" sz="2400" noProof="0" dirty="0">
                <a:latin typeface="Cambria"/>
                <a:cs typeface="Cambria"/>
              </a:rPr>
              <a:t>Bina, fabrika, yol, makine, bilgisayar</a:t>
            </a:r>
          </a:p>
          <a:p>
            <a:pPr eaLnBrk="1" hangingPunct="1"/>
            <a:r>
              <a:rPr lang="tr-TR" altLang="en-US" sz="2800" noProof="0" dirty="0">
                <a:latin typeface="Cambria"/>
                <a:cs typeface="Cambria"/>
              </a:rPr>
              <a:t>Yatırım</a:t>
            </a:r>
          </a:p>
          <a:p>
            <a:pPr lvl="1" eaLnBrk="1" hangingPunct="1"/>
            <a:r>
              <a:rPr lang="tr-TR" altLang="en-US" sz="2400" noProof="0" dirty="0">
                <a:latin typeface="Cambria"/>
                <a:cs typeface="Cambria"/>
              </a:rPr>
              <a:t>Kaynakların yeni sermaye malları yapımı için kullanılması</a:t>
            </a:r>
          </a:p>
        </p:txBody>
      </p:sp>
      <p:pic>
        <p:nvPicPr>
          <p:cNvPr id="56324" name="Picture 8" descr="I:\DirkTextbookN\Jpegs(All)\VOLUME_1_MICRO_Class-test\03_PRINECO_CH0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6117" y="4267303"/>
            <a:ext cx="2763839" cy="191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5" name="Picture 11" descr="I:\DirkTextbookN\Jpegs(All)\VOLUME_1_MICRO_Class-test\09_PRINECO_CH0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3504" y="1691465"/>
            <a:ext cx="1328739" cy="128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26" name="Picture 12" descr="I:\DirkTextbookN\Jpegs(All)\VOLUME_1_MICRO_Class-test\12_PRINECO_CH0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9300" y="1684986"/>
            <a:ext cx="1803400" cy="113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72628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arn(inVertical)">
                                      <p:cBhvr>
                                        <p:cTn id="7" dur="500"/>
                                        <p:tgtEl>
                                          <p:spTgt spid="5632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6323">
                                            <p:txEl>
                                              <p:pRg st="2" end="2"/>
                                            </p:txEl>
                                          </p:spTgt>
                                        </p:tgtEl>
                                        <p:attrNameLst>
                                          <p:attrName>style.visibility</p:attrName>
                                        </p:attrNameLst>
                                      </p:cBhvr>
                                      <p:to>
                                        <p:strVal val="visible"/>
                                      </p:to>
                                    </p:set>
                                    <p:animEffect transition="in" filter="barn(inVertical)">
                                      <p:cBhvr>
                                        <p:cTn id="10" dur="500"/>
                                        <p:tgtEl>
                                          <p:spTgt spid="5632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6325"/>
                                        </p:tgtEl>
                                        <p:attrNameLst>
                                          <p:attrName>style.visibility</p:attrName>
                                        </p:attrNameLst>
                                      </p:cBhvr>
                                      <p:to>
                                        <p:strVal val="visible"/>
                                      </p:to>
                                    </p:set>
                                    <p:animEffect transition="in" filter="barn(inVertical)">
                                      <p:cBhvr>
                                        <p:cTn id="13" dur="500"/>
                                        <p:tgtEl>
                                          <p:spTgt spid="56325"/>
                                        </p:tgtEl>
                                      </p:cBhvr>
                                    </p:animEffect>
                                  </p:childTnLst>
                                </p:cTn>
                              </p:par>
                              <p:par>
                                <p:cTn id="14" presetID="16" presetClass="entr" presetSubtype="21" fill="hold" nodeType="withEffect">
                                  <p:stCondLst>
                                    <p:cond delay="0"/>
                                  </p:stCondLst>
                                  <p:childTnLst>
                                    <p:set>
                                      <p:cBhvr>
                                        <p:cTn id="15" dur="1" fill="hold">
                                          <p:stCondLst>
                                            <p:cond delay="0"/>
                                          </p:stCondLst>
                                        </p:cTn>
                                        <p:tgtEl>
                                          <p:spTgt spid="56326"/>
                                        </p:tgtEl>
                                        <p:attrNameLst>
                                          <p:attrName>style.visibility</p:attrName>
                                        </p:attrNameLst>
                                      </p:cBhvr>
                                      <p:to>
                                        <p:strVal val="visible"/>
                                      </p:to>
                                    </p:set>
                                    <p:animEffect transition="in" filter="barn(inVertical)">
                                      <p:cBhvr>
                                        <p:cTn id="16" dur="500"/>
                                        <p:tgtEl>
                                          <p:spTgt spid="5632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56323">
                                            <p:txEl>
                                              <p:pRg st="4" end="4"/>
                                            </p:txEl>
                                          </p:spTgt>
                                        </p:tgtEl>
                                        <p:attrNameLst>
                                          <p:attrName>style.visibility</p:attrName>
                                        </p:attrNameLst>
                                      </p:cBhvr>
                                      <p:to>
                                        <p:strVal val="visible"/>
                                      </p:to>
                                    </p:set>
                                    <p:animEffect transition="in" filter="barn(inVertical)">
                                      <p:cBhvr>
                                        <p:cTn id="21" dur="500"/>
                                        <p:tgtEl>
                                          <p:spTgt spid="5632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56323">
                                            <p:txEl>
                                              <p:pRg st="5" end="5"/>
                                            </p:txEl>
                                          </p:spTgt>
                                        </p:tgtEl>
                                        <p:attrNameLst>
                                          <p:attrName>style.visibility</p:attrName>
                                        </p:attrNameLst>
                                      </p:cBhvr>
                                      <p:to>
                                        <p:strVal val="visible"/>
                                      </p:to>
                                    </p:set>
                                    <p:animEffect transition="in" filter="barn(inVertical)">
                                      <p:cBhvr>
                                        <p:cTn id="24" dur="500"/>
                                        <p:tgtEl>
                                          <p:spTgt spid="56323">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56324"/>
                                        </p:tgtEl>
                                        <p:attrNameLst>
                                          <p:attrName>style.visibility</p:attrName>
                                        </p:attrNameLst>
                                      </p:cBhvr>
                                      <p:to>
                                        <p:strVal val="visible"/>
                                      </p:to>
                                    </p:set>
                                    <p:animEffect transition="in" filter="barn(inVertical)">
                                      <p:cBhvr>
                                        <p:cTn id="27" dur="500"/>
                                        <p:tgtEl>
                                          <p:spTgt spid="56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56323">
                                            <p:txEl>
                                              <p:pRg st="7" end="7"/>
                                            </p:txEl>
                                          </p:spTgt>
                                        </p:tgtEl>
                                        <p:attrNameLst>
                                          <p:attrName>style.visibility</p:attrName>
                                        </p:attrNameLst>
                                      </p:cBhvr>
                                      <p:to>
                                        <p:strVal val="visible"/>
                                      </p:to>
                                    </p:set>
                                    <p:animEffect transition="in" filter="barn(inVertical)">
                                      <p:cBhvr>
                                        <p:cTn id="32" dur="500"/>
                                        <p:tgtEl>
                                          <p:spTgt spid="56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2545" y="2140155"/>
            <a:ext cx="8105775" cy="2795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ppf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377113" y="2670175"/>
            <a:ext cx="2119312" cy="165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ppf_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79833" y="3025775"/>
            <a:ext cx="5667375" cy="129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arrow.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37633" y="3192566"/>
            <a:ext cx="206375"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ppf.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27557" y="5103916"/>
            <a:ext cx="5235575" cy="187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a.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9832" y="3833813"/>
            <a:ext cx="5799137" cy="4873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8"/>
          <p:cNvSpPr/>
          <p:nvPr/>
        </p:nvSpPr>
        <p:spPr>
          <a:xfrm flipH="1">
            <a:off x="1701145" y="2480030"/>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Sermaye Malları Miktarı</a:t>
            </a:r>
            <a:endParaRPr lang="tr-TR" sz="1200" dirty="0">
              <a:effectLst/>
              <a:latin typeface="Cambria"/>
              <a:ea typeface="ＭＳ 明朝"/>
              <a:cs typeface="Cambria"/>
            </a:endParaRPr>
          </a:p>
        </p:txBody>
      </p:sp>
      <p:sp>
        <p:nvSpPr>
          <p:cNvPr id="10" name="Rectangle 9"/>
          <p:cNvSpPr/>
          <p:nvPr/>
        </p:nvSpPr>
        <p:spPr>
          <a:xfrm flipH="1">
            <a:off x="4531898" y="4431650"/>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Tüketim Malları Miktarı</a:t>
            </a:r>
            <a:endParaRPr lang="tr-TR" sz="1200" dirty="0">
              <a:effectLst/>
              <a:latin typeface="Cambria"/>
              <a:ea typeface="ＭＳ 明朝"/>
              <a:cs typeface="Cambria"/>
            </a:endParaRPr>
          </a:p>
        </p:txBody>
      </p:sp>
      <p:sp>
        <p:nvSpPr>
          <p:cNvPr id="11" name="Rectangle 10"/>
          <p:cNvSpPr/>
          <p:nvPr/>
        </p:nvSpPr>
        <p:spPr>
          <a:xfrm flipH="1">
            <a:off x="5883286" y="2485887"/>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Sermaye Malları Miktarı</a:t>
            </a:r>
            <a:endParaRPr lang="tr-TR" sz="1200" dirty="0">
              <a:effectLst/>
              <a:latin typeface="Cambria"/>
              <a:ea typeface="ＭＳ 明朝"/>
              <a:cs typeface="Cambria"/>
            </a:endParaRPr>
          </a:p>
        </p:txBody>
      </p:sp>
      <p:sp>
        <p:nvSpPr>
          <p:cNvPr id="12" name="Rectangle 11"/>
          <p:cNvSpPr/>
          <p:nvPr/>
        </p:nvSpPr>
        <p:spPr>
          <a:xfrm flipH="1">
            <a:off x="8909419" y="4393963"/>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Tüketim Malları Miktarı</a:t>
            </a:r>
            <a:endParaRPr lang="tr-TR" sz="1200" dirty="0">
              <a:effectLst/>
              <a:latin typeface="Cambria"/>
              <a:ea typeface="ＭＳ 明朝"/>
              <a:cs typeface="Cambria"/>
            </a:endParaRPr>
          </a:p>
        </p:txBody>
      </p:sp>
      <p:sp>
        <p:nvSpPr>
          <p:cNvPr id="13" name="Rectangle 12"/>
          <p:cNvSpPr/>
          <p:nvPr/>
        </p:nvSpPr>
        <p:spPr>
          <a:xfrm flipH="1">
            <a:off x="3796941" y="5072527"/>
            <a:ext cx="1416816" cy="30885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effectLst/>
                <a:latin typeface="Cambria"/>
                <a:ea typeface="ＭＳ 明朝"/>
                <a:cs typeface="Cambria"/>
              </a:rPr>
              <a:t>Kısa Dönem ÜOE</a:t>
            </a:r>
          </a:p>
        </p:txBody>
      </p:sp>
      <p:sp>
        <p:nvSpPr>
          <p:cNvPr id="14" name="Rectangle 13"/>
          <p:cNvSpPr/>
          <p:nvPr/>
        </p:nvSpPr>
        <p:spPr>
          <a:xfrm flipH="1">
            <a:off x="7970940" y="5069698"/>
            <a:ext cx="1416816" cy="37452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effectLst/>
                <a:latin typeface="Cambria"/>
                <a:ea typeface="ＭＳ 明朝"/>
                <a:cs typeface="Cambria"/>
              </a:rPr>
              <a:t>Uzun Dönem ÜOE</a:t>
            </a:r>
          </a:p>
        </p:txBody>
      </p:sp>
      <p:sp>
        <p:nvSpPr>
          <p:cNvPr id="15" name="Rectangle 14"/>
          <p:cNvSpPr/>
          <p:nvPr/>
        </p:nvSpPr>
        <p:spPr>
          <a:xfrm flipH="1">
            <a:off x="4641315" y="4043557"/>
            <a:ext cx="495585" cy="25823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ÜOE</a:t>
            </a:r>
            <a:r>
              <a:rPr lang="tr-TR" sz="1200" baseline="-25000" dirty="0">
                <a:effectLst/>
                <a:latin typeface="Cambria"/>
                <a:ea typeface="ＭＳ 明朝"/>
                <a:cs typeface="Cambria"/>
              </a:rPr>
              <a:t>1</a:t>
            </a:r>
          </a:p>
        </p:txBody>
      </p:sp>
      <p:sp>
        <p:nvSpPr>
          <p:cNvPr id="19" name="Rectangle 18"/>
          <p:cNvSpPr/>
          <p:nvPr/>
        </p:nvSpPr>
        <p:spPr>
          <a:xfrm flipH="1">
            <a:off x="8164042" y="4068349"/>
            <a:ext cx="495585" cy="19767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algn="ctr"/>
            <a:r>
              <a:rPr lang="tr-TR" sz="1200" dirty="0">
                <a:latin typeface="Cambria"/>
                <a:ea typeface="ＭＳ 明朝"/>
                <a:cs typeface="Cambria"/>
              </a:rPr>
              <a:t>ÜOE</a:t>
            </a:r>
            <a:r>
              <a:rPr lang="tr-TR" sz="1200" baseline="-25000" dirty="0">
                <a:latin typeface="Cambria"/>
                <a:ea typeface="ＭＳ 明朝"/>
                <a:cs typeface="Cambria"/>
              </a:rPr>
              <a:t>1</a:t>
            </a:r>
          </a:p>
        </p:txBody>
      </p:sp>
      <p:sp>
        <p:nvSpPr>
          <p:cNvPr id="20" name="Rectangle 19"/>
          <p:cNvSpPr/>
          <p:nvPr/>
        </p:nvSpPr>
        <p:spPr>
          <a:xfrm flipH="1">
            <a:off x="9191359" y="4003218"/>
            <a:ext cx="495585" cy="25823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algn="ctr"/>
            <a:r>
              <a:rPr lang="tr-TR" sz="1200" dirty="0">
                <a:latin typeface="Cambria"/>
                <a:ea typeface="ＭＳ 明朝"/>
                <a:cs typeface="Cambria"/>
              </a:rPr>
              <a:t>ÜOE</a:t>
            </a:r>
            <a:r>
              <a:rPr lang="tr-TR" sz="1200" baseline="-25000" dirty="0">
                <a:latin typeface="Cambria"/>
                <a:ea typeface="ＭＳ 明朝"/>
                <a:cs typeface="Cambria"/>
              </a:rPr>
              <a:t>2</a:t>
            </a:r>
          </a:p>
        </p:txBody>
      </p:sp>
      <p:sp>
        <p:nvSpPr>
          <p:cNvPr id="21" name="Title 9">
            <a:extLst>
              <a:ext uri="{FF2B5EF4-FFF2-40B4-BE49-F238E27FC236}">
                <a16:creationId xmlns:a16="http://schemas.microsoft.com/office/drawing/2014/main" id="{615713FC-F750-DD41-8D11-6B2B9898966A}"/>
              </a:ext>
            </a:extLst>
          </p:cNvPr>
          <p:cNvSpPr>
            <a:spLocks noGrp="1"/>
          </p:cNvSpPr>
          <p:nvPr>
            <p:ph type="title"/>
          </p:nvPr>
        </p:nvSpPr>
        <p:spPr>
          <a:xfrm>
            <a:off x="609600" y="0"/>
            <a:ext cx="10972800" cy="1518756"/>
          </a:xfrm>
        </p:spPr>
        <p:txBody>
          <a:bodyPr/>
          <a:lstStyle/>
          <a:p>
            <a:pPr algn="ctr"/>
            <a:r>
              <a:rPr lang="tr-TR" altLang="en-US" noProof="0" dirty="0">
                <a:latin typeface="Cambria"/>
                <a:cs typeface="Cambria"/>
              </a:rPr>
              <a:t>Sermaye Malları ve </a:t>
            </a:r>
            <a:br>
              <a:rPr lang="tr-TR" altLang="en-US" noProof="0" dirty="0">
                <a:latin typeface="Cambria"/>
                <a:cs typeface="Cambria"/>
              </a:rPr>
            </a:br>
            <a:r>
              <a:rPr lang="tr-TR" altLang="en-US" noProof="0" dirty="0">
                <a:latin typeface="Cambria"/>
                <a:cs typeface="Cambria"/>
              </a:rPr>
              <a:t>Gelecek Dönemdeki Büyüme</a:t>
            </a:r>
          </a:p>
        </p:txBody>
      </p:sp>
    </p:spTree>
    <p:extLst>
      <p:ext uri="{BB962C8B-B14F-4D97-AF65-F5344CB8AC3E}">
        <p14:creationId xmlns:p14="http://schemas.microsoft.com/office/powerpoint/2010/main" val="8449449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10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1"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9616" y="2003431"/>
            <a:ext cx="8239125" cy="314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ppf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24807" y="2459047"/>
            <a:ext cx="2593975" cy="2097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ppf_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3240089"/>
            <a:ext cx="6083300" cy="1316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arrow.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29575" y="2789238"/>
            <a:ext cx="381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b.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17905" y="3529016"/>
            <a:ext cx="5568951" cy="1239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ppf.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81439" y="5253038"/>
            <a:ext cx="5321300" cy="19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7527" name="Title 9"/>
          <p:cNvSpPr>
            <a:spLocks noGrp="1"/>
          </p:cNvSpPr>
          <p:nvPr>
            <p:ph type="title"/>
          </p:nvPr>
        </p:nvSpPr>
        <p:spPr>
          <a:xfrm>
            <a:off x="1981200" y="0"/>
            <a:ext cx="8229600" cy="1519238"/>
          </a:xfrm>
        </p:spPr>
        <p:txBody>
          <a:bodyPr/>
          <a:lstStyle/>
          <a:p>
            <a:pPr algn="ctr"/>
            <a:r>
              <a:rPr lang="tr-TR" altLang="en-US" noProof="0" dirty="0">
                <a:latin typeface="Cambria"/>
                <a:cs typeface="Cambria"/>
              </a:rPr>
              <a:t>Sermaye Malları ve </a:t>
            </a:r>
            <a:br>
              <a:rPr lang="tr-TR" altLang="en-US" noProof="0" dirty="0">
                <a:latin typeface="Cambria"/>
                <a:cs typeface="Cambria"/>
              </a:rPr>
            </a:br>
            <a:r>
              <a:rPr lang="tr-TR" altLang="en-US" noProof="0" dirty="0">
                <a:latin typeface="Cambria"/>
                <a:cs typeface="Cambria"/>
              </a:rPr>
              <a:t>Gelecek Dönemdeki Büyüme</a:t>
            </a:r>
          </a:p>
        </p:txBody>
      </p:sp>
      <p:sp>
        <p:nvSpPr>
          <p:cNvPr id="10" name="Rectangle 9"/>
          <p:cNvSpPr/>
          <p:nvPr/>
        </p:nvSpPr>
        <p:spPr>
          <a:xfrm flipH="1">
            <a:off x="4659528" y="4359443"/>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algn="ctr"/>
            <a:r>
              <a:rPr lang="tr-TR" sz="1200" dirty="0">
                <a:latin typeface="Cambria"/>
                <a:ea typeface="ＭＳ 明朝"/>
                <a:cs typeface="Cambria"/>
              </a:rPr>
              <a:t>ÜOE</a:t>
            </a:r>
            <a:r>
              <a:rPr lang="tr-TR" sz="1200" baseline="-25000" dirty="0">
                <a:latin typeface="Cambria"/>
                <a:ea typeface="ＭＳ 明朝"/>
                <a:cs typeface="Cambria"/>
              </a:rPr>
              <a:t>1</a:t>
            </a:r>
          </a:p>
        </p:txBody>
      </p:sp>
      <p:sp>
        <p:nvSpPr>
          <p:cNvPr id="11" name="Rectangle 10"/>
          <p:cNvSpPr/>
          <p:nvPr/>
        </p:nvSpPr>
        <p:spPr>
          <a:xfrm flipH="1">
            <a:off x="8904858" y="4334027"/>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algn="ctr"/>
            <a:r>
              <a:rPr lang="tr-TR" sz="1200" dirty="0">
                <a:latin typeface="Cambria"/>
                <a:ea typeface="ＭＳ 明朝"/>
                <a:cs typeface="Cambria"/>
              </a:rPr>
              <a:t>ÜOE</a:t>
            </a:r>
            <a:r>
              <a:rPr lang="tr-TR" sz="1200" baseline="-25000" dirty="0">
                <a:latin typeface="Cambria"/>
                <a:ea typeface="ＭＳ 明朝"/>
                <a:cs typeface="Cambria"/>
              </a:rPr>
              <a:t>1</a:t>
            </a:r>
          </a:p>
        </p:txBody>
      </p:sp>
      <p:sp>
        <p:nvSpPr>
          <p:cNvPr id="12" name="Rectangle 11"/>
          <p:cNvSpPr/>
          <p:nvPr/>
        </p:nvSpPr>
        <p:spPr>
          <a:xfrm flipH="1">
            <a:off x="9695306" y="4334027"/>
            <a:ext cx="495585" cy="15767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algn="ctr"/>
            <a:r>
              <a:rPr lang="tr-TR" sz="1200" dirty="0">
                <a:latin typeface="Cambria"/>
                <a:ea typeface="ＭＳ 明朝"/>
                <a:cs typeface="Cambria"/>
              </a:rPr>
              <a:t>ÜOE</a:t>
            </a:r>
            <a:r>
              <a:rPr lang="tr-TR" sz="1200" baseline="-25000" dirty="0">
                <a:latin typeface="Cambria"/>
                <a:ea typeface="ＭＳ 明朝"/>
                <a:cs typeface="Cambria"/>
              </a:rPr>
              <a:t>2</a:t>
            </a:r>
          </a:p>
        </p:txBody>
      </p:sp>
      <p:sp>
        <p:nvSpPr>
          <p:cNvPr id="13" name="Rectangle 12"/>
          <p:cNvSpPr/>
          <p:nvPr/>
        </p:nvSpPr>
        <p:spPr>
          <a:xfrm flipH="1">
            <a:off x="1665619" y="2444507"/>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Sermaye Malları Miktarı</a:t>
            </a:r>
            <a:endParaRPr lang="tr-TR" sz="1200" dirty="0">
              <a:effectLst/>
              <a:latin typeface="Cambria"/>
              <a:ea typeface="ＭＳ 明朝"/>
              <a:cs typeface="Cambria"/>
            </a:endParaRPr>
          </a:p>
        </p:txBody>
      </p:sp>
      <p:sp>
        <p:nvSpPr>
          <p:cNvPr id="14" name="Rectangle 13"/>
          <p:cNvSpPr/>
          <p:nvPr/>
        </p:nvSpPr>
        <p:spPr>
          <a:xfrm flipH="1">
            <a:off x="1701145" y="2425700"/>
            <a:ext cx="1416816" cy="59470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Sermaye Malları Miktarı</a:t>
            </a:r>
            <a:endParaRPr lang="tr-TR" sz="1200" dirty="0">
              <a:effectLst/>
              <a:latin typeface="Cambria"/>
              <a:ea typeface="ＭＳ 明朝"/>
              <a:cs typeface="Cambria"/>
            </a:endParaRPr>
          </a:p>
        </p:txBody>
      </p:sp>
      <p:sp>
        <p:nvSpPr>
          <p:cNvPr id="15" name="Rectangle 14"/>
          <p:cNvSpPr/>
          <p:nvPr/>
        </p:nvSpPr>
        <p:spPr>
          <a:xfrm flipH="1">
            <a:off x="5903482" y="2281768"/>
            <a:ext cx="1416816" cy="70455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Sermaye Malları Miktarı</a:t>
            </a:r>
            <a:endParaRPr lang="tr-TR" sz="1200" dirty="0">
              <a:effectLst/>
              <a:latin typeface="Cambria"/>
              <a:ea typeface="ＭＳ 明朝"/>
              <a:cs typeface="Cambria"/>
            </a:endParaRPr>
          </a:p>
        </p:txBody>
      </p:sp>
      <p:sp>
        <p:nvSpPr>
          <p:cNvPr id="16" name="Rectangle 15"/>
          <p:cNvSpPr/>
          <p:nvPr/>
        </p:nvSpPr>
        <p:spPr>
          <a:xfrm flipH="1">
            <a:off x="4727290" y="4627022"/>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Tüketim Malları Miktarı</a:t>
            </a:r>
            <a:endParaRPr lang="tr-TR" sz="1200" dirty="0">
              <a:effectLst/>
              <a:latin typeface="Cambria"/>
              <a:ea typeface="ＭＳ 明朝"/>
              <a:cs typeface="Cambria"/>
            </a:endParaRPr>
          </a:p>
        </p:txBody>
      </p:sp>
      <p:sp>
        <p:nvSpPr>
          <p:cNvPr id="17" name="Rectangle 16"/>
          <p:cNvSpPr/>
          <p:nvPr/>
        </p:nvSpPr>
        <p:spPr>
          <a:xfrm flipH="1">
            <a:off x="8866042" y="4627022"/>
            <a:ext cx="1416816" cy="5403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effectLst/>
                <a:latin typeface="Cambria"/>
                <a:ea typeface="ＭＳ 明朝"/>
                <a:cs typeface="Cambria"/>
              </a:rPr>
              <a:t>Üretilen </a:t>
            </a:r>
            <a:r>
              <a:rPr lang="tr-TR" sz="1200" dirty="0">
                <a:latin typeface="Cambria"/>
                <a:ea typeface="ＭＳ 明朝"/>
                <a:cs typeface="Cambria"/>
              </a:rPr>
              <a:t>Tüketim Malları Miktarı</a:t>
            </a:r>
            <a:endParaRPr lang="tr-TR" sz="1200" dirty="0">
              <a:effectLst/>
              <a:latin typeface="Cambria"/>
              <a:ea typeface="ＭＳ 明朝"/>
              <a:cs typeface="Cambria"/>
            </a:endParaRPr>
          </a:p>
        </p:txBody>
      </p:sp>
      <p:sp>
        <p:nvSpPr>
          <p:cNvPr id="18" name="Rectangle 17"/>
          <p:cNvSpPr/>
          <p:nvPr/>
        </p:nvSpPr>
        <p:spPr>
          <a:xfrm flipH="1">
            <a:off x="3796941" y="5223496"/>
            <a:ext cx="1416816" cy="30885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effectLst/>
                <a:latin typeface="Cambria"/>
                <a:ea typeface="ＭＳ 明朝"/>
                <a:cs typeface="Cambria"/>
              </a:rPr>
              <a:t>Kısa Dönem ÜOE</a:t>
            </a:r>
          </a:p>
        </p:txBody>
      </p:sp>
      <p:sp>
        <p:nvSpPr>
          <p:cNvPr id="19" name="Rectangle 18"/>
          <p:cNvSpPr/>
          <p:nvPr/>
        </p:nvSpPr>
        <p:spPr>
          <a:xfrm flipH="1">
            <a:off x="7962058" y="5188657"/>
            <a:ext cx="1416816" cy="30885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effectLst/>
                <a:latin typeface="Cambria"/>
                <a:ea typeface="ＭＳ 明朝"/>
                <a:cs typeface="Cambria"/>
              </a:rPr>
              <a:t>Uzun Dönem ÜOE</a:t>
            </a:r>
          </a:p>
        </p:txBody>
      </p:sp>
    </p:spTree>
    <p:extLst>
      <p:ext uri="{BB962C8B-B14F-4D97-AF65-F5344CB8AC3E}">
        <p14:creationId xmlns:p14="http://schemas.microsoft.com/office/powerpoint/2010/main" val="14728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10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1981200" y="103"/>
            <a:ext cx="8229600" cy="1527175"/>
          </a:xfrm>
        </p:spPr>
        <p:txBody>
          <a:bodyPr/>
          <a:lstStyle/>
          <a:p>
            <a:r>
              <a:rPr lang="tr-TR" altLang="en-US" noProof="0" dirty="0">
                <a:latin typeface="Cambria"/>
                <a:cs typeface="Cambria"/>
              </a:rPr>
              <a:t>Sermaye Malları ve </a:t>
            </a:r>
            <a:br>
              <a:rPr lang="tr-TR" altLang="en-US" noProof="0" dirty="0">
                <a:latin typeface="Cambria"/>
                <a:cs typeface="Cambria"/>
              </a:rPr>
            </a:br>
            <a:r>
              <a:rPr lang="tr-TR" altLang="en-US" noProof="0" dirty="0">
                <a:latin typeface="Cambria"/>
                <a:cs typeface="Cambria"/>
              </a:rPr>
              <a:t>Gelecek Dönemdeki Büyüme</a:t>
            </a:r>
          </a:p>
        </p:txBody>
      </p:sp>
      <p:sp>
        <p:nvSpPr>
          <p:cNvPr id="59395" name="Content Placeholder 2"/>
          <p:cNvSpPr>
            <a:spLocks noGrp="1"/>
          </p:cNvSpPr>
          <p:nvPr>
            <p:ph idx="1"/>
          </p:nvPr>
        </p:nvSpPr>
        <p:spPr>
          <a:xfrm>
            <a:off x="1981200" y="1712913"/>
            <a:ext cx="8229600" cy="4895850"/>
          </a:xfrm>
        </p:spPr>
        <p:txBody>
          <a:bodyPr/>
          <a:lstStyle/>
          <a:p>
            <a:r>
              <a:rPr lang="tr-TR" altLang="en-US" sz="3200" noProof="0" dirty="0">
                <a:latin typeface="Cambria"/>
                <a:cs typeface="Cambria"/>
              </a:rPr>
              <a:t>Son 20 yılda, Çin ve Hindistan, Amerika ve Avrupa'ya göre sermaye mallarına daha fazla yatırım yaptı.</a:t>
            </a:r>
          </a:p>
          <a:p>
            <a:r>
              <a:rPr lang="tr-TR" altLang="en-US" sz="3200" noProof="0" dirty="0">
                <a:latin typeface="Cambria"/>
                <a:cs typeface="Cambria"/>
              </a:rPr>
              <a:t>Sonuç?</a:t>
            </a:r>
          </a:p>
          <a:p>
            <a:pPr lvl="1"/>
            <a:r>
              <a:rPr lang="tr-TR" altLang="en-US" sz="2800" noProof="0" dirty="0">
                <a:latin typeface="Cambria"/>
                <a:cs typeface="Cambria"/>
              </a:rPr>
              <a:t>Çin, daha iyi bir gelecek için bugünün tüketimini feda ediyor</a:t>
            </a:r>
            <a:r>
              <a:rPr lang="tr-TR" altLang="ja-JP" sz="2800" noProof="0" dirty="0">
                <a:latin typeface="Cambria"/>
                <a:cs typeface="Cambria"/>
              </a:rPr>
              <a:t>.</a:t>
            </a:r>
          </a:p>
          <a:p>
            <a:pPr lvl="1"/>
            <a:r>
              <a:rPr lang="tr-TR" altLang="en-US" sz="2800" noProof="0" dirty="0">
                <a:latin typeface="Cambria"/>
                <a:cs typeface="Cambria"/>
              </a:rPr>
              <a:t>Çin ve Hindistan yüksek büyüme oranına sahip.</a:t>
            </a:r>
          </a:p>
          <a:p>
            <a:pPr lvl="1"/>
            <a:r>
              <a:rPr lang="tr-TR" altLang="en-US" sz="2800" noProof="0" dirty="0">
                <a:latin typeface="Cambria"/>
                <a:cs typeface="Cambria"/>
              </a:rPr>
              <a:t>Diğer değiş-tokuş: Çinli işçilerin Amerikalılara göre daha az boş zamanı var.</a:t>
            </a:r>
            <a:endParaRPr lang="tr-TR" altLang="en-US" sz="2400" noProof="0" dirty="0">
              <a:latin typeface="Cambria"/>
              <a:cs typeface="Cambria"/>
            </a:endParaRPr>
          </a:p>
        </p:txBody>
      </p:sp>
    </p:spTree>
    <p:extLst>
      <p:ext uri="{BB962C8B-B14F-4D97-AF65-F5344CB8AC3E}">
        <p14:creationId xmlns:p14="http://schemas.microsoft.com/office/powerpoint/2010/main" val="1198489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animEffect transition="in" filter="barn(inVertical)">
                                      <p:cBhvr>
                                        <p:cTn id="7" dur="500"/>
                                        <p:tgtEl>
                                          <p:spTgt spid="59395">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9395">
                                            <p:txEl>
                                              <p:pRg st="3" end="3"/>
                                            </p:txEl>
                                          </p:spTgt>
                                        </p:tgtEl>
                                        <p:attrNameLst>
                                          <p:attrName>style.visibility</p:attrName>
                                        </p:attrNameLst>
                                      </p:cBhvr>
                                      <p:to>
                                        <p:strVal val="visible"/>
                                      </p:to>
                                    </p:set>
                                    <p:animEffect transition="in" filter="barn(inVertical)">
                                      <p:cBhvr>
                                        <p:cTn id="10" dur="500"/>
                                        <p:tgtEl>
                                          <p:spTgt spid="59395">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animEffect transition="in" filter="barn(inVertical)">
                                      <p:cBhvr>
                                        <p:cTn id="13"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a:xfrm>
            <a:off x="1802774" y="0"/>
            <a:ext cx="8229600" cy="1527175"/>
          </a:xfrm>
        </p:spPr>
        <p:txBody>
          <a:bodyPr/>
          <a:lstStyle/>
          <a:p>
            <a:r>
              <a:rPr lang="tr-TR" altLang="en-US" noProof="0" dirty="0">
                <a:latin typeface="Cambria"/>
                <a:cs typeface="Cambria"/>
              </a:rPr>
              <a:t>Örnek Sorular</a:t>
            </a:r>
          </a:p>
        </p:txBody>
      </p:sp>
      <p:sp>
        <p:nvSpPr>
          <p:cNvPr id="53251" name="Content Placeholder 2"/>
          <p:cNvSpPr>
            <a:spLocks noGrp="1"/>
          </p:cNvSpPr>
          <p:nvPr>
            <p:ph idx="1"/>
          </p:nvPr>
        </p:nvSpPr>
        <p:spPr>
          <a:xfrm>
            <a:off x="1797052" y="1712913"/>
            <a:ext cx="8696325" cy="4895850"/>
          </a:xfrm>
        </p:spPr>
        <p:txBody>
          <a:bodyPr/>
          <a:lstStyle/>
          <a:p>
            <a:pPr marL="0" indent="0">
              <a:buNone/>
            </a:pPr>
            <a:r>
              <a:rPr lang="tr-TR" altLang="en-US" noProof="0" dirty="0">
                <a:latin typeface="Cambria"/>
                <a:cs typeface="Cambria"/>
              </a:rPr>
              <a:t>ÜOE ile ilgili olarak, etkin bir nokta</a:t>
            </a:r>
          </a:p>
          <a:p>
            <a:pPr marL="971550" lvl="1" indent="-514350">
              <a:buFont typeface="Calibri" panose="020F0502020204030204" pitchFamily="34" charset="0"/>
              <a:buAutoNum type="alphaUcPeriod"/>
            </a:pPr>
            <a:r>
              <a:rPr lang="tr-TR" altLang="en-US" noProof="0" dirty="0">
                <a:latin typeface="Cambria"/>
                <a:cs typeface="Cambria"/>
              </a:rPr>
              <a:t>ulaşılması imkansız bir noktadır.</a:t>
            </a:r>
          </a:p>
          <a:p>
            <a:pPr marL="971550" lvl="1" indent="-514350">
              <a:buFont typeface="Calibri" panose="020F0502020204030204" pitchFamily="34" charset="0"/>
              <a:buAutoNum type="alphaUcPeriod"/>
            </a:pPr>
            <a:r>
              <a:rPr lang="tr-TR" altLang="en-US" noProof="0" dirty="0">
                <a:latin typeface="Cambria"/>
                <a:cs typeface="Cambria"/>
              </a:rPr>
              <a:t>ÜOE eğrisinin iç tarafındadır.</a:t>
            </a:r>
          </a:p>
          <a:p>
            <a:pPr marL="971550" lvl="1" indent="-514350">
              <a:buFont typeface="Calibri" panose="020F0502020204030204" pitchFamily="34" charset="0"/>
              <a:buAutoNum type="alphaUcPeriod"/>
            </a:pPr>
            <a:r>
              <a:rPr lang="tr-TR" altLang="en-US" noProof="0" dirty="0">
                <a:latin typeface="Cambria"/>
                <a:cs typeface="Cambria"/>
              </a:rPr>
              <a:t>ÜOE eğrisinin dış tarafındadır.</a:t>
            </a:r>
          </a:p>
          <a:p>
            <a:pPr marL="971550" lvl="1" indent="-514350">
              <a:buFont typeface="Calibri" panose="020F0502020204030204" pitchFamily="34" charset="0"/>
              <a:buAutoNum type="alphaUcPeriod"/>
            </a:pPr>
            <a:r>
              <a:rPr lang="tr-TR" altLang="en-US" noProof="0" dirty="0">
                <a:latin typeface="Cambria"/>
                <a:cs typeface="Cambria"/>
              </a:rPr>
              <a:t>ÜOE eğrisinin üzerindedir.</a:t>
            </a:r>
          </a:p>
        </p:txBody>
      </p:sp>
    </p:spTree>
    <p:extLst>
      <p:ext uri="{BB962C8B-B14F-4D97-AF65-F5344CB8AC3E}">
        <p14:creationId xmlns:p14="http://schemas.microsoft.com/office/powerpoint/2010/main" val="3560075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a:xfrm>
            <a:off x="1215019" y="31489"/>
            <a:ext cx="8229600" cy="1527175"/>
          </a:xfrm>
        </p:spPr>
        <p:txBody>
          <a:bodyPr/>
          <a:lstStyle/>
          <a:p>
            <a:r>
              <a:rPr lang="tr-TR" altLang="en-US" noProof="0" dirty="0">
                <a:latin typeface="Cambria"/>
                <a:cs typeface="Cambria"/>
              </a:rPr>
              <a:t>Örnek Sorular</a:t>
            </a:r>
          </a:p>
        </p:txBody>
      </p:sp>
      <p:sp>
        <p:nvSpPr>
          <p:cNvPr id="53251" name="Content Placeholder 2"/>
          <p:cNvSpPr>
            <a:spLocks noGrp="1"/>
          </p:cNvSpPr>
          <p:nvPr>
            <p:ph idx="1"/>
          </p:nvPr>
        </p:nvSpPr>
        <p:spPr>
          <a:xfrm>
            <a:off x="1227666" y="1727024"/>
            <a:ext cx="9759599" cy="4895850"/>
          </a:xfrm>
        </p:spPr>
        <p:txBody>
          <a:bodyPr/>
          <a:lstStyle/>
          <a:p>
            <a:pPr marL="0" indent="0">
              <a:buNone/>
            </a:pPr>
            <a:r>
              <a:rPr lang="tr-TR" altLang="en-US" noProof="0" dirty="0">
                <a:latin typeface="Cambria"/>
                <a:cs typeface="Cambria"/>
              </a:rPr>
              <a:t>Eğer </a:t>
            </a:r>
            <a:r>
              <a:rPr lang="tr-TR" altLang="en-US" noProof="0" dirty="0" err="1">
                <a:latin typeface="Cambria"/>
                <a:cs typeface="Cambria"/>
              </a:rPr>
              <a:t>ÜOE'nin</a:t>
            </a:r>
            <a:r>
              <a:rPr lang="tr-TR" altLang="en-US" noProof="0" dirty="0">
                <a:latin typeface="Cambria"/>
                <a:cs typeface="Cambria"/>
              </a:rPr>
              <a:t> üzerinde aşağıya ve sağa doğru gidersek, bu hareketin fırsat maliyeti</a:t>
            </a:r>
          </a:p>
          <a:p>
            <a:pPr marL="971550" lvl="1" indent="-514350">
              <a:buFont typeface="Calibri" panose="020F0502020204030204" pitchFamily="34" charset="0"/>
              <a:buAutoNum type="alphaUcPeriod"/>
            </a:pPr>
            <a:r>
              <a:rPr lang="tr-TR" altLang="en-US" noProof="0" dirty="0">
                <a:latin typeface="Cambria"/>
                <a:cs typeface="Cambria"/>
              </a:rPr>
              <a:t>x-eksenindeki üründen kazandığımız kadardır.</a:t>
            </a:r>
          </a:p>
          <a:p>
            <a:pPr marL="971550" lvl="1" indent="-514350">
              <a:buFont typeface="Calibri" panose="020F0502020204030204" pitchFamily="34" charset="0"/>
              <a:buAutoNum type="alphaUcPeriod"/>
            </a:pPr>
            <a:r>
              <a:rPr lang="tr-TR" altLang="en-US" noProof="0" dirty="0">
                <a:latin typeface="Cambria"/>
                <a:cs typeface="Cambria"/>
              </a:rPr>
              <a:t>y-eksenindeki üründen kazandığımız kadardır.</a:t>
            </a:r>
          </a:p>
          <a:p>
            <a:pPr marL="971550" lvl="1" indent="-514350">
              <a:buFont typeface="Calibri" panose="020F0502020204030204" pitchFamily="34" charset="0"/>
              <a:buAutoNum type="alphaUcPeriod"/>
            </a:pPr>
            <a:r>
              <a:rPr lang="tr-TR" altLang="en-US" noProof="0" dirty="0">
                <a:latin typeface="Cambria"/>
                <a:cs typeface="Cambria"/>
              </a:rPr>
              <a:t>x-eksenindeki üründen fedakarlık ettiğimiz kadardır.</a:t>
            </a:r>
          </a:p>
          <a:p>
            <a:pPr marL="971550" lvl="1" indent="-514350">
              <a:buFont typeface="Calibri" panose="020F0502020204030204" pitchFamily="34" charset="0"/>
              <a:buAutoNum type="alphaUcPeriod"/>
            </a:pPr>
            <a:r>
              <a:rPr lang="tr-TR" altLang="en-US" noProof="0" dirty="0">
                <a:latin typeface="Cambria"/>
                <a:cs typeface="Cambria"/>
              </a:rPr>
              <a:t>y-eksenindeki üründen fedakarlık ettiğimiz kadardır.</a:t>
            </a:r>
          </a:p>
        </p:txBody>
      </p:sp>
    </p:spTree>
    <p:extLst>
      <p:ext uri="{BB962C8B-B14F-4D97-AF65-F5344CB8AC3E}">
        <p14:creationId xmlns:p14="http://schemas.microsoft.com/office/powerpoint/2010/main" val="1612686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noProof="0" dirty="0">
                <a:latin typeface="Cambria"/>
                <a:cs typeface="Cambria"/>
              </a:rPr>
              <a:t>Kaynaklar</a:t>
            </a:r>
          </a:p>
        </p:txBody>
      </p:sp>
      <p:sp>
        <p:nvSpPr>
          <p:cNvPr id="4" name="Content Placeholder 3"/>
          <p:cNvSpPr>
            <a:spLocks noGrp="1"/>
          </p:cNvSpPr>
          <p:nvPr>
            <p:ph idx="1"/>
          </p:nvPr>
        </p:nvSpPr>
        <p:spPr/>
        <p:txBody>
          <a:bodyPr/>
          <a:lstStyle/>
          <a:p>
            <a:r>
              <a:rPr lang="tr-TR" noProof="0" dirty="0">
                <a:latin typeface="Cambria"/>
                <a:cs typeface="Cambria"/>
              </a:rPr>
              <a:t>"</a:t>
            </a:r>
            <a:r>
              <a:rPr lang="tr-TR" noProof="0" dirty="0" err="1">
                <a:latin typeface="Cambria"/>
                <a:cs typeface="Cambria"/>
              </a:rPr>
              <a:t>Principles</a:t>
            </a:r>
            <a:r>
              <a:rPr lang="tr-TR" noProof="0" dirty="0">
                <a:latin typeface="Cambria"/>
                <a:cs typeface="Cambria"/>
              </a:rPr>
              <a:t> of </a:t>
            </a:r>
            <a:r>
              <a:rPr lang="tr-TR" noProof="0" dirty="0" err="1">
                <a:latin typeface="Cambria"/>
                <a:cs typeface="Cambria"/>
              </a:rPr>
              <a:t>Economics</a:t>
            </a:r>
            <a:r>
              <a:rPr lang="tr-TR" noProof="0" dirty="0">
                <a:latin typeface="Cambria"/>
                <a:cs typeface="Cambria"/>
              </a:rPr>
              <a:t> </a:t>
            </a:r>
            <a:r>
              <a:rPr lang="tr-TR" noProof="0" dirty="0" err="1">
                <a:latin typeface="Cambria"/>
                <a:cs typeface="Cambria"/>
              </a:rPr>
              <a:t>with</a:t>
            </a:r>
            <a:r>
              <a:rPr lang="tr-TR" noProof="0" dirty="0">
                <a:latin typeface="Cambria"/>
                <a:cs typeface="Cambria"/>
              </a:rPr>
              <a:t> </a:t>
            </a:r>
            <a:r>
              <a:rPr lang="tr-TR" noProof="0" dirty="0" err="1">
                <a:latin typeface="Cambria"/>
                <a:cs typeface="Cambria"/>
              </a:rPr>
              <a:t>Smartwork</a:t>
            </a:r>
            <a:r>
              <a:rPr lang="tr-TR" noProof="0" dirty="0">
                <a:latin typeface="Cambria"/>
                <a:cs typeface="Cambria"/>
              </a:rPr>
              <a:t> Access (ISBN: 978-0-26314-5), 1st Edition, 2013" </a:t>
            </a:r>
            <a:r>
              <a:rPr lang="tr-TR" noProof="0" dirty="0" err="1">
                <a:latin typeface="Cambria"/>
                <a:cs typeface="Cambria"/>
              </a:rPr>
              <a:t>by</a:t>
            </a:r>
            <a:r>
              <a:rPr lang="tr-TR" noProof="0" dirty="0">
                <a:latin typeface="Cambria"/>
                <a:cs typeface="Cambria"/>
              </a:rPr>
              <a:t> </a:t>
            </a:r>
            <a:r>
              <a:rPr lang="tr-TR" noProof="0" dirty="0" err="1">
                <a:latin typeface="Cambria"/>
                <a:cs typeface="Cambria"/>
              </a:rPr>
              <a:t>Mateer</a:t>
            </a:r>
            <a:r>
              <a:rPr lang="tr-TR" noProof="0" dirty="0">
                <a:latin typeface="Cambria"/>
                <a:cs typeface="Cambria"/>
              </a:rPr>
              <a:t> </a:t>
            </a:r>
            <a:r>
              <a:rPr lang="tr-TR" noProof="0" dirty="0" err="1">
                <a:latin typeface="Cambria"/>
                <a:cs typeface="Cambria"/>
              </a:rPr>
              <a:t>and</a:t>
            </a:r>
            <a:r>
              <a:rPr lang="tr-TR" noProof="0" dirty="0">
                <a:latin typeface="Cambria"/>
                <a:cs typeface="Cambria"/>
              </a:rPr>
              <a:t> </a:t>
            </a:r>
            <a:r>
              <a:rPr lang="tr-TR" noProof="0" dirty="0" err="1">
                <a:latin typeface="Cambria"/>
                <a:cs typeface="Cambria"/>
              </a:rPr>
              <a:t>Coppock</a:t>
            </a:r>
            <a:endParaRPr lang="tr-TR" noProof="0" dirty="0">
              <a:latin typeface="Cambria"/>
              <a:cs typeface="Cambria"/>
            </a:endParaRPr>
          </a:p>
          <a:p>
            <a:r>
              <a:rPr lang="tr-TR" noProof="0" dirty="0">
                <a:latin typeface="Cambria"/>
                <a:cs typeface="Cambria"/>
              </a:rPr>
              <a:t>"</a:t>
            </a:r>
            <a:r>
              <a:rPr lang="tr-TR" noProof="0" dirty="0" err="1">
                <a:latin typeface="Cambria"/>
                <a:cs typeface="Cambria"/>
              </a:rPr>
              <a:t>Economics</a:t>
            </a:r>
            <a:r>
              <a:rPr lang="tr-TR" noProof="0" dirty="0">
                <a:latin typeface="Cambria"/>
                <a:cs typeface="Cambria"/>
              </a:rPr>
              <a:t>: </a:t>
            </a:r>
            <a:r>
              <a:rPr lang="tr-TR" noProof="0" dirty="0" err="1">
                <a:latin typeface="Cambria"/>
                <a:cs typeface="Cambria"/>
              </a:rPr>
              <a:t>Custom</a:t>
            </a:r>
            <a:r>
              <a:rPr lang="tr-TR" noProof="0" dirty="0">
                <a:latin typeface="Cambria"/>
                <a:cs typeface="Cambria"/>
              </a:rPr>
              <a:t> Edition </a:t>
            </a:r>
            <a:r>
              <a:rPr lang="tr-TR" noProof="0" dirty="0" err="1">
                <a:latin typeface="Cambria"/>
                <a:cs typeface="Cambria"/>
              </a:rPr>
              <a:t>for</a:t>
            </a:r>
            <a:r>
              <a:rPr lang="tr-TR" noProof="0" dirty="0">
                <a:latin typeface="Cambria"/>
                <a:cs typeface="Cambria"/>
              </a:rPr>
              <a:t> NCSU (ISBN: 9781937435202" </a:t>
            </a:r>
            <a:r>
              <a:rPr lang="tr-TR" noProof="0" dirty="0" err="1">
                <a:latin typeface="Cambria"/>
                <a:cs typeface="Cambria"/>
              </a:rPr>
              <a:t>by</a:t>
            </a:r>
            <a:r>
              <a:rPr lang="tr-TR" noProof="0" dirty="0">
                <a:latin typeface="Cambria"/>
                <a:cs typeface="Cambria"/>
              </a:rPr>
              <a:t> David </a:t>
            </a:r>
            <a:r>
              <a:rPr lang="tr-TR" noProof="0" dirty="0" err="1">
                <a:latin typeface="Cambria"/>
                <a:cs typeface="Cambria"/>
              </a:rPr>
              <a:t>Hyman</a:t>
            </a:r>
            <a:endParaRPr lang="tr-TR" noProof="0" dirty="0">
              <a:latin typeface="Cambria"/>
              <a:cs typeface="Cambria"/>
            </a:endParaRPr>
          </a:p>
        </p:txBody>
      </p:sp>
    </p:spTree>
    <p:extLst>
      <p:ext uri="{BB962C8B-B14F-4D97-AF65-F5344CB8AC3E}">
        <p14:creationId xmlns:p14="http://schemas.microsoft.com/office/powerpoint/2010/main" val="426107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8"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1864" y="1562559"/>
            <a:ext cx="7640637" cy="5210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120.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1227" y="2164220"/>
            <a:ext cx="393700" cy="207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100300.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7481" y="2807157"/>
            <a:ext cx="4400551" cy="3729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ppf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3245" y="2654757"/>
            <a:ext cx="3889375" cy="358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a.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90916" y="3881998"/>
            <a:ext cx="3195637" cy="266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ppf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813245" y="2005474"/>
            <a:ext cx="3889375" cy="423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b.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490982" y="3432735"/>
            <a:ext cx="3635375"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0184" name="Title 16"/>
          <p:cNvSpPr>
            <a:spLocks noGrp="1"/>
          </p:cNvSpPr>
          <p:nvPr>
            <p:ph type="title"/>
          </p:nvPr>
        </p:nvSpPr>
        <p:spPr/>
        <p:txBody>
          <a:bodyPr/>
          <a:lstStyle/>
          <a:p>
            <a:pPr algn="ctr"/>
            <a:r>
              <a:rPr lang="tr-TR" altLang="en-US" dirty="0" err="1">
                <a:latin typeface="Cambria"/>
                <a:cs typeface="Cambria"/>
              </a:rPr>
              <a:t>ÜOE'de</a:t>
            </a:r>
            <a:r>
              <a:rPr lang="tr-TR" altLang="en-US" dirty="0">
                <a:latin typeface="Cambria"/>
                <a:cs typeface="Cambria"/>
              </a:rPr>
              <a:t> Kayma</a:t>
            </a:r>
          </a:p>
        </p:txBody>
      </p:sp>
      <p:sp>
        <p:nvSpPr>
          <p:cNvPr id="11" name="Rectangle 10"/>
          <p:cNvSpPr/>
          <p:nvPr/>
        </p:nvSpPr>
        <p:spPr>
          <a:xfrm flipH="1">
            <a:off x="2010083" y="1584976"/>
            <a:ext cx="1756754" cy="57983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Üretilen Pizza Miktarı</a:t>
            </a:r>
          </a:p>
        </p:txBody>
      </p:sp>
      <p:sp>
        <p:nvSpPr>
          <p:cNvPr id="12" name="Rectangle 11"/>
          <p:cNvSpPr/>
          <p:nvPr/>
        </p:nvSpPr>
        <p:spPr>
          <a:xfrm flipH="1">
            <a:off x="8005079" y="6297706"/>
            <a:ext cx="3082262" cy="51571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Üretilen Hamburger Miktarı</a:t>
            </a:r>
          </a:p>
        </p:txBody>
      </p:sp>
      <p:sp>
        <p:nvSpPr>
          <p:cNvPr id="13" name="Rectangle 12"/>
          <p:cNvSpPr/>
          <p:nvPr/>
        </p:nvSpPr>
        <p:spPr>
          <a:xfrm flipH="1">
            <a:off x="4196351" y="1978915"/>
            <a:ext cx="759129" cy="2926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latin typeface="Cambria"/>
                <a:ea typeface="ＭＳ 明朝"/>
                <a:cs typeface="Cambria"/>
              </a:rPr>
              <a:t>ÜOE</a:t>
            </a:r>
            <a:r>
              <a:rPr lang="tr-TR" sz="1200" baseline="-25000" dirty="0">
                <a:latin typeface="Cambria"/>
                <a:ea typeface="ＭＳ 明朝"/>
                <a:cs typeface="Cambria"/>
              </a:rPr>
              <a:t>2</a:t>
            </a:r>
            <a:endParaRPr lang="tr-TR" sz="1200" dirty="0">
              <a:effectLst/>
              <a:latin typeface="Cambria"/>
              <a:ea typeface="ＭＳ 明朝"/>
              <a:cs typeface="Cambria"/>
            </a:endParaRPr>
          </a:p>
        </p:txBody>
      </p:sp>
      <p:sp>
        <p:nvSpPr>
          <p:cNvPr id="15" name="Rectangle 14"/>
          <p:cNvSpPr/>
          <p:nvPr/>
        </p:nvSpPr>
        <p:spPr>
          <a:xfrm flipH="1">
            <a:off x="4114090" y="2614516"/>
            <a:ext cx="759129" cy="2926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latin typeface="Cambria"/>
                <a:ea typeface="ＭＳ 明朝"/>
                <a:cs typeface="Cambria"/>
              </a:rPr>
              <a:t>ÜOE</a:t>
            </a:r>
            <a:r>
              <a:rPr lang="tr-TR" sz="1200" baseline="-25000" dirty="0">
                <a:latin typeface="Cambria"/>
                <a:ea typeface="ＭＳ 明朝"/>
                <a:cs typeface="Cambria"/>
              </a:rPr>
              <a:t>1</a:t>
            </a:r>
            <a:endParaRPr lang="tr-TR" sz="1200" baseline="-25000" dirty="0">
              <a:effectLst/>
              <a:latin typeface="Cambria"/>
              <a:ea typeface="ＭＳ 明朝"/>
              <a:cs typeface="Cambria"/>
            </a:endParaRPr>
          </a:p>
        </p:txBody>
      </p:sp>
    </p:spTree>
    <p:extLst>
      <p:ext uri="{BB962C8B-B14F-4D97-AF65-F5344CB8AC3E}">
        <p14:creationId xmlns:p14="http://schemas.microsoft.com/office/powerpoint/2010/main" val="3306644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10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10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8"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94019" y="1677988"/>
            <a:ext cx="7318375" cy="4989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100300.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0927" y="2903538"/>
            <a:ext cx="4192588" cy="354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descr="120300.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90994" y="2203450"/>
            <a:ext cx="4879975" cy="4237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ppf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355" y="2759075"/>
            <a:ext cx="3725863" cy="3416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a.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54429" y="3835503"/>
            <a:ext cx="3038475" cy="259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ppf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951357" y="2111375"/>
            <a:ext cx="4391025" cy="4059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c.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664020" y="3424238"/>
            <a:ext cx="3705225" cy="301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32" name="Title 12"/>
          <p:cNvSpPr>
            <a:spLocks noGrp="1"/>
          </p:cNvSpPr>
          <p:nvPr>
            <p:ph type="title"/>
          </p:nvPr>
        </p:nvSpPr>
        <p:spPr/>
        <p:txBody>
          <a:bodyPr/>
          <a:lstStyle/>
          <a:p>
            <a:pPr algn="ctr"/>
            <a:r>
              <a:rPr lang="tr-TR" altLang="en-US" dirty="0" err="1">
                <a:latin typeface="Cambria"/>
                <a:cs typeface="Cambria"/>
              </a:rPr>
              <a:t>ÜOE'de</a:t>
            </a:r>
            <a:r>
              <a:rPr lang="tr-TR" altLang="en-US" dirty="0">
                <a:latin typeface="Cambria"/>
                <a:cs typeface="Cambria"/>
              </a:rPr>
              <a:t> Kayma</a:t>
            </a:r>
          </a:p>
        </p:txBody>
      </p:sp>
      <p:sp>
        <p:nvSpPr>
          <p:cNvPr id="13" name="Rectangle 12"/>
          <p:cNvSpPr/>
          <p:nvPr/>
        </p:nvSpPr>
        <p:spPr>
          <a:xfrm flipH="1">
            <a:off x="4267198" y="2040490"/>
            <a:ext cx="729689" cy="27726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latin typeface="Cambria"/>
                <a:ea typeface="ＭＳ 明朝"/>
                <a:cs typeface="Cambria"/>
              </a:rPr>
              <a:t>ÜOE</a:t>
            </a:r>
            <a:r>
              <a:rPr lang="tr-TR" sz="1200" baseline="-25000" dirty="0">
                <a:latin typeface="Cambria"/>
                <a:ea typeface="ＭＳ 明朝"/>
                <a:cs typeface="Cambria"/>
              </a:rPr>
              <a:t>2</a:t>
            </a:r>
            <a:endParaRPr lang="tr-TR" sz="1200" dirty="0">
              <a:effectLst/>
              <a:latin typeface="Cambria"/>
              <a:ea typeface="ＭＳ 明朝"/>
              <a:cs typeface="Cambria"/>
            </a:endParaRPr>
          </a:p>
        </p:txBody>
      </p:sp>
      <p:sp>
        <p:nvSpPr>
          <p:cNvPr id="14" name="Rectangle 13"/>
          <p:cNvSpPr/>
          <p:nvPr/>
        </p:nvSpPr>
        <p:spPr>
          <a:xfrm flipH="1">
            <a:off x="4229099" y="2703165"/>
            <a:ext cx="836809" cy="29267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200" dirty="0">
                <a:latin typeface="Cambria"/>
                <a:ea typeface="ＭＳ 明朝"/>
                <a:cs typeface="Cambria"/>
              </a:rPr>
              <a:t>ÜOE</a:t>
            </a:r>
            <a:r>
              <a:rPr lang="tr-TR" sz="1200" baseline="-25000" dirty="0">
                <a:latin typeface="Cambria"/>
                <a:ea typeface="ＭＳ 明朝"/>
                <a:cs typeface="Cambria"/>
              </a:rPr>
              <a:t>1</a:t>
            </a:r>
            <a:endParaRPr lang="tr-TR" sz="1200" dirty="0">
              <a:effectLst/>
              <a:latin typeface="Cambria"/>
              <a:ea typeface="ＭＳ 明朝"/>
              <a:cs typeface="Cambria"/>
            </a:endParaRPr>
          </a:p>
        </p:txBody>
      </p:sp>
      <p:sp>
        <p:nvSpPr>
          <p:cNvPr id="15" name="Rectangle 14"/>
          <p:cNvSpPr/>
          <p:nvPr/>
        </p:nvSpPr>
        <p:spPr>
          <a:xfrm flipH="1">
            <a:off x="1794534" y="1598706"/>
            <a:ext cx="2015249" cy="59640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Üretilen Pizza Miktarı</a:t>
            </a:r>
          </a:p>
        </p:txBody>
      </p:sp>
      <p:sp>
        <p:nvSpPr>
          <p:cNvPr id="16" name="Rectangle 15"/>
          <p:cNvSpPr/>
          <p:nvPr/>
        </p:nvSpPr>
        <p:spPr>
          <a:xfrm flipH="1">
            <a:off x="8453966" y="6233981"/>
            <a:ext cx="3072009" cy="4377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Üretilen Hamburger Miktarı</a:t>
            </a:r>
          </a:p>
        </p:txBody>
      </p:sp>
      <p:sp>
        <p:nvSpPr>
          <p:cNvPr id="5" name="TextBox 4"/>
          <p:cNvSpPr txBox="1"/>
          <p:nvPr/>
        </p:nvSpPr>
        <p:spPr>
          <a:xfrm>
            <a:off x="8339667" y="6495352"/>
            <a:ext cx="266759" cy="156632"/>
          </a:xfrm>
          <a:prstGeom prst="rect">
            <a:avLst/>
          </a:prstGeom>
          <a:solidFill>
            <a:schemeClr val="bg1"/>
          </a:solidFill>
        </p:spPr>
        <p:txBody>
          <a:bodyPr wrap="square" rtlCol="0">
            <a:noAutofit/>
          </a:bodyPr>
          <a:lstStyle/>
          <a:p>
            <a:endParaRPr lang="tr-TR" dirty="0">
              <a:latin typeface="Cambria"/>
            </a:endParaRPr>
          </a:p>
        </p:txBody>
      </p:sp>
    </p:spTree>
    <p:extLst>
      <p:ext uri="{BB962C8B-B14F-4D97-AF65-F5344CB8AC3E}">
        <p14:creationId xmlns:p14="http://schemas.microsoft.com/office/powerpoint/2010/main" val="1671102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10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r>
              <a:rPr lang="tr-TR" altLang="en-US" noProof="0" dirty="0">
                <a:latin typeface="Cambria"/>
                <a:cs typeface="Cambria"/>
              </a:rPr>
              <a:t>Örnek Sorular</a:t>
            </a:r>
            <a:br>
              <a:rPr lang="tr-TR" altLang="en-US" noProof="0" dirty="0">
                <a:latin typeface="Cambria"/>
                <a:cs typeface="Cambria"/>
              </a:rPr>
            </a:br>
            <a:r>
              <a:rPr lang="tr-TR" altLang="en-US" noProof="0" dirty="0">
                <a:latin typeface="Cambria"/>
                <a:cs typeface="Cambria"/>
              </a:rPr>
              <a:t>Üretim Olanakları Eğrisi</a:t>
            </a:r>
          </a:p>
        </p:txBody>
      </p:sp>
      <p:sp>
        <p:nvSpPr>
          <p:cNvPr id="54274" name="Content Placeholder 2"/>
          <p:cNvSpPr>
            <a:spLocks noGrp="1"/>
          </p:cNvSpPr>
          <p:nvPr>
            <p:ph idx="1"/>
          </p:nvPr>
        </p:nvSpPr>
        <p:spPr/>
        <p:txBody>
          <a:bodyPr/>
          <a:lstStyle/>
          <a:p>
            <a:pPr eaLnBrk="1" hangingPunct="1"/>
            <a:r>
              <a:rPr lang="tr-TR" altLang="en-US" sz="3200" noProof="0" dirty="0">
                <a:latin typeface="Cambria"/>
                <a:cs typeface="Cambria"/>
              </a:rPr>
              <a:t>Soruları cevaplamanız için 30 saniyeniz var.</a:t>
            </a:r>
          </a:p>
          <a:p>
            <a:pPr eaLnBrk="1" hangingPunct="1"/>
            <a:r>
              <a:rPr lang="tr-TR" altLang="en-US" sz="3200" noProof="0" dirty="0">
                <a:latin typeface="Cambria"/>
                <a:cs typeface="Cambria"/>
              </a:rPr>
              <a:t>Arkadaşlarınızla takım oluşturabilirsiniz.</a:t>
            </a:r>
          </a:p>
          <a:p>
            <a:pPr eaLnBrk="1" hangingPunct="1">
              <a:buFont typeface="Arial" panose="020B0604020202020204" pitchFamily="34" charset="0"/>
              <a:buNone/>
            </a:pPr>
            <a:endParaRPr lang="tr-TR" altLang="en-US" sz="2800" noProof="0" dirty="0">
              <a:latin typeface="Cambria"/>
              <a:cs typeface="Cambria"/>
            </a:endParaRPr>
          </a:p>
        </p:txBody>
      </p:sp>
    </p:spTree>
    <p:extLst>
      <p:ext uri="{BB962C8B-B14F-4D97-AF65-F5344CB8AC3E}">
        <p14:creationId xmlns:p14="http://schemas.microsoft.com/office/powerpoint/2010/main" val="64208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dirty="0">
              <a:latin typeface="Cambria"/>
              <a:cs typeface="Cambria"/>
            </a:endParaRPr>
          </a:p>
        </p:txBody>
      </p:sp>
      <p:sp>
        <p:nvSpPr>
          <p:cNvPr id="56322"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tr-TR" altLang="en-US" sz="3200" dirty="0">
                <a:latin typeface="Cambria"/>
                <a:cs typeface="Cambria"/>
              </a:rPr>
              <a:t>(Doğru/Yanlış) A noktası satılacak olan araba ve bisiklet miktarlarını gösterir.</a:t>
            </a:r>
          </a:p>
          <a:p>
            <a:pPr marL="514350" indent="-514350" eaLnBrk="1" hangingPunct="1">
              <a:buNone/>
            </a:pPr>
            <a:endParaRPr lang="tr-TR" altLang="en-US" sz="2800" dirty="0">
              <a:latin typeface="Cambria"/>
              <a:cs typeface="Cambria"/>
            </a:endParaRPr>
          </a:p>
        </p:txBody>
      </p:sp>
      <p:cxnSp>
        <p:nvCxnSpPr>
          <p:cNvPr id="4" name="Straight Connector 3"/>
          <p:cNvCxnSpPr/>
          <p:nvPr/>
        </p:nvCxnSpPr>
        <p:spPr>
          <a:xfrm rot="5400000">
            <a:off x="4139406" y="45632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311804" y="57467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56325" name="TextBox 11"/>
          <p:cNvSpPr txBox="1">
            <a:spLocks noChangeArrowheads="1"/>
          </p:cNvSpPr>
          <p:nvPr/>
        </p:nvSpPr>
        <p:spPr bwMode="auto">
          <a:xfrm>
            <a:off x="4719640"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56326" name="TextBox 12"/>
          <p:cNvSpPr txBox="1">
            <a:spLocks noChangeArrowheads="1"/>
          </p:cNvSpPr>
          <p:nvPr/>
        </p:nvSpPr>
        <p:spPr bwMode="auto">
          <a:xfrm>
            <a:off x="7237416" y="5856341"/>
            <a:ext cx="100430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56327" name="TextBox 17"/>
          <p:cNvSpPr txBox="1">
            <a:spLocks noChangeArrowheads="1"/>
          </p:cNvSpPr>
          <p:nvPr/>
        </p:nvSpPr>
        <p:spPr bwMode="auto">
          <a:xfrm>
            <a:off x="6335716" y="4144963"/>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a:t>
            </a:r>
          </a:p>
        </p:txBody>
      </p:sp>
      <p:sp>
        <p:nvSpPr>
          <p:cNvPr id="11" name="Freeform 10"/>
          <p:cNvSpPr/>
          <p:nvPr/>
        </p:nvSpPr>
        <p:spPr>
          <a:xfrm>
            <a:off x="5329307" y="395139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solidFill>
            <a:srgbClr val="FFFFFF"/>
          </a:solidFill>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Tree>
    <p:extLst>
      <p:ext uri="{BB962C8B-B14F-4D97-AF65-F5344CB8AC3E}">
        <p14:creationId xmlns:p14="http://schemas.microsoft.com/office/powerpoint/2010/main" val="113871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dirty="0">
              <a:latin typeface="Cambria"/>
              <a:cs typeface="Cambria"/>
            </a:endParaRPr>
          </a:p>
        </p:txBody>
      </p:sp>
      <p:sp>
        <p:nvSpPr>
          <p:cNvPr id="68610"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tr-TR" altLang="en-US" sz="3200" dirty="0">
                <a:latin typeface="Cambria"/>
                <a:cs typeface="Cambria"/>
              </a:rPr>
              <a:t>(Doğru/Yanlış) A noktası satılacak olan araba ve bisiklet miktarlarını gösterir.</a:t>
            </a:r>
          </a:p>
          <a:p>
            <a:pPr marL="514350" indent="-514350" eaLnBrk="1" hangingPunct="1">
              <a:buNone/>
            </a:pPr>
            <a:endParaRPr lang="tr-TR" altLang="en-US" sz="2800" dirty="0">
              <a:latin typeface="Cambria"/>
              <a:cs typeface="Cambria"/>
            </a:endParaRPr>
          </a:p>
        </p:txBody>
      </p:sp>
      <p:cxnSp>
        <p:nvCxnSpPr>
          <p:cNvPr id="4" name="Straight Connector 3"/>
          <p:cNvCxnSpPr/>
          <p:nvPr/>
        </p:nvCxnSpPr>
        <p:spPr>
          <a:xfrm rot="5400000">
            <a:off x="5960270" y="4553744"/>
            <a:ext cx="23447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7132640" y="5737225"/>
            <a:ext cx="2365375" cy="206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8613" name="TextBox 11"/>
          <p:cNvSpPr txBox="1">
            <a:spLocks noChangeArrowheads="1"/>
          </p:cNvSpPr>
          <p:nvPr/>
        </p:nvSpPr>
        <p:spPr bwMode="auto">
          <a:xfrm>
            <a:off x="6540504" y="2928991"/>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68614" name="TextBox 12"/>
          <p:cNvSpPr txBox="1">
            <a:spLocks noChangeArrowheads="1"/>
          </p:cNvSpPr>
          <p:nvPr/>
        </p:nvSpPr>
        <p:spPr bwMode="auto">
          <a:xfrm>
            <a:off x="9058277" y="5846816"/>
            <a:ext cx="85268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8" name="Freeform 7"/>
          <p:cNvSpPr/>
          <p:nvPr/>
        </p:nvSpPr>
        <p:spPr>
          <a:xfrm>
            <a:off x="7132707" y="395139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ln w="38100">
            <a:solidFill>
              <a:srgbClr val="AC69A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
        <p:nvSpPr>
          <p:cNvPr id="68616" name="TextBox 17"/>
          <p:cNvSpPr txBox="1">
            <a:spLocks noChangeArrowheads="1"/>
          </p:cNvSpPr>
          <p:nvPr/>
        </p:nvSpPr>
        <p:spPr bwMode="auto">
          <a:xfrm>
            <a:off x="8156596" y="4135438"/>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a:t>
            </a:r>
          </a:p>
        </p:txBody>
      </p:sp>
      <p:sp>
        <p:nvSpPr>
          <p:cNvPr id="36874" name="TextBox 1"/>
          <p:cNvSpPr txBox="1">
            <a:spLocks noChangeArrowheads="1"/>
          </p:cNvSpPr>
          <p:nvPr/>
        </p:nvSpPr>
        <p:spPr bwMode="auto">
          <a:xfrm>
            <a:off x="2311400" y="3048053"/>
            <a:ext cx="3403600"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3200" b="1" dirty="0">
                <a:solidFill>
                  <a:srgbClr val="669900"/>
                </a:solidFill>
                <a:latin typeface="Cambria"/>
                <a:cs typeface="Cambria"/>
              </a:rPr>
              <a:t>Yanlış.</a:t>
            </a:r>
          </a:p>
          <a:p>
            <a:pPr eaLnBrk="1" hangingPunct="1"/>
            <a:endParaRPr lang="tr-TR" altLang="en-US" sz="3200" b="1" dirty="0">
              <a:solidFill>
                <a:srgbClr val="669900"/>
              </a:solidFill>
              <a:latin typeface="Cambria"/>
              <a:cs typeface="Cambria"/>
            </a:endParaRPr>
          </a:p>
          <a:p>
            <a:pPr eaLnBrk="1" hangingPunct="1"/>
            <a:r>
              <a:rPr lang="tr-TR" altLang="en-US" sz="3200" b="1" dirty="0">
                <a:solidFill>
                  <a:srgbClr val="669900"/>
                </a:solidFill>
                <a:latin typeface="Cambria"/>
                <a:cs typeface="Cambria"/>
              </a:rPr>
              <a:t>Kaç tane araba ve bisiklet üretileceğini gösterir!</a:t>
            </a:r>
          </a:p>
        </p:txBody>
      </p:sp>
    </p:spTree>
    <p:extLst>
      <p:ext uri="{BB962C8B-B14F-4D97-AF65-F5344CB8AC3E}">
        <p14:creationId xmlns:p14="http://schemas.microsoft.com/office/powerpoint/2010/main" val="2566667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74">
                                            <p:txEl>
                                              <p:pRg st="0" end="0"/>
                                            </p:txEl>
                                          </p:spTgt>
                                        </p:tgtEl>
                                        <p:attrNameLst>
                                          <p:attrName>style.visibility</p:attrName>
                                        </p:attrNameLst>
                                      </p:cBhvr>
                                      <p:to>
                                        <p:strVal val="visible"/>
                                      </p:to>
                                    </p:set>
                                    <p:animEffect transition="in" filter="barn(inVertical)">
                                      <p:cBhvr>
                                        <p:cTn id="7" dur="500"/>
                                        <p:tgtEl>
                                          <p:spTgt spid="3687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74">
                                            <p:txEl>
                                              <p:pRg st="2" end="2"/>
                                            </p:txEl>
                                          </p:spTgt>
                                        </p:tgtEl>
                                        <p:attrNameLst>
                                          <p:attrName>style.visibility</p:attrName>
                                        </p:attrNameLst>
                                      </p:cBhvr>
                                      <p:to>
                                        <p:strVal val="visible"/>
                                      </p:to>
                                    </p:set>
                                    <p:animEffect transition="in" filter="barn(inVertical)">
                                      <p:cBhvr>
                                        <p:cTn id="10" dur="500"/>
                                        <p:tgtEl>
                                          <p:spTgt spid="368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tr-TR" altLang="en-US" dirty="0"/>
              <a:t>Örnek Sorular</a:t>
            </a:r>
            <a:br>
              <a:rPr lang="tr-TR" altLang="en-US" dirty="0"/>
            </a:br>
            <a:r>
              <a:rPr lang="tr-TR" altLang="en-US" dirty="0"/>
              <a:t>Üretim Olanakları Eğrisi</a:t>
            </a:r>
            <a:endParaRPr lang="tr-TR" altLang="en-US" dirty="0">
              <a:latin typeface="Cambria"/>
              <a:cs typeface="Cambria"/>
            </a:endParaRPr>
          </a:p>
        </p:txBody>
      </p:sp>
      <p:sp>
        <p:nvSpPr>
          <p:cNvPr id="58370"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2"/>
            </a:pPr>
            <a:r>
              <a:rPr lang="tr-TR" altLang="en-US" sz="3200" dirty="0">
                <a:latin typeface="Cambria"/>
                <a:cs typeface="Cambria"/>
              </a:rPr>
              <a:t>(Doğru/Yanlış) F noktasından G noktasına doğru gittikçe bisiklet fiyatı artar.</a:t>
            </a:r>
          </a:p>
          <a:p>
            <a:pPr marL="514350" indent="-514350" eaLnBrk="1" hangingPunct="1"/>
            <a:endParaRPr lang="tr-TR" altLang="en-US" sz="3200" dirty="0">
              <a:latin typeface="Cambria"/>
              <a:cs typeface="Cambria"/>
            </a:endParaRPr>
          </a:p>
          <a:p>
            <a:pPr marL="514350" indent="-514350" eaLnBrk="1" hangingPunct="1">
              <a:buNone/>
            </a:pPr>
            <a:endParaRPr lang="tr-TR" altLang="en-US" sz="2800" dirty="0">
              <a:latin typeface="Cambria"/>
              <a:cs typeface="Cambria"/>
            </a:endParaRPr>
          </a:p>
        </p:txBody>
      </p:sp>
      <p:cxnSp>
        <p:nvCxnSpPr>
          <p:cNvPr id="4" name="Straight Connector 3"/>
          <p:cNvCxnSpPr/>
          <p:nvPr/>
        </p:nvCxnSpPr>
        <p:spPr>
          <a:xfrm rot="5400000">
            <a:off x="4139406" y="4563269"/>
            <a:ext cx="2344738" cy="0"/>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a:off x="5311804" y="5746750"/>
            <a:ext cx="2365375" cy="20638"/>
          </a:xfrm>
          <a:prstGeom prst="line">
            <a:avLst/>
          </a:prstGeom>
          <a:ln w="38100">
            <a:solidFill>
              <a:srgbClr val="000000"/>
            </a:solidFill>
          </a:ln>
        </p:spPr>
        <p:style>
          <a:lnRef idx="1">
            <a:schemeClr val="accent1"/>
          </a:lnRef>
          <a:fillRef idx="0">
            <a:schemeClr val="accent1"/>
          </a:fillRef>
          <a:effectRef idx="0">
            <a:schemeClr val="accent1"/>
          </a:effectRef>
          <a:fontRef idx="minor">
            <a:schemeClr val="tx1"/>
          </a:fontRef>
        </p:style>
      </p:cxnSp>
      <p:sp>
        <p:nvSpPr>
          <p:cNvPr id="58373" name="TextBox 11"/>
          <p:cNvSpPr txBox="1">
            <a:spLocks noChangeArrowheads="1"/>
          </p:cNvSpPr>
          <p:nvPr/>
        </p:nvSpPr>
        <p:spPr bwMode="auto">
          <a:xfrm>
            <a:off x="4719640" y="2938516"/>
            <a:ext cx="12795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Bisiklet</a:t>
            </a:r>
          </a:p>
        </p:txBody>
      </p:sp>
      <p:sp>
        <p:nvSpPr>
          <p:cNvPr id="58374" name="TextBox 12"/>
          <p:cNvSpPr txBox="1">
            <a:spLocks noChangeArrowheads="1"/>
          </p:cNvSpPr>
          <p:nvPr/>
        </p:nvSpPr>
        <p:spPr bwMode="auto">
          <a:xfrm>
            <a:off x="7237416" y="5856341"/>
            <a:ext cx="94809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Araba</a:t>
            </a:r>
          </a:p>
        </p:txBody>
      </p:sp>
      <p:sp>
        <p:nvSpPr>
          <p:cNvPr id="58375" name="TextBox 17"/>
          <p:cNvSpPr txBox="1">
            <a:spLocks noChangeArrowheads="1"/>
          </p:cNvSpPr>
          <p:nvPr/>
        </p:nvSpPr>
        <p:spPr bwMode="auto">
          <a:xfrm>
            <a:off x="6421472" y="4318000"/>
            <a:ext cx="46037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F</a:t>
            </a:r>
          </a:p>
        </p:txBody>
      </p:sp>
      <p:sp>
        <p:nvSpPr>
          <p:cNvPr id="58376" name="TextBox 13"/>
          <p:cNvSpPr txBox="1">
            <a:spLocks noChangeArrowheads="1"/>
          </p:cNvSpPr>
          <p:nvPr/>
        </p:nvSpPr>
        <p:spPr bwMode="auto">
          <a:xfrm>
            <a:off x="5776913" y="3759200"/>
            <a:ext cx="4619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tr-TR" altLang="en-US" sz="1800" dirty="0">
                <a:solidFill>
                  <a:srgbClr val="000000"/>
                </a:solidFill>
                <a:latin typeface="Cambria"/>
                <a:cs typeface="Cambria"/>
              </a:rPr>
              <a:t>G</a:t>
            </a:r>
          </a:p>
        </p:txBody>
      </p:sp>
      <p:sp>
        <p:nvSpPr>
          <p:cNvPr id="11" name="Freeform 10"/>
          <p:cNvSpPr/>
          <p:nvPr/>
        </p:nvSpPr>
        <p:spPr>
          <a:xfrm>
            <a:off x="5329307" y="3951391"/>
            <a:ext cx="1527175" cy="1806575"/>
          </a:xfrm>
          <a:custGeom>
            <a:avLst/>
            <a:gdLst>
              <a:gd name="connsiteX0" fmla="*/ 0 w 1527586"/>
              <a:gd name="connsiteY0" fmla="*/ 0 h 1807284"/>
              <a:gd name="connsiteX1" fmla="*/ 1021976 w 1527586"/>
              <a:gd name="connsiteY1" fmla="*/ 516367 h 1807284"/>
              <a:gd name="connsiteX2" fmla="*/ 1527586 w 1527586"/>
              <a:gd name="connsiteY2" fmla="*/ 1807284 h 1807284"/>
              <a:gd name="connsiteX3" fmla="*/ 1527586 w 1527586"/>
              <a:gd name="connsiteY3" fmla="*/ 1807284 h 1807284"/>
            </a:gdLst>
            <a:ahLst/>
            <a:cxnLst>
              <a:cxn ang="0">
                <a:pos x="connsiteX0" y="connsiteY0"/>
              </a:cxn>
              <a:cxn ang="0">
                <a:pos x="connsiteX1" y="connsiteY1"/>
              </a:cxn>
              <a:cxn ang="0">
                <a:pos x="connsiteX2" y="connsiteY2"/>
              </a:cxn>
              <a:cxn ang="0">
                <a:pos x="connsiteX3" y="connsiteY3"/>
              </a:cxn>
            </a:cxnLst>
            <a:rect l="l" t="t" r="r" b="b"/>
            <a:pathLst>
              <a:path w="1527586" h="1807284">
                <a:moveTo>
                  <a:pt x="0" y="0"/>
                </a:moveTo>
                <a:cubicBezTo>
                  <a:pt x="383689" y="107576"/>
                  <a:pt x="767378" y="215153"/>
                  <a:pt x="1021976" y="516367"/>
                </a:cubicBezTo>
                <a:cubicBezTo>
                  <a:pt x="1276574" y="817581"/>
                  <a:pt x="1527586" y="1807284"/>
                  <a:pt x="1527586" y="1807284"/>
                </a:cubicBezTo>
                <a:lnTo>
                  <a:pt x="1527586" y="1807284"/>
                </a:lnTo>
              </a:path>
            </a:pathLst>
          </a:custGeom>
          <a:solidFill>
            <a:srgbClr val="FFFFFF"/>
          </a:solidFill>
          <a:ln w="38100">
            <a:solidFill>
              <a:srgbClr val="9B5492"/>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tr-TR" dirty="0">
              <a:solidFill>
                <a:srgbClr val="000000"/>
              </a:solidFill>
              <a:latin typeface="Cambria"/>
            </a:endParaRPr>
          </a:p>
        </p:txBody>
      </p:sp>
    </p:spTree>
    <p:extLst>
      <p:ext uri="{BB962C8B-B14F-4D97-AF65-F5344CB8AC3E}">
        <p14:creationId xmlns:p14="http://schemas.microsoft.com/office/powerpoint/2010/main" val="2079472928"/>
      </p:ext>
    </p:extLst>
  </p:cSld>
  <p:clrMapOvr>
    <a:masterClrMapping/>
  </p:clrMapOvr>
</p:sld>
</file>

<file path=ppt/theme/theme1.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8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4_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0E6FF"/>
      </a:hlink>
      <a:folHlink>
        <a:srgbClr val="91EE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TotalTime>
  <Words>1543</Words>
  <Application>Microsoft Macintosh PowerPoint</Application>
  <PresentationFormat>Widescreen</PresentationFormat>
  <Paragraphs>388</Paragraphs>
  <Slides>39</Slides>
  <Notes>39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39</vt:i4>
      </vt:variant>
    </vt:vector>
  </HeadingPairs>
  <TitlesOfParts>
    <vt:vector size="47" baseType="lpstr">
      <vt:lpstr>Arial</vt:lpstr>
      <vt:lpstr>Calibri</vt:lpstr>
      <vt:lpstr>Cambria</vt:lpstr>
      <vt:lpstr>Helvetica Neue</vt:lpstr>
      <vt:lpstr>2_Office Theme</vt:lpstr>
      <vt:lpstr>8_Office Theme</vt:lpstr>
      <vt:lpstr>5_Office Theme</vt:lpstr>
      <vt:lpstr>4_Office Theme</vt:lpstr>
      <vt:lpstr>Ekonomi</vt:lpstr>
      <vt:lpstr>Hafta #2 Konu Başlıkları</vt:lpstr>
      <vt:lpstr>ÜOE'de Kayma</vt:lpstr>
      <vt:lpstr>ÜOE'de Kayma</vt:lpstr>
      <vt:lpstr>ÜOE'de Kayma</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Örnek Sorular Üretim Olanakları Eğrisi</vt:lpstr>
      <vt:lpstr>Ticaret</vt:lpstr>
      <vt:lpstr>Uzmanlaşma ve Ticaret</vt:lpstr>
      <vt:lpstr>Mutlak Avantaj</vt:lpstr>
      <vt:lpstr>Ticaretsiz Durum</vt:lpstr>
      <vt:lpstr> Ticaretsiz Durum</vt:lpstr>
      <vt:lpstr>Shaq ve Karşılaştırmalı Avantaj</vt:lpstr>
      <vt:lpstr>Karşılaştırmalı Avantaj</vt:lpstr>
      <vt:lpstr>Uzmanlaşma ve Ticaret</vt:lpstr>
      <vt:lpstr>Fırsat Maliyeti Hesaplaması</vt:lpstr>
      <vt:lpstr>Fırsat Maliyeti</vt:lpstr>
      <vt:lpstr>Uzmanlaşma ve Ticaretle Birlikte</vt:lpstr>
      <vt:lpstr>Ticaret Kazancı</vt:lpstr>
      <vt:lpstr>Ticaret Koşulları</vt:lpstr>
      <vt:lpstr>Ticaret Kazancı</vt:lpstr>
      <vt:lpstr>PowerPoint Presentation</vt:lpstr>
      <vt:lpstr>Ekonomi: Cast Away</vt:lpstr>
      <vt:lpstr>Bugün ve Gelecek Arasındaki Değiş-Tokuş</vt:lpstr>
      <vt:lpstr>Sermaye Malları ve  Gelecek Dönemdeki Büyüme</vt:lpstr>
      <vt:lpstr>Sermaye Malları ve  Gelecek Dönemdeki Büyüme</vt:lpstr>
      <vt:lpstr>Sermaye Malları ve  Gelecek Dönemdeki Büyüme</vt:lpstr>
      <vt:lpstr>Örnek Sorular</vt:lpstr>
      <vt:lpstr>Örnek Sorular</vt:lpstr>
      <vt:lpstr>Kaynaklar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subject/>
  <dc:creator>Omer Kara</dc:creator>
  <cp:keywords/>
  <dc:description/>
  <cp:lastModifiedBy>Omer Kara</cp:lastModifiedBy>
  <cp:revision>274</cp:revision>
  <dcterms:created xsi:type="dcterms:W3CDTF">2014-08-09T16:04:52Z</dcterms:created>
  <dcterms:modified xsi:type="dcterms:W3CDTF">2020-07-24T16:07:45Z</dcterms:modified>
  <cp:category/>
</cp:coreProperties>
</file>